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6"/>
  </p:notesMasterIdLst>
  <p:sldIdLst>
    <p:sldId id="256" r:id="rId2"/>
    <p:sldId id="258" r:id="rId3"/>
    <p:sldId id="257" r:id="rId4"/>
    <p:sldId id="259" r:id="rId5"/>
    <p:sldId id="273" r:id="rId6"/>
    <p:sldId id="274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305" autoAdjust="0"/>
  </p:normalViewPr>
  <p:slideViewPr>
    <p:cSldViewPr>
      <p:cViewPr>
        <p:scale>
          <a:sx n="100" d="100"/>
          <a:sy n="100" d="100"/>
        </p:scale>
        <p:origin x="-110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4E07-47BE-46CC-AC81-E3EC2DD3FD2E}" type="datetimeFigureOut">
              <a:rPr lang="tr-TR" smtClean="0"/>
              <a:pPr/>
              <a:t>26.04.2018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1F08-DDF0-475B-A134-47A9E90732C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903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91F08-DDF0-475B-A134-47A9E90732C7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7F13-D3C6-4C7B-9324-2B7165F81FCC}" type="datetimeFigureOut">
              <a:rPr lang="tr-TR" smtClean="0"/>
              <a:pPr/>
              <a:t>26.04.2018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0270-115A-4740-BC34-0AA2326C9E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7F13-D3C6-4C7B-9324-2B7165F81FCC}" type="datetimeFigureOut">
              <a:rPr lang="tr-TR" smtClean="0"/>
              <a:pPr/>
              <a:t>26.04.2018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0270-115A-4740-BC34-0AA2326C9E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7F13-D3C6-4C7B-9324-2B7165F81FCC}" type="datetimeFigureOut">
              <a:rPr lang="tr-TR" smtClean="0"/>
              <a:pPr/>
              <a:t>26.04.2018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0270-115A-4740-BC34-0AA2326C9E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7F13-D3C6-4C7B-9324-2B7165F81FCC}" type="datetimeFigureOut">
              <a:rPr lang="tr-TR" smtClean="0"/>
              <a:pPr/>
              <a:t>26.04.2018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0270-115A-4740-BC34-0AA2326C9E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7F13-D3C6-4C7B-9324-2B7165F81FCC}" type="datetimeFigureOut">
              <a:rPr lang="tr-TR" smtClean="0"/>
              <a:pPr/>
              <a:t>26.04.2018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0270-115A-4740-BC34-0AA2326C9E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7F13-D3C6-4C7B-9324-2B7165F81FCC}" type="datetimeFigureOut">
              <a:rPr lang="tr-TR" smtClean="0"/>
              <a:pPr/>
              <a:t>26.04.2018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0270-115A-4740-BC34-0AA2326C9E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7F13-D3C6-4C7B-9324-2B7165F81FCC}" type="datetimeFigureOut">
              <a:rPr lang="tr-TR" smtClean="0"/>
              <a:pPr/>
              <a:t>26.04.2018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0270-115A-4740-BC34-0AA2326C9E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7F13-D3C6-4C7B-9324-2B7165F81FCC}" type="datetimeFigureOut">
              <a:rPr lang="tr-TR" smtClean="0"/>
              <a:pPr/>
              <a:t>26.04.2018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0270-115A-4740-BC34-0AA2326C9E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7F13-D3C6-4C7B-9324-2B7165F81FCC}" type="datetimeFigureOut">
              <a:rPr lang="tr-TR" smtClean="0"/>
              <a:pPr/>
              <a:t>26.04.2018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0270-115A-4740-BC34-0AA2326C9E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7F13-D3C6-4C7B-9324-2B7165F81FCC}" type="datetimeFigureOut">
              <a:rPr lang="tr-TR" smtClean="0"/>
              <a:pPr/>
              <a:t>26.04.2018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0270-115A-4740-BC34-0AA2326C9E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7F13-D3C6-4C7B-9324-2B7165F81FCC}" type="datetimeFigureOut">
              <a:rPr lang="tr-TR" smtClean="0"/>
              <a:pPr/>
              <a:t>26.04.2018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EB0270-115A-4740-BC34-0AA2326C9E8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EB7F13-D3C6-4C7B-9324-2B7165F81FCC}" type="datetimeFigureOut">
              <a:rPr lang="tr-TR" smtClean="0"/>
              <a:pPr/>
              <a:t>26.04.2018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EB0270-115A-4740-BC34-0AA2326C9E8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masa%20resim\cin\DENDROKRONOLOJ&#304;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2806602"/>
          </a:xfrm>
        </p:spPr>
        <p:txBody>
          <a:bodyPr>
            <a:normAutofit/>
          </a:bodyPr>
          <a:lstStyle/>
          <a:p>
            <a:pPr algn="ctr"/>
            <a:r>
              <a:rPr lang="tr-TR" sz="6700" dirty="0" smtClean="0">
                <a:solidFill>
                  <a:schemeClr val="bg1"/>
                </a:solidFill>
              </a:rPr>
              <a:t>DENDROKRONOLOJİ </a:t>
            </a: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/>
                </a:solidFill>
              </a:rPr>
              <a:t>						</a:t>
            </a:r>
            <a:r>
              <a:rPr lang="tr-TR" sz="2200" dirty="0" smtClean="0">
                <a:solidFill>
                  <a:schemeClr val="bg1"/>
                </a:solidFill>
              </a:rPr>
              <a:t>Remzi DAŞKIN  </a:t>
            </a:r>
            <a:endParaRPr lang="tr-TR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</a:rPr>
              <a:t>Standartlaşma: </a:t>
            </a:r>
            <a:r>
              <a:rPr lang="tr-TR" dirty="0" err="1" smtClean="0"/>
              <a:t>Dendrokronolojik</a:t>
            </a:r>
            <a:r>
              <a:rPr lang="tr-TR" dirty="0" smtClean="0"/>
              <a:t> çalışmada iklim dışındaki faktörlerin etkisi ortadan kaldırılır.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</a:rPr>
              <a:t>Model geliştirme-çevresel ilişkiler: </a:t>
            </a:r>
            <a:r>
              <a:rPr lang="tr-TR" dirty="0" smtClean="0"/>
              <a:t>Eski iklimler ve coğrafi ortamlar hakkında fikir sahibi olmak, gelişmeyi etkileyen ortamlar hakkında modeller üretmekten geçer.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</a:rPr>
              <a:t>Kalibrasyon ve doğrulama: </a:t>
            </a:r>
            <a:r>
              <a:rPr lang="tr-TR" dirty="0" smtClean="0"/>
              <a:t>Yıllık halka genişlikleri ile iklim değerlerinin karşılaştırılmasına </a:t>
            </a:r>
            <a:r>
              <a:rPr lang="tr-TR" dirty="0" smtClean="0">
                <a:solidFill>
                  <a:srgbClr val="FF0000"/>
                </a:solidFill>
              </a:rPr>
              <a:t>‘kalibrasyon’ </a:t>
            </a:r>
            <a:r>
              <a:rPr lang="tr-TR" dirty="0" smtClean="0"/>
              <a:t>denir. Yıllık halka verilerine dayanarak oluşturulan tahmini iklim diğerlerinin aynı dönemdeki aletsel verilerle karşılaştırması </a:t>
            </a:r>
            <a:r>
              <a:rPr lang="tr-TR" dirty="0" smtClean="0">
                <a:solidFill>
                  <a:srgbClr val="FF0000"/>
                </a:solidFill>
              </a:rPr>
              <a:t>‘doğrulama’ </a:t>
            </a:r>
            <a:r>
              <a:rPr lang="tr-TR" dirty="0" smtClean="0"/>
              <a:t>olarak tanımlanır.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4071966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 smtClean="0">
                <a:latin typeface="Times New Roman" pitchFamily="18" charset="0"/>
              </a:rPr>
              <a:t>DENDOKRONOLOJİNİN YAŞLANDIRMA YÖNTEMİ OLARAK GELİŞİMİ</a:t>
            </a:r>
            <a:endParaRPr lang="tr-TR" sz="5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01040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</a:rPr>
              <a:t>DENDOKRONOLOJİDE İLK ADIMLAR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just">
              <a:buFont typeface="Wingdings" pitchFamily="2" charset="2"/>
              <a:buChar char="Ø"/>
            </a:pPr>
            <a:endParaRPr lang="tr-TR" sz="2400" dirty="0" smtClean="0"/>
          </a:p>
          <a:p>
            <a:pPr marL="609600" indent="-609600" algn="just">
              <a:buFont typeface="Wingdings" pitchFamily="2" charset="2"/>
              <a:buChar char="Ø"/>
            </a:pPr>
            <a:r>
              <a:rPr lang="tr-TR" sz="3200" dirty="0" smtClean="0"/>
              <a:t>Birinci dönemde belli başlı ağaçların botanik özellikleri ve astronomi ile ilgili olan konuları  kapsayan; Temelde mikroskop ya da büyüteç kullanılarak yıllık halkaların genişliğinin ölçülmesine dayanan, ilk adımların atıldığı dönemdir.</a:t>
            </a:r>
          </a:p>
          <a:p>
            <a:pPr marL="609600" indent="-609600" algn="just">
              <a:buFont typeface="Wingdings" pitchFamily="2" charset="2"/>
              <a:buChar char="Ø"/>
            </a:pPr>
            <a:endParaRPr lang="tr-TR" sz="2800" dirty="0" smtClean="0"/>
          </a:p>
          <a:p>
            <a:pPr marL="609600" indent="-609600" algn="just">
              <a:buNone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Times New Roman" pitchFamily="18" charset="0"/>
              </a:rPr>
              <a:t>GELİŞİM AŞAMASI</a:t>
            </a: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tr-TR" sz="32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3200" dirty="0" smtClean="0"/>
              <a:t>İkinci dönemde ağaç halkaları çalışmalarına tarih, klimatoloji ve arkeoloji ile ilgili konularda eklemiş ve yıllık halkaların ölçülmesi yıllık halka ölçüm aletleri yardımı ile yapılmaya başlanmıştır. </a:t>
            </a:r>
            <a:endParaRPr lang="tr-T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2241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tr-TR" sz="3600" dirty="0" smtClean="0"/>
              <a:t>Amerikalı astronom A.E. </a:t>
            </a:r>
            <a:r>
              <a:rPr lang="tr-TR" sz="3600" dirty="0" err="1" smtClean="0"/>
              <a:t>Douglass</a:t>
            </a:r>
            <a:r>
              <a:rPr lang="tr-TR" sz="3600" dirty="0" smtClean="0"/>
              <a:t> </a:t>
            </a:r>
            <a:r>
              <a:rPr lang="tr-TR" sz="3600" dirty="0" err="1" smtClean="0"/>
              <a:t>dendokronolojinin</a:t>
            </a:r>
            <a:r>
              <a:rPr lang="tr-TR" sz="3600" dirty="0" smtClean="0"/>
              <a:t> kurucusu olarak kabul edilir.</a:t>
            </a:r>
          </a:p>
          <a:p>
            <a:pPr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tr-TR" sz="3600" dirty="0" smtClean="0"/>
              <a:t>A.E. </a:t>
            </a:r>
            <a:r>
              <a:rPr lang="tr-TR" sz="3600" dirty="0" err="1" smtClean="0"/>
              <a:t>Douglass</a:t>
            </a:r>
            <a:r>
              <a:rPr lang="tr-TR" sz="3600" dirty="0" smtClean="0"/>
              <a:t> 1937 yılında Ağaç Halkası Laboratuarı’nı kurdu.</a:t>
            </a:r>
          </a:p>
          <a:p>
            <a:pPr>
              <a:buNone/>
            </a:pPr>
            <a:endParaRPr lang="tr-T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000" b="1" dirty="0" smtClean="0">
                <a:latin typeface="Times New Roman" pitchFamily="18" charset="0"/>
              </a:rPr>
              <a:t>GENİŞLEME / YAYILMA AŞAMASI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0059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Üçüncü dönem ise artık </a:t>
            </a:r>
            <a:r>
              <a:rPr lang="tr-TR" dirty="0" err="1" smtClean="0"/>
              <a:t>dendrokronolojik</a:t>
            </a:r>
            <a:r>
              <a:rPr lang="tr-TR" dirty="0" smtClean="0"/>
              <a:t> çalışmalara tarih, arkeoloji, klimatoloji yanında jeomorfolojik çalışmaları da  konunun içine dahil edilmiştir.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Yıllık halkaların genişlikleri bilgisayarlar ve X-ışını cihazları gibi aletlerle ölçülmüş ve görüntü analizleri yapılaya başlamıştır.</a:t>
            </a:r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err="1" smtClean="0"/>
              <a:t>Dendokronoloji</a:t>
            </a:r>
            <a:r>
              <a:rPr lang="tr-TR" sz="2400" dirty="0" smtClean="0"/>
              <a:t> bu dönemde bir bilim dalı olarak kabul edilmiştir.</a:t>
            </a:r>
          </a:p>
          <a:p>
            <a:pPr>
              <a:buFont typeface="Wingdings" pitchFamily="2" charset="2"/>
              <a:buChar char="Ø"/>
            </a:pPr>
            <a:endParaRPr lang="tr-TR" sz="24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10598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Times New Roman" pitchFamily="18" charset="0"/>
              </a:rPr>
              <a:t>DENDOKRONOLOJİK ÇALIŞMA İÇİN ÖRNEK ALINMASI VE İNCELENMESİ</a:t>
            </a:r>
            <a:br>
              <a:rPr lang="tr-TR" sz="4000" b="1" dirty="0" smtClean="0">
                <a:latin typeface="Times New Roman" pitchFamily="18" charset="0"/>
              </a:rPr>
            </a:b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9566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err="1" smtClean="0"/>
              <a:t>Dendrokronolojik</a:t>
            </a:r>
            <a:r>
              <a:rPr lang="tr-TR" dirty="0" smtClean="0"/>
              <a:t> amaçlar için kullanılacak materyal</a:t>
            </a:r>
          </a:p>
          <a:p>
            <a:pPr marL="514350" indent="-514350">
              <a:buFont typeface="Arial" pitchFamily="34" charset="0"/>
              <a:buChar char="•"/>
            </a:pPr>
            <a:endParaRPr lang="tr-TR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tr-TR" dirty="0" smtClean="0"/>
              <a:t>Canlı ağaçlardan</a:t>
            </a:r>
          </a:p>
          <a:p>
            <a:pPr marL="514350" indent="-514350">
              <a:buFont typeface="Arial" pitchFamily="34" charset="0"/>
              <a:buChar char="•"/>
            </a:pPr>
            <a:endParaRPr lang="tr-TR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tr-TR" dirty="0" smtClean="0"/>
              <a:t>Kesilmiş ağaçların gövde kesitlerinden</a:t>
            </a:r>
          </a:p>
          <a:p>
            <a:pPr marL="514350" indent="-514350">
              <a:buFont typeface="Arial" pitchFamily="34" charset="0"/>
              <a:buChar char="•"/>
            </a:pPr>
            <a:endParaRPr lang="tr-TR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tr-TR" dirty="0" err="1" smtClean="0"/>
              <a:t>Fosilize</a:t>
            </a:r>
            <a:r>
              <a:rPr lang="tr-TR" dirty="0" smtClean="0"/>
              <a:t> olmuş ağaçlardan 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81484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tr-TR" dirty="0" smtClean="0"/>
              <a:t>Canlı bir ağacın yaşı </a:t>
            </a:r>
            <a:r>
              <a:rPr lang="tr-TR" dirty="0" smtClean="0">
                <a:solidFill>
                  <a:srgbClr val="FF0000"/>
                </a:solidFill>
              </a:rPr>
              <a:t>Artım Burgusu </a:t>
            </a:r>
            <a:r>
              <a:rPr lang="tr-TR" dirty="0" smtClean="0"/>
              <a:t>denilen bir alet yardımıyla bulunur. Bu artım burgusu; yaşı ölçülecek ağacın gövdesinin yerden 1.30 m yüksekliğindeki bölgesinde, ağacın gövdesine çevirmek suretiyle sokulur. Daha sonra halka kaşığı yardımı ile ağaca zarar vermeden bir yaş halkası çubuğu dışarıya çıkarılır. Artım burgusu yardımıyla canlı ağaçtan alınan örneklere </a:t>
            </a:r>
            <a:r>
              <a:rPr lang="tr-TR" dirty="0" smtClean="0">
                <a:solidFill>
                  <a:srgbClr val="FF0000"/>
                </a:solidFill>
              </a:rPr>
              <a:t>“artım kalemi” </a:t>
            </a:r>
            <a:r>
              <a:rPr lang="tr-TR" dirty="0" smtClean="0"/>
              <a:t>denir.     </a:t>
            </a:r>
          </a:p>
          <a:p>
            <a:pPr algn="just">
              <a:buFont typeface="Wingdings" pitchFamily="2" charset="2"/>
              <a:buChar char="Ø"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00174"/>
            <a:ext cx="3328982" cy="4786346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LENOVO\Desktop\artimres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3810000" cy="4813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http://upload.wikimedia.org/wikipedia/commons/0/0c/Dendrochronological_drill_hg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00174"/>
            <a:ext cx="3786214" cy="478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Metin kutusu"/>
          <p:cNvSpPr txBox="1"/>
          <p:nvPr/>
        </p:nvSpPr>
        <p:spPr>
          <a:xfrm>
            <a:off x="4714876" y="5857892"/>
            <a:ext cx="165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Artım Kalemi</a:t>
            </a:r>
            <a:endParaRPr lang="tr-TR" b="1" dirty="0"/>
          </a:p>
        </p:txBody>
      </p:sp>
      <p:cxnSp>
        <p:nvCxnSpPr>
          <p:cNvPr id="8" name="7 Eğri Bağlayıcı"/>
          <p:cNvCxnSpPr/>
          <p:nvPr/>
        </p:nvCxnSpPr>
        <p:spPr>
          <a:xfrm rot="5400000">
            <a:off x="5214942" y="5357826"/>
            <a:ext cx="571504" cy="42862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NDROKRONOLOJİ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10730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DENDROKRONOLOJİ </a:t>
            </a:r>
            <a:r>
              <a:rPr lang="tr-TR" b="1" smtClean="0"/>
              <a:t/>
            </a:r>
            <a:br>
              <a:rPr lang="tr-TR" b="1" smtClean="0"/>
            </a:br>
            <a:r>
              <a:rPr lang="tr-TR" b="1" smtClean="0"/>
              <a:t>NEDİR?</a:t>
            </a:r>
            <a:endParaRPr lang="tr-T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r-TR" sz="2800" dirty="0" smtClean="0">
                <a:latin typeface="Times New Roman" pitchFamily="18" charset="0"/>
              </a:rPr>
              <a:t>Örneklerin temin edildiği arazi çalışması aşamasını laboratuar çalışmaları izler. </a:t>
            </a:r>
          </a:p>
          <a:p>
            <a:pPr>
              <a:buFont typeface="Wingdings" pitchFamily="2" charset="2"/>
              <a:buChar char="q"/>
            </a:pPr>
            <a:endParaRPr lang="tr-TR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latin typeface="Times New Roman" pitchFamily="18" charset="0"/>
              </a:rPr>
              <a:t>Laboratuar çalışmalarında eğer yıllık halka sınırları zor görünen örnekler varsa bu durumda ince kesit alınır ve boyama tekniğine başvurulur. </a:t>
            </a:r>
          </a:p>
          <a:p>
            <a:pPr>
              <a:buFont typeface="Wingdings" pitchFamily="2" charset="2"/>
              <a:buChar char="q"/>
            </a:pPr>
            <a:endParaRPr lang="tr-TR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tr-TR" sz="2800" dirty="0" smtClean="0">
                <a:latin typeface="Times New Roman" pitchFamily="18" charset="0"/>
              </a:rPr>
              <a:t>İnce kesitlerde yıllık halkalar mikroskop yardımıyla incelenir.</a:t>
            </a:r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DENDROKRONOLOJİ</a:t>
            </a:r>
            <a:r>
              <a:rPr lang="tr-TR" sz="3200" b="1" dirty="0" smtClean="0">
                <a:latin typeface="Times New Roman" pitchFamily="18" charset="0"/>
              </a:rPr>
              <a:t> 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ÇALIŞMALARINDA KULLANILABİLECEK AĞAÇLAR</a:t>
            </a:r>
            <a:r>
              <a:rPr lang="tr-TR" sz="3200" b="1" dirty="0" smtClean="0">
                <a:latin typeface="Times New Roman" pitchFamily="18" charset="0"/>
              </a:rPr>
              <a:t> </a:t>
            </a:r>
            <a:br>
              <a:rPr lang="tr-TR" sz="3200" b="1" dirty="0" smtClean="0">
                <a:latin typeface="Times New Roman" pitchFamily="18" charset="0"/>
              </a:rPr>
            </a:b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Sedir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Cedrus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libani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Sarıçam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Pinus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sylvestris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Karaçam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Pinus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nigra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) </a:t>
            </a:r>
          </a:p>
          <a:p>
            <a:pPr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Sapsız meşe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Quercus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petraea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Saplı meşe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Quercus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robur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Clr>
                <a:schemeClr val="tx1"/>
              </a:buClr>
              <a:buSzTx/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Dendrokronoloji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açıdan önemli ve üzerinde çok sayıda çalışma yapılan ağaçlar arasındadır. </a:t>
            </a:r>
            <a:endParaRPr lang="tr-TR" sz="2800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  <a:buSzTx/>
              <a:buFont typeface="Wingdings" pitchFamily="2" charset="2"/>
              <a:buChar char="Ø"/>
            </a:pPr>
            <a:endParaRPr lang="tr-TR" sz="2800" dirty="0" smtClean="0">
              <a:latin typeface="Times New Roman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Buna karşılık </a:t>
            </a:r>
          </a:p>
          <a:p>
            <a:pPr>
              <a:buFont typeface="Wingdings" pitchFamily="2" charset="2"/>
              <a:buChar char="Ø"/>
            </a:pP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Göknar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Abies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Ladin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Picea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orientalis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Font typeface="Wingdings" pitchFamily="2" charset="2"/>
              <a:buChar char="Ø"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Kızılçam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Pinus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brutia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Boylu ardıç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Juniperus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excelsa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Kokar ardıç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(J.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Foetidissima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Porsuk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Taxus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baccata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Dendrokronolojik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açıdan üzerinde az sayıda çalışma yapılmış olan ağaçlardan bazılarıdır.</a:t>
            </a:r>
            <a:endParaRPr lang="tr-TR" sz="2800" dirty="0" smtClean="0">
              <a:latin typeface="Times New Roman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9635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PETRİFİYE (TAŞLAŞMIŞ) AĞAÇ MALZEME</a:t>
            </a:r>
            <a:r>
              <a:rPr lang="tr-TR" sz="3600" b="1" dirty="0" smtClean="0">
                <a:latin typeface="Times New Roman" pitchFamily="18" charset="0"/>
              </a:rPr>
              <a:t/>
            </a:r>
            <a:br>
              <a:rPr lang="tr-TR" sz="3600" b="1" dirty="0" smtClean="0">
                <a:latin typeface="Times New Roman" pitchFamily="18" charset="0"/>
              </a:rPr>
            </a:b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DENDROKNOLOJİ VE COĞRAFİ AÇIDAN ÖNEMİ </a:t>
            </a:r>
            <a:br>
              <a:rPr lang="tr-TR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95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3200" dirty="0" smtClean="0">
                <a:solidFill>
                  <a:srgbClr val="FF0000"/>
                </a:solidFill>
                <a:cs typeface="Times New Roman" pitchFamily="18" charset="0"/>
              </a:rPr>
              <a:t>Petrifikasyon</a:t>
            </a:r>
            <a:r>
              <a:rPr lang="tr-TR" sz="3200" b="1" dirty="0" smtClean="0">
                <a:cs typeface="Times New Roman" pitchFamily="18" charset="0"/>
              </a:rPr>
              <a:t> </a:t>
            </a:r>
            <a:r>
              <a:rPr lang="tr-TR" sz="3200" dirty="0" smtClean="0">
                <a:cs typeface="Times New Roman" pitchFamily="18" charset="0"/>
              </a:rPr>
              <a:t>yada taşlaşma, herhangi bir organik maddenin içindeki unsurların yerine mineral maddelerin gerçek dokuların taşa dönüşmesi olarak tanımlanabilir.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petrified-tree-3682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35771" y="-535768"/>
            <a:ext cx="3500462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LENOVO\Desktop\taslasmisag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500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LENOVO\Desktop\tasfosil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42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LENOVO\Desktop\d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357562"/>
            <a:ext cx="4500562" cy="3500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Users\LENOVO\Desktop\petrified-tree-3683_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500306"/>
            <a:ext cx="3308351" cy="2481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Taşlama süreci gerçekleşen organik unsurlar arasında odun da yer alır.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Odunun hücre çeperlerini oluşturulan selüloz ve ligninin yerine silisleşme ile silis mineralleri geçmektedir. 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Bu işlem sırasında odunun ilk şekli ve yapısı korunacak şekilde gerçekleşir.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rmAutofit/>
          </a:bodyPr>
          <a:lstStyle/>
          <a:p>
            <a:r>
              <a:rPr lang="tr-TR" dirty="0" err="1" smtClean="0"/>
              <a:t>Petrifiye</a:t>
            </a:r>
            <a:r>
              <a:rPr lang="tr-TR" dirty="0" smtClean="0"/>
              <a:t> olmuş ağaç örneklerinin tanımlanarak yaşlandırılmalarının yapılması ile ait oldukları döneme ilişkin iklim koşulları, bitki örtüsü hakkında dikkate değer bilgiler vermektedir. </a:t>
            </a:r>
          </a:p>
          <a:p>
            <a:endParaRPr lang="tr-TR" dirty="0" smtClean="0"/>
          </a:p>
          <a:p>
            <a:r>
              <a:rPr lang="tr-TR" sz="2800" dirty="0" smtClean="0">
                <a:cs typeface="Times New Roman" pitchFamily="18" charset="0"/>
              </a:rPr>
              <a:t>Taşlaşmış ağaçların detaylı incelenmesiyle elde edilen sonuçlar, jeolojik dönemler boyunca büyük değişikliğe uğrayan yeryüzü florasının daha iyi anlaşılmasını sağlamakta ve </a:t>
            </a:r>
            <a:r>
              <a:rPr lang="tr-TR" sz="2800" dirty="0" err="1" smtClean="0">
                <a:cs typeface="Times New Roman" pitchFamily="18" charset="0"/>
              </a:rPr>
              <a:t>paleocoğrafya</a:t>
            </a:r>
            <a:r>
              <a:rPr lang="tr-TR" sz="2800" dirty="0" smtClean="0">
                <a:cs typeface="Times New Roman" pitchFamily="18" charset="0"/>
              </a:rPr>
              <a:t> ile ilgili kanıtlar sunmaktadır.</a:t>
            </a:r>
          </a:p>
          <a:p>
            <a:endParaRPr lang="tr-TR" sz="2800" dirty="0" smtClean="0">
              <a:cs typeface="Times New Roman" pitchFamily="18" charset="0"/>
            </a:endParaRPr>
          </a:p>
          <a:p>
            <a:r>
              <a:rPr lang="tr-TR" dirty="0" smtClean="0">
                <a:cs typeface="Times New Roman" pitchFamily="18" charset="0"/>
              </a:rPr>
              <a:t>Örnekler; Kuzey Amerika’da Arizona, Ankara’nın Çamlıdere’de bulunmaktadır.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latin typeface="+mn-lt"/>
              </a:rPr>
              <a:t/>
            </a:r>
            <a:br>
              <a:rPr lang="tr-TR" b="1" dirty="0" smtClean="0">
                <a:latin typeface="+mn-lt"/>
              </a:rPr>
            </a:br>
            <a:r>
              <a:rPr lang="tr-TR" b="1" dirty="0" smtClean="0">
                <a:latin typeface="+mn-lt"/>
              </a:rPr>
              <a:t/>
            </a:r>
            <a:br>
              <a:rPr lang="tr-TR" b="1" dirty="0" smtClean="0">
                <a:latin typeface="+mn-lt"/>
              </a:rPr>
            </a:br>
            <a:r>
              <a:rPr lang="tr-TR" b="1" dirty="0" smtClean="0">
                <a:latin typeface="+mn-lt"/>
              </a:rPr>
              <a:t/>
            </a:r>
            <a:br>
              <a:rPr lang="tr-TR" b="1" dirty="0" smtClean="0">
                <a:latin typeface="+mn-lt"/>
              </a:rPr>
            </a:br>
            <a:r>
              <a:rPr lang="tr-TR" b="1" dirty="0" smtClean="0">
                <a:latin typeface="+mn-lt"/>
              </a:rPr>
              <a:t/>
            </a:r>
            <a:br>
              <a:rPr lang="tr-TR" b="1" dirty="0" smtClean="0">
                <a:latin typeface="+mn-lt"/>
              </a:rPr>
            </a:br>
            <a:r>
              <a:rPr lang="tr-TR" b="1" dirty="0" smtClean="0">
                <a:latin typeface="+mn-lt"/>
              </a:rPr>
              <a:t/>
            </a:r>
            <a:br>
              <a:rPr lang="tr-TR" b="1" dirty="0" smtClean="0">
                <a:latin typeface="+mn-lt"/>
              </a:rPr>
            </a:br>
            <a:r>
              <a:rPr lang="tr-TR" b="1" dirty="0" smtClean="0">
                <a:latin typeface="+mn-lt"/>
              </a:rPr>
              <a:t/>
            </a:r>
            <a:br>
              <a:rPr lang="tr-TR" b="1" dirty="0" smtClean="0">
                <a:latin typeface="+mn-lt"/>
              </a:rPr>
            </a:br>
            <a:r>
              <a:rPr lang="tr-TR" b="1" dirty="0" smtClean="0">
                <a:latin typeface="+mn-lt"/>
              </a:rPr>
              <a:t/>
            </a:r>
            <a:br>
              <a:rPr lang="tr-TR" b="1" dirty="0" smtClean="0">
                <a:latin typeface="+mn-lt"/>
              </a:rPr>
            </a:br>
            <a:r>
              <a:rPr lang="tr-TR" b="1" dirty="0" smtClean="0">
                <a:latin typeface="+mn-lt"/>
              </a:rPr>
              <a:t/>
            </a:r>
            <a:br>
              <a:rPr lang="tr-TR" b="1" dirty="0" smtClean="0">
                <a:latin typeface="+mn-lt"/>
              </a:rPr>
            </a:br>
            <a:r>
              <a:rPr lang="tr-TR" b="1" dirty="0" smtClean="0">
                <a:latin typeface="+mn-lt"/>
              </a:rPr>
              <a:t/>
            </a:r>
            <a:br>
              <a:rPr lang="tr-TR" b="1" dirty="0" smtClean="0">
                <a:latin typeface="+mn-lt"/>
              </a:rPr>
            </a:br>
            <a:r>
              <a:rPr lang="tr-TR" b="1" dirty="0" smtClean="0">
                <a:latin typeface="+mn-lt"/>
              </a:rPr>
              <a:t/>
            </a:r>
            <a:br>
              <a:rPr lang="tr-TR" b="1" dirty="0" smtClean="0">
                <a:latin typeface="+mn-lt"/>
              </a:rPr>
            </a:br>
            <a:r>
              <a:rPr lang="tr-TR" b="1" dirty="0" smtClean="0">
                <a:latin typeface="+mn-lt"/>
              </a:rPr>
              <a:t>Karbon 14 (C14) Yöntemi</a:t>
            </a:r>
            <a:br>
              <a:rPr lang="tr-TR" b="1" dirty="0" smtClean="0">
                <a:latin typeface="+mn-lt"/>
              </a:rPr>
            </a:br>
            <a:endParaRPr lang="tr-TR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Ağaçların büyüme halkalarının oluşturduğu malzeme ile C14 yaşlandırmasının doğrulanması çevresel bilimlerin tümüne, ancak özellikle de jeomorfolojiye yıllık halkaların temel bir katkısı olarak görülmektedir.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Son yıllarda geleneksel C14 yaşlandırmasından, kalibre edilmiş yani  doğrulanmış yaşlandırmalara geçiş, Geç Glasyelin önemli bir kısmı ile  Holoseni     tamamlamıştır.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Oldukça uzun sayılabilecek yıllık halka kronolojileri kullanılarak kalibrasyon eğrisinin uzatılması, yanılma payı yüksek olan yaşlandırma yöntemlerinin kullanılmasıyla ilgili bu kronolojik sorunu çözmede dönüm noktası olmuştur. </a:t>
            </a:r>
          </a:p>
          <a:p>
            <a:pPr>
              <a:buFont typeface="Wingdings" pitchFamily="2" charset="2"/>
              <a:buChar char="Ø"/>
            </a:pPr>
            <a:endParaRPr lang="tr-TR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</a:rPr>
              <a:t>Çam ağacı ( </a:t>
            </a:r>
            <a:r>
              <a:rPr lang="tr-TR" sz="2800" dirty="0" err="1" smtClean="0">
                <a:latin typeface="Times New Roman" pitchFamily="18" charset="0"/>
              </a:rPr>
              <a:t>pinus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</a:rPr>
              <a:t>longaeva</a:t>
            </a:r>
            <a:r>
              <a:rPr lang="tr-TR" sz="2800" dirty="0" smtClean="0">
                <a:latin typeface="Times New Roman" pitchFamily="18" charset="0"/>
              </a:rPr>
              <a:t>) 4000 yıldan daha fazla yıllık halkaya sahip bir ağaç olduğu için </a:t>
            </a:r>
            <a:r>
              <a:rPr lang="tr-TR" sz="2800" dirty="0" err="1" smtClean="0">
                <a:latin typeface="Times New Roman" pitchFamily="18" charset="0"/>
              </a:rPr>
              <a:t>dendrokronoloji</a:t>
            </a:r>
            <a:r>
              <a:rPr lang="tr-TR" sz="2800" dirty="0" smtClean="0">
                <a:latin typeface="Times New Roman" pitchFamily="18" charset="0"/>
              </a:rPr>
              <a:t> çalışmalarına ve doğal C14 değişimleri çalışmalarına büyük yarar sağlamıştır.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600" b="1" dirty="0" smtClean="0">
                <a:latin typeface="+mn-lt"/>
              </a:rPr>
              <a:t>Polen  Analizleri</a:t>
            </a:r>
            <a:endParaRPr lang="tr-TR" sz="4600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Dendrokronolojik</a:t>
            </a:r>
            <a:r>
              <a:rPr lang="tr-TR" dirty="0" smtClean="0"/>
              <a:t>  çalışmalardan bazıları polen çalışmaları  ile karşılaştırılmakta yada desteklenmektedir .</a:t>
            </a:r>
          </a:p>
          <a:p>
            <a:pPr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Polen analizleri geçmişteki ekolojik ve klimatolojik koşulları anlamak için gerekli bilgi, incelenen bitki veya topluluğun günümüzdeki dağılımı ve iklim koşulları arasındaki ilişkinin belirlenmesi esasına dayanmaktadır.</a:t>
            </a:r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92500" lnSpcReduction="20000"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Ağaçlardaki yıllık halkaların sayılarak ağaç yaşlarının belirlenmesi bilimidir.</a:t>
            </a:r>
          </a:p>
          <a:p>
            <a:pPr algn="just"/>
            <a:endParaRPr lang="tr-TR" sz="2800" dirty="0" smtClean="0">
              <a:latin typeface="Times New Roman" pitchFamily="18" charset="0"/>
            </a:endParaRPr>
          </a:p>
          <a:p>
            <a:pPr algn="just"/>
            <a:r>
              <a:rPr lang="tr-TR" sz="2800" dirty="0" smtClean="0">
                <a:latin typeface="Times New Roman" pitchFamily="18" charset="0"/>
              </a:rPr>
              <a:t>Ağaçlardaki yıllık halkaların tarihlenmesidir (</a:t>
            </a:r>
            <a:r>
              <a:rPr lang="tr-TR" sz="2800" dirty="0" err="1" smtClean="0">
                <a:latin typeface="Times New Roman" pitchFamily="18" charset="0"/>
              </a:rPr>
              <a:t>Stokes</a:t>
            </a:r>
            <a:r>
              <a:rPr lang="tr-TR" sz="2800" dirty="0" smtClean="0">
                <a:latin typeface="Times New Roman" pitchFamily="18" charset="0"/>
              </a:rPr>
              <a:t> ve Smiley1996).</a:t>
            </a:r>
          </a:p>
          <a:p>
            <a:pPr algn="just"/>
            <a:endParaRPr lang="tr-TR" sz="2800" dirty="0" smtClean="0">
              <a:latin typeface="Times New Roman" pitchFamily="18" charset="0"/>
            </a:endParaRPr>
          </a:p>
          <a:p>
            <a:pPr algn="just"/>
            <a:r>
              <a:rPr lang="tr-TR" sz="2800" dirty="0" smtClean="0">
                <a:latin typeface="Times New Roman" pitchFamily="18" charset="0"/>
              </a:rPr>
              <a:t>‘Ağaçların yaşlandırılması’ olarak ifade edilen </a:t>
            </a:r>
            <a:r>
              <a:rPr lang="tr-TR" sz="2800" dirty="0" err="1" smtClean="0">
                <a:latin typeface="Times New Roman" pitchFamily="18" charset="0"/>
              </a:rPr>
              <a:t>dendrokronoloji</a:t>
            </a:r>
            <a:r>
              <a:rPr lang="tr-TR" sz="2800" dirty="0" smtClean="0">
                <a:latin typeface="Times New Roman" pitchFamily="18" charset="0"/>
              </a:rPr>
              <a:t> ile aslında bu basit tanımlamanın çok ötesinde, dikkate değer bilgilere ulaşabilmektir.</a:t>
            </a:r>
          </a:p>
          <a:p>
            <a:pPr algn="just"/>
            <a:endParaRPr lang="tr-TR" sz="2800" dirty="0" smtClean="0">
              <a:latin typeface="Times New Roman" pitchFamily="18" charset="0"/>
            </a:endParaRPr>
          </a:p>
          <a:p>
            <a:pPr algn="just"/>
            <a:r>
              <a:rPr lang="tr-TR" sz="2800" dirty="0" smtClean="0">
                <a:latin typeface="Times New Roman" pitchFamily="18" charset="0"/>
              </a:rPr>
              <a:t>Çünkü ağaçlarda her halkanın büyümesi sırasında var olan çevresel koşullar, ağaçlar tarafından adeta kayıt altına alınmaktadır. 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  <a:p>
            <a:pPr algn="just"/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400" b="1" dirty="0" smtClean="0">
                <a:latin typeface="Times New Roman" pitchFamily="18" charset="0"/>
              </a:rPr>
              <a:t>LİKENOMETRİ</a:t>
            </a:r>
            <a:br>
              <a:rPr lang="tr-TR" sz="5400" b="1" dirty="0" smtClean="0">
                <a:latin typeface="Times New Roman" pitchFamily="18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389120"/>
          </a:xfrm>
        </p:spPr>
        <p:txBody>
          <a:bodyPr/>
          <a:lstStyle/>
          <a:p>
            <a:pPr>
              <a:buClr>
                <a:schemeClr val="tx1"/>
              </a:buClr>
              <a:buSzTx/>
              <a:buFont typeface="Wingdings" pitchFamily="2" charset="2"/>
              <a:buChar char="Ø"/>
            </a:pPr>
            <a:endParaRPr lang="tr-TR" dirty="0" smtClean="0"/>
          </a:p>
          <a:p>
            <a:pPr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tr-TR" dirty="0" err="1" smtClean="0"/>
              <a:t>Likenometri</a:t>
            </a:r>
            <a:r>
              <a:rPr lang="tr-TR" dirty="0" smtClean="0"/>
              <a:t>  özellikle  üzerinde  ağacın  olmadığı depolar  ya da  </a:t>
            </a:r>
            <a:r>
              <a:rPr lang="tr-TR" dirty="0" err="1" smtClean="0"/>
              <a:t>yerşekilleri</a:t>
            </a:r>
            <a:r>
              <a:rPr lang="tr-TR" dirty="0" smtClean="0"/>
              <a:t>  üzerinde  yaş  konusunda tahmin  yapmaya  imkân  vermektedir.  </a:t>
            </a:r>
          </a:p>
          <a:p>
            <a:pPr>
              <a:buClr>
                <a:schemeClr val="tx1"/>
              </a:buClr>
              <a:buSzTx/>
              <a:buNone/>
            </a:pPr>
            <a:endParaRPr lang="tr-TR" dirty="0" smtClean="0"/>
          </a:p>
          <a:p>
            <a:pPr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tr-TR" dirty="0" err="1" smtClean="0"/>
              <a:t>Likenometride</a:t>
            </a:r>
            <a:r>
              <a:rPr lang="tr-TR" dirty="0" smtClean="0"/>
              <a:t>  daha  çok,  Çoğunlukla  kaya yüzeylerinde  ve diğer  uygun alanlarda  yetişen   yavaş büyüyen  ve bir kabuğa  benzeyen  likenler kullanılmaktadır.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lich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4876" cy="3286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LENOVO\Desktop\garden_32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86124"/>
            <a:ext cx="4357687" cy="3571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LENOVO\Desktop\white_lich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7805"/>
            <a:ext cx="4706927" cy="3530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LENOVO\Desktop\habitat_mosscr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0"/>
            <a:ext cx="4429124" cy="3286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LENOVO\Desktop\reindeer_lichen_o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77800">
            <a:off x="3439523" y="1794540"/>
            <a:ext cx="2411412" cy="2873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4291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Kuzey  ve Güney Amerika’da  </a:t>
            </a:r>
            <a:r>
              <a:rPr lang="tr-TR" sz="2800" dirty="0" err="1" smtClean="0"/>
              <a:t>glasiye</a:t>
            </a:r>
            <a:r>
              <a:rPr lang="tr-TR" sz="2800" dirty="0" smtClean="0"/>
              <a:t> ilerlemeleri ile ilgili bazı  çalışmalar  </a:t>
            </a:r>
            <a:r>
              <a:rPr lang="tr-TR" sz="2800" dirty="0" err="1" smtClean="0"/>
              <a:t>dendrokronoloji</a:t>
            </a:r>
            <a:r>
              <a:rPr lang="tr-TR" sz="2800" dirty="0" smtClean="0"/>
              <a:t>  ve </a:t>
            </a:r>
            <a:r>
              <a:rPr lang="tr-TR" sz="2800" dirty="0" err="1" smtClean="0"/>
              <a:t>likenometrinin</a:t>
            </a:r>
            <a:r>
              <a:rPr lang="tr-TR" sz="2800" dirty="0" smtClean="0"/>
              <a:t> birlikte  kullanıldığı iyi  örnekler olarak tanımlanmaktadır. </a:t>
            </a:r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1970’lerde  yapılan liken ölçüm sonuçları, İsveç kuzeyinde  bazı yıllarda </a:t>
            </a:r>
            <a:r>
              <a:rPr lang="tr-TR" sz="2800" dirty="0" err="1" smtClean="0"/>
              <a:t>glasyallerin</a:t>
            </a:r>
            <a:r>
              <a:rPr lang="tr-TR" sz="2800" dirty="0" smtClean="0"/>
              <a:t>  gerilediği ve morenlerin  oluştuğu  ortaya  çıkmıştır. Elde edilen sonuçlar ağaçların yıllık halkalarındaki daralmalarla uyum göstermiştir. 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Varvlar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dirty="0" smtClean="0">
                <a:cs typeface="Times New Roman" pitchFamily="18" charset="0"/>
              </a:rPr>
              <a:t>Akarsular</a:t>
            </a:r>
            <a:r>
              <a:rPr lang="tr-TR" sz="2800" dirty="0" smtClean="0"/>
              <a:t>  </a:t>
            </a:r>
            <a:r>
              <a:rPr lang="tr-TR" sz="2800" dirty="0" smtClean="0">
                <a:cs typeface="Times New Roman" pitchFamily="18" charset="0"/>
              </a:rPr>
              <a:t>göllerde  </a:t>
            </a:r>
            <a:r>
              <a:rPr lang="tr-TR" sz="2800" dirty="0" smtClean="0"/>
              <a:t>y</a:t>
            </a:r>
            <a:r>
              <a:rPr lang="tr-TR" sz="2800" dirty="0" smtClean="0">
                <a:cs typeface="Times New Roman" pitchFamily="18" charset="0"/>
              </a:rPr>
              <a:t>ıllık  olarak  çok  ince tabakalardan  (</a:t>
            </a:r>
            <a:r>
              <a:rPr lang="tr-TR" sz="2800" dirty="0" err="1" smtClean="0">
                <a:cs typeface="Times New Roman" pitchFamily="18" charset="0"/>
              </a:rPr>
              <a:t>lamina</a:t>
            </a:r>
            <a:r>
              <a:rPr lang="tr-TR" sz="2800" dirty="0" smtClean="0">
                <a:cs typeface="Times New Roman" pitchFamily="18" charset="0"/>
              </a:rPr>
              <a:t>) oluşan  tortullar</a:t>
            </a:r>
            <a:r>
              <a:rPr lang="tr-TR" sz="2800" dirty="0" smtClean="0"/>
              <a:t>a </a:t>
            </a:r>
            <a:r>
              <a:rPr lang="tr-TR" sz="2800" b="1" dirty="0" smtClean="0">
                <a:cs typeface="Times New Roman" pitchFamily="18" charset="0"/>
              </a:rPr>
              <a:t>“</a:t>
            </a:r>
            <a:r>
              <a:rPr lang="tr-TR" sz="2800" b="1" dirty="0" err="1" smtClean="0">
                <a:cs typeface="Times New Roman" pitchFamily="18" charset="0"/>
              </a:rPr>
              <a:t>varv</a:t>
            </a:r>
            <a:r>
              <a:rPr lang="tr-TR" sz="2800" b="1" dirty="0" smtClean="0">
                <a:cs typeface="Times New Roman" pitchFamily="18" charset="0"/>
              </a:rPr>
              <a:t>”</a:t>
            </a:r>
            <a:r>
              <a:rPr lang="tr-TR" sz="2800" dirty="0" smtClean="0">
                <a:cs typeface="Times New Roman" pitchFamily="18" charset="0"/>
              </a:rPr>
              <a:t> denir.</a:t>
            </a:r>
          </a:p>
          <a:p>
            <a:pPr>
              <a:buNone/>
            </a:pPr>
            <a:endParaRPr lang="tr-TR" sz="2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Bunlar devri (ritmik) tabakalaşma gösteren  çökellerdir. Devri tabakalaşmanın nedenlerinin başında, sıcaklık ve buharlaşma miktarındaki ritmik oynamalar ile mevsimlerin iklim özelliklerine göre taşıma gücünde ve çökelme ortamında  meydana gelen değişikler gelir.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 err="1" smtClean="0"/>
              <a:t>Varvlar</a:t>
            </a:r>
            <a:r>
              <a:rPr lang="tr-TR" dirty="0" smtClean="0"/>
              <a:t> ile de çevresel değişim dinamikleri ve zaman konusunda önemli bulgulara ulaşılabilmektedir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Yaşlandırmalarda </a:t>
            </a:r>
            <a:r>
              <a:rPr lang="tr-TR" dirty="0" err="1" smtClean="0"/>
              <a:t>varvlar</a:t>
            </a:r>
            <a:r>
              <a:rPr lang="tr-TR" dirty="0" smtClean="0"/>
              <a:t> ile ağaçlardan elde edilen yıllık halka kronolojileri de karşılaştırılmaktadır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Örneğin; Kanada Kayalık dağlarında beyaz kabuklu çam (</a:t>
            </a:r>
            <a:r>
              <a:rPr lang="tr-TR" dirty="0" err="1" smtClean="0"/>
              <a:t>Pinus</a:t>
            </a:r>
            <a:r>
              <a:rPr lang="tr-TR" dirty="0" smtClean="0"/>
              <a:t> </a:t>
            </a:r>
            <a:r>
              <a:rPr lang="tr-TR" dirty="0" err="1" smtClean="0"/>
              <a:t>albicaulis</a:t>
            </a:r>
            <a:r>
              <a:rPr lang="tr-TR" dirty="0" smtClean="0"/>
              <a:t>) kronolojileri ile </a:t>
            </a:r>
            <a:r>
              <a:rPr lang="tr-TR" dirty="0" err="1" smtClean="0"/>
              <a:t>varv</a:t>
            </a:r>
            <a:r>
              <a:rPr lang="tr-TR" dirty="0" smtClean="0"/>
              <a:t> kronolojilerini karşılaştırmıştır.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Ekran Alıntıs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latin typeface="+mn-lt"/>
              </a:rPr>
              <a:t>BUZUL KAROTLARI</a:t>
            </a:r>
            <a:endParaRPr lang="tr-TR" sz="4400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Buzul </a:t>
            </a:r>
            <a:r>
              <a:rPr lang="tr-TR" dirty="0" err="1" smtClean="0"/>
              <a:t>karotlarında</a:t>
            </a:r>
            <a:r>
              <a:rPr lang="tr-TR" dirty="0" smtClean="0"/>
              <a:t> yaşlandırma, yıllık katmanların yüzeyden aşağıya doğru sayılmasıyla elde edilir.</a:t>
            </a:r>
          </a:p>
          <a:p>
            <a:pPr>
              <a:buFont typeface="Wingdings" pitchFamily="2" charset="2"/>
              <a:buChar char="Ø"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dirty="0" err="1" smtClean="0">
                <a:solidFill>
                  <a:srgbClr val="FF0000"/>
                </a:solidFill>
              </a:rPr>
              <a:t>Dendroglasyoloji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smtClean="0"/>
              <a:t>“</a:t>
            </a:r>
            <a:r>
              <a:rPr lang="tr-TR" dirty="0" err="1" smtClean="0"/>
              <a:t>glasiyelerin</a:t>
            </a:r>
            <a:r>
              <a:rPr lang="tr-TR" dirty="0" smtClean="0"/>
              <a:t> </a:t>
            </a:r>
            <a:r>
              <a:rPr lang="tr-TR" dirty="0" err="1" smtClean="0"/>
              <a:t>salınımlarının</a:t>
            </a:r>
            <a:r>
              <a:rPr lang="tr-TR" dirty="0" smtClean="0"/>
              <a:t>  ortaya  konulabilmesinde  yıllık halkaların  kullanılması” olarak tanımlanmıştır.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Hem fosil  ağaçlarla  hem  de  yaşayan  ağaçlarla  morenlerin yaşlandırılması  ve  ağaçların üst  sınırındaki değişiklikler bu alt  disiplin içinde ele alınmıştır.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714356"/>
            <a:ext cx="8229600" cy="3153540"/>
          </a:xfrm>
        </p:spPr>
        <p:txBody>
          <a:bodyPr>
            <a:normAutofit fontScale="90000"/>
          </a:bodyPr>
          <a:lstStyle/>
          <a:p>
            <a:pPr algn="just"/>
            <a:r>
              <a:rPr lang="tr-TR" b="1" dirty="0" smtClean="0"/>
              <a:t>                                                                </a:t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500034" y="1928802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 smtClean="0">
                <a:solidFill>
                  <a:schemeClr val="accent1"/>
                </a:solidFill>
              </a:rPr>
              <a:t>FİZİKİ COĞRAFYA ÇALIŞMALARINDA DENDROKRONOLOJİ UYGULAMALARI</a:t>
            </a:r>
            <a:endParaRPr lang="tr-TR" sz="4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857248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latin typeface="+mn-lt"/>
              </a:rPr>
              <a:t/>
            </a:r>
            <a:br>
              <a:rPr lang="tr-TR" sz="4000" b="1" dirty="0" smtClean="0">
                <a:latin typeface="+mn-lt"/>
              </a:rPr>
            </a:br>
            <a:r>
              <a:rPr lang="tr-TR" sz="4000" b="1" dirty="0" smtClean="0">
                <a:latin typeface="+mn-lt"/>
              </a:rPr>
              <a:t/>
            </a:r>
            <a:br>
              <a:rPr lang="tr-TR" sz="4000" b="1" dirty="0" smtClean="0">
                <a:latin typeface="+mn-lt"/>
              </a:rPr>
            </a:br>
            <a:r>
              <a:rPr lang="tr-TR" sz="4000" b="1" dirty="0" err="1" smtClean="0">
                <a:latin typeface="+mn-lt"/>
              </a:rPr>
              <a:t>Paleoklimatoloji</a:t>
            </a:r>
            <a:r>
              <a:rPr lang="tr-TR" sz="4000" b="1" dirty="0" smtClean="0">
                <a:latin typeface="+mn-lt"/>
              </a:rPr>
              <a:t> ve </a:t>
            </a:r>
            <a:r>
              <a:rPr lang="tr-TR" sz="4000" b="1" dirty="0" err="1" smtClean="0">
                <a:latin typeface="+mn-lt"/>
              </a:rPr>
              <a:t>Dendrokronoloji</a:t>
            </a:r>
            <a:r>
              <a:rPr lang="tr-TR" sz="5400" b="1" dirty="0" smtClean="0">
                <a:latin typeface="Times New Roman" pitchFamily="18" charset="0"/>
              </a:rPr>
              <a:t/>
            </a:r>
            <a:br>
              <a:rPr lang="tr-TR" sz="5400" b="1" dirty="0" smtClean="0">
                <a:latin typeface="Times New Roman" pitchFamily="18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800" dirty="0" smtClean="0"/>
              <a:t>Güncel İklim özellikleri ile geçmişteki iklim özelliklerinin </a:t>
            </a:r>
            <a:r>
              <a:rPr lang="tr-TR" sz="2800" dirty="0" err="1" smtClean="0"/>
              <a:t>dendrokronolojik</a:t>
            </a:r>
            <a:r>
              <a:rPr lang="tr-TR" sz="2800" dirty="0" smtClean="0"/>
              <a:t> yöntemlerle araştırılması </a:t>
            </a:r>
            <a:r>
              <a:rPr lang="tr-TR" sz="2800" b="1" dirty="0" err="1" smtClean="0">
                <a:solidFill>
                  <a:srgbClr val="FF0000"/>
                </a:solidFill>
              </a:rPr>
              <a:t>dendroklimatoloji</a:t>
            </a:r>
            <a:r>
              <a:rPr lang="tr-TR" sz="2800" dirty="0" smtClean="0"/>
              <a:t>, aynı özelliklerin haritalanması amacıyla yıllık halka analizlerinin kullanılması da </a:t>
            </a:r>
            <a:r>
              <a:rPr lang="tr-TR" sz="2800" b="1" dirty="0" err="1" smtClean="0">
                <a:solidFill>
                  <a:srgbClr val="FF0000"/>
                </a:solidFill>
              </a:rPr>
              <a:t>dendroklimatografi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dirty="0" smtClean="0"/>
              <a:t>olarak tanımlanmaktadır. </a:t>
            </a:r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tr-TR" sz="2400" dirty="0" smtClean="0"/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Ağaçların yıllık halkaları, onları eski iklimlere ait bilgiler için  çok değerli kaynak haline getiren özelliklere sahiptir.</a:t>
            </a:r>
          </a:p>
          <a:p>
            <a:pPr algn="just"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Ağaçların yıllık halka genişliklerinin, yıl serileri ile devamlılık göstermesi, bu nedenle de kolayca ölçülebilmesi ve bu ölçümlerin iklim verileri ile </a:t>
            </a:r>
            <a:r>
              <a:rPr lang="tr-TR" sz="2400" dirty="0" err="1" smtClean="0"/>
              <a:t>uyumlandırılabilmesi</a:t>
            </a:r>
            <a:r>
              <a:rPr lang="tr-TR" sz="2400" dirty="0" smtClean="0"/>
              <a:t>; halkaların oluştukları belirli zaman içerisinde  tarihlenip, iklim verilerinin zaman içinde kesin olarak tarihlenmelerine imkân sağlamasıdır.</a:t>
            </a:r>
            <a:endParaRPr lang="tr-T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DENDROKRONOLOJİ VE TEMEL</a:t>
            </a:r>
            <a:br>
              <a:rPr lang="tr-TR" b="1" dirty="0" smtClean="0"/>
            </a:br>
            <a:r>
              <a:rPr lang="tr-TR" b="1" dirty="0" smtClean="0"/>
              <a:t>PRENSİPLERİ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/>
          <a:lstStyle/>
          <a:p>
            <a:r>
              <a:rPr lang="tr-TR" b="1" dirty="0" err="1" smtClean="0"/>
              <a:t>Dendrokronoloji</a:t>
            </a:r>
            <a:r>
              <a:rPr lang="tr-TR" b="1" dirty="0" smtClean="0"/>
              <a:t> çalışmalarının temel malzemesi ağaçlardır. Bilindiği gibi ağaç her yıl sadece boyuna büyümez; aynı zamanda çap </a:t>
            </a:r>
            <a:r>
              <a:rPr lang="tr-TR" b="1" dirty="0" err="1" smtClean="0"/>
              <a:t>artımıda</a:t>
            </a:r>
            <a:r>
              <a:rPr lang="tr-TR" b="1" dirty="0" smtClean="0"/>
              <a:t> yapar. </a:t>
            </a:r>
            <a:endParaRPr lang="tr-TR" dirty="0"/>
          </a:p>
        </p:txBody>
      </p:sp>
      <p:pic>
        <p:nvPicPr>
          <p:cNvPr id="1026" name="Picture 2" descr="C:\Users\LENOVO\Desktop\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029200"/>
            <a:ext cx="3857652" cy="1828800"/>
          </a:xfrm>
          <a:prstGeom prst="rect">
            <a:avLst/>
          </a:prstGeom>
          <a:noFill/>
        </p:spPr>
      </p:pic>
      <p:sp>
        <p:nvSpPr>
          <p:cNvPr id="8" name="7 Aşağı Ok"/>
          <p:cNvSpPr/>
          <p:nvPr/>
        </p:nvSpPr>
        <p:spPr>
          <a:xfrm>
            <a:off x="3143240" y="38576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Aşağı Ok"/>
          <p:cNvSpPr/>
          <p:nvPr/>
        </p:nvSpPr>
        <p:spPr>
          <a:xfrm>
            <a:off x="5715008" y="38576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dirty="0" smtClean="0"/>
              <a:t>Söz  konusu özellikler geçmişte meydana  gelmiş olan iklim  </a:t>
            </a:r>
            <a:r>
              <a:rPr lang="tr-TR" sz="2800" dirty="0" err="1" smtClean="0"/>
              <a:t>salınımlarının</a:t>
            </a:r>
            <a:r>
              <a:rPr lang="tr-TR" sz="2800" dirty="0" smtClean="0"/>
              <a:t>  anlaşılmasına ve gelecekle ilgili öngörülerde bulunmaya yardımcı olmaktadır. </a:t>
            </a:r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Bu veriler gelecekte  örneğin uzun süren kuraklıklar gibi, iklimin neden olacağı doğal afetlerin tahmininde de kullanılabilecektir. </a:t>
            </a:r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Bu nedenle de günümüzde konuyla ilgili çalışmalar daha ilgi çekici hale  gelmiş bulunmaktadır.</a:t>
            </a:r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Autofit/>
          </a:bodyPr>
          <a:lstStyle/>
          <a:p>
            <a:r>
              <a:rPr lang="tr-TR" sz="4400" b="1" dirty="0" smtClean="0">
                <a:latin typeface="Times New Roman" pitchFamily="18" charset="0"/>
              </a:rPr>
              <a:t>Bitki Örtüsü ve </a:t>
            </a:r>
            <a:r>
              <a:rPr lang="tr-TR" sz="4400" b="1" dirty="0" err="1" smtClean="0">
                <a:latin typeface="Times New Roman" pitchFamily="18" charset="0"/>
              </a:rPr>
              <a:t>Dendrokronoloji</a:t>
            </a:r>
            <a:r>
              <a:rPr lang="tr-TR" sz="4400" b="1" dirty="0" smtClean="0">
                <a:latin typeface="Times New Roman" pitchFamily="18" charset="0"/>
              </a:rPr>
              <a:t/>
            </a:r>
            <a:br>
              <a:rPr lang="tr-TR" sz="4400" b="1" dirty="0" smtClean="0">
                <a:latin typeface="Times New Roman" pitchFamily="18" charset="0"/>
              </a:rPr>
            </a:b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Bitki örtüsü ile ilgili çalışmalara çok sayıda örnek vermek mümkündür.</a:t>
            </a:r>
          </a:p>
          <a:p>
            <a:pPr>
              <a:buNone/>
            </a:pPr>
            <a:r>
              <a:rPr lang="tr-TR" dirty="0" smtClean="0"/>
              <a:t>   Örneğin; </a:t>
            </a:r>
          </a:p>
          <a:p>
            <a:r>
              <a:rPr lang="tr-TR" dirty="0" smtClean="0"/>
              <a:t>Apenin dağlarında yaşlı Avrupa kayını (</a:t>
            </a:r>
            <a:r>
              <a:rPr lang="tr-TR" dirty="0" err="1" smtClean="0"/>
              <a:t>Fagus</a:t>
            </a:r>
            <a:r>
              <a:rPr lang="tr-TR" dirty="0" smtClean="0"/>
              <a:t> </a:t>
            </a:r>
            <a:r>
              <a:rPr lang="tr-TR" dirty="0" err="1" smtClean="0"/>
              <a:t>sylvatica</a:t>
            </a:r>
            <a:r>
              <a:rPr lang="tr-TR" dirty="0" smtClean="0"/>
              <a:t>) toplulukların </a:t>
            </a:r>
            <a:r>
              <a:rPr lang="tr-TR" dirty="0" err="1" smtClean="0"/>
              <a:t>dendrokronolojisi</a:t>
            </a:r>
            <a:r>
              <a:rPr lang="tr-TR" dirty="0" smtClean="0"/>
              <a:t> ve bu  topluluklarının yapısal özelliklerinin açıklanması.</a:t>
            </a:r>
          </a:p>
          <a:p>
            <a:endParaRPr lang="tr-TR" dirty="0" smtClean="0"/>
          </a:p>
          <a:p>
            <a:r>
              <a:rPr lang="tr-TR" dirty="0" smtClean="0"/>
              <a:t>Finlandiya batısındaki kıyı alanlarında Avrupa ladini (</a:t>
            </a:r>
            <a:r>
              <a:rPr lang="tr-TR" dirty="0" err="1" smtClean="0"/>
              <a:t>Picea</a:t>
            </a:r>
            <a:r>
              <a:rPr lang="tr-TR" dirty="0" smtClean="0"/>
              <a:t> </a:t>
            </a:r>
            <a:r>
              <a:rPr lang="tr-TR" dirty="0" err="1" smtClean="0"/>
              <a:t>abies</a:t>
            </a:r>
            <a:r>
              <a:rPr lang="tr-TR" dirty="0" smtClean="0"/>
              <a:t>) gelişimi ile kış mevsimi koşulları arasındaki ilişkilerin ortaya konulması.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/>
          <a:lstStyle/>
          <a:p>
            <a:r>
              <a:rPr lang="tr-TR" dirty="0" err="1" smtClean="0"/>
              <a:t>Sibarya</a:t>
            </a:r>
            <a:r>
              <a:rPr lang="tr-TR" dirty="0" smtClean="0"/>
              <a:t> batısında Sibirya ladini (</a:t>
            </a:r>
            <a:r>
              <a:rPr lang="tr-TR" dirty="0" err="1" smtClean="0"/>
              <a:t>Picea</a:t>
            </a:r>
            <a:r>
              <a:rPr lang="tr-TR" dirty="0" smtClean="0"/>
              <a:t> </a:t>
            </a:r>
            <a:r>
              <a:rPr lang="tr-TR" dirty="0" err="1" smtClean="0"/>
              <a:t>obavata</a:t>
            </a:r>
            <a:r>
              <a:rPr lang="tr-TR" dirty="0" smtClean="0"/>
              <a:t>) ve Sibirya melezi (</a:t>
            </a:r>
            <a:r>
              <a:rPr lang="tr-TR" dirty="0" err="1" smtClean="0"/>
              <a:t>Larix</a:t>
            </a:r>
            <a:r>
              <a:rPr lang="tr-TR" dirty="0" smtClean="0"/>
              <a:t> </a:t>
            </a:r>
            <a:r>
              <a:rPr lang="tr-TR" dirty="0" err="1" smtClean="0"/>
              <a:t>sibirica</a:t>
            </a:r>
            <a:r>
              <a:rPr lang="tr-TR" dirty="0" smtClean="0"/>
              <a:t>) gibi kon,fer ağaç türlerinde, meydana gelen don olayları yada ani sıcaklık düşüşleri gibi etkilerin ortaya konulması.</a:t>
            </a:r>
          </a:p>
          <a:p>
            <a:endParaRPr lang="tr-TR" dirty="0" smtClean="0"/>
          </a:p>
          <a:p>
            <a:r>
              <a:rPr lang="tr-TR" dirty="0" err="1" smtClean="0"/>
              <a:t>Alaska</a:t>
            </a:r>
            <a:r>
              <a:rPr lang="tr-TR" dirty="0" smtClean="0"/>
              <a:t> civarında arktik ağaç çizgisindeki </a:t>
            </a:r>
            <a:r>
              <a:rPr lang="tr-TR" dirty="0" err="1" smtClean="0"/>
              <a:t>permafrost</a:t>
            </a:r>
            <a:r>
              <a:rPr lang="tr-TR" dirty="0" smtClean="0"/>
              <a:t> alanlarında, bitkilerin gelişimi ve donmuş toprak ilişkilerinin çalışılması.</a:t>
            </a:r>
          </a:p>
          <a:p>
            <a:endParaRPr lang="tr-TR" dirty="0" smtClean="0"/>
          </a:p>
          <a:p>
            <a:r>
              <a:rPr lang="tr-TR" sz="2800" dirty="0" smtClean="0"/>
              <a:t>Geçmişteki vejetasyonun özellikleri ve dağılışı,söz konusu dönemin diğer coğrafi özelliklerinin de göstergesidir.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Times New Roman" pitchFamily="18" charset="0"/>
              </a:rPr>
              <a:t>Yangınlar ve </a:t>
            </a:r>
            <a:r>
              <a:rPr lang="tr-TR" b="1" dirty="0" err="1" smtClean="0">
                <a:latin typeface="Times New Roman" pitchFamily="18" charset="0"/>
              </a:rPr>
              <a:t>Dendrokronoloji</a:t>
            </a:r>
            <a:r>
              <a:rPr lang="tr-TR" b="1" dirty="0" smtClean="0">
                <a:latin typeface="Times New Roman" pitchFamily="18" charset="0"/>
              </a:rPr>
              <a:t/>
            </a:r>
            <a:br>
              <a:rPr lang="tr-TR" b="1" dirty="0" smtClean="0">
                <a:latin typeface="Times New Roman" pitchFamily="18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</p:spPr>
        <p:txBody>
          <a:bodyPr>
            <a:normAutofit fontScale="85000" lnSpcReduction="10000"/>
          </a:bodyPr>
          <a:lstStyle/>
          <a:p>
            <a:pPr marL="609600" indent="-609600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r>
              <a:rPr lang="tr-TR" sz="2800" dirty="0" err="1" smtClean="0"/>
              <a:t>Dendrokronolojik</a:t>
            </a:r>
            <a:r>
              <a:rPr lang="tr-TR" sz="2800" dirty="0" smtClean="0"/>
              <a:t> çalışmalarla özellikle doğal vejetasyonun yoğun ve yangın riskinin fazla olduğu alanlarda eski yangınların tarihlendirilmesi yapılabilir.</a:t>
            </a:r>
          </a:p>
          <a:p>
            <a:pPr marL="609600" indent="-609600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r>
              <a:rPr lang="tr-TR" sz="2800" dirty="0" smtClean="0"/>
              <a:t>Yangın izleri ağaçtaki kömürleşme ile belirlenir.Yanmış gövde kabukları, ağacın yangına maruz kaldığının belirgin bir göstergesidir.</a:t>
            </a:r>
          </a:p>
          <a:p>
            <a:pPr marL="609600" indent="-609600">
              <a:spcBef>
                <a:spcPct val="50000"/>
              </a:spcBef>
              <a:buClrTx/>
              <a:buSzTx/>
              <a:buFont typeface="Wingdings" pitchFamily="2" charset="2"/>
              <a:buChar char="Ø"/>
            </a:pPr>
            <a:r>
              <a:rPr lang="tr-TR" sz="2800" dirty="0" smtClean="0"/>
              <a:t>Çoğunlukla hakim elemanı çam türleri olan kuru ormanlarda meydana gelen küçük ve orta büyüklükteki yangınlar sırasında ağacın zarar gören kısımlarında meydana gelen yara izlerinin </a:t>
            </a:r>
            <a:r>
              <a:rPr lang="tr-TR" sz="2800" dirty="0" err="1" smtClean="0"/>
              <a:t>dendrokronolojik</a:t>
            </a:r>
            <a:r>
              <a:rPr lang="tr-TR" sz="2800" dirty="0" smtClean="0"/>
              <a:t> olarak tarihlendirilmesiyle yangın yılları tespit edilebilmektedir. </a:t>
            </a:r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071538" y="857232"/>
            <a:ext cx="7000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4000" b="1" dirty="0" smtClean="0">
                <a:solidFill>
                  <a:schemeClr val="tx2"/>
                </a:solidFill>
              </a:rPr>
              <a:t>AĞAÇ HALKALARINDA YANGIN TESBİTİ</a:t>
            </a:r>
            <a:endParaRPr lang="tr-TR" sz="40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LENOVO\Desktop\agaclarokumayazm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4500562" cy="4500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LENOVO\Desktop\agaclarokumayazm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166" y="2357431"/>
            <a:ext cx="4541834" cy="4500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dirty="0" smtClean="0"/>
              <a:t>Ağaç kabuğunun hemen altında gövdeyi saran birkaç hücre kalınlığındaki </a:t>
            </a:r>
            <a:r>
              <a:rPr lang="tr-TR" dirty="0" err="1" smtClean="0"/>
              <a:t>kambiyum</a:t>
            </a:r>
            <a:r>
              <a:rPr lang="tr-TR" dirty="0" smtClean="0"/>
              <a:t> tabakasının her yıl bölünmesi sonucu oluşan odun  maddesi, </a:t>
            </a:r>
            <a:r>
              <a:rPr lang="tr-TR" dirty="0" smtClean="0">
                <a:solidFill>
                  <a:srgbClr val="FF0000"/>
                </a:solidFill>
              </a:rPr>
              <a:t>yıllık halkaları</a:t>
            </a:r>
            <a:r>
              <a:rPr lang="tr-TR" dirty="0" smtClean="0"/>
              <a:t> oluşturur.</a:t>
            </a:r>
          </a:p>
          <a:p>
            <a:pPr algn="just">
              <a:buFont typeface="Wingdings" pitchFamily="2" charset="2"/>
              <a:buChar char="Ø"/>
            </a:pPr>
            <a:endParaRPr lang="tr-TR" dirty="0" smtClean="0"/>
          </a:p>
          <a:p>
            <a:pPr algn="just">
              <a:buFont typeface="Wingdings" pitchFamily="2" charset="2"/>
              <a:buChar char="Ø"/>
            </a:pPr>
            <a:r>
              <a:rPr lang="tr-TR" dirty="0" smtClean="0"/>
              <a:t>İlk oluşan elemanların meydana getirdiği oduna </a:t>
            </a:r>
            <a:r>
              <a:rPr lang="tr-TR" dirty="0" smtClean="0">
                <a:solidFill>
                  <a:srgbClr val="FF0000"/>
                </a:solidFill>
              </a:rPr>
              <a:t>“ilkbahar odunu”, </a:t>
            </a:r>
            <a:r>
              <a:rPr lang="tr-TR" dirty="0" smtClean="0"/>
              <a:t>mevsim sonuna doğru oluşan elemanların meydana getirdiği oduna da </a:t>
            </a:r>
            <a:r>
              <a:rPr lang="tr-TR" b="1" dirty="0" smtClean="0">
                <a:solidFill>
                  <a:srgbClr val="FF0000"/>
                </a:solidFill>
              </a:rPr>
              <a:t>“yaz odunu”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denir.</a:t>
            </a:r>
          </a:p>
          <a:p>
            <a:pPr algn="just">
              <a:buFont typeface="Wingdings" pitchFamily="2" charset="2"/>
              <a:buChar char="Ø"/>
            </a:pPr>
            <a:endParaRPr lang="tr-TR" dirty="0" smtClean="0"/>
          </a:p>
          <a:p>
            <a:pPr algn="just">
              <a:buFont typeface="Wingdings" pitchFamily="2" charset="2"/>
              <a:buChar char="Ø"/>
            </a:pPr>
            <a:r>
              <a:rPr lang="tr-TR" dirty="0" smtClean="0"/>
              <a:t>ilkbahar ve yaz odunu her ikisi birden bir yıllık halkayı meydana getirir.</a:t>
            </a:r>
          </a:p>
          <a:p>
            <a:pPr algn="just"/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823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4000" dirty="0" smtClean="0">
                <a:latin typeface="+mn-lt"/>
              </a:rPr>
              <a:t>Her bilim dalında olduğu gibi </a:t>
            </a:r>
            <a:r>
              <a:rPr lang="tr-TR" sz="4000" dirty="0" err="1" smtClean="0">
                <a:latin typeface="+mn-lt"/>
              </a:rPr>
              <a:t>dendrokronolojide</a:t>
            </a:r>
            <a:r>
              <a:rPr lang="tr-TR" sz="4000" dirty="0" smtClean="0">
                <a:latin typeface="+mn-lt"/>
              </a:rPr>
              <a:t> de gözlemlere ve deneyimlere dayanan ve temel kabul edilen bazı kavram yada prensipler vardır. Bunlar sırasıyla :  </a:t>
            </a:r>
            <a:endParaRPr lang="tr-TR" sz="4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</a:rPr>
              <a:t>Aynılık prensibi: </a:t>
            </a:r>
            <a:r>
              <a:rPr lang="tr-TR" dirty="0" smtClean="0"/>
              <a:t>Ağaç gelişimini etkileyen bugünkü fiziksel ve biyolojik süreçler geçmişte de aynıydı.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</a:rPr>
              <a:t>Sınırlayıcı faktörler prensibi:</a:t>
            </a:r>
            <a:r>
              <a:rPr lang="tr-TR" b="1" dirty="0" smtClean="0"/>
              <a:t> </a:t>
            </a:r>
            <a:r>
              <a:rPr lang="tr-TR" dirty="0" smtClean="0"/>
              <a:t>Ağacın gelişimi sınırlayıcı faktörü etkisi </a:t>
            </a:r>
            <a:r>
              <a:rPr lang="tr-TR" dirty="0" err="1" smtClean="0"/>
              <a:t>altıntadır</a:t>
            </a:r>
            <a:r>
              <a:rPr lang="tr-TR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tr-TR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</a:rPr>
              <a:t>Ekolojik </a:t>
            </a:r>
            <a:r>
              <a:rPr lang="tr-TR" b="1" dirty="0" err="1" smtClean="0">
                <a:solidFill>
                  <a:srgbClr val="FF0000"/>
                </a:solidFill>
              </a:rPr>
              <a:t>amplitüd</a:t>
            </a:r>
            <a:r>
              <a:rPr lang="tr-TR" b="1" dirty="0" smtClean="0">
                <a:solidFill>
                  <a:srgbClr val="FF0000"/>
                </a:solidFill>
              </a:rPr>
              <a:t> kavramı: </a:t>
            </a:r>
            <a:r>
              <a:rPr lang="tr-TR" dirty="0" smtClean="0"/>
              <a:t>Doğal ortam koşulları ağacın  yaşam alanı ve yayılış aralığını belirler.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</a:rPr>
              <a:t>Yer seçimi: </a:t>
            </a:r>
            <a:r>
              <a:rPr lang="tr-TR" dirty="0" err="1" smtClean="0"/>
              <a:t>Denrokronolojik</a:t>
            </a:r>
            <a:r>
              <a:rPr lang="tr-TR" dirty="0" smtClean="0"/>
              <a:t> çalışmalar için </a:t>
            </a:r>
            <a:r>
              <a:rPr lang="tr-TR" dirty="0" err="1" smtClean="0"/>
              <a:t>kulanılacak</a:t>
            </a:r>
            <a:r>
              <a:rPr lang="tr-TR" dirty="0" smtClean="0"/>
              <a:t> örneklerin temininde, örnek alınacak alanın seçimi çok önemlidir.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</a:rPr>
              <a:t>Duyarlılık: </a:t>
            </a:r>
            <a:r>
              <a:rPr lang="tr-TR" dirty="0" smtClean="0"/>
              <a:t>Ağaçlarda yıllık büyüme halkaları yıldan yıla değişiklik gösterir. Koşulların uygun olmadığı yerlerde büyüyen ağaçların yıllık halkalarında daha fazla değişiklik gözlemlenir.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</a:rPr>
              <a:t>Eşleştirme: </a:t>
            </a:r>
            <a:r>
              <a:rPr lang="tr-TR" dirty="0" smtClean="0"/>
              <a:t>Türler arasındaki yıllık halka genişliliği kalıplarının uyumuna dayanır.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</a:rPr>
              <a:t>Tekrarlama: </a:t>
            </a:r>
            <a:r>
              <a:rPr lang="tr-TR" dirty="0" smtClean="0"/>
              <a:t>Kronolojinin doğru olabilmesi için çalışan alandan mümkün olduğunca fazla örnek alınmalı ve eşleştirme yapılmalıdır.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1187</TotalTime>
  <Words>1530</Words>
  <Application>Microsoft Office PowerPoint</Application>
  <PresentationFormat>Ekran Gösterisi (4:3)</PresentationFormat>
  <Paragraphs>161</Paragraphs>
  <Slides>44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Akış</vt:lpstr>
      <vt:lpstr>DENDROKRONOLOJİ         Remzi DAŞKIN  </vt:lpstr>
      <vt:lpstr>DENDROKRONOLOJİ  NEDİR?</vt:lpstr>
      <vt:lpstr>PowerPoint Sunusu</vt:lpstr>
      <vt:lpstr>DENDROKRONOLOJİ VE TEMEL PRENSİPLERİ</vt:lpstr>
      <vt:lpstr>PowerPoint Sunusu</vt:lpstr>
      <vt:lpstr>PowerPoint Sunusu</vt:lpstr>
      <vt:lpstr>Her bilim dalında olduğu gibi dendrokronolojide de gözlemlere ve deneyimlere dayanan ve temel kabul edilen bazı kavram yada prensipler vardır. Bunlar sırasıyla :  </vt:lpstr>
      <vt:lpstr>PowerPoint Sunusu</vt:lpstr>
      <vt:lpstr>PowerPoint Sunusu</vt:lpstr>
      <vt:lpstr>PowerPoint Sunusu</vt:lpstr>
      <vt:lpstr>DENDOKRONOLOJİNİN YAŞLANDIRMA YÖNTEMİ OLARAK GELİŞİMİ</vt:lpstr>
      <vt:lpstr>DENDOKRONOLOJİDE İLK ADIMLAR</vt:lpstr>
      <vt:lpstr>GELİŞİM AŞAMASI</vt:lpstr>
      <vt:lpstr>PowerPoint Sunusu</vt:lpstr>
      <vt:lpstr>GENİŞLEME / YAYILMA AŞAMASI</vt:lpstr>
      <vt:lpstr>DENDOKRONOLOJİK ÇALIŞMA İÇİN ÖRNEK ALINMASI VE İNCELENMESİ </vt:lpstr>
      <vt:lpstr>PowerPoint Sunusu</vt:lpstr>
      <vt:lpstr>PowerPoint Sunusu</vt:lpstr>
      <vt:lpstr>PowerPoint Sunusu</vt:lpstr>
      <vt:lpstr>PowerPoint Sunusu</vt:lpstr>
      <vt:lpstr>DENDROKRONOLOJİ ÇALIŞMALARINDA KULLANILABİLECEK AĞAÇLAR  </vt:lpstr>
      <vt:lpstr>PowerPoint Sunusu</vt:lpstr>
      <vt:lpstr>PETRİFİYE (TAŞLAŞMIŞ) AĞAÇ MALZEME DENDROKNOLOJİ VE COĞRAFİ AÇIDAN ÖNEMİ  </vt:lpstr>
      <vt:lpstr>PowerPoint Sunusu</vt:lpstr>
      <vt:lpstr>PowerPoint Sunusu</vt:lpstr>
      <vt:lpstr>PowerPoint Sunusu</vt:lpstr>
      <vt:lpstr>          Karbon 14 (C14) Yöntemi </vt:lpstr>
      <vt:lpstr>PowerPoint Sunusu</vt:lpstr>
      <vt:lpstr>Polen  Analizleri</vt:lpstr>
      <vt:lpstr>LİKENOMETRİ </vt:lpstr>
      <vt:lpstr>PowerPoint Sunusu</vt:lpstr>
      <vt:lpstr>PowerPoint Sunusu</vt:lpstr>
      <vt:lpstr>Varvlar</vt:lpstr>
      <vt:lpstr>PowerPoint Sunusu</vt:lpstr>
      <vt:lpstr>PowerPoint Sunusu</vt:lpstr>
      <vt:lpstr>BUZUL KAROTLARI</vt:lpstr>
      <vt:lpstr>                                                                                                                       </vt:lpstr>
      <vt:lpstr>  Paleoklimatoloji ve Dendrokronoloji </vt:lpstr>
      <vt:lpstr>  </vt:lpstr>
      <vt:lpstr>PowerPoint Sunusu</vt:lpstr>
      <vt:lpstr>Bitki Örtüsü ve Dendrokronoloji </vt:lpstr>
      <vt:lpstr>PowerPoint Sunusu</vt:lpstr>
      <vt:lpstr>Yangınlar ve Dendrokronoloji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DENDROKRONOLOJİ</dc:title>
  <dc:creator>LENOVO</dc:creator>
  <cp:keywords>ağaç;yaşlandırma;dendrokronoloji;http:/www.nedir.org</cp:keywords>
  <cp:lastModifiedBy>mehmet genç</cp:lastModifiedBy>
  <cp:revision>18</cp:revision>
  <dcterms:created xsi:type="dcterms:W3CDTF">2011-12-17T00:46:10Z</dcterms:created>
  <dcterms:modified xsi:type="dcterms:W3CDTF">2018-04-26T07:43:53Z</dcterms:modified>
</cp:coreProperties>
</file>