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60" r:id="rId4"/>
    <p:sldId id="261" r:id="rId5"/>
    <p:sldId id="263" r:id="rId6"/>
    <p:sldId id="268" r:id="rId7"/>
    <p:sldId id="269" r:id="rId8"/>
    <p:sldId id="266" r:id="rId9"/>
    <p:sldId id="267" r:id="rId10"/>
    <p:sldId id="264" r:id="rId11"/>
    <p:sldId id="270" r:id="rId12"/>
    <p:sldId id="262" r:id="rId13"/>
    <p:sldId id="271" r:id="rId14"/>
    <p:sldId id="258" r:id="rId15"/>
  </p:sldIdLst>
  <p:sldSz cx="9144000" cy="6858000" type="screen4x3"/>
  <p:notesSz cx="6858000" cy="9144000"/>
  <p:custDataLst>
    <p:tags r:id="rId16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25" autoAdjust="0"/>
  </p:normalViewPr>
  <p:slideViewPr>
    <p:cSldViewPr>
      <p:cViewPr>
        <p:scale>
          <a:sx n="91" d="100"/>
          <a:sy n="91" d="100"/>
        </p:scale>
        <p:origin x="-136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1122ECC-7A72-47B5-86FE-76E74EA9C3EF}" type="datetimeFigureOut">
              <a:rPr lang="tr-TR" smtClean="0"/>
              <a:pPr/>
              <a:t>1.10.2016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99A99A1-5AD3-4C0E-82A5-12BBDBE238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2ECC-7A72-47B5-86FE-76E74EA9C3EF}" type="datetimeFigureOut">
              <a:rPr lang="tr-TR" smtClean="0"/>
              <a:pPr/>
              <a:t>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99A1-5AD3-4C0E-82A5-12BBDBE238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2ECC-7A72-47B5-86FE-76E74EA9C3EF}" type="datetimeFigureOut">
              <a:rPr lang="tr-TR" smtClean="0"/>
              <a:pPr/>
              <a:t>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99A1-5AD3-4C0E-82A5-12BBDBE238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1122ECC-7A72-47B5-86FE-76E74EA9C3EF}" type="datetimeFigureOut">
              <a:rPr lang="tr-TR" smtClean="0"/>
              <a:pPr/>
              <a:t>1.10.2016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9A99A1-5AD3-4C0E-82A5-12BBDBE2389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1122ECC-7A72-47B5-86FE-76E74EA9C3EF}" type="datetimeFigureOut">
              <a:rPr lang="tr-TR" smtClean="0"/>
              <a:pPr/>
              <a:t>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99A99A1-5AD3-4C0E-82A5-12BBDBE238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2ECC-7A72-47B5-86FE-76E74EA9C3EF}" type="datetimeFigureOut">
              <a:rPr lang="tr-TR" smtClean="0"/>
              <a:pPr/>
              <a:t>1.10.2016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99A1-5AD3-4C0E-82A5-12BBDBE2389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2ECC-7A72-47B5-86FE-76E74EA9C3EF}" type="datetimeFigureOut">
              <a:rPr lang="tr-TR" smtClean="0"/>
              <a:pPr/>
              <a:t>1.10.2016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99A1-5AD3-4C0E-82A5-12BBDBE2389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122ECC-7A72-47B5-86FE-76E74EA9C3EF}" type="datetimeFigureOut">
              <a:rPr lang="tr-TR" smtClean="0"/>
              <a:pPr/>
              <a:t>1.10.2016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9A99A1-5AD3-4C0E-82A5-12BBDBE2389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2ECC-7A72-47B5-86FE-76E74EA9C3EF}" type="datetimeFigureOut">
              <a:rPr lang="tr-TR" smtClean="0"/>
              <a:pPr/>
              <a:t>1.10.2016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99A1-5AD3-4C0E-82A5-12BBDBE238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1122ECC-7A72-47B5-86FE-76E74EA9C3EF}" type="datetimeFigureOut">
              <a:rPr lang="tr-TR" smtClean="0"/>
              <a:pPr/>
              <a:t>1.10.2016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9A99A1-5AD3-4C0E-82A5-12BBDBE2389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122ECC-7A72-47B5-86FE-76E74EA9C3EF}" type="datetimeFigureOut">
              <a:rPr lang="tr-TR" smtClean="0"/>
              <a:pPr/>
              <a:t>1.10.2016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9A99A1-5AD3-4C0E-82A5-12BBDBE2389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1122ECC-7A72-47B5-86FE-76E74EA9C3EF}" type="datetimeFigureOut">
              <a:rPr lang="tr-TR" smtClean="0"/>
              <a:pPr/>
              <a:t>1.10.2016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99A99A1-5AD3-4C0E-82A5-12BBDBE2389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com.tr/imgres?imgurl=http://lh3.ggpht.com/_lj-a2SX2upM/SsvCchbxgqI/AAAAAAAABIc/TmzQXSOAizs/s400/17_Raffaello.jpg&amp;imgrefurl=http://www.ayhandemiral.com/?p=3006&amp;usg=__gRhQLj8s_s5st5U3p7epQF08TQc=&amp;h=400&amp;w=312&amp;sz=41&amp;hl=tr&amp;start=3&amp;itbs=1&amp;tbnid=6JtzTjasxoJq-M:&amp;tbnh=124&amp;tbnw=97&amp;prev=/images?q=SANAT+VE+SANAT%C3%87ILAR&amp;hl=tr&amp;sa=G&amp;gbv=2&amp;tbs=isch: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ittigidiyor.com/" TargetMode="External"/><Relationship Id="rId3" Type="http://schemas.openxmlformats.org/officeDocument/2006/relationships/hyperlink" Target="http://img2.blogcu.com/" TargetMode="External"/><Relationship Id="rId7" Type="http://schemas.openxmlformats.org/officeDocument/2006/relationships/hyperlink" Target="http://connect.enka.k12.tr:8080/" TargetMode="External"/><Relationship Id="rId2" Type="http://schemas.openxmlformats.org/officeDocument/2006/relationships/hyperlink" Target="http://img440.imageshack.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sxlabs.org/" TargetMode="External"/><Relationship Id="rId5" Type="http://schemas.openxmlformats.org/officeDocument/2006/relationships/hyperlink" Target="http://www.donusumkonagi.net/" TargetMode="External"/><Relationship Id="rId10" Type="http://schemas.openxmlformats.org/officeDocument/2006/relationships/hyperlink" Target="http://www.devletsah.com/" TargetMode="External"/><Relationship Id="rId4" Type="http://schemas.openxmlformats.org/officeDocument/2006/relationships/hyperlink" Target="http://www.badans.net/" TargetMode="External"/><Relationship Id="rId9" Type="http://schemas.openxmlformats.org/officeDocument/2006/relationships/hyperlink" Target="http://tr.wikipedia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m.tr/imgres?imgurl=http://www.beethovenlives.net/resimler/mozart.jpg&amp;imgrefurl=http://www.beethovenlives.net/index.asp?ID=1593&amp;usg=__oRBol59V9o7kHoZcF0Q3dAUKyS4=&amp;h=480&amp;w=376&amp;sz=24&amp;hl=tr&amp;start=9&amp;itbs=1&amp;tbnid=qwwJrDOL7Sx9BM:&amp;tbnh=129&amp;tbnw=101&amp;prev=/images?q=MOZART&amp;hl=tr&amp;gbv=2&amp;tbs=isch: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tr.wikipedia.org/wiki/Dosya:Vivaldi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ln w="762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4800" dirty="0" smtClean="0">
                <a:solidFill>
                  <a:schemeClr val="bg1"/>
                </a:solidFill>
              </a:rPr>
              <a:t>SANAT-MÜZİK</a:t>
            </a:r>
            <a:endParaRPr lang="tr-TR" sz="4800" dirty="0">
              <a:solidFill>
                <a:schemeClr val="bg1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Hazırlayan: Merve BOYUN</a:t>
            </a:r>
            <a:endParaRPr lang="tr-TR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LUDWİG VAN BEETHOVEN</a:t>
            </a:r>
            <a:endParaRPr lang="tr-TR" dirty="0"/>
          </a:p>
        </p:txBody>
      </p:sp>
      <p:pic>
        <p:nvPicPr>
          <p:cNvPr id="2050" name="Picture 2" descr="T:\bilgisayat dersi -müzik\images[23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86710" y="428604"/>
            <a:ext cx="1018502" cy="906294"/>
          </a:xfrm>
          <a:prstGeom prst="rect">
            <a:avLst/>
          </a:prstGeom>
          <a:noFill/>
        </p:spPr>
      </p:pic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14282" y="1571612"/>
          <a:ext cx="7286676" cy="11054764"/>
        </p:xfrm>
        <a:graphic>
          <a:graphicData uri="http://schemas.openxmlformats.org/drawingml/2006/table">
            <a:tbl>
              <a:tblPr/>
              <a:tblGrid>
                <a:gridCol w="7286676"/>
              </a:tblGrid>
              <a:tr h="3500462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HAYATI</a:t>
                      </a:r>
                      <a:endParaRPr lang="tr-TR" sz="2000" dirty="0"/>
                    </a:p>
                    <a:p>
                      <a:pPr marL="1173163" indent="-633413" algn="just"/>
                      <a:r>
                        <a:rPr lang="tr-TR" sz="2000" b="1" dirty="0">
                          <a:latin typeface="Verdana"/>
                        </a:rPr>
                        <a:t>     </a:t>
                      </a:r>
                      <a:r>
                        <a:rPr lang="tr-TR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Verdana"/>
                        </a:rPr>
                        <a:t>     Ludwig van Beethoven</a:t>
                      </a:r>
                      <a:r>
                        <a:rPr lang="tr-TR" sz="20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Verdana"/>
                        </a:rPr>
                        <a:t> </a:t>
                      </a:r>
                      <a:r>
                        <a:rPr lang="tr-TR" sz="20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Verdana"/>
                        </a:rPr>
                        <a:t>(</a:t>
                      </a:r>
                      <a:r>
                        <a:rPr lang="tr-TR" sz="2000" u="none" strike="noStrike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Verdana"/>
                        </a:rPr>
                        <a:t>16 </a:t>
                      </a:r>
                      <a:r>
                        <a:rPr lang="tr-TR" sz="200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Verdana"/>
                        </a:rPr>
                        <a:t>Aralık</a:t>
                      </a:r>
                      <a:r>
                        <a:rPr lang="tr-TR" sz="20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Verdana"/>
                        </a:rPr>
                        <a:t> </a:t>
                      </a:r>
                      <a:r>
                        <a:rPr lang="tr-TR" sz="200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Verdana"/>
                        </a:rPr>
                        <a:t>1770</a:t>
                      </a:r>
                      <a:r>
                        <a:rPr lang="tr-TR" sz="20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Verdana"/>
                        </a:rPr>
                        <a:t>-</a:t>
                      </a:r>
                      <a:r>
                        <a:rPr lang="tr-TR" sz="200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Verdana"/>
                        </a:rPr>
                        <a:t>26 Mart</a:t>
                      </a:r>
                      <a:r>
                        <a:rPr lang="tr-TR" sz="20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Verdana"/>
                        </a:rPr>
                        <a:t> </a:t>
                      </a:r>
                      <a:r>
                        <a:rPr lang="tr-TR" sz="200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Verdana"/>
                        </a:rPr>
                        <a:t>1827</a:t>
                      </a:r>
                      <a:r>
                        <a:rPr lang="tr-TR" sz="2000" dirty="0">
                          <a:latin typeface="Verdana"/>
                        </a:rPr>
                        <a:t>) Alman klasik müzik bestecisi</a:t>
                      </a:r>
                      <a:endParaRPr lang="tr-TR" sz="2000" dirty="0"/>
                    </a:p>
                    <a:p>
                      <a:pPr marL="1349375" indent="-369888" algn="just">
                        <a:tabLst>
                          <a:tab pos="1438275" algn="l"/>
                        </a:tabLst>
                      </a:pPr>
                      <a:r>
                        <a:rPr lang="tr-TR" sz="2000" i="1" dirty="0">
                          <a:latin typeface="Verdana"/>
                        </a:rPr>
                        <a:t>"Bu çocuğa iyi bakın, bir </a:t>
                      </a:r>
                      <a:r>
                        <a:rPr lang="tr-TR" sz="2000" i="1" dirty="0" smtClean="0">
                          <a:latin typeface="Verdana"/>
                        </a:rPr>
                        <a:t>Dünya </a:t>
                      </a:r>
                      <a:r>
                        <a:rPr lang="tr-TR" sz="2000" i="1" dirty="0">
                          <a:latin typeface="Verdana"/>
                        </a:rPr>
                        <a:t>onu tanıyacak."</a:t>
                      </a:r>
                      <a:r>
                        <a:rPr lang="tr-TR" sz="2000" dirty="0">
                          <a:latin typeface="Verdana"/>
                        </a:rPr>
                        <a:t> On yaşındaki Beethoven' </a:t>
                      </a:r>
                      <a:r>
                        <a:rPr lang="tr-TR" sz="2000" i="1" dirty="0" smtClean="0">
                          <a:latin typeface="Verdana"/>
                        </a:rPr>
                        <a:t>gün tüm </a:t>
                      </a:r>
                      <a:r>
                        <a:rPr lang="tr-TR" sz="2000" dirty="0" smtClean="0">
                          <a:latin typeface="Verdana"/>
                        </a:rPr>
                        <a:t>ı </a:t>
                      </a:r>
                      <a:r>
                        <a:rPr lang="tr-TR" sz="2000" dirty="0">
                          <a:latin typeface="Verdana"/>
                        </a:rPr>
                        <a:t>tanıyabildiği kısa zaman içinde böyle demişti </a:t>
                      </a:r>
                      <a:r>
                        <a:rPr lang="tr-TR" sz="200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Verdana"/>
                        </a:rPr>
                        <a:t>Mozart</a:t>
                      </a:r>
                      <a:r>
                        <a:rPr lang="tr-TR" sz="2000" dirty="0">
                          <a:latin typeface="Verdana"/>
                        </a:rPr>
                        <a:t> ve gerçekten yanılmadığını gösterdi zaman.</a:t>
                      </a:r>
                      <a:endParaRPr lang="tr-TR" sz="2000" dirty="0"/>
                    </a:p>
                    <a:p>
                      <a:pPr marL="1438275" indent="-458788" algn="just"/>
                      <a:r>
                        <a:rPr lang="tr-TR" sz="2000" dirty="0">
                          <a:latin typeface="Verdana"/>
                        </a:rPr>
                        <a:t>Beethoven, </a:t>
                      </a:r>
                      <a:r>
                        <a:rPr lang="tr-TR" sz="200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Verdana"/>
                        </a:rPr>
                        <a:t>1770</a:t>
                      </a:r>
                      <a:r>
                        <a:rPr lang="tr-TR" sz="2000" dirty="0">
                          <a:latin typeface="Verdana"/>
                        </a:rPr>
                        <a:t> yılında Almanya' da (Bonn) doğdu. Alkole karşı olan zaafıyla bilinen Beethoven’ in babası Johann da saray müzisyeniydi. İlk piyano derslerini henüz dört yaşındayken babasından aldı.</a:t>
                      </a:r>
                      <a:endParaRPr lang="tr-TR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0462">
                <a:tc>
                  <a:txBody>
                    <a:bodyPr/>
                    <a:lstStyle/>
                    <a:p>
                      <a:pPr indent="449580" algn="just"/>
                      <a:endParaRPr lang="tr-TR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0462">
                <a:tc>
                  <a:txBody>
                    <a:bodyPr/>
                    <a:lstStyle/>
                    <a:p>
                      <a:pPr indent="449580" algn="just"/>
                      <a:endParaRPr lang="tr-TR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9. SENFONİ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sz="3200" dirty="0" smtClean="0"/>
          </a:p>
          <a:p>
            <a:endParaRPr lang="tr-TR" dirty="0"/>
          </a:p>
        </p:txBody>
      </p:sp>
      <p:pic>
        <p:nvPicPr>
          <p:cNvPr id="5" name="Picture 2" descr="http://bryanmartens.files.wordpress.com/2009/05/beethove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57166"/>
            <a:ext cx="1500198" cy="1870917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14480" y="2500306"/>
          <a:ext cx="40989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ketleyici Kabuk Nesnesi" showAsIcon="1" r:id="rId4" imgW="4099320" imgH="685800" progId="Package">
                  <p:embed/>
                </p:oleObj>
              </mc:Choice>
              <mc:Fallback>
                <p:oleObj name="Paketleyici Kabuk Nesnesi" showAsIcon="1" r:id="rId4" imgW="409932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2500306"/>
                        <a:ext cx="40989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214290"/>
            <a:ext cx="7467600" cy="1143000"/>
          </a:xfrm>
        </p:spPr>
        <p:txBody>
          <a:bodyPr/>
          <a:lstStyle/>
          <a:p>
            <a:r>
              <a:rPr lang="tr-TR" smtClean="0"/>
              <a:t>SANAT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SANATA VE SANATÇILARA DEĞER VERELİM!..</a:t>
            </a:r>
            <a:endParaRPr lang="tr-TR" sz="3600" dirty="0"/>
          </a:p>
        </p:txBody>
      </p:sp>
      <p:pic>
        <p:nvPicPr>
          <p:cNvPr id="19458" name="Picture 2" descr="http://t3.gstatic.com/images?q=tbn:6JtzTjasxoJq-M:http://lh3.ggpht.com/_lj-a2SX2upM/SsvCchbxgqI/AAAAAAAABIc/TmzQXSOAizs/s400/17_Raffaello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000372"/>
            <a:ext cx="2500330" cy="3196301"/>
          </a:xfrm>
          <a:prstGeom prst="rect">
            <a:avLst/>
          </a:prstGeom>
          <a:noFill/>
        </p:spPr>
      </p:pic>
      <p:pic>
        <p:nvPicPr>
          <p:cNvPr id="19460" name="Picture 4" descr="http://www.ahmetnuray.com/fd_admin/fd_resimler/heykeltras-modern-sanat-renkler-sanat%C3%A7%C4%B1lar-ressam-akril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85728"/>
            <a:ext cx="1044781" cy="143284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Bernard MT Condensed" pitchFamily="18" charset="0"/>
              </a:rPr>
              <a:t>BENİ DİNLEDİĞİNİZ İÇİN TEŞEKKÜR EDERİM</a:t>
            </a:r>
            <a:endParaRPr lang="tr-TR" dirty="0">
              <a:latin typeface="Bernard MT Condensed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2530" name="Picture 2" descr="http://www.graphicsupersite.com/comments/cat/Turkish/Gule-Gul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14290"/>
            <a:ext cx="1714512" cy="1714512"/>
          </a:xfrm>
          <a:prstGeom prst="rect">
            <a:avLst/>
          </a:prstGeom>
          <a:noFill/>
        </p:spPr>
      </p:pic>
      <p:pic>
        <p:nvPicPr>
          <p:cNvPr id="22532" name="Picture 4" descr="just_passing_by.gif image by sparkletags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428868"/>
            <a:ext cx="3000396" cy="3000397"/>
          </a:xfrm>
          <a:prstGeom prst="rect">
            <a:avLst/>
          </a:prstGeom>
          <a:noFill/>
        </p:spPr>
      </p:pic>
      <p:pic>
        <p:nvPicPr>
          <p:cNvPr id="22534" name="Picture 6" descr="http://benerahmet.sitemynet.com/mynet_resimlerim/by_b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571744"/>
            <a:ext cx="1319705" cy="1095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399032"/>
          </a:xfrm>
        </p:spPr>
        <p:txBody>
          <a:bodyPr>
            <a:normAutofit/>
          </a:bodyPr>
          <a:lstStyle/>
          <a:p>
            <a:r>
              <a:rPr lang="tr-TR" sz="4000" dirty="0" smtClean="0"/>
              <a:t>	Kaynakça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85720" y="2571744"/>
            <a:ext cx="8229600" cy="4572000"/>
          </a:xfrm>
        </p:spPr>
        <p:txBody>
          <a:bodyPr>
            <a:normAutofit/>
          </a:bodyPr>
          <a:lstStyle/>
          <a:p>
            <a:pPr marL="442913" indent="-200025">
              <a:buNone/>
            </a:pPr>
            <a:r>
              <a:rPr lang="tr-TR" sz="1800" dirty="0" smtClean="0"/>
              <a:t>	</a:t>
            </a:r>
            <a:r>
              <a:rPr lang="tr-TR" sz="1800" dirty="0" smtClean="0">
                <a:hlinkClick r:id="rId2"/>
              </a:rPr>
              <a:t>http://img440.</a:t>
            </a:r>
            <a:r>
              <a:rPr lang="tr-TR" sz="1800" dirty="0" err="1" smtClean="0">
                <a:hlinkClick r:id="rId2"/>
              </a:rPr>
              <a:t>imageshack</a:t>
            </a:r>
            <a:r>
              <a:rPr lang="tr-TR" sz="1800" dirty="0" smtClean="0">
                <a:hlinkClick r:id="rId2"/>
              </a:rPr>
              <a:t>.us</a:t>
            </a:r>
            <a:endParaRPr lang="tr-TR" sz="2400" dirty="0" smtClean="0"/>
          </a:p>
          <a:p>
            <a:pPr marL="442913" indent="-200025">
              <a:buNone/>
            </a:pPr>
            <a:endParaRPr lang="tr-TR" sz="2400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-285784" y="378619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4013" algn="ctr"/>
            <a:r>
              <a:rPr lang="tr-TR" dirty="0" smtClean="0">
                <a:hlinkClick r:id="rId3"/>
              </a:rPr>
              <a:t>http://img2.</a:t>
            </a:r>
            <a:r>
              <a:rPr lang="tr-TR" dirty="0" err="1" smtClean="0">
                <a:hlinkClick r:id="rId3"/>
              </a:rPr>
              <a:t>blogcu</a:t>
            </a:r>
            <a:r>
              <a:rPr lang="tr-TR" dirty="0" smtClean="0">
                <a:hlinkClick r:id="rId3"/>
              </a:rPr>
              <a:t>.com/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642910" y="2857496"/>
            <a:ext cx="29434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smtClean="0">
                <a:hlinkClick r:id="rId4"/>
              </a:rPr>
              <a:t>http://www.</a:t>
            </a:r>
            <a:r>
              <a:rPr lang="tr-TR" dirty="0" err="1" smtClean="0">
                <a:hlinkClick r:id="rId4"/>
              </a:rPr>
              <a:t>badans</a:t>
            </a:r>
            <a:r>
              <a:rPr lang="tr-TR" dirty="0" smtClean="0">
                <a:hlinkClick r:id="rId4"/>
              </a:rPr>
              <a:t>.net/</a:t>
            </a:r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214282" y="3500438"/>
            <a:ext cx="46434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ctr"/>
            <a:r>
              <a:rPr lang="tr-TR" dirty="0" smtClean="0">
                <a:hlinkClick r:id="rId5"/>
              </a:rPr>
              <a:t>	http://www.</a:t>
            </a:r>
            <a:r>
              <a:rPr lang="tr-TR" dirty="0" err="1" smtClean="0">
                <a:hlinkClick r:id="rId5"/>
              </a:rPr>
              <a:t>donusumkonagi</a:t>
            </a:r>
            <a:r>
              <a:rPr lang="tr-TR" dirty="0" smtClean="0">
                <a:hlinkClick r:id="rId5"/>
              </a:rPr>
              <a:t>.net/</a:t>
            </a:r>
            <a:endParaRPr lang="tr-TR" dirty="0" smtClean="0"/>
          </a:p>
          <a:p>
            <a:pPr algn="ctr"/>
            <a:endParaRPr lang="tr-TR" sz="2400" dirty="0" smtClean="0"/>
          </a:p>
          <a:p>
            <a:pPr algn="ctr"/>
            <a:endParaRPr lang="tr-TR" dirty="0" smtClean="0"/>
          </a:p>
          <a:p>
            <a:pPr algn="ctr"/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-214346" y="321468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266700" algn="ctr">
              <a:tabLst>
                <a:tab pos="442913" algn="l"/>
              </a:tabLst>
            </a:pPr>
            <a:r>
              <a:rPr lang="tr-TR" dirty="0" smtClean="0">
                <a:hlinkClick r:id="rId6"/>
              </a:rPr>
              <a:t>http://www.</a:t>
            </a:r>
            <a:r>
              <a:rPr lang="tr-TR" dirty="0" err="1" smtClean="0">
                <a:hlinkClick r:id="rId6"/>
              </a:rPr>
              <a:t>msxlabs</a:t>
            </a:r>
            <a:r>
              <a:rPr lang="tr-TR" dirty="0" smtClean="0">
                <a:hlinkClick r:id="rId6"/>
              </a:rPr>
              <a:t>.org/</a:t>
            </a:r>
            <a:endParaRPr lang="tr-TR" dirty="0" smtClean="0"/>
          </a:p>
          <a:p>
            <a:pPr algn="ctr"/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0" y="40719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2788" algn="ctr"/>
            <a:r>
              <a:rPr lang="tr-TR" dirty="0" smtClean="0">
                <a:hlinkClick r:id="rId7"/>
              </a:rPr>
              <a:t>http://connect.enka.k12.tr:8080</a:t>
            </a:r>
            <a:endParaRPr lang="tr-TR" dirty="0" smtClean="0"/>
          </a:p>
          <a:p>
            <a:pPr algn="ctr"/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357158" y="44291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900113" indent="-266700" defTabSz="989013"/>
            <a:r>
              <a:rPr lang="tr-TR" dirty="0" smtClean="0">
                <a:hlinkClick r:id="rId8"/>
              </a:rPr>
              <a:t>http://images.gittigidiyor.com/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14282" y="47863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>
              <a:tabLst>
                <a:tab pos="442913" algn="l"/>
              </a:tabLst>
            </a:pPr>
            <a:r>
              <a:rPr lang="tr-TR" dirty="0" smtClean="0">
                <a:hlinkClick r:id="rId9"/>
              </a:rPr>
              <a:t>	http://tr.</a:t>
            </a:r>
            <a:r>
              <a:rPr lang="tr-TR" dirty="0" err="1" smtClean="0">
                <a:hlinkClick r:id="rId9"/>
              </a:rPr>
              <a:t>wikipedia</a:t>
            </a:r>
            <a:r>
              <a:rPr lang="tr-TR" dirty="0" smtClean="0">
                <a:hlinkClick r:id="rId9"/>
              </a:rPr>
              <a:t>.org/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642910" y="51435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>
                <a:hlinkClick r:id="rId10"/>
              </a:rPr>
              <a:t>http://www.</a:t>
            </a:r>
            <a:r>
              <a:rPr lang="tr-TR" dirty="0" err="1" smtClean="0">
                <a:hlinkClick r:id="rId10"/>
              </a:rPr>
              <a:t>devletsah</a:t>
            </a:r>
            <a:r>
              <a:rPr lang="tr-TR" dirty="0" smtClean="0">
                <a:hlinkClick r:id="rId10"/>
              </a:rPr>
              <a:t>.com/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SANAT  NEDİR?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Sanat; bir duygunun, tasarının ya da güzelliğin anlatımı sonucunda ortaya çıkan üstün yaratıcılıktır.</a:t>
            </a:r>
          </a:p>
          <a:p>
            <a:endParaRPr lang="tr-TR" sz="2800" dirty="0"/>
          </a:p>
        </p:txBody>
      </p:sp>
      <p:pic>
        <p:nvPicPr>
          <p:cNvPr id="2050" name="Picture 2" descr="s5000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857628"/>
            <a:ext cx="2451785" cy="18335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SANATIN DALLARI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Fotoğrafçılık</a:t>
            </a:r>
          </a:p>
          <a:p>
            <a:r>
              <a:rPr lang="tr-TR" dirty="0" smtClean="0"/>
              <a:t>Müzik</a:t>
            </a:r>
          </a:p>
          <a:p>
            <a:r>
              <a:rPr lang="tr-TR" dirty="0" smtClean="0"/>
              <a:t>Dans</a:t>
            </a:r>
          </a:p>
          <a:p>
            <a:r>
              <a:rPr lang="tr-TR" dirty="0" smtClean="0"/>
              <a:t>Tiyatro </a:t>
            </a:r>
          </a:p>
          <a:p>
            <a:r>
              <a:rPr lang="tr-TR" dirty="0" smtClean="0"/>
              <a:t>Resim</a:t>
            </a:r>
          </a:p>
          <a:p>
            <a:r>
              <a:rPr lang="tr-TR" dirty="0" smtClean="0"/>
              <a:t>Heykel</a:t>
            </a:r>
            <a:endParaRPr lang="tr-TR" dirty="0"/>
          </a:p>
        </p:txBody>
      </p:sp>
      <p:pic>
        <p:nvPicPr>
          <p:cNvPr id="1026" name="Picture 2" descr="http://www.badans.net/logo/mode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500042"/>
            <a:ext cx="2000264" cy="1995569"/>
          </a:xfrm>
          <a:prstGeom prst="rect">
            <a:avLst/>
          </a:prstGeom>
          <a:noFill/>
        </p:spPr>
      </p:pic>
      <p:pic>
        <p:nvPicPr>
          <p:cNvPr id="5" name="Picture 2" descr="http://i38.tinypic.com/sx22d2.gif%22%20border=%220%22%20alt=%22Image%20and%20video%20hosting%20by%20TinyPi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214554"/>
            <a:ext cx="2428892" cy="3415629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MÜZİK NEDİR?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800" dirty="0" smtClean="0"/>
          </a:p>
          <a:p>
            <a:pPr marL="811213" indent="-465138">
              <a:buNone/>
            </a:pPr>
            <a:r>
              <a:rPr lang="tr-TR" sz="2800" dirty="0" smtClean="0"/>
              <a:t>Müzik en genel tanımı ile sesin biçim </a:t>
            </a:r>
          </a:p>
          <a:p>
            <a:pPr>
              <a:buNone/>
            </a:pPr>
            <a:r>
              <a:rPr lang="tr-TR" sz="2800" dirty="0" smtClean="0"/>
              <a:t>  	 ve devinim kazanmış halidir. </a:t>
            </a:r>
          </a:p>
          <a:p>
            <a:pPr marL="442913" indent="-290513">
              <a:buNone/>
              <a:tabLst>
                <a:tab pos="900113" algn="l"/>
              </a:tabLst>
            </a:pPr>
            <a:r>
              <a:rPr lang="tr-TR" sz="2800" dirty="0" smtClean="0"/>
              <a:t>	Tarihsel dönem, bölge kültür ve kişisel beğenilere bağımlı olarak ele aldığında Müzik teriminin tanımı önemli farklılık gösterebilmektedir</a:t>
            </a:r>
            <a:endParaRPr lang="tr-TR" sz="2800" dirty="0"/>
          </a:p>
        </p:txBody>
      </p:sp>
      <p:pic>
        <p:nvPicPr>
          <p:cNvPr id="18434" name="Picture 2" descr="http://img2.blogcu.com/images/p/i/y/piyanistiraz/muz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500042"/>
            <a:ext cx="1597877" cy="14928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ÜNLÜ BESTECİLER</a:t>
            </a:r>
            <a:br>
              <a:rPr lang="tr-TR" dirty="0" smtClean="0"/>
            </a:br>
            <a:r>
              <a:rPr lang="tr-TR" dirty="0" smtClean="0"/>
              <a:t>WOLFGANG  AMADEUS  MOZART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buNone/>
            </a:pPr>
            <a:r>
              <a:rPr lang="tr-TR" dirty="0" smtClean="0"/>
              <a:t>	</a:t>
            </a:r>
            <a:r>
              <a:rPr lang="tr-TR" sz="2800" dirty="0" smtClean="0"/>
              <a:t>WOLFGANG AMADEUS MOZART</a:t>
            </a:r>
          </a:p>
          <a:p>
            <a:pPr lvl="1">
              <a:buNone/>
            </a:pPr>
            <a:r>
              <a:rPr lang="tr-TR" sz="2800" dirty="0" smtClean="0"/>
              <a:t>	27 Ocak 1756'da Avusturya'da Salzburg şehrinde</a:t>
            </a:r>
          </a:p>
          <a:p>
            <a:pPr lvl="1">
              <a:buNone/>
            </a:pPr>
            <a:r>
              <a:rPr lang="tr-TR" sz="2800" dirty="0" smtClean="0"/>
              <a:t>	doğdu. 5 Aralık 1791'de Viyana'da öldü.</a:t>
            </a:r>
          </a:p>
          <a:p>
            <a:pPr lvl="1">
              <a:buNone/>
            </a:pPr>
            <a:r>
              <a:rPr lang="tr-TR" sz="2800" dirty="0" smtClean="0"/>
              <a:t>	Babası Leopold Mozart, Salzburg Başpiskoposluğu Saray Orkestrası'nda keman çalan, bir çok besteler ve keman için bir metod yazan bir müzikçiydi. </a:t>
            </a:r>
          </a:p>
          <a:p>
            <a:pPr lvl="1">
              <a:buNone/>
            </a:pPr>
            <a:endParaRPr lang="tr-TR" dirty="0" smtClean="0"/>
          </a:p>
          <a:p>
            <a:pPr lvl="1">
              <a:buNone/>
            </a:pPr>
            <a:endParaRPr lang="tr-TR" dirty="0" smtClean="0"/>
          </a:p>
          <a:p>
            <a:pPr lvl="1">
              <a:buNone/>
            </a:pPr>
            <a:r>
              <a:rPr lang="tr-TR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1">
              <a:buNone/>
            </a:pPr>
            <a:endParaRPr lang="tr-TR" dirty="0" smtClean="0"/>
          </a:p>
          <a:p>
            <a:pPr lvl="1" algn="ctr">
              <a:buNone/>
            </a:pPr>
            <a:r>
              <a:rPr lang="tr-TR" dirty="0" smtClean="0"/>
              <a:t/>
            </a:r>
            <a:br>
              <a:rPr lang="tr-TR" dirty="0" smtClean="0"/>
            </a:br>
            <a:endParaRPr lang="tr-TR" dirty="0" smtClean="0"/>
          </a:p>
          <a:p>
            <a:pPr lvl="1" algn="ctr">
              <a:buNone/>
            </a:pPr>
            <a:endParaRPr lang="tr-TR" dirty="0"/>
          </a:p>
        </p:txBody>
      </p:sp>
      <p:pic>
        <p:nvPicPr>
          <p:cNvPr id="1026" name="Picture 2" descr="http://t1.gstatic.com/images?q=tbn:qwwJrDOL7Sx9BM:http://www.beethovenlives.net/resimler/mozar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214290"/>
            <a:ext cx="1006777" cy="128588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MOZART’IN BİR ESERİ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800" b="1" dirty="0" smtClean="0"/>
              <a:t>	Saraydan Kız Kaçırma</a:t>
            </a:r>
            <a:r>
              <a:rPr lang="tr-TR" sz="2800" dirty="0" smtClean="0"/>
              <a:t>   Wolfgang Amadeus Mozart'ın bir operasıdır. Bu opera özel olarak Alman stili </a:t>
            </a:r>
            <a:r>
              <a:rPr lang="tr-TR" sz="2800" i="1" dirty="0" smtClean="0"/>
              <a:t>Singspiel</a:t>
            </a:r>
            <a:r>
              <a:rPr lang="tr-TR" sz="2800" dirty="0" smtClean="0"/>
              <a:t> şeklinde hazırlanmıştır. </a:t>
            </a:r>
            <a:endParaRPr lang="tr-TR" sz="2800" dirty="0"/>
          </a:p>
        </p:txBody>
      </p:sp>
      <p:pic>
        <p:nvPicPr>
          <p:cNvPr id="25602" name="Picture 2" descr="http://images.gittigidiyor.com/791/SARAYDAN-KIZ-KACIRMA-ISTANBUL-OPERA-PROGRAM__791239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571876"/>
            <a:ext cx="1500198" cy="245486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800" dirty="0" smtClean="0"/>
              <a:t>Bu stile göre opera konuşma diliyle müzik dramı karışıktır; eserdeki olaylar konuşma ile geliştirilip resitatif müzik bulunmamakta ve müzik gösteri şekilde parçalardan oluşmaktadır</a:t>
            </a:r>
          </a:p>
          <a:p>
            <a:endParaRPr lang="tr-TR" dirty="0"/>
          </a:p>
        </p:txBody>
      </p:sp>
      <p:pic>
        <p:nvPicPr>
          <p:cNvPr id="24578" name="Picture 2" descr="http://www.gencisi.net/forum/Games/gamepack1/Saraydan-Kiz-Kacirm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714884"/>
            <a:ext cx="1857388" cy="139304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ANTONİO VİVALODİ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sz="2800" b="1" dirty="0" smtClean="0"/>
              <a:t>	Antonio Vivaldi</a:t>
            </a:r>
            <a:r>
              <a:rPr lang="tr-TR" sz="2800" dirty="0" smtClean="0"/>
              <a:t> (Venedik, 4 Mart 1678 - Viyana, 28 Temmuz 1741), İtalyan barok Klasik müzik bestecisi.</a:t>
            </a:r>
          </a:p>
          <a:p>
            <a:pPr>
              <a:buNone/>
            </a:pPr>
            <a:r>
              <a:rPr lang="tr-TR" sz="2800" dirty="0" smtClean="0"/>
              <a:t>	Beş yüzden fazla konçerto bestelemiştir ve konçertonun babası olarak anılır. </a:t>
            </a:r>
          </a:p>
          <a:p>
            <a:endParaRPr lang="tr-TR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En bilinen eseri, Dört Mevsim Konçertosu adlı eseridir.</a:t>
            </a:r>
            <a:r>
              <a:rPr lang="tr-TR" sz="3200" b="1" dirty="0" smtClean="0"/>
              <a:t> </a:t>
            </a:r>
            <a:endParaRPr lang="tr-TR" sz="3200" dirty="0"/>
          </a:p>
        </p:txBody>
      </p:sp>
      <p:pic>
        <p:nvPicPr>
          <p:cNvPr id="1026" name="Picture 2" descr="http://upload.wikimedia.org/wikipedia/commons/thumb/b/bd/Vivaldi.jpg/210px-Vivaldi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786058"/>
            <a:ext cx="2000250" cy="2390775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ANAT-MÜZİK&amp;quot;&quot;/&gt;&lt;property id=&quot;20307&quot; value=&quot;256&quot;/&gt;&lt;/object&gt;&lt;object type=&quot;3&quot; unique_id=&quot;10053&quot;&gt;&lt;property id=&quot;20148&quot; value=&quot;5&quot;/&gt;&lt;property id=&quot;20300&quot; value=&quot;Slide 2 - &amp;quot;SANAT  NEDİR?&amp;quot;&quot;/&gt;&lt;property id=&quot;20307&quot; value=&quot;257&quot;/&gt;&lt;/object&gt;&lt;object type=&quot;3&quot; unique_id=&quot;10055&quot;&gt;&lt;property id=&quot;20148&quot; value=&quot;5&quot;/&gt;&lt;property id=&quot;20300&quot; value=&quot;Slide 14 - &amp;quot;&amp;amp;#x09;Kaynakça&amp;quot;&quot;/&gt;&lt;property id=&quot;20307&quot; value=&quot;258&quot;/&gt;&lt;/object&gt;&lt;object type=&quot;3&quot; unique_id=&quot;10074&quot;&gt;&lt;property id=&quot;20148&quot; value=&quot;5&quot;/&gt;&lt;property id=&quot;20300&quot; value=&quot;Slide 3 - &amp;quot;SANATIN DALLARI&amp;#x0D;&amp;#x0A;&amp;quot;&quot;/&gt;&lt;property id=&quot;20307&quot; value=&quot;260&quot;/&gt;&lt;/object&gt;&lt;object type=&quot;3&quot; unique_id=&quot;10075&quot;&gt;&lt;property id=&quot;20148&quot; value=&quot;5&quot;/&gt;&lt;property id=&quot;20300&quot; value=&quot;Slide 4 - &amp;quot;MÜZİK NEDİR?&amp;quot;&quot;/&gt;&lt;property id=&quot;20307&quot; value=&quot;261&quot;/&gt;&lt;/object&gt;&lt;object type=&quot;3&quot; unique_id=&quot;10076&quot;&gt;&lt;property id=&quot;20148&quot; value=&quot;5&quot;/&gt;&lt;property id=&quot;20300&quot; value=&quot;Slide 12 - &amp;quot;SANAT&amp;quot;&quot;/&gt;&lt;property id=&quot;20307&quot; value=&quot;262&quot;/&gt;&lt;/object&gt;&lt;object type=&quot;3&quot; unique_id=&quot;10095&quot;&gt;&lt;property id=&quot;20148&quot; value=&quot;5&quot;/&gt;&lt;property id=&quot;20300&quot; value=&quot;Slide 5 - &amp;quot;ÜNLÜ BESTECİLER&amp;#x0D;&amp;#x0A;WOLFGANG  AMADEUS  MOZART&amp;quot;&quot;/&gt;&lt;property id=&quot;20307&quot; value=&quot;263&quot;/&gt;&lt;/object&gt;&lt;object type=&quot;3&quot; unique_id=&quot;10096&quot;&gt;&lt;property id=&quot;20148&quot; value=&quot;5&quot;/&gt;&lt;property id=&quot;20300&quot; value=&quot;Slide 10 - &amp;quot;LUDWİG VAN BEETHOVEN&amp;quot;&quot;/&gt;&lt;property id=&quot;20307&quot; value=&quot;264&quot;/&gt;&lt;/object&gt;&lt;object type=&quot;3&quot; unique_id=&quot;10153&quot;&gt;&lt;property id=&quot;20148&quot; value=&quot;5&quot;/&gt;&lt;property id=&quot;20300&quot; value=&quot;Slide 6 - &amp;quot;MOZART’IN BİR ESERİ&amp;quot;&quot;/&gt;&lt;property id=&quot;20307&quot; value=&quot;268&quot;/&gt;&lt;/object&gt;&lt;object type=&quot;3&quot; unique_id=&quot;10154&quot;&gt;&lt;property id=&quot;20148&quot; value=&quot;5&quot;/&gt;&lt;property id=&quot;20300&quot; value=&quot;Slide 7&quot;/&gt;&lt;property id=&quot;20307&quot; value=&quot;269&quot;/&gt;&lt;/object&gt;&lt;object type=&quot;3&quot; unique_id=&quot;10155&quot;&gt;&lt;property id=&quot;20148&quot; value=&quot;5&quot;/&gt;&lt;property id=&quot;20300&quot; value=&quot;Slide 11 - &amp;quot;9. SENFONİ&amp;quot;&quot;/&gt;&lt;property id=&quot;20307&quot; value=&quot;270&quot;/&gt;&lt;/object&gt;&lt;object type=&quot;3&quot; unique_id=&quot;10156&quot;&gt;&lt;property id=&quot;20148&quot; value=&quot;5&quot;/&gt;&lt;property id=&quot;20300&quot; value=&quot;Slide 8 - &amp;quot;ANTONİO VİVALODİ&amp;quot;&quot;/&gt;&lt;property id=&quot;20307&quot; value=&quot;266&quot;/&gt;&lt;/object&gt;&lt;object type=&quot;3&quot; unique_id=&quot;10157&quot;&gt;&lt;property id=&quot;20148&quot; value=&quot;5&quot;/&gt;&lt;property id=&quot;20300&quot; value=&quot;Slide 9&quot;/&gt;&lt;property id=&quot;20307&quot; value=&quot;267&quot;/&gt;&lt;/object&gt;&lt;object type=&quot;3&quot; unique_id=&quot;10173&quot;&gt;&lt;property id=&quot;20148&quot; value=&quot;5&quot;/&gt;&lt;property id=&quot;20300&quot; value=&quot;Slide 13 - &amp;quot;BENİ DİNLEDİĞİNİZ İÇİN TEŞEKKÜR EDERİM&amp;quot;&quot;/&gt;&lt;property id=&quot;20307&quot; value=&quot;271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268</TotalTime>
  <Words>126</Words>
  <Application>Microsoft Office PowerPoint</Application>
  <PresentationFormat>Ekran Gösterisi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6" baseType="lpstr">
      <vt:lpstr>Cumba</vt:lpstr>
      <vt:lpstr>Paketleyici Kabuk Nesnesi</vt:lpstr>
      <vt:lpstr>SANAT-MÜZİK</vt:lpstr>
      <vt:lpstr>SANAT  NEDİR?</vt:lpstr>
      <vt:lpstr>SANATIN DALLARI </vt:lpstr>
      <vt:lpstr>MÜZİK NEDİR?</vt:lpstr>
      <vt:lpstr>ÜNLÜ BESTECİLER WOLFGANG  AMADEUS  MOZART</vt:lpstr>
      <vt:lpstr>MOZART’IN BİR ESERİ</vt:lpstr>
      <vt:lpstr>PowerPoint Sunusu</vt:lpstr>
      <vt:lpstr>ANTONİO VİVALODİ</vt:lpstr>
      <vt:lpstr>PowerPoint Sunusu</vt:lpstr>
      <vt:lpstr>LUDWİG VAN BEETHOVEN</vt:lpstr>
      <vt:lpstr>9. SENFONİ</vt:lpstr>
      <vt:lpstr>SANAT</vt:lpstr>
      <vt:lpstr>BENİ DİNLEDİĞİNİZ İÇİN TEŞEKKÜR EDERİM</vt:lpstr>
      <vt:lpstr> Kaynakça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Ilkokul Labapc10</dc:creator>
  <cp:lastModifiedBy>mehmet genç</cp:lastModifiedBy>
  <cp:revision>45</cp:revision>
  <dcterms:created xsi:type="dcterms:W3CDTF">2010-02-22T09:20:30Z</dcterms:created>
  <dcterms:modified xsi:type="dcterms:W3CDTF">2016-10-01T11:09:39Z</dcterms:modified>
</cp:coreProperties>
</file>