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CEE"/>
    <a:srgbClr val="FF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image" Target="../media/image2.png"/><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8E9E66-62F8-4B8D-9A98-D86BB37FBD18}"/>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8ED2322-98F5-4DFD-A650-E8DC0E21930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AB48AB6-4FB6-4B3E-BF63-29F76F637AEF}"/>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9902C2F7-ADB6-4A1A-AF4B-72748070809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C6F9DD7E-3FD1-44D4-A551-6DC1B2634B88}"/>
              </a:ext>
            </a:extLst>
          </p:cNvPr>
          <p:cNvSpPr>
            <a:spLocks noGrp="1"/>
          </p:cNvSpPr>
          <p:nvPr>
            <p:ph type="sldNum" sz="quarter" idx="12"/>
          </p:nvPr>
        </p:nvSpPr>
        <p:spPr/>
        <p:txBody>
          <a:bodyPr/>
          <a:lstStyle>
            <a:lvl1pPr>
              <a:defRPr/>
            </a:lvl1pPr>
          </a:lstStyle>
          <a:p>
            <a:fld id="{12E89582-6695-4CEE-9F02-220876EF2082}" type="slidenum">
              <a:rPr lang="tr-TR" altLang="tr-TR"/>
              <a:pPr/>
              <a:t>‹#›</a:t>
            </a:fld>
            <a:endParaRPr lang="tr-TR" altLang="tr-TR"/>
          </a:p>
        </p:txBody>
      </p:sp>
    </p:spTree>
    <p:extLst>
      <p:ext uri="{BB962C8B-B14F-4D97-AF65-F5344CB8AC3E}">
        <p14:creationId xmlns:p14="http://schemas.microsoft.com/office/powerpoint/2010/main" val="1636328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8DDB43-11E7-49BE-8C06-509968D8C5F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72A98F2-BA01-4BDE-8C33-AEEC36D05070}"/>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AD4859E-3A3F-46BA-BBDD-03ADEE0FABC8}"/>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2E395253-DC21-4292-BB7F-9D913C035697}"/>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A0F6530E-5756-4F46-B8F4-A39EFBFD6B3F}"/>
              </a:ext>
            </a:extLst>
          </p:cNvPr>
          <p:cNvSpPr>
            <a:spLocks noGrp="1"/>
          </p:cNvSpPr>
          <p:nvPr>
            <p:ph type="sldNum" sz="quarter" idx="12"/>
          </p:nvPr>
        </p:nvSpPr>
        <p:spPr/>
        <p:txBody>
          <a:bodyPr/>
          <a:lstStyle>
            <a:lvl1pPr>
              <a:defRPr/>
            </a:lvl1pPr>
          </a:lstStyle>
          <a:p>
            <a:fld id="{DC6F797E-A3C3-4CAA-8F66-B7DF1D470C7C}" type="slidenum">
              <a:rPr lang="tr-TR" altLang="tr-TR"/>
              <a:pPr/>
              <a:t>‹#›</a:t>
            </a:fld>
            <a:endParaRPr lang="tr-TR" altLang="tr-TR"/>
          </a:p>
        </p:txBody>
      </p:sp>
    </p:spTree>
    <p:extLst>
      <p:ext uri="{BB962C8B-B14F-4D97-AF65-F5344CB8AC3E}">
        <p14:creationId xmlns:p14="http://schemas.microsoft.com/office/powerpoint/2010/main" val="339348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A3785F7-8EC1-4DBF-94D5-A627FA1041C6}"/>
              </a:ext>
            </a:extLst>
          </p:cNvPr>
          <p:cNvSpPr>
            <a:spLocks noGrp="1"/>
          </p:cNvSpPr>
          <p:nvPr>
            <p:ph type="title" orient="vert"/>
          </p:nvPr>
        </p:nvSpPr>
        <p:spPr>
          <a:xfrm>
            <a:off x="6629400" y="274638"/>
            <a:ext cx="2057400" cy="5851525"/>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6728020-BC3E-4AEA-9470-2832BF62F824}"/>
              </a:ext>
            </a:extLst>
          </p:cNvPr>
          <p:cNvSpPr>
            <a:spLocks noGrp="1"/>
          </p:cNvSpPr>
          <p:nvPr>
            <p:ph type="body" orient="vert" idx="1"/>
          </p:nvPr>
        </p:nvSpPr>
        <p:spPr>
          <a:xfrm>
            <a:off x="457200" y="274638"/>
            <a:ext cx="6019800" cy="585152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81B90DE-BA27-4D0C-AE73-7D068A983324}"/>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C5B50E8C-B716-4C34-9650-A7AB2AC3E2E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76F4E450-9E1F-4DE8-A45D-048E91E3E640}"/>
              </a:ext>
            </a:extLst>
          </p:cNvPr>
          <p:cNvSpPr>
            <a:spLocks noGrp="1"/>
          </p:cNvSpPr>
          <p:nvPr>
            <p:ph type="sldNum" sz="quarter" idx="12"/>
          </p:nvPr>
        </p:nvSpPr>
        <p:spPr/>
        <p:txBody>
          <a:bodyPr/>
          <a:lstStyle>
            <a:lvl1pPr>
              <a:defRPr/>
            </a:lvl1pPr>
          </a:lstStyle>
          <a:p>
            <a:fld id="{1FAC1D32-78DB-42B1-AAC8-D7925C2ADC97}" type="slidenum">
              <a:rPr lang="tr-TR" altLang="tr-TR"/>
              <a:pPr/>
              <a:t>‹#›</a:t>
            </a:fld>
            <a:endParaRPr lang="tr-TR" altLang="tr-TR"/>
          </a:p>
        </p:txBody>
      </p:sp>
    </p:spTree>
    <p:extLst>
      <p:ext uri="{BB962C8B-B14F-4D97-AF65-F5344CB8AC3E}">
        <p14:creationId xmlns:p14="http://schemas.microsoft.com/office/powerpoint/2010/main" val="185379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F32D0E0-0903-463C-86F5-177D976B417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00FE02D-763B-4C6C-A524-C035EA280F6C}"/>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7F35505-5E8A-4E79-99B9-C303C6CF16B5}"/>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7BC38877-8F52-4E58-B6C5-B6CCF5CE9F1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B7E754AA-A852-4832-84A0-C106ACA65965}"/>
              </a:ext>
            </a:extLst>
          </p:cNvPr>
          <p:cNvSpPr>
            <a:spLocks noGrp="1"/>
          </p:cNvSpPr>
          <p:nvPr>
            <p:ph type="sldNum" sz="quarter" idx="12"/>
          </p:nvPr>
        </p:nvSpPr>
        <p:spPr/>
        <p:txBody>
          <a:bodyPr/>
          <a:lstStyle>
            <a:lvl1pPr>
              <a:defRPr/>
            </a:lvl1pPr>
          </a:lstStyle>
          <a:p>
            <a:fld id="{EB2F28EB-6D95-40ED-B4C1-925D44769D7E}" type="slidenum">
              <a:rPr lang="tr-TR" altLang="tr-TR"/>
              <a:pPr/>
              <a:t>‹#›</a:t>
            </a:fld>
            <a:endParaRPr lang="tr-TR" altLang="tr-TR"/>
          </a:p>
        </p:txBody>
      </p:sp>
    </p:spTree>
    <p:extLst>
      <p:ext uri="{BB962C8B-B14F-4D97-AF65-F5344CB8AC3E}">
        <p14:creationId xmlns:p14="http://schemas.microsoft.com/office/powerpoint/2010/main" val="413046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50B2A8-7548-40E4-9856-A6FD27EEB0FC}"/>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C14C9A5-8E1C-4F82-8779-DF2CDC21030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00E19AA3-78C3-44A0-A5B6-FF10A487FCAC}"/>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1516B9B6-6A9B-4B61-BCD9-1D0846F8AA26}"/>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10FCB034-F2D6-43E1-B60B-05258463DAA7}"/>
              </a:ext>
            </a:extLst>
          </p:cNvPr>
          <p:cNvSpPr>
            <a:spLocks noGrp="1"/>
          </p:cNvSpPr>
          <p:nvPr>
            <p:ph type="sldNum" sz="quarter" idx="12"/>
          </p:nvPr>
        </p:nvSpPr>
        <p:spPr/>
        <p:txBody>
          <a:bodyPr/>
          <a:lstStyle>
            <a:lvl1pPr>
              <a:defRPr/>
            </a:lvl1pPr>
          </a:lstStyle>
          <a:p>
            <a:fld id="{87BCD2AC-7B76-4950-BFD8-BA8F4EB5DE02}" type="slidenum">
              <a:rPr lang="tr-TR" altLang="tr-TR"/>
              <a:pPr/>
              <a:t>‹#›</a:t>
            </a:fld>
            <a:endParaRPr lang="tr-TR" altLang="tr-TR"/>
          </a:p>
        </p:txBody>
      </p:sp>
    </p:spTree>
    <p:extLst>
      <p:ext uri="{BB962C8B-B14F-4D97-AF65-F5344CB8AC3E}">
        <p14:creationId xmlns:p14="http://schemas.microsoft.com/office/powerpoint/2010/main" val="3162499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21C8E04-C224-4E39-8E49-E713C76661B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981FAA1-A794-41C9-BEE9-E201F5F39B37}"/>
              </a:ext>
            </a:extLst>
          </p:cNvPr>
          <p:cNvSpPr>
            <a:spLocks noGrp="1"/>
          </p:cNvSpPr>
          <p:nvPr>
            <p:ph sz="half" idx="1"/>
          </p:nvPr>
        </p:nvSpPr>
        <p:spPr>
          <a:xfrm>
            <a:off x="457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EC8F9CE-5104-43D9-AC1C-E8C12B195D21}"/>
              </a:ext>
            </a:extLst>
          </p:cNvPr>
          <p:cNvSpPr>
            <a:spLocks noGrp="1"/>
          </p:cNvSpPr>
          <p:nvPr>
            <p:ph sz="half" idx="2"/>
          </p:nvPr>
        </p:nvSpPr>
        <p:spPr>
          <a:xfrm>
            <a:off x="4648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7BC35D9-FC7D-4749-9217-8C5566659CB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765085C8-D56B-4117-8BAA-DC4A12098F9F}"/>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2AE42A92-CF12-4AB9-B5A8-AEC68EB2AA28}"/>
              </a:ext>
            </a:extLst>
          </p:cNvPr>
          <p:cNvSpPr>
            <a:spLocks noGrp="1"/>
          </p:cNvSpPr>
          <p:nvPr>
            <p:ph type="sldNum" sz="quarter" idx="12"/>
          </p:nvPr>
        </p:nvSpPr>
        <p:spPr/>
        <p:txBody>
          <a:bodyPr/>
          <a:lstStyle>
            <a:lvl1pPr>
              <a:defRPr/>
            </a:lvl1pPr>
          </a:lstStyle>
          <a:p>
            <a:fld id="{F5B4C51B-F9CD-4AB8-A115-9F861BE0FD86}" type="slidenum">
              <a:rPr lang="tr-TR" altLang="tr-TR"/>
              <a:pPr/>
              <a:t>‹#›</a:t>
            </a:fld>
            <a:endParaRPr lang="tr-TR" altLang="tr-TR"/>
          </a:p>
        </p:txBody>
      </p:sp>
    </p:spTree>
    <p:extLst>
      <p:ext uri="{BB962C8B-B14F-4D97-AF65-F5344CB8AC3E}">
        <p14:creationId xmlns:p14="http://schemas.microsoft.com/office/powerpoint/2010/main" val="266575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1F2CD41-A954-4F78-8D5B-6E32F4F13B6E}"/>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B15E7B-6092-473F-8E95-1C1E58DE4A8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379608D6-6A19-4FAD-893C-7CB72F37E094}"/>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179A835-00BC-442F-B45E-76C6B601DB7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9217DB31-A8A2-45BF-89B0-12D0345745E0}"/>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0501771-CBC7-47A1-9B68-6EB0ECC2363B}"/>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5CF1C7C7-3860-45F8-946E-80CC4D1F9C02}"/>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E1D8813E-D181-4804-8534-AFC22D9567D8}"/>
              </a:ext>
            </a:extLst>
          </p:cNvPr>
          <p:cNvSpPr>
            <a:spLocks noGrp="1"/>
          </p:cNvSpPr>
          <p:nvPr>
            <p:ph type="sldNum" sz="quarter" idx="12"/>
          </p:nvPr>
        </p:nvSpPr>
        <p:spPr/>
        <p:txBody>
          <a:bodyPr/>
          <a:lstStyle>
            <a:lvl1pPr>
              <a:defRPr/>
            </a:lvl1pPr>
          </a:lstStyle>
          <a:p>
            <a:fld id="{DBB0BA3C-7BC9-474E-A733-E87ED8E3CA75}" type="slidenum">
              <a:rPr lang="tr-TR" altLang="tr-TR"/>
              <a:pPr/>
              <a:t>‹#›</a:t>
            </a:fld>
            <a:endParaRPr lang="tr-TR" altLang="tr-TR"/>
          </a:p>
        </p:txBody>
      </p:sp>
    </p:spTree>
    <p:extLst>
      <p:ext uri="{BB962C8B-B14F-4D97-AF65-F5344CB8AC3E}">
        <p14:creationId xmlns:p14="http://schemas.microsoft.com/office/powerpoint/2010/main" val="1343724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6D8481-F248-405B-8712-C4F84E69D10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C7DD8D3-8E26-4B36-92B8-96623C044D3A}"/>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4996E249-A7D1-4415-9C9F-8EC28F953564}"/>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75DA874C-73EA-46DE-A416-12C7C42A67E8}"/>
              </a:ext>
            </a:extLst>
          </p:cNvPr>
          <p:cNvSpPr>
            <a:spLocks noGrp="1"/>
          </p:cNvSpPr>
          <p:nvPr>
            <p:ph type="sldNum" sz="quarter" idx="12"/>
          </p:nvPr>
        </p:nvSpPr>
        <p:spPr/>
        <p:txBody>
          <a:bodyPr/>
          <a:lstStyle>
            <a:lvl1pPr>
              <a:defRPr/>
            </a:lvl1pPr>
          </a:lstStyle>
          <a:p>
            <a:fld id="{E1971521-65A9-46E4-AABC-9830314698EA}" type="slidenum">
              <a:rPr lang="tr-TR" altLang="tr-TR"/>
              <a:pPr/>
              <a:t>‹#›</a:t>
            </a:fld>
            <a:endParaRPr lang="tr-TR" altLang="tr-TR"/>
          </a:p>
        </p:txBody>
      </p:sp>
    </p:spTree>
    <p:extLst>
      <p:ext uri="{BB962C8B-B14F-4D97-AF65-F5344CB8AC3E}">
        <p14:creationId xmlns:p14="http://schemas.microsoft.com/office/powerpoint/2010/main" val="219329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39B9892-F4B8-4803-9BE8-6FA7E91ABDC2}"/>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D7533D08-8A8E-4DC6-866B-A7A2E1537539}"/>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6E326DCA-86DB-4BC4-9D93-26BD0C2124D2}"/>
              </a:ext>
            </a:extLst>
          </p:cNvPr>
          <p:cNvSpPr>
            <a:spLocks noGrp="1"/>
          </p:cNvSpPr>
          <p:nvPr>
            <p:ph type="sldNum" sz="quarter" idx="12"/>
          </p:nvPr>
        </p:nvSpPr>
        <p:spPr/>
        <p:txBody>
          <a:bodyPr/>
          <a:lstStyle>
            <a:lvl1pPr>
              <a:defRPr/>
            </a:lvl1pPr>
          </a:lstStyle>
          <a:p>
            <a:fld id="{55C0F647-7E3C-49D8-831B-D1977BCC7A45}" type="slidenum">
              <a:rPr lang="tr-TR" altLang="tr-TR"/>
              <a:pPr/>
              <a:t>‹#›</a:t>
            </a:fld>
            <a:endParaRPr lang="tr-TR" altLang="tr-TR"/>
          </a:p>
        </p:txBody>
      </p:sp>
    </p:spTree>
    <p:extLst>
      <p:ext uri="{BB962C8B-B14F-4D97-AF65-F5344CB8AC3E}">
        <p14:creationId xmlns:p14="http://schemas.microsoft.com/office/powerpoint/2010/main" val="1760395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A9BA1-734C-4ED8-86A2-3E0924BB006F}"/>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4F0A686-F78A-48C4-8648-458444FF185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B47E210-5292-4565-8A18-A81139FAC39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B110B01-124F-4545-873F-0CC32F60B6E7}"/>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55519DFB-415D-4F89-B4B0-A43287A9140C}"/>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38D3508E-E488-4466-B68B-8D7721A9EE01}"/>
              </a:ext>
            </a:extLst>
          </p:cNvPr>
          <p:cNvSpPr>
            <a:spLocks noGrp="1"/>
          </p:cNvSpPr>
          <p:nvPr>
            <p:ph type="sldNum" sz="quarter" idx="12"/>
          </p:nvPr>
        </p:nvSpPr>
        <p:spPr/>
        <p:txBody>
          <a:bodyPr/>
          <a:lstStyle>
            <a:lvl1pPr>
              <a:defRPr/>
            </a:lvl1pPr>
          </a:lstStyle>
          <a:p>
            <a:fld id="{153DA046-259F-4B58-A2C1-51A65E3BFBEF}" type="slidenum">
              <a:rPr lang="tr-TR" altLang="tr-TR"/>
              <a:pPr/>
              <a:t>‹#›</a:t>
            </a:fld>
            <a:endParaRPr lang="tr-TR" altLang="tr-TR"/>
          </a:p>
        </p:txBody>
      </p:sp>
    </p:spTree>
    <p:extLst>
      <p:ext uri="{BB962C8B-B14F-4D97-AF65-F5344CB8AC3E}">
        <p14:creationId xmlns:p14="http://schemas.microsoft.com/office/powerpoint/2010/main" val="150054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F6F3607-369E-4241-8394-0CE617654808}"/>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112DBE9-A9AC-4ECF-859B-BC6C9AD33EC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E34B784-D571-4AE1-9B66-CDC8B71A5E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E00135E-8034-47B2-A65B-0073BE51587D}"/>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395A21D5-746E-4F6B-8B2D-833167B12581}"/>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54A9A50D-C6A5-47B9-95BD-34A6024B5686}"/>
              </a:ext>
            </a:extLst>
          </p:cNvPr>
          <p:cNvSpPr>
            <a:spLocks noGrp="1"/>
          </p:cNvSpPr>
          <p:nvPr>
            <p:ph type="sldNum" sz="quarter" idx="12"/>
          </p:nvPr>
        </p:nvSpPr>
        <p:spPr/>
        <p:txBody>
          <a:bodyPr/>
          <a:lstStyle>
            <a:lvl1pPr>
              <a:defRPr/>
            </a:lvl1pPr>
          </a:lstStyle>
          <a:p>
            <a:fld id="{1CBE1991-979D-4E7D-A7DF-D8F8029475A5}" type="slidenum">
              <a:rPr lang="tr-TR" altLang="tr-TR"/>
              <a:pPr/>
              <a:t>‹#›</a:t>
            </a:fld>
            <a:endParaRPr lang="tr-TR" altLang="tr-TR"/>
          </a:p>
        </p:txBody>
      </p:sp>
    </p:spTree>
    <p:extLst>
      <p:ext uri="{BB962C8B-B14F-4D97-AF65-F5344CB8AC3E}">
        <p14:creationId xmlns:p14="http://schemas.microsoft.com/office/powerpoint/2010/main" val="2457554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6D7B672-6D77-493A-B401-0B2ECB104D1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id="{3C30E8C4-B87B-4E24-BF0A-2A0C42C68BF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id="{4F52CCCB-B4AA-444E-B14A-ED15E81E829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a16="http://schemas.microsoft.com/office/drawing/2014/main" id="{D4D47345-D0F0-4985-89F1-64214451923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a16="http://schemas.microsoft.com/office/drawing/2014/main" id="{E88E5E90-BAE3-438A-8F10-3881FC13F15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D9C285E-A647-49DD-883E-B95508FEEC49}"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gretmen.info/"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www.ogretmen.inf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oleObject" Target="../embeddings/oleObject6.bin"/><Relationship Id="rId18" Type="http://schemas.openxmlformats.org/officeDocument/2006/relationships/image" Target="../media/image9.png"/><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slideLayout" Target="../slideLayouts/slideLayout7.xml"/><Relationship Id="rId16" Type="http://schemas.openxmlformats.org/officeDocument/2006/relationships/image" Target="../media/image8.png"/><Relationship Id="rId20" Type="http://schemas.openxmlformats.org/officeDocument/2006/relationships/image" Target="../media/image10.png"/><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oleObject" Target="../embeddings/oleObject5.bin"/><Relationship Id="rId24" Type="http://schemas.openxmlformats.org/officeDocument/2006/relationships/image" Target="../media/image12.png"/><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5.png"/><Relationship Id="rId19" Type="http://schemas.openxmlformats.org/officeDocument/2006/relationships/oleObject" Target="../embeddings/oleObject9.bin"/><Relationship Id="rId4" Type="http://schemas.openxmlformats.org/officeDocument/2006/relationships/image" Target="../media/image2.png"/><Relationship Id="rId9" Type="http://schemas.openxmlformats.org/officeDocument/2006/relationships/oleObject" Target="../embeddings/oleObject4.bin"/><Relationship Id="rId14" Type="http://schemas.openxmlformats.org/officeDocument/2006/relationships/image" Target="../media/image7.png"/><Relationship Id="rId2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Ozkutlegrafik">
            <a:extLst>
              <a:ext uri="{FF2B5EF4-FFF2-40B4-BE49-F238E27FC236}">
                <a16:creationId xmlns:a16="http://schemas.microsoft.com/office/drawing/2014/main" id="{0AA1C1EE-EFE1-49A2-AE8C-69221BA3A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1773238"/>
            <a:ext cx="3600450" cy="3443287"/>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36175A0B-0E9E-4754-9850-3E7DA0C5EE42}"/>
              </a:ext>
            </a:extLst>
          </p:cNvPr>
          <p:cNvSpPr>
            <a:spLocks noGrp="1" noChangeArrowheads="1"/>
          </p:cNvSpPr>
          <p:nvPr>
            <p:ph type="ctrTitle"/>
          </p:nvPr>
        </p:nvSpPr>
        <p:spPr>
          <a:xfrm>
            <a:off x="900113" y="404813"/>
            <a:ext cx="7772400" cy="1470025"/>
          </a:xfrm>
        </p:spPr>
        <p:txBody>
          <a:bodyPr anchor="ctr"/>
          <a:lstStyle/>
          <a:p>
            <a:r>
              <a:rPr lang="tr-TR" altLang="tr-TR" sz="4400" b="1">
                <a:solidFill>
                  <a:srgbClr val="990000"/>
                </a:solidFill>
              </a:rPr>
              <a:t>ÖZKÜTLE (YOĞUNLUK)</a:t>
            </a:r>
            <a:r>
              <a:rPr lang="tr-TR" altLang="tr-TR" sz="4400">
                <a:solidFill>
                  <a:srgbClr val="990000"/>
                </a:solidFill>
              </a:rPr>
              <a:t> </a:t>
            </a:r>
          </a:p>
        </p:txBody>
      </p:sp>
      <p:sp>
        <p:nvSpPr>
          <p:cNvPr id="2051" name="Rectangle 3">
            <a:extLst>
              <a:ext uri="{FF2B5EF4-FFF2-40B4-BE49-F238E27FC236}">
                <a16:creationId xmlns:a16="http://schemas.microsoft.com/office/drawing/2014/main" id="{3EDD031C-A486-4514-93CB-3B8AB9F1C762}"/>
              </a:ext>
            </a:extLst>
          </p:cNvPr>
          <p:cNvSpPr>
            <a:spLocks noGrp="1" noChangeArrowheads="1"/>
          </p:cNvSpPr>
          <p:nvPr>
            <p:ph type="subTitle" idx="1"/>
          </p:nvPr>
        </p:nvSpPr>
        <p:spPr>
          <a:xfrm>
            <a:off x="1547813" y="5445125"/>
            <a:ext cx="6400800" cy="622300"/>
          </a:xfrm>
        </p:spPr>
        <p:txBody>
          <a:bodyPr/>
          <a:lstStyle/>
          <a:p>
            <a:endParaRPr lang="tr-TR" altLang="tr-TR" sz="3200" dirty="0">
              <a:hlinkClick r:id="rId3"/>
            </a:endParaRPr>
          </a:p>
        </p:txBody>
      </p:sp>
      <p:sp>
        <p:nvSpPr>
          <p:cNvPr id="2053" name="Rectangle 5">
            <a:extLst>
              <a:ext uri="{FF2B5EF4-FFF2-40B4-BE49-F238E27FC236}">
                <a16:creationId xmlns:a16="http://schemas.microsoft.com/office/drawing/2014/main" id="{B4D4E3BE-E081-4A98-951F-481642499D6B}"/>
              </a:ext>
            </a:extLst>
          </p:cNvPr>
          <p:cNvSpPr>
            <a:spLocks noChangeArrowheads="1"/>
          </p:cNvSpPr>
          <p:nvPr/>
        </p:nvSpPr>
        <p:spPr bwMode="auto">
          <a:xfrm>
            <a:off x="539750" y="404813"/>
            <a:ext cx="8135938" cy="6048375"/>
          </a:xfrm>
          <a:prstGeom prst="rect">
            <a:avLst/>
          </a:prstGeom>
          <a:noFill/>
          <a:ln w="127000" cmpd="thickThin">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10DB7412-5C30-4E7A-AA80-80F6FEAC3377}"/>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Yoğunluğun Ölçülmesi</a:t>
            </a:r>
          </a:p>
        </p:txBody>
      </p:sp>
      <p:sp>
        <p:nvSpPr>
          <p:cNvPr id="13317" name="Rectangle 5">
            <a:extLst>
              <a:ext uri="{FF2B5EF4-FFF2-40B4-BE49-F238E27FC236}">
                <a16:creationId xmlns:a16="http://schemas.microsoft.com/office/drawing/2014/main" id="{67B7BD46-429A-4CEF-AA1D-1ACD2BE97F6D}"/>
              </a:ext>
            </a:extLst>
          </p:cNvPr>
          <p:cNvSpPr>
            <a:spLocks noChangeArrowheads="1"/>
          </p:cNvSpPr>
          <p:nvPr/>
        </p:nvSpPr>
        <p:spPr bwMode="auto">
          <a:xfrm>
            <a:off x="2916238" y="1844675"/>
            <a:ext cx="572135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a:t>     Yoğunluk ölçerler, doğrudan yoğunluğu verecek biçimde taksimatlandırılmış aygıtlardır. Bazen çeşitli sulu çözeltilerin derişimini tamamlamak üzere derecelendirilirler. Bu durumda kullanım biçimine göre  aygıta asitölçer, alkolölçer, sütölçer vb. adlar verilir.</a:t>
            </a:r>
          </a:p>
          <a:p>
            <a:pPr algn="just"/>
            <a:endParaRPr lang="tr-TR" altLang="tr-TR"/>
          </a:p>
          <a:p>
            <a:pPr algn="just"/>
            <a:r>
              <a:rPr lang="tr-TR" altLang="tr-TR"/>
              <a:t>     Yandaki şekilde yani Rousseau yoğunluk ölçerinde sütun üzerinde bir mn işareti bulunan küçük bir başlık geçirilmiştir. Aygıt damıtılmış su içerisine atılır ve başlık mn çizgisine kadar damıtık su ile doldurulursa, su düzeyi sütunun 1 taksimatına gelir. Başlık bir başka sıvı ile doldurulursa, su düzeyindeki taksimat doğrudan yoğunluğu verir. Aygıt yoğunluğu bilinen sıvılar kullanılarak ayarlanır. Yoğunluk ölçer az miktardaki sıvıların yoğunluğunu ölçmeyi sağlar. </a:t>
            </a:r>
          </a:p>
        </p:txBody>
      </p:sp>
      <p:pic>
        <p:nvPicPr>
          <p:cNvPr id="13318" name="Picture 6">
            <a:extLst>
              <a:ext uri="{FF2B5EF4-FFF2-40B4-BE49-F238E27FC236}">
                <a16:creationId xmlns:a16="http://schemas.microsoft.com/office/drawing/2014/main" id="{1DB609F4-4EB7-4A4A-A642-B32D419109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488" y="1819275"/>
            <a:ext cx="2139950" cy="369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6" name="Rectangle 4">
            <a:extLst>
              <a:ext uri="{FF2B5EF4-FFF2-40B4-BE49-F238E27FC236}">
                <a16:creationId xmlns:a16="http://schemas.microsoft.com/office/drawing/2014/main" id="{F4B558EB-5DD7-4284-B172-758CFE6E92C1}"/>
              </a:ext>
            </a:extLst>
          </p:cNvPr>
          <p:cNvSpPr>
            <a:spLocks noChangeArrowheads="1"/>
          </p:cNvSpPr>
          <p:nvPr/>
        </p:nvSpPr>
        <p:spPr bwMode="auto">
          <a:xfrm>
            <a:off x="34925" y="5284788"/>
            <a:ext cx="27479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400"/>
              <a:t>Şekil: Rousseau yoğunluk ölçeri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2A1EC480-07F7-4A61-ACAE-DC5B37E2C48A}"/>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Yoğunluğun Ölçülmesi</a:t>
            </a:r>
          </a:p>
        </p:txBody>
      </p:sp>
      <p:sp>
        <p:nvSpPr>
          <p:cNvPr id="14339" name="Rectangle 3">
            <a:extLst>
              <a:ext uri="{FF2B5EF4-FFF2-40B4-BE49-F238E27FC236}">
                <a16:creationId xmlns:a16="http://schemas.microsoft.com/office/drawing/2014/main" id="{45865DA3-B2A3-4F9B-BACE-ECF852819FD1}"/>
              </a:ext>
            </a:extLst>
          </p:cNvPr>
          <p:cNvSpPr>
            <a:spLocks noChangeArrowheads="1"/>
          </p:cNvSpPr>
          <p:nvPr/>
        </p:nvSpPr>
        <p:spPr bwMode="auto">
          <a:xfrm>
            <a:off x="468313" y="1916113"/>
            <a:ext cx="816927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sz="2400"/>
              <a:t>     Sıvı içindeki hacimleri sabit olan, fakat ağırlıkları azalıp çoğaltılabilen sabit hacimli yoğunlukölçerler (örneğin Fahrenheit yoğunlukölçeri ) ve sıvı içindeki hacimleri sıvının yoğunluğuyla değişen sabit ağırlıklı yoğunlukölçerler olmak üzere iki tür yoğunluk ölçer vardır. </a:t>
            </a:r>
          </a:p>
          <a:p>
            <a:pPr algn="just"/>
            <a:endParaRPr lang="tr-TR" altLang="tr-TR" sz="2400"/>
          </a:p>
          <a:p>
            <a:pPr algn="just"/>
            <a:r>
              <a:rPr lang="tr-TR" altLang="tr-TR" sz="2400"/>
              <a:t>     En çok kullanılan yoğunlukölçerler sabit ağırlıklı yoğunluk ölçerlerdir. Sabit ağırlıklı bir yoğunluk ölçerle bir sıvının yoğunluğu yada bir çözeltinin derişimi, çok duyarlı olmamakla beraber oldukça çabuk belirlenir.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EEF9DA15-988D-46DA-A980-32DC498402D6}"/>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Yoğunluğun Ölçülmesi</a:t>
            </a:r>
          </a:p>
        </p:txBody>
      </p:sp>
      <p:sp>
        <p:nvSpPr>
          <p:cNvPr id="15363" name="Rectangle 3">
            <a:extLst>
              <a:ext uri="{FF2B5EF4-FFF2-40B4-BE49-F238E27FC236}">
                <a16:creationId xmlns:a16="http://schemas.microsoft.com/office/drawing/2014/main" id="{F0C50183-E576-4349-995B-8434E6857CC0}"/>
              </a:ext>
            </a:extLst>
          </p:cNvPr>
          <p:cNvSpPr>
            <a:spLocks noChangeArrowheads="1"/>
          </p:cNvSpPr>
          <p:nvPr/>
        </p:nvSpPr>
        <p:spPr bwMode="auto">
          <a:xfrm>
            <a:off x="468313" y="1217613"/>
            <a:ext cx="8169275"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sz="2200"/>
              <a:t>     Sabit hacimli yoğunluk ölçerler;dalan kısmın V hacmi sabit kalmak koşuluyla değişik özgül ağırlıklı sıvılar içine daldırılan yoğunlukölçerin dengede kalabilmesi için ağırlığının değiştirilmesi gerekir. Bu amaçla yoğunlukölçerin üzerine yerleştirilmiş bulunan bir terazi kefesine işaretlenmiş kütleler konur. Eklenen yada çıkarılan kütlelerin ağırlıklarına göre sıvının özgül ağırlığı belirlenir.</a:t>
            </a:r>
          </a:p>
          <a:p>
            <a:pPr algn="just"/>
            <a:endParaRPr lang="tr-TR" altLang="tr-TR" sz="2200"/>
          </a:p>
          <a:p>
            <a:pPr algn="just"/>
            <a:r>
              <a:rPr lang="tr-TR" altLang="tr-TR" sz="2200"/>
              <a:t>     Sabit ağırlıklı yoğunluk ölçer.Sıvının özgül ağırlığı değiştiği zaman dalan kısmın V hacmi de değişir. Bu hacimdeki küçük değişmelerin değerlendirilmesi için yoğunlukölçerin üst tarafı üzerinde taksimat bulunan bir çubuk şekline getirilmiştir; bu çubuk üzerinden sıvının serbest yüzü hizasındaki değer okunabilir. Dolayısıyla sabit ağırlıklı yoğunlukölçerler özgül ağırlığın doğrudan doğruya okunmasını sağlarlar ve üzerindeki taksimat ne kadar sık ise o kadar duyarlıdırlar.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919409F5-8AF0-4246-A36A-EE830E67EE82}"/>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Yoğunluğun Ölçülmesi</a:t>
            </a:r>
          </a:p>
        </p:txBody>
      </p:sp>
      <p:sp>
        <p:nvSpPr>
          <p:cNvPr id="16387" name="Rectangle 3">
            <a:extLst>
              <a:ext uri="{FF2B5EF4-FFF2-40B4-BE49-F238E27FC236}">
                <a16:creationId xmlns:a16="http://schemas.microsoft.com/office/drawing/2014/main" id="{82BF7E0D-A699-4363-86C2-B6DAA39AC19A}"/>
              </a:ext>
            </a:extLst>
          </p:cNvPr>
          <p:cNvSpPr>
            <a:spLocks noChangeArrowheads="1"/>
          </p:cNvSpPr>
          <p:nvPr/>
        </p:nvSpPr>
        <p:spPr bwMode="auto">
          <a:xfrm>
            <a:off x="468313" y="1524000"/>
            <a:ext cx="816927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sz="2400"/>
              <a:t>Sudan daha ağır sıvılar için yapılan yoğunluk ölçerler saf suya daldırıldıkları zaman su düzeyi  çubuğun üst tarafında bulunur;buna karşılık sudan daha hafif sıvılar için yapılanlar saf suya batırıldıklarında  su düzeyi çubuğun alt tarafında yer alır. Bu araçlar üzerindeki taksimata göre yoğunlukölçer (bu durum da üzerindeki taksimat doğrudan doğruya yoğunluğu verir ve suya daldırıldıklarında 1 değeri okunur; taksimat çizgileri arasındaki mesafe aynı değildir.) yada asit ölçer, alkolölçer , tuzölçer, sütölçer vb. adlarını alırlar.Bunun nedeni üzerindeki özel taksimatın bir asit, alkol yada tuz çözeltisinin derişimini veya sütün içindeki yağlı maddelerin  oranı vb. vermeleridir; bunlar su içinde 0 taksimatına kadar dalarlar.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202C582E-3FF4-4496-8A93-C76916A8A827}"/>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Yoğunluğun Ölçülmesi</a:t>
            </a:r>
          </a:p>
        </p:txBody>
      </p:sp>
      <p:sp>
        <p:nvSpPr>
          <p:cNvPr id="17411" name="Rectangle 3">
            <a:extLst>
              <a:ext uri="{FF2B5EF4-FFF2-40B4-BE49-F238E27FC236}">
                <a16:creationId xmlns:a16="http://schemas.microsoft.com/office/drawing/2014/main" id="{B4EA2E37-6BD8-490E-B192-7E1E70CA73A5}"/>
              </a:ext>
            </a:extLst>
          </p:cNvPr>
          <p:cNvSpPr>
            <a:spLocks noChangeArrowheads="1"/>
          </p:cNvSpPr>
          <p:nvPr/>
        </p:nvSpPr>
        <p:spPr bwMode="auto">
          <a:xfrm>
            <a:off x="395288" y="1916113"/>
            <a:ext cx="81692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sz="2400"/>
              <a:t>Baumé yoğunlukölçeri: Sabit ağırlıklı  bir yoğunlukölçerdir. 1961 yılından beri yasal olmayan (Baumé derecesi cinsinden) taksimatı gelişi güzel seçilmiş olmakla beraber Baumé tarafından tasarlanan araç ve birim kullanılarak herhangi bir çözeltinin derişiminin belirlenmesine  olanak verir.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587F40A3-0AA9-40B2-8C7E-839EDA9194FB}"/>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Örnek Sorular</a:t>
            </a:r>
          </a:p>
        </p:txBody>
      </p:sp>
      <p:sp>
        <p:nvSpPr>
          <p:cNvPr id="18441" name="Rectangle 9">
            <a:extLst>
              <a:ext uri="{FF2B5EF4-FFF2-40B4-BE49-F238E27FC236}">
                <a16:creationId xmlns:a16="http://schemas.microsoft.com/office/drawing/2014/main" id="{5AC75179-6611-4092-B6CC-C704B3BB2D13}"/>
              </a:ext>
            </a:extLst>
          </p:cNvPr>
          <p:cNvSpPr>
            <a:spLocks noChangeArrowheads="1"/>
          </p:cNvSpPr>
          <p:nvPr/>
        </p:nvSpPr>
        <p:spPr bwMode="auto">
          <a:xfrm>
            <a:off x="-268605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18442" name="Rectangle 10">
            <a:extLst>
              <a:ext uri="{FF2B5EF4-FFF2-40B4-BE49-F238E27FC236}">
                <a16:creationId xmlns:a16="http://schemas.microsoft.com/office/drawing/2014/main" id="{54CE4B6E-8BEB-4ACE-97C3-2F7A15B3F0E8}"/>
              </a:ext>
            </a:extLst>
          </p:cNvPr>
          <p:cNvSpPr>
            <a:spLocks noChangeArrowheads="1"/>
          </p:cNvSpPr>
          <p:nvPr/>
        </p:nvSpPr>
        <p:spPr bwMode="auto">
          <a:xfrm>
            <a:off x="-3371850" y="-1714500"/>
            <a:ext cx="21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000">
                <a:cs typeface="Times New Roman" panose="02020603050405020304" pitchFamily="18" charset="0"/>
              </a:rPr>
              <a:t> </a:t>
            </a:r>
            <a:endParaRPr lang="tr-TR" altLang="tr-TR"/>
          </a:p>
        </p:txBody>
      </p:sp>
      <p:sp>
        <p:nvSpPr>
          <p:cNvPr id="18443" name="Rectangle 11">
            <a:extLst>
              <a:ext uri="{FF2B5EF4-FFF2-40B4-BE49-F238E27FC236}">
                <a16:creationId xmlns:a16="http://schemas.microsoft.com/office/drawing/2014/main" id="{CBAFE8B4-5841-4B89-A439-BDF469594C36}"/>
              </a:ext>
            </a:extLst>
          </p:cNvPr>
          <p:cNvSpPr>
            <a:spLocks noChangeArrowheads="1"/>
          </p:cNvSpPr>
          <p:nvPr/>
        </p:nvSpPr>
        <p:spPr bwMode="auto">
          <a:xfrm>
            <a:off x="4537075" y="2193925"/>
            <a:ext cx="43561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a:t>     Ş</a:t>
            </a:r>
            <a:r>
              <a:rPr lang="tr-TR" altLang="tr-TR">
                <a:cs typeface="Times New Roman" panose="02020603050405020304" pitchFamily="18" charset="0"/>
              </a:rPr>
              <a:t>ekildeki K , L ve M kaplar</a:t>
            </a:r>
            <a:r>
              <a:rPr lang="tr-TR" altLang="tr-TR"/>
              <a:t>ı</a:t>
            </a:r>
            <a:r>
              <a:rPr lang="tr-TR" altLang="tr-TR">
                <a:cs typeface="Times New Roman" panose="02020603050405020304" pitchFamily="18" charset="0"/>
              </a:rPr>
              <a:t> ta</a:t>
            </a:r>
            <a:r>
              <a:rPr lang="tr-TR" altLang="tr-TR"/>
              <a:t>ş</a:t>
            </a:r>
            <a:r>
              <a:rPr lang="tr-TR" altLang="tr-TR">
                <a:cs typeface="Times New Roman" panose="02020603050405020304" pitchFamily="18" charset="0"/>
              </a:rPr>
              <a:t>ma borular</a:t>
            </a:r>
            <a:r>
              <a:rPr lang="tr-TR" altLang="tr-TR"/>
              <a:t>ı</a:t>
            </a:r>
            <a:r>
              <a:rPr lang="tr-TR" altLang="tr-TR">
                <a:cs typeface="Times New Roman" panose="02020603050405020304" pitchFamily="18" charset="0"/>
              </a:rPr>
              <a:t>na   kadar birbirine kar</a:t>
            </a:r>
            <a:r>
              <a:rPr lang="tr-TR" altLang="tr-TR"/>
              <a:t>ış</a:t>
            </a:r>
            <a:r>
              <a:rPr lang="tr-TR" altLang="tr-TR">
                <a:cs typeface="Times New Roman" panose="02020603050405020304" pitchFamily="18" charset="0"/>
              </a:rPr>
              <a:t>mayan de</a:t>
            </a:r>
            <a:r>
              <a:rPr lang="tr-TR" altLang="tr-TR"/>
              <a:t>ğişik</a:t>
            </a:r>
            <a:r>
              <a:rPr lang="tr-TR" altLang="tr-TR">
                <a:cs typeface="Times New Roman" panose="02020603050405020304" pitchFamily="18" charset="0"/>
              </a:rPr>
              <a:t> </a:t>
            </a:r>
            <a:r>
              <a:rPr lang="tr-TR" altLang="tr-TR"/>
              <a:t>sıvı</a:t>
            </a:r>
            <a:r>
              <a:rPr lang="tr-TR" altLang="tr-TR">
                <a:cs typeface="Times New Roman" panose="02020603050405020304" pitchFamily="18" charset="0"/>
              </a:rPr>
              <a:t>larla doldurulmu</a:t>
            </a:r>
            <a:r>
              <a:rPr lang="tr-TR" altLang="tr-TR"/>
              <a:t>ş</a:t>
            </a:r>
            <a:r>
              <a:rPr lang="tr-TR" altLang="tr-TR">
                <a:cs typeface="Times New Roman" panose="02020603050405020304" pitchFamily="18" charset="0"/>
              </a:rPr>
              <a:t>lard</a:t>
            </a:r>
            <a:r>
              <a:rPr lang="tr-TR" altLang="tr-TR"/>
              <a:t>ı</a:t>
            </a:r>
            <a:r>
              <a:rPr lang="tr-TR" altLang="tr-TR">
                <a:cs typeface="Times New Roman" panose="02020603050405020304" pitchFamily="18" charset="0"/>
              </a:rPr>
              <a:t>r. K kab</a:t>
            </a:r>
            <a:r>
              <a:rPr lang="tr-TR" altLang="tr-TR"/>
              <a:t>ı</a:t>
            </a:r>
            <a:r>
              <a:rPr lang="tr-TR" altLang="tr-TR">
                <a:cs typeface="Times New Roman" panose="02020603050405020304" pitchFamily="18" charset="0"/>
              </a:rPr>
              <a:t>ndaki s</a:t>
            </a:r>
            <a:r>
              <a:rPr lang="tr-TR" altLang="tr-TR"/>
              <a:t>ıvını</a:t>
            </a:r>
            <a:r>
              <a:rPr lang="tr-TR" altLang="tr-TR">
                <a:cs typeface="Times New Roman" panose="02020603050405020304" pitchFamily="18" charset="0"/>
              </a:rPr>
              <a:t>n öz kütlesi 2d</a:t>
            </a:r>
            <a:r>
              <a:rPr lang="tr-TR" altLang="tr-TR"/>
              <a:t>,</a:t>
            </a:r>
            <a:r>
              <a:rPr lang="tr-TR" altLang="tr-TR">
                <a:cs typeface="Times New Roman" panose="02020603050405020304" pitchFamily="18" charset="0"/>
              </a:rPr>
              <a:t> L kab</a:t>
            </a:r>
            <a:r>
              <a:rPr lang="tr-TR" altLang="tr-TR"/>
              <a:t>ı</a:t>
            </a:r>
            <a:r>
              <a:rPr lang="tr-TR" altLang="tr-TR">
                <a:cs typeface="Times New Roman" panose="02020603050405020304" pitchFamily="18" charset="0"/>
              </a:rPr>
              <a:t>ndaki </a:t>
            </a:r>
            <a:r>
              <a:rPr lang="tr-TR" altLang="tr-TR"/>
              <a:t>sıvının</a:t>
            </a:r>
            <a:r>
              <a:rPr lang="tr-TR" altLang="tr-TR">
                <a:cs typeface="Times New Roman" panose="02020603050405020304" pitchFamily="18" charset="0"/>
              </a:rPr>
              <a:t> öz kütlesi d, M kab</a:t>
            </a:r>
            <a:r>
              <a:rPr lang="tr-TR" altLang="tr-TR"/>
              <a:t>ı</a:t>
            </a:r>
            <a:r>
              <a:rPr lang="tr-TR" altLang="tr-TR">
                <a:cs typeface="Times New Roman" panose="02020603050405020304" pitchFamily="18" charset="0"/>
              </a:rPr>
              <a:t>ndaki </a:t>
            </a:r>
            <a:r>
              <a:rPr lang="tr-TR" altLang="tr-TR"/>
              <a:t>sıvının</a:t>
            </a:r>
            <a:r>
              <a:rPr lang="tr-TR" altLang="tr-TR">
                <a:cs typeface="Times New Roman" panose="02020603050405020304" pitchFamily="18" charset="0"/>
              </a:rPr>
              <a:t> öz kütlesi ise d/2 dir.</a:t>
            </a:r>
            <a:endParaRPr lang="tr-TR" altLang="tr-TR"/>
          </a:p>
        </p:txBody>
      </p:sp>
      <p:sp>
        <p:nvSpPr>
          <p:cNvPr id="18444" name="Rectangle 12">
            <a:extLst>
              <a:ext uri="{FF2B5EF4-FFF2-40B4-BE49-F238E27FC236}">
                <a16:creationId xmlns:a16="http://schemas.microsoft.com/office/drawing/2014/main" id="{CBD75FE0-FC17-4220-917E-11442DE6D8AD}"/>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8445" name="Rectangle 13">
            <a:extLst>
              <a:ext uri="{FF2B5EF4-FFF2-40B4-BE49-F238E27FC236}">
                <a16:creationId xmlns:a16="http://schemas.microsoft.com/office/drawing/2014/main" id="{D1A730E3-A82A-4DA8-BA8C-30F6405C789B}"/>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1200">
              <a:latin typeface="Times New Roman" panose="02020603050405020304" pitchFamily="18" charset="0"/>
              <a:cs typeface="Times New Roman" panose="02020603050405020304" pitchFamily="18" charset="0"/>
            </a:endParaRPr>
          </a:p>
          <a:p>
            <a:pPr eaLnBrk="0" hangingPunct="0"/>
            <a:r>
              <a:rPr lang="tr-TR" altLang="tr-TR" sz="1200">
                <a:latin typeface="Times New Roman" panose="02020603050405020304" pitchFamily="18" charset="0"/>
                <a:cs typeface="Times New Roman" panose="02020603050405020304" pitchFamily="18" charset="0"/>
              </a:rPr>
              <a:t>     </a:t>
            </a:r>
            <a:endParaRPr lang="tr-TR" altLang="tr-TR"/>
          </a:p>
        </p:txBody>
      </p:sp>
      <p:pic>
        <p:nvPicPr>
          <p:cNvPr id="18456" name="Picture 24" descr="SORU1">
            <a:extLst>
              <a:ext uri="{FF2B5EF4-FFF2-40B4-BE49-F238E27FC236}">
                <a16:creationId xmlns:a16="http://schemas.microsoft.com/office/drawing/2014/main" id="{85C48715-BCA0-4FE9-8C38-9E12DFB7D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844675"/>
            <a:ext cx="3744913"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0" name="Text Box 28">
            <a:extLst>
              <a:ext uri="{FF2B5EF4-FFF2-40B4-BE49-F238E27FC236}">
                <a16:creationId xmlns:a16="http://schemas.microsoft.com/office/drawing/2014/main" id="{54B01367-ADF4-476A-A68C-87BC2FA6CCD5}"/>
              </a:ext>
            </a:extLst>
          </p:cNvPr>
          <p:cNvSpPr txBox="1">
            <a:spLocks noChangeArrowheads="1"/>
          </p:cNvSpPr>
          <p:nvPr/>
        </p:nvSpPr>
        <p:spPr bwMode="auto">
          <a:xfrm>
            <a:off x="684213" y="5713413"/>
            <a:ext cx="7731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b="1"/>
              <a:t>a-) P/4          b-) P/2          c-) P          d-) 2P          e-) 4P</a:t>
            </a:r>
          </a:p>
        </p:txBody>
      </p:sp>
      <p:sp>
        <p:nvSpPr>
          <p:cNvPr id="18461" name="Text Box 29">
            <a:extLst>
              <a:ext uri="{FF2B5EF4-FFF2-40B4-BE49-F238E27FC236}">
                <a16:creationId xmlns:a16="http://schemas.microsoft.com/office/drawing/2014/main" id="{BC93087A-70E8-4DC8-BCA6-7774EF873FB1}"/>
              </a:ext>
            </a:extLst>
          </p:cNvPr>
          <p:cNvSpPr txBox="1">
            <a:spLocks noChangeArrowheads="1"/>
          </p:cNvSpPr>
          <p:nvPr/>
        </p:nvSpPr>
        <p:spPr bwMode="auto">
          <a:xfrm>
            <a:off x="447675" y="97155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3200" b="1">
                <a:effectLst>
                  <a:outerShdw blurRad="38100" dist="38100" dir="2700000" algn="tl">
                    <a:srgbClr val="C0C0C0"/>
                  </a:outerShdw>
                </a:effectLst>
              </a:rPr>
              <a:t>1-)</a:t>
            </a:r>
          </a:p>
        </p:txBody>
      </p:sp>
      <p:sp>
        <p:nvSpPr>
          <p:cNvPr id="18462" name="Text Box 30">
            <a:extLst>
              <a:ext uri="{FF2B5EF4-FFF2-40B4-BE49-F238E27FC236}">
                <a16:creationId xmlns:a16="http://schemas.microsoft.com/office/drawing/2014/main" id="{A4A3F4D5-F235-4B30-9886-017F0E9C9D85}"/>
              </a:ext>
            </a:extLst>
          </p:cNvPr>
          <p:cNvSpPr txBox="1">
            <a:spLocks noChangeArrowheads="1"/>
          </p:cNvSpPr>
          <p:nvPr/>
        </p:nvSpPr>
        <p:spPr bwMode="auto">
          <a:xfrm>
            <a:off x="414338" y="4862513"/>
            <a:ext cx="826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t>K kabına özkütlesi d, ağırlığı P olan bir cisim atıldığında, M kabı kaç P ağırlaşır?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D11C7D3E-456F-4275-BB39-50390215914E}"/>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Örnek Sorular</a:t>
            </a:r>
          </a:p>
        </p:txBody>
      </p:sp>
      <p:sp>
        <p:nvSpPr>
          <p:cNvPr id="19459" name="Rectangle 3">
            <a:extLst>
              <a:ext uri="{FF2B5EF4-FFF2-40B4-BE49-F238E27FC236}">
                <a16:creationId xmlns:a16="http://schemas.microsoft.com/office/drawing/2014/main" id="{E321EB25-2362-4B0A-BDC6-873C8AA98E79}"/>
              </a:ext>
            </a:extLst>
          </p:cNvPr>
          <p:cNvSpPr>
            <a:spLocks noChangeArrowheads="1"/>
          </p:cNvSpPr>
          <p:nvPr/>
        </p:nvSpPr>
        <p:spPr bwMode="auto">
          <a:xfrm>
            <a:off x="-268605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19460" name="Rectangle 4">
            <a:extLst>
              <a:ext uri="{FF2B5EF4-FFF2-40B4-BE49-F238E27FC236}">
                <a16:creationId xmlns:a16="http://schemas.microsoft.com/office/drawing/2014/main" id="{2DD16FB1-B28F-4511-BF22-2689324A0ABF}"/>
              </a:ext>
            </a:extLst>
          </p:cNvPr>
          <p:cNvSpPr>
            <a:spLocks noChangeArrowheads="1"/>
          </p:cNvSpPr>
          <p:nvPr/>
        </p:nvSpPr>
        <p:spPr bwMode="auto">
          <a:xfrm>
            <a:off x="-3371850" y="-1714500"/>
            <a:ext cx="21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000">
                <a:cs typeface="Times New Roman" panose="02020603050405020304" pitchFamily="18" charset="0"/>
              </a:rPr>
              <a:t> </a:t>
            </a:r>
            <a:endParaRPr lang="tr-TR" altLang="tr-TR"/>
          </a:p>
        </p:txBody>
      </p:sp>
      <p:sp>
        <p:nvSpPr>
          <p:cNvPr id="19461" name="Rectangle 5">
            <a:extLst>
              <a:ext uri="{FF2B5EF4-FFF2-40B4-BE49-F238E27FC236}">
                <a16:creationId xmlns:a16="http://schemas.microsoft.com/office/drawing/2014/main" id="{F980D2E8-560C-419B-B3B0-EEA3DAD3A664}"/>
              </a:ext>
            </a:extLst>
          </p:cNvPr>
          <p:cNvSpPr>
            <a:spLocks noChangeArrowheads="1"/>
          </p:cNvSpPr>
          <p:nvPr/>
        </p:nvSpPr>
        <p:spPr bwMode="auto">
          <a:xfrm>
            <a:off x="3851275" y="2336800"/>
            <a:ext cx="489743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a:t>     Şekildeki özdeş kaplarda bulunan sıvılar boş bir kaba boşaltılarak homojen karışım yapılıyor. Karışımın kütlesi, x sıvısının kütlesinin iki katı olduğuna  göre </a:t>
            </a:r>
            <a:r>
              <a:rPr lang="tr-TR" altLang="tr-TR" b="1"/>
              <a:t>sıvıların ve karışımın yoğunlukları arasındaki büyüklük ilişkisi nedir.</a:t>
            </a:r>
            <a:r>
              <a:rPr lang="tr-TR" altLang="tr-TR"/>
              <a:t> </a:t>
            </a:r>
          </a:p>
        </p:txBody>
      </p:sp>
      <p:sp>
        <p:nvSpPr>
          <p:cNvPr id="19462" name="Rectangle 6">
            <a:extLst>
              <a:ext uri="{FF2B5EF4-FFF2-40B4-BE49-F238E27FC236}">
                <a16:creationId xmlns:a16="http://schemas.microsoft.com/office/drawing/2014/main" id="{F106866B-9D76-4E5A-B845-EBE171DFF99F}"/>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9463" name="Rectangle 7">
            <a:extLst>
              <a:ext uri="{FF2B5EF4-FFF2-40B4-BE49-F238E27FC236}">
                <a16:creationId xmlns:a16="http://schemas.microsoft.com/office/drawing/2014/main" id="{7729E98C-347C-414F-9061-FCC1C949ACCF}"/>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1200">
              <a:latin typeface="Times New Roman" panose="02020603050405020304" pitchFamily="18" charset="0"/>
              <a:cs typeface="Times New Roman" panose="02020603050405020304" pitchFamily="18" charset="0"/>
            </a:endParaRPr>
          </a:p>
          <a:p>
            <a:pPr eaLnBrk="0" hangingPunct="0"/>
            <a:r>
              <a:rPr lang="tr-TR" altLang="tr-TR" sz="1200">
                <a:latin typeface="Times New Roman" panose="02020603050405020304" pitchFamily="18" charset="0"/>
                <a:cs typeface="Times New Roman" panose="02020603050405020304" pitchFamily="18" charset="0"/>
              </a:rPr>
              <a:t>     </a:t>
            </a:r>
            <a:endParaRPr lang="tr-TR" altLang="tr-TR"/>
          </a:p>
        </p:txBody>
      </p:sp>
      <p:sp>
        <p:nvSpPr>
          <p:cNvPr id="19465" name="Text Box 9">
            <a:extLst>
              <a:ext uri="{FF2B5EF4-FFF2-40B4-BE49-F238E27FC236}">
                <a16:creationId xmlns:a16="http://schemas.microsoft.com/office/drawing/2014/main" id="{8D21081C-FC58-456A-AF07-72A28D772329}"/>
              </a:ext>
            </a:extLst>
          </p:cNvPr>
          <p:cNvSpPr txBox="1">
            <a:spLocks noChangeArrowheads="1"/>
          </p:cNvSpPr>
          <p:nvPr/>
        </p:nvSpPr>
        <p:spPr bwMode="auto">
          <a:xfrm>
            <a:off x="1255713" y="5349875"/>
            <a:ext cx="734853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b="1"/>
              <a:t>a-) dx &gt; dk &gt; dy          b-) dy &gt; dk &gt; dk          c-) dx = dk = dy</a:t>
            </a:r>
          </a:p>
          <a:p>
            <a:pPr algn="ctr"/>
            <a:endParaRPr lang="tr-TR" altLang="tr-TR" b="1"/>
          </a:p>
          <a:p>
            <a:pPr algn="ctr"/>
            <a:r>
              <a:rPr lang="tr-TR" altLang="tr-TR" b="1"/>
              <a:t>     d-) 2dy &gt; dk &gt; dx          e-) dy &gt; dk  &gt; 2dy</a:t>
            </a:r>
            <a:r>
              <a:rPr lang="tr-TR" altLang="tr-TR"/>
              <a:t> </a:t>
            </a:r>
          </a:p>
        </p:txBody>
      </p:sp>
      <p:sp>
        <p:nvSpPr>
          <p:cNvPr id="19466" name="Text Box 10">
            <a:extLst>
              <a:ext uri="{FF2B5EF4-FFF2-40B4-BE49-F238E27FC236}">
                <a16:creationId xmlns:a16="http://schemas.microsoft.com/office/drawing/2014/main" id="{9EE8135A-E9E5-4600-98FD-0D47DB3A9ADE}"/>
              </a:ext>
            </a:extLst>
          </p:cNvPr>
          <p:cNvSpPr txBox="1">
            <a:spLocks noChangeArrowheads="1"/>
          </p:cNvSpPr>
          <p:nvPr/>
        </p:nvSpPr>
        <p:spPr bwMode="auto">
          <a:xfrm>
            <a:off x="447675" y="97155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3200" b="1">
                <a:effectLst>
                  <a:outerShdw blurRad="38100" dist="38100" dir="2700000" algn="tl">
                    <a:srgbClr val="C0C0C0"/>
                  </a:outerShdw>
                </a:effectLst>
              </a:rPr>
              <a:t>2-)</a:t>
            </a:r>
          </a:p>
        </p:txBody>
      </p:sp>
      <p:sp>
        <p:nvSpPr>
          <p:cNvPr id="19469" name="Rectangle 13">
            <a:extLst>
              <a:ext uri="{FF2B5EF4-FFF2-40B4-BE49-F238E27FC236}">
                <a16:creationId xmlns:a16="http://schemas.microsoft.com/office/drawing/2014/main" id="{20A2C4D9-AF2D-4A7B-A046-9CC2139D0E68}"/>
              </a:ext>
            </a:extLst>
          </p:cNvPr>
          <p:cNvSpPr>
            <a:spLocks noChangeArrowheads="1"/>
          </p:cNvSpPr>
          <p:nvPr/>
        </p:nvSpPr>
        <p:spPr bwMode="auto">
          <a:xfrm>
            <a:off x="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9468" name="Object 12">
            <a:extLst>
              <a:ext uri="{FF2B5EF4-FFF2-40B4-BE49-F238E27FC236}">
                <a16:creationId xmlns:a16="http://schemas.microsoft.com/office/drawing/2014/main" id="{CEEE06E2-C113-4D3C-8D71-88FC20BC3F54}"/>
              </a:ext>
            </a:extLst>
          </p:cNvPr>
          <p:cNvGraphicFramePr>
            <a:graphicFrameLocks noChangeAspect="1"/>
          </p:cNvGraphicFramePr>
          <p:nvPr/>
        </p:nvGraphicFramePr>
        <p:xfrm>
          <a:off x="755650" y="1844675"/>
          <a:ext cx="2663825" cy="2268538"/>
        </p:xfrm>
        <a:graphic>
          <a:graphicData uri="http://schemas.openxmlformats.org/presentationml/2006/ole">
            <mc:AlternateContent xmlns:mc="http://schemas.openxmlformats.org/markup-compatibility/2006">
              <mc:Choice xmlns:v="urn:schemas-microsoft-com:vml" Requires="v">
                <p:oleObj spid="_x0000_s19470" name="Bit Eşlem Resmi" r:id="rId3" imgW="5915851" imgH="4944165" progId="Paint.Picture">
                  <p:embed/>
                </p:oleObj>
              </mc:Choice>
              <mc:Fallback>
                <p:oleObj name="Bit Eşlem Resmi" r:id="rId3" imgW="5915851" imgH="4944165" progId="Paint.Picture">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1844675"/>
                        <a:ext cx="2663825" cy="2268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CA909564-FC51-4926-9BB4-C9CF2E47863F}"/>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Örnek Sorular</a:t>
            </a:r>
          </a:p>
        </p:txBody>
      </p:sp>
      <p:sp>
        <p:nvSpPr>
          <p:cNvPr id="20483" name="Rectangle 3">
            <a:extLst>
              <a:ext uri="{FF2B5EF4-FFF2-40B4-BE49-F238E27FC236}">
                <a16:creationId xmlns:a16="http://schemas.microsoft.com/office/drawing/2014/main" id="{3067927D-2E93-458C-B580-C39DB6A39D12}"/>
              </a:ext>
            </a:extLst>
          </p:cNvPr>
          <p:cNvSpPr>
            <a:spLocks noChangeArrowheads="1"/>
          </p:cNvSpPr>
          <p:nvPr/>
        </p:nvSpPr>
        <p:spPr bwMode="auto">
          <a:xfrm>
            <a:off x="-268605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0484" name="Rectangle 4">
            <a:extLst>
              <a:ext uri="{FF2B5EF4-FFF2-40B4-BE49-F238E27FC236}">
                <a16:creationId xmlns:a16="http://schemas.microsoft.com/office/drawing/2014/main" id="{798D0A82-BF1C-42AC-B014-13055D8BF03E}"/>
              </a:ext>
            </a:extLst>
          </p:cNvPr>
          <p:cNvSpPr>
            <a:spLocks noChangeArrowheads="1"/>
          </p:cNvSpPr>
          <p:nvPr/>
        </p:nvSpPr>
        <p:spPr bwMode="auto">
          <a:xfrm>
            <a:off x="-3371850" y="-1714500"/>
            <a:ext cx="21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000">
                <a:cs typeface="Times New Roman" panose="02020603050405020304" pitchFamily="18" charset="0"/>
              </a:rPr>
              <a:t> </a:t>
            </a:r>
            <a:endParaRPr lang="tr-TR" altLang="tr-TR"/>
          </a:p>
        </p:txBody>
      </p:sp>
      <p:sp>
        <p:nvSpPr>
          <p:cNvPr id="20485" name="Rectangle 5">
            <a:extLst>
              <a:ext uri="{FF2B5EF4-FFF2-40B4-BE49-F238E27FC236}">
                <a16:creationId xmlns:a16="http://schemas.microsoft.com/office/drawing/2014/main" id="{4A2B6720-45AE-4942-95C3-119DB1224E11}"/>
              </a:ext>
            </a:extLst>
          </p:cNvPr>
          <p:cNvSpPr>
            <a:spLocks noChangeArrowheads="1"/>
          </p:cNvSpPr>
          <p:nvPr/>
        </p:nvSpPr>
        <p:spPr bwMode="auto">
          <a:xfrm>
            <a:off x="3851275" y="1700213"/>
            <a:ext cx="489743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a:t>     Birbiriyle karışabilen </a:t>
            </a:r>
            <a:r>
              <a:rPr lang="tr-TR" altLang="tr-TR" b="1"/>
              <a:t>x,y</a:t>
            </a:r>
            <a:r>
              <a:rPr lang="tr-TR" altLang="tr-TR"/>
              <a:t> sıvıları ve bunların karışımından oluşan </a:t>
            </a:r>
            <a:r>
              <a:rPr lang="tr-TR" altLang="tr-TR" b="1"/>
              <a:t>z</a:t>
            </a:r>
            <a:r>
              <a:rPr lang="tr-TR" altLang="tr-TR"/>
              <a:t> sıvısının kütle-hacim grafikleri  şekildeki gibidir. </a:t>
            </a:r>
            <a:r>
              <a:rPr lang="tr-TR" altLang="tr-TR" b="1"/>
              <a:t>Buna göre, aşağıdaki kaplardan hangilerindeki x sıvısının üzerine, y sıvısı konularak z karışımı elde edilebilir?</a:t>
            </a:r>
          </a:p>
        </p:txBody>
      </p:sp>
      <p:sp>
        <p:nvSpPr>
          <p:cNvPr id="20486" name="Rectangle 6">
            <a:extLst>
              <a:ext uri="{FF2B5EF4-FFF2-40B4-BE49-F238E27FC236}">
                <a16:creationId xmlns:a16="http://schemas.microsoft.com/office/drawing/2014/main" id="{0B5787A2-B2C5-42E3-98EC-B05B1173D47F}"/>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20487" name="Rectangle 7">
            <a:extLst>
              <a:ext uri="{FF2B5EF4-FFF2-40B4-BE49-F238E27FC236}">
                <a16:creationId xmlns:a16="http://schemas.microsoft.com/office/drawing/2014/main" id="{69ACFABE-9797-48B7-B755-7FC4876E8910}"/>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1200">
              <a:latin typeface="Times New Roman" panose="02020603050405020304" pitchFamily="18" charset="0"/>
              <a:cs typeface="Times New Roman" panose="02020603050405020304" pitchFamily="18" charset="0"/>
            </a:endParaRPr>
          </a:p>
          <a:p>
            <a:pPr eaLnBrk="0" hangingPunct="0"/>
            <a:r>
              <a:rPr lang="tr-TR" altLang="tr-TR" sz="1200">
                <a:latin typeface="Times New Roman" panose="02020603050405020304" pitchFamily="18" charset="0"/>
                <a:cs typeface="Times New Roman" panose="02020603050405020304" pitchFamily="18" charset="0"/>
              </a:rPr>
              <a:t>     </a:t>
            </a:r>
            <a:endParaRPr lang="tr-TR" altLang="tr-TR"/>
          </a:p>
        </p:txBody>
      </p:sp>
      <p:sp>
        <p:nvSpPr>
          <p:cNvPr id="20489" name="Text Box 9">
            <a:extLst>
              <a:ext uri="{FF2B5EF4-FFF2-40B4-BE49-F238E27FC236}">
                <a16:creationId xmlns:a16="http://schemas.microsoft.com/office/drawing/2014/main" id="{0728EA91-9297-47FC-9292-C1F3DB6185BD}"/>
              </a:ext>
            </a:extLst>
          </p:cNvPr>
          <p:cNvSpPr txBox="1">
            <a:spLocks noChangeArrowheads="1"/>
          </p:cNvSpPr>
          <p:nvPr/>
        </p:nvSpPr>
        <p:spPr bwMode="auto">
          <a:xfrm>
            <a:off x="447675" y="97155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3200" b="1">
                <a:effectLst>
                  <a:outerShdw blurRad="38100" dist="38100" dir="2700000" algn="tl">
                    <a:srgbClr val="C0C0C0"/>
                  </a:outerShdw>
                </a:effectLst>
              </a:rPr>
              <a:t>3-)</a:t>
            </a:r>
          </a:p>
        </p:txBody>
      </p:sp>
      <p:sp>
        <p:nvSpPr>
          <p:cNvPr id="20490" name="Rectangle 10">
            <a:extLst>
              <a:ext uri="{FF2B5EF4-FFF2-40B4-BE49-F238E27FC236}">
                <a16:creationId xmlns:a16="http://schemas.microsoft.com/office/drawing/2014/main" id="{ABA730BB-7FA1-4A0C-B907-D26EFA3B8EA0}"/>
              </a:ext>
            </a:extLst>
          </p:cNvPr>
          <p:cNvSpPr>
            <a:spLocks noChangeArrowheads="1"/>
          </p:cNvSpPr>
          <p:nvPr/>
        </p:nvSpPr>
        <p:spPr bwMode="auto">
          <a:xfrm>
            <a:off x="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pic>
        <p:nvPicPr>
          <p:cNvPr id="20492" name="Picture 12">
            <a:extLst>
              <a:ext uri="{FF2B5EF4-FFF2-40B4-BE49-F238E27FC236}">
                <a16:creationId xmlns:a16="http://schemas.microsoft.com/office/drawing/2014/main" id="{70E1C57B-0CC0-4B1E-B4BE-01CD4CD148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052513"/>
            <a:ext cx="2160588"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3" name="Picture 13">
            <a:extLst>
              <a:ext uri="{FF2B5EF4-FFF2-40B4-BE49-F238E27FC236}">
                <a16:creationId xmlns:a16="http://schemas.microsoft.com/office/drawing/2014/main" id="{E9262F6D-41BA-45C3-A962-EC2FC54194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3729038"/>
            <a:ext cx="4967287"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B5836912-1420-4CC2-AC87-F2708DC4829A}"/>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Örnek Sorular</a:t>
            </a:r>
          </a:p>
        </p:txBody>
      </p:sp>
      <p:sp>
        <p:nvSpPr>
          <p:cNvPr id="21507" name="Rectangle 3">
            <a:extLst>
              <a:ext uri="{FF2B5EF4-FFF2-40B4-BE49-F238E27FC236}">
                <a16:creationId xmlns:a16="http://schemas.microsoft.com/office/drawing/2014/main" id="{B738BB67-C0F8-416D-8F6C-9A124423E82F}"/>
              </a:ext>
            </a:extLst>
          </p:cNvPr>
          <p:cNvSpPr>
            <a:spLocks noChangeArrowheads="1"/>
          </p:cNvSpPr>
          <p:nvPr/>
        </p:nvSpPr>
        <p:spPr bwMode="auto">
          <a:xfrm>
            <a:off x="-268605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1508" name="Rectangle 4">
            <a:extLst>
              <a:ext uri="{FF2B5EF4-FFF2-40B4-BE49-F238E27FC236}">
                <a16:creationId xmlns:a16="http://schemas.microsoft.com/office/drawing/2014/main" id="{59A219D7-EF59-4EED-A992-B7ACF2DD6DD8}"/>
              </a:ext>
            </a:extLst>
          </p:cNvPr>
          <p:cNvSpPr>
            <a:spLocks noChangeArrowheads="1"/>
          </p:cNvSpPr>
          <p:nvPr/>
        </p:nvSpPr>
        <p:spPr bwMode="auto">
          <a:xfrm>
            <a:off x="-3371850" y="-1714500"/>
            <a:ext cx="21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000">
                <a:cs typeface="Times New Roman" panose="02020603050405020304" pitchFamily="18" charset="0"/>
              </a:rPr>
              <a:t> </a:t>
            </a:r>
            <a:endParaRPr lang="tr-TR" altLang="tr-TR"/>
          </a:p>
        </p:txBody>
      </p:sp>
      <p:sp>
        <p:nvSpPr>
          <p:cNvPr id="21510" name="Rectangle 6">
            <a:extLst>
              <a:ext uri="{FF2B5EF4-FFF2-40B4-BE49-F238E27FC236}">
                <a16:creationId xmlns:a16="http://schemas.microsoft.com/office/drawing/2014/main" id="{46ED6510-C6D4-4612-B579-1228C4BF208C}"/>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21511" name="Rectangle 7">
            <a:extLst>
              <a:ext uri="{FF2B5EF4-FFF2-40B4-BE49-F238E27FC236}">
                <a16:creationId xmlns:a16="http://schemas.microsoft.com/office/drawing/2014/main" id="{6E1FA20C-7AF4-4BD5-A949-B445CA794A10}"/>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1200">
              <a:latin typeface="Times New Roman" panose="02020603050405020304" pitchFamily="18" charset="0"/>
              <a:cs typeface="Times New Roman" panose="02020603050405020304" pitchFamily="18" charset="0"/>
            </a:endParaRPr>
          </a:p>
          <a:p>
            <a:pPr eaLnBrk="0" hangingPunct="0"/>
            <a:r>
              <a:rPr lang="tr-TR" altLang="tr-TR" sz="1200">
                <a:latin typeface="Times New Roman" panose="02020603050405020304" pitchFamily="18" charset="0"/>
                <a:cs typeface="Times New Roman" panose="02020603050405020304" pitchFamily="18" charset="0"/>
              </a:rPr>
              <a:t>     </a:t>
            </a:r>
            <a:endParaRPr lang="tr-TR" altLang="tr-TR"/>
          </a:p>
        </p:txBody>
      </p:sp>
      <p:sp>
        <p:nvSpPr>
          <p:cNvPr id="21512" name="Text Box 8">
            <a:extLst>
              <a:ext uri="{FF2B5EF4-FFF2-40B4-BE49-F238E27FC236}">
                <a16:creationId xmlns:a16="http://schemas.microsoft.com/office/drawing/2014/main" id="{9112F449-9E7B-4BC7-84FB-3E3706852B43}"/>
              </a:ext>
            </a:extLst>
          </p:cNvPr>
          <p:cNvSpPr txBox="1">
            <a:spLocks noChangeArrowheads="1"/>
          </p:cNvSpPr>
          <p:nvPr/>
        </p:nvSpPr>
        <p:spPr bwMode="auto">
          <a:xfrm>
            <a:off x="900113" y="5635625"/>
            <a:ext cx="7348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400" b="1"/>
              <a:t>a-) 1       b-) 2          c-) 3          d-) 4        e-)</a:t>
            </a:r>
            <a:r>
              <a:rPr lang="tr-TR" altLang="tr-TR" sz="2400"/>
              <a:t> </a:t>
            </a:r>
            <a:r>
              <a:rPr lang="tr-TR" altLang="tr-TR" sz="2400" b="1"/>
              <a:t>5</a:t>
            </a:r>
          </a:p>
        </p:txBody>
      </p:sp>
      <p:sp>
        <p:nvSpPr>
          <p:cNvPr id="21513" name="Text Box 9">
            <a:extLst>
              <a:ext uri="{FF2B5EF4-FFF2-40B4-BE49-F238E27FC236}">
                <a16:creationId xmlns:a16="http://schemas.microsoft.com/office/drawing/2014/main" id="{0F2B46E1-D5BE-4A27-873C-2780A8A45BBD}"/>
              </a:ext>
            </a:extLst>
          </p:cNvPr>
          <p:cNvSpPr txBox="1">
            <a:spLocks noChangeArrowheads="1"/>
          </p:cNvSpPr>
          <p:nvPr/>
        </p:nvSpPr>
        <p:spPr bwMode="auto">
          <a:xfrm>
            <a:off x="447675" y="97155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3200" b="1">
                <a:effectLst>
                  <a:outerShdw blurRad="38100" dist="38100" dir="2700000" algn="tl">
                    <a:srgbClr val="C0C0C0"/>
                  </a:outerShdw>
                </a:effectLst>
              </a:rPr>
              <a:t>4-)</a:t>
            </a:r>
          </a:p>
        </p:txBody>
      </p:sp>
      <p:sp>
        <p:nvSpPr>
          <p:cNvPr id="21514" name="Rectangle 10">
            <a:extLst>
              <a:ext uri="{FF2B5EF4-FFF2-40B4-BE49-F238E27FC236}">
                <a16:creationId xmlns:a16="http://schemas.microsoft.com/office/drawing/2014/main" id="{4BB79739-CEA7-4A69-A1CB-030935C2422D}"/>
              </a:ext>
            </a:extLst>
          </p:cNvPr>
          <p:cNvSpPr>
            <a:spLocks noChangeArrowheads="1"/>
          </p:cNvSpPr>
          <p:nvPr/>
        </p:nvSpPr>
        <p:spPr bwMode="auto">
          <a:xfrm>
            <a:off x="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1517" name="Rectangle 13">
            <a:extLst>
              <a:ext uri="{FF2B5EF4-FFF2-40B4-BE49-F238E27FC236}">
                <a16:creationId xmlns:a16="http://schemas.microsoft.com/office/drawing/2014/main" id="{867099D2-F9FD-4C01-9384-FBFF660426FB}"/>
              </a:ext>
            </a:extLst>
          </p:cNvPr>
          <p:cNvSpPr>
            <a:spLocks noChangeArrowheads="1"/>
          </p:cNvSpPr>
          <p:nvPr/>
        </p:nvSpPr>
        <p:spPr bwMode="auto">
          <a:xfrm>
            <a:off x="0" y="274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1516" name="Object 12">
            <a:extLst>
              <a:ext uri="{FF2B5EF4-FFF2-40B4-BE49-F238E27FC236}">
                <a16:creationId xmlns:a16="http://schemas.microsoft.com/office/drawing/2014/main" id="{8B24CA19-74CB-4A07-91A8-4F0EAB3A4F7C}"/>
              </a:ext>
            </a:extLst>
          </p:cNvPr>
          <p:cNvGraphicFramePr>
            <a:graphicFrameLocks noChangeAspect="1"/>
          </p:cNvGraphicFramePr>
          <p:nvPr/>
        </p:nvGraphicFramePr>
        <p:xfrm>
          <a:off x="1979613" y="1700213"/>
          <a:ext cx="4824412" cy="2517775"/>
        </p:xfrm>
        <a:graphic>
          <a:graphicData uri="http://schemas.openxmlformats.org/presentationml/2006/ole">
            <mc:AlternateContent xmlns:mc="http://schemas.openxmlformats.org/markup-compatibility/2006">
              <mc:Choice xmlns:v="urn:schemas-microsoft-com:vml" Requires="v">
                <p:oleObj spid="_x0000_s21519" name="Bit Eşlem Resmi" r:id="rId3" imgW="6838095" imgH="4038095" progId="Paint.Picture">
                  <p:embed/>
                </p:oleObj>
              </mc:Choice>
              <mc:Fallback>
                <p:oleObj name="Bit Eşlem Resmi" r:id="rId3" imgW="6838095" imgH="4038095" progId="Paint.Picture">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1700213"/>
                        <a:ext cx="4824412" cy="251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8" name="Rectangle 14">
            <a:extLst>
              <a:ext uri="{FF2B5EF4-FFF2-40B4-BE49-F238E27FC236}">
                <a16:creationId xmlns:a16="http://schemas.microsoft.com/office/drawing/2014/main" id="{F16CF24D-B704-45EB-8A0F-BA62BDE868E7}"/>
              </a:ext>
            </a:extLst>
          </p:cNvPr>
          <p:cNvSpPr>
            <a:spLocks noChangeArrowheads="1"/>
          </p:cNvSpPr>
          <p:nvPr/>
        </p:nvSpPr>
        <p:spPr bwMode="auto">
          <a:xfrm>
            <a:off x="539750" y="4437063"/>
            <a:ext cx="828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a:t>Şekildeki silindirlerin kütleleri eşit olduğuna göre yapıldıkları maddelerin özkütleleri  oranı </a:t>
            </a:r>
            <a:r>
              <a:rPr lang="tr-TR" altLang="tr-TR" b="1"/>
              <a:t>d1/d2 </a:t>
            </a:r>
            <a:r>
              <a:rPr lang="tr-TR" altLang="tr-TR"/>
              <a:t>kaçtır?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03A17ED3-3A41-4A94-AF0A-C44A2DCE25EF}"/>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Örnek Sorular</a:t>
            </a:r>
          </a:p>
        </p:txBody>
      </p:sp>
      <p:sp>
        <p:nvSpPr>
          <p:cNvPr id="23555" name="Rectangle 3">
            <a:extLst>
              <a:ext uri="{FF2B5EF4-FFF2-40B4-BE49-F238E27FC236}">
                <a16:creationId xmlns:a16="http://schemas.microsoft.com/office/drawing/2014/main" id="{0EA96EDF-46A4-4BE8-ACEF-370D10532222}"/>
              </a:ext>
            </a:extLst>
          </p:cNvPr>
          <p:cNvSpPr>
            <a:spLocks noChangeArrowheads="1"/>
          </p:cNvSpPr>
          <p:nvPr/>
        </p:nvSpPr>
        <p:spPr bwMode="auto">
          <a:xfrm>
            <a:off x="-268605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3556" name="Rectangle 4">
            <a:extLst>
              <a:ext uri="{FF2B5EF4-FFF2-40B4-BE49-F238E27FC236}">
                <a16:creationId xmlns:a16="http://schemas.microsoft.com/office/drawing/2014/main" id="{AD2405E1-ECE0-4B44-B207-6C216EA43ECC}"/>
              </a:ext>
            </a:extLst>
          </p:cNvPr>
          <p:cNvSpPr>
            <a:spLocks noChangeArrowheads="1"/>
          </p:cNvSpPr>
          <p:nvPr/>
        </p:nvSpPr>
        <p:spPr bwMode="auto">
          <a:xfrm>
            <a:off x="-3371850" y="-1714500"/>
            <a:ext cx="21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000">
                <a:cs typeface="Times New Roman" panose="02020603050405020304" pitchFamily="18" charset="0"/>
              </a:rPr>
              <a:t> </a:t>
            </a:r>
            <a:endParaRPr lang="tr-TR" altLang="tr-TR"/>
          </a:p>
        </p:txBody>
      </p:sp>
      <p:sp>
        <p:nvSpPr>
          <p:cNvPr id="23557" name="Rectangle 5">
            <a:extLst>
              <a:ext uri="{FF2B5EF4-FFF2-40B4-BE49-F238E27FC236}">
                <a16:creationId xmlns:a16="http://schemas.microsoft.com/office/drawing/2014/main" id="{B32609D2-B5BC-40DD-97EF-70B788740443}"/>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23558" name="Rectangle 6">
            <a:extLst>
              <a:ext uri="{FF2B5EF4-FFF2-40B4-BE49-F238E27FC236}">
                <a16:creationId xmlns:a16="http://schemas.microsoft.com/office/drawing/2014/main" id="{7DB988BB-D7FB-4E15-B8D2-22B4425CA4E6}"/>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1200">
              <a:latin typeface="Times New Roman" panose="02020603050405020304" pitchFamily="18" charset="0"/>
              <a:cs typeface="Times New Roman" panose="02020603050405020304" pitchFamily="18" charset="0"/>
            </a:endParaRPr>
          </a:p>
          <a:p>
            <a:pPr eaLnBrk="0" hangingPunct="0"/>
            <a:r>
              <a:rPr lang="tr-TR" altLang="tr-TR" sz="1200">
                <a:latin typeface="Times New Roman" panose="02020603050405020304" pitchFamily="18" charset="0"/>
                <a:cs typeface="Times New Roman" panose="02020603050405020304" pitchFamily="18" charset="0"/>
              </a:rPr>
              <a:t>     </a:t>
            </a:r>
            <a:endParaRPr lang="tr-TR" altLang="tr-TR"/>
          </a:p>
        </p:txBody>
      </p:sp>
      <p:sp>
        <p:nvSpPr>
          <p:cNvPr id="23559" name="Text Box 7">
            <a:extLst>
              <a:ext uri="{FF2B5EF4-FFF2-40B4-BE49-F238E27FC236}">
                <a16:creationId xmlns:a16="http://schemas.microsoft.com/office/drawing/2014/main" id="{58D68D2A-F40C-4990-A64E-2FFEE824AF7B}"/>
              </a:ext>
            </a:extLst>
          </p:cNvPr>
          <p:cNvSpPr txBox="1">
            <a:spLocks noChangeArrowheads="1"/>
          </p:cNvSpPr>
          <p:nvPr/>
        </p:nvSpPr>
        <p:spPr bwMode="auto">
          <a:xfrm>
            <a:off x="827088" y="5445125"/>
            <a:ext cx="7348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400" b="1"/>
              <a:t>a-) v       b-) 3/2          c-) 2v          d-) 5/2        e-)</a:t>
            </a:r>
            <a:r>
              <a:rPr lang="tr-TR" altLang="tr-TR" sz="2400"/>
              <a:t> </a:t>
            </a:r>
            <a:r>
              <a:rPr lang="tr-TR" altLang="tr-TR" sz="2400" b="1"/>
              <a:t>3v</a:t>
            </a:r>
          </a:p>
        </p:txBody>
      </p:sp>
      <p:sp>
        <p:nvSpPr>
          <p:cNvPr id="23560" name="Text Box 8">
            <a:extLst>
              <a:ext uri="{FF2B5EF4-FFF2-40B4-BE49-F238E27FC236}">
                <a16:creationId xmlns:a16="http://schemas.microsoft.com/office/drawing/2014/main" id="{72CEE226-1DD1-4FF0-82F2-C97ABEEBCFF7}"/>
              </a:ext>
            </a:extLst>
          </p:cNvPr>
          <p:cNvSpPr txBox="1">
            <a:spLocks noChangeArrowheads="1"/>
          </p:cNvSpPr>
          <p:nvPr/>
        </p:nvSpPr>
        <p:spPr bwMode="auto">
          <a:xfrm>
            <a:off x="447675" y="97155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3200" b="1">
                <a:effectLst>
                  <a:outerShdw blurRad="38100" dist="38100" dir="2700000" algn="tl">
                    <a:srgbClr val="C0C0C0"/>
                  </a:outerShdw>
                </a:effectLst>
              </a:rPr>
              <a:t>5-)</a:t>
            </a:r>
          </a:p>
        </p:txBody>
      </p:sp>
      <p:sp>
        <p:nvSpPr>
          <p:cNvPr id="23561" name="Rectangle 9">
            <a:extLst>
              <a:ext uri="{FF2B5EF4-FFF2-40B4-BE49-F238E27FC236}">
                <a16:creationId xmlns:a16="http://schemas.microsoft.com/office/drawing/2014/main" id="{A151F1BE-5E12-47D6-8D95-E24DC11E607D}"/>
              </a:ext>
            </a:extLst>
          </p:cNvPr>
          <p:cNvSpPr>
            <a:spLocks noChangeArrowheads="1"/>
          </p:cNvSpPr>
          <p:nvPr/>
        </p:nvSpPr>
        <p:spPr bwMode="auto">
          <a:xfrm>
            <a:off x="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3562" name="Rectangle 10">
            <a:extLst>
              <a:ext uri="{FF2B5EF4-FFF2-40B4-BE49-F238E27FC236}">
                <a16:creationId xmlns:a16="http://schemas.microsoft.com/office/drawing/2014/main" id="{A2F03046-205B-4865-A680-4921709DC19E}"/>
              </a:ext>
            </a:extLst>
          </p:cNvPr>
          <p:cNvSpPr>
            <a:spLocks noChangeArrowheads="1"/>
          </p:cNvSpPr>
          <p:nvPr/>
        </p:nvSpPr>
        <p:spPr bwMode="auto">
          <a:xfrm>
            <a:off x="0" y="274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3564" name="Rectangle 12">
            <a:extLst>
              <a:ext uri="{FF2B5EF4-FFF2-40B4-BE49-F238E27FC236}">
                <a16:creationId xmlns:a16="http://schemas.microsoft.com/office/drawing/2014/main" id="{D7869237-F2C8-4FBC-88D5-D87C3B15D9DD}"/>
              </a:ext>
            </a:extLst>
          </p:cNvPr>
          <p:cNvSpPr>
            <a:spLocks noChangeArrowheads="1"/>
          </p:cNvSpPr>
          <p:nvPr/>
        </p:nvSpPr>
        <p:spPr bwMode="auto">
          <a:xfrm>
            <a:off x="827088" y="4508500"/>
            <a:ext cx="70564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b="1"/>
              <a:t>Buna göre, I kabından alınan sıvının hacmi ne kadardır?</a:t>
            </a:r>
            <a:r>
              <a:rPr lang="tr-TR" altLang="tr-TR"/>
              <a:t> </a:t>
            </a:r>
          </a:p>
        </p:txBody>
      </p:sp>
      <p:pic>
        <p:nvPicPr>
          <p:cNvPr id="23565" name="Picture 13">
            <a:extLst>
              <a:ext uri="{FF2B5EF4-FFF2-40B4-BE49-F238E27FC236}">
                <a16:creationId xmlns:a16="http://schemas.microsoft.com/office/drawing/2014/main" id="{7B76CECF-9ED1-4C61-AE68-907D63E27C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484313"/>
            <a:ext cx="3168650" cy="227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6" name="Rectangle 14">
            <a:extLst>
              <a:ext uri="{FF2B5EF4-FFF2-40B4-BE49-F238E27FC236}">
                <a16:creationId xmlns:a16="http://schemas.microsoft.com/office/drawing/2014/main" id="{E89993A8-AEF0-435C-BBC3-C70C9ED5D6E7}"/>
              </a:ext>
            </a:extLst>
          </p:cNvPr>
          <p:cNvSpPr>
            <a:spLocks noChangeArrowheads="1"/>
          </p:cNvSpPr>
          <p:nvPr/>
        </p:nvSpPr>
        <p:spPr bwMode="auto">
          <a:xfrm>
            <a:off x="4284663" y="1963738"/>
            <a:ext cx="4608512"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a:t>     Şekildeki </a:t>
            </a:r>
            <a:r>
              <a:rPr lang="tr-TR" altLang="tr-TR" b="1"/>
              <a:t>I</a:t>
            </a:r>
            <a:r>
              <a:rPr lang="tr-TR" altLang="tr-TR"/>
              <a:t> ve</a:t>
            </a:r>
            <a:r>
              <a:rPr lang="tr-TR" altLang="tr-TR" b="1"/>
              <a:t> II</a:t>
            </a:r>
            <a:r>
              <a:rPr lang="tr-TR" altLang="tr-TR"/>
              <a:t> kaplarında hacimleri ve yoğunlukları farklı sıvılar vardır. Boş bir kaba bunlardan belli miktarlarda konduğunda üç kaptaki sıvının ağırlığı birbirine eşit oluyor.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FB331242-BFC8-4C71-B145-1B2E92360340}"/>
              </a:ext>
            </a:extLst>
          </p:cNvPr>
          <p:cNvSpPr txBox="1">
            <a:spLocks noChangeArrowheads="1"/>
          </p:cNvSpPr>
          <p:nvPr/>
        </p:nvSpPr>
        <p:spPr bwMode="auto">
          <a:xfrm>
            <a:off x="468313" y="765175"/>
            <a:ext cx="8424862"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tr-TR" altLang="tr-TR" sz="2800"/>
              <a:t>Bir maddenin  birim hacminin kütlesine </a:t>
            </a:r>
            <a:r>
              <a:rPr lang="tr-TR" altLang="tr-TR" sz="2800" b="1"/>
              <a:t>özkütle </a:t>
            </a:r>
            <a:r>
              <a:rPr lang="tr-TR" altLang="tr-TR" sz="2800"/>
              <a:t>veya </a:t>
            </a:r>
            <a:r>
              <a:rPr lang="tr-TR" altLang="tr-TR" sz="2800" b="1"/>
              <a:t>yoğunluk</a:t>
            </a:r>
            <a:r>
              <a:rPr lang="tr-TR" altLang="tr-TR" sz="2800"/>
              <a:t> denir. Birim hacim olarak 1 cm</a:t>
            </a:r>
            <a:r>
              <a:rPr lang="tr-TR" altLang="tr-TR" sz="2800" baseline="30000"/>
              <a:t>3</a:t>
            </a:r>
            <a:r>
              <a:rPr lang="tr-TR" altLang="tr-TR" sz="2800"/>
              <a:t>, kütle birimi olarak da g alırsak, özkütle birimi g/cm</a:t>
            </a:r>
            <a:r>
              <a:rPr lang="tr-TR" altLang="tr-TR" sz="2800" baseline="30000"/>
              <a:t>3</a:t>
            </a:r>
            <a:r>
              <a:rPr lang="tr-TR" altLang="tr-TR" sz="2800"/>
              <a:t> olur.</a:t>
            </a:r>
          </a:p>
          <a:p>
            <a:pPr algn="just"/>
            <a:endParaRPr lang="tr-TR" altLang="tr-TR" sz="2800"/>
          </a:p>
          <a:p>
            <a:pPr algn="just"/>
            <a:r>
              <a:rPr lang="tr-TR" altLang="tr-TR" sz="2800"/>
              <a:t>    Bir maddenin kütlesi</a:t>
            </a:r>
            <a:r>
              <a:rPr lang="tr-TR" altLang="tr-TR" sz="2800" b="1"/>
              <a:t>(m) </a:t>
            </a:r>
            <a:r>
              <a:rPr lang="tr-TR" altLang="tr-TR" sz="2800"/>
              <a:t>hacmi</a:t>
            </a:r>
            <a:r>
              <a:rPr lang="tr-TR" altLang="tr-TR" sz="2800" b="1"/>
              <a:t>(v)</a:t>
            </a:r>
            <a:r>
              <a:rPr lang="tr-TR" altLang="tr-TR" sz="2800"/>
              <a:t> bilinirse ;o maddenin özkütlesi</a:t>
            </a:r>
            <a:r>
              <a:rPr lang="tr-TR" altLang="tr-TR" sz="2800" b="1"/>
              <a:t>(d), d=m/v   </a:t>
            </a:r>
            <a:r>
              <a:rPr lang="tr-TR" altLang="tr-TR" sz="2800"/>
              <a:t>bağıntısı ile bulunabilir.</a:t>
            </a:r>
          </a:p>
          <a:p>
            <a:pPr algn="just"/>
            <a:endParaRPr lang="tr-TR" altLang="tr-TR" sz="2800"/>
          </a:p>
          <a:p>
            <a:pPr algn="just"/>
            <a:r>
              <a:rPr lang="tr-TR" altLang="tr-TR" sz="2800"/>
              <a:t>    Bir maddenin kütlesi ile hacmi orantılı olarak değişmektedir. Aynı madde için kütlenin hacme oranı sabittir.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90" name="Picture 14">
            <a:extLst>
              <a:ext uri="{FF2B5EF4-FFF2-40B4-BE49-F238E27FC236}">
                <a16:creationId xmlns:a16="http://schemas.microsoft.com/office/drawing/2014/main" id="{4B7133F5-24B1-47C9-B883-A6FD89C976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688" y="1700213"/>
            <a:ext cx="5257800" cy="232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Text Box 2">
            <a:extLst>
              <a:ext uri="{FF2B5EF4-FFF2-40B4-BE49-F238E27FC236}">
                <a16:creationId xmlns:a16="http://schemas.microsoft.com/office/drawing/2014/main" id="{C04D4F59-8249-42FF-95BB-D754BF0AE4AA}"/>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Örnek Sorular</a:t>
            </a:r>
          </a:p>
        </p:txBody>
      </p:sp>
      <p:sp>
        <p:nvSpPr>
          <p:cNvPr id="24579" name="Rectangle 3">
            <a:extLst>
              <a:ext uri="{FF2B5EF4-FFF2-40B4-BE49-F238E27FC236}">
                <a16:creationId xmlns:a16="http://schemas.microsoft.com/office/drawing/2014/main" id="{88877A58-C3B1-4613-A284-E960AC4C6C0D}"/>
              </a:ext>
            </a:extLst>
          </p:cNvPr>
          <p:cNvSpPr>
            <a:spLocks noChangeArrowheads="1"/>
          </p:cNvSpPr>
          <p:nvPr/>
        </p:nvSpPr>
        <p:spPr bwMode="auto">
          <a:xfrm>
            <a:off x="-268605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4580" name="Rectangle 4">
            <a:extLst>
              <a:ext uri="{FF2B5EF4-FFF2-40B4-BE49-F238E27FC236}">
                <a16:creationId xmlns:a16="http://schemas.microsoft.com/office/drawing/2014/main" id="{AE778BE6-781C-4372-AFFB-1AF39F0C057E}"/>
              </a:ext>
            </a:extLst>
          </p:cNvPr>
          <p:cNvSpPr>
            <a:spLocks noChangeArrowheads="1"/>
          </p:cNvSpPr>
          <p:nvPr/>
        </p:nvSpPr>
        <p:spPr bwMode="auto">
          <a:xfrm>
            <a:off x="-3371850" y="-1714500"/>
            <a:ext cx="21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000">
                <a:cs typeface="Times New Roman" panose="02020603050405020304" pitchFamily="18" charset="0"/>
              </a:rPr>
              <a:t> </a:t>
            </a:r>
            <a:endParaRPr lang="tr-TR" altLang="tr-TR"/>
          </a:p>
        </p:txBody>
      </p:sp>
      <p:sp>
        <p:nvSpPr>
          <p:cNvPr id="24581" name="Rectangle 5">
            <a:extLst>
              <a:ext uri="{FF2B5EF4-FFF2-40B4-BE49-F238E27FC236}">
                <a16:creationId xmlns:a16="http://schemas.microsoft.com/office/drawing/2014/main" id="{2BCBDE78-7E97-4A3E-9E8B-B22A9227C501}"/>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24582" name="Rectangle 6">
            <a:extLst>
              <a:ext uri="{FF2B5EF4-FFF2-40B4-BE49-F238E27FC236}">
                <a16:creationId xmlns:a16="http://schemas.microsoft.com/office/drawing/2014/main" id="{9853EA98-9919-4880-AD48-20E96FED7B35}"/>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1200">
              <a:latin typeface="Times New Roman" panose="02020603050405020304" pitchFamily="18" charset="0"/>
              <a:cs typeface="Times New Roman" panose="02020603050405020304" pitchFamily="18" charset="0"/>
            </a:endParaRPr>
          </a:p>
          <a:p>
            <a:pPr eaLnBrk="0" hangingPunct="0"/>
            <a:r>
              <a:rPr lang="tr-TR" altLang="tr-TR" sz="1200">
                <a:latin typeface="Times New Roman" panose="02020603050405020304" pitchFamily="18" charset="0"/>
                <a:cs typeface="Times New Roman" panose="02020603050405020304" pitchFamily="18" charset="0"/>
              </a:rPr>
              <a:t>     </a:t>
            </a:r>
            <a:endParaRPr lang="tr-TR" altLang="tr-TR"/>
          </a:p>
        </p:txBody>
      </p:sp>
      <p:sp>
        <p:nvSpPr>
          <p:cNvPr id="24583" name="Text Box 7">
            <a:extLst>
              <a:ext uri="{FF2B5EF4-FFF2-40B4-BE49-F238E27FC236}">
                <a16:creationId xmlns:a16="http://schemas.microsoft.com/office/drawing/2014/main" id="{BF91EB51-C309-4B22-8B24-0651C473AABC}"/>
              </a:ext>
            </a:extLst>
          </p:cNvPr>
          <p:cNvSpPr txBox="1">
            <a:spLocks noChangeArrowheads="1"/>
          </p:cNvSpPr>
          <p:nvPr/>
        </p:nvSpPr>
        <p:spPr bwMode="auto">
          <a:xfrm>
            <a:off x="827088" y="5445125"/>
            <a:ext cx="7348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400" b="1"/>
              <a:t>a-) 1,2       b-) 2,4          c-) 4,2          d-) 4,8        e-)</a:t>
            </a:r>
            <a:r>
              <a:rPr lang="tr-TR" altLang="tr-TR" sz="2400"/>
              <a:t> </a:t>
            </a:r>
            <a:r>
              <a:rPr lang="tr-TR" altLang="tr-TR" sz="2400" b="1"/>
              <a:t>5</a:t>
            </a:r>
          </a:p>
        </p:txBody>
      </p:sp>
      <p:sp>
        <p:nvSpPr>
          <p:cNvPr id="24584" name="Text Box 8">
            <a:extLst>
              <a:ext uri="{FF2B5EF4-FFF2-40B4-BE49-F238E27FC236}">
                <a16:creationId xmlns:a16="http://schemas.microsoft.com/office/drawing/2014/main" id="{8332F181-2C0F-4967-BE5B-AE19F666D4A0}"/>
              </a:ext>
            </a:extLst>
          </p:cNvPr>
          <p:cNvSpPr txBox="1">
            <a:spLocks noChangeArrowheads="1"/>
          </p:cNvSpPr>
          <p:nvPr/>
        </p:nvSpPr>
        <p:spPr bwMode="auto">
          <a:xfrm>
            <a:off x="447675" y="97155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3200" b="1">
                <a:effectLst>
                  <a:outerShdw blurRad="38100" dist="38100" dir="2700000" algn="tl">
                    <a:srgbClr val="C0C0C0"/>
                  </a:outerShdw>
                </a:effectLst>
              </a:rPr>
              <a:t>6-)</a:t>
            </a:r>
          </a:p>
        </p:txBody>
      </p:sp>
      <p:sp>
        <p:nvSpPr>
          <p:cNvPr id="24585" name="Rectangle 9">
            <a:extLst>
              <a:ext uri="{FF2B5EF4-FFF2-40B4-BE49-F238E27FC236}">
                <a16:creationId xmlns:a16="http://schemas.microsoft.com/office/drawing/2014/main" id="{91EE3324-0669-4D9F-8609-70F9A4478FBF}"/>
              </a:ext>
            </a:extLst>
          </p:cNvPr>
          <p:cNvSpPr>
            <a:spLocks noChangeArrowheads="1"/>
          </p:cNvSpPr>
          <p:nvPr/>
        </p:nvSpPr>
        <p:spPr bwMode="auto">
          <a:xfrm>
            <a:off x="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4586" name="Rectangle 10">
            <a:extLst>
              <a:ext uri="{FF2B5EF4-FFF2-40B4-BE49-F238E27FC236}">
                <a16:creationId xmlns:a16="http://schemas.microsoft.com/office/drawing/2014/main" id="{CE6003CD-44FB-4FA5-A394-59C2E46D24A2}"/>
              </a:ext>
            </a:extLst>
          </p:cNvPr>
          <p:cNvSpPr>
            <a:spLocks noChangeArrowheads="1"/>
          </p:cNvSpPr>
          <p:nvPr/>
        </p:nvSpPr>
        <p:spPr bwMode="auto">
          <a:xfrm>
            <a:off x="0" y="274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4589" name="Rectangle 13">
            <a:extLst>
              <a:ext uri="{FF2B5EF4-FFF2-40B4-BE49-F238E27FC236}">
                <a16:creationId xmlns:a16="http://schemas.microsoft.com/office/drawing/2014/main" id="{65A806B3-FFFF-4214-87B1-8F9158814715}"/>
              </a:ext>
            </a:extLst>
          </p:cNvPr>
          <p:cNvSpPr>
            <a:spLocks noChangeArrowheads="1"/>
          </p:cNvSpPr>
          <p:nvPr/>
        </p:nvSpPr>
        <p:spPr bwMode="auto">
          <a:xfrm>
            <a:off x="395288" y="4443413"/>
            <a:ext cx="828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a:t>     Yoğunluğu 0,6 g/cm</a:t>
            </a:r>
            <a:r>
              <a:rPr lang="tr-TR" altLang="tr-TR" baseline="30000"/>
              <a:t>3</a:t>
            </a:r>
            <a:r>
              <a:rPr lang="tr-TR" altLang="tr-TR"/>
              <a:t> olan sıvı içine 480g kütleli bir cisim bırakıldığında 60g sıvı taştığına göre, </a:t>
            </a:r>
            <a:r>
              <a:rPr lang="tr-TR" altLang="tr-TR" b="1"/>
              <a:t>cismin yoğunluğu kaç g/cm</a:t>
            </a:r>
            <a:r>
              <a:rPr lang="tr-TR" altLang="tr-TR" b="1" baseline="30000"/>
              <a:t>3</a:t>
            </a:r>
            <a:r>
              <a:rPr lang="tr-TR" altLang="tr-TR" b="1"/>
              <a:t> tür?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a:extLst>
              <a:ext uri="{FF2B5EF4-FFF2-40B4-BE49-F238E27FC236}">
                <a16:creationId xmlns:a16="http://schemas.microsoft.com/office/drawing/2014/main" id="{30F80330-6668-408C-AF1E-71E0F345D2EF}"/>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Örnek Sorular</a:t>
            </a:r>
          </a:p>
        </p:txBody>
      </p:sp>
      <p:sp>
        <p:nvSpPr>
          <p:cNvPr id="25604" name="Rectangle 4">
            <a:extLst>
              <a:ext uri="{FF2B5EF4-FFF2-40B4-BE49-F238E27FC236}">
                <a16:creationId xmlns:a16="http://schemas.microsoft.com/office/drawing/2014/main" id="{8CDE6E44-A484-4C4F-9CAD-DB3738FB46D6}"/>
              </a:ext>
            </a:extLst>
          </p:cNvPr>
          <p:cNvSpPr>
            <a:spLocks noChangeArrowheads="1"/>
          </p:cNvSpPr>
          <p:nvPr/>
        </p:nvSpPr>
        <p:spPr bwMode="auto">
          <a:xfrm>
            <a:off x="-268605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5605" name="Rectangle 5">
            <a:extLst>
              <a:ext uri="{FF2B5EF4-FFF2-40B4-BE49-F238E27FC236}">
                <a16:creationId xmlns:a16="http://schemas.microsoft.com/office/drawing/2014/main" id="{70312820-3B07-49BD-A22C-EED84554753C}"/>
              </a:ext>
            </a:extLst>
          </p:cNvPr>
          <p:cNvSpPr>
            <a:spLocks noChangeArrowheads="1"/>
          </p:cNvSpPr>
          <p:nvPr/>
        </p:nvSpPr>
        <p:spPr bwMode="auto">
          <a:xfrm>
            <a:off x="-3371850" y="-1714500"/>
            <a:ext cx="21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000">
                <a:cs typeface="Times New Roman" panose="02020603050405020304" pitchFamily="18" charset="0"/>
              </a:rPr>
              <a:t> </a:t>
            </a:r>
            <a:endParaRPr lang="tr-TR" altLang="tr-TR"/>
          </a:p>
        </p:txBody>
      </p:sp>
      <p:sp>
        <p:nvSpPr>
          <p:cNvPr id="25606" name="Rectangle 6">
            <a:extLst>
              <a:ext uri="{FF2B5EF4-FFF2-40B4-BE49-F238E27FC236}">
                <a16:creationId xmlns:a16="http://schemas.microsoft.com/office/drawing/2014/main" id="{39711345-3CE1-4349-AFCC-74A11551444D}"/>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25607" name="Rectangle 7">
            <a:extLst>
              <a:ext uri="{FF2B5EF4-FFF2-40B4-BE49-F238E27FC236}">
                <a16:creationId xmlns:a16="http://schemas.microsoft.com/office/drawing/2014/main" id="{C2914972-AE80-4E34-8F9D-79EB9AF8B4C5}"/>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1200">
              <a:latin typeface="Times New Roman" panose="02020603050405020304" pitchFamily="18" charset="0"/>
              <a:cs typeface="Times New Roman" panose="02020603050405020304" pitchFamily="18" charset="0"/>
            </a:endParaRPr>
          </a:p>
          <a:p>
            <a:pPr eaLnBrk="0" hangingPunct="0"/>
            <a:r>
              <a:rPr lang="tr-TR" altLang="tr-TR" sz="1200">
                <a:latin typeface="Times New Roman" panose="02020603050405020304" pitchFamily="18" charset="0"/>
                <a:cs typeface="Times New Roman" panose="02020603050405020304" pitchFamily="18" charset="0"/>
              </a:rPr>
              <a:t>     </a:t>
            </a:r>
            <a:endParaRPr lang="tr-TR" altLang="tr-TR"/>
          </a:p>
        </p:txBody>
      </p:sp>
      <p:sp>
        <p:nvSpPr>
          <p:cNvPr id="25608" name="Text Box 8">
            <a:extLst>
              <a:ext uri="{FF2B5EF4-FFF2-40B4-BE49-F238E27FC236}">
                <a16:creationId xmlns:a16="http://schemas.microsoft.com/office/drawing/2014/main" id="{7E29681D-5B58-4372-B9DC-FCD33668CAAE}"/>
              </a:ext>
            </a:extLst>
          </p:cNvPr>
          <p:cNvSpPr txBox="1">
            <a:spLocks noChangeArrowheads="1"/>
          </p:cNvSpPr>
          <p:nvPr/>
        </p:nvSpPr>
        <p:spPr bwMode="auto">
          <a:xfrm>
            <a:off x="827088" y="5949950"/>
            <a:ext cx="7348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400" b="1"/>
              <a:t>a-) 3/4       b-) 1          c-) 3/2          d-) 5/4        e-)</a:t>
            </a:r>
            <a:r>
              <a:rPr lang="tr-TR" altLang="tr-TR" sz="2400"/>
              <a:t> </a:t>
            </a:r>
            <a:r>
              <a:rPr lang="tr-TR" altLang="tr-TR" sz="2400" b="1"/>
              <a:t>3</a:t>
            </a:r>
          </a:p>
        </p:txBody>
      </p:sp>
      <p:sp>
        <p:nvSpPr>
          <p:cNvPr id="25609" name="Text Box 9">
            <a:extLst>
              <a:ext uri="{FF2B5EF4-FFF2-40B4-BE49-F238E27FC236}">
                <a16:creationId xmlns:a16="http://schemas.microsoft.com/office/drawing/2014/main" id="{FDFDF774-277C-4E85-8AF2-AB34C1309A8E}"/>
              </a:ext>
            </a:extLst>
          </p:cNvPr>
          <p:cNvSpPr txBox="1">
            <a:spLocks noChangeArrowheads="1"/>
          </p:cNvSpPr>
          <p:nvPr/>
        </p:nvSpPr>
        <p:spPr bwMode="auto">
          <a:xfrm>
            <a:off x="447675" y="97155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3200" b="1">
                <a:effectLst>
                  <a:outerShdw blurRad="38100" dist="38100" dir="2700000" algn="tl">
                    <a:srgbClr val="C0C0C0"/>
                  </a:outerShdw>
                </a:effectLst>
              </a:rPr>
              <a:t>7-)</a:t>
            </a:r>
          </a:p>
        </p:txBody>
      </p:sp>
      <p:sp>
        <p:nvSpPr>
          <p:cNvPr id="25610" name="Rectangle 10">
            <a:extLst>
              <a:ext uri="{FF2B5EF4-FFF2-40B4-BE49-F238E27FC236}">
                <a16:creationId xmlns:a16="http://schemas.microsoft.com/office/drawing/2014/main" id="{B62EF18C-C6F3-4D88-8639-CC4D1D8BB237}"/>
              </a:ext>
            </a:extLst>
          </p:cNvPr>
          <p:cNvSpPr>
            <a:spLocks noChangeArrowheads="1"/>
          </p:cNvSpPr>
          <p:nvPr/>
        </p:nvSpPr>
        <p:spPr bwMode="auto">
          <a:xfrm>
            <a:off x="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5611" name="Rectangle 11">
            <a:extLst>
              <a:ext uri="{FF2B5EF4-FFF2-40B4-BE49-F238E27FC236}">
                <a16:creationId xmlns:a16="http://schemas.microsoft.com/office/drawing/2014/main" id="{CE88DBC0-E005-4C2D-9BAF-FCB957ED6075}"/>
              </a:ext>
            </a:extLst>
          </p:cNvPr>
          <p:cNvSpPr>
            <a:spLocks noChangeArrowheads="1"/>
          </p:cNvSpPr>
          <p:nvPr/>
        </p:nvSpPr>
        <p:spPr bwMode="auto">
          <a:xfrm>
            <a:off x="0" y="274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5612" name="Rectangle 12">
            <a:extLst>
              <a:ext uri="{FF2B5EF4-FFF2-40B4-BE49-F238E27FC236}">
                <a16:creationId xmlns:a16="http://schemas.microsoft.com/office/drawing/2014/main" id="{8A7C337C-2769-4D05-BFD6-1000F3CC3ED1}"/>
              </a:ext>
            </a:extLst>
          </p:cNvPr>
          <p:cNvSpPr>
            <a:spLocks noChangeArrowheads="1"/>
          </p:cNvSpPr>
          <p:nvPr/>
        </p:nvSpPr>
        <p:spPr bwMode="auto">
          <a:xfrm>
            <a:off x="179388" y="3860800"/>
            <a:ext cx="85693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a:t>     Şekildeki musluklar özdeştir. K musluğundan su akarken L musluğundan 2g/cm3  özkütleli bir sıvı akıyor. Boş kap, K den akan su  ile yarısına kadar su ile doldurulduktan sonra L musluğu da açılıyor ve  kabın geri kalan  kısmını iki musluk birlikte dolduruyor. </a:t>
            </a:r>
            <a:r>
              <a:rPr lang="tr-TR" altLang="tr-TR" b="1"/>
              <a:t>Kap dolduğu an karışımın özkütlesi kaç g/cm</a:t>
            </a:r>
            <a:r>
              <a:rPr lang="tr-TR" altLang="tr-TR" b="1" baseline="30000"/>
              <a:t>3</a:t>
            </a:r>
            <a:r>
              <a:rPr lang="tr-TR" altLang="tr-TR" b="1"/>
              <a:t> olur?</a:t>
            </a:r>
            <a:r>
              <a:rPr lang="tr-TR" altLang="tr-TR"/>
              <a:t> </a:t>
            </a:r>
          </a:p>
        </p:txBody>
      </p:sp>
      <p:sp>
        <p:nvSpPr>
          <p:cNvPr id="25614" name="Rectangle 14">
            <a:extLst>
              <a:ext uri="{FF2B5EF4-FFF2-40B4-BE49-F238E27FC236}">
                <a16:creationId xmlns:a16="http://schemas.microsoft.com/office/drawing/2014/main" id="{355F36C8-C107-489F-AFF9-6DE7017F56D7}"/>
              </a:ext>
            </a:extLst>
          </p:cNvPr>
          <p:cNvSpPr>
            <a:spLocks noChangeArrowheads="1"/>
          </p:cNvSpPr>
          <p:nvPr/>
        </p:nvSpPr>
        <p:spPr bwMode="auto">
          <a:xfrm>
            <a:off x="0" y="2628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25613" name="Object 13">
            <a:extLst>
              <a:ext uri="{FF2B5EF4-FFF2-40B4-BE49-F238E27FC236}">
                <a16:creationId xmlns:a16="http://schemas.microsoft.com/office/drawing/2014/main" id="{4867BCB9-1757-46F2-8D71-4DA825794C46}"/>
              </a:ext>
            </a:extLst>
          </p:cNvPr>
          <p:cNvGraphicFramePr>
            <a:graphicFrameLocks noChangeAspect="1"/>
          </p:cNvGraphicFramePr>
          <p:nvPr/>
        </p:nvGraphicFramePr>
        <p:xfrm>
          <a:off x="3460750" y="1196975"/>
          <a:ext cx="2263775" cy="2519363"/>
        </p:xfrm>
        <a:graphic>
          <a:graphicData uri="http://schemas.openxmlformats.org/presentationml/2006/ole">
            <mc:AlternateContent xmlns:mc="http://schemas.openxmlformats.org/markup-compatibility/2006">
              <mc:Choice xmlns:v="urn:schemas-microsoft-com:vml" Requires="v">
                <p:oleObj spid="_x0000_s25616" name="Bit Eşlem Resmi" r:id="rId3" imgW="2866667" imgH="4296375" progId="Paint.Picture">
                  <p:embed/>
                </p:oleObj>
              </mc:Choice>
              <mc:Fallback>
                <p:oleObj name="Bit Eşlem Resmi" r:id="rId3" imgW="2866667" imgH="4296375" progId="Paint.Picture">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0750" y="1196975"/>
                        <a:ext cx="2263775" cy="2519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15" name="Text Box 15">
            <a:extLst>
              <a:ext uri="{FF2B5EF4-FFF2-40B4-BE49-F238E27FC236}">
                <a16:creationId xmlns:a16="http://schemas.microsoft.com/office/drawing/2014/main" id="{4B2D899F-05A5-42FB-94FE-CB0CC38EAF2E}"/>
              </a:ext>
            </a:extLst>
          </p:cNvPr>
          <p:cNvSpPr txBox="1">
            <a:spLocks noChangeArrowheads="1"/>
          </p:cNvSpPr>
          <p:nvPr/>
        </p:nvSpPr>
        <p:spPr bwMode="auto">
          <a:xfrm>
            <a:off x="214313" y="5157788"/>
            <a:ext cx="3494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srgbClr val="FF0000"/>
                </a:solidFill>
              </a:rPr>
              <a:t>Not: Suyun özkütlesi 1 g/cm</a:t>
            </a:r>
            <a:r>
              <a:rPr lang="tr-TR" altLang="tr-TR" baseline="30000">
                <a:solidFill>
                  <a:srgbClr val="FF0000"/>
                </a:solidFill>
              </a:rPr>
              <a:t>3</a:t>
            </a:r>
            <a:r>
              <a:rPr lang="tr-TR" altLang="tr-TR">
                <a:solidFill>
                  <a:srgbClr val="FF0000"/>
                </a:solidFill>
              </a:rPr>
              <a:t> tür.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56F4B10A-945A-4A10-8C88-A03B8951B714}"/>
              </a:ext>
            </a:extLst>
          </p:cNvPr>
          <p:cNvSpPr txBox="1">
            <a:spLocks noChangeArrowheads="1"/>
          </p:cNvSpPr>
          <p:nvPr/>
        </p:nvSpPr>
        <p:spPr bwMode="auto">
          <a:xfrm>
            <a:off x="395288" y="4762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Örnek Sorular</a:t>
            </a:r>
          </a:p>
        </p:txBody>
      </p:sp>
      <p:sp>
        <p:nvSpPr>
          <p:cNvPr id="26627" name="Rectangle 3">
            <a:extLst>
              <a:ext uri="{FF2B5EF4-FFF2-40B4-BE49-F238E27FC236}">
                <a16:creationId xmlns:a16="http://schemas.microsoft.com/office/drawing/2014/main" id="{3AC510B6-D4B2-4899-9A32-680463526847}"/>
              </a:ext>
            </a:extLst>
          </p:cNvPr>
          <p:cNvSpPr>
            <a:spLocks noChangeArrowheads="1"/>
          </p:cNvSpPr>
          <p:nvPr/>
        </p:nvSpPr>
        <p:spPr bwMode="auto">
          <a:xfrm>
            <a:off x="-268605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6628" name="Rectangle 4">
            <a:extLst>
              <a:ext uri="{FF2B5EF4-FFF2-40B4-BE49-F238E27FC236}">
                <a16:creationId xmlns:a16="http://schemas.microsoft.com/office/drawing/2014/main" id="{561A1FE3-9A84-4CA1-B38D-BD09392B049A}"/>
              </a:ext>
            </a:extLst>
          </p:cNvPr>
          <p:cNvSpPr>
            <a:spLocks noChangeArrowheads="1"/>
          </p:cNvSpPr>
          <p:nvPr/>
        </p:nvSpPr>
        <p:spPr bwMode="auto">
          <a:xfrm>
            <a:off x="-3371850" y="-1714500"/>
            <a:ext cx="21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1000">
                <a:cs typeface="Times New Roman" panose="02020603050405020304" pitchFamily="18" charset="0"/>
              </a:rPr>
              <a:t> </a:t>
            </a:r>
            <a:endParaRPr lang="tr-TR" altLang="tr-TR"/>
          </a:p>
        </p:txBody>
      </p:sp>
      <p:sp>
        <p:nvSpPr>
          <p:cNvPr id="26629" name="Rectangle 5">
            <a:extLst>
              <a:ext uri="{FF2B5EF4-FFF2-40B4-BE49-F238E27FC236}">
                <a16:creationId xmlns:a16="http://schemas.microsoft.com/office/drawing/2014/main" id="{ED0A13EE-0A04-4DCC-8872-BF1CD3135B2E}"/>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26630" name="Rectangle 6">
            <a:extLst>
              <a:ext uri="{FF2B5EF4-FFF2-40B4-BE49-F238E27FC236}">
                <a16:creationId xmlns:a16="http://schemas.microsoft.com/office/drawing/2014/main" id="{7BF064CE-374E-4BC2-9720-B3A9780394E4}"/>
              </a:ext>
            </a:extLst>
          </p:cNvPr>
          <p:cNvSpPr>
            <a:spLocks noChangeArrowheads="1"/>
          </p:cNvSpPr>
          <p:nvPr/>
        </p:nvSpPr>
        <p:spPr bwMode="auto">
          <a:xfrm>
            <a:off x="-2686050" y="-1714500"/>
            <a:ext cx="3476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1200">
              <a:latin typeface="Times New Roman" panose="02020603050405020304" pitchFamily="18" charset="0"/>
              <a:cs typeface="Times New Roman" panose="02020603050405020304" pitchFamily="18" charset="0"/>
            </a:endParaRPr>
          </a:p>
          <a:p>
            <a:pPr eaLnBrk="0" hangingPunct="0"/>
            <a:r>
              <a:rPr lang="tr-TR" altLang="tr-TR" sz="1200">
                <a:latin typeface="Times New Roman" panose="02020603050405020304" pitchFamily="18" charset="0"/>
                <a:cs typeface="Times New Roman" panose="02020603050405020304" pitchFamily="18" charset="0"/>
              </a:rPr>
              <a:t>     </a:t>
            </a:r>
            <a:endParaRPr lang="tr-TR" altLang="tr-TR"/>
          </a:p>
        </p:txBody>
      </p:sp>
      <p:sp>
        <p:nvSpPr>
          <p:cNvPr id="26631" name="Text Box 7">
            <a:extLst>
              <a:ext uri="{FF2B5EF4-FFF2-40B4-BE49-F238E27FC236}">
                <a16:creationId xmlns:a16="http://schemas.microsoft.com/office/drawing/2014/main" id="{00F55D02-05B7-4E3C-B0AB-9E37BABCAC0A}"/>
              </a:ext>
            </a:extLst>
          </p:cNvPr>
          <p:cNvSpPr txBox="1">
            <a:spLocks noChangeArrowheads="1"/>
          </p:cNvSpPr>
          <p:nvPr/>
        </p:nvSpPr>
        <p:spPr bwMode="auto">
          <a:xfrm>
            <a:off x="900113" y="4221163"/>
            <a:ext cx="7348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400" b="1"/>
              <a:t>a-) 0,8      b-) 1          c-) 1,8          d-) 8        e-)</a:t>
            </a:r>
            <a:r>
              <a:rPr lang="tr-TR" altLang="tr-TR" sz="2400"/>
              <a:t> </a:t>
            </a:r>
            <a:r>
              <a:rPr lang="tr-TR" altLang="tr-TR" sz="2400" b="1"/>
              <a:t>10</a:t>
            </a:r>
          </a:p>
        </p:txBody>
      </p:sp>
      <p:sp>
        <p:nvSpPr>
          <p:cNvPr id="26632" name="Text Box 8">
            <a:extLst>
              <a:ext uri="{FF2B5EF4-FFF2-40B4-BE49-F238E27FC236}">
                <a16:creationId xmlns:a16="http://schemas.microsoft.com/office/drawing/2014/main" id="{C319D64E-F0CA-4E5E-ABAE-9ED867E88B28}"/>
              </a:ext>
            </a:extLst>
          </p:cNvPr>
          <p:cNvSpPr txBox="1">
            <a:spLocks noChangeArrowheads="1"/>
          </p:cNvSpPr>
          <p:nvPr/>
        </p:nvSpPr>
        <p:spPr bwMode="auto">
          <a:xfrm>
            <a:off x="447675" y="97155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3200" b="1">
                <a:effectLst>
                  <a:outerShdw blurRad="38100" dist="38100" dir="2700000" algn="tl">
                    <a:srgbClr val="C0C0C0"/>
                  </a:outerShdw>
                </a:effectLst>
              </a:rPr>
              <a:t>8-)</a:t>
            </a:r>
          </a:p>
        </p:txBody>
      </p:sp>
      <p:sp>
        <p:nvSpPr>
          <p:cNvPr id="26633" name="Rectangle 9">
            <a:extLst>
              <a:ext uri="{FF2B5EF4-FFF2-40B4-BE49-F238E27FC236}">
                <a16:creationId xmlns:a16="http://schemas.microsoft.com/office/drawing/2014/main" id="{A3297309-4CD5-4273-A3A5-2FBF118A7B94}"/>
              </a:ext>
            </a:extLst>
          </p:cNvPr>
          <p:cNvSpPr>
            <a:spLocks noChangeArrowheads="1"/>
          </p:cNvSpPr>
          <p:nvPr/>
        </p:nvSpPr>
        <p:spPr bwMode="auto">
          <a:xfrm>
            <a:off x="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6634" name="Rectangle 10">
            <a:extLst>
              <a:ext uri="{FF2B5EF4-FFF2-40B4-BE49-F238E27FC236}">
                <a16:creationId xmlns:a16="http://schemas.microsoft.com/office/drawing/2014/main" id="{EB708C17-5D36-4BA5-B9B0-0C4D66E98B58}"/>
              </a:ext>
            </a:extLst>
          </p:cNvPr>
          <p:cNvSpPr>
            <a:spLocks noChangeArrowheads="1"/>
          </p:cNvSpPr>
          <p:nvPr/>
        </p:nvSpPr>
        <p:spPr bwMode="auto">
          <a:xfrm>
            <a:off x="0" y="274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
        <p:nvSpPr>
          <p:cNvPr id="26635" name="Rectangle 11">
            <a:extLst>
              <a:ext uri="{FF2B5EF4-FFF2-40B4-BE49-F238E27FC236}">
                <a16:creationId xmlns:a16="http://schemas.microsoft.com/office/drawing/2014/main" id="{C7FF67FB-5ED8-4953-80A4-62A3DF985822}"/>
              </a:ext>
            </a:extLst>
          </p:cNvPr>
          <p:cNvSpPr>
            <a:spLocks noChangeArrowheads="1"/>
          </p:cNvSpPr>
          <p:nvPr/>
        </p:nvSpPr>
        <p:spPr bwMode="auto">
          <a:xfrm>
            <a:off x="323850" y="2114550"/>
            <a:ext cx="85693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tr-TR" sz="2400"/>
              <a:t>     Özkütlesi 0,8 g/cm</a:t>
            </a:r>
            <a:r>
              <a:rPr lang="tr-TR" altLang="tr-TR" sz="2400" baseline="30000"/>
              <a:t>3</a:t>
            </a:r>
            <a:r>
              <a:rPr lang="tr-TR" altLang="tr-TR" sz="2400"/>
              <a:t> olan bir yağ, 1 litrelik bir kaba dolduruluyor. Yağın kütlesi kaç kg’dır? </a:t>
            </a:r>
          </a:p>
        </p:txBody>
      </p:sp>
      <p:sp>
        <p:nvSpPr>
          <p:cNvPr id="26636" name="Rectangle 12">
            <a:extLst>
              <a:ext uri="{FF2B5EF4-FFF2-40B4-BE49-F238E27FC236}">
                <a16:creationId xmlns:a16="http://schemas.microsoft.com/office/drawing/2014/main" id="{88F11972-8F31-4FCB-AF89-57961269D219}"/>
              </a:ext>
            </a:extLst>
          </p:cNvPr>
          <p:cNvSpPr>
            <a:spLocks noChangeArrowheads="1"/>
          </p:cNvSpPr>
          <p:nvPr/>
        </p:nvSpPr>
        <p:spPr bwMode="auto">
          <a:xfrm>
            <a:off x="0" y="2628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CC22C27C-8466-47D1-B663-6D5AF449D83E}"/>
              </a:ext>
            </a:extLst>
          </p:cNvPr>
          <p:cNvSpPr>
            <a:spLocks noGrp="1" noChangeArrowheads="1"/>
          </p:cNvSpPr>
          <p:nvPr>
            <p:ph type="ctrTitle"/>
          </p:nvPr>
        </p:nvSpPr>
        <p:spPr>
          <a:xfrm>
            <a:off x="755650" y="2205038"/>
            <a:ext cx="7772400" cy="1470025"/>
          </a:xfrm>
        </p:spPr>
        <p:txBody>
          <a:bodyPr anchor="ctr"/>
          <a:lstStyle/>
          <a:p>
            <a:r>
              <a:rPr lang="tr-TR" altLang="tr-TR" sz="4400" b="1">
                <a:solidFill>
                  <a:srgbClr val="990000"/>
                </a:solidFill>
              </a:rPr>
              <a:t>Dersimiz bitti.</a:t>
            </a:r>
            <a:r>
              <a:rPr lang="tr-TR" altLang="tr-TR" sz="4400">
                <a:solidFill>
                  <a:srgbClr val="990000"/>
                </a:solidFill>
              </a:rPr>
              <a:t> </a:t>
            </a:r>
          </a:p>
        </p:txBody>
      </p:sp>
      <p:sp>
        <p:nvSpPr>
          <p:cNvPr id="27652" name="Rectangle 4">
            <a:extLst>
              <a:ext uri="{FF2B5EF4-FFF2-40B4-BE49-F238E27FC236}">
                <a16:creationId xmlns:a16="http://schemas.microsoft.com/office/drawing/2014/main" id="{7DCD1C39-B929-474C-B790-A829682E6064}"/>
              </a:ext>
            </a:extLst>
          </p:cNvPr>
          <p:cNvSpPr>
            <a:spLocks noGrp="1" noChangeArrowheads="1"/>
          </p:cNvSpPr>
          <p:nvPr>
            <p:ph type="subTitle" idx="1"/>
          </p:nvPr>
        </p:nvSpPr>
        <p:spPr>
          <a:xfrm>
            <a:off x="1331913" y="4292600"/>
            <a:ext cx="6400800" cy="622300"/>
          </a:xfrm>
        </p:spPr>
        <p:txBody>
          <a:bodyPr/>
          <a:lstStyle/>
          <a:p>
            <a:r>
              <a:rPr lang="tr-TR" altLang="tr-TR" sz="3200">
                <a:hlinkClick r:id="rId2"/>
              </a:rPr>
              <a:t>www.ogretmen.info</a:t>
            </a:r>
            <a:endParaRPr lang="tr-TR" altLang="tr-TR" sz="3200">
              <a:hlinkClick r:id="rId2"/>
            </a:endParaRPr>
          </a:p>
        </p:txBody>
      </p:sp>
      <p:sp>
        <p:nvSpPr>
          <p:cNvPr id="27653" name="Rectangle 5">
            <a:extLst>
              <a:ext uri="{FF2B5EF4-FFF2-40B4-BE49-F238E27FC236}">
                <a16:creationId xmlns:a16="http://schemas.microsoft.com/office/drawing/2014/main" id="{8E99C7F6-C169-463A-A3C0-9F18F3BEF4ED}"/>
              </a:ext>
            </a:extLst>
          </p:cNvPr>
          <p:cNvSpPr>
            <a:spLocks noChangeArrowheads="1"/>
          </p:cNvSpPr>
          <p:nvPr/>
        </p:nvSpPr>
        <p:spPr bwMode="auto">
          <a:xfrm>
            <a:off x="539750" y="404813"/>
            <a:ext cx="8135938" cy="6048375"/>
          </a:xfrm>
          <a:prstGeom prst="rect">
            <a:avLst/>
          </a:prstGeom>
          <a:noFill/>
          <a:ln w="127000" cmpd="thickThin">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8656D27B-01AC-47EA-85B2-FB4E7B5BF21D}"/>
              </a:ext>
            </a:extLst>
          </p:cNvPr>
          <p:cNvSpPr txBox="1">
            <a:spLocks noChangeArrowheads="1"/>
          </p:cNvSpPr>
          <p:nvPr/>
        </p:nvSpPr>
        <p:spPr bwMode="auto">
          <a:xfrm>
            <a:off x="323850" y="1125538"/>
            <a:ext cx="8424863"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tr-TR" altLang="tr-TR" sz="2800"/>
              <a:t>Uluslar arası birim sisteminde (SI) kütlenin birimi </a:t>
            </a:r>
            <a:r>
              <a:rPr lang="tr-TR" altLang="tr-TR" sz="2800" b="1"/>
              <a:t>kg </a:t>
            </a:r>
            <a:r>
              <a:rPr lang="tr-TR" altLang="tr-TR" sz="2800"/>
              <a:t>hacmin birimi </a:t>
            </a:r>
            <a:r>
              <a:rPr lang="tr-TR" altLang="tr-TR" sz="2800" b="1"/>
              <a:t>m</a:t>
            </a:r>
            <a:r>
              <a:rPr lang="tr-TR" altLang="tr-TR" sz="2800" b="1" baseline="30000"/>
              <a:t>3</a:t>
            </a:r>
            <a:r>
              <a:rPr lang="tr-TR" altLang="tr-TR" sz="2800"/>
              <a:t> tür. Buna göre özkütlenin birimi </a:t>
            </a:r>
            <a:r>
              <a:rPr lang="tr-TR" altLang="tr-TR" sz="2800" b="1"/>
              <a:t>kg/m</a:t>
            </a:r>
            <a:r>
              <a:rPr lang="tr-TR" altLang="tr-TR" sz="2800" b="1" baseline="30000"/>
              <a:t>3</a:t>
            </a:r>
            <a:r>
              <a:rPr lang="tr-TR" altLang="tr-TR" sz="2800"/>
              <a:t> olur. Yani hacmi 1m</a:t>
            </a:r>
            <a:r>
              <a:rPr lang="tr-TR" altLang="tr-TR" sz="2800" baseline="30000"/>
              <a:t>3</a:t>
            </a:r>
            <a:r>
              <a:rPr lang="tr-TR" altLang="tr-TR" sz="2800"/>
              <a:t> olan cismin kütlesi, özkütleyi verir.</a:t>
            </a:r>
          </a:p>
          <a:p>
            <a:pPr algn="just"/>
            <a:endParaRPr lang="tr-TR" altLang="tr-TR" sz="2800"/>
          </a:p>
          <a:p>
            <a:pPr algn="just"/>
            <a:endParaRPr lang="tr-TR" altLang="tr-TR" sz="2800"/>
          </a:p>
          <a:p>
            <a:pPr algn="just"/>
            <a:r>
              <a:rPr lang="tr-TR" altLang="tr-TR" sz="2800"/>
              <a:t>    Günlük yaşantıda ve laboratuar ortamında kütle birimi olarak gram (g) , hacim birimi olarak litre (L) veya santimetreküp  (cm</a:t>
            </a:r>
            <a:r>
              <a:rPr lang="tr-TR" altLang="tr-TR" sz="2800" baseline="30000"/>
              <a:t>3</a:t>
            </a:r>
            <a:r>
              <a:rPr lang="tr-TR" altLang="tr-TR" sz="2800"/>
              <a:t>) kullanılmaktadır. Buna göre özkütle birimi </a:t>
            </a:r>
            <a:r>
              <a:rPr lang="tr-TR" altLang="tr-TR" sz="2800" b="1"/>
              <a:t>g/L</a:t>
            </a:r>
            <a:r>
              <a:rPr lang="tr-TR" altLang="tr-TR" sz="2800"/>
              <a:t> veya </a:t>
            </a:r>
            <a:r>
              <a:rPr lang="tr-TR" altLang="tr-TR" sz="2800" b="1"/>
              <a:t>g/cm</a:t>
            </a:r>
            <a:r>
              <a:rPr lang="tr-TR" altLang="tr-TR" sz="2800" b="1" baseline="30000"/>
              <a:t>3</a:t>
            </a:r>
            <a:r>
              <a:rPr lang="tr-TR" altLang="tr-TR" sz="2800"/>
              <a:t> olmaktadır.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148C96E1-F97E-4A4A-90AB-84649D231739}"/>
              </a:ext>
            </a:extLst>
          </p:cNvPr>
          <p:cNvSpPr txBox="1">
            <a:spLocks noChangeArrowheads="1"/>
          </p:cNvSpPr>
          <p:nvPr/>
        </p:nvSpPr>
        <p:spPr bwMode="auto">
          <a:xfrm>
            <a:off x="323850" y="1576388"/>
            <a:ext cx="8424863"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tr-TR" altLang="tr-TR" sz="2800"/>
              <a:t>Bazı maddeleri birbirinden ayırt etmek kolaydır. Örneğin su ile sütü birbirinden kolaylıkla ayırt edebiliriz. Fakat etil alkol ile suyu kolay ayırt edemeyiz. </a:t>
            </a:r>
          </a:p>
          <a:p>
            <a:pPr algn="just"/>
            <a:endParaRPr lang="tr-TR" altLang="tr-TR" sz="2800"/>
          </a:p>
          <a:p>
            <a:pPr algn="just"/>
            <a:r>
              <a:rPr lang="tr-TR" altLang="tr-TR" sz="2800"/>
              <a:t>Maddeleri birbirinden  ayırt edebilmek için </a:t>
            </a:r>
            <a:r>
              <a:rPr lang="tr-TR" altLang="tr-TR" sz="2800" b="1"/>
              <a:t>özkütle, erime noktası, donma noktası, esneklik </a:t>
            </a:r>
            <a:r>
              <a:rPr lang="tr-TR" altLang="tr-TR" sz="2800"/>
              <a:t>ve</a:t>
            </a:r>
            <a:r>
              <a:rPr lang="tr-TR" altLang="tr-TR" sz="2800" b="1"/>
              <a:t> özısı </a:t>
            </a:r>
            <a:r>
              <a:rPr lang="tr-TR" altLang="tr-TR" sz="2800"/>
              <a:t>gibi ayırt edici özelliklerden yararlanılır.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EC0F4B5F-47B9-4377-BF43-0491BFF8782E}"/>
              </a:ext>
            </a:extLst>
          </p:cNvPr>
          <p:cNvSpPr txBox="1">
            <a:spLocks noChangeArrowheads="1"/>
          </p:cNvSpPr>
          <p:nvPr/>
        </p:nvSpPr>
        <p:spPr bwMode="auto">
          <a:xfrm>
            <a:off x="323850" y="692150"/>
            <a:ext cx="8424863" cy="503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Katıların Özkütlesi</a:t>
            </a:r>
          </a:p>
          <a:p>
            <a:pPr algn="ctr"/>
            <a:endParaRPr lang="tr-TR" altLang="tr-TR" sz="3600" b="1"/>
          </a:p>
          <a:p>
            <a:endParaRPr lang="tr-TR" altLang="tr-TR" sz="2800" b="1"/>
          </a:p>
          <a:p>
            <a:pPr algn="just"/>
            <a:r>
              <a:rPr lang="tr-TR" altLang="tr-TR" sz="2800"/>
              <a:t>  Özkütlenin ölçülebilmesi için önce kütle ve hacim ölçülmesi gerekir. Kütle ve hacim ölçülmesi katı, sıvı ve gazlarda farklı yöntemlerle yapılmaktadır.</a:t>
            </a:r>
          </a:p>
          <a:p>
            <a:pPr algn="just"/>
            <a:endParaRPr lang="tr-TR" altLang="tr-TR" sz="2800"/>
          </a:p>
          <a:p>
            <a:pPr algn="just"/>
            <a:r>
              <a:rPr lang="tr-TR" altLang="tr-TR" sz="2800"/>
              <a:t>   Katılar geometrik bir şekle sahip olduklarında, boyutları ölçülerek hacim hesaplanır. Kütle de eşit kollu terazi ile ölçülür. Kütle/hacim oranından özkütle bulunur.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0DEB8542-D910-4393-99CD-38D6B96E2D8A}"/>
              </a:ext>
            </a:extLst>
          </p:cNvPr>
          <p:cNvSpPr txBox="1">
            <a:spLocks noChangeArrowheads="1"/>
          </p:cNvSpPr>
          <p:nvPr/>
        </p:nvSpPr>
        <p:spPr bwMode="auto">
          <a:xfrm>
            <a:off x="323850" y="153988"/>
            <a:ext cx="8424863" cy="576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Sıvıların Özkütlesi</a:t>
            </a:r>
          </a:p>
          <a:p>
            <a:endParaRPr lang="tr-TR" altLang="tr-TR" sz="3600" b="1"/>
          </a:p>
          <a:p>
            <a:pPr algn="just"/>
            <a:r>
              <a:rPr lang="tr-TR" altLang="tr-TR" sz="2500"/>
              <a:t>Sıvıları birbirinde ayırt etmenin en kolay yolu yoğunluğunu bulmaktır. Sıvıların yoğunluğu dansimetre yada piknometre ile ölçülür.</a:t>
            </a:r>
          </a:p>
          <a:p>
            <a:pPr algn="just"/>
            <a:endParaRPr lang="tr-TR" altLang="tr-TR" sz="2500"/>
          </a:p>
          <a:p>
            <a:pPr algn="just"/>
            <a:r>
              <a:rPr lang="tr-TR" altLang="tr-TR" sz="2500"/>
              <a:t>   Kütle/hacim oranı sıvının miktarına değil, türüne bağlıdır. Bu yüzden farklı olan sıvı maddelerin kütle/hacim oranları da farklıdır. Özkütle sıvılar için ayırt edici bir özelliktir.</a:t>
            </a:r>
          </a:p>
          <a:p>
            <a:pPr algn="just"/>
            <a:endParaRPr lang="tr-TR" altLang="tr-TR" sz="2500"/>
          </a:p>
          <a:p>
            <a:pPr algn="just"/>
            <a:r>
              <a:rPr lang="tr-TR" altLang="tr-TR" sz="2500"/>
              <a:t>   Sıvı karışımının özkütlesi bulunurken sıvıların birbiri içinde çözünüp, çözünmediğine dikkat etmeliyiz. Sıvılar birbiri içinde çözünüyorsa hacim küçülmesi olur, çözünmüyorsa olmaz.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B5A4973-DB74-413B-A8B8-E73694B3A022}"/>
              </a:ext>
            </a:extLst>
          </p:cNvPr>
          <p:cNvSpPr txBox="1">
            <a:spLocks noChangeArrowheads="1"/>
          </p:cNvSpPr>
          <p:nvPr/>
        </p:nvSpPr>
        <p:spPr bwMode="auto">
          <a:xfrm>
            <a:off x="323850" y="157163"/>
            <a:ext cx="8424863" cy="515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Sıvıların Özkütlesi</a:t>
            </a:r>
          </a:p>
          <a:p>
            <a:pPr algn="ctr"/>
            <a:endParaRPr lang="tr-TR" altLang="tr-TR" sz="3600" b="1"/>
          </a:p>
          <a:p>
            <a:r>
              <a:rPr lang="tr-TR" altLang="tr-TR" sz="2000"/>
              <a:t>Eğer sıvılar birbiri içinde çözünmüyorsa karışımın özkütlesi:</a:t>
            </a:r>
          </a:p>
          <a:p>
            <a:pPr algn="ctr"/>
            <a:r>
              <a:rPr lang="tr-TR" altLang="tr-TR" sz="2000"/>
              <a:t>Dk = mtop / vtop = m1 + m2 / v1 + v2  </a:t>
            </a:r>
          </a:p>
          <a:p>
            <a:pPr algn="ctr"/>
            <a:r>
              <a:rPr lang="tr-TR" altLang="tr-TR" sz="2000"/>
              <a:t>bağıntısından bulunur.</a:t>
            </a:r>
          </a:p>
          <a:p>
            <a:endParaRPr lang="tr-TR" altLang="tr-TR" sz="2000"/>
          </a:p>
          <a:p>
            <a:r>
              <a:rPr lang="tr-TR" altLang="tr-TR" sz="2000"/>
              <a:t>Karışımdaki sıvıların hacimleri eşit ise :</a:t>
            </a:r>
          </a:p>
          <a:p>
            <a:endParaRPr lang="tr-TR" altLang="tr-TR" sz="2000"/>
          </a:p>
          <a:p>
            <a:pPr algn="ctr"/>
            <a:r>
              <a:rPr lang="tr-TR" altLang="tr-TR" sz="2000"/>
              <a:t>Dk = m1 + m2 / v1 + v2 = d1v + d2v / v + v</a:t>
            </a:r>
          </a:p>
          <a:p>
            <a:pPr algn="ctr"/>
            <a:r>
              <a:rPr lang="tr-TR" altLang="tr-TR" sz="2000"/>
              <a:t>bağıntısından bulunur.</a:t>
            </a:r>
          </a:p>
          <a:p>
            <a:endParaRPr lang="tr-TR" altLang="tr-TR" sz="2000"/>
          </a:p>
          <a:p>
            <a:r>
              <a:rPr lang="tr-TR" altLang="tr-TR" sz="2000"/>
              <a:t>Karışımdaki sıvıların kütleleri eşit ise:</a:t>
            </a:r>
          </a:p>
          <a:p>
            <a:endParaRPr lang="tr-TR" altLang="tr-TR" sz="2000"/>
          </a:p>
          <a:p>
            <a:pPr algn="ctr"/>
            <a:r>
              <a:rPr lang="tr-TR" altLang="tr-TR" sz="2000"/>
              <a:t>Dk = m1 +m2 / v1 +v2 = m + m / m / d1 + m / d2</a:t>
            </a:r>
          </a:p>
          <a:p>
            <a:pPr algn="ctr"/>
            <a:r>
              <a:rPr lang="tr-TR" altLang="tr-TR" sz="2000"/>
              <a:t>bağıntısından bulunur.</a:t>
            </a:r>
          </a:p>
        </p:txBody>
      </p:sp>
      <p:sp>
        <p:nvSpPr>
          <p:cNvPr id="8195" name="Text Box 3">
            <a:extLst>
              <a:ext uri="{FF2B5EF4-FFF2-40B4-BE49-F238E27FC236}">
                <a16:creationId xmlns:a16="http://schemas.microsoft.com/office/drawing/2014/main" id="{90A765FD-AB95-4DC8-93BE-4DFBCD2FED10}"/>
              </a:ext>
            </a:extLst>
          </p:cNvPr>
          <p:cNvSpPr txBox="1">
            <a:spLocks noChangeArrowheads="1"/>
          </p:cNvSpPr>
          <p:nvPr/>
        </p:nvSpPr>
        <p:spPr bwMode="auto">
          <a:xfrm>
            <a:off x="1547813" y="5589588"/>
            <a:ext cx="5349875" cy="92551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srgbClr val="FF0000"/>
                </a:solidFill>
              </a:rPr>
              <a:t>mtop= Toplam Kütle         vtop= Toplam Hacim</a:t>
            </a:r>
          </a:p>
          <a:p>
            <a:r>
              <a:rPr lang="tr-TR" altLang="tr-TR">
                <a:solidFill>
                  <a:srgbClr val="FF0000"/>
                </a:solidFill>
              </a:rPr>
              <a:t>m1= 1.maddenin kütlesi     m2=2. maddenin kütlesi</a:t>
            </a:r>
          </a:p>
          <a:p>
            <a:r>
              <a:rPr lang="tr-TR" altLang="tr-TR">
                <a:solidFill>
                  <a:srgbClr val="FF0000"/>
                </a:solidFill>
              </a:rPr>
              <a:t>v1=1. maddenin hacmi        v2=2. maddenin hacmi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A4B7F63B-EA89-4F57-9BA4-18FA7BE8A1E6}"/>
              </a:ext>
            </a:extLst>
          </p:cNvPr>
          <p:cNvSpPr txBox="1">
            <a:spLocks noChangeArrowheads="1"/>
          </p:cNvSpPr>
          <p:nvPr/>
        </p:nvSpPr>
        <p:spPr bwMode="auto">
          <a:xfrm>
            <a:off x="323850" y="1116013"/>
            <a:ext cx="8424863"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b="1"/>
              <a:t>Gazların Özkütlesi</a:t>
            </a:r>
          </a:p>
          <a:p>
            <a:endParaRPr lang="tr-TR" altLang="tr-TR" sz="3600" b="1"/>
          </a:p>
          <a:p>
            <a:r>
              <a:rPr lang="tr-TR" altLang="tr-TR" sz="2800"/>
              <a:t>Gazların kütle/hacim oranını ölçmek, katı ve sıvılara göre oldukça zordur. Çünkü gazların çok büyük hacimleri doldurması kütlenin ve hacmin ölçülmesini güçleştirir. Ayrıca gazların hacimleri  sıcaklık ve basınç etkisi ile önemli ölçüde değişmektedir. Bu nedenle gazların özkütlesi sabit değildir.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53" name="Object 13">
            <a:extLst>
              <a:ext uri="{FF2B5EF4-FFF2-40B4-BE49-F238E27FC236}">
                <a16:creationId xmlns:a16="http://schemas.microsoft.com/office/drawing/2014/main" id="{737E0398-8F38-4BA0-A5A8-6E76C2989B73}"/>
              </a:ext>
            </a:extLst>
          </p:cNvPr>
          <p:cNvGraphicFramePr>
            <a:graphicFrameLocks noChangeAspect="1"/>
          </p:cNvGraphicFramePr>
          <p:nvPr/>
        </p:nvGraphicFramePr>
        <p:xfrm>
          <a:off x="1392238" y="-1881188"/>
          <a:ext cx="466725" cy="209550"/>
        </p:xfrm>
        <a:graphic>
          <a:graphicData uri="http://schemas.openxmlformats.org/presentationml/2006/ole">
            <mc:AlternateContent xmlns:mc="http://schemas.openxmlformats.org/markup-compatibility/2006">
              <mc:Choice xmlns:v="urn:schemas-microsoft-com:vml" Requires="v">
                <p:oleObj spid="_x0000_s11782" name="Bit Eşlem Resmi" r:id="rId3" imgW="466543" imgH="209524" progId="Paint.Picture">
                  <p:embed/>
                </p:oleObj>
              </mc:Choice>
              <mc:Fallback>
                <p:oleObj name="Bit Eşlem Resmi" r:id="rId3" imgW="466543" imgH="209524" progId="Paint.Picture">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2238" y="-1881188"/>
                        <a:ext cx="466725"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52" name="Object 12">
            <a:extLst>
              <a:ext uri="{FF2B5EF4-FFF2-40B4-BE49-F238E27FC236}">
                <a16:creationId xmlns:a16="http://schemas.microsoft.com/office/drawing/2014/main" id="{69D3FB25-D8A7-4E19-8C71-61EFF394A00E}"/>
              </a:ext>
            </a:extLst>
          </p:cNvPr>
          <p:cNvGraphicFramePr>
            <a:graphicFrameLocks noChangeAspect="1"/>
          </p:cNvGraphicFramePr>
          <p:nvPr/>
        </p:nvGraphicFramePr>
        <p:xfrm>
          <a:off x="1392238" y="-1881188"/>
          <a:ext cx="476250" cy="238125"/>
        </p:xfrm>
        <a:graphic>
          <a:graphicData uri="http://schemas.openxmlformats.org/presentationml/2006/ole">
            <mc:AlternateContent xmlns:mc="http://schemas.openxmlformats.org/markup-compatibility/2006">
              <mc:Choice xmlns:v="urn:schemas-microsoft-com:vml" Requires="v">
                <p:oleObj spid="_x0000_s11783" name="Bit Eşlem Resmi" r:id="rId5" imgW="476316" imgH="237969" progId="Paint.Picture">
                  <p:embed/>
                </p:oleObj>
              </mc:Choice>
              <mc:Fallback>
                <p:oleObj name="Bit Eşlem Resmi" r:id="rId5" imgW="476316" imgH="237969" progId="Paint.Picture">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2238" y="-1881188"/>
                        <a:ext cx="476250"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51" name="Object 11">
            <a:extLst>
              <a:ext uri="{FF2B5EF4-FFF2-40B4-BE49-F238E27FC236}">
                <a16:creationId xmlns:a16="http://schemas.microsoft.com/office/drawing/2014/main" id="{AFE0CADC-2B48-43F2-8517-20559F01235F}"/>
              </a:ext>
            </a:extLst>
          </p:cNvPr>
          <p:cNvGraphicFramePr>
            <a:graphicFrameLocks noChangeAspect="1"/>
          </p:cNvGraphicFramePr>
          <p:nvPr/>
        </p:nvGraphicFramePr>
        <p:xfrm>
          <a:off x="1392238" y="-1881188"/>
          <a:ext cx="523875" cy="257175"/>
        </p:xfrm>
        <a:graphic>
          <a:graphicData uri="http://schemas.openxmlformats.org/presentationml/2006/ole">
            <mc:AlternateContent xmlns:mc="http://schemas.openxmlformats.org/markup-compatibility/2006">
              <mc:Choice xmlns:v="urn:schemas-microsoft-com:vml" Requires="v">
                <p:oleObj spid="_x0000_s11784" name="Bit Eşlem Resmi" r:id="rId7" imgW="523810" imgH="257007" progId="Paint.Picture">
                  <p:embed/>
                </p:oleObj>
              </mc:Choice>
              <mc:Fallback>
                <p:oleObj name="Bit Eşlem Resmi" r:id="rId7" imgW="523810" imgH="257007" progId="Paint.Picture">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92238" y="-1881188"/>
                        <a:ext cx="523875"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50" name="Object 10">
            <a:extLst>
              <a:ext uri="{FF2B5EF4-FFF2-40B4-BE49-F238E27FC236}">
                <a16:creationId xmlns:a16="http://schemas.microsoft.com/office/drawing/2014/main" id="{7458C142-4DDE-438E-A0ED-74B0DE4A889F}"/>
              </a:ext>
            </a:extLst>
          </p:cNvPr>
          <p:cNvGraphicFramePr>
            <a:graphicFrameLocks noChangeAspect="1"/>
          </p:cNvGraphicFramePr>
          <p:nvPr/>
        </p:nvGraphicFramePr>
        <p:xfrm>
          <a:off x="1392238" y="-1881188"/>
          <a:ext cx="457200" cy="228600"/>
        </p:xfrm>
        <a:graphic>
          <a:graphicData uri="http://schemas.openxmlformats.org/presentationml/2006/ole">
            <mc:AlternateContent xmlns:mc="http://schemas.openxmlformats.org/markup-compatibility/2006">
              <mc:Choice xmlns:v="urn:schemas-microsoft-com:vml" Requires="v">
                <p:oleObj spid="_x0000_s11785" name="Bit Eşlem Resmi" r:id="rId9" imgW="457143" imgH="228571" progId="Paint.Picture">
                  <p:embed/>
                </p:oleObj>
              </mc:Choice>
              <mc:Fallback>
                <p:oleObj name="Bit Eşlem Resmi" r:id="rId9" imgW="457143" imgH="228571" progId="Paint.Picture">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92238" y="-1881188"/>
                        <a:ext cx="4572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9" name="Object 9">
            <a:extLst>
              <a:ext uri="{FF2B5EF4-FFF2-40B4-BE49-F238E27FC236}">
                <a16:creationId xmlns:a16="http://schemas.microsoft.com/office/drawing/2014/main" id="{E019CBBE-CA75-4DA9-A8D5-000F615393A5}"/>
              </a:ext>
            </a:extLst>
          </p:cNvPr>
          <p:cNvGraphicFramePr>
            <a:graphicFrameLocks noChangeAspect="1"/>
          </p:cNvGraphicFramePr>
          <p:nvPr/>
        </p:nvGraphicFramePr>
        <p:xfrm>
          <a:off x="1392238" y="-1881188"/>
          <a:ext cx="466725" cy="209550"/>
        </p:xfrm>
        <a:graphic>
          <a:graphicData uri="http://schemas.openxmlformats.org/presentationml/2006/ole">
            <mc:AlternateContent xmlns:mc="http://schemas.openxmlformats.org/markup-compatibility/2006">
              <mc:Choice xmlns:v="urn:schemas-microsoft-com:vml" Requires="v">
                <p:oleObj spid="_x0000_s11786" name="Bit Eşlem Resmi" r:id="rId11" imgW="466543" imgH="209524" progId="Paint.Picture">
                  <p:embed/>
                </p:oleObj>
              </mc:Choice>
              <mc:Fallback>
                <p:oleObj name="Bit Eşlem Resmi" r:id="rId11" imgW="466543" imgH="209524" progId="Paint.Picture">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92238" y="-1881188"/>
                        <a:ext cx="466725"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8" name="Object 8">
            <a:extLst>
              <a:ext uri="{FF2B5EF4-FFF2-40B4-BE49-F238E27FC236}">
                <a16:creationId xmlns:a16="http://schemas.microsoft.com/office/drawing/2014/main" id="{51E6F477-5827-4AA6-8E41-8CC214222796}"/>
              </a:ext>
            </a:extLst>
          </p:cNvPr>
          <p:cNvGraphicFramePr>
            <a:graphicFrameLocks noChangeAspect="1"/>
          </p:cNvGraphicFramePr>
          <p:nvPr/>
        </p:nvGraphicFramePr>
        <p:xfrm>
          <a:off x="1392238" y="-1881188"/>
          <a:ext cx="485775" cy="228600"/>
        </p:xfrm>
        <a:graphic>
          <a:graphicData uri="http://schemas.openxmlformats.org/presentationml/2006/ole">
            <mc:AlternateContent xmlns:mc="http://schemas.openxmlformats.org/markup-compatibility/2006">
              <mc:Choice xmlns:v="urn:schemas-microsoft-com:vml" Requires="v">
                <p:oleObj spid="_x0000_s11787" name="Bit Eşlem Resmi" r:id="rId13" imgW="485586" imgH="228571" progId="Paint.Picture">
                  <p:embed/>
                </p:oleObj>
              </mc:Choice>
              <mc:Fallback>
                <p:oleObj name="Bit Eşlem Resmi" r:id="rId13" imgW="485586" imgH="228571" progId="Paint.Picture">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92238" y="-1881188"/>
                        <a:ext cx="4857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7" name="Object 7">
            <a:extLst>
              <a:ext uri="{FF2B5EF4-FFF2-40B4-BE49-F238E27FC236}">
                <a16:creationId xmlns:a16="http://schemas.microsoft.com/office/drawing/2014/main" id="{9856E0E2-B13B-49BE-B02D-8C33A9648BC2}"/>
              </a:ext>
            </a:extLst>
          </p:cNvPr>
          <p:cNvGraphicFramePr>
            <a:graphicFrameLocks noChangeAspect="1"/>
          </p:cNvGraphicFramePr>
          <p:nvPr/>
        </p:nvGraphicFramePr>
        <p:xfrm>
          <a:off x="1392238" y="-1881188"/>
          <a:ext cx="523875" cy="219075"/>
        </p:xfrm>
        <a:graphic>
          <a:graphicData uri="http://schemas.openxmlformats.org/presentationml/2006/ole">
            <mc:AlternateContent xmlns:mc="http://schemas.openxmlformats.org/markup-compatibility/2006">
              <mc:Choice xmlns:v="urn:schemas-microsoft-com:vml" Requires="v">
                <p:oleObj spid="_x0000_s11788" name="Bit Eşlem Resmi" r:id="rId15" imgW="523810" imgH="219222" progId="Paint.Picture">
                  <p:embed/>
                </p:oleObj>
              </mc:Choice>
              <mc:Fallback>
                <p:oleObj name="Bit Eşlem Resmi" r:id="rId15" imgW="523810" imgH="219222" progId="Paint.Picture">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92238" y="-1881188"/>
                        <a:ext cx="52387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6" name="Object 6">
            <a:extLst>
              <a:ext uri="{FF2B5EF4-FFF2-40B4-BE49-F238E27FC236}">
                <a16:creationId xmlns:a16="http://schemas.microsoft.com/office/drawing/2014/main" id="{3B5C67FD-AA83-47EF-BAD3-C207D29A2346}"/>
              </a:ext>
            </a:extLst>
          </p:cNvPr>
          <p:cNvGraphicFramePr>
            <a:graphicFrameLocks noChangeAspect="1"/>
          </p:cNvGraphicFramePr>
          <p:nvPr/>
        </p:nvGraphicFramePr>
        <p:xfrm>
          <a:off x="1392238" y="-1881188"/>
          <a:ext cx="571500" cy="219075"/>
        </p:xfrm>
        <a:graphic>
          <a:graphicData uri="http://schemas.openxmlformats.org/presentationml/2006/ole">
            <mc:AlternateContent xmlns:mc="http://schemas.openxmlformats.org/markup-compatibility/2006">
              <mc:Choice xmlns:v="urn:schemas-microsoft-com:vml" Requires="v">
                <p:oleObj spid="_x0000_s11789" name="Bit Eşlem Resmi" r:id="rId17" imgW="571731" imgH="219222" progId="Paint.Picture">
                  <p:embed/>
                </p:oleObj>
              </mc:Choice>
              <mc:Fallback>
                <p:oleObj name="Bit Eşlem Resmi" r:id="rId17" imgW="571731" imgH="219222" progId="Paint.Picture">
                  <p:embed/>
                  <p:pic>
                    <p:nvPicPr>
                      <p:cNvPr id="0" name="Object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92238" y="-1881188"/>
                        <a:ext cx="5715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5" name="Object 5">
            <a:extLst>
              <a:ext uri="{FF2B5EF4-FFF2-40B4-BE49-F238E27FC236}">
                <a16:creationId xmlns:a16="http://schemas.microsoft.com/office/drawing/2014/main" id="{EE422DB3-5D53-4AD9-BBE0-E73BEFCC3FC2}"/>
              </a:ext>
            </a:extLst>
          </p:cNvPr>
          <p:cNvGraphicFramePr>
            <a:graphicFrameLocks noChangeAspect="1"/>
          </p:cNvGraphicFramePr>
          <p:nvPr/>
        </p:nvGraphicFramePr>
        <p:xfrm>
          <a:off x="1392238" y="-1881188"/>
          <a:ext cx="533400" cy="209550"/>
        </p:xfrm>
        <a:graphic>
          <a:graphicData uri="http://schemas.openxmlformats.org/presentationml/2006/ole">
            <mc:AlternateContent xmlns:mc="http://schemas.openxmlformats.org/markup-compatibility/2006">
              <mc:Choice xmlns:v="urn:schemas-microsoft-com:vml" Requires="v">
                <p:oleObj spid="_x0000_s11790" name="Bit Eşlem Resmi" r:id="rId19" imgW="533474" imgH="209524" progId="Paint.Picture">
                  <p:embed/>
                </p:oleObj>
              </mc:Choice>
              <mc:Fallback>
                <p:oleObj name="Bit Eşlem Resmi" r:id="rId19" imgW="533474" imgH="209524" progId="Paint.Picture">
                  <p:embed/>
                  <p:pic>
                    <p:nvPicPr>
                      <p:cNvPr id="0" name="Object 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392238" y="-1881188"/>
                        <a:ext cx="533400"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4" name="Object 4">
            <a:extLst>
              <a:ext uri="{FF2B5EF4-FFF2-40B4-BE49-F238E27FC236}">
                <a16:creationId xmlns:a16="http://schemas.microsoft.com/office/drawing/2014/main" id="{DCCF2CFB-14A8-4EB2-A768-F3C670DDC36C}"/>
              </a:ext>
            </a:extLst>
          </p:cNvPr>
          <p:cNvGraphicFramePr>
            <a:graphicFrameLocks noChangeAspect="1"/>
          </p:cNvGraphicFramePr>
          <p:nvPr/>
        </p:nvGraphicFramePr>
        <p:xfrm>
          <a:off x="1392238" y="-1881188"/>
          <a:ext cx="552450" cy="228600"/>
        </p:xfrm>
        <a:graphic>
          <a:graphicData uri="http://schemas.openxmlformats.org/presentationml/2006/ole">
            <mc:AlternateContent xmlns:mc="http://schemas.openxmlformats.org/markup-compatibility/2006">
              <mc:Choice xmlns:v="urn:schemas-microsoft-com:vml" Requires="v">
                <p:oleObj spid="_x0000_s11791" name="Bit Eşlem Resmi" r:id="rId21" imgW="552527" imgH="228571" progId="Paint.Picture">
                  <p:embed/>
                </p:oleObj>
              </mc:Choice>
              <mc:Fallback>
                <p:oleObj name="Bit Eşlem Resmi" r:id="rId21" imgW="552527" imgH="228571" progId="Paint.Picture">
                  <p:embed/>
                  <p:pic>
                    <p:nvPicPr>
                      <p:cNvPr id="0" name="Object 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92238" y="-1881188"/>
                        <a:ext cx="55245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3">
            <a:extLst>
              <a:ext uri="{FF2B5EF4-FFF2-40B4-BE49-F238E27FC236}">
                <a16:creationId xmlns:a16="http://schemas.microsoft.com/office/drawing/2014/main" id="{79987A77-99BF-4602-AE1E-961FF4C7ACAE}"/>
              </a:ext>
            </a:extLst>
          </p:cNvPr>
          <p:cNvGraphicFramePr>
            <a:graphicFrameLocks noChangeAspect="1"/>
          </p:cNvGraphicFramePr>
          <p:nvPr/>
        </p:nvGraphicFramePr>
        <p:xfrm>
          <a:off x="1392238" y="-1881188"/>
          <a:ext cx="504825" cy="247650"/>
        </p:xfrm>
        <a:graphic>
          <a:graphicData uri="http://schemas.openxmlformats.org/presentationml/2006/ole">
            <mc:AlternateContent xmlns:mc="http://schemas.openxmlformats.org/markup-compatibility/2006">
              <mc:Choice xmlns:v="urn:schemas-microsoft-com:vml" Requires="v">
                <p:oleObj spid="_x0000_s11792" name="Bit Eşlem Resmi" r:id="rId23" imgW="504762" imgH="247685" progId="Paint.Picture">
                  <p:embed/>
                </p:oleObj>
              </mc:Choice>
              <mc:Fallback>
                <p:oleObj name="Bit Eşlem Resmi" r:id="rId23" imgW="504762" imgH="247685" progId="Paint.Picture">
                  <p:embed/>
                  <p:pic>
                    <p:nvPicPr>
                      <p:cNvPr id="0" name="Object 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392238" y="-1881188"/>
                        <a:ext cx="504825" cy="24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8" name="Rectangle 28">
            <a:extLst>
              <a:ext uri="{FF2B5EF4-FFF2-40B4-BE49-F238E27FC236}">
                <a16:creationId xmlns:a16="http://schemas.microsoft.com/office/drawing/2014/main" id="{6D012344-A98A-4674-B162-147B0805DECA}"/>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275" name="Rectangle 35">
            <a:extLst>
              <a:ext uri="{FF2B5EF4-FFF2-40B4-BE49-F238E27FC236}">
                <a16:creationId xmlns:a16="http://schemas.microsoft.com/office/drawing/2014/main" id="{09E958E2-97C3-4BA8-9B93-AC3C468E56EF}"/>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282" name="Rectangle 42">
            <a:extLst>
              <a:ext uri="{FF2B5EF4-FFF2-40B4-BE49-F238E27FC236}">
                <a16:creationId xmlns:a16="http://schemas.microsoft.com/office/drawing/2014/main" id="{7047E909-F723-487A-823E-566C40883C4E}"/>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289" name="Rectangle 49">
            <a:extLst>
              <a:ext uri="{FF2B5EF4-FFF2-40B4-BE49-F238E27FC236}">
                <a16:creationId xmlns:a16="http://schemas.microsoft.com/office/drawing/2014/main" id="{7EC4F748-6226-4FF6-8D6C-186D24A4904F}"/>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296" name="Rectangle 56">
            <a:extLst>
              <a:ext uri="{FF2B5EF4-FFF2-40B4-BE49-F238E27FC236}">
                <a16:creationId xmlns:a16="http://schemas.microsoft.com/office/drawing/2014/main" id="{FB417914-1E50-4130-971F-F75A06C825EA}"/>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303" name="Rectangle 63">
            <a:extLst>
              <a:ext uri="{FF2B5EF4-FFF2-40B4-BE49-F238E27FC236}">
                <a16:creationId xmlns:a16="http://schemas.microsoft.com/office/drawing/2014/main" id="{EDF3E085-01C5-4E07-BD0A-99EF2983CAA5}"/>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310" name="Rectangle 70">
            <a:extLst>
              <a:ext uri="{FF2B5EF4-FFF2-40B4-BE49-F238E27FC236}">
                <a16:creationId xmlns:a16="http://schemas.microsoft.com/office/drawing/2014/main" id="{7BF661AE-B70B-453C-A27D-477A7A9A71FB}"/>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317" name="Rectangle 77">
            <a:extLst>
              <a:ext uri="{FF2B5EF4-FFF2-40B4-BE49-F238E27FC236}">
                <a16:creationId xmlns:a16="http://schemas.microsoft.com/office/drawing/2014/main" id="{00B104FA-C60F-4DC4-BE9F-C7D6DA3AE461}"/>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324" name="Rectangle 84">
            <a:extLst>
              <a:ext uri="{FF2B5EF4-FFF2-40B4-BE49-F238E27FC236}">
                <a16:creationId xmlns:a16="http://schemas.microsoft.com/office/drawing/2014/main" id="{F2CF6549-DE0C-4684-9CB0-BC9DB56ED01B}"/>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331" name="Rectangle 91">
            <a:extLst>
              <a:ext uri="{FF2B5EF4-FFF2-40B4-BE49-F238E27FC236}">
                <a16:creationId xmlns:a16="http://schemas.microsoft.com/office/drawing/2014/main" id="{41087DD2-19BC-48C3-A92A-D17980F5EC27}"/>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
        <p:nvSpPr>
          <p:cNvPr id="10338" name="Rectangle 98">
            <a:extLst>
              <a:ext uri="{FF2B5EF4-FFF2-40B4-BE49-F238E27FC236}">
                <a16:creationId xmlns:a16="http://schemas.microsoft.com/office/drawing/2014/main" id="{EAADDBF2-C118-4733-9217-FF3049A4DFEC}"/>
              </a:ext>
            </a:extLst>
          </p:cNvPr>
          <p:cNvSpPr>
            <a:spLocks noChangeArrowheads="1"/>
          </p:cNvSpPr>
          <p:nvPr/>
        </p:nvSpPr>
        <p:spPr bwMode="auto">
          <a:xfrm>
            <a:off x="1392238" y="-1881188"/>
            <a:ext cx="8477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graphicFrame>
        <p:nvGraphicFramePr>
          <p:cNvPr id="11781" name="Group 1541">
            <a:extLst>
              <a:ext uri="{FF2B5EF4-FFF2-40B4-BE49-F238E27FC236}">
                <a16:creationId xmlns:a16="http://schemas.microsoft.com/office/drawing/2014/main" id="{640064AB-6B7F-4482-A4F3-255654B8A573}"/>
              </a:ext>
            </a:extLst>
          </p:cNvPr>
          <p:cNvGraphicFramePr>
            <a:graphicFrameLocks noGrp="1"/>
          </p:cNvGraphicFramePr>
          <p:nvPr/>
        </p:nvGraphicFramePr>
        <p:xfrm>
          <a:off x="468313" y="1082675"/>
          <a:ext cx="8207375" cy="5370513"/>
        </p:xfrm>
        <a:graphic>
          <a:graphicData uri="http://schemas.openxmlformats.org/drawingml/2006/table">
            <a:tbl>
              <a:tblPr/>
              <a:tblGrid>
                <a:gridCol w="1500187">
                  <a:extLst>
                    <a:ext uri="{9D8B030D-6E8A-4147-A177-3AD203B41FA5}">
                      <a16:colId xmlns:a16="http://schemas.microsoft.com/office/drawing/2014/main" val="769658295"/>
                    </a:ext>
                  </a:extLst>
                </a:gridCol>
                <a:gridCol w="1090613">
                  <a:extLst>
                    <a:ext uri="{9D8B030D-6E8A-4147-A177-3AD203B41FA5}">
                      <a16:colId xmlns:a16="http://schemas.microsoft.com/office/drawing/2014/main" val="3856630182"/>
                    </a:ext>
                  </a:extLst>
                </a:gridCol>
                <a:gridCol w="1584325">
                  <a:extLst>
                    <a:ext uri="{9D8B030D-6E8A-4147-A177-3AD203B41FA5}">
                      <a16:colId xmlns:a16="http://schemas.microsoft.com/office/drawing/2014/main" val="1285708030"/>
                    </a:ext>
                  </a:extLst>
                </a:gridCol>
                <a:gridCol w="1238250">
                  <a:extLst>
                    <a:ext uri="{9D8B030D-6E8A-4147-A177-3AD203B41FA5}">
                      <a16:colId xmlns:a16="http://schemas.microsoft.com/office/drawing/2014/main" val="3647026571"/>
                    </a:ext>
                  </a:extLst>
                </a:gridCol>
                <a:gridCol w="1698625">
                  <a:extLst>
                    <a:ext uri="{9D8B030D-6E8A-4147-A177-3AD203B41FA5}">
                      <a16:colId xmlns:a16="http://schemas.microsoft.com/office/drawing/2014/main" val="1162258918"/>
                    </a:ext>
                  </a:extLst>
                </a:gridCol>
                <a:gridCol w="1095375">
                  <a:extLst>
                    <a:ext uri="{9D8B030D-6E8A-4147-A177-3AD203B41FA5}">
                      <a16:colId xmlns:a16="http://schemas.microsoft.com/office/drawing/2014/main" val="1899038500"/>
                    </a:ext>
                  </a:extLst>
                </a:gridCol>
              </a:tblGrid>
              <a:tr h="225425">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KATILAR</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CEE"/>
                    </a:solidFill>
                  </a:tcPr>
                </a:tc>
                <a:tc hMerge="1">
                  <a:txBody>
                    <a:bodyPr/>
                    <a:lstStyle/>
                    <a:p>
                      <a:endParaRPr lang="tr-TR"/>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SIVILAR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CEE"/>
                    </a:solidFill>
                  </a:tcPr>
                </a:tc>
                <a:tc hMerge="1">
                  <a:txBody>
                    <a:bodyPr/>
                    <a:lstStyle/>
                    <a:p>
                      <a:endParaRPr lang="tr-TR"/>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GAZLAR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CEE"/>
                    </a:solidFill>
                  </a:tcPr>
                </a:tc>
                <a:tc hMerge="1">
                  <a:txBody>
                    <a:bodyPr/>
                    <a:lstStyle/>
                    <a:p>
                      <a:endParaRPr lang="tr-TR"/>
                    </a:p>
                  </a:txBody>
                  <a:tcPr/>
                </a:tc>
                <a:extLst>
                  <a:ext uri="{0D108BD9-81ED-4DB2-BD59-A6C34878D82A}">
                    <a16:rowId xmlns:a16="http://schemas.microsoft.com/office/drawing/2014/main" val="2344453642"/>
                  </a:ext>
                </a:extLst>
              </a:tr>
              <a:tr h="327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MADDE</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ÖZKÜTLE</a:t>
                      </a:r>
                      <a:endPar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(g/cm3)</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MADDE</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ÖZKÜTLE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(g/cm3)</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MADDE</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ÖZKÜTLE</a:t>
                      </a: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(g/cm3)</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4556751"/>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Gümüş</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10,50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Civa</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13,60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Karbondioksit</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1,8.10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-3</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8237199"/>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Bakır</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8,90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Sülfürik asit</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1,84</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Oksijen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1,3.10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-3</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2596671"/>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Demir</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7,80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Karbon tetraklorür</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Hava</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1,29.10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-3</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7382371"/>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Çinko</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7,10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Su</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Azot</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1,2.10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-3</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49181917"/>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İyot</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4,30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Zeytinyağı</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0,90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Helyum</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1,8.10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-4</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2335660"/>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Kükürt</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2,40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Benzen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0,88</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Hidrojen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8,4.10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-5</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7464900"/>
                  </a:ext>
                </a:extLst>
              </a:tr>
              <a:tr h="266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Yemek tuzu</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2,20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Asetik asit</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0,79</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Klor</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3,21.10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-3</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8755987"/>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Buz</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0,79</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Etilalkol</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0,78</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Bütan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2,52.10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-3</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8822121"/>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Platin </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21,4</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Eter</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0,71</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Hidrojen klorür</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1,64.10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-3</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75771047"/>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Altın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19,3</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Aseton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0,792</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Amonyak</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7,71.10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-4</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76458"/>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Kurşun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11,3</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Benzin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0,879</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Etilen</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1,26.10</a:t>
                      </a:r>
                      <a:r>
                        <a:rPr kumimoji="0" lang="tr-TR" altLang="tr-TR" sz="1200" b="0" i="0" u="none" strike="noStrike" cap="none" normalizeH="0" baseline="30000">
                          <a:ln>
                            <a:noFill/>
                          </a:ln>
                          <a:solidFill>
                            <a:schemeClr val="tx1"/>
                          </a:solidFill>
                          <a:effectLst/>
                          <a:latin typeface="Arial" panose="020B0604020202020204" pitchFamily="34" charset="0"/>
                          <a:cs typeface="Times New Roman" panose="02020603050405020304" pitchFamily="18" charset="0"/>
                        </a:rPr>
                        <a:t>-5</a:t>
                      </a:r>
                      <a:endParaRPr kumimoji="0" lang="tr-TR" altLang="tr-TR" sz="1200" b="0" i="0" u="none" strike="noStrike" cap="none" normalizeH="0" baseline="3000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8061752"/>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Bronz</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8,8</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3463346"/>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Kalay</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7,29</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5294595"/>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Alüminyum</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2,70</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0716082"/>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Sodyum klorür</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2,16</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0544682"/>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Potasyum nitrat</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2,11</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7765834"/>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Pirinç</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8,4</a:t>
                      </a: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723749"/>
                  </a:ext>
                </a:extLst>
              </a:tr>
            </a:tbl>
          </a:graphicData>
        </a:graphic>
      </p:graphicFrame>
      <p:sp>
        <p:nvSpPr>
          <p:cNvPr id="11780" name="Rectangle 1540">
            <a:extLst>
              <a:ext uri="{FF2B5EF4-FFF2-40B4-BE49-F238E27FC236}">
                <a16:creationId xmlns:a16="http://schemas.microsoft.com/office/drawing/2014/main" id="{95426C5D-6AEE-4B38-8501-88368AA2A227}"/>
              </a:ext>
            </a:extLst>
          </p:cNvPr>
          <p:cNvSpPr>
            <a:spLocks noChangeArrowheads="1"/>
          </p:cNvSpPr>
          <p:nvPr/>
        </p:nvSpPr>
        <p:spPr bwMode="auto">
          <a:xfrm>
            <a:off x="468313" y="333375"/>
            <a:ext cx="8056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2400" b="1" i="1">
                <a:solidFill>
                  <a:schemeClr val="accent2"/>
                </a:solidFill>
              </a:rPr>
              <a:t>BAZI MADDELERİN ÖZKÜTLELERİ (YOĞUNLUKLARI</a:t>
            </a:r>
            <a:r>
              <a:rPr lang="tr-TR" altLang="tr-TR" sz="2400">
                <a:solidFill>
                  <a:schemeClr val="accent2"/>
                </a:solidFill>
              </a:rPr>
              <a:t> )</a:t>
            </a:r>
          </a:p>
        </p:txBody>
      </p:sp>
    </p:spTree>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1547</Words>
  <Application>Microsoft Office PowerPoint</Application>
  <PresentationFormat>Ekran Gösterisi (4:3)</PresentationFormat>
  <Paragraphs>216</Paragraphs>
  <Slides>23</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23</vt:i4>
      </vt:variant>
    </vt:vector>
  </HeadingPairs>
  <TitlesOfParts>
    <vt:vector size="27" baseType="lpstr">
      <vt:lpstr>Arial</vt:lpstr>
      <vt:lpstr>Times New Roman</vt:lpstr>
      <vt:lpstr>Varsayılan Tasarım</vt:lpstr>
      <vt:lpstr>Bit Eşlem Resmi</vt:lpstr>
      <vt:lpstr>ÖZKÜTLE (YOĞUNLUK)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Dersimiz bitti.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Özkütle</dc:title>
  <dc:creator>http://www.nedir.org</dc:creator>
  <cp:lastModifiedBy>mehmet genç</cp:lastModifiedBy>
  <cp:revision>4</cp:revision>
  <dcterms:created xsi:type="dcterms:W3CDTF">2006-07-15T18:19:55Z</dcterms:created>
  <dcterms:modified xsi:type="dcterms:W3CDTF">2018-10-26T09:29:30Z</dcterms:modified>
</cp:coreProperties>
</file>