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301" r:id="rId3"/>
    <p:sldId id="297" r:id="rId4"/>
    <p:sldId id="284" r:id="rId5"/>
    <p:sldId id="285" r:id="rId6"/>
    <p:sldId id="286" r:id="rId7"/>
    <p:sldId id="287" r:id="rId8"/>
    <p:sldId id="259" r:id="rId9"/>
    <p:sldId id="272" r:id="rId10"/>
    <p:sldId id="273" r:id="rId11"/>
    <p:sldId id="274" r:id="rId12"/>
    <p:sldId id="275" r:id="rId13"/>
    <p:sldId id="295" r:id="rId14"/>
    <p:sldId id="260" r:id="rId15"/>
    <p:sldId id="296" r:id="rId16"/>
    <p:sldId id="261" r:id="rId17"/>
    <p:sldId id="299" r:id="rId18"/>
    <p:sldId id="300" r:id="rId19"/>
    <p:sldId id="289" r:id="rId20"/>
    <p:sldId id="290" r:id="rId21"/>
    <p:sldId id="263" r:id="rId22"/>
    <p:sldId id="291" r:id="rId23"/>
    <p:sldId id="292" r:id="rId24"/>
    <p:sldId id="293" r:id="rId25"/>
    <p:sldId id="262" r:id="rId26"/>
    <p:sldId id="264" r:id="rId27"/>
    <p:sldId id="265" r:id="rId28"/>
    <p:sldId id="266" r:id="rId29"/>
    <p:sldId id="267" r:id="rId30"/>
    <p:sldId id="268" r:id="rId31"/>
    <p:sldId id="276" r:id="rId32"/>
    <p:sldId id="277" r:id="rId33"/>
    <p:sldId id="278" r:id="rId34"/>
    <p:sldId id="279" r:id="rId35"/>
    <p:sldId id="280" r:id="rId36"/>
    <p:sldId id="269" r:id="rId37"/>
    <p:sldId id="281" r:id="rId38"/>
    <p:sldId id="282" r:id="rId39"/>
    <p:sldId id="298" r:id="rId4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12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8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19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20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3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2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25 Düz Bağlayıcı"/>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7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28 Oval"/>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29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30 Oval"/>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31 Oval"/>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7 Başlık"/>
          <p:cNvSpPr>
            <a:spLocks noGrp="1"/>
          </p:cNvSpPr>
          <p:nvPr>
            <p:ph type="ctrTitle"/>
          </p:nvPr>
        </p:nvSpPr>
        <p:spPr>
          <a:xfrm>
            <a:off x="2286000" y="3124200"/>
            <a:ext cx="6172200" cy="1894362"/>
          </a:xfrm>
        </p:spPr>
        <p:txBody>
          <a:bodyPr/>
          <a:lstStyle>
            <a:lvl1pPr>
              <a:defRPr b="1"/>
            </a:lvl1pPr>
          </a:lstStyle>
          <a:p>
            <a:r>
              <a:rPr lang="tr-TR" smtClean="0"/>
              <a:t>Asıl başlık stili için tıklatın</a:t>
            </a:r>
            <a:endParaRPr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22" name="27 Veri Yer Tutucusu"/>
          <p:cNvSpPr>
            <a:spLocks noGrp="1"/>
          </p:cNvSpPr>
          <p:nvPr>
            <p:ph type="dt" sz="half" idx="10"/>
          </p:nvPr>
        </p:nvSpPr>
        <p:spPr bwMode="auto">
          <a:xfrm rot="5400000">
            <a:off x="7764463" y="1174750"/>
            <a:ext cx="2286000" cy="381000"/>
          </a:xfrm>
        </p:spPr>
        <p:txBody>
          <a:bodyPr/>
          <a:lstStyle>
            <a:lvl1pPr>
              <a:defRPr/>
            </a:lvl1pPr>
          </a:lstStyle>
          <a:p>
            <a:pPr>
              <a:defRPr/>
            </a:pPr>
            <a:endParaRPr lang="tr-TR"/>
          </a:p>
        </p:txBody>
      </p:sp>
      <p:sp>
        <p:nvSpPr>
          <p:cNvPr id="23" name="16 Altbilgi Yer Tutucusu"/>
          <p:cNvSpPr>
            <a:spLocks noGrp="1"/>
          </p:cNvSpPr>
          <p:nvPr>
            <p:ph type="ftr" sz="quarter" idx="11"/>
          </p:nvPr>
        </p:nvSpPr>
        <p:spPr bwMode="auto">
          <a:xfrm rot="5400000">
            <a:off x="7077076" y="4181475"/>
            <a:ext cx="3657600" cy="384175"/>
          </a:xfrm>
        </p:spPr>
        <p:txBody>
          <a:bodyPr/>
          <a:lstStyle>
            <a:lvl1pPr>
              <a:defRPr/>
            </a:lvl1pPr>
          </a:lstStyle>
          <a:p>
            <a:pPr>
              <a:defRPr/>
            </a:pPr>
            <a:endParaRPr lang="tr-TR"/>
          </a:p>
        </p:txBody>
      </p:sp>
      <p:sp>
        <p:nvSpPr>
          <p:cNvPr id="24" name="28 Slayt Numarası Yer Tutucusu"/>
          <p:cNvSpPr>
            <a:spLocks noGrp="1"/>
          </p:cNvSpPr>
          <p:nvPr>
            <p:ph type="sldNum" sz="quarter" idx="12"/>
          </p:nvPr>
        </p:nvSpPr>
        <p:spPr bwMode="auto">
          <a:xfrm>
            <a:off x="1325563" y="4929188"/>
            <a:ext cx="609600" cy="517525"/>
          </a:xfrm>
        </p:spPr>
        <p:txBody>
          <a:bodyPr/>
          <a:lstStyle>
            <a:lvl1pPr>
              <a:defRPr/>
            </a:lvl1pPr>
          </a:lstStyle>
          <a:p>
            <a:pPr>
              <a:defRPr/>
            </a:pPr>
            <a:fld id="{54D1FB24-5180-4CAF-ADA2-F965CA1BAA85}" type="slidenum">
              <a:rPr lang="tr-TR"/>
              <a:pPr>
                <a:defRPr/>
              </a:pPr>
              <a:t>‹#›</a:t>
            </a:fld>
            <a:endParaRPr lang="tr-TR"/>
          </a:p>
        </p:txBody>
      </p:sp>
    </p:spTree>
    <p:extLst>
      <p:ext uri="{BB962C8B-B14F-4D97-AF65-F5344CB8AC3E}">
        <p14:creationId xmlns:p14="http://schemas.microsoft.com/office/powerpoint/2010/main" val="254843246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9C48ABFE-B536-4517-BDB5-1E753725B4A5}" type="slidenum">
              <a:rPr lang="tr-TR"/>
              <a:pPr>
                <a:defRPr/>
              </a:pPr>
              <a:t>‹#›</a:t>
            </a:fld>
            <a:endParaRPr lang="tr-TR"/>
          </a:p>
        </p:txBody>
      </p:sp>
    </p:spTree>
    <p:extLst>
      <p:ext uri="{BB962C8B-B14F-4D97-AF65-F5344CB8AC3E}">
        <p14:creationId xmlns:p14="http://schemas.microsoft.com/office/powerpoint/2010/main" val="419800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3 Veri Yer Tutucusu"/>
          <p:cNvSpPr>
            <a:spLocks noGrp="1"/>
          </p:cNvSpPr>
          <p:nvPr>
            <p:ph type="dt" sz="half" idx="10"/>
          </p:nvPr>
        </p:nvSpPr>
        <p:spPr/>
        <p:txBody>
          <a:bodyPr/>
          <a:lstStyle>
            <a:lvl1pPr>
              <a:defRPr/>
            </a:lvl1pPr>
          </a:lstStyle>
          <a:p>
            <a:pPr>
              <a:defRPr/>
            </a:pPr>
            <a:endParaRPr lang="tr-TR"/>
          </a:p>
        </p:txBody>
      </p:sp>
      <p:sp>
        <p:nvSpPr>
          <p:cNvPr id="5" name="2 Altbilgi Yer Tutucusu"/>
          <p:cNvSpPr>
            <a:spLocks noGrp="1"/>
          </p:cNvSpPr>
          <p:nvPr>
            <p:ph type="ftr" sz="quarter" idx="11"/>
          </p:nvPr>
        </p:nvSpPr>
        <p:spPr/>
        <p:txBody>
          <a:bodyPr/>
          <a:lstStyle>
            <a:lvl1pPr>
              <a:defRPr/>
            </a:lvl1pPr>
          </a:lstStyle>
          <a:p>
            <a:pPr>
              <a:defRPr/>
            </a:pPr>
            <a:endParaRPr lang="tr-TR"/>
          </a:p>
        </p:txBody>
      </p:sp>
      <p:sp>
        <p:nvSpPr>
          <p:cNvPr id="6" name="22 Slayt Numarası Yer Tutucusu"/>
          <p:cNvSpPr>
            <a:spLocks noGrp="1"/>
          </p:cNvSpPr>
          <p:nvPr>
            <p:ph type="sldNum" sz="quarter" idx="12"/>
          </p:nvPr>
        </p:nvSpPr>
        <p:spPr/>
        <p:txBody>
          <a:bodyPr/>
          <a:lstStyle>
            <a:lvl1pPr>
              <a:defRPr/>
            </a:lvl1pPr>
          </a:lstStyle>
          <a:p>
            <a:pPr>
              <a:defRPr/>
            </a:pPr>
            <a:fld id="{759238CA-443D-4374-B058-7D798E328105}" type="slidenum">
              <a:rPr lang="tr-TR"/>
              <a:pPr>
                <a:defRPr/>
              </a:pPr>
              <a:t>‹#›</a:t>
            </a:fld>
            <a:endParaRPr lang="tr-TR"/>
          </a:p>
        </p:txBody>
      </p:sp>
    </p:spTree>
    <p:extLst>
      <p:ext uri="{BB962C8B-B14F-4D97-AF65-F5344CB8AC3E}">
        <p14:creationId xmlns:p14="http://schemas.microsoft.com/office/powerpoint/2010/main" val="231218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8" name="7 İçerik Yer Tutucusu"/>
          <p:cNvSpPr>
            <a:spLocks noGrp="1"/>
          </p:cNvSpPr>
          <p:nvPr>
            <p:ph sz="quarter" idx="1"/>
          </p:nvPr>
        </p:nvSpPr>
        <p:spPr>
          <a:xfrm>
            <a:off x="457200" y="1600200"/>
            <a:ext cx="7467600" cy="487375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6 Veri Yer Tutucusu"/>
          <p:cNvSpPr>
            <a:spLocks noGrp="1"/>
          </p:cNvSpPr>
          <p:nvPr>
            <p:ph type="dt" sz="half" idx="10"/>
          </p:nvPr>
        </p:nvSpPr>
        <p:spPr/>
        <p:txBody>
          <a:bodyPr rtlCol="0"/>
          <a:lstStyle>
            <a:lvl1pPr>
              <a:defRPr/>
            </a:lvl1pPr>
          </a:lstStyle>
          <a:p>
            <a:pPr>
              <a:defRPr/>
            </a:pPr>
            <a:endParaRPr lang="tr-TR"/>
          </a:p>
        </p:txBody>
      </p:sp>
      <p:sp>
        <p:nvSpPr>
          <p:cNvPr id="5" name="8 Slayt Numarası Yer Tutucusu"/>
          <p:cNvSpPr>
            <a:spLocks noGrp="1"/>
          </p:cNvSpPr>
          <p:nvPr>
            <p:ph type="sldNum" sz="quarter" idx="11"/>
          </p:nvPr>
        </p:nvSpPr>
        <p:spPr/>
        <p:txBody>
          <a:bodyPr rtlCol="0"/>
          <a:lstStyle>
            <a:lvl1pPr>
              <a:defRPr/>
            </a:lvl1pPr>
          </a:lstStyle>
          <a:p>
            <a:pPr>
              <a:defRPr/>
            </a:pPr>
            <a:fld id="{4C02A65E-9412-4DF9-882B-AD50BAB2011A}" type="slidenum">
              <a:rPr lang="tr-TR"/>
              <a:pPr>
                <a:defRPr/>
              </a:pPr>
              <a:t>‹#›</a:t>
            </a:fld>
            <a:endParaRPr lang="tr-TR"/>
          </a:p>
        </p:txBody>
      </p:sp>
      <p:sp>
        <p:nvSpPr>
          <p:cNvPr id="6" name="9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p14="http://schemas.microsoft.com/office/powerpoint/2010/main" val="218069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2"/>
        </a:solidFill>
        <a:effectLst/>
      </p:bgPr>
    </p:bg>
    <p:spTree>
      <p:nvGrpSpPr>
        <p:cNvPr id="1" name=""/>
        <p:cNvGrpSpPr/>
        <p:nvPr/>
      </p:nvGrpSpPr>
      <p:grpSpPr>
        <a:xfrm>
          <a:off x="0" y="0"/>
          <a:ext cx="0" cy="0"/>
          <a:chOff x="0" y="0"/>
          <a:chExt cx="0" cy="0"/>
        </a:xfrm>
      </p:grpSpPr>
      <p:sp>
        <p:nvSpPr>
          <p:cNvPr id="4" name="12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14 Dikdörtgen"/>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16 Dikdörtgen"/>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17 Dikdörtgen"/>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18 Düz Bağlayıcı"/>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19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20 Düz Bağlayıcı"/>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23 Düz Bağlayıcı"/>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2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25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26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27 Oval"/>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28 Oval"/>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29 Oval"/>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30 Oval"/>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31 Düz Bağlayıcı"/>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lang="tr-TR" smtClean="0"/>
              <a:t>Asıl başlık stili için tıklatın</a:t>
            </a:r>
            <a:endParaRPr lang="en-US"/>
          </a:p>
        </p:txBody>
      </p:sp>
      <p:sp>
        <p:nvSpPr>
          <p:cNvPr id="3" name="2 Metin Yer Tutucusu"/>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20" name="3 Veri Yer Tutucusu"/>
          <p:cNvSpPr>
            <a:spLocks noGrp="1"/>
          </p:cNvSpPr>
          <p:nvPr>
            <p:ph type="dt" sz="half" idx="10"/>
          </p:nvPr>
        </p:nvSpPr>
        <p:spPr bwMode="auto">
          <a:xfrm rot="5400000">
            <a:off x="7762875" y="1169988"/>
            <a:ext cx="2286000" cy="381000"/>
          </a:xfrm>
        </p:spPr>
        <p:txBody>
          <a:bodyPr/>
          <a:lstStyle>
            <a:lvl1pPr>
              <a:defRPr/>
            </a:lvl1pPr>
          </a:lstStyle>
          <a:p>
            <a:pPr>
              <a:defRPr/>
            </a:pPr>
            <a:endParaRPr lang="tr-TR"/>
          </a:p>
        </p:txBody>
      </p:sp>
      <p:sp>
        <p:nvSpPr>
          <p:cNvPr id="21" name="4 Altbilgi Yer Tutucusu"/>
          <p:cNvSpPr>
            <a:spLocks noGrp="1"/>
          </p:cNvSpPr>
          <p:nvPr>
            <p:ph type="ftr" sz="quarter" idx="11"/>
          </p:nvPr>
        </p:nvSpPr>
        <p:spPr bwMode="auto">
          <a:xfrm rot="5400000">
            <a:off x="7077076" y="4178300"/>
            <a:ext cx="3657600" cy="384175"/>
          </a:xfrm>
        </p:spPr>
        <p:txBody>
          <a:bodyPr/>
          <a:lstStyle>
            <a:lvl1pPr>
              <a:defRPr/>
            </a:lvl1pPr>
          </a:lstStyle>
          <a:p>
            <a:pPr>
              <a:defRPr/>
            </a:pPr>
            <a:endParaRPr lang="tr-TR"/>
          </a:p>
        </p:txBody>
      </p:sp>
      <p:sp>
        <p:nvSpPr>
          <p:cNvPr id="22" name="5 Slayt Numarası Yer Tutucusu"/>
          <p:cNvSpPr>
            <a:spLocks noGrp="1"/>
          </p:cNvSpPr>
          <p:nvPr>
            <p:ph type="sldNum" sz="quarter" idx="12"/>
          </p:nvPr>
        </p:nvSpPr>
        <p:spPr bwMode="auto">
          <a:xfrm>
            <a:off x="1339850" y="4929188"/>
            <a:ext cx="609600" cy="517525"/>
          </a:xfrm>
        </p:spPr>
        <p:txBody>
          <a:bodyPr/>
          <a:lstStyle>
            <a:lvl1pPr>
              <a:defRPr/>
            </a:lvl1pPr>
          </a:lstStyle>
          <a:p>
            <a:pPr>
              <a:defRPr/>
            </a:pPr>
            <a:fld id="{4DAD00B7-B6A7-4CBB-AA89-F049B9597826}" type="slidenum">
              <a:rPr lang="tr-TR"/>
              <a:pPr>
                <a:defRPr/>
              </a:pPr>
              <a:t>‹#›</a:t>
            </a:fld>
            <a:endParaRPr lang="tr-TR"/>
          </a:p>
        </p:txBody>
      </p:sp>
    </p:spTree>
    <p:extLst>
      <p:ext uri="{BB962C8B-B14F-4D97-AF65-F5344CB8AC3E}">
        <p14:creationId xmlns:p14="http://schemas.microsoft.com/office/powerpoint/2010/main" val="33131339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9" name="8 İçerik Yer Tutucusu"/>
          <p:cNvSpPr>
            <a:spLocks noGrp="1"/>
          </p:cNvSpPr>
          <p:nvPr>
            <p:ph sz="quarter" idx="1"/>
          </p:nvPr>
        </p:nvSpPr>
        <p:spPr>
          <a:xfrm>
            <a:off x="457200"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10 İçerik Yer Tutucusu"/>
          <p:cNvSpPr>
            <a:spLocks noGrp="1"/>
          </p:cNvSpPr>
          <p:nvPr>
            <p:ph sz="quarter" idx="2"/>
          </p:nvPr>
        </p:nvSpPr>
        <p:spPr>
          <a:xfrm>
            <a:off x="4270248" y="1600200"/>
            <a:ext cx="3657600" cy="4572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3 Veri Yer Tutucusu"/>
          <p:cNvSpPr>
            <a:spLocks noGrp="1"/>
          </p:cNvSpPr>
          <p:nvPr>
            <p:ph type="dt" sz="half" idx="10"/>
          </p:nvPr>
        </p:nvSpPr>
        <p:spPr/>
        <p:txBody>
          <a:bodyPr/>
          <a:lstStyle>
            <a:lvl1pPr>
              <a:defRPr/>
            </a:lvl1pPr>
          </a:lstStyle>
          <a:p>
            <a:pPr>
              <a:defRPr/>
            </a:pPr>
            <a:endParaRPr lang="tr-TR"/>
          </a:p>
        </p:txBody>
      </p:sp>
      <p:sp>
        <p:nvSpPr>
          <p:cNvPr id="6" name="2 Altbilgi Yer Tutucusu"/>
          <p:cNvSpPr>
            <a:spLocks noGrp="1"/>
          </p:cNvSpPr>
          <p:nvPr>
            <p:ph type="ftr" sz="quarter" idx="11"/>
          </p:nvPr>
        </p:nvSpPr>
        <p:spPr/>
        <p:txBody>
          <a:bodyPr/>
          <a:lstStyle>
            <a:lvl1pPr>
              <a:defRPr/>
            </a:lvl1pPr>
          </a:lstStyle>
          <a:p>
            <a:pPr>
              <a:defRPr/>
            </a:pPr>
            <a:endParaRPr lang="tr-TR"/>
          </a:p>
        </p:txBody>
      </p:sp>
      <p:sp>
        <p:nvSpPr>
          <p:cNvPr id="7" name="22 Slayt Numarası Yer Tutucusu"/>
          <p:cNvSpPr>
            <a:spLocks noGrp="1"/>
          </p:cNvSpPr>
          <p:nvPr>
            <p:ph type="sldNum" sz="quarter" idx="12"/>
          </p:nvPr>
        </p:nvSpPr>
        <p:spPr/>
        <p:txBody>
          <a:bodyPr/>
          <a:lstStyle>
            <a:lvl1pPr>
              <a:defRPr/>
            </a:lvl1pPr>
          </a:lstStyle>
          <a:p>
            <a:pPr>
              <a:defRPr/>
            </a:pPr>
            <a:fld id="{3B6D1774-7382-4F27-94AA-ECBC25F59625}" type="slidenum">
              <a:rPr lang="tr-TR"/>
              <a:pPr>
                <a:defRPr/>
              </a:pPr>
              <a:t>‹#›</a:t>
            </a:fld>
            <a:endParaRPr lang="tr-TR"/>
          </a:p>
        </p:txBody>
      </p:sp>
    </p:spTree>
    <p:extLst>
      <p:ext uri="{BB962C8B-B14F-4D97-AF65-F5344CB8AC3E}">
        <p14:creationId xmlns:p14="http://schemas.microsoft.com/office/powerpoint/2010/main" val="100079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lstStyle>
            <a:lvl1pPr>
              <a:defRPr/>
            </a:lvl1pPr>
          </a:lstStyle>
          <a:p>
            <a:r>
              <a:rPr lang="tr-TR" smtClean="0"/>
              <a:t>Asıl başlık stili için tıklatın</a:t>
            </a:r>
            <a:endParaRPr lang="en-US"/>
          </a:p>
        </p:txBody>
      </p:sp>
      <p:sp>
        <p:nvSpPr>
          <p:cNvPr id="11" name="10 İçerik Yer Tutucusu"/>
          <p:cNvSpPr>
            <a:spLocks noGrp="1"/>
          </p:cNvSpPr>
          <p:nvPr>
            <p:ph sz="quarter" idx="2"/>
          </p:nvPr>
        </p:nvSpPr>
        <p:spPr>
          <a:xfrm>
            <a:off x="457200"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quarter" idx="4"/>
          </p:nvPr>
        </p:nvSpPr>
        <p:spPr>
          <a:xfrm>
            <a:off x="4371975" y="2362200"/>
            <a:ext cx="3657600" cy="3886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tr-TR" smtClean="0"/>
              <a:t>Asıl metin stillerini düzenlemek için tıklatın</a:t>
            </a:r>
          </a:p>
        </p:txBody>
      </p:sp>
      <p:sp>
        <p:nvSpPr>
          <p:cNvPr id="7" name="13 Veri Yer Tutucusu"/>
          <p:cNvSpPr>
            <a:spLocks noGrp="1"/>
          </p:cNvSpPr>
          <p:nvPr>
            <p:ph type="dt" sz="half" idx="10"/>
          </p:nvPr>
        </p:nvSpPr>
        <p:spPr/>
        <p:txBody>
          <a:bodyPr/>
          <a:lstStyle>
            <a:lvl1pPr>
              <a:defRPr/>
            </a:lvl1pPr>
          </a:lstStyle>
          <a:p>
            <a:pPr>
              <a:defRPr/>
            </a:pPr>
            <a:endParaRPr lang="tr-TR"/>
          </a:p>
        </p:txBody>
      </p:sp>
      <p:sp>
        <p:nvSpPr>
          <p:cNvPr id="8" name="2 Altbilgi Yer Tutucusu"/>
          <p:cNvSpPr>
            <a:spLocks noGrp="1"/>
          </p:cNvSpPr>
          <p:nvPr>
            <p:ph type="ftr" sz="quarter" idx="11"/>
          </p:nvPr>
        </p:nvSpPr>
        <p:spPr/>
        <p:txBody>
          <a:bodyPr/>
          <a:lstStyle>
            <a:lvl1pPr>
              <a:defRPr/>
            </a:lvl1pPr>
          </a:lstStyle>
          <a:p>
            <a:pPr>
              <a:defRPr/>
            </a:pPr>
            <a:endParaRPr lang="tr-TR"/>
          </a:p>
        </p:txBody>
      </p:sp>
      <p:sp>
        <p:nvSpPr>
          <p:cNvPr id="9" name="22 Slayt Numarası Yer Tutucusu"/>
          <p:cNvSpPr>
            <a:spLocks noGrp="1"/>
          </p:cNvSpPr>
          <p:nvPr>
            <p:ph type="sldNum" sz="quarter" idx="12"/>
          </p:nvPr>
        </p:nvSpPr>
        <p:spPr/>
        <p:txBody>
          <a:bodyPr/>
          <a:lstStyle>
            <a:lvl1pPr>
              <a:defRPr/>
            </a:lvl1pPr>
          </a:lstStyle>
          <a:p>
            <a:pPr>
              <a:defRPr/>
            </a:pPr>
            <a:fld id="{79A1FF80-AB96-44A2-9B37-2E1FF166D600}" type="slidenum">
              <a:rPr lang="tr-TR"/>
              <a:pPr>
                <a:defRPr/>
              </a:pPr>
              <a:t>‹#›</a:t>
            </a:fld>
            <a:endParaRPr lang="tr-TR"/>
          </a:p>
        </p:txBody>
      </p:sp>
    </p:spTree>
    <p:extLst>
      <p:ext uri="{BB962C8B-B14F-4D97-AF65-F5344CB8AC3E}">
        <p14:creationId xmlns:p14="http://schemas.microsoft.com/office/powerpoint/2010/main" val="1375617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5 Veri Yer Tutucusu"/>
          <p:cNvSpPr>
            <a:spLocks noGrp="1"/>
          </p:cNvSpPr>
          <p:nvPr>
            <p:ph type="dt" sz="half" idx="10"/>
          </p:nvPr>
        </p:nvSpPr>
        <p:spPr/>
        <p:txBody>
          <a:bodyPr rtlCol="0"/>
          <a:lstStyle>
            <a:lvl1pPr>
              <a:defRPr/>
            </a:lvl1pPr>
          </a:lstStyle>
          <a:p>
            <a:pPr>
              <a:defRPr/>
            </a:pPr>
            <a:endParaRPr lang="tr-TR"/>
          </a:p>
        </p:txBody>
      </p:sp>
      <p:sp>
        <p:nvSpPr>
          <p:cNvPr id="4" name="6 Slayt Numarası Yer Tutucusu"/>
          <p:cNvSpPr>
            <a:spLocks noGrp="1"/>
          </p:cNvSpPr>
          <p:nvPr>
            <p:ph type="sldNum" sz="quarter" idx="11"/>
          </p:nvPr>
        </p:nvSpPr>
        <p:spPr/>
        <p:txBody>
          <a:bodyPr rtlCol="0"/>
          <a:lstStyle>
            <a:lvl1pPr>
              <a:defRPr/>
            </a:lvl1pPr>
          </a:lstStyle>
          <a:p>
            <a:pPr>
              <a:defRPr/>
            </a:pPr>
            <a:fld id="{6BD20A6B-E805-4F44-B2F6-1AC8C72B7748}" type="slidenum">
              <a:rPr lang="tr-TR"/>
              <a:pPr>
                <a:defRPr/>
              </a:pPr>
              <a:t>‹#›</a:t>
            </a:fld>
            <a:endParaRPr lang="tr-TR"/>
          </a:p>
        </p:txBody>
      </p:sp>
      <p:sp>
        <p:nvSpPr>
          <p:cNvPr id="5" name="7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p14="http://schemas.microsoft.com/office/powerpoint/2010/main" val="422192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3 Veri Yer Tutucusu"/>
          <p:cNvSpPr>
            <a:spLocks noGrp="1"/>
          </p:cNvSpPr>
          <p:nvPr>
            <p:ph type="dt" sz="half" idx="10"/>
          </p:nvPr>
        </p:nvSpPr>
        <p:spPr/>
        <p:txBody>
          <a:bodyPr/>
          <a:lstStyle>
            <a:lvl1pPr>
              <a:defRPr/>
            </a:lvl1pPr>
          </a:lstStyle>
          <a:p>
            <a:pPr>
              <a:defRPr/>
            </a:pPr>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22 Slayt Numarası Yer Tutucusu"/>
          <p:cNvSpPr>
            <a:spLocks noGrp="1"/>
          </p:cNvSpPr>
          <p:nvPr>
            <p:ph type="sldNum" sz="quarter" idx="12"/>
          </p:nvPr>
        </p:nvSpPr>
        <p:spPr/>
        <p:txBody>
          <a:bodyPr/>
          <a:lstStyle>
            <a:lvl1pPr>
              <a:defRPr/>
            </a:lvl1pPr>
          </a:lstStyle>
          <a:p>
            <a:pPr>
              <a:defRPr/>
            </a:pPr>
            <a:fld id="{A9596BE9-A474-4C0B-BAE8-05304E289D14}" type="slidenum">
              <a:rPr lang="tr-TR"/>
              <a:pPr>
                <a:defRPr/>
              </a:pPr>
              <a:t>‹#›</a:t>
            </a:fld>
            <a:endParaRPr lang="tr-TR"/>
          </a:p>
        </p:txBody>
      </p:sp>
    </p:spTree>
    <p:extLst>
      <p:ext uri="{BB962C8B-B14F-4D97-AF65-F5344CB8AC3E}">
        <p14:creationId xmlns:p14="http://schemas.microsoft.com/office/powerpoint/2010/main" val="617254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12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14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16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17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18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19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20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1 Başlık"/>
          <p:cNvSpPr>
            <a:spLocks noGrp="1"/>
          </p:cNvSpPr>
          <p:nvPr>
            <p:ph type="title"/>
          </p:nvPr>
        </p:nvSpPr>
        <p:spPr>
          <a:xfrm rot="5400000">
            <a:off x="3371850" y="3200400"/>
            <a:ext cx="6309360" cy="457200"/>
          </a:xfrm>
        </p:spPr>
        <p:txBody>
          <a:bodyPr/>
          <a:lstStyle>
            <a:lvl1pPr algn="l">
              <a:buNone/>
              <a:defRPr sz="2000" b="1" cap="small" baseline="0"/>
            </a:lvl1pPr>
          </a:lstStyle>
          <a:p>
            <a:r>
              <a:rPr lang="tr-TR" smtClean="0"/>
              <a:t>Asıl başlık stili için tıklatın</a:t>
            </a:r>
            <a:endParaRPr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8" name="17 İçerik Yer Tutucusu"/>
          <p:cNvSpPr>
            <a:spLocks noGrp="1"/>
          </p:cNvSpPr>
          <p:nvPr>
            <p:ph sz="quarter" idx="1"/>
          </p:nvPr>
        </p:nvSpPr>
        <p:spPr>
          <a:xfrm>
            <a:off x="304800" y="274320"/>
            <a:ext cx="5638800" cy="632764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2" name="20 Veri Yer Tutucusu"/>
          <p:cNvSpPr>
            <a:spLocks noGrp="1"/>
          </p:cNvSpPr>
          <p:nvPr>
            <p:ph type="dt" sz="half" idx="10"/>
          </p:nvPr>
        </p:nvSpPr>
        <p:spPr/>
        <p:txBody>
          <a:bodyPr rtlCol="0"/>
          <a:lstStyle>
            <a:lvl1pPr>
              <a:defRPr/>
            </a:lvl1pPr>
          </a:lstStyle>
          <a:p>
            <a:pPr>
              <a:defRPr/>
            </a:pPr>
            <a:endParaRPr lang="tr-TR"/>
          </a:p>
        </p:txBody>
      </p:sp>
      <p:sp>
        <p:nvSpPr>
          <p:cNvPr id="13" name="21 Slayt Numarası Yer Tutucusu"/>
          <p:cNvSpPr>
            <a:spLocks noGrp="1"/>
          </p:cNvSpPr>
          <p:nvPr>
            <p:ph type="sldNum" sz="quarter" idx="11"/>
          </p:nvPr>
        </p:nvSpPr>
        <p:spPr/>
        <p:txBody>
          <a:bodyPr rtlCol="0"/>
          <a:lstStyle>
            <a:lvl1pPr>
              <a:defRPr/>
            </a:lvl1pPr>
          </a:lstStyle>
          <a:p>
            <a:pPr>
              <a:defRPr/>
            </a:pPr>
            <a:fld id="{C56BBB2A-43AF-4173-BFF8-F1CBFCF6DB46}" type="slidenum">
              <a:rPr lang="tr-TR"/>
              <a:pPr>
                <a:defRPr/>
              </a:pPr>
              <a:t>‹#›</a:t>
            </a:fld>
            <a:endParaRPr lang="tr-TR"/>
          </a:p>
        </p:txBody>
      </p:sp>
      <p:sp>
        <p:nvSpPr>
          <p:cNvPr id="14" name="22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p14="http://schemas.microsoft.com/office/powerpoint/2010/main" val="221545961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12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14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16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17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18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19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20 Düz Bağlayıcı"/>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1 Başlık"/>
          <p:cNvSpPr>
            <a:spLocks noGrp="1"/>
          </p:cNvSpPr>
          <p:nvPr>
            <p:ph type="title"/>
          </p:nvPr>
        </p:nvSpPr>
        <p:spPr>
          <a:xfrm rot="5400000">
            <a:off x="3350133" y="3200400"/>
            <a:ext cx="6309360" cy="457200"/>
          </a:xfrm>
        </p:spPr>
        <p:txBody>
          <a:bodyPr/>
          <a:lstStyle>
            <a:lvl1pPr algn="l">
              <a:buNone/>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12" name="16 Veri Yer Tutucusu"/>
          <p:cNvSpPr>
            <a:spLocks noGrp="1"/>
          </p:cNvSpPr>
          <p:nvPr>
            <p:ph type="dt" sz="half" idx="10"/>
          </p:nvPr>
        </p:nvSpPr>
        <p:spPr/>
        <p:txBody>
          <a:bodyPr rtlCol="0"/>
          <a:lstStyle>
            <a:lvl1pPr>
              <a:defRPr/>
            </a:lvl1pPr>
          </a:lstStyle>
          <a:p>
            <a:pPr>
              <a:defRPr/>
            </a:pPr>
            <a:endParaRPr lang="tr-TR"/>
          </a:p>
        </p:txBody>
      </p:sp>
      <p:sp>
        <p:nvSpPr>
          <p:cNvPr id="13" name="17 Slayt Numarası Yer Tutucusu"/>
          <p:cNvSpPr>
            <a:spLocks noGrp="1"/>
          </p:cNvSpPr>
          <p:nvPr>
            <p:ph type="sldNum" sz="quarter" idx="11"/>
          </p:nvPr>
        </p:nvSpPr>
        <p:spPr/>
        <p:txBody>
          <a:bodyPr rtlCol="0"/>
          <a:lstStyle>
            <a:lvl1pPr>
              <a:defRPr/>
            </a:lvl1pPr>
          </a:lstStyle>
          <a:p>
            <a:pPr>
              <a:defRPr/>
            </a:pPr>
            <a:fld id="{0111DDCB-8CCF-43CF-92AA-11807CA8C97F}" type="slidenum">
              <a:rPr lang="tr-TR"/>
              <a:pPr>
                <a:defRPr/>
              </a:pPr>
              <a:t>‹#›</a:t>
            </a:fld>
            <a:endParaRPr lang="tr-TR"/>
          </a:p>
        </p:txBody>
      </p:sp>
      <p:sp>
        <p:nvSpPr>
          <p:cNvPr id="14" name="20 Altbilgi Yer Tutucusu"/>
          <p:cNvSpPr>
            <a:spLocks noGrp="1"/>
          </p:cNvSpPr>
          <p:nvPr>
            <p:ph type="ftr" sz="quarter" idx="12"/>
          </p:nvPr>
        </p:nvSpPr>
        <p:spPr/>
        <p:txBody>
          <a:bodyPr rtlCol="0"/>
          <a:lstStyle>
            <a:lvl1pPr>
              <a:defRPr/>
            </a:lvl1pPr>
          </a:lstStyle>
          <a:p>
            <a:pPr>
              <a:defRPr/>
            </a:pPr>
            <a:endParaRPr lang="tr-TR"/>
          </a:p>
        </p:txBody>
      </p:sp>
    </p:spTree>
    <p:extLst>
      <p:ext uri="{BB962C8B-B14F-4D97-AF65-F5344CB8AC3E}">
        <p14:creationId xmlns:p14="http://schemas.microsoft.com/office/powerpoint/2010/main" val="17278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lang="tr-TR" smtClean="0"/>
              <a:t>Asıl başlık stili için tıklatın</a:t>
            </a:r>
            <a:endParaRPr lang="en-US"/>
          </a:p>
        </p:txBody>
      </p:sp>
      <p:sp>
        <p:nvSpPr>
          <p:cNvPr id="1028" name="12 Metin Yer Tutucusu"/>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14" name="13 Veri Yer Tutucusu"/>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tr-TR"/>
          </a:p>
        </p:txBody>
      </p:sp>
      <p:sp>
        <p:nvSpPr>
          <p:cNvPr id="3" name="2 Altbilgi Yer Tutucusu"/>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11 Oval"/>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22 Slayt Numarası Yer Tutucusu"/>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8EF47671-D14C-4B4B-8ECB-81877CAF8DCA}"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44" r:id="rId4"/>
    <p:sldLayoutId id="2147483745" r:id="rId5"/>
    <p:sldLayoutId id="2147483752" r:id="rId6"/>
    <p:sldLayoutId id="2147483746" r:id="rId7"/>
    <p:sldLayoutId id="2147483753" r:id="rId8"/>
    <p:sldLayoutId id="2147483754" r:id="rId9"/>
    <p:sldLayoutId id="2147483747" r:id="rId10"/>
    <p:sldLayoutId id="2147483748"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tr.wikipedia.org/wiki/1848" TargetMode="External"/><Relationship Id="rId2" Type="http://schemas.openxmlformats.org/officeDocument/2006/relationships/hyperlink" Target="http://tr.wikipedia.org/wiki/Lady_Mary_Wortley_Montagu" TargetMode="External"/><Relationship Id="rId1" Type="http://schemas.openxmlformats.org/officeDocument/2006/relationships/slideLayout" Target="../slideLayouts/slideLayout6.xml"/><Relationship Id="rId6" Type="http://schemas.openxmlformats.org/officeDocument/2006/relationships/hyperlink" Target="http://tr.wikipedia.org/wiki/I._D%C3%BCnya_Sava%C5%9F%C4%B1" TargetMode="External"/><Relationship Id="rId5" Type="http://schemas.openxmlformats.org/officeDocument/2006/relationships/hyperlink" Target="http://tr.wikipedia.org/wiki/John_Stuart_Mill" TargetMode="External"/><Relationship Id="rId4" Type="http://schemas.openxmlformats.org/officeDocument/2006/relationships/hyperlink" Target="http://tr.wikipedia.org/wiki/1869"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tr.wikipedia.org/wiki/1960"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tr.wikipedia.org/wiki/Sosyalist_Feminizm" TargetMode="External"/><Relationship Id="rId13" Type="http://schemas.openxmlformats.org/officeDocument/2006/relationships/hyperlink" Target="http://tr.wikipedia.org/w/index.php?title=Postmodern_Feminizm&amp;action=edit&amp;redlink=1" TargetMode="External"/><Relationship Id="rId18" Type="http://schemas.openxmlformats.org/officeDocument/2006/relationships/hyperlink" Target="http://tr.wikipedia.org/w/index.php?title=K%C3%BClt%C3%BCrel_Feminizm&amp;action=edit&amp;redlink=1" TargetMode="External"/><Relationship Id="rId3" Type="http://schemas.openxmlformats.org/officeDocument/2006/relationships/hyperlink" Target="http://tr.wikipedia.org/wiki/Frans%C4%B1z_Feminizmi" TargetMode="External"/><Relationship Id="rId21" Type="http://schemas.openxmlformats.org/officeDocument/2006/relationships/hyperlink" Target="http://tr.wikipedia.org/wiki/Kad%C4%B1nizm" TargetMode="External"/><Relationship Id="rId7" Type="http://schemas.openxmlformats.org/officeDocument/2006/relationships/hyperlink" Target="http://tr.wikipedia.org/wiki/Marksist_Feminizm" TargetMode="External"/><Relationship Id="rId12" Type="http://schemas.openxmlformats.org/officeDocument/2006/relationships/hyperlink" Target="http://tr.wikipedia.org/w/index.php?title=Maddi_Feminizm&amp;action=edit&amp;redlink=1" TargetMode="External"/><Relationship Id="rId17" Type="http://schemas.openxmlformats.org/officeDocument/2006/relationships/hyperlink" Target="http://tr.wikipedia.org/w/index.php?title=Amazon_Feminizm&amp;action=edit&amp;redlink=1" TargetMode="External"/><Relationship Id="rId2" Type="http://schemas.openxmlformats.org/officeDocument/2006/relationships/hyperlink" Target="http://tr.wikipedia.org/wiki/Ekofeminizm" TargetMode="External"/><Relationship Id="rId16" Type="http://schemas.openxmlformats.org/officeDocument/2006/relationships/hyperlink" Target="http://tr.wikipedia.org/w/index.php?title=Post-Kolonyal_Feminizm&amp;action=edit&amp;redlink=1" TargetMode="External"/><Relationship Id="rId20" Type="http://schemas.openxmlformats.org/officeDocument/2006/relationships/hyperlink" Target="http://tr.wikipedia.org/w/index.php?title=%C3%9C%C3%A7%C3%BCnc%C3%BC_Dalga_Feminizm&amp;action=edit&amp;redlink=1" TargetMode="External"/><Relationship Id="rId1" Type="http://schemas.openxmlformats.org/officeDocument/2006/relationships/slideLayout" Target="../slideLayouts/slideLayout7.xml"/><Relationship Id="rId6" Type="http://schemas.openxmlformats.org/officeDocument/2006/relationships/hyperlink" Target="http://tr.wikipedia.org/wiki/Lezbiyen_Feminizm" TargetMode="External"/><Relationship Id="rId11" Type="http://schemas.openxmlformats.org/officeDocument/2006/relationships/hyperlink" Target="http://tr.wikipedia.org/wiki/Ruhsal_Feminizm" TargetMode="External"/><Relationship Id="rId5" Type="http://schemas.openxmlformats.org/officeDocument/2006/relationships/hyperlink" Target="http://tr.wikipedia.org/wiki/Liberal_Feminizm" TargetMode="External"/><Relationship Id="rId15" Type="http://schemas.openxmlformats.org/officeDocument/2006/relationships/hyperlink" Target="http://tr.wikipedia.org/w/index.php?title=Pro-seks_Feminizm&amp;action=edit&amp;redlink=1" TargetMode="External"/><Relationship Id="rId10" Type="http://schemas.openxmlformats.org/officeDocument/2006/relationships/hyperlink" Target="http://tr.wikipedia.org/wiki/%C4%B0slamc%C4%B1_Feminizm" TargetMode="External"/><Relationship Id="rId19" Type="http://schemas.openxmlformats.org/officeDocument/2006/relationships/hyperlink" Target="http://tr.wikipedia.org/wiki/Anarko-Feminizm" TargetMode="External"/><Relationship Id="rId4" Type="http://schemas.openxmlformats.org/officeDocument/2006/relationships/hyperlink" Target="http://tr.wikipedia.org/wiki/Radikal_Feminizm" TargetMode="External"/><Relationship Id="rId9" Type="http://schemas.openxmlformats.org/officeDocument/2006/relationships/hyperlink" Target="http://tr.wikipedia.org/wiki/Pop_Feminizm" TargetMode="External"/><Relationship Id="rId14" Type="http://schemas.openxmlformats.org/officeDocument/2006/relationships/hyperlink" Target="http://tr.wikipedia.org/w/index.php?title=Varolu%C5%9F%C3%A7u_Feminizm&amp;action=edit&amp;redlink=1"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tr.wikipedia.org/wiki/E%C5%9Fitlik%C3%A7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tr.wikipedia.org/wiki/Erkek_D%C3%BC%C5%9Fmanl%C4%B1%C4%9F%C4%B1" TargetMode="External"/><Relationship Id="rId2" Type="http://schemas.openxmlformats.org/officeDocument/2006/relationships/hyperlink" Target="http://tr.wikipedia.org/wiki/Mask%C3%BClizm" TargetMode="External"/><Relationship Id="rId1" Type="http://schemas.openxmlformats.org/officeDocument/2006/relationships/slideLayout" Target="../slideLayouts/slideLayout1.xml"/><Relationship Id="rId4" Type="http://schemas.openxmlformats.org/officeDocument/2006/relationships/hyperlink" Target="http://tr.wikipedia.org/wiki/Kad%C4%B1niz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tr.wikipedia.org/w/index.php?title=Politik_ak%C4%B1m&amp;action=edit&amp;redlink=1" TargetMode="External"/><Relationship Id="rId7" Type="http://schemas.openxmlformats.org/officeDocument/2006/relationships/hyperlink" Target="http://tr.wikipedia.org/wiki/Kad%C4%B1n_haklar%C4%B1" TargetMode="External"/><Relationship Id="rId2" Type="http://schemas.openxmlformats.org/officeDocument/2006/relationships/hyperlink" Target="http://tr.wikipedia.org/wiki/Sosyoloji" TargetMode="External"/><Relationship Id="rId1" Type="http://schemas.openxmlformats.org/officeDocument/2006/relationships/slideLayout" Target="../slideLayouts/slideLayout7.xml"/><Relationship Id="rId6" Type="http://schemas.openxmlformats.org/officeDocument/2006/relationships/hyperlink" Target="http://tr.wikipedia.org/wiki/Cinsiyet" TargetMode="External"/><Relationship Id="rId5" Type="http://schemas.openxmlformats.org/officeDocument/2006/relationships/hyperlink" Target="http://tr.wikipedia.org/wiki/Ele%C5%9Ftiri" TargetMode="External"/><Relationship Id="rId4" Type="http://schemas.openxmlformats.org/officeDocument/2006/relationships/hyperlink" Target="http://tr.wikipedia.org/wiki/Eti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tr.wikipedia.org/wiki/Birle%C5%9Fmi%C5%9F_Milletler" TargetMode="External"/><Relationship Id="rId2" Type="http://schemas.openxmlformats.org/officeDocument/2006/relationships/hyperlink" Target="http://tr.wikipedia.org/wiki/CEDAW"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tr.wikipedia.org/wiki/%C4%B0ktidar"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tr.wikipedia.org/wiki/Lady_Mary_Wortley_Montagu"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tr.wikipedia.org/wiki/1869" TargetMode="External"/><Relationship Id="rId2" Type="http://schemas.openxmlformats.org/officeDocument/2006/relationships/hyperlink" Target="http://tr.wikipedia.org/wiki/1848" TargetMode="External"/><Relationship Id="rId1" Type="http://schemas.openxmlformats.org/officeDocument/2006/relationships/slideLayout" Target="../slideLayouts/slideLayout7.xml"/><Relationship Id="rId5" Type="http://schemas.openxmlformats.org/officeDocument/2006/relationships/hyperlink" Target="http://tr.wikipedia.org/wiki/I._D%C3%BCnya_Sava%C5%9F%C4%B1" TargetMode="External"/><Relationship Id="rId4" Type="http://schemas.openxmlformats.org/officeDocument/2006/relationships/hyperlink" Target="http://tr.wikipedia.org/wiki/John_Stuart_Mil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tr.wikipedia.org/wiki/1960" TargetMode="External"/><Relationship Id="rId2" Type="http://schemas.openxmlformats.org/officeDocument/2006/relationships/hyperlink" Target="http://tr.wikipedia.org/wiki/Kad%C4%B1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500063" y="2714625"/>
            <a:ext cx="8229600" cy="1384300"/>
          </a:xfrm>
        </p:spPr>
        <p:txBody>
          <a:bodyPr/>
          <a:lstStyle/>
          <a:p>
            <a:pPr algn="ctr" eaLnBrk="1" fontAlgn="auto" hangingPunct="1">
              <a:spcAft>
                <a:spcPts val="0"/>
              </a:spcAft>
              <a:defRPr/>
            </a:pPr>
            <a:r>
              <a:rPr lang="tr-TR" sz="6000" dirty="0" smtClean="0"/>
              <a:t>FEMİNİZM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768" decel="100000"/>
                                        <p:tgtEl>
                                          <p:spTgt spid="2050"/>
                                        </p:tgtEl>
                                      </p:cBhvr>
                                    </p:animEffect>
                                    <p:animScale>
                                      <p:cBhvr>
                                        <p:cTn id="8" dur="768" decel="100000"/>
                                        <p:tgtEl>
                                          <p:spTgt spid="2050"/>
                                        </p:tgtEl>
                                      </p:cBhvr>
                                      <p:from x="10000" y="10000"/>
                                      <p:to x="200000" y="450000"/>
                                    </p:animScale>
                                    <p:animScale>
                                      <p:cBhvr>
                                        <p:cTn id="9" dur="1230" accel="100000" fill="hold">
                                          <p:stCondLst>
                                            <p:cond delay="768"/>
                                          </p:stCondLst>
                                        </p:cTn>
                                        <p:tgtEl>
                                          <p:spTgt spid="2050"/>
                                        </p:tgtEl>
                                      </p:cBhvr>
                                      <p:from x="200000" y="450000"/>
                                      <p:to x="100000" y="100000"/>
                                    </p:animScale>
                                    <p:set>
                                      <p:cBhvr>
                                        <p:cTn id="10" dur="768" fill="hold"/>
                                        <p:tgtEl>
                                          <p:spTgt spid="2050"/>
                                        </p:tgtEl>
                                        <p:attrNameLst>
                                          <p:attrName>ppt_x</p:attrName>
                                        </p:attrNameLst>
                                      </p:cBhvr>
                                      <p:to>
                                        <p:strVal val="(0.5)"/>
                                      </p:to>
                                    </p:set>
                                    <p:anim from="(0.5)" to="(#ppt_x)" calcmode="lin" valueType="num">
                                      <p:cBhvr>
                                        <p:cTn id="11" dur="1230" accel="100000" fill="hold">
                                          <p:stCondLst>
                                            <p:cond delay="768"/>
                                          </p:stCondLst>
                                        </p:cTn>
                                        <p:tgtEl>
                                          <p:spTgt spid="2050"/>
                                        </p:tgtEl>
                                        <p:attrNameLst>
                                          <p:attrName>ppt_x</p:attrName>
                                        </p:attrNameLst>
                                      </p:cBhvr>
                                    </p:anim>
                                    <p:set>
                                      <p:cBhvr>
                                        <p:cTn id="12" dur="768" fill="hold"/>
                                        <p:tgtEl>
                                          <p:spTgt spid="2050"/>
                                        </p:tgtEl>
                                        <p:attrNameLst>
                                          <p:attrName>ppt_y</p:attrName>
                                        </p:attrNameLst>
                                      </p:cBhvr>
                                      <p:to>
                                        <p:strVal val="(#ppt_y+0.4)"/>
                                      </p:to>
                                    </p:set>
                                    <p:anim from="(#ppt_y+0.4)" to="(#ppt_y)" calcmode="lin" valueType="num">
                                      <p:cBhvr>
                                        <p:cTn id="13" dur="1230" accel="100000" fill="hold">
                                          <p:stCondLst>
                                            <p:cond delay="768"/>
                                          </p:stCondLst>
                                        </p:cTn>
                                        <p:tgtEl>
                                          <p:spTgt spid="20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İçerik Yer Tutucusu"/>
          <p:cNvSpPr>
            <a:spLocks noGrp="1"/>
          </p:cNvSpPr>
          <p:nvPr>
            <p:ph idx="4294967295"/>
          </p:nvPr>
        </p:nvSpPr>
        <p:spPr>
          <a:xfrm>
            <a:off x="0" y="1600200"/>
            <a:ext cx="8229600" cy="4525963"/>
          </a:xfrm>
        </p:spPr>
        <p:txBody>
          <a:bodyPr/>
          <a:lstStyle/>
          <a:p>
            <a:pPr eaLnBrk="1" hangingPunct="1"/>
            <a:endParaRPr lang="tr-TR" altLang="tr-TR" smtClean="0"/>
          </a:p>
          <a:p>
            <a:pPr eaLnBrk="1" hangingPunct="1"/>
            <a:r>
              <a:rPr lang="tr-TR" altLang="tr-TR" smtClean="0"/>
              <a:t> Erkeklerin sahip oldukları hakların kadınlara da verilmesini ve kadınların hukuki, siyasi, sosyal ve iktisadi haklara sahip olmasını savunan, onların bu alanlardaki eşitsizliklerden hedef alan hareket”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2 İçerik Yer Tutucusu"/>
          <p:cNvSpPr>
            <a:spLocks noGrp="1"/>
          </p:cNvSpPr>
          <p:nvPr>
            <p:ph idx="4294967295"/>
          </p:nvPr>
        </p:nvSpPr>
        <p:spPr>
          <a:xfrm>
            <a:off x="0" y="1600200"/>
            <a:ext cx="8229600" cy="4525963"/>
          </a:xfrm>
        </p:spPr>
        <p:txBody>
          <a:bodyPr/>
          <a:lstStyle/>
          <a:p>
            <a:pPr eaLnBrk="1" hangingPunct="1"/>
            <a:endParaRPr lang="tr-TR" altLang="tr-TR" smtClean="0"/>
          </a:p>
          <a:p>
            <a:pPr eaLnBrk="1" hangingPunct="1"/>
            <a:r>
              <a:rPr lang="tr-TR" altLang="tr-TR" smtClean="0"/>
              <a:t> Ayrıca feminizm, erkeklerin kadınlar üzerindeki bir iş bölümüyle sonuçlanan cinsel farklılıklarından kaynaklanmış, tahakküm ve sömürüsünün oldukça uzun bir tarihi olduğunu öne sürerken, </a:t>
            </a:r>
          </a:p>
          <a:p>
            <a:pPr eaLnBrk="1" hangingPunct="1"/>
            <a:r>
              <a:rPr lang="tr-TR" altLang="tr-TR" smtClean="0">
                <a:solidFill>
                  <a:srgbClr val="FF0000"/>
                </a:solidFill>
              </a:rPr>
              <a:t>cinsel ayrımcılığın son bulmasını ister, </a:t>
            </a:r>
          </a:p>
          <a:p>
            <a:pPr eaLnBrk="1" hangingPunct="1"/>
            <a:r>
              <a:rPr lang="tr-TR" altLang="tr-TR" smtClean="0">
                <a:solidFill>
                  <a:srgbClr val="FF0000"/>
                </a:solidFill>
              </a:rPr>
              <a:t>fırsat eşitliği talebinde bulunur.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4 İçerik Yer Tutucusu"/>
          <p:cNvSpPr>
            <a:spLocks noGrp="1"/>
          </p:cNvSpPr>
          <p:nvPr>
            <p:ph idx="4294967295"/>
          </p:nvPr>
        </p:nvSpPr>
        <p:spPr>
          <a:xfrm>
            <a:off x="0" y="1600200"/>
            <a:ext cx="8229600" cy="4525963"/>
          </a:xfrm>
        </p:spPr>
        <p:txBody>
          <a:bodyPr/>
          <a:lstStyle/>
          <a:p>
            <a:pPr eaLnBrk="1" hangingPunct="1"/>
            <a:endParaRPr lang="tr-TR" altLang="tr-TR" smtClean="0"/>
          </a:p>
          <a:p>
            <a:pPr eaLnBrk="1" hangingPunct="1"/>
            <a:r>
              <a:rPr lang="tr-TR" altLang="tr-TR" smtClean="0"/>
              <a:t> İlk olarak Fransız Devriminden sonra Fransa’da ortaya çıkan bu akım, Fransız İhtilal’inde Olympe Gouges’in 1791’de yayınladığı “Kadın Hakları Beyannamesi” ile ortaya atılmış oldu.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a:p>
        </p:txBody>
      </p:sp>
      <p:sp>
        <p:nvSpPr>
          <p:cNvPr id="3" name="2 İçerik Yer Tutucusu"/>
          <p:cNvSpPr>
            <a:spLocks noGrp="1"/>
          </p:cNvSpPr>
          <p:nvPr>
            <p:ph sz="quarter" idx="1"/>
          </p:nvPr>
        </p:nvSpPr>
        <p:spPr>
          <a:xfrm>
            <a:off x="457200" y="1600200"/>
            <a:ext cx="7467600" cy="4873625"/>
          </a:xfrm>
        </p:spPr>
        <p:txBody>
          <a:bodyPr>
            <a:normAutofit fontScale="70000" lnSpcReduction="20000"/>
          </a:bodyPr>
          <a:lstStyle/>
          <a:p>
            <a:pPr marL="274320" indent="-274320" eaLnBrk="1" fontAlgn="auto" hangingPunct="1">
              <a:spcAft>
                <a:spcPts val="0"/>
              </a:spcAft>
              <a:buFont typeface="Wingdings"/>
              <a:buNone/>
              <a:defRPr/>
            </a:pPr>
            <a:r>
              <a:rPr lang="tr-TR" dirty="0" smtClean="0"/>
              <a:t>Feminizme genel ve olumlu bir anlam yükleyenler, onu, bir Uygarlık eleştirisi sosyal bilimlerde yeni bir yöntem, felsefede yeni bir düşünce tarzı, sosyal hayatın örgütlenmesinde alternatif bir model olarak sunmaktadırlar. </a:t>
            </a:r>
            <a:r>
              <a:rPr lang="tr-TR" dirty="0" err="1" smtClean="0"/>
              <a:t>Caroline</a:t>
            </a:r>
            <a:r>
              <a:rPr lang="tr-TR" dirty="0" smtClean="0"/>
              <a:t> </a:t>
            </a:r>
            <a:r>
              <a:rPr lang="tr-TR" dirty="0" err="1" smtClean="0"/>
              <a:t>Ramazanoğlu</a:t>
            </a:r>
            <a:r>
              <a:rPr lang="tr-TR" dirty="0" smtClean="0"/>
              <a:t> (1989) kesin bir tan›m vermeden feminizmin çerçevesini şöyle çizmektedir;</a:t>
            </a:r>
          </a:p>
          <a:p>
            <a:pPr marL="274320" indent="-274320" eaLnBrk="1" fontAlgn="auto" hangingPunct="1">
              <a:spcAft>
                <a:spcPts val="0"/>
              </a:spcAft>
              <a:buFont typeface="Wingdings"/>
              <a:buNone/>
              <a:defRPr/>
            </a:pPr>
            <a:r>
              <a:rPr lang="tr-TR" dirty="0" smtClean="0"/>
              <a:t>1. Tüm versiyonları ile feminizm, kadınları erkeklere tabi kılan cinsler arası mevcut ilişkilerin memnuniyet verici olmadığını ve değiştirilmesi gerektiğini savunur.</a:t>
            </a:r>
          </a:p>
          <a:p>
            <a:pPr marL="274320" indent="-274320" eaLnBrk="1" fontAlgn="auto" hangingPunct="1">
              <a:spcAft>
                <a:spcPts val="0"/>
              </a:spcAft>
              <a:buFont typeface="Wingdings"/>
              <a:buNone/>
              <a:defRPr/>
            </a:pPr>
            <a:r>
              <a:rPr lang="tr-TR" dirty="0" smtClean="0"/>
              <a:t>2. Feminizm, birçok toplumda do¤al, normal ve istenilir olarak kabul edilen şeyleri eleştirmektedir.</a:t>
            </a:r>
          </a:p>
          <a:p>
            <a:pPr marL="274320" indent="-274320" eaLnBrk="1" fontAlgn="auto" hangingPunct="1">
              <a:spcAft>
                <a:spcPts val="0"/>
              </a:spcAft>
              <a:buFont typeface="Wingdings"/>
              <a:buNone/>
              <a:defRPr/>
            </a:pPr>
            <a:r>
              <a:rPr lang="tr-TR" dirty="0" smtClean="0"/>
              <a:t>3. Feminizm, tüm insanlık tarihini ve açıklama biçimlerini sorgulamaya tabi tutmaktadır.</a:t>
            </a:r>
          </a:p>
          <a:p>
            <a:pPr marL="274320" indent="-274320" eaLnBrk="1" fontAlgn="auto" hangingPunct="1">
              <a:spcAft>
                <a:spcPts val="0"/>
              </a:spcAft>
              <a:buFont typeface="Wingdings"/>
              <a:buNone/>
              <a:defRPr/>
            </a:pPr>
            <a:r>
              <a:rPr lang="tr-TR" dirty="0" smtClean="0"/>
              <a:t>4. Feminizm, sadece bir fikirler demeti de¤il, aynı zamanda, toplumun yapısını değiştirip dönüştürmeye aday uygulamalar öneren bir siyasal harekettir.</a:t>
            </a:r>
          </a:p>
          <a:p>
            <a:pPr marL="274320" indent="-274320" eaLnBrk="1" fontAlgn="auto" hangingPunct="1">
              <a:spcAft>
                <a:spcPts val="0"/>
              </a:spcAft>
              <a:buFont typeface="Wingdings"/>
              <a:buNone/>
              <a:defRPr/>
            </a:pPr>
            <a:r>
              <a:rPr lang="tr-TR" dirty="0" smtClean="0"/>
              <a:t>5. Feminist değişim talepleri, çoğunlukla bir toplumsal direnişle karşılaşmaktadır. </a:t>
            </a:r>
          </a:p>
          <a:p>
            <a:pPr marL="274320" indent="-274320" eaLnBrk="1" fontAlgn="auto" hangingPunct="1">
              <a:spcAft>
                <a:spcPts val="0"/>
              </a:spcAft>
              <a:buFont typeface="Wingdings"/>
              <a:buNone/>
              <a:defRPr/>
            </a:pPr>
            <a:r>
              <a:rPr lang="tr-TR" dirty="0" smtClean="0"/>
              <a:t>6. Feminizm mutlak değişmez bir bilgi zeminine dayanmaktan ziyade,</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a:lstStyle/>
          <a:p>
            <a:pPr eaLnBrk="1" fontAlgn="auto" hangingPunct="1">
              <a:spcAft>
                <a:spcPts val="0"/>
              </a:spcAft>
              <a:defRPr/>
            </a:pPr>
            <a:r>
              <a:rPr lang="tr-TR" smtClean="0"/>
              <a:t>Feminizmin doğuşu </a:t>
            </a:r>
          </a:p>
        </p:txBody>
      </p:sp>
      <p:sp>
        <p:nvSpPr>
          <p:cNvPr id="21507" name="Rectangle 3"/>
          <p:cNvSpPr>
            <a:spLocks noGrp="1" noChangeArrowheads="1"/>
          </p:cNvSpPr>
          <p:nvPr>
            <p:ph type="body" idx="4294967295"/>
          </p:nvPr>
        </p:nvSpPr>
        <p:spPr>
          <a:xfrm>
            <a:off x="0" y="1905000"/>
            <a:ext cx="8229600" cy="4114800"/>
          </a:xfrm>
        </p:spPr>
        <p:txBody>
          <a:bodyPr/>
          <a:lstStyle/>
          <a:p>
            <a:pPr eaLnBrk="1" hangingPunct="1">
              <a:lnSpc>
                <a:spcPct val="80000"/>
              </a:lnSpc>
            </a:pPr>
            <a:r>
              <a:rPr lang="tr-TR" altLang="tr-TR" sz="1600" smtClean="0"/>
              <a:t>Modern anlamda bir felsefe ve bir hareket olarak feminizmin kökeni kadının eğitimi hakkını savunan </a:t>
            </a:r>
            <a:r>
              <a:rPr lang="tr-TR" altLang="tr-TR" sz="1600" smtClean="0">
                <a:hlinkClick r:id="rId2" tooltip="Lady Mary Wortley Montagu"/>
              </a:rPr>
              <a:t>Lady Mary Wortley Montagu</a:t>
            </a:r>
            <a:r>
              <a:rPr lang="tr-TR" altLang="tr-TR" sz="1600" smtClean="0"/>
              <a:t> ve Marquis de Condorcet gibi özgür düşünürlerin de içinde yer aldığı Aydınlanma dönemine götürülmektedir. Kadınlar için ilk bilimsel topluluk Hollanda Cumhuriyetinin güneyinde yer alan bir şehir olan Middelburg'de 1785 tarihinde kurulmuştur. İngiliz kadın yazar Mary Wollstonecraft'ın feminist olarak adlandırılabilen </a:t>
            </a:r>
            <a:r>
              <a:rPr lang="tr-TR" altLang="tr-TR" sz="1600" i="1" smtClean="0"/>
              <a:t>A Vindication of the Rights of Woman</a:t>
            </a:r>
            <a:r>
              <a:rPr lang="tr-TR" altLang="tr-TR" sz="1600" smtClean="0"/>
              <a:t> (Kadın Haklarının Müdafaası) (1792) adlı eseri bu konuda ilk çalışmalardan biridir. Feminizm 19.yüzyılda kadınlarda adaletsiz davranıldığına ilişkin inanç arttıkça organize bir hareket haline geldi. Feminist hareketin kökleri ilerlemeci hareket özellikle de 19.yüzyıldaki reform hareketi içinde yer almaktadır. Harekete féminisme adını veren kişi ütopyacı sosyalist Charles Fourier'dir(1837). Fourier, 1808 gibi erken bir tarihte kadın haklarının genişletilmesini tüm tüm toplumsal ilerlemenin genel prensibi olduğunu öne sürmüştür. İlk kadın hakları toplantısı New York, Seneca Falls'da </a:t>
            </a:r>
            <a:r>
              <a:rPr lang="tr-TR" altLang="tr-TR" sz="1600" smtClean="0">
                <a:hlinkClick r:id="rId3" tooltip="1848"/>
              </a:rPr>
              <a:t>1848</a:t>
            </a:r>
            <a:r>
              <a:rPr lang="tr-TR" altLang="tr-TR" sz="1600" smtClean="0"/>
              <a:t> yılında yapılmıştır. </a:t>
            </a:r>
            <a:r>
              <a:rPr lang="tr-TR" altLang="tr-TR" sz="1600" smtClean="0">
                <a:hlinkClick r:id="rId4" tooltip="1869"/>
              </a:rPr>
              <a:t>1869</a:t>
            </a:r>
            <a:r>
              <a:rPr lang="tr-TR" altLang="tr-TR" sz="1600" smtClean="0"/>
              <a:t> yılında </a:t>
            </a:r>
            <a:r>
              <a:rPr lang="tr-TR" altLang="tr-TR" sz="1600" smtClean="0">
                <a:hlinkClick r:id="rId5" tooltip="John Stuart Mill"/>
              </a:rPr>
              <a:t>John Stuart Mill</a:t>
            </a:r>
            <a:r>
              <a:rPr lang="tr-TR" altLang="tr-TR" sz="1600" smtClean="0"/>
              <a:t> </a:t>
            </a:r>
            <a:r>
              <a:rPr lang="tr-TR" altLang="tr-TR" sz="1600" i="1" smtClean="0"/>
              <a:t>The Subjection of Women</a:t>
            </a:r>
            <a:r>
              <a:rPr lang="tr-TR" altLang="tr-TR" sz="1600" smtClean="0"/>
              <a:t> (Kadınların Köleleştirilmesi) kitabını yayınlamıştır. Adı geçen kitabında Mill, "bir cinsin diğer bir cinse hakimiyeti yanlış....ve....insanoğlunun gelişmesinin önündeki en büyük engellerden biridir.." demiştir.</a:t>
            </a:r>
          </a:p>
          <a:p>
            <a:pPr eaLnBrk="1" hangingPunct="1">
              <a:lnSpc>
                <a:spcPct val="80000"/>
              </a:lnSpc>
            </a:pPr>
            <a:r>
              <a:rPr lang="tr-TR" altLang="tr-TR" sz="1600" smtClean="0"/>
              <a:t>Pek çok ülke 20.yüzyılın ilk yıllarında özellikle de </a:t>
            </a:r>
            <a:r>
              <a:rPr lang="tr-TR" altLang="tr-TR" sz="1600" smtClean="0">
                <a:hlinkClick r:id="rId6" tooltip="I. Dünya Savaşı"/>
              </a:rPr>
              <a:t>I. Dünya Savaşı</a:t>
            </a:r>
            <a:r>
              <a:rPr lang="tr-TR" altLang="tr-TR" sz="1600" smtClean="0"/>
              <a:t> 'nın son yıllarında kadınlara oy hakkını tanımıştır.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4 İçerik Yer Tutucusu"/>
          <p:cNvSpPr>
            <a:spLocks noGrp="1"/>
          </p:cNvSpPr>
          <p:nvPr>
            <p:ph sz="quarter" idx="4294967295"/>
          </p:nvPr>
        </p:nvSpPr>
        <p:spPr>
          <a:xfrm>
            <a:off x="0" y="1600200"/>
            <a:ext cx="7467600" cy="4873625"/>
          </a:xfrm>
        </p:spPr>
        <p:txBody>
          <a:bodyPr/>
          <a:lstStyle/>
          <a:p>
            <a:pPr eaLnBrk="1" hangingPunct="1"/>
            <a:endParaRPr lang="tr-TR" altLang="tr-TR" smtClean="0"/>
          </a:p>
          <a:p>
            <a:pPr eaLnBrk="1" hangingPunct="1"/>
            <a:r>
              <a:rPr lang="tr-TR" altLang="tr-TR" smtClean="0"/>
              <a:t> İlk olarak Fransız Devriminden sonra Fransa’da ortaya çıkan bu akım, Fransız İhtilal’inde Olympe Gouges’in 1791’de yayınladığı “Kadın Hakları Beyannamesi” ile ortaya atılmış oldu.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0" y="1905000"/>
            <a:ext cx="8229600" cy="4114800"/>
          </a:xfrm>
        </p:spPr>
        <p:txBody>
          <a:bodyPr/>
          <a:lstStyle/>
          <a:p>
            <a:pPr eaLnBrk="1" hangingPunct="1"/>
            <a:r>
              <a:rPr lang="tr-TR" altLang="tr-TR" smtClean="0"/>
              <a:t>İlk dönem feministleri genellikle ilk-dalga feministleri </a:t>
            </a:r>
            <a:r>
              <a:rPr lang="tr-TR" altLang="tr-TR" smtClean="0">
                <a:hlinkClick r:id="rId2" tooltip="1960"/>
              </a:rPr>
              <a:t>1960</a:t>
            </a:r>
            <a:r>
              <a:rPr lang="tr-TR" altLang="tr-TR" smtClean="0"/>
              <a:t> sonrasındaki feministler ikinci-dalga feministleri olarak isimlendirilmiştir. Bazıları yeni kuşak feministleri üçüncü-dalga feminizmi içinde görmektedir.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0" y="785813"/>
            <a:ext cx="8715375" cy="5233987"/>
          </a:xfrm>
        </p:spPr>
        <p:txBody>
          <a:bodyPr/>
          <a:lstStyle/>
          <a:p>
            <a:pPr eaLnBrk="1" hangingPunct="1">
              <a:lnSpc>
                <a:spcPct val="80000"/>
              </a:lnSpc>
            </a:pPr>
            <a:r>
              <a:rPr lang="tr-TR" altLang="tr-TR" sz="1400" smtClean="0">
                <a:hlinkClick r:id="rId2" tooltip="Ekofeminizm"/>
              </a:rPr>
              <a:t>Ekofeminizm</a:t>
            </a:r>
            <a:r>
              <a:rPr lang="tr-TR" altLang="tr-TR" sz="1400" smtClean="0"/>
              <a:t> </a:t>
            </a:r>
          </a:p>
          <a:p>
            <a:pPr eaLnBrk="1" hangingPunct="1">
              <a:lnSpc>
                <a:spcPct val="80000"/>
              </a:lnSpc>
            </a:pPr>
            <a:r>
              <a:rPr lang="tr-TR" altLang="tr-TR" sz="1400" b="1" smtClean="0">
                <a:hlinkClick r:id="rId3" tooltip="Fransız Feminizmi"/>
              </a:rPr>
              <a:t>Fransız Feminizmi</a:t>
            </a:r>
            <a:r>
              <a:rPr lang="tr-TR" altLang="tr-TR" sz="1400" smtClean="0"/>
              <a:t> </a:t>
            </a:r>
          </a:p>
          <a:p>
            <a:pPr eaLnBrk="1" hangingPunct="1">
              <a:lnSpc>
                <a:spcPct val="80000"/>
              </a:lnSpc>
            </a:pPr>
            <a:r>
              <a:rPr lang="tr-TR" altLang="tr-TR" sz="1400" b="1" smtClean="0">
                <a:hlinkClick r:id="rId4" tooltip="Radikal Feminizm"/>
              </a:rPr>
              <a:t>Radikal Feminizm</a:t>
            </a:r>
            <a:r>
              <a:rPr lang="tr-TR" altLang="tr-TR" sz="1400" smtClean="0"/>
              <a:t> </a:t>
            </a:r>
          </a:p>
          <a:p>
            <a:pPr eaLnBrk="1" hangingPunct="1">
              <a:lnSpc>
                <a:spcPct val="80000"/>
              </a:lnSpc>
            </a:pPr>
            <a:r>
              <a:rPr lang="tr-TR" altLang="tr-TR" sz="1400" b="1" smtClean="0">
                <a:hlinkClick r:id="rId5" tooltip="Liberal Feminizm"/>
              </a:rPr>
              <a:t>Liberal Feminizm</a:t>
            </a:r>
            <a:r>
              <a:rPr lang="tr-TR" altLang="tr-TR" sz="1400" smtClean="0"/>
              <a:t> </a:t>
            </a:r>
          </a:p>
          <a:p>
            <a:pPr eaLnBrk="1" hangingPunct="1">
              <a:lnSpc>
                <a:spcPct val="80000"/>
              </a:lnSpc>
            </a:pPr>
            <a:r>
              <a:rPr lang="tr-TR" altLang="tr-TR" sz="1400" b="1" smtClean="0">
                <a:hlinkClick r:id="rId6" tooltip="Lezbiyen Feminizm"/>
              </a:rPr>
              <a:t>Lezbiyen Feminizm</a:t>
            </a:r>
            <a:r>
              <a:rPr lang="tr-TR" altLang="tr-TR" sz="1400" smtClean="0"/>
              <a:t> </a:t>
            </a:r>
          </a:p>
          <a:p>
            <a:pPr eaLnBrk="1" hangingPunct="1">
              <a:lnSpc>
                <a:spcPct val="80000"/>
              </a:lnSpc>
            </a:pPr>
            <a:r>
              <a:rPr lang="tr-TR" altLang="tr-TR" sz="1400" b="1" smtClean="0">
                <a:hlinkClick r:id="rId7" tooltip="Marksist Feminizm"/>
              </a:rPr>
              <a:t>Marksist Feminizm</a:t>
            </a:r>
            <a:r>
              <a:rPr lang="tr-TR" altLang="tr-TR" sz="1400" smtClean="0"/>
              <a:t> </a:t>
            </a:r>
          </a:p>
          <a:p>
            <a:pPr eaLnBrk="1" hangingPunct="1">
              <a:lnSpc>
                <a:spcPct val="80000"/>
              </a:lnSpc>
            </a:pPr>
            <a:r>
              <a:rPr lang="tr-TR" altLang="tr-TR" sz="1400" b="1" smtClean="0">
                <a:hlinkClick r:id="rId8" tooltip="Sosyalist Feminizm"/>
              </a:rPr>
              <a:t>Sosyalist Feminizm</a:t>
            </a:r>
            <a:r>
              <a:rPr lang="tr-TR" altLang="tr-TR" sz="1400" smtClean="0"/>
              <a:t> </a:t>
            </a:r>
          </a:p>
          <a:p>
            <a:pPr eaLnBrk="1" hangingPunct="1">
              <a:lnSpc>
                <a:spcPct val="80000"/>
              </a:lnSpc>
            </a:pPr>
            <a:r>
              <a:rPr lang="tr-TR" altLang="tr-TR" sz="1400" b="1" smtClean="0">
                <a:hlinkClick r:id="rId9" tooltip="Pop Feminizm"/>
              </a:rPr>
              <a:t>Pop Feminizm</a:t>
            </a:r>
            <a:r>
              <a:rPr lang="tr-TR" altLang="tr-TR" sz="1400" smtClean="0"/>
              <a:t> </a:t>
            </a:r>
          </a:p>
          <a:p>
            <a:pPr eaLnBrk="1" hangingPunct="1">
              <a:lnSpc>
                <a:spcPct val="80000"/>
              </a:lnSpc>
            </a:pPr>
            <a:r>
              <a:rPr lang="tr-TR" altLang="tr-TR" sz="1400" b="1" smtClean="0">
                <a:hlinkClick r:id="rId10" tooltip="İslamcı Feminizm"/>
              </a:rPr>
              <a:t>İslamcı Feminizm</a:t>
            </a:r>
            <a:r>
              <a:rPr lang="tr-TR" altLang="tr-TR" sz="1400" smtClean="0"/>
              <a:t> </a:t>
            </a:r>
          </a:p>
          <a:p>
            <a:pPr eaLnBrk="1" hangingPunct="1">
              <a:lnSpc>
                <a:spcPct val="80000"/>
              </a:lnSpc>
            </a:pPr>
            <a:r>
              <a:rPr lang="tr-TR" altLang="tr-TR" sz="1400" b="1" smtClean="0">
                <a:hlinkClick r:id="rId11" tooltip="Ruhsal Feminizm"/>
              </a:rPr>
              <a:t>Ruhsal Feminizm</a:t>
            </a:r>
            <a:r>
              <a:rPr lang="tr-TR" altLang="tr-TR" sz="1400" smtClean="0"/>
              <a:t> </a:t>
            </a:r>
          </a:p>
          <a:p>
            <a:pPr eaLnBrk="1" hangingPunct="1">
              <a:lnSpc>
                <a:spcPct val="80000"/>
              </a:lnSpc>
            </a:pPr>
            <a:r>
              <a:rPr lang="tr-TR" altLang="tr-TR" sz="1400" b="1" smtClean="0">
                <a:hlinkClick r:id="rId12" tooltip="Maddi Feminizm (henüz yazılmamış)"/>
              </a:rPr>
              <a:t>Maddi Feminizm</a:t>
            </a:r>
            <a:r>
              <a:rPr lang="tr-TR" altLang="tr-TR" sz="1400" smtClean="0"/>
              <a:t> </a:t>
            </a:r>
          </a:p>
          <a:p>
            <a:pPr eaLnBrk="1" hangingPunct="1">
              <a:lnSpc>
                <a:spcPct val="80000"/>
              </a:lnSpc>
            </a:pPr>
            <a:r>
              <a:rPr lang="tr-TR" altLang="tr-TR" sz="1400" b="1" smtClean="0">
                <a:hlinkClick r:id="rId13" tooltip="Postmodern Feminizm (henüz yazılmamış)"/>
              </a:rPr>
              <a:t>Postmodern Feminizm</a:t>
            </a:r>
            <a:r>
              <a:rPr lang="tr-TR" altLang="tr-TR" sz="1400" smtClean="0"/>
              <a:t> </a:t>
            </a:r>
          </a:p>
          <a:p>
            <a:pPr eaLnBrk="1" hangingPunct="1">
              <a:lnSpc>
                <a:spcPct val="80000"/>
              </a:lnSpc>
            </a:pPr>
            <a:r>
              <a:rPr lang="tr-TR" altLang="tr-TR" sz="1400" b="1" smtClean="0">
                <a:hlinkClick r:id="rId14" tooltip="Varoluşçu Feminizm (henüz yazılmamış)"/>
              </a:rPr>
              <a:t>Varoluşçu Feminizm</a:t>
            </a:r>
            <a:r>
              <a:rPr lang="tr-TR" altLang="tr-TR" sz="1400" smtClean="0"/>
              <a:t> </a:t>
            </a:r>
          </a:p>
          <a:p>
            <a:pPr eaLnBrk="1" hangingPunct="1">
              <a:lnSpc>
                <a:spcPct val="80000"/>
              </a:lnSpc>
            </a:pPr>
            <a:r>
              <a:rPr lang="tr-TR" altLang="tr-TR" sz="1400" b="1" smtClean="0">
                <a:hlinkClick r:id="rId15" tooltip="Pro-seks Feminizm (henüz yazılmamış)"/>
              </a:rPr>
              <a:t>Pro-seks Feminizm</a:t>
            </a:r>
            <a:r>
              <a:rPr lang="tr-TR" altLang="tr-TR" sz="1400" smtClean="0"/>
              <a:t>(seksüel açıdan liberal feminizm, seks-pozitif feminizm diye de bilinir) </a:t>
            </a:r>
          </a:p>
          <a:p>
            <a:pPr eaLnBrk="1" hangingPunct="1">
              <a:lnSpc>
                <a:spcPct val="80000"/>
              </a:lnSpc>
            </a:pPr>
            <a:r>
              <a:rPr lang="tr-TR" altLang="tr-TR" sz="1400" b="1" smtClean="0">
                <a:hlinkClick r:id="rId16" tooltip="Post-Kolonyal Feminizm (henüz yazılmamış)"/>
              </a:rPr>
              <a:t>Post-Kolonyal Feminizm</a:t>
            </a:r>
            <a:r>
              <a:rPr lang="tr-TR" altLang="tr-TR" sz="1400" smtClean="0"/>
              <a:t> </a:t>
            </a:r>
          </a:p>
          <a:p>
            <a:pPr eaLnBrk="1" hangingPunct="1">
              <a:lnSpc>
                <a:spcPct val="80000"/>
              </a:lnSpc>
            </a:pPr>
            <a:r>
              <a:rPr lang="tr-TR" altLang="tr-TR" sz="1400" b="1" smtClean="0">
                <a:hlinkClick r:id="rId17" tooltip="Amazon Feminizm (henüz yazılmamış)"/>
              </a:rPr>
              <a:t>Amazon Feminizm</a:t>
            </a:r>
            <a:r>
              <a:rPr lang="tr-TR" altLang="tr-TR" sz="1400" smtClean="0"/>
              <a:t> </a:t>
            </a:r>
          </a:p>
          <a:p>
            <a:pPr eaLnBrk="1" hangingPunct="1">
              <a:lnSpc>
                <a:spcPct val="80000"/>
              </a:lnSpc>
            </a:pPr>
            <a:r>
              <a:rPr lang="tr-TR" altLang="tr-TR" sz="1400" b="1" smtClean="0">
                <a:hlinkClick r:id="rId18" tooltip="Kültürel Feminizm (henüz yazılmamış)"/>
              </a:rPr>
              <a:t>Kültürel Feminizm</a:t>
            </a:r>
            <a:r>
              <a:rPr lang="tr-TR" altLang="tr-TR" sz="1400" smtClean="0"/>
              <a:t> </a:t>
            </a:r>
          </a:p>
          <a:p>
            <a:pPr eaLnBrk="1" hangingPunct="1">
              <a:lnSpc>
                <a:spcPct val="80000"/>
              </a:lnSpc>
            </a:pPr>
            <a:r>
              <a:rPr lang="tr-TR" altLang="tr-TR" sz="1400" b="1" smtClean="0">
                <a:hlinkClick r:id="rId19" tooltip="Anarko-Feminizm"/>
              </a:rPr>
              <a:t>Anarko-Feminizm</a:t>
            </a:r>
            <a:r>
              <a:rPr lang="tr-TR" altLang="tr-TR" sz="1400" smtClean="0"/>
              <a:t> </a:t>
            </a:r>
          </a:p>
          <a:p>
            <a:pPr eaLnBrk="1" hangingPunct="1">
              <a:lnSpc>
                <a:spcPct val="80000"/>
              </a:lnSpc>
            </a:pPr>
            <a:r>
              <a:rPr lang="tr-TR" altLang="tr-TR" sz="1400" b="1" smtClean="0">
                <a:hlinkClick r:id="rId20" tooltip="Üçüncü Dalga Feminizm (henüz yazılmamış)"/>
              </a:rPr>
              <a:t>Üçüncü Dalga Feminizm</a:t>
            </a:r>
            <a:r>
              <a:rPr lang="tr-TR" altLang="tr-TR" sz="1400" smtClean="0"/>
              <a:t> </a:t>
            </a:r>
          </a:p>
          <a:p>
            <a:pPr eaLnBrk="1" hangingPunct="1">
              <a:lnSpc>
                <a:spcPct val="80000"/>
              </a:lnSpc>
            </a:pPr>
            <a:r>
              <a:rPr lang="tr-TR" altLang="tr-TR" sz="1400" smtClean="0">
                <a:hlinkClick r:id="rId21" tooltip="Kadınizm"/>
              </a:rPr>
              <a:t>Kadınizm</a:t>
            </a:r>
            <a:r>
              <a:rPr lang="tr-TR" altLang="tr-TR" sz="1400" smtClean="0"/>
              <a:t>/Kadıncılık (Womanism) </a:t>
            </a:r>
          </a:p>
          <a:p>
            <a:pPr eaLnBrk="1" hangingPunct="1">
              <a:lnSpc>
                <a:spcPct val="80000"/>
              </a:lnSpc>
            </a:pPr>
            <a:endParaRPr lang="tr-TR" altLang="tr-TR" sz="1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eaLnBrk="1" fontAlgn="auto" hangingPunct="1">
              <a:spcAft>
                <a:spcPts val="0"/>
              </a:spcAft>
              <a:defRPr/>
            </a:pPr>
            <a:r>
              <a:rPr lang="tr-TR" b="1" dirty="0" smtClean="0">
                <a:hlinkClick r:id="rId2" tooltip="Eşitlikçi"/>
              </a:rPr>
              <a:t>Eşitlikçi</a:t>
            </a:r>
            <a:r>
              <a:rPr lang="tr-TR" dirty="0" smtClean="0"/>
              <a:t> Formlar: </a:t>
            </a:r>
            <a:br>
              <a:rPr lang="tr-TR" dirty="0" smtClean="0"/>
            </a:br>
            <a:endParaRPr lang="tr-TR" dirty="0"/>
          </a:p>
        </p:txBody>
      </p:sp>
      <p:sp>
        <p:nvSpPr>
          <p:cNvPr id="25603" name="Rectangle 3"/>
          <p:cNvSpPr>
            <a:spLocks noGrp="1" noChangeArrowheads="1"/>
          </p:cNvSpPr>
          <p:nvPr>
            <p:ph sz="quarter" idx="1"/>
          </p:nvPr>
        </p:nvSpPr>
        <p:spPr>
          <a:xfrm>
            <a:off x="457200" y="1600200"/>
            <a:ext cx="7467600" cy="4873625"/>
          </a:xfrm>
        </p:spPr>
        <p:txBody>
          <a:bodyPr/>
          <a:lstStyle/>
          <a:p>
            <a:pPr eaLnBrk="1" hangingPunct="1"/>
            <a:r>
              <a:rPr lang="tr-TR" altLang="tr-TR" smtClean="0"/>
              <a:t>Eşitlikçi Feminizm - Önde gelen feminist liderleri de içeren çoğunluk bunun feminizmin gerçek bir formu olmadığını öne sürmektedir. </a:t>
            </a:r>
          </a:p>
          <a:p>
            <a:pPr eaLnBrk="1" hangingPunct="1"/>
            <a:r>
              <a:rPr lang="tr-TR" altLang="tr-TR" smtClean="0"/>
              <a:t>Bireyci Feminizm - (Libertarian Feminizm olarak da bilinir) Yukarıdakiyle aynıdır. </a:t>
            </a:r>
          </a:p>
          <a:p>
            <a:pPr eaLnBrk="1" hangingPunct="1"/>
            <a:r>
              <a:rPr lang="tr-TR" altLang="tr-TR" smtClean="0"/>
              <a:t>Liberal Feminizm </a:t>
            </a:r>
          </a:p>
          <a:p>
            <a:pPr eaLnBrk="1" hangingPunct="1"/>
            <a:endParaRPr lang="tr-TR" altLang="tr-TR"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lnSpc>
                <a:spcPct val="80000"/>
              </a:lnSpc>
              <a:spcAft>
                <a:spcPts val="0"/>
              </a:spcAft>
              <a:defRPr/>
            </a:pPr>
            <a:r>
              <a:rPr lang="tr-TR" sz="3200" dirty="0" smtClean="0"/>
              <a:t>Kadın Merkezli (</a:t>
            </a:r>
            <a:r>
              <a:rPr lang="tr-TR" sz="3200" dirty="0" err="1" smtClean="0"/>
              <a:t>Gynocentric</a:t>
            </a:r>
            <a:r>
              <a:rPr lang="tr-TR" sz="3200" dirty="0" smtClean="0"/>
              <a:t>) Formlar: </a:t>
            </a:r>
            <a:endParaRPr lang="tr-TR" sz="3200" dirty="0"/>
          </a:p>
        </p:txBody>
      </p:sp>
      <p:sp>
        <p:nvSpPr>
          <p:cNvPr id="26627"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tr-TR" altLang="tr-TR" sz="2800" smtClean="0"/>
              <a:t>Kültürel Feminizm </a:t>
            </a:r>
          </a:p>
          <a:p>
            <a:pPr eaLnBrk="1" hangingPunct="1">
              <a:lnSpc>
                <a:spcPct val="80000"/>
              </a:lnSpc>
            </a:pPr>
            <a:r>
              <a:rPr lang="tr-TR" altLang="tr-TR" sz="2800" smtClean="0"/>
              <a:t>Cinsiyet Feminizmi </a:t>
            </a:r>
          </a:p>
          <a:p>
            <a:pPr eaLnBrk="1" hangingPunct="1">
              <a:lnSpc>
                <a:spcPct val="80000"/>
              </a:lnSpc>
            </a:pPr>
            <a:r>
              <a:rPr lang="tr-TR" altLang="tr-TR" sz="2800" smtClean="0"/>
              <a:t>Pop Feminizm </a:t>
            </a:r>
          </a:p>
          <a:p>
            <a:pPr eaLnBrk="1" hangingPunct="1">
              <a:lnSpc>
                <a:spcPct val="80000"/>
              </a:lnSpc>
            </a:pPr>
            <a:r>
              <a:rPr lang="tr-TR" altLang="tr-TR" sz="2800" smtClean="0"/>
              <a:t>Radikal Feminizm </a:t>
            </a:r>
          </a:p>
          <a:p>
            <a:pPr eaLnBrk="1" hangingPunct="1">
              <a:lnSpc>
                <a:spcPct val="80000"/>
              </a:lnSpc>
            </a:pPr>
            <a:r>
              <a:rPr lang="tr-TR" altLang="tr-TR" sz="2800" smtClean="0"/>
              <a:t>Kadın Merkezli (Gynocentric) Formlar: </a:t>
            </a:r>
          </a:p>
          <a:p>
            <a:pPr eaLnBrk="1" hangingPunct="1">
              <a:lnSpc>
                <a:spcPct val="80000"/>
              </a:lnSpc>
            </a:pPr>
            <a:r>
              <a:rPr lang="tr-TR" altLang="tr-TR" sz="2800" smtClean="0"/>
              <a:t>Kültürel Feminizm </a:t>
            </a:r>
          </a:p>
          <a:p>
            <a:pPr eaLnBrk="1" hangingPunct="1">
              <a:lnSpc>
                <a:spcPct val="80000"/>
              </a:lnSpc>
            </a:pPr>
            <a:r>
              <a:rPr lang="tr-TR" altLang="tr-TR" sz="2800" smtClean="0"/>
              <a:t>Cinsiyet Feminizmi </a:t>
            </a:r>
          </a:p>
          <a:p>
            <a:pPr eaLnBrk="1" hangingPunct="1">
              <a:lnSpc>
                <a:spcPct val="80000"/>
              </a:lnSpc>
            </a:pPr>
            <a:r>
              <a:rPr lang="tr-TR" altLang="tr-TR" sz="2800" smtClean="0"/>
              <a:t>Pop Feminizm </a:t>
            </a:r>
          </a:p>
          <a:p>
            <a:pPr eaLnBrk="1" hangingPunct="1">
              <a:lnSpc>
                <a:spcPct val="80000"/>
              </a:lnSpc>
            </a:pPr>
            <a:r>
              <a:rPr lang="tr-TR" altLang="tr-TR" sz="2800" smtClean="0"/>
              <a:t>Radikal Feminizm </a:t>
            </a:r>
          </a:p>
          <a:p>
            <a:pPr eaLnBrk="1" hangingPunct="1">
              <a:lnSpc>
                <a:spcPct val="80000"/>
              </a:lnSpc>
            </a:pPr>
            <a:endParaRPr lang="tr-TR" altLang="tr-TR" sz="2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286000" y="3124200"/>
            <a:ext cx="6172200" cy="1893888"/>
          </a:xfrm>
        </p:spPr>
        <p:txBody>
          <a:bodyPr>
            <a:normAutofit fontScale="90000"/>
          </a:bodyPr>
          <a:lstStyle/>
          <a:p>
            <a:pPr eaLnBrk="1" fontAlgn="auto" hangingPunct="1">
              <a:spcAft>
                <a:spcPts val="0"/>
              </a:spcAft>
              <a:defRPr/>
            </a:pP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r>
              <a:rPr lang="tr-TR" sz="4000" smtClean="0"/>
              <a:t/>
            </a:r>
            <a:br>
              <a:rPr lang="tr-TR" sz="4000" smtClean="0"/>
            </a:br>
            <a:endParaRPr lang="tr-TR" sz="4000" smtClean="0"/>
          </a:p>
        </p:txBody>
      </p:sp>
      <p:sp>
        <p:nvSpPr>
          <p:cNvPr id="9219" name="Rectangle 5"/>
          <p:cNvSpPr>
            <a:spLocks noGrp="1" noChangeArrowheads="1"/>
          </p:cNvSpPr>
          <p:nvPr>
            <p:ph type="subTitle" idx="1"/>
          </p:nvPr>
        </p:nvSpPr>
        <p:spPr>
          <a:xfrm>
            <a:off x="1042988" y="2060575"/>
            <a:ext cx="6400800" cy="1752600"/>
          </a:xfrm>
        </p:spPr>
        <p:txBody>
          <a:bodyPr/>
          <a:lstStyle/>
          <a:p>
            <a:pPr eaLnBrk="1" hangingPunct="1"/>
            <a:r>
              <a:rPr lang="tr-TR" altLang="tr-TR" smtClean="0">
                <a:hlinkClick r:id="rId2" tooltip="Maskülizm"/>
              </a:rPr>
              <a:t>Maskülizm</a:t>
            </a:r>
            <a:r>
              <a:rPr lang="tr-TR" altLang="tr-TR" smtClean="0"/>
              <a:t> </a:t>
            </a:r>
          </a:p>
          <a:p>
            <a:pPr eaLnBrk="1" hangingPunct="1"/>
            <a:r>
              <a:rPr lang="tr-TR" altLang="tr-TR" smtClean="0">
                <a:hlinkClick r:id="rId3" tooltip="Erkek Düşmanlığı"/>
              </a:rPr>
              <a:t>Erkek Düşmanlığı</a:t>
            </a:r>
            <a:r>
              <a:rPr lang="tr-TR" altLang="tr-TR" smtClean="0"/>
              <a:t> </a:t>
            </a:r>
          </a:p>
          <a:p>
            <a:pPr eaLnBrk="1" hangingPunct="1"/>
            <a:r>
              <a:rPr lang="tr-TR" altLang="tr-TR" smtClean="0">
                <a:hlinkClick r:id="rId4" tooltip="Kadınizm"/>
              </a:rPr>
              <a:t>Kadınizm/Kadıncılık</a:t>
            </a:r>
            <a:endParaRPr lang="tr-TR" altLang="tr-TR" smtClean="0"/>
          </a:p>
          <a:p>
            <a:pPr eaLnBrk="1" hangingPunct="1"/>
            <a:endParaRPr lang="tr-TR" altLang="tr-TR"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fontAlgn="auto" hangingPunct="1">
              <a:spcAft>
                <a:spcPts val="0"/>
              </a:spcAft>
              <a:defRPr/>
            </a:pPr>
            <a:r>
              <a:rPr lang="tr-TR" dirty="0" smtClean="0"/>
              <a:t/>
            </a:r>
            <a:br>
              <a:rPr lang="tr-TR" dirty="0" smtClean="0"/>
            </a:br>
            <a:r>
              <a:rPr lang="tr-TR" dirty="0" smtClean="0"/>
              <a:t/>
            </a:r>
            <a:br>
              <a:rPr lang="tr-TR" dirty="0" smtClean="0"/>
            </a:br>
            <a:r>
              <a:rPr lang="tr-TR" dirty="0" smtClean="0"/>
              <a:t/>
            </a:r>
            <a:br>
              <a:rPr lang="tr-TR" dirty="0" smtClean="0"/>
            </a:br>
            <a:r>
              <a:rPr lang="tr-TR" dirty="0" smtClean="0"/>
              <a:t>Baskının Ataerkillikten Kaynaklandığını Kabul Edenler: </a:t>
            </a:r>
            <a:br>
              <a:rPr lang="tr-TR" dirty="0" smtClean="0"/>
            </a:br>
            <a:endParaRPr lang="tr-TR" dirty="0"/>
          </a:p>
        </p:txBody>
      </p:sp>
      <p:sp>
        <p:nvSpPr>
          <p:cNvPr id="27651" name="Rectangle 3"/>
          <p:cNvSpPr>
            <a:spLocks noGrp="1" noChangeArrowheads="1"/>
          </p:cNvSpPr>
          <p:nvPr>
            <p:ph sz="quarter" idx="1"/>
          </p:nvPr>
        </p:nvSpPr>
        <p:spPr>
          <a:xfrm>
            <a:off x="457200" y="1600200"/>
            <a:ext cx="7467600" cy="4873625"/>
          </a:xfrm>
        </p:spPr>
        <p:txBody>
          <a:bodyPr/>
          <a:lstStyle/>
          <a:p>
            <a:pPr eaLnBrk="1" hangingPunct="1"/>
            <a:r>
              <a:rPr lang="tr-TR" altLang="tr-TR" smtClean="0"/>
              <a:t>Anarko-Feminizm </a:t>
            </a:r>
          </a:p>
          <a:p>
            <a:pPr eaLnBrk="1" hangingPunct="1"/>
            <a:r>
              <a:rPr lang="tr-TR" altLang="tr-TR" smtClean="0"/>
              <a:t>Radikal Feminizm </a:t>
            </a:r>
          </a:p>
          <a:p>
            <a:pPr eaLnBrk="1" hangingPunct="1"/>
            <a:r>
              <a:rPr lang="tr-TR" altLang="tr-TR" smtClean="0"/>
              <a:t>Fransız Feminizm </a:t>
            </a:r>
          </a:p>
          <a:p>
            <a:pPr eaLnBrk="1" hangingPunct="1"/>
            <a:r>
              <a:rPr lang="tr-TR" altLang="tr-TR" smtClean="0"/>
              <a:t>Seks Radikal Feminizm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tr-TR" smtClean="0"/>
              <a:t>Eşitlikçi </a:t>
            </a:r>
          </a:p>
        </p:txBody>
      </p:sp>
      <p:sp>
        <p:nvSpPr>
          <p:cNvPr id="28675" name="Rectangle 3"/>
          <p:cNvSpPr>
            <a:spLocks noGrp="1" noChangeArrowheads="1"/>
          </p:cNvSpPr>
          <p:nvPr>
            <p:ph sz="quarter" idx="1"/>
          </p:nvPr>
        </p:nvSpPr>
        <p:spPr>
          <a:xfrm>
            <a:off x="457200" y="1600200"/>
            <a:ext cx="7467600" cy="4873625"/>
          </a:xfrm>
        </p:spPr>
        <p:txBody>
          <a:bodyPr/>
          <a:lstStyle/>
          <a:p>
            <a:pPr lvl="1" eaLnBrk="1" hangingPunct="1"/>
            <a:r>
              <a:rPr lang="tr-TR" altLang="tr-TR" smtClean="0"/>
              <a:t>Eşitlikçi Feminizm - Önde gelen feminist liderleri de içeren çoğunluk bunun feminizmin gerçek bir formu olmadığını öne sürmektedir. </a:t>
            </a:r>
          </a:p>
          <a:p>
            <a:pPr lvl="1" eaLnBrk="1" hangingPunct="1"/>
            <a:r>
              <a:rPr lang="tr-TR" altLang="tr-TR" smtClean="0"/>
              <a:t>Bireyci Feminizm - (Libertarian Feminizm olarak da bilinir) Yukarıdakiyle aynıdır. </a:t>
            </a:r>
          </a:p>
          <a:p>
            <a:pPr lvl="1" eaLnBrk="1" hangingPunct="1"/>
            <a:r>
              <a:rPr lang="tr-TR" altLang="tr-TR" smtClean="0"/>
              <a:t>Liberal Feminizm </a:t>
            </a:r>
          </a:p>
          <a:p>
            <a:pPr eaLnBrk="1" hangingPunct="1"/>
            <a:endParaRPr lang="tr-TR" altLang="tr-T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tr-TR" dirty="0" err="1" smtClean="0"/>
              <a:t>AyrImcI</a:t>
            </a:r>
            <a:r>
              <a:rPr lang="tr-TR" dirty="0" smtClean="0"/>
              <a:t> </a:t>
            </a:r>
            <a:r>
              <a:rPr lang="tr-TR" dirty="0"/>
              <a:t>(</a:t>
            </a:r>
            <a:r>
              <a:rPr lang="tr-TR" dirty="0" err="1"/>
              <a:t>Segregationalist</a:t>
            </a:r>
            <a:r>
              <a:rPr lang="tr-TR" dirty="0"/>
              <a:t>):</a:t>
            </a:r>
          </a:p>
        </p:txBody>
      </p:sp>
      <p:sp>
        <p:nvSpPr>
          <p:cNvPr id="29699" name="Rectangle 3"/>
          <p:cNvSpPr>
            <a:spLocks noGrp="1" noChangeArrowheads="1"/>
          </p:cNvSpPr>
          <p:nvPr>
            <p:ph sz="quarter" idx="1"/>
          </p:nvPr>
        </p:nvSpPr>
        <p:spPr>
          <a:xfrm>
            <a:off x="457200" y="1600200"/>
            <a:ext cx="7467600" cy="4873625"/>
          </a:xfrm>
        </p:spPr>
        <p:txBody>
          <a:bodyPr/>
          <a:lstStyle/>
          <a:p>
            <a:pPr eaLnBrk="1" hangingPunct="1"/>
            <a:endParaRPr lang="tr-TR" altLang="tr-TR" smtClean="0"/>
          </a:p>
          <a:p>
            <a:pPr eaLnBrk="1" hangingPunct="1"/>
            <a:r>
              <a:rPr lang="tr-TR" altLang="tr-TR" smtClean="0"/>
              <a:t>Lezbiyen Feminizm (Lezbiyen Ayrıkçılığı/Lesbian separatism) ) </a:t>
            </a:r>
          </a:p>
          <a:p>
            <a:pPr eaLnBrk="1" hangingPunct="1"/>
            <a:r>
              <a:rPr lang="tr-TR" altLang="tr-TR" smtClean="0"/>
              <a:t>Ayrılıkçı Feminizm/Seperatist Feminizm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tr-TR"/>
              <a:t>Afrikan-Amerikan</a:t>
            </a:r>
          </a:p>
        </p:txBody>
      </p:sp>
      <p:sp>
        <p:nvSpPr>
          <p:cNvPr id="30723" name="Rectangle 3"/>
          <p:cNvSpPr>
            <a:spLocks noGrp="1" noChangeArrowheads="1"/>
          </p:cNvSpPr>
          <p:nvPr>
            <p:ph sz="quarter" idx="1"/>
          </p:nvPr>
        </p:nvSpPr>
        <p:spPr>
          <a:xfrm>
            <a:off x="457200" y="1600200"/>
            <a:ext cx="7467600" cy="4873625"/>
          </a:xfrm>
        </p:spPr>
        <p:txBody>
          <a:bodyPr/>
          <a:lstStyle/>
          <a:p>
            <a:pPr eaLnBrk="1" hangingPunct="1"/>
            <a:endParaRPr lang="tr-TR" altLang="tr-TR" smtClean="0"/>
          </a:p>
          <a:p>
            <a:pPr eaLnBrk="1" hangingPunct="1"/>
            <a:r>
              <a:rPr lang="tr-TR" altLang="tr-TR" smtClean="0"/>
              <a:t>Siyah Feminizm / Black Feminism </a:t>
            </a:r>
          </a:p>
          <a:p>
            <a:pPr eaLnBrk="1" hangingPunct="1"/>
            <a:r>
              <a:rPr lang="tr-TR" altLang="tr-TR" smtClean="0"/>
              <a:t>Kadıncılık/Womanism </a:t>
            </a:r>
          </a:p>
          <a:p>
            <a:pPr eaLnBrk="1" hangingPunct="1"/>
            <a:endParaRPr lang="tr-TR" altLang="tr-TR"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a:t>Batı-Dışı : </a:t>
            </a:r>
            <a:br>
              <a:rPr lang="tr-TR" sz="4000"/>
            </a:br>
            <a:endParaRPr lang="tr-TR" sz="4000"/>
          </a:p>
        </p:txBody>
      </p:sp>
      <p:sp>
        <p:nvSpPr>
          <p:cNvPr id="31747" name="Rectangle 3"/>
          <p:cNvSpPr>
            <a:spLocks noGrp="1" noChangeArrowheads="1"/>
          </p:cNvSpPr>
          <p:nvPr>
            <p:ph sz="quarter" idx="1"/>
          </p:nvPr>
        </p:nvSpPr>
        <p:spPr>
          <a:xfrm>
            <a:off x="457200" y="1600200"/>
            <a:ext cx="7467600" cy="4873625"/>
          </a:xfrm>
        </p:spPr>
        <p:txBody>
          <a:bodyPr/>
          <a:lstStyle/>
          <a:p>
            <a:pPr eaLnBrk="1" hangingPunct="1"/>
            <a:r>
              <a:rPr lang="tr-TR" altLang="tr-TR" smtClean="0"/>
              <a:t>Üçüncü Dünya Feminizm </a:t>
            </a:r>
          </a:p>
          <a:p>
            <a:pPr eaLnBrk="1" hangingPunct="1"/>
            <a:r>
              <a:rPr lang="tr-TR" altLang="tr-TR" smtClean="0"/>
              <a:t>Sömürge Sonrası Feminizm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5"/>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tr-TR" smtClean="0"/>
              <a:t>Kadın Merkezli (Gynocentric) Formlar:</a:t>
            </a:r>
          </a:p>
        </p:txBody>
      </p:sp>
      <p:sp>
        <p:nvSpPr>
          <p:cNvPr id="18438" name="Rectangle 6"/>
          <p:cNvSpPr>
            <a:spLocks noGrp="1" noChangeArrowheads="1"/>
          </p:cNvSpPr>
          <p:nvPr>
            <p:ph type="subTitle" idx="1"/>
          </p:nvPr>
        </p:nvSpPr>
        <p:spPr>
          <a:xfrm>
            <a:off x="2286000" y="5003800"/>
            <a:ext cx="6172200" cy="1371600"/>
          </a:xfrm>
        </p:spPr>
        <p:txBody>
          <a:bodyPr>
            <a:normAutofit fontScale="92500" lnSpcReduction="10000"/>
          </a:bodyPr>
          <a:lstStyle/>
          <a:p>
            <a:pPr eaLnBrk="1" fontAlgn="auto" hangingPunct="1">
              <a:lnSpc>
                <a:spcPct val="80000"/>
              </a:lnSpc>
              <a:spcAft>
                <a:spcPts val="0"/>
              </a:spcAft>
              <a:buFont typeface="Wingdings"/>
              <a:buNone/>
              <a:defRPr/>
            </a:pPr>
            <a:endParaRPr lang="tr-TR" sz="2400" smtClean="0"/>
          </a:p>
          <a:p>
            <a:pPr lvl="1" eaLnBrk="1" fontAlgn="auto" hangingPunct="1">
              <a:lnSpc>
                <a:spcPct val="80000"/>
              </a:lnSpc>
              <a:spcAft>
                <a:spcPts val="0"/>
              </a:spcAft>
              <a:buFont typeface="Tahoma" pitchFamily="34" charset="0"/>
              <a:buNone/>
              <a:defRPr/>
            </a:pPr>
            <a:r>
              <a:rPr lang="tr-TR" sz="2000" smtClean="0"/>
              <a:t>Kültürel Feminizm </a:t>
            </a:r>
          </a:p>
          <a:p>
            <a:pPr lvl="1" eaLnBrk="1" fontAlgn="auto" hangingPunct="1">
              <a:lnSpc>
                <a:spcPct val="80000"/>
              </a:lnSpc>
              <a:spcAft>
                <a:spcPts val="0"/>
              </a:spcAft>
              <a:buFont typeface="Tahoma" pitchFamily="34" charset="0"/>
              <a:buNone/>
              <a:defRPr/>
            </a:pPr>
            <a:r>
              <a:rPr lang="tr-TR" sz="2000" smtClean="0"/>
              <a:t>Cinsiyet Feminizmi </a:t>
            </a:r>
          </a:p>
          <a:p>
            <a:pPr lvl="1" eaLnBrk="1" fontAlgn="auto" hangingPunct="1">
              <a:lnSpc>
                <a:spcPct val="80000"/>
              </a:lnSpc>
              <a:spcAft>
                <a:spcPts val="0"/>
              </a:spcAft>
              <a:buFont typeface="Tahoma" pitchFamily="34" charset="0"/>
              <a:buNone/>
              <a:defRPr/>
            </a:pPr>
            <a:r>
              <a:rPr lang="tr-TR" sz="2000" smtClean="0"/>
              <a:t>Pop Feminizm </a:t>
            </a:r>
          </a:p>
          <a:p>
            <a:pPr lvl="1" eaLnBrk="1" fontAlgn="auto" hangingPunct="1">
              <a:lnSpc>
                <a:spcPct val="80000"/>
              </a:lnSpc>
              <a:spcAft>
                <a:spcPts val="0"/>
              </a:spcAft>
              <a:buFont typeface="Tahoma" pitchFamily="34" charset="0"/>
              <a:buNone/>
              <a:defRPr/>
            </a:pPr>
            <a:r>
              <a:rPr lang="tr-TR" sz="2000" smtClean="0"/>
              <a:t>Radikal Feminizm </a:t>
            </a:r>
          </a:p>
          <a:p>
            <a:pPr eaLnBrk="1" fontAlgn="auto" hangingPunct="1">
              <a:lnSpc>
                <a:spcPct val="80000"/>
              </a:lnSpc>
              <a:spcAft>
                <a:spcPts val="0"/>
              </a:spcAft>
              <a:buFont typeface="Wingdings"/>
              <a:buNone/>
              <a:defRPr/>
            </a:pPr>
            <a:endParaRPr lang="tr-TR" sz="24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ctrTitle"/>
          </p:nvPr>
        </p:nvSpPr>
        <p:spPr>
          <a:xfrm>
            <a:off x="2286000" y="3124200"/>
            <a:ext cx="6172200" cy="1893888"/>
          </a:xfrm>
        </p:spPr>
        <p:txBody>
          <a:bodyPr>
            <a:normAutofit fontScale="90000"/>
          </a:bodyPr>
          <a:lstStyle/>
          <a:p>
            <a:pPr eaLnBrk="1" fontAlgn="auto" hangingPunct="1">
              <a:spcAft>
                <a:spcPts val="0"/>
              </a:spcAft>
              <a:defRPr/>
            </a:pPr>
            <a:r>
              <a:rPr lang="tr-TR" sz="4000" smtClean="0"/>
              <a:t>Baskının Ataerkillikten Kaynaklandığını Kabul Edenler: </a:t>
            </a:r>
            <a:br>
              <a:rPr lang="tr-TR" sz="4000" smtClean="0"/>
            </a:br>
            <a:endParaRPr lang="tr-TR" sz="4000" smtClean="0"/>
          </a:p>
        </p:txBody>
      </p:sp>
      <p:sp>
        <p:nvSpPr>
          <p:cNvPr id="20486" name="Rectangle 6"/>
          <p:cNvSpPr>
            <a:spLocks noGrp="1" noChangeArrowheads="1"/>
          </p:cNvSpPr>
          <p:nvPr>
            <p:ph type="subTitle" idx="1"/>
          </p:nvPr>
        </p:nvSpPr>
        <p:spPr>
          <a:xfrm>
            <a:off x="2286000" y="5003800"/>
            <a:ext cx="6172200" cy="1371600"/>
          </a:xfrm>
        </p:spPr>
        <p:txBody>
          <a:bodyPr>
            <a:normAutofit fontScale="92500" lnSpcReduction="10000"/>
          </a:bodyPr>
          <a:lstStyle/>
          <a:p>
            <a:pPr lvl="1" eaLnBrk="1" fontAlgn="auto" hangingPunct="1">
              <a:lnSpc>
                <a:spcPct val="90000"/>
              </a:lnSpc>
              <a:spcAft>
                <a:spcPts val="0"/>
              </a:spcAft>
              <a:buFont typeface="Tahoma" pitchFamily="34" charset="0"/>
              <a:buNone/>
              <a:defRPr/>
            </a:pPr>
            <a:r>
              <a:rPr lang="tr-TR" sz="2400" smtClean="0"/>
              <a:t>Anarko-Feminizm </a:t>
            </a:r>
          </a:p>
          <a:p>
            <a:pPr lvl="1" eaLnBrk="1" fontAlgn="auto" hangingPunct="1">
              <a:lnSpc>
                <a:spcPct val="90000"/>
              </a:lnSpc>
              <a:spcAft>
                <a:spcPts val="0"/>
              </a:spcAft>
              <a:buFont typeface="Tahoma" pitchFamily="34" charset="0"/>
              <a:buNone/>
              <a:defRPr/>
            </a:pPr>
            <a:r>
              <a:rPr lang="tr-TR" sz="2400" smtClean="0"/>
              <a:t>Radikal Feminizm </a:t>
            </a:r>
          </a:p>
          <a:p>
            <a:pPr lvl="1" eaLnBrk="1" fontAlgn="auto" hangingPunct="1">
              <a:lnSpc>
                <a:spcPct val="90000"/>
              </a:lnSpc>
              <a:spcAft>
                <a:spcPts val="0"/>
              </a:spcAft>
              <a:buFont typeface="Tahoma" pitchFamily="34" charset="0"/>
              <a:buNone/>
              <a:defRPr/>
            </a:pPr>
            <a:r>
              <a:rPr lang="tr-TR" sz="2400" smtClean="0"/>
              <a:t>Fransız Feminizm </a:t>
            </a:r>
          </a:p>
          <a:p>
            <a:pPr lvl="1" eaLnBrk="1" fontAlgn="auto" hangingPunct="1">
              <a:lnSpc>
                <a:spcPct val="90000"/>
              </a:lnSpc>
              <a:spcAft>
                <a:spcPts val="0"/>
              </a:spcAft>
              <a:buFont typeface="Tahoma" pitchFamily="34" charset="0"/>
              <a:buNone/>
              <a:defRPr/>
            </a:pPr>
            <a:r>
              <a:rPr lang="tr-TR" sz="2400" smtClean="0"/>
              <a:t>Seks Radikal Feminizm </a:t>
            </a:r>
          </a:p>
          <a:p>
            <a:pPr eaLnBrk="1" fontAlgn="auto" hangingPunct="1">
              <a:lnSpc>
                <a:spcPct val="90000"/>
              </a:lnSpc>
              <a:spcAft>
                <a:spcPts val="0"/>
              </a:spcAft>
              <a:buFont typeface="Wingdings"/>
              <a:buNone/>
              <a:defRPr/>
            </a:pPr>
            <a:endParaRPr lang="tr-TR" sz="280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ctrTitle"/>
          </p:nvPr>
        </p:nvSpPr>
        <p:spPr>
          <a:xfrm>
            <a:off x="2286000" y="3124200"/>
            <a:ext cx="6172200" cy="1893888"/>
          </a:xfrm>
        </p:spPr>
        <p:txBody>
          <a:bodyPr>
            <a:normAutofit fontScale="90000"/>
          </a:bodyPr>
          <a:lstStyle/>
          <a:p>
            <a:pPr eaLnBrk="1" fontAlgn="auto" hangingPunct="1">
              <a:spcAft>
                <a:spcPts val="0"/>
              </a:spcAft>
              <a:defRPr/>
            </a:pPr>
            <a:r>
              <a:rPr lang="tr-TR" sz="4000" smtClean="0"/>
              <a:t>Baskının Kapitalizmden Kaynaklandığını Kabul Edenler:</a:t>
            </a:r>
          </a:p>
        </p:txBody>
      </p:sp>
      <p:sp>
        <p:nvSpPr>
          <p:cNvPr id="34819" name="Rectangle 6"/>
          <p:cNvSpPr>
            <a:spLocks noGrp="1" noChangeArrowheads="1"/>
          </p:cNvSpPr>
          <p:nvPr>
            <p:ph type="subTitle" idx="1"/>
          </p:nvPr>
        </p:nvSpPr>
        <p:spPr>
          <a:xfrm>
            <a:off x="2286000" y="5003800"/>
            <a:ext cx="6172200" cy="1371600"/>
          </a:xfrm>
        </p:spPr>
        <p:txBody>
          <a:bodyPr/>
          <a:lstStyle/>
          <a:p>
            <a:pPr eaLnBrk="1" hangingPunct="1"/>
            <a:endParaRPr lang="tr-TR" altLang="tr-TR" smtClean="0"/>
          </a:p>
          <a:p>
            <a:pPr lvl="1" eaLnBrk="1" hangingPunct="1">
              <a:buFont typeface="Tahoma" pitchFamily="34" charset="0"/>
              <a:buNone/>
            </a:pPr>
            <a:r>
              <a:rPr lang="tr-TR" altLang="tr-TR" smtClean="0"/>
              <a:t>Marksist Feminizm </a:t>
            </a:r>
          </a:p>
          <a:p>
            <a:pPr lvl="1" eaLnBrk="1" hangingPunct="1">
              <a:buFont typeface="Tahoma" pitchFamily="34" charset="0"/>
              <a:buNone/>
            </a:pPr>
            <a:r>
              <a:rPr lang="tr-TR" altLang="tr-TR" smtClean="0"/>
              <a:t>Sosyalist Feminizm </a:t>
            </a:r>
          </a:p>
          <a:p>
            <a:pPr eaLnBrk="1" hangingPunct="1"/>
            <a:endParaRPr lang="tr-TR" altLang="tr-TR"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tr-TR" smtClean="0"/>
              <a:t>Ayırımcı (Segregationalist):</a:t>
            </a:r>
          </a:p>
        </p:txBody>
      </p:sp>
      <p:sp>
        <p:nvSpPr>
          <p:cNvPr id="22534" name="Rectangle 6"/>
          <p:cNvSpPr>
            <a:spLocks noGrp="1" noChangeArrowheads="1"/>
          </p:cNvSpPr>
          <p:nvPr>
            <p:ph type="subTitle" idx="1"/>
          </p:nvPr>
        </p:nvSpPr>
        <p:spPr>
          <a:xfrm>
            <a:off x="2286000" y="5003800"/>
            <a:ext cx="6172200" cy="1371600"/>
          </a:xfrm>
        </p:spPr>
        <p:txBody>
          <a:bodyPr>
            <a:normAutofit fontScale="92500" lnSpcReduction="10000"/>
          </a:bodyPr>
          <a:lstStyle/>
          <a:p>
            <a:pPr eaLnBrk="1" fontAlgn="auto" hangingPunct="1">
              <a:lnSpc>
                <a:spcPct val="90000"/>
              </a:lnSpc>
              <a:spcAft>
                <a:spcPts val="0"/>
              </a:spcAft>
              <a:buFont typeface="Wingdings"/>
              <a:buNone/>
              <a:defRPr/>
            </a:pPr>
            <a:endParaRPr lang="tr-TR" sz="2800" smtClean="0"/>
          </a:p>
          <a:p>
            <a:pPr lvl="1" eaLnBrk="1" fontAlgn="auto" hangingPunct="1">
              <a:lnSpc>
                <a:spcPct val="90000"/>
              </a:lnSpc>
              <a:spcAft>
                <a:spcPts val="0"/>
              </a:spcAft>
              <a:buFont typeface="Tahoma" pitchFamily="34" charset="0"/>
              <a:buNone/>
              <a:defRPr/>
            </a:pPr>
            <a:r>
              <a:rPr lang="tr-TR" sz="2400" smtClean="0"/>
              <a:t>Lezbiyen Feminizm (Lezbiyen Ayrıkçılığı/Lesbian separatism) ) </a:t>
            </a:r>
          </a:p>
          <a:p>
            <a:pPr lvl="1" eaLnBrk="1" fontAlgn="auto" hangingPunct="1">
              <a:lnSpc>
                <a:spcPct val="90000"/>
              </a:lnSpc>
              <a:spcAft>
                <a:spcPts val="0"/>
              </a:spcAft>
              <a:buFont typeface="Tahoma" pitchFamily="34" charset="0"/>
              <a:buNone/>
              <a:defRPr/>
            </a:pPr>
            <a:r>
              <a:rPr lang="tr-TR" sz="2400" smtClean="0"/>
              <a:t>Ayrılıkçı Feminizm/Seperatist Feminizm </a:t>
            </a:r>
          </a:p>
          <a:p>
            <a:pPr eaLnBrk="1" fontAlgn="auto" hangingPunct="1">
              <a:lnSpc>
                <a:spcPct val="90000"/>
              </a:lnSpc>
              <a:spcAft>
                <a:spcPts val="0"/>
              </a:spcAft>
              <a:buFont typeface="Wingdings"/>
              <a:buNone/>
              <a:defRPr/>
            </a:pPr>
            <a:endParaRPr lang="tr-TR"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ctrTitle"/>
          </p:nvPr>
        </p:nvSpPr>
        <p:spPr>
          <a:xfrm>
            <a:off x="2286000" y="3124200"/>
            <a:ext cx="6172200" cy="1893888"/>
          </a:xfrm>
        </p:spPr>
        <p:txBody>
          <a:bodyPr>
            <a:normAutofit fontScale="90000"/>
          </a:bodyPr>
          <a:lstStyle/>
          <a:p>
            <a:pPr eaLnBrk="1" fontAlgn="auto" hangingPunct="1">
              <a:spcAft>
                <a:spcPts val="0"/>
              </a:spcAft>
              <a:defRPr/>
            </a:pPr>
            <a:r>
              <a:rPr lang="tr-TR" sz="4000" smtClean="0"/>
              <a:t>Afrikan-Amerikan </a:t>
            </a:r>
            <a:br>
              <a:rPr lang="tr-TR" sz="4000" smtClean="0"/>
            </a:br>
            <a:r>
              <a:rPr lang="tr-TR" sz="4000" smtClean="0"/>
              <a:t/>
            </a:r>
            <a:br>
              <a:rPr lang="tr-TR" sz="4000" smtClean="0"/>
            </a:br>
            <a:r>
              <a:rPr lang="tr-TR" sz="4000" smtClean="0"/>
              <a:t/>
            </a:r>
            <a:br>
              <a:rPr lang="tr-TR" sz="4000" smtClean="0"/>
            </a:br>
            <a:endParaRPr lang="tr-TR" sz="4000" smtClean="0"/>
          </a:p>
        </p:txBody>
      </p:sp>
      <p:sp>
        <p:nvSpPr>
          <p:cNvPr id="36867" name="Rectangle 6"/>
          <p:cNvSpPr>
            <a:spLocks noGrp="1" noChangeArrowheads="1"/>
          </p:cNvSpPr>
          <p:nvPr>
            <p:ph type="subTitle" idx="1"/>
          </p:nvPr>
        </p:nvSpPr>
        <p:spPr>
          <a:xfrm>
            <a:off x="2286000" y="5003800"/>
            <a:ext cx="6172200" cy="1371600"/>
          </a:xfrm>
        </p:spPr>
        <p:txBody>
          <a:bodyPr/>
          <a:lstStyle/>
          <a:p>
            <a:pPr eaLnBrk="1" hangingPunct="1"/>
            <a:r>
              <a:rPr lang="tr-TR" altLang="tr-TR" smtClean="0"/>
              <a:t>Siyah Feminizm / Black Feminism </a:t>
            </a:r>
            <a:br>
              <a:rPr lang="tr-TR" altLang="tr-TR" smtClean="0"/>
            </a:br>
            <a:r>
              <a:rPr lang="tr-TR" altLang="tr-TR" smtClean="0"/>
              <a:t>Kadıncılık/Womanism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4294967295"/>
          </p:nvPr>
        </p:nvSpPr>
        <p:spPr>
          <a:xfrm>
            <a:off x="0" y="714375"/>
            <a:ext cx="8501063" cy="5305425"/>
          </a:xfrm>
        </p:spPr>
        <p:txBody>
          <a:bodyPr/>
          <a:lstStyle/>
          <a:p>
            <a:pPr eaLnBrk="1" hangingPunct="1"/>
            <a:r>
              <a:rPr lang="tr-TR" altLang="tr-TR" sz="2800" b="1" smtClean="0"/>
              <a:t>Feminizm</a:t>
            </a:r>
            <a:r>
              <a:rPr lang="tr-TR" altLang="tr-TR" sz="2800" smtClean="0"/>
              <a:t>, </a:t>
            </a:r>
            <a:r>
              <a:rPr lang="tr-TR" altLang="tr-TR" sz="2800" b="1" smtClean="0">
                <a:hlinkClick r:id="rId2" tooltip="Sosyoloji"/>
              </a:rPr>
              <a:t>sosyoloji</a:t>
            </a:r>
            <a:r>
              <a:rPr lang="tr-TR" altLang="tr-TR" sz="2800" smtClean="0"/>
              <a:t>, </a:t>
            </a:r>
            <a:r>
              <a:rPr lang="tr-TR" altLang="tr-TR" sz="2800" b="1" smtClean="0">
                <a:hlinkClick r:id="rId3" tooltip="Politik akım (henüz yazılmamış)"/>
              </a:rPr>
              <a:t>politik akım</a:t>
            </a:r>
            <a:r>
              <a:rPr lang="tr-TR" altLang="tr-TR" sz="2800" smtClean="0"/>
              <a:t> ve </a:t>
            </a:r>
            <a:r>
              <a:rPr lang="tr-TR" altLang="tr-TR" sz="2800" smtClean="0">
                <a:hlinkClick r:id="rId4" tooltip="Etik"/>
              </a:rPr>
              <a:t>etik</a:t>
            </a:r>
            <a:r>
              <a:rPr lang="tr-TR" altLang="tr-TR" sz="2800" smtClean="0"/>
              <a:t> alanlarından oluşur, temeli ya da temel endişesi daha çok kadın özgürlüğüne dayanmaktadır. Bazı versiyonları geçmiş ve şimdiki toplumsal ilişkilere karşı </a:t>
            </a:r>
            <a:r>
              <a:rPr lang="tr-TR" altLang="tr-TR" sz="2800" smtClean="0">
                <a:hlinkClick r:id="rId5" tooltip="Eleştiri"/>
              </a:rPr>
              <a:t>eleştireldir</a:t>
            </a:r>
            <a:r>
              <a:rPr lang="tr-TR" altLang="tr-TR" sz="2800" smtClean="0"/>
              <a:t>. Çoğu toplumsal </a:t>
            </a:r>
            <a:r>
              <a:rPr lang="tr-TR" altLang="tr-TR" sz="2800" smtClean="0">
                <a:hlinkClick r:id="rId6" tooltip="Cinsiyet"/>
              </a:rPr>
              <a:t>cinsiyet</a:t>
            </a:r>
            <a:r>
              <a:rPr lang="tr-TR" altLang="tr-TR" sz="2800" smtClean="0"/>
              <a:t> (gender) ve cinselliğe (sexuality) ilişkin toplumsal inşa olduğuna inandıkları unsurları analiz etmeye odaklanmıştır. Yine çoğu feminist cinsiyet eşitsizliği ve </a:t>
            </a:r>
            <a:r>
              <a:rPr lang="tr-TR" altLang="tr-TR" sz="2800" smtClean="0">
                <a:hlinkClick r:id="rId7" tooltip="Kadın hakları"/>
              </a:rPr>
              <a:t>kadın hakları</a:t>
            </a:r>
            <a:r>
              <a:rPr lang="tr-TR" altLang="tr-TR" sz="2800" smtClean="0"/>
              <a:t>, ilgileri ve kadın sorunlarını araştırmaya odaklanmıştır.</a:t>
            </a:r>
          </a:p>
          <a:p>
            <a:pPr eaLnBrk="1" hangingPunct="1"/>
            <a:endParaRPr lang="tr-TR" altLang="tr-TR"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tr-TR" smtClean="0"/>
              <a:t>Batı-Dışı : </a:t>
            </a:r>
            <a:br>
              <a:rPr lang="tr-TR" smtClean="0"/>
            </a:br>
            <a:endParaRPr lang="tr-TR" smtClean="0"/>
          </a:p>
        </p:txBody>
      </p:sp>
      <p:sp>
        <p:nvSpPr>
          <p:cNvPr id="37891" name="Rectangle 6"/>
          <p:cNvSpPr>
            <a:spLocks noGrp="1" noChangeArrowheads="1"/>
          </p:cNvSpPr>
          <p:nvPr>
            <p:ph type="subTitle" idx="1"/>
          </p:nvPr>
        </p:nvSpPr>
        <p:spPr>
          <a:xfrm>
            <a:off x="2286000" y="5003800"/>
            <a:ext cx="6172200" cy="1371600"/>
          </a:xfrm>
        </p:spPr>
        <p:txBody>
          <a:bodyPr/>
          <a:lstStyle/>
          <a:p>
            <a:pPr eaLnBrk="1" hangingPunct="1"/>
            <a:r>
              <a:rPr lang="tr-TR" altLang="tr-TR" smtClean="0"/>
              <a:t>Üçüncü Dünya Feminizm </a:t>
            </a:r>
            <a:br>
              <a:rPr lang="tr-TR" altLang="tr-TR" smtClean="0"/>
            </a:br>
            <a:r>
              <a:rPr lang="tr-TR" altLang="tr-TR" smtClean="0"/>
              <a:t>Sömürge Sonrası Feminizm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b="1" dirty="0" smtClean="0"/>
              <a:t>Liberal feministler</a:t>
            </a:r>
            <a:endParaRPr lang="tr-TR" dirty="0"/>
          </a:p>
        </p:txBody>
      </p:sp>
      <p:sp>
        <p:nvSpPr>
          <p:cNvPr id="38915" name="2 İçerik Yer Tutucusu"/>
          <p:cNvSpPr>
            <a:spLocks noGrp="1"/>
          </p:cNvSpPr>
          <p:nvPr>
            <p:ph sz="quarter" idx="1"/>
          </p:nvPr>
        </p:nvSpPr>
        <p:spPr>
          <a:xfrm>
            <a:off x="457200" y="1600200"/>
            <a:ext cx="7467600" cy="4873625"/>
          </a:xfrm>
        </p:spPr>
        <p:txBody>
          <a:bodyPr/>
          <a:lstStyle/>
          <a:p>
            <a:pPr marL="0" indent="0" eaLnBrk="1" hangingPunct="1">
              <a:buFontTx/>
              <a:buNone/>
            </a:pPr>
            <a:r>
              <a:rPr lang="tr-TR" altLang="tr-TR" smtClean="0"/>
              <a:t>Kadınların erkeklerle eşitliği anlayışından yola çıkarak kadınların kimliğine ve beklentileriyle alakalı bir değişikliğe dayanan “cinsiyet rolü” anlayışını benimserler.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b="1" dirty="0" smtClean="0"/>
              <a:t>Radikal feministler</a:t>
            </a:r>
            <a:endParaRPr lang="tr-TR" dirty="0"/>
          </a:p>
        </p:txBody>
      </p:sp>
      <p:sp>
        <p:nvSpPr>
          <p:cNvPr id="39939" name="2 İçerik Yer Tutucusu"/>
          <p:cNvSpPr>
            <a:spLocks noGrp="1"/>
          </p:cNvSpPr>
          <p:nvPr>
            <p:ph sz="quarter" idx="1"/>
          </p:nvPr>
        </p:nvSpPr>
        <p:spPr>
          <a:xfrm>
            <a:off x="457200" y="1600200"/>
            <a:ext cx="7467600" cy="4873625"/>
          </a:xfrm>
        </p:spPr>
        <p:txBody>
          <a:bodyPr/>
          <a:lstStyle/>
          <a:p>
            <a:pPr eaLnBrk="1" hangingPunct="1"/>
            <a:r>
              <a:rPr lang="tr-TR" altLang="tr-TR" smtClean="0"/>
              <a:t>cinsiyet sorununu doğrudan bir iktidar tahlili ile ele alırlar. Çünkü onlar açısından cinsler, doğrudan bir iktidar sorunuyla birbirlerine bağlıdırlar. Bunlar cinsiyet ayrımının sona ermesi için cinsiyet farklarının ortadan kaldırıldığı toplumsal bir devrimi lüzumlu görürler. Böyle bir toplumda artık, toplumsal olarak tabiatıyla kadınsılık ve erkeksilik olamayacaktır.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b="1" dirty="0" smtClean="0"/>
              <a:t>Sosyalist feministler</a:t>
            </a:r>
            <a:endParaRPr lang="tr-TR" dirty="0"/>
          </a:p>
        </p:txBody>
      </p:sp>
      <p:sp>
        <p:nvSpPr>
          <p:cNvPr id="40963" name="2 İçerik Yer Tutucusu"/>
          <p:cNvSpPr>
            <a:spLocks noGrp="1"/>
          </p:cNvSpPr>
          <p:nvPr>
            <p:ph sz="quarter" idx="1"/>
          </p:nvPr>
        </p:nvSpPr>
        <p:spPr>
          <a:xfrm>
            <a:off x="457200" y="1600200"/>
            <a:ext cx="7467600" cy="4873625"/>
          </a:xfrm>
        </p:spPr>
        <p:txBody>
          <a:bodyPr/>
          <a:lstStyle/>
          <a:p>
            <a:pPr eaLnBrk="1" hangingPunct="1"/>
            <a:r>
              <a:rPr lang="tr-TR" altLang="tr-TR" smtClean="0"/>
              <a:t>sorun toplumun yeniden inşası değil, kapitalizmin yeniden üretilmesidir. Bunlar, kadınların ezilmesini ve tali dereceye indirilmesini kapitalizme yüklerler. Ailenin işlevlerinin kurumlara dağıtıldığı bir toplum tasavvur ederler. Aileden koparılan çocukların yetiştirildiği “çocuk bakım evleri”nin yaygınlaşmasını isterler. Genelde marksizmin aile hakkındaki fikirlerini de benimserler.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eaLnBrk="1" fontAlgn="auto" hangingPunct="1">
              <a:spcAft>
                <a:spcPts val="0"/>
              </a:spcAft>
              <a:defRPr/>
            </a:pPr>
            <a:r>
              <a:rPr lang="tr-TR" dirty="0" smtClean="0"/>
              <a:t>Kültürel feministler</a:t>
            </a:r>
            <a:endParaRPr lang="tr-TR" dirty="0"/>
          </a:p>
        </p:txBody>
      </p:sp>
      <p:sp>
        <p:nvSpPr>
          <p:cNvPr id="41987" name="4 İçerik Yer Tutucusu"/>
          <p:cNvSpPr>
            <a:spLocks noGrp="1"/>
          </p:cNvSpPr>
          <p:nvPr>
            <p:ph sz="quarter" idx="1"/>
          </p:nvPr>
        </p:nvSpPr>
        <p:spPr>
          <a:xfrm>
            <a:off x="457200" y="1600200"/>
            <a:ext cx="7467600" cy="4873625"/>
          </a:xfrm>
        </p:spPr>
        <p:txBody>
          <a:bodyPr/>
          <a:lstStyle/>
          <a:p>
            <a:pPr eaLnBrk="1" hangingPunct="1"/>
            <a:r>
              <a:rPr lang="tr-TR" altLang="tr-TR" smtClean="0"/>
              <a:t>kadınların erkeklerden farklı olduğu iddiasından hareket ederler.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b="1" dirty="0" smtClean="0"/>
              <a:t>Marksist feministler</a:t>
            </a:r>
            <a:endParaRPr lang="tr-TR" dirty="0"/>
          </a:p>
        </p:txBody>
      </p:sp>
      <p:sp>
        <p:nvSpPr>
          <p:cNvPr id="43011" name="2 İçerik Yer Tutucusu"/>
          <p:cNvSpPr>
            <a:spLocks noGrp="1"/>
          </p:cNvSpPr>
          <p:nvPr>
            <p:ph sz="quarter" idx="1"/>
          </p:nvPr>
        </p:nvSpPr>
        <p:spPr>
          <a:xfrm>
            <a:off x="457200" y="1600200"/>
            <a:ext cx="7467600" cy="4873625"/>
          </a:xfrm>
        </p:spPr>
        <p:txBody>
          <a:bodyPr/>
          <a:lstStyle/>
          <a:p>
            <a:pPr eaLnBrk="1" hangingPunct="1"/>
            <a:r>
              <a:rPr lang="tr-TR" altLang="tr-TR" smtClean="0"/>
              <a:t>kadınların tek başına bir toplumsal sınıf oluşturup oluşturmadığı sorunu üzerinde dururlar. Marksizm aileyi, kapitalist ilişkilerini sürdüren bir kurum olarak görür. Engels’e göre “aile içinde erkek burjuvadır ve karısı proleterya/işçiyi temsil eder.” Bunlar aileyi “ev kadınlarının ezilme alanı” olarak görürler ve ailenin kaldırılmasını müdafaa ederler.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eaLnBrk="1" fontAlgn="auto" hangingPunct="1">
              <a:spcAft>
                <a:spcPts val="0"/>
              </a:spcAft>
              <a:defRPr/>
            </a:pPr>
            <a:r>
              <a:rPr lang="tr-TR" sz="4000" b="1" smtClean="0"/>
              <a:t>Feminizmin Etkisi </a:t>
            </a:r>
            <a:br>
              <a:rPr lang="tr-TR" sz="4000" b="1" smtClean="0"/>
            </a:br>
            <a:endParaRPr lang="tr-TR" sz="4000" b="1" smtClean="0"/>
          </a:p>
        </p:txBody>
      </p:sp>
      <p:sp>
        <p:nvSpPr>
          <p:cNvPr id="44035"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tr-TR" altLang="tr-TR" sz="2800" b="1" smtClean="0"/>
              <a:t>Sivil Haklar Üzerindeki Etkisi</a:t>
            </a:r>
            <a:endParaRPr lang="tr-TR" altLang="tr-TR" sz="2800" smtClean="0"/>
          </a:p>
          <a:p>
            <a:pPr eaLnBrk="1" hangingPunct="1">
              <a:lnSpc>
                <a:spcPct val="80000"/>
              </a:lnSpc>
              <a:buFontTx/>
              <a:buNone/>
            </a:pPr>
            <a:r>
              <a:rPr lang="tr-TR" altLang="tr-TR" sz="2800" smtClean="0"/>
              <a:t>Feminizmin </a:t>
            </a:r>
          </a:p>
          <a:p>
            <a:pPr eaLnBrk="1" hangingPunct="1">
              <a:lnSpc>
                <a:spcPct val="80000"/>
              </a:lnSpc>
              <a:buFontTx/>
              <a:buNone/>
            </a:pPr>
            <a:r>
              <a:rPr lang="tr-TR" altLang="tr-TR" sz="2800" smtClean="0"/>
              <a:t>oy hakkı, daha eşit ücret, boşanma hakkı, </a:t>
            </a:r>
          </a:p>
          <a:p>
            <a:pPr eaLnBrk="1" hangingPunct="1">
              <a:lnSpc>
                <a:spcPct val="80000"/>
              </a:lnSpc>
              <a:buFontTx/>
              <a:buNone/>
            </a:pPr>
            <a:r>
              <a:rPr lang="tr-TR" altLang="tr-TR" sz="2800" smtClean="0"/>
              <a:t>çocukları babalarından uzak tutma hakkı, </a:t>
            </a:r>
          </a:p>
          <a:p>
            <a:pPr eaLnBrk="1" hangingPunct="1">
              <a:lnSpc>
                <a:spcPct val="80000"/>
              </a:lnSpc>
              <a:buFontTx/>
              <a:buNone/>
            </a:pPr>
            <a:r>
              <a:rPr lang="tr-TR" altLang="tr-TR" sz="2800" smtClean="0"/>
              <a:t>güvenli kürtaj elde etme hakkı, </a:t>
            </a:r>
          </a:p>
          <a:p>
            <a:pPr eaLnBrk="1" hangingPunct="1">
              <a:lnSpc>
                <a:spcPct val="80000"/>
              </a:lnSpc>
              <a:buFontTx/>
              <a:buNone/>
            </a:pPr>
            <a:r>
              <a:rPr lang="tr-TR" altLang="tr-TR" sz="2800" smtClean="0"/>
              <a:t>kadınların kendilerini tecavüzle suçladıkları erkeklerden uzak tutma hakkı, </a:t>
            </a:r>
          </a:p>
          <a:p>
            <a:pPr eaLnBrk="1" hangingPunct="1">
              <a:lnSpc>
                <a:spcPct val="80000"/>
              </a:lnSpc>
              <a:buFontTx/>
              <a:buNone/>
            </a:pPr>
            <a:r>
              <a:rPr lang="tr-TR" altLang="tr-TR" sz="2800" smtClean="0"/>
              <a:t>herhangi bir üniversiteye kabul edilme hakkı gibi hakların yürürlüğü koyulmasında büyük etkisi olmuştur.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DALGALAR </a:t>
            </a:r>
            <a:endParaRPr lang="tr-TR" dirty="0"/>
          </a:p>
        </p:txBody>
      </p:sp>
      <p:sp>
        <p:nvSpPr>
          <p:cNvPr id="3" name="2 İçerik Yer Tutucusu"/>
          <p:cNvSpPr>
            <a:spLocks noGrp="1"/>
          </p:cNvSpPr>
          <p:nvPr>
            <p:ph sz="quarter" idx="1"/>
          </p:nvPr>
        </p:nvSpPr>
        <p:spPr>
          <a:xfrm>
            <a:off x="457200" y="1600200"/>
            <a:ext cx="7467600" cy="4873625"/>
          </a:xfrm>
        </p:spPr>
        <p:txBody>
          <a:bodyPr>
            <a:normAutofit fontScale="92500" lnSpcReduction="10000"/>
          </a:bodyPr>
          <a:lstStyle/>
          <a:p>
            <a:pPr marL="274320" indent="-274320" eaLnBrk="1" fontAlgn="auto" hangingPunct="1">
              <a:spcAft>
                <a:spcPts val="0"/>
              </a:spcAft>
              <a:buFont typeface="Wingdings"/>
              <a:buChar char=""/>
              <a:defRPr/>
            </a:pPr>
            <a:r>
              <a:rPr lang="tr-TR" b="1" dirty="0" smtClean="0"/>
              <a:t>1. dalga feminizm </a:t>
            </a:r>
          </a:p>
          <a:p>
            <a:pPr marL="274320" indent="-274320" eaLnBrk="1" fontAlgn="auto" hangingPunct="1">
              <a:spcAft>
                <a:spcPts val="0"/>
              </a:spcAft>
              <a:buFont typeface="Wingdings"/>
              <a:buChar char=""/>
              <a:defRPr/>
            </a:pPr>
            <a:r>
              <a:rPr lang="tr-TR" i="1" dirty="0" smtClean="0"/>
              <a:t>Hukuki ve siyasi haklar </a:t>
            </a:r>
          </a:p>
          <a:p>
            <a:pPr marL="274320" indent="-274320" eaLnBrk="1" fontAlgn="auto" hangingPunct="1">
              <a:spcAft>
                <a:spcPts val="0"/>
              </a:spcAft>
              <a:buFont typeface="Wingdings"/>
              <a:buChar char=""/>
              <a:defRPr/>
            </a:pPr>
            <a:r>
              <a:rPr lang="tr-TR" i="1" dirty="0"/>
              <a:t>Medeni Kanun Talepleri ve Siyasal Haklar</a:t>
            </a:r>
            <a:endParaRPr lang="tr-TR" i="1" dirty="0" smtClean="0"/>
          </a:p>
          <a:p>
            <a:pPr marL="274320" indent="-274320" eaLnBrk="1" fontAlgn="auto" hangingPunct="1">
              <a:spcAft>
                <a:spcPts val="0"/>
              </a:spcAft>
              <a:buFont typeface="Wingdings"/>
              <a:buChar char=""/>
              <a:defRPr/>
            </a:pPr>
            <a:r>
              <a:rPr lang="tr-TR" b="1" dirty="0" smtClean="0"/>
              <a:t>2. dalga feminizm </a:t>
            </a:r>
          </a:p>
          <a:p>
            <a:pPr marL="274320" indent="-274320" eaLnBrk="1" fontAlgn="auto" hangingPunct="1">
              <a:spcAft>
                <a:spcPts val="0"/>
              </a:spcAft>
              <a:buFont typeface="Wingdings"/>
              <a:buChar char=""/>
              <a:defRPr/>
            </a:pPr>
            <a:r>
              <a:rPr lang="tr-TR" i="1" dirty="0" smtClean="0"/>
              <a:t>Kadınlık rollerini sorgulayan ve toplumsal alana kayan bir akımdır</a:t>
            </a:r>
          </a:p>
          <a:p>
            <a:pPr marL="274320" indent="-274320" eaLnBrk="1" fontAlgn="auto" hangingPunct="1">
              <a:spcAft>
                <a:spcPts val="0"/>
              </a:spcAft>
              <a:buFont typeface="Wingdings"/>
              <a:buChar char=""/>
              <a:defRPr/>
            </a:pPr>
            <a:r>
              <a:rPr lang="tr-TR" i="1" dirty="0" smtClean="0"/>
              <a:t> Cinsellik </a:t>
            </a:r>
            <a:r>
              <a:rPr lang="tr-TR" i="1" dirty="0"/>
              <a:t>ve Doğurganlığın birbirinden ayrıştırılma mücadelesi </a:t>
            </a:r>
            <a:endParaRPr lang="tr-TR" i="1" dirty="0" smtClean="0"/>
          </a:p>
          <a:p>
            <a:pPr marL="0" indent="0" eaLnBrk="1" fontAlgn="auto" hangingPunct="1">
              <a:spcAft>
                <a:spcPts val="0"/>
              </a:spcAft>
              <a:buFontTx/>
              <a:buNone/>
              <a:defRPr/>
            </a:pPr>
            <a:r>
              <a:rPr lang="tr-TR" i="1" dirty="0" err="1">
                <a:solidFill>
                  <a:srgbClr val="FF0000"/>
                </a:solidFill>
              </a:rPr>
              <a:t>Simone</a:t>
            </a:r>
            <a:r>
              <a:rPr lang="tr-TR" i="1" dirty="0">
                <a:solidFill>
                  <a:srgbClr val="FF0000"/>
                </a:solidFill>
              </a:rPr>
              <a:t> de </a:t>
            </a:r>
            <a:r>
              <a:rPr lang="tr-TR" i="1" dirty="0" err="1">
                <a:solidFill>
                  <a:srgbClr val="FF0000"/>
                </a:solidFill>
              </a:rPr>
              <a:t>Beavoir</a:t>
            </a:r>
            <a:r>
              <a:rPr lang="tr-TR" i="1" dirty="0">
                <a:solidFill>
                  <a:srgbClr val="FF0000"/>
                </a:solidFill>
              </a:rPr>
              <a:t>, “kadınların kurtuluşu karınlarından başlayacak</a:t>
            </a:r>
            <a:endParaRPr lang="tr-TR" i="1" dirty="0" smtClean="0">
              <a:solidFill>
                <a:srgbClr val="FF0000"/>
              </a:solidFill>
            </a:endParaRPr>
          </a:p>
          <a:p>
            <a:pPr marL="274320" indent="-274320" eaLnBrk="1" fontAlgn="auto" hangingPunct="1">
              <a:spcAft>
                <a:spcPts val="0"/>
              </a:spcAft>
              <a:buFont typeface="Wingdings"/>
              <a:buChar char=""/>
              <a:defRPr/>
            </a:pPr>
            <a:r>
              <a:rPr lang="tr-TR" b="1" dirty="0" smtClean="0"/>
              <a:t>3. dalga feminizm  </a:t>
            </a:r>
          </a:p>
          <a:p>
            <a:pPr marL="274320" indent="-274320" eaLnBrk="1" fontAlgn="auto" hangingPunct="1">
              <a:spcAft>
                <a:spcPts val="0"/>
              </a:spcAft>
              <a:buFont typeface="Wingdings"/>
              <a:buChar char=""/>
              <a:defRPr/>
            </a:pPr>
            <a:r>
              <a:rPr lang="tr-TR" dirty="0" smtClean="0"/>
              <a:t>Kadın </a:t>
            </a:r>
            <a:r>
              <a:rPr lang="tr-TR" dirty="0"/>
              <a:t>Kimliği ve </a:t>
            </a:r>
            <a:r>
              <a:rPr lang="tr-TR" dirty="0" smtClean="0"/>
              <a:t>diğer unsurlar  (etnik köken, cinsel yönelim v.b.</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fontAlgn="auto" hangingPunct="1">
              <a:spcAft>
                <a:spcPts val="0"/>
              </a:spcAft>
              <a:defRPr/>
            </a:pPr>
            <a:r>
              <a:rPr lang="tr-TR" dirty="0" smtClean="0"/>
              <a:t>Dalgalar </a:t>
            </a:r>
            <a:endParaRPr lang="tr-TR" dirty="0"/>
          </a:p>
        </p:txBody>
      </p:sp>
      <p:sp>
        <p:nvSpPr>
          <p:cNvPr id="46083" name="İçerik Yer Tutucusu 2"/>
          <p:cNvSpPr>
            <a:spLocks noGrp="1"/>
          </p:cNvSpPr>
          <p:nvPr>
            <p:ph sz="quarter" idx="1"/>
          </p:nvPr>
        </p:nvSpPr>
        <p:spPr>
          <a:xfrm>
            <a:off x="457200" y="1600200"/>
            <a:ext cx="7467600" cy="4873625"/>
          </a:xfrm>
        </p:spPr>
        <p:txBody>
          <a:bodyPr/>
          <a:lstStyle/>
          <a:p>
            <a:pPr eaLnBrk="1" hangingPunct="1"/>
            <a:r>
              <a:rPr lang="tr-TR" altLang="tr-TR" smtClean="0"/>
              <a:t>kadın ve erkek arasında mutlak eşitliği öneren ideoloji, tarihsel olarak üç dalga ile açıklanır. Bu üç dalga, kronolojik olarak gerçekleşmiştir. Ancak bu üç dalga aynı zamanda pratik ve ideolojik farklılıklar gösterir. </a:t>
            </a:r>
          </a:p>
          <a:p>
            <a:pPr eaLnBrk="1" hangingPunct="1"/>
            <a:r>
              <a:rPr lang="tr-TR" altLang="tr-TR" smtClean="0"/>
              <a:t>Özellikle 2. ve 3. dalga feministler, eylemlilikleri, kamuoyuna müdahaleleri ve fikirsel farklılıklarıyla feminist hareket içinde bir ayrılık gösterir.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xfrm>
            <a:off x="0" y="274638"/>
            <a:ext cx="7467600" cy="1143000"/>
          </a:xfrm>
        </p:spPr>
        <p:txBody>
          <a:bodyPr>
            <a:normAutofit fontScale="90000"/>
          </a:bodyPr>
          <a:lstStyle/>
          <a:p>
            <a:pPr eaLnBrk="1" fontAlgn="auto" hangingPunct="1">
              <a:spcAft>
                <a:spcPts val="0"/>
              </a:spcAft>
              <a:defRPr/>
            </a:pP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
            </a:r>
            <a:br>
              <a:rPr lang="tr-TR" sz="4000" dirty="0" smtClean="0"/>
            </a:br>
            <a:r>
              <a:rPr lang="tr-TR" sz="4000" dirty="0" smtClean="0"/>
              <a:t>.</a:t>
            </a:r>
          </a:p>
        </p:txBody>
      </p:sp>
      <p:sp>
        <p:nvSpPr>
          <p:cNvPr id="47107" name="2 İçerik Yer Tutucusu"/>
          <p:cNvSpPr>
            <a:spLocks noGrp="1"/>
          </p:cNvSpPr>
          <p:nvPr>
            <p:ph sz="quarter" idx="4294967295"/>
          </p:nvPr>
        </p:nvSpPr>
        <p:spPr>
          <a:xfrm>
            <a:off x="0" y="1600200"/>
            <a:ext cx="7467600" cy="4873625"/>
          </a:xfrm>
        </p:spPr>
        <p:txBody>
          <a:bodyPr/>
          <a:lstStyle/>
          <a:p>
            <a:pPr eaLnBrk="1" hangingPunct="1"/>
            <a:r>
              <a:rPr lang="tr-TR" altLang="tr-TR" smtClean="0">
                <a:hlinkClick r:id="rId2" tooltip="CEDAW"/>
              </a:rPr>
              <a:t>CEDAW</a:t>
            </a:r>
            <a:r>
              <a:rPr lang="tr-TR" altLang="tr-TR" smtClean="0"/>
              <a:t> </a:t>
            </a:r>
            <a:r>
              <a:rPr lang="tr-TR" altLang="tr-TR" b="1" smtClean="0"/>
              <a:t>Kadına Karşı Her Türlü Ayrımcılığın Yok Edilmesi Sözleşmesi</a:t>
            </a:r>
            <a:r>
              <a:rPr lang="tr-TR" altLang="tr-TR" smtClean="0"/>
              <a:t> ya da </a:t>
            </a:r>
            <a:r>
              <a:rPr lang="tr-TR" altLang="tr-TR" b="1" smtClean="0"/>
              <a:t>CEDAW</a:t>
            </a:r>
            <a:r>
              <a:rPr lang="tr-TR" altLang="tr-TR" smtClean="0"/>
              <a:t> </a:t>
            </a:r>
            <a:r>
              <a:rPr lang="tr-TR" altLang="tr-TR" i="1" smtClean="0"/>
              <a:t>Convention on the Elimination of All Forms of Discrimination Against Women</a:t>
            </a:r>
            <a:r>
              <a:rPr lang="tr-TR" altLang="tr-TR" smtClean="0"/>
              <a:t>), </a:t>
            </a:r>
            <a:r>
              <a:rPr lang="tr-TR" altLang="tr-TR" smtClean="0">
                <a:hlinkClick r:id="rId3" tooltip="Birleşmiş Milletler"/>
              </a:rPr>
              <a:t>Birleşmiş Milletler</a:t>
            </a:r>
            <a:r>
              <a:rPr lang="tr-TR" altLang="tr-TR" smtClean="0"/>
              <a:t> sözleşmesi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4294967295"/>
          </p:nvPr>
        </p:nvSpPr>
        <p:spPr>
          <a:xfrm>
            <a:off x="0" y="1905000"/>
            <a:ext cx="8229600" cy="4114800"/>
          </a:xfrm>
        </p:spPr>
        <p:txBody>
          <a:bodyPr/>
          <a:lstStyle/>
          <a:p>
            <a:pPr eaLnBrk="1" hangingPunct="1">
              <a:lnSpc>
                <a:spcPct val="90000"/>
              </a:lnSpc>
              <a:buFontTx/>
              <a:buNone/>
            </a:pPr>
            <a:r>
              <a:rPr lang="tr-TR" altLang="tr-TR" smtClean="0"/>
              <a:t>Feminist teori toplumsal cinsiyet eşitsizliğinin doğasını anlamayı amaçlar ve toplumsal cinsiyet politikaları, </a:t>
            </a:r>
            <a:r>
              <a:rPr lang="tr-TR" altLang="tr-TR" smtClean="0">
                <a:hlinkClick r:id="rId2" tooltip="İktidar"/>
              </a:rPr>
              <a:t>iktidar</a:t>
            </a:r>
            <a:r>
              <a:rPr lang="tr-TR" altLang="tr-TR" smtClean="0"/>
              <a:t> ilişkileri ve cinsellik üzerine odaklaşır. Feminist hareket içinde kadın ve erkeğin eşitliğini savunan gruplar olduğu gibi kadının biyolojik ve duygusal olarak erkeğe üstün ve erkeğin "tamamlanmamış kadın" olduğunu savunan daha radikal gruplar da yer almaktadır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905000"/>
            <a:ext cx="8229600" cy="4114800"/>
          </a:xfrm>
        </p:spPr>
        <p:txBody>
          <a:bodyPr/>
          <a:lstStyle/>
          <a:p>
            <a:pPr eaLnBrk="1" hangingPunct="1">
              <a:lnSpc>
                <a:spcPct val="90000"/>
              </a:lnSpc>
            </a:pPr>
            <a:r>
              <a:rPr lang="tr-TR" altLang="tr-TR" smtClean="0"/>
              <a:t>Modern anlamda bir felsefe ve bir hareket olarak feminizmin kökeni kadının eğitimi hakkını savunan </a:t>
            </a:r>
            <a:r>
              <a:rPr lang="tr-TR" altLang="tr-TR" b="1" smtClean="0">
                <a:hlinkClick r:id="rId2" tooltip="Lady Mary Wortley Montagu"/>
              </a:rPr>
              <a:t>Lady Mary Wortley Montagu</a:t>
            </a:r>
            <a:r>
              <a:rPr lang="tr-TR" altLang="tr-TR" smtClean="0"/>
              <a:t> ve Marquis de Condorcet gibi özgür düşünürlerin de içinde yer aldığı Aydınlanma dönemine götürülmektedir. Kadınlar için ilk bilimsel topluluk Hollanda Cumhuriyetinin güneyinde yer alan bir şehir olan Middelburg'de 1785 tarihinde kurulmuştur. İngiliz kadın yazar Mary Wollstonecraft'ın feminist olarak adlandırılabilen </a:t>
            </a:r>
            <a:r>
              <a:rPr lang="tr-TR" altLang="tr-TR" i="1" smtClean="0"/>
              <a:t>A Vindication of the Rights of Woman</a:t>
            </a:r>
            <a:r>
              <a:rPr lang="tr-TR" altLang="tr-TR" smtClean="0"/>
              <a:t> (Kadın Haklarının Müdafaası) (1792) adlı eseri bu konuda ilk çalışmalardan biridir. Feminizm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0" y="1905000"/>
            <a:ext cx="8229600" cy="4114800"/>
          </a:xfrm>
        </p:spPr>
        <p:txBody>
          <a:bodyPr/>
          <a:lstStyle/>
          <a:p>
            <a:pPr eaLnBrk="1" hangingPunct="1">
              <a:lnSpc>
                <a:spcPct val="80000"/>
              </a:lnSpc>
            </a:pPr>
            <a:r>
              <a:rPr lang="tr-TR" altLang="tr-TR" sz="2000" smtClean="0"/>
              <a:t>19.yüzyılda kadınlarda adaletsiz davranıldığına ilişkin inanç arttıkça organize bir hareket haline geldi. Feminist hareketin kökleri ilerlemeci hareket özellikle de 19.yüzyıldaki reform hareketi içinde yer almaktadır. Harekete féminisme adını veren kişi ütopyacı sosyalist Charles Fourier'dir(1837). Fourier, 1808 gibi erken bir tarihte kadın haklarının genişletilmesini tüm tüm toplumsal ilerlemenin genel prensibi olduğunu öne sürmüştür. İlk kadın hakları toplantısı New York, Seneca Falls'da </a:t>
            </a:r>
            <a:r>
              <a:rPr lang="tr-TR" altLang="tr-TR" sz="2000" smtClean="0">
                <a:hlinkClick r:id="rId2" tooltip="1848"/>
              </a:rPr>
              <a:t>1848</a:t>
            </a:r>
            <a:r>
              <a:rPr lang="tr-TR" altLang="tr-TR" sz="2000" smtClean="0"/>
              <a:t> yılında yapılmıştır. </a:t>
            </a:r>
            <a:r>
              <a:rPr lang="tr-TR" altLang="tr-TR" sz="2000" smtClean="0">
                <a:hlinkClick r:id="rId3" tooltip="1869"/>
              </a:rPr>
              <a:t>1869</a:t>
            </a:r>
            <a:r>
              <a:rPr lang="tr-TR" altLang="tr-TR" sz="2000" smtClean="0"/>
              <a:t> yılında </a:t>
            </a:r>
            <a:r>
              <a:rPr lang="tr-TR" altLang="tr-TR" sz="2000" smtClean="0">
                <a:hlinkClick r:id="rId4" tooltip="John Stuart Mill"/>
              </a:rPr>
              <a:t>John Stuart Mill</a:t>
            </a:r>
            <a:r>
              <a:rPr lang="tr-TR" altLang="tr-TR" sz="2000" smtClean="0"/>
              <a:t> </a:t>
            </a:r>
            <a:r>
              <a:rPr lang="tr-TR" altLang="tr-TR" sz="2000" i="1" smtClean="0"/>
              <a:t>The Subjection of Women</a:t>
            </a:r>
            <a:r>
              <a:rPr lang="tr-TR" altLang="tr-TR" sz="2000" smtClean="0"/>
              <a:t> (Kadınların Köleleştirilmesi) kitabını yayınlamıştır. Adı geçen kitabında Mill, "bir cinsin diğer bir cinse hakimiyeti yanlış....ve....insanoğlunun gelişmesinin önündeki en büyük engellerden biridir.." demiştir.</a:t>
            </a:r>
          </a:p>
          <a:p>
            <a:pPr eaLnBrk="1" hangingPunct="1">
              <a:lnSpc>
                <a:spcPct val="80000"/>
              </a:lnSpc>
            </a:pPr>
            <a:r>
              <a:rPr lang="tr-TR" altLang="tr-TR" sz="2000" smtClean="0"/>
              <a:t>Pek çok ülke 20.yüzyılın ilk yıllarında özellikle de </a:t>
            </a:r>
            <a:r>
              <a:rPr lang="tr-TR" altLang="tr-TR" sz="2000" smtClean="0">
                <a:hlinkClick r:id="rId5" tooltip="I. Dünya Savaşı"/>
              </a:rPr>
              <a:t>I. Dünya Savaşı</a:t>
            </a:r>
            <a:r>
              <a:rPr lang="tr-TR" altLang="tr-TR" sz="2000" smtClean="0"/>
              <a:t> 'nın son yıllarında kadınlara oy hakkını tanımıştır.</a:t>
            </a:r>
          </a:p>
          <a:p>
            <a:pPr eaLnBrk="1" hangingPunct="1">
              <a:lnSpc>
                <a:spcPct val="80000"/>
              </a:lnSpc>
            </a:pPr>
            <a:endParaRPr lang="tr-TR" altLang="tr-TR" sz="2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0" y="1905000"/>
            <a:ext cx="8229600" cy="4114800"/>
          </a:xfrm>
        </p:spPr>
        <p:txBody>
          <a:bodyPr>
            <a:normAutofit lnSpcReduction="10000"/>
          </a:bodyPr>
          <a:lstStyle/>
          <a:p>
            <a:pPr marL="274320" indent="-274320" eaLnBrk="1" fontAlgn="auto" hangingPunct="1">
              <a:lnSpc>
                <a:spcPct val="80000"/>
              </a:lnSpc>
              <a:spcAft>
                <a:spcPts val="0"/>
              </a:spcAft>
              <a:buFont typeface="Wingdings"/>
              <a:buChar char=""/>
              <a:defRPr/>
            </a:pPr>
            <a:r>
              <a:rPr lang="tr-TR" sz="2800"/>
              <a:t>Feminist teori içindeki cinsiyet, cinsiyet farklılıkları, cinsellik gibi terimler ve </a:t>
            </a:r>
            <a:r>
              <a:rPr lang="tr-TR" sz="2800">
                <a:hlinkClick r:id="rId2" tooltip="Kadın"/>
              </a:rPr>
              <a:t>kadıngibi</a:t>
            </a:r>
            <a:r>
              <a:rPr lang="tr-TR" sz="2800"/>
              <a:t> holistik terimler tartışma konusu olmuş hatta bazı feministler feminizmin herkesin kendisini %100 feminist olarak tanımladığı bir ideoloji olmadığını ileri sürmüşlerdir. Bu sebeple feminizmin alt türleri oluşmuştur. İlk dönem feministleri genellikle ilk-dalga feministleri </a:t>
            </a:r>
            <a:r>
              <a:rPr lang="tr-TR" sz="2800">
                <a:hlinkClick r:id="rId3" tooltip="1960"/>
              </a:rPr>
              <a:t>1960</a:t>
            </a:r>
            <a:r>
              <a:rPr lang="tr-TR" sz="2800"/>
              <a:t> sonrasındaki feministler ikinci-dalga feministleri olarak isimlendirilmiştir. Bazıları yeni kuşak feministleri üçüncü-dalga feminizmi içinde görmektedir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tr-TR" smtClean="0"/>
              <a:t>feminizm </a:t>
            </a:r>
          </a:p>
        </p:txBody>
      </p:sp>
      <p:sp>
        <p:nvSpPr>
          <p:cNvPr id="15363" name="Rectangle 3"/>
          <p:cNvSpPr>
            <a:spLocks noGrp="1" noChangeArrowheads="1"/>
          </p:cNvSpPr>
          <p:nvPr>
            <p:ph sz="quarter" idx="1"/>
          </p:nvPr>
        </p:nvSpPr>
        <p:spPr>
          <a:xfrm>
            <a:off x="457200" y="1600200"/>
            <a:ext cx="7467600" cy="4873625"/>
          </a:xfrm>
        </p:spPr>
        <p:txBody>
          <a:bodyPr/>
          <a:lstStyle/>
          <a:p>
            <a:pPr eaLnBrk="1" hangingPunct="1"/>
            <a:r>
              <a:rPr lang="tr-TR" altLang="tr-TR" smtClean="0"/>
              <a:t>Feminizmi genel olarak kadın-erkek ayrımcılığına karşı çıkarak, cinsler arasında siyasal, ekonomik ve toplumsal eşitliği savunan görüş olarak tanımlamak mümkündür.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İçerik Yer Tutucusu"/>
          <p:cNvSpPr>
            <a:spLocks noGrp="1"/>
          </p:cNvSpPr>
          <p:nvPr>
            <p:ph idx="4294967295"/>
          </p:nvPr>
        </p:nvSpPr>
        <p:spPr>
          <a:xfrm>
            <a:off x="0" y="1600200"/>
            <a:ext cx="8229600" cy="4525963"/>
          </a:xfrm>
        </p:spPr>
        <p:txBody>
          <a:bodyPr/>
          <a:lstStyle/>
          <a:p>
            <a:pPr eaLnBrk="1" hangingPunct="1"/>
            <a:endParaRPr lang="tr-TR" altLang="tr-TR" smtClean="0"/>
          </a:p>
          <a:p>
            <a:pPr eaLnBrk="1" hangingPunct="1"/>
            <a:r>
              <a:rPr lang="tr-TR" altLang="tr-TR" smtClean="0"/>
              <a:t> Feminizm, kadınlar için erkeklerle eşit ekonomik, sosyal ve politik haklar talep eden, hareket ve öğretidir.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571</TotalTime>
  <Words>1565</Words>
  <Application>Microsoft Office PowerPoint</Application>
  <PresentationFormat>Ekran Gösterisi (4:3)</PresentationFormat>
  <Paragraphs>146</Paragraphs>
  <Slides>39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39</vt:i4>
      </vt:variant>
    </vt:vector>
  </HeadingPairs>
  <TitlesOfParts>
    <vt:vector size="46" baseType="lpstr">
      <vt:lpstr>Tahoma</vt:lpstr>
      <vt:lpstr>Arial</vt:lpstr>
      <vt:lpstr>Century Schoolbook</vt:lpstr>
      <vt:lpstr>Wingdings</vt:lpstr>
      <vt:lpstr>Wingdings 2</vt:lpstr>
      <vt:lpstr>Calibri</vt:lpstr>
      <vt:lpstr>Cumba</vt:lpstr>
      <vt:lpstr>FEMİNİZM </vt:lpstr>
      <vt:lpstr>           </vt:lpstr>
      <vt:lpstr>PowerPoint Sunusu</vt:lpstr>
      <vt:lpstr>PowerPoint Sunusu</vt:lpstr>
      <vt:lpstr>PowerPoint Sunusu</vt:lpstr>
      <vt:lpstr>PowerPoint Sunusu</vt:lpstr>
      <vt:lpstr>PowerPoint Sunusu</vt:lpstr>
      <vt:lpstr>feminizm </vt:lpstr>
      <vt:lpstr>PowerPoint Sunusu</vt:lpstr>
      <vt:lpstr>PowerPoint Sunusu</vt:lpstr>
      <vt:lpstr>PowerPoint Sunusu</vt:lpstr>
      <vt:lpstr>PowerPoint Sunusu</vt:lpstr>
      <vt:lpstr>PowerPoint Sunusu</vt:lpstr>
      <vt:lpstr>Feminizmin doğuşu </vt:lpstr>
      <vt:lpstr>PowerPoint Sunusu</vt:lpstr>
      <vt:lpstr>PowerPoint Sunusu</vt:lpstr>
      <vt:lpstr>PowerPoint Sunusu</vt:lpstr>
      <vt:lpstr>Eşitlikçi Formlar:  </vt:lpstr>
      <vt:lpstr>Kadın Merkezli (Gynocentric) Formlar: </vt:lpstr>
      <vt:lpstr>   Baskının Ataerkillikten Kaynaklandığını Kabul Edenler:  </vt:lpstr>
      <vt:lpstr>Eşitlikçi </vt:lpstr>
      <vt:lpstr>AyrImcI (Segregationalist):</vt:lpstr>
      <vt:lpstr>Afrikan-Amerikan</vt:lpstr>
      <vt:lpstr>Batı-Dışı :  </vt:lpstr>
      <vt:lpstr>Kadın Merkezli (Gynocentric) Formlar:</vt:lpstr>
      <vt:lpstr>Baskının Ataerkillikten Kaynaklandığını Kabul Edenler:  </vt:lpstr>
      <vt:lpstr>Baskının Kapitalizmden Kaynaklandığını Kabul Edenler:</vt:lpstr>
      <vt:lpstr>Ayırımcı (Segregationalist):</vt:lpstr>
      <vt:lpstr>Afrikan-Amerikan    </vt:lpstr>
      <vt:lpstr>Batı-Dışı :  </vt:lpstr>
      <vt:lpstr>Liberal feministler</vt:lpstr>
      <vt:lpstr>Radikal feministler</vt:lpstr>
      <vt:lpstr>Sosyalist feministler</vt:lpstr>
      <vt:lpstr>Kültürel feministler</vt:lpstr>
      <vt:lpstr>Marksist feministler</vt:lpstr>
      <vt:lpstr>Feminizmin Etkisi  </vt:lpstr>
      <vt:lpstr>DALGALAR </vt:lpstr>
      <vt:lpstr>Dalgalar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Feminizm Nedir</dc:title>
  <dc:creator>Asus1</dc:creator>
  <cp:keywords>feminiz;www.nedir.org</cp:keywords>
  <cp:lastModifiedBy>mehmet genç</cp:lastModifiedBy>
  <cp:revision>13</cp:revision>
  <dcterms:created xsi:type="dcterms:W3CDTF">2010-02-21T10:27:59Z</dcterms:created>
  <dcterms:modified xsi:type="dcterms:W3CDTF">2018-05-02T07:43:54Z</dcterms:modified>
</cp:coreProperties>
</file>