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92" r:id="rId4"/>
    <p:sldId id="293" r:id="rId5"/>
    <p:sldId id="294" r:id="rId6"/>
    <p:sldId id="296" r:id="rId7"/>
    <p:sldId id="295" r:id="rId8"/>
    <p:sldId id="284" r:id="rId9"/>
    <p:sldId id="283" r:id="rId10"/>
    <p:sldId id="285" r:id="rId11"/>
    <p:sldId id="286" r:id="rId12"/>
    <p:sldId id="298" r:id="rId13"/>
    <p:sldId id="275" r:id="rId14"/>
    <p:sldId id="300" r:id="rId15"/>
    <p:sldId id="299" r:id="rId16"/>
    <p:sldId id="273" r:id="rId17"/>
    <p:sldId id="280" r:id="rId18"/>
    <p:sldId id="279" r:id="rId19"/>
    <p:sldId id="301" r:id="rId20"/>
    <p:sldId id="282" r:id="rId21"/>
    <p:sldId id="302" r:id="rId22"/>
    <p:sldId id="303" r:id="rId23"/>
    <p:sldId id="304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E6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4" autoAdjust="0"/>
    <p:restoredTop sz="90929"/>
  </p:normalViewPr>
  <p:slideViewPr>
    <p:cSldViewPr>
      <p:cViewPr>
        <p:scale>
          <a:sx n="90" d="100"/>
          <a:sy n="90" d="100"/>
        </p:scale>
        <p:origin x="-13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BA6A2-82AF-48DA-92FC-9FE10F571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26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16CFE-80AF-49CA-9A25-DBC2B123A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66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23B62-3CEE-4ABF-B332-517E5E29E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0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6C131-1823-4CC1-8FAD-DB7AD2787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70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2B220-E276-465B-99FD-51BC60676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00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EDE6F-B52E-41F5-8A34-22222D9C5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3FCD8-9AFA-49D7-A90C-49F55E8C4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4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A6889-FB94-454B-B2FF-6A587708C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6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54986-7245-40C1-AF34-4C6509BDA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93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3C199-92AF-4AA7-AFF3-B2CF2514C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47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7DAC0-383C-4443-AEF5-4907942AF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7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347F007-5B77-402B-826B-0F552B6F0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09600" y="571500"/>
            <a:ext cx="79248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tr-TR" altLang="tr-TR" sz="4000" b="1" dirty="0">
                <a:solidFill>
                  <a:schemeClr val="bg1"/>
                </a:solidFill>
                <a:latin typeface="Palatino Linotype" pitchFamily="18" charset="0"/>
              </a:rPr>
              <a:t>Güneş Sistemi Dışı Gezegenler</a:t>
            </a:r>
          </a:p>
          <a:p>
            <a:pPr algn="ctr" eaLnBrk="1" hangingPunct="1"/>
            <a:r>
              <a:rPr lang="tr-TR" altLang="tr-TR" sz="4000" b="1" dirty="0">
                <a:solidFill>
                  <a:schemeClr val="bg1"/>
                </a:solidFill>
                <a:latin typeface="Palatino Linotype" pitchFamily="18" charset="0"/>
              </a:rPr>
              <a:t>ve </a:t>
            </a:r>
          </a:p>
          <a:p>
            <a:pPr algn="ctr" eaLnBrk="1" hangingPunct="1"/>
            <a:r>
              <a:rPr lang="tr-TR" altLang="tr-TR" sz="4000" b="1" dirty="0">
                <a:solidFill>
                  <a:schemeClr val="bg1"/>
                </a:solidFill>
                <a:latin typeface="Palatino Linotype" pitchFamily="18" charset="0"/>
              </a:rPr>
              <a:t>Evrende Yaşam</a:t>
            </a:r>
            <a:endParaRPr lang="en-US" altLang="tr-TR" sz="40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371600" y="4105275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tr-TR" altLang="tr-TR" sz="3200">
                <a:solidFill>
                  <a:schemeClr val="bg1"/>
                </a:solidFill>
                <a:latin typeface="Palatino Linotype" pitchFamily="18" charset="0"/>
              </a:rPr>
              <a:t>Ersin Göğüş</a:t>
            </a:r>
          </a:p>
          <a:p>
            <a:pPr algn="ctr" eaLnBrk="1" hangingPunct="1">
              <a:spcBef>
                <a:spcPct val="20000"/>
              </a:spcBef>
            </a:pPr>
            <a:r>
              <a:rPr lang="tr-TR" altLang="tr-TR" sz="3200">
                <a:solidFill>
                  <a:schemeClr val="bg1"/>
                </a:solidFill>
                <a:latin typeface="Palatino Linotype" pitchFamily="18" charset="0"/>
              </a:rPr>
              <a:t>Sabancı Üniversitesi</a:t>
            </a:r>
            <a:endParaRPr lang="en-US" altLang="tr-TR" sz="3200">
              <a:solidFill>
                <a:schemeClr val="bg1"/>
              </a:solidFill>
              <a:latin typeface="Palatino Linotype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US" altLang="tr-TR" sz="320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5800" y="357188"/>
            <a:ext cx="7772400" cy="1143000"/>
          </a:xfrm>
        </p:spPr>
        <p:txBody>
          <a:bodyPr/>
          <a:lstStyle/>
          <a:p>
            <a:pPr eaLnBrk="1" hangingPunct="1"/>
            <a:r>
              <a:rPr lang="tr-TR" altLang="tr-TR" smtClean="0">
                <a:solidFill>
                  <a:schemeClr val="bg1"/>
                </a:solidFill>
                <a:latin typeface="Palatino Linotype" pitchFamily="18" charset="0"/>
              </a:rPr>
              <a:t>Geçiş Gözlemleri</a:t>
            </a:r>
          </a:p>
        </p:txBody>
      </p:sp>
      <p:pic>
        <p:nvPicPr>
          <p:cNvPr id="12291" name="Picture 2" descr="T:\misc\transfer\ns206\EXOPLANETS_transi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500188"/>
            <a:ext cx="714375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572500" cy="1143000"/>
          </a:xfrm>
        </p:spPr>
        <p:txBody>
          <a:bodyPr/>
          <a:lstStyle/>
          <a:p>
            <a:pPr eaLnBrk="1" hangingPunct="1"/>
            <a:r>
              <a:rPr lang="tr-TR" altLang="tr-TR" smtClean="0">
                <a:solidFill>
                  <a:schemeClr val="bg1"/>
                </a:solidFill>
                <a:latin typeface="Palatino Linotype" pitchFamily="18" charset="0"/>
              </a:rPr>
              <a:t>Kütleçekimsel Mikrokırılma </a:t>
            </a:r>
          </a:p>
        </p:txBody>
      </p:sp>
      <p:pic>
        <p:nvPicPr>
          <p:cNvPr id="13315" name="Picture 2" descr="T:\misc\transfer\ns206\EXOPLANETS_gravitationallen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416050"/>
            <a:ext cx="5053013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739900"/>
            <a:ext cx="57150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2"/>
          <p:cNvSpPr>
            <a:spLocks noGrp="1"/>
          </p:cNvSpPr>
          <p:nvPr>
            <p:ph type="title"/>
          </p:nvPr>
        </p:nvSpPr>
        <p:spPr>
          <a:xfrm>
            <a:off x="685800" y="428625"/>
            <a:ext cx="7772400" cy="1143000"/>
          </a:xfrm>
        </p:spPr>
        <p:txBody>
          <a:bodyPr/>
          <a:lstStyle/>
          <a:p>
            <a:r>
              <a:rPr lang="tr-TR" altLang="tr-TR" smtClean="0">
                <a:solidFill>
                  <a:schemeClr val="bg1"/>
                </a:solidFill>
              </a:rPr>
              <a:t>Direk Görüntüleme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3178175" cy="3971925"/>
          </a:xfrm>
        </p:spPr>
        <p:txBody>
          <a:bodyPr/>
          <a:lstStyle/>
          <a:p>
            <a:pPr eaLnBrk="1" hangingPunct="1"/>
            <a:r>
              <a:rPr lang="tr-TR" altLang="tr-TR" sz="4000" smtClean="0">
                <a:solidFill>
                  <a:schemeClr val="bg1"/>
                </a:solidFill>
                <a:latin typeface="Palatino Linotype" pitchFamily="18" charset="0"/>
              </a:rPr>
              <a:t>Uzak Gezegenlerin Yörüngeleri ve Kütleleri</a:t>
            </a:r>
            <a:endParaRPr lang="en-US" altLang="tr-TR" sz="4000" smtClean="0">
              <a:solidFill>
                <a:schemeClr val="bg1"/>
              </a:solidFill>
              <a:latin typeface="Palatino Linotype" pitchFamily="18" charset="0"/>
            </a:endParaRPr>
          </a:p>
        </p:txBody>
      </p:sp>
      <p:pic>
        <p:nvPicPr>
          <p:cNvPr id="15363" name="Picture 4" descr="multi_pa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88913"/>
            <a:ext cx="5097463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Exoplanets_Peri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00188"/>
            <a:ext cx="7105650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pPr eaLnBrk="1" hangingPunct="1"/>
            <a:r>
              <a:rPr lang="tr-TR" altLang="tr-TR" smtClean="0">
                <a:solidFill>
                  <a:schemeClr val="bg1"/>
                </a:solidFill>
                <a:latin typeface="Palatino Linotype" pitchFamily="18" charset="0"/>
              </a:rPr>
              <a:t>Uzak Gezegenlerin Yörünge Periyodları </a:t>
            </a:r>
            <a:endParaRPr lang="en-US" altLang="tr-TR" smtClean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42938"/>
            <a:ext cx="7848600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228600" y="214313"/>
            <a:ext cx="845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sz="4400">
                <a:solidFill>
                  <a:schemeClr val="bg1"/>
                </a:solidFill>
                <a:latin typeface="Palatino Linotype" pitchFamily="18" charset="0"/>
              </a:rPr>
              <a:t>Radyal (Dikine) Hız</a:t>
            </a:r>
            <a:endParaRPr lang="en-US" altLang="tr-TR" sz="4400">
              <a:solidFill>
                <a:schemeClr val="bg1"/>
              </a:solidFill>
              <a:latin typeface="Palatino Linotype" pitchFamily="18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717800" y="1066800"/>
          <a:ext cx="3925888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hoto Editor Photo" r:id="rId3" imgW="6811326" imgH="9783541" progId="MSPhotoEd.3">
                  <p:embed/>
                </p:oleObj>
              </mc:Choice>
              <mc:Fallback>
                <p:oleObj name="Photo Editor Photo" r:id="rId3" imgW="6811326" imgH="9783541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1066800"/>
                        <a:ext cx="3925888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14400"/>
            <a:ext cx="3454400" cy="3443288"/>
          </a:xfrm>
        </p:spPr>
        <p:txBody>
          <a:bodyPr/>
          <a:lstStyle/>
          <a:p>
            <a:pPr eaLnBrk="1" hangingPunct="1"/>
            <a:r>
              <a:rPr lang="tr-TR" altLang="tr-TR" smtClean="0">
                <a:solidFill>
                  <a:schemeClr val="bg1"/>
                </a:solidFill>
                <a:latin typeface="Palatino Linotype" pitchFamily="18" charset="0"/>
              </a:rPr>
              <a:t>Çoklu gezegen barındıran 20 yıldız</a:t>
            </a:r>
          </a:p>
        </p:txBody>
      </p:sp>
      <p:pic>
        <p:nvPicPr>
          <p:cNvPr id="18435" name="Picture 4" descr="multi_chart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260350"/>
            <a:ext cx="4246563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tr-TR" smtClean="0">
                <a:solidFill>
                  <a:schemeClr val="bg1"/>
                </a:solidFill>
                <a:latin typeface="Palatino Linotype" pitchFamily="18" charset="0"/>
              </a:rPr>
              <a:t>55 Cancri: </a:t>
            </a:r>
            <a:r>
              <a:rPr lang="tr-TR" altLang="tr-TR" smtClean="0">
                <a:solidFill>
                  <a:schemeClr val="bg1"/>
                </a:solidFill>
                <a:latin typeface="Palatino Linotype" pitchFamily="18" charset="0"/>
              </a:rPr>
              <a:t>5 Gezegenli Yıldız</a:t>
            </a:r>
          </a:p>
        </p:txBody>
      </p:sp>
      <p:pic>
        <p:nvPicPr>
          <p:cNvPr id="19459" name="Picture 4" descr="55Cnc07Prin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1268413"/>
            <a:ext cx="5903912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2641600" y="6427788"/>
            <a:ext cx="4451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tr-TR" sz="2000">
                <a:latin typeface="Palatino Linotype" pitchFamily="18" charset="0"/>
              </a:rPr>
              <a:t>Artist Rendering by Lynette Cook</a:t>
            </a:r>
            <a:endParaRPr lang="tr-TR" altLang="tr-TR" sz="200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tr-TR" altLang="tr-TR" smtClean="0">
                <a:solidFill>
                  <a:schemeClr val="bg1"/>
                </a:solidFill>
                <a:latin typeface="Palatino Linotype" pitchFamily="18" charset="0"/>
              </a:rPr>
              <a:t>Güneş Sistemi ve </a:t>
            </a:r>
            <a:r>
              <a:rPr lang="en-US" altLang="tr-TR" smtClean="0">
                <a:solidFill>
                  <a:schemeClr val="bg1"/>
                </a:solidFill>
                <a:latin typeface="Palatino Linotype" pitchFamily="18" charset="0"/>
              </a:rPr>
              <a:t>55 Cancri</a:t>
            </a:r>
            <a:endParaRPr lang="tr-TR" altLang="tr-TR" smtClean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641600" y="6427788"/>
            <a:ext cx="4451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tr-TR" sz="2000">
                <a:latin typeface="Palatino Linotype" pitchFamily="18" charset="0"/>
              </a:rPr>
              <a:t>Artist Rendering by Lynette Cook</a:t>
            </a:r>
            <a:endParaRPr lang="tr-TR" altLang="tr-TR" sz="2000">
              <a:latin typeface="Palatino Linotype" pitchFamily="18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714500"/>
            <a:ext cx="68580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85800" y="428625"/>
            <a:ext cx="7772400" cy="1143000"/>
          </a:xfrm>
        </p:spPr>
        <p:txBody>
          <a:bodyPr/>
          <a:lstStyle/>
          <a:p>
            <a:r>
              <a:rPr lang="tr-TR" altLang="tr-TR" smtClean="0">
                <a:solidFill>
                  <a:schemeClr val="bg1"/>
                </a:solidFill>
                <a:latin typeface="Palatino Linotype" pitchFamily="18" charset="0"/>
              </a:rPr>
              <a:t>Tarihte Uzak Gezegenler</a:t>
            </a:r>
          </a:p>
        </p:txBody>
      </p:sp>
      <p:pic>
        <p:nvPicPr>
          <p:cNvPr id="4099" name="Picture 6" descr="democri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928813"/>
            <a:ext cx="3171825" cy="4495800"/>
          </a:xfrm>
          <a:prstGeom prst="rect">
            <a:avLst/>
          </a:prstGeom>
          <a:solidFill>
            <a:srgbClr val="F8EEA6"/>
          </a:solidFill>
          <a:ln w="15875">
            <a:solidFill>
              <a:srgbClr val="C0C0C0"/>
            </a:solidFill>
            <a:miter lim="800000"/>
            <a:headEnd/>
            <a:tailEnd/>
          </a:ln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857250" y="2000250"/>
            <a:ext cx="378618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tr-TR" sz="3200">
                <a:solidFill>
                  <a:schemeClr val="bg1"/>
                </a:solidFill>
                <a:latin typeface="Palatino Linotype" pitchFamily="18" charset="0"/>
              </a:rPr>
              <a:t>MÖ 400: Democritus ögretilerinde yaşama elverişli başka dünyaların olasılığından bahseder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>
                <a:solidFill>
                  <a:schemeClr val="bg1"/>
                </a:solidFill>
                <a:latin typeface="Palatino Linotype" pitchFamily="18" charset="0"/>
              </a:rPr>
              <a:t>Bazı Bağlantılar: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71438" y="2243138"/>
            <a:ext cx="9001125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tr-TR" altLang="tr-TR" smtClean="0">
                <a:solidFill>
                  <a:schemeClr val="bg1"/>
                </a:solidFill>
                <a:latin typeface="Palatino Linotype" pitchFamily="18" charset="0"/>
              </a:rPr>
              <a:t>http://planetquest.jpl.nasa.gov</a:t>
            </a:r>
            <a:endParaRPr lang="en-US" altLang="tr-TR" smtClean="0">
              <a:solidFill>
                <a:schemeClr val="bg1"/>
              </a:solidFill>
              <a:latin typeface="Palatino Linotype" pitchFamily="18" charset="0"/>
            </a:endParaRPr>
          </a:p>
          <a:p>
            <a:pPr algn="ctr" eaLnBrk="1" hangingPunct="1">
              <a:buFontTx/>
              <a:buNone/>
            </a:pPr>
            <a:endParaRPr lang="en-US" altLang="tr-TR" smtClean="0">
              <a:solidFill>
                <a:schemeClr val="bg1"/>
              </a:solidFill>
              <a:latin typeface="Palatino Linotype" pitchFamily="18" charset="0"/>
            </a:endParaRPr>
          </a:p>
          <a:p>
            <a:pPr algn="ctr" eaLnBrk="1" hangingPunct="1">
              <a:buFontTx/>
              <a:buNone/>
            </a:pPr>
            <a:r>
              <a:rPr lang="tr-TR" altLang="tr-TR" smtClean="0">
                <a:solidFill>
                  <a:schemeClr val="bg1"/>
                </a:solidFill>
                <a:latin typeface="Palatino Linotype" pitchFamily="18" charset="0"/>
              </a:rPr>
              <a:t>http://</a:t>
            </a:r>
            <a:r>
              <a:rPr lang="en-US" altLang="tr-TR" smtClean="0">
                <a:solidFill>
                  <a:schemeClr val="bg1"/>
                </a:solidFill>
                <a:latin typeface="Palatino Linotype" pitchFamily="18" charset="0"/>
              </a:rPr>
              <a:t>www.</a:t>
            </a:r>
            <a:r>
              <a:rPr lang="tr-TR" altLang="tr-TR" smtClean="0">
                <a:solidFill>
                  <a:schemeClr val="bg1"/>
                </a:solidFill>
                <a:latin typeface="Palatino Linotype" pitchFamily="18" charset="0"/>
              </a:rPr>
              <a:t>exoplanets.org</a:t>
            </a:r>
            <a:endParaRPr lang="en-US" altLang="tr-TR" smtClean="0">
              <a:solidFill>
                <a:schemeClr val="bg1"/>
              </a:solidFill>
              <a:latin typeface="Palatino Linotype" pitchFamily="18" charset="0"/>
            </a:endParaRPr>
          </a:p>
          <a:p>
            <a:pPr algn="ctr" eaLnBrk="1" hangingPunct="1">
              <a:buFontTx/>
              <a:buNone/>
            </a:pPr>
            <a:endParaRPr lang="en-US" altLang="tr-TR" smtClean="0">
              <a:solidFill>
                <a:schemeClr val="bg1"/>
              </a:solidFill>
              <a:latin typeface="Palatino Linotype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tr-TR" sz="3000" smtClean="0">
                <a:solidFill>
                  <a:schemeClr val="bg1"/>
                </a:solidFill>
                <a:latin typeface="Palatino Linotype" pitchFamily="18" charset="0"/>
              </a:rPr>
              <a:t>http://www.planetary.org/explore/topics/extrasolar</a:t>
            </a:r>
          </a:p>
          <a:p>
            <a:pPr algn="ctr" eaLnBrk="1" hangingPunct="1">
              <a:buFontTx/>
              <a:buNone/>
            </a:pPr>
            <a:endParaRPr lang="en-US" altLang="tr-TR" smtClean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1143000"/>
          </a:xfrm>
        </p:spPr>
        <p:txBody>
          <a:bodyPr/>
          <a:lstStyle/>
          <a:p>
            <a:r>
              <a:rPr lang="tr-TR" altLang="tr-TR" smtClean="0">
                <a:solidFill>
                  <a:schemeClr val="bg1"/>
                </a:solidFill>
              </a:rPr>
              <a:t>Evrende Yaşam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43075"/>
            <a:ext cx="77724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tr-TR" altLang="tr-TR" smtClean="0">
                <a:solidFill>
                  <a:schemeClr val="bg1"/>
                </a:solidFill>
              </a:rPr>
              <a:t>Evrende yaşam var mı?</a:t>
            </a:r>
          </a:p>
          <a:p>
            <a:pPr algn="ctr">
              <a:buFontTx/>
              <a:buNone/>
            </a:pPr>
            <a:endParaRPr lang="tr-TR" altLang="tr-TR" smtClean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tr-TR" altLang="tr-TR" smtClean="0">
                <a:solidFill>
                  <a:schemeClr val="bg1"/>
                </a:solidFill>
              </a:rPr>
              <a:t>Var</a:t>
            </a:r>
          </a:p>
          <a:p>
            <a:pPr algn="ctr">
              <a:buFontTx/>
              <a:buNone/>
            </a:pPr>
            <a:endParaRPr lang="tr-TR" altLang="tr-TR" smtClean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tr-TR" altLang="tr-TR" smtClean="0">
                <a:solidFill>
                  <a:schemeClr val="bg1"/>
                </a:solidFill>
              </a:rPr>
              <a:t>Evrende başka bir gezegende yaşam var mı?</a:t>
            </a:r>
          </a:p>
          <a:p>
            <a:pPr algn="ctr">
              <a:buFontTx/>
              <a:buNone/>
            </a:pPr>
            <a:endParaRPr lang="tr-TR" altLang="tr-TR" smtClean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tr-TR" altLang="tr-TR" smtClean="0">
                <a:solidFill>
                  <a:schemeClr val="bg1"/>
                </a:solidFill>
              </a:rPr>
              <a:t>Neden olmasın?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85800" y="357188"/>
            <a:ext cx="7772400" cy="890587"/>
          </a:xfrm>
        </p:spPr>
        <p:txBody>
          <a:bodyPr/>
          <a:lstStyle/>
          <a:p>
            <a:r>
              <a:rPr lang="en-US" altLang="tr-TR" smtClean="0">
                <a:solidFill>
                  <a:schemeClr val="bg1"/>
                </a:solidFill>
                <a:latin typeface="Palatino Linotype" pitchFamily="18" charset="0"/>
              </a:rPr>
              <a:t>Drake </a:t>
            </a:r>
            <a:r>
              <a:rPr lang="tr-TR" altLang="tr-TR" smtClean="0">
                <a:solidFill>
                  <a:schemeClr val="bg1"/>
                </a:solidFill>
                <a:latin typeface="Palatino Linotype" pitchFamily="18" charset="0"/>
              </a:rPr>
              <a:t>Denklemi</a:t>
            </a:r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00188"/>
            <a:ext cx="6019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8"/>
          <p:cNvSpPr txBox="1">
            <a:spLocks noChangeArrowheads="1"/>
          </p:cNvSpPr>
          <p:nvPr/>
        </p:nvSpPr>
        <p:spPr bwMode="auto">
          <a:xfrm>
            <a:off x="214313" y="2143125"/>
            <a:ext cx="8715375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tr-TR" sz="2200" i="1">
                <a:solidFill>
                  <a:schemeClr val="bg1"/>
                </a:solidFill>
                <a:latin typeface="Palatino Linotype" pitchFamily="18" charset="0"/>
              </a:rPr>
              <a:t>N</a:t>
            </a:r>
            <a:r>
              <a:rPr lang="en-US" altLang="tr-TR" sz="2200">
                <a:solidFill>
                  <a:schemeClr val="bg1"/>
                </a:solidFill>
                <a:latin typeface="Palatino Linotype" pitchFamily="18" charset="0"/>
              </a:rPr>
              <a:t> : </a:t>
            </a:r>
            <a:r>
              <a:rPr lang="tr-TR" altLang="tr-TR" sz="2200">
                <a:solidFill>
                  <a:schemeClr val="bg1"/>
                </a:solidFill>
                <a:latin typeface="Palatino Linotype" pitchFamily="18" charset="0"/>
              </a:rPr>
              <a:t>Samanyolu galaksisinde iletişime geçebileceğimiz, zeki uygarlığa sahip gezegen sayısı</a:t>
            </a:r>
            <a:endParaRPr lang="en-US" altLang="tr-TR" sz="2200">
              <a:solidFill>
                <a:schemeClr val="bg1"/>
              </a:solidFill>
              <a:latin typeface="Palatino Linotype" pitchFamily="18" charset="0"/>
            </a:endParaRPr>
          </a:p>
          <a:p>
            <a:pPr eaLnBrk="1" hangingPunct="1"/>
            <a:endParaRPr lang="tr-TR" altLang="tr-TR" sz="2200" i="1">
              <a:solidFill>
                <a:schemeClr val="bg1"/>
              </a:solidFill>
              <a:latin typeface="Palatino Linotype" pitchFamily="18" charset="0"/>
            </a:endParaRPr>
          </a:p>
          <a:p>
            <a:pPr eaLnBrk="1" hangingPunct="1"/>
            <a:r>
              <a:rPr lang="en-US" altLang="tr-TR" sz="2200" i="1">
                <a:solidFill>
                  <a:schemeClr val="bg1"/>
                </a:solidFill>
                <a:latin typeface="Palatino Linotype" pitchFamily="18" charset="0"/>
              </a:rPr>
              <a:t>R</a:t>
            </a:r>
            <a:r>
              <a:rPr lang="en-US" altLang="tr-TR" sz="2200" baseline="30000">
                <a:solidFill>
                  <a:schemeClr val="bg1"/>
                </a:solidFill>
                <a:latin typeface="Palatino Linotype" pitchFamily="18" charset="0"/>
              </a:rPr>
              <a:t>*</a:t>
            </a:r>
            <a:r>
              <a:rPr lang="en-US" altLang="tr-TR" sz="2200">
                <a:solidFill>
                  <a:schemeClr val="bg1"/>
                </a:solidFill>
                <a:latin typeface="Palatino Linotype" pitchFamily="18" charset="0"/>
              </a:rPr>
              <a:t> : </a:t>
            </a:r>
            <a:r>
              <a:rPr lang="tr-TR" altLang="tr-TR" sz="2200">
                <a:solidFill>
                  <a:schemeClr val="bg1"/>
                </a:solidFill>
                <a:latin typeface="Palatino Linotype" pitchFamily="18" charset="0"/>
              </a:rPr>
              <a:t>ortalama yıldız oluşumu oranı</a:t>
            </a:r>
            <a:endParaRPr lang="en-US" altLang="tr-TR" sz="2200">
              <a:solidFill>
                <a:schemeClr val="bg1"/>
              </a:solidFill>
              <a:latin typeface="Palatino Linotype" pitchFamily="18" charset="0"/>
            </a:endParaRPr>
          </a:p>
          <a:p>
            <a:pPr eaLnBrk="1" hangingPunct="1"/>
            <a:r>
              <a:rPr lang="en-US" altLang="tr-TR" sz="2200" i="1">
                <a:solidFill>
                  <a:schemeClr val="bg1"/>
                </a:solidFill>
                <a:latin typeface="Palatino Linotype" pitchFamily="18" charset="0"/>
              </a:rPr>
              <a:t>f</a:t>
            </a:r>
            <a:r>
              <a:rPr lang="en-US" altLang="tr-TR" sz="2200" i="1" baseline="-25000">
                <a:solidFill>
                  <a:schemeClr val="bg1"/>
                </a:solidFill>
                <a:latin typeface="Palatino Linotype" pitchFamily="18" charset="0"/>
              </a:rPr>
              <a:t>p</a:t>
            </a:r>
            <a:r>
              <a:rPr lang="en-US" altLang="tr-TR" sz="2200">
                <a:solidFill>
                  <a:schemeClr val="bg1"/>
                </a:solidFill>
                <a:latin typeface="Palatino Linotype" pitchFamily="18" charset="0"/>
              </a:rPr>
              <a:t> : </a:t>
            </a:r>
            <a:r>
              <a:rPr lang="tr-TR" altLang="tr-TR" sz="2200">
                <a:solidFill>
                  <a:schemeClr val="bg1"/>
                </a:solidFill>
                <a:latin typeface="Palatino Linotype" pitchFamily="18" charset="0"/>
              </a:rPr>
              <a:t>bu yıldızlardan çevresinde gezegen bulunduranların fraksiyonu</a:t>
            </a:r>
            <a:endParaRPr lang="en-US" altLang="tr-TR" sz="2200">
              <a:solidFill>
                <a:schemeClr val="bg1"/>
              </a:solidFill>
              <a:latin typeface="Palatino Linotype" pitchFamily="18" charset="0"/>
            </a:endParaRPr>
          </a:p>
          <a:p>
            <a:pPr eaLnBrk="1" hangingPunct="1"/>
            <a:r>
              <a:rPr lang="en-US" altLang="tr-TR" sz="2200" i="1">
                <a:solidFill>
                  <a:schemeClr val="bg1"/>
                </a:solidFill>
                <a:latin typeface="Palatino Linotype" pitchFamily="18" charset="0"/>
              </a:rPr>
              <a:t>n</a:t>
            </a:r>
            <a:r>
              <a:rPr lang="en-US" altLang="tr-TR" sz="2200" i="1" baseline="-25000">
                <a:solidFill>
                  <a:schemeClr val="bg1"/>
                </a:solidFill>
                <a:latin typeface="Palatino Linotype" pitchFamily="18" charset="0"/>
              </a:rPr>
              <a:t>e</a:t>
            </a:r>
            <a:r>
              <a:rPr lang="en-US" altLang="tr-TR" sz="2200">
                <a:solidFill>
                  <a:schemeClr val="bg1"/>
                </a:solidFill>
                <a:latin typeface="Palatino Linotype" pitchFamily="18" charset="0"/>
              </a:rPr>
              <a:t> : </a:t>
            </a:r>
            <a:r>
              <a:rPr lang="tr-TR" altLang="tr-TR" sz="2200">
                <a:solidFill>
                  <a:schemeClr val="bg1"/>
                </a:solidFill>
                <a:latin typeface="Palatino Linotype" pitchFamily="18" charset="0"/>
              </a:rPr>
              <a:t>gezegen barındıran yıldızlardan hayata elverişli ortamı bulunan 	gezegen sayısı</a:t>
            </a:r>
            <a:endParaRPr lang="en-US" altLang="tr-TR" sz="2200">
              <a:solidFill>
                <a:schemeClr val="bg1"/>
              </a:solidFill>
              <a:latin typeface="Palatino Linotype" pitchFamily="18" charset="0"/>
            </a:endParaRPr>
          </a:p>
          <a:p>
            <a:pPr eaLnBrk="1" hangingPunct="1"/>
            <a:r>
              <a:rPr lang="en-US" altLang="tr-TR" sz="2200" i="1">
                <a:solidFill>
                  <a:schemeClr val="bg1"/>
                </a:solidFill>
                <a:latin typeface="Palatino Linotype" pitchFamily="18" charset="0"/>
              </a:rPr>
              <a:t>f</a:t>
            </a:r>
            <a:r>
              <a:rPr lang="en-US" altLang="tr-TR" sz="2200" baseline="-25000">
                <a:solidFill>
                  <a:schemeClr val="bg1"/>
                </a:solidFill>
                <a:latin typeface="Palatino Linotype" pitchFamily="18" charset="0"/>
              </a:rPr>
              <a:t>ℓ</a:t>
            </a:r>
            <a:r>
              <a:rPr lang="en-US" altLang="tr-TR" sz="2200">
                <a:solidFill>
                  <a:schemeClr val="bg1"/>
                </a:solidFill>
                <a:latin typeface="Palatino Linotype" pitchFamily="18" charset="0"/>
              </a:rPr>
              <a:t> : </a:t>
            </a:r>
            <a:r>
              <a:rPr lang="tr-TR" altLang="tr-TR" sz="2200">
                <a:solidFill>
                  <a:schemeClr val="bg1"/>
                </a:solidFill>
                <a:latin typeface="Palatino Linotype" pitchFamily="18" charset="0"/>
              </a:rPr>
              <a:t>bu yıldızlardan üzerinde bir zamanda yaşam gelişebilmişlerin 	fraksiyonu</a:t>
            </a:r>
            <a:endParaRPr lang="en-US" altLang="tr-TR" sz="2200">
              <a:solidFill>
                <a:schemeClr val="bg1"/>
              </a:solidFill>
              <a:latin typeface="Palatino Linotype" pitchFamily="18" charset="0"/>
            </a:endParaRPr>
          </a:p>
          <a:p>
            <a:pPr eaLnBrk="1" hangingPunct="1"/>
            <a:r>
              <a:rPr lang="en-US" altLang="tr-TR" sz="2200" i="1">
                <a:solidFill>
                  <a:schemeClr val="bg1"/>
                </a:solidFill>
                <a:latin typeface="Palatino Linotype" pitchFamily="18" charset="0"/>
              </a:rPr>
              <a:t>f</a:t>
            </a:r>
            <a:r>
              <a:rPr lang="en-US" altLang="tr-TR" sz="2200" i="1" baseline="-25000">
                <a:solidFill>
                  <a:schemeClr val="bg1"/>
                </a:solidFill>
                <a:latin typeface="Palatino Linotype" pitchFamily="18" charset="0"/>
              </a:rPr>
              <a:t>i</a:t>
            </a:r>
            <a:r>
              <a:rPr lang="en-US" altLang="tr-TR" sz="2200">
                <a:solidFill>
                  <a:schemeClr val="bg1"/>
                </a:solidFill>
                <a:latin typeface="Palatino Linotype" pitchFamily="18" charset="0"/>
              </a:rPr>
              <a:t> :</a:t>
            </a:r>
            <a:r>
              <a:rPr lang="tr-TR" altLang="tr-TR" sz="2200">
                <a:solidFill>
                  <a:schemeClr val="bg1"/>
                </a:solidFill>
                <a:latin typeface="Palatino Linotype" pitchFamily="18" charset="0"/>
              </a:rPr>
              <a:t> bu yıldızlardan </a:t>
            </a:r>
            <a:r>
              <a:rPr lang="tr-TR" altLang="tr-TR" sz="2200" b="1">
                <a:solidFill>
                  <a:schemeClr val="bg1"/>
                </a:solidFill>
                <a:latin typeface="Palatino Linotype" pitchFamily="18" charset="0"/>
              </a:rPr>
              <a:t>zeki</a:t>
            </a:r>
            <a:r>
              <a:rPr lang="tr-TR" altLang="tr-TR" sz="2200">
                <a:solidFill>
                  <a:schemeClr val="bg1"/>
                </a:solidFill>
                <a:latin typeface="Palatino Linotype" pitchFamily="18" charset="0"/>
              </a:rPr>
              <a:t> yaşama sahip olanlarının fraksiyonu</a:t>
            </a:r>
            <a:endParaRPr lang="en-US" altLang="tr-TR" sz="2200">
              <a:solidFill>
                <a:schemeClr val="bg1"/>
              </a:solidFill>
              <a:latin typeface="Palatino Linotype" pitchFamily="18" charset="0"/>
            </a:endParaRPr>
          </a:p>
          <a:p>
            <a:pPr eaLnBrk="1" hangingPunct="1"/>
            <a:r>
              <a:rPr lang="en-US" altLang="tr-TR" sz="2200" i="1">
                <a:solidFill>
                  <a:schemeClr val="bg1"/>
                </a:solidFill>
                <a:latin typeface="Palatino Linotype" pitchFamily="18" charset="0"/>
              </a:rPr>
              <a:t>f</a:t>
            </a:r>
            <a:r>
              <a:rPr lang="en-US" altLang="tr-TR" sz="2200" i="1" baseline="-25000">
                <a:solidFill>
                  <a:schemeClr val="bg1"/>
                </a:solidFill>
                <a:latin typeface="Palatino Linotype" pitchFamily="18" charset="0"/>
              </a:rPr>
              <a:t>c</a:t>
            </a:r>
            <a:r>
              <a:rPr lang="en-US" altLang="tr-TR" sz="2200">
                <a:solidFill>
                  <a:schemeClr val="bg1"/>
                </a:solidFill>
                <a:latin typeface="Palatino Linotype" pitchFamily="18" charset="0"/>
              </a:rPr>
              <a:t> : </a:t>
            </a:r>
            <a:r>
              <a:rPr lang="tr-TR" altLang="tr-TR" sz="2200">
                <a:solidFill>
                  <a:schemeClr val="bg1"/>
                </a:solidFill>
                <a:latin typeface="Palatino Linotype" pitchFamily="18" charset="0"/>
              </a:rPr>
              <a:t>zeki yaşama sahip uygarlığı bulunanların iletişim teknolojisi 	geliştirebilmiş olanlarının fraksiyonu</a:t>
            </a:r>
            <a:endParaRPr lang="en-US" altLang="tr-TR" sz="2200">
              <a:solidFill>
                <a:schemeClr val="bg1"/>
              </a:solidFill>
              <a:latin typeface="Palatino Linotype" pitchFamily="18" charset="0"/>
            </a:endParaRPr>
          </a:p>
          <a:p>
            <a:pPr eaLnBrk="1" hangingPunct="1"/>
            <a:r>
              <a:rPr lang="en-US" altLang="tr-TR" sz="2200" i="1">
                <a:solidFill>
                  <a:schemeClr val="bg1"/>
                </a:solidFill>
                <a:latin typeface="Palatino Linotype" pitchFamily="18" charset="0"/>
              </a:rPr>
              <a:t>L</a:t>
            </a:r>
            <a:r>
              <a:rPr lang="en-US" altLang="tr-TR" sz="2200">
                <a:solidFill>
                  <a:schemeClr val="bg1"/>
                </a:solidFill>
                <a:latin typeface="Palatino Linotype" pitchFamily="18" charset="0"/>
              </a:rPr>
              <a:t> : </a:t>
            </a:r>
            <a:r>
              <a:rPr lang="tr-TR" altLang="tr-TR" sz="2200">
                <a:solidFill>
                  <a:schemeClr val="bg1"/>
                </a:solidFill>
                <a:latin typeface="Palatino Linotype" pitchFamily="18" charset="0"/>
              </a:rPr>
              <a:t>bu uygarlıkların iletişime elverişli sinyalleri uzaya yayma süresi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85800" y="357188"/>
            <a:ext cx="7772400" cy="890587"/>
          </a:xfrm>
        </p:spPr>
        <p:txBody>
          <a:bodyPr/>
          <a:lstStyle/>
          <a:p>
            <a:r>
              <a:rPr lang="en-US" altLang="tr-TR" smtClean="0">
                <a:solidFill>
                  <a:schemeClr val="bg1"/>
                </a:solidFill>
                <a:latin typeface="Palatino Linotype" pitchFamily="18" charset="0"/>
              </a:rPr>
              <a:t>N</a:t>
            </a:r>
            <a:r>
              <a:rPr lang="tr-TR" altLang="tr-TR" smtClean="0">
                <a:solidFill>
                  <a:schemeClr val="bg1"/>
                </a:solidFill>
                <a:latin typeface="Palatino Linotype" pitchFamily="18" charset="0"/>
              </a:rPr>
              <a:t> sayısını hesaplayalım</a:t>
            </a:r>
          </a:p>
        </p:txBody>
      </p:sp>
      <p:sp>
        <p:nvSpPr>
          <p:cNvPr id="14339" name="TextBox 8"/>
          <p:cNvSpPr txBox="1">
            <a:spLocks noChangeArrowheads="1"/>
          </p:cNvSpPr>
          <p:nvPr/>
        </p:nvSpPr>
        <p:spPr bwMode="auto">
          <a:xfrm>
            <a:off x="1357313" y="1428750"/>
            <a:ext cx="65722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		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Drake			</a:t>
            </a:r>
            <a:r>
              <a:rPr lang="tr-TR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Şimdi</a:t>
            </a:r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defRPr/>
            </a:pPr>
            <a:r>
              <a:rPr lang="en-US" i="1" dirty="0">
                <a:solidFill>
                  <a:schemeClr val="bg1"/>
                </a:solidFill>
              </a:rPr>
              <a:t>R</a:t>
            </a:r>
            <a:r>
              <a:rPr lang="en-US" baseline="30000" dirty="0">
                <a:solidFill>
                  <a:schemeClr val="bg1"/>
                </a:solidFill>
              </a:rPr>
              <a:t>*</a:t>
            </a:r>
            <a:r>
              <a:rPr lang="en-US" dirty="0">
                <a:solidFill>
                  <a:schemeClr val="bg1"/>
                </a:solidFill>
              </a:rPr>
              <a:t> :		</a:t>
            </a:r>
            <a:r>
              <a:rPr lang="en-US" dirty="0">
                <a:solidFill>
                  <a:schemeClr val="bg1"/>
                </a:solidFill>
              </a:rPr>
              <a:t>10/</a:t>
            </a:r>
            <a:r>
              <a:rPr lang="tr-TR" dirty="0">
                <a:solidFill>
                  <a:schemeClr val="bg1"/>
                </a:solidFill>
              </a:rPr>
              <a:t>yıl</a:t>
            </a:r>
            <a:r>
              <a:rPr lang="en-US" dirty="0">
                <a:solidFill>
                  <a:schemeClr val="bg1"/>
                </a:solidFill>
              </a:rPr>
              <a:t>			</a:t>
            </a:r>
            <a:r>
              <a:rPr lang="en-US" dirty="0">
                <a:solidFill>
                  <a:schemeClr val="bg1"/>
                </a:solidFill>
              </a:rPr>
              <a:t>7/y</a:t>
            </a:r>
            <a:r>
              <a:rPr lang="tr-TR" dirty="0" err="1">
                <a:solidFill>
                  <a:schemeClr val="bg1"/>
                </a:solidFill>
              </a:rPr>
              <a:t>ıl</a:t>
            </a: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f</a:t>
            </a:r>
            <a:r>
              <a:rPr lang="en-US" i="1" baseline="-25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:		0.5			0.2-0.6</a:t>
            </a:r>
          </a:p>
          <a:p>
            <a:pPr>
              <a:defRPr/>
            </a:pPr>
            <a:r>
              <a:rPr lang="en-US" i="1" dirty="0">
                <a:solidFill>
                  <a:schemeClr val="bg1"/>
                </a:solidFill>
              </a:rPr>
              <a:t>n</a:t>
            </a:r>
            <a:r>
              <a:rPr lang="en-US" i="1" baseline="-25000" dirty="0">
                <a:solidFill>
                  <a:schemeClr val="bg1"/>
                </a:solidFill>
              </a:rPr>
              <a:t>e</a:t>
            </a:r>
            <a:r>
              <a:rPr lang="en-US" dirty="0">
                <a:solidFill>
                  <a:schemeClr val="bg1"/>
                </a:solidFill>
              </a:rPr>
              <a:t> :		2			&gt;0.005 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 2</a:t>
            </a: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f</a:t>
            </a:r>
            <a:r>
              <a:rPr lang="en-US" baseline="-25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ℓ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:		1			0.33</a:t>
            </a:r>
          </a:p>
          <a:p>
            <a:pPr>
              <a:defRPr/>
            </a:pPr>
            <a:r>
              <a:rPr lang="en-US" i="1" dirty="0" err="1">
                <a:solidFill>
                  <a:schemeClr val="bg1"/>
                </a:solidFill>
              </a:rPr>
              <a:t>f</a:t>
            </a:r>
            <a:r>
              <a:rPr lang="en-US" i="1" baseline="-25000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: 		0.01			0.01</a:t>
            </a:r>
          </a:p>
          <a:p>
            <a:pPr>
              <a:defRPr/>
            </a:pPr>
            <a:r>
              <a:rPr lang="en-US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f</a:t>
            </a:r>
            <a:r>
              <a:rPr lang="en-US" i="1" baseline="-25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:		0.01			0.01</a:t>
            </a:r>
          </a:p>
          <a:p>
            <a:pPr>
              <a:defRPr/>
            </a:pPr>
            <a:r>
              <a:rPr lang="en-US" i="1" dirty="0">
                <a:solidFill>
                  <a:schemeClr val="bg1"/>
                </a:solidFill>
              </a:rPr>
              <a:t>L </a:t>
            </a:r>
            <a:r>
              <a:rPr lang="en-US" dirty="0">
                <a:solidFill>
                  <a:schemeClr val="bg1"/>
                </a:solidFill>
              </a:rPr>
              <a:t>:		10000 </a:t>
            </a:r>
            <a:r>
              <a:rPr lang="en-US" dirty="0">
                <a:solidFill>
                  <a:schemeClr val="bg1"/>
                </a:solidFill>
              </a:rPr>
              <a:t>y</a:t>
            </a:r>
            <a:r>
              <a:rPr lang="tr-TR" dirty="0" err="1">
                <a:solidFill>
                  <a:schemeClr val="bg1"/>
                </a:solidFill>
              </a:rPr>
              <a:t>ıl</a:t>
            </a:r>
            <a:r>
              <a:rPr lang="en-US" dirty="0">
                <a:solidFill>
                  <a:schemeClr val="bg1"/>
                </a:solidFill>
              </a:rPr>
              <a:t>		10000 </a:t>
            </a:r>
            <a:r>
              <a:rPr lang="en-US" dirty="0">
                <a:solidFill>
                  <a:schemeClr val="bg1"/>
                </a:solidFill>
              </a:rPr>
              <a:t>y</a:t>
            </a:r>
            <a:r>
              <a:rPr lang="tr-TR" dirty="0" err="1">
                <a:solidFill>
                  <a:schemeClr val="bg1"/>
                </a:solidFill>
              </a:rPr>
              <a:t>ıl</a:t>
            </a: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sym typeface="Wingdings" pitchFamily="2" charset="2"/>
              </a:rPr>
              <a:t>   </a:t>
            </a:r>
            <a:r>
              <a:rPr lang="en-US" sz="32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</a:t>
            </a:r>
            <a:r>
              <a:rPr lang="en-US" sz="3200" b="1" baseline="-25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Drake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= 10</a:t>
            </a:r>
          </a:p>
          <a:p>
            <a:pPr algn="ctr">
              <a:defRPr/>
            </a:pPr>
            <a:endParaRPr lang="en-US" sz="8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sym typeface="Wingdings" pitchFamily="2" charset="2"/>
              </a:rPr>
              <a:t>  </a:t>
            </a:r>
            <a:r>
              <a:rPr lang="en-US" sz="3200" b="1" dirty="0">
                <a:solidFill>
                  <a:schemeClr val="bg1"/>
                </a:solidFill>
              </a:rPr>
              <a:t>N</a:t>
            </a:r>
            <a:r>
              <a:rPr lang="tr-TR" sz="3200" b="1" baseline="-25000" dirty="0">
                <a:solidFill>
                  <a:schemeClr val="bg1"/>
                </a:solidFill>
              </a:rPr>
              <a:t>şimdi</a:t>
            </a:r>
            <a:r>
              <a:rPr lang="en-US" sz="3200" b="1" dirty="0">
                <a:solidFill>
                  <a:schemeClr val="bg1"/>
                </a:solidFill>
              </a:rPr>
              <a:t>= 2.3</a:t>
            </a:r>
            <a:endParaRPr lang="tr-T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1143000"/>
          </a:xfrm>
        </p:spPr>
        <p:txBody>
          <a:bodyPr/>
          <a:lstStyle/>
          <a:p>
            <a:r>
              <a:rPr lang="tr-TR" altLang="tr-TR" smtClean="0">
                <a:solidFill>
                  <a:schemeClr val="bg1"/>
                </a:solidFill>
                <a:latin typeface="Palatino Linotype" pitchFamily="18" charset="0"/>
              </a:rPr>
              <a:t>1960’larda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85800" y="1571625"/>
            <a:ext cx="7772400" cy="4114800"/>
          </a:xfrm>
        </p:spPr>
        <p:txBody>
          <a:bodyPr/>
          <a:lstStyle/>
          <a:p>
            <a:pPr algn="ctr"/>
            <a:r>
              <a:rPr lang="tr-TR" altLang="tr-TR" smtClean="0">
                <a:solidFill>
                  <a:schemeClr val="bg1"/>
                </a:solidFill>
                <a:latin typeface="Palatino Linotype" pitchFamily="18" charset="0"/>
              </a:rPr>
              <a:t>Teknolojik gelişmeler</a:t>
            </a:r>
          </a:p>
          <a:p>
            <a:pPr algn="ctr"/>
            <a:r>
              <a:rPr lang="tr-TR" altLang="tr-TR" smtClean="0">
                <a:solidFill>
                  <a:schemeClr val="bg1"/>
                </a:solidFill>
                <a:latin typeface="Palatino Linotype" pitchFamily="18" charset="0"/>
              </a:rPr>
              <a:t>Dünyadaki felaketler</a:t>
            </a:r>
          </a:p>
          <a:p>
            <a:pPr algn="ctr">
              <a:buFontTx/>
              <a:buNone/>
            </a:pPr>
            <a:r>
              <a:rPr lang="tr-TR" altLang="tr-TR" smtClean="0">
                <a:solidFill>
                  <a:schemeClr val="bg1"/>
                </a:solidFill>
                <a:latin typeface="Palatino Linotype" pitchFamily="18" charset="0"/>
              </a:rPr>
              <a:t>sonrasında Carl Sagan ve bazı bilim yazarları tarafından şu konu tekrar gündeme taşınır:</a:t>
            </a:r>
          </a:p>
          <a:p>
            <a:pPr algn="ctr">
              <a:buFontTx/>
              <a:buNone/>
            </a:pPr>
            <a:endParaRPr lang="tr-TR" altLang="tr-TR" sz="1400" smtClean="0">
              <a:solidFill>
                <a:schemeClr val="bg1"/>
              </a:solidFill>
              <a:latin typeface="Palatino Linotype" pitchFamily="18" charset="0"/>
            </a:endParaRPr>
          </a:p>
          <a:p>
            <a:pPr algn="ctr">
              <a:buFontTx/>
              <a:buNone/>
            </a:pPr>
            <a:r>
              <a:rPr lang="tr-TR" altLang="tr-TR" smtClean="0">
                <a:solidFill>
                  <a:schemeClr val="bg1"/>
                </a:solidFill>
                <a:latin typeface="Palatino Linotype" pitchFamily="18" charset="0"/>
              </a:rPr>
              <a:t>Güneş sistemi dışında, diğer yıldızlar çevresinde gezegenler bulunması olası. Bu gezegenler neredeler?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solidFill>
                  <a:schemeClr val="bg1"/>
                </a:solidFill>
                <a:latin typeface="Palatino Linotype" pitchFamily="18" charset="0"/>
              </a:rPr>
              <a:t>İlk bulunan uzak gezegen bir pulsar çevresinde!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00063" y="2214563"/>
            <a:ext cx="4243387" cy="4114800"/>
          </a:xfrm>
        </p:spPr>
        <p:txBody>
          <a:bodyPr/>
          <a:lstStyle/>
          <a:p>
            <a:pPr>
              <a:buFontTx/>
              <a:buNone/>
            </a:pPr>
            <a:r>
              <a:rPr lang="tr-TR" altLang="tr-TR" b="1" smtClean="0">
                <a:solidFill>
                  <a:schemeClr val="bg1"/>
                </a:solidFill>
                <a:latin typeface="Palatino Linotype" pitchFamily="18" charset="0"/>
              </a:rPr>
              <a:t>1994</a:t>
            </a:r>
            <a:r>
              <a:rPr lang="tr-TR" altLang="tr-TR" smtClean="0">
                <a:solidFill>
                  <a:schemeClr val="bg1"/>
                </a:solidFill>
                <a:latin typeface="Palatino Linotype" pitchFamily="18" charset="0"/>
              </a:rPr>
              <a:t> yılında Başak takımyıldızında PSR B1257+12 pulsarı çevresinde iki gezegen olduğu Wolszczan ve Frail tarafından keşfedildi. 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8" y="2401888"/>
            <a:ext cx="3529012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715125" y="2954338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solidFill>
                  <a:schemeClr val="bg1"/>
                </a:solidFill>
                <a:latin typeface="Palatino Linotype" pitchFamily="18" charset="0"/>
              </a:rPr>
              <a:t>1995: Bir yıldız çevresinde ilk gezegen bulundu, 51 Pegasi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71488" y="2214563"/>
            <a:ext cx="4243387" cy="4114800"/>
          </a:xfrm>
        </p:spPr>
        <p:txBody>
          <a:bodyPr/>
          <a:lstStyle/>
          <a:p>
            <a:r>
              <a:rPr lang="tr-TR" altLang="tr-TR" smtClean="0">
                <a:solidFill>
                  <a:schemeClr val="bg1"/>
                </a:solidFill>
                <a:latin typeface="Palatino Linotype" pitchFamily="18" charset="0"/>
              </a:rPr>
              <a:t>Mayer ve Queloz tarafından</a:t>
            </a:r>
          </a:p>
          <a:p>
            <a:r>
              <a:rPr lang="tr-TR" altLang="tr-TR" smtClean="0">
                <a:solidFill>
                  <a:schemeClr val="bg1"/>
                </a:solidFill>
                <a:latin typeface="Palatino Linotype" pitchFamily="18" charset="0"/>
              </a:rPr>
              <a:t>51 Pegasi: 48 ışık yılı mesafede, Güneş benzeri</a:t>
            </a:r>
          </a:p>
          <a:p>
            <a:r>
              <a:rPr lang="tr-TR" altLang="tr-TR" smtClean="0">
                <a:solidFill>
                  <a:schemeClr val="bg1"/>
                </a:solidFill>
                <a:latin typeface="Palatino Linotype" pitchFamily="18" charset="0"/>
              </a:rPr>
              <a:t>Gezegen: Kütlesi Jüpiter kadar, periyodu 4.23 gün!</a:t>
            </a:r>
          </a:p>
          <a:p>
            <a:endParaRPr lang="tr-TR" altLang="tr-TR" smtClean="0">
              <a:solidFill>
                <a:schemeClr val="bg1"/>
              </a:solidFill>
              <a:latin typeface="Palatino Linotype" pitchFamily="18" charset="0"/>
            </a:endParaRPr>
          </a:p>
          <a:p>
            <a:endParaRPr lang="tr-TR" altLang="tr-TR" smtClean="0">
              <a:solidFill>
                <a:schemeClr val="bg1"/>
              </a:solidFill>
              <a:latin typeface="Palatino Linotype" pitchFamily="18" charset="0"/>
            </a:endParaRP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2786063"/>
            <a:ext cx="35242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685800" y="1285875"/>
            <a:ext cx="77724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tr-TR" altLang="tr-TR" sz="3600" smtClean="0">
                <a:solidFill>
                  <a:schemeClr val="bg1"/>
                </a:solidFill>
                <a:latin typeface="Palatino Linotype" pitchFamily="18" charset="0"/>
              </a:rPr>
              <a:t>16 Ağustos 2009 itibarı ile</a:t>
            </a:r>
          </a:p>
          <a:p>
            <a:pPr algn="ctr">
              <a:buFontTx/>
              <a:buNone/>
            </a:pPr>
            <a:endParaRPr lang="tr-TR" altLang="tr-TR" sz="2000" smtClean="0">
              <a:solidFill>
                <a:schemeClr val="bg1"/>
              </a:solidFill>
              <a:latin typeface="Palatino Linotype" pitchFamily="18" charset="0"/>
            </a:endParaRPr>
          </a:p>
          <a:p>
            <a:pPr algn="ctr">
              <a:buFontTx/>
              <a:buNone/>
            </a:pPr>
            <a:r>
              <a:rPr lang="tr-TR" altLang="tr-TR" sz="4800" b="1" smtClean="0">
                <a:solidFill>
                  <a:schemeClr val="bg1"/>
                </a:solidFill>
                <a:latin typeface="Palatino Linotype" pitchFamily="18" charset="0"/>
              </a:rPr>
              <a:t>358</a:t>
            </a:r>
          </a:p>
          <a:p>
            <a:pPr algn="ctr">
              <a:buFontTx/>
              <a:buNone/>
            </a:pPr>
            <a:endParaRPr lang="tr-TR" altLang="tr-TR" sz="2000" smtClean="0">
              <a:solidFill>
                <a:schemeClr val="bg1"/>
              </a:solidFill>
              <a:latin typeface="Palatino Linotype" pitchFamily="18" charset="0"/>
            </a:endParaRPr>
          </a:p>
          <a:p>
            <a:pPr algn="ctr">
              <a:buFontTx/>
              <a:buNone/>
            </a:pPr>
            <a:r>
              <a:rPr lang="tr-TR" altLang="tr-TR" sz="3600" smtClean="0">
                <a:solidFill>
                  <a:schemeClr val="bg1"/>
                </a:solidFill>
                <a:latin typeface="Palatino Linotype" pitchFamily="18" charset="0"/>
              </a:rPr>
              <a:t>uzak gezegen keşfedilmiş durumda.</a:t>
            </a:r>
          </a:p>
          <a:p>
            <a:pPr algn="ctr">
              <a:buFontTx/>
              <a:buNone/>
            </a:pPr>
            <a:endParaRPr lang="tr-TR" altLang="tr-TR" sz="3600" smtClean="0">
              <a:solidFill>
                <a:schemeClr val="bg1"/>
              </a:solidFill>
              <a:latin typeface="Palatino Linotype" pitchFamily="18" charset="0"/>
            </a:endParaRPr>
          </a:p>
          <a:p>
            <a:pPr algn="ctr">
              <a:buFontTx/>
              <a:buNone/>
            </a:pPr>
            <a:r>
              <a:rPr lang="tr-TR" altLang="tr-TR" sz="3600" smtClean="0">
                <a:solidFill>
                  <a:schemeClr val="bg1"/>
                </a:solidFill>
                <a:latin typeface="Palatino Linotype" pitchFamily="18" charset="0"/>
              </a:rPr>
              <a:t>http://www.exoplanets.org/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solidFill>
                  <a:schemeClr val="bg1"/>
                </a:solidFill>
                <a:latin typeface="Palatino Linotype" pitchFamily="18" charset="0"/>
              </a:rPr>
              <a:t>Uzak gezegenleri nasıl bulabiliriz?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5800" y="2243138"/>
            <a:ext cx="7772400" cy="4114800"/>
          </a:xfrm>
        </p:spPr>
        <p:txBody>
          <a:bodyPr/>
          <a:lstStyle/>
          <a:p>
            <a:pPr algn="ctr"/>
            <a:r>
              <a:rPr lang="tr-TR" altLang="tr-TR" smtClean="0">
                <a:solidFill>
                  <a:schemeClr val="bg1"/>
                </a:solidFill>
                <a:latin typeface="Palatino Linotype" pitchFamily="18" charset="0"/>
              </a:rPr>
              <a:t>Tayfsal gözlemlerle</a:t>
            </a:r>
          </a:p>
          <a:p>
            <a:pPr algn="ctr"/>
            <a:r>
              <a:rPr lang="tr-TR" altLang="tr-TR" smtClean="0">
                <a:solidFill>
                  <a:schemeClr val="bg1"/>
                </a:solidFill>
                <a:latin typeface="Palatino Linotype" pitchFamily="18" charset="0"/>
              </a:rPr>
              <a:t>Geçiş gözlemleri ile</a:t>
            </a:r>
          </a:p>
          <a:p>
            <a:pPr algn="ctr"/>
            <a:r>
              <a:rPr lang="tr-TR" altLang="tr-TR" smtClean="0">
                <a:solidFill>
                  <a:schemeClr val="bg1"/>
                </a:solidFill>
                <a:latin typeface="Palatino Linotype" pitchFamily="18" charset="0"/>
              </a:rPr>
              <a:t>Kütleçekim mikrokırılma etkisi ile</a:t>
            </a:r>
          </a:p>
          <a:p>
            <a:pPr algn="ctr"/>
            <a:r>
              <a:rPr lang="tr-TR" altLang="tr-TR" smtClean="0">
                <a:solidFill>
                  <a:schemeClr val="bg1"/>
                </a:solidFill>
                <a:latin typeface="Palatino Linotype" pitchFamily="18" charset="0"/>
              </a:rPr>
              <a:t>Direk görüntüleme ile</a:t>
            </a:r>
          </a:p>
          <a:p>
            <a:pPr algn="ctr"/>
            <a:r>
              <a:rPr lang="tr-TR" altLang="tr-TR" smtClean="0">
                <a:solidFill>
                  <a:schemeClr val="bg1"/>
                </a:solidFill>
                <a:latin typeface="Palatino Linotype" pitchFamily="18" charset="0"/>
              </a:rPr>
              <a:t>Diğer bazı yöntemler ile</a:t>
            </a:r>
          </a:p>
          <a:p>
            <a:pPr algn="ctr">
              <a:buFontTx/>
              <a:buNone/>
            </a:pPr>
            <a:endParaRPr lang="tr-TR" altLang="tr-TR" sz="1200" smtClean="0">
              <a:solidFill>
                <a:schemeClr val="bg1"/>
              </a:solidFill>
              <a:latin typeface="Palatino Linotype" pitchFamily="18" charset="0"/>
            </a:endParaRPr>
          </a:p>
          <a:p>
            <a:pPr algn="ctr">
              <a:buFontTx/>
              <a:buNone/>
            </a:pPr>
            <a:r>
              <a:rPr lang="tr-TR" altLang="tr-TR" smtClean="0">
                <a:solidFill>
                  <a:schemeClr val="bg1"/>
                </a:solidFill>
                <a:latin typeface="Palatino Linotype" pitchFamily="18" charset="0"/>
              </a:rPr>
              <a:t>Şimdi bu teknikleri daha yakından tanıyalım:</a:t>
            </a:r>
          </a:p>
          <a:p>
            <a:pPr algn="ctr"/>
            <a:endParaRPr lang="tr-TR" altLang="tr-TR" smtClean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1143000"/>
          </a:xfrm>
        </p:spPr>
        <p:txBody>
          <a:bodyPr/>
          <a:lstStyle/>
          <a:p>
            <a:pPr eaLnBrk="1" hangingPunct="1"/>
            <a:r>
              <a:rPr lang="tr-TR" altLang="tr-TR" smtClean="0">
                <a:solidFill>
                  <a:schemeClr val="bg1"/>
                </a:solidFill>
                <a:latin typeface="Palatino Linotype" pitchFamily="18" charset="0"/>
              </a:rPr>
              <a:t>Yıldız Yalpalaması</a:t>
            </a:r>
          </a:p>
        </p:txBody>
      </p:sp>
      <p:pic>
        <p:nvPicPr>
          <p:cNvPr id="10243" name="Picture 2" descr="C:\Documents and Settings\suuser\Desktop\share\NS206\Fall2008\Planet_reflex_2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285875"/>
            <a:ext cx="52863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nut 4"/>
          <p:cNvSpPr/>
          <p:nvPr/>
        </p:nvSpPr>
        <p:spPr>
          <a:xfrm>
            <a:off x="2000250" y="1500188"/>
            <a:ext cx="5214938" cy="4786312"/>
          </a:xfrm>
          <a:prstGeom prst="don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42875" y="357188"/>
            <a:ext cx="8858250" cy="1143000"/>
          </a:xfrm>
        </p:spPr>
        <p:txBody>
          <a:bodyPr/>
          <a:lstStyle/>
          <a:p>
            <a:pPr eaLnBrk="1" hangingPunct="1"/>
            <a:r>
              <a:rPr lang="tr-TR" altLang="tr-TR" smtClean="0">
                <a:solidFill>
                  <a:schemeClr val="bg1"/>
                </a:solidFill>
                <a:latin typeface="Palatino Linotype" pitchFamily="18" charset="0"/>
              </a:rPr>
              <a:t>Tayf Gözlemleri</a:t>
            </a:r>
          </a:p>
        </p:txBody>
      </p:sp>
      <p:pic>
        <p:nvPicPr>
          <p:cNvPr id="11267" name="Picture 2" descr="T:\misc\transfer\ns206\EXOPLANETS_radialvelocit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643063"/>
            <a:ext cx="8018462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2323</TotalTime>
  <Words>285</Words>
  <Application>Microsoft Office PowerPoint</Application>
  <PresentationFormat>Ekran Gösterisi (4:3)</PresentationFormat>
  <Paragraphs>84</Paragraphs>
  <Slides>23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0" baseType="lpstr">
      <vt:lpstr>Times New Roman</vt:lpstr>
      <vt:lpstr>Arial</vt:lpstr>
      <vt:lpstr>Calibri</vt:lpstr>
      <vt:lpstr>Palatino Linotype</vt:lpstr>
      <vt:lpstr>Wingdings</vt:lpstr>
      <vt:lpstr>Default Design</vt:lpstr>
      <vt:lpstr>Microsoft Photo Editor 3.0 Photo</vt:lpstr>
      <vt:lpstr>PowerPoint Sunusu</vt:lpstr>
      <vt:lpstr>Tarihte Uzak Gezegenler</vt:lpstr>
      <vt:lpstr>1960’larda</vt:lpstr>
      <vt:lpstr>İlk bulunan uzak gezegen bir pulsar çevresinde!</vt:lpstr>
      <vt:lpstr>1995: Bir yıldız çevresinde ilk gezegen bulundu, 51 Pegasi</vt:lpstr>
      <vt:lpstr>PowerPoint Sunusu</vt:lpstr>
      <vt:lpstr>Uzak gezegenleri nasıl bulabiliriz?</vt:lpstr>
      <vt:lpstr>Yıldız Yalpalaması</vt:lpstr>
      <vt:lpstr>Tayf Gözlemleri</vt:lpstr>
      <vt:lpstr>Geçiş Gözlemleri</vt:lpstr>
      <vt:lpstr>Kütleçekimsel Mikrokırılma </vt:lpstr>
      <vt:lpstr>Direk Görüntüleme</vt:lpstr>
      <vt:lpstr>Uzak Gezegenlerin Yörüngeleri ve Kütleleri</vt:lpstr>
      <vt:lpstr>Uzak Gezegenlerin Yörünge Periyodları </vt:lpstr>
      <vt:lpstr>PowerPoint Sunusu</vt:lpstr>
      <vt:lpstr>PowerPoint Sunusu</vt:lpstr>
      <vt:lpstr>Çoklu gezegen barındıran 20 yıldız</vt:lpstr>
      <vt:lpstr>55 Cancri: 5 Gezegenli Yıldız</vt:lpstr>
      <vt:lpstr>Güneş Sistemi ve 55 Cancri</vt:lpstr>
      <vt:lpstr>Bazı Bağlantılar:</vt:lpstr>
      <vt:lpstr>Evrende Yaşam</vt:lpstr>
      <vt:lpstr>Drake Denklemi</vt:lpstr>
      <vt:lpstr>N sayısını hesaplayalım</vt:lpstr>
    </vt:vector>
  </TitlesOfParts>
  <Company>Sabanci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ersing</dc:creator>
  <cp:lastModifiedBy>mehmet genç</cp:lastModifiedBy>
  <cp:revision>191</cp:revision>
  <dcterms:created xsi:type="dcterms:W3CDTF">2005-07-13T18:07:55Z</dcterms:created>
  <dcterms:modified xsi:type="dcterms:W3CDTF">2016-09-20T06:19:43Z</dcterms:modified>
</cp:coreProperties>
</file>