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2"/>
  </p:notesMasterIdLst>
  <p:sldIdLst>
    <p:sldId id="503" r:id="rId2"/>
    <p:sldId id="514" r:id="rId3"/>
    <p:sldId id="515" r:id="rId4"/>
    <p:sldId id="516" r:id="rId5"/>
    <p:sldId id="506" r:id="rId6"/>
    <p:sldId id="507" r:id="rId7"/>
    <p:sldId id="508" r:id="rId8"/>
    <p:sldId id="509" r:id="rId9"/>
    <p:sldId id="517" r:id="rId10"/>
    <p:sldId id="518" r:id="rId11"/>
    <p:sldId id="522" r:id="rId12"/>
    <p:sldId id="520" r:id="rId13"/>
    <p:sldId id="519" r:id="rId14"/>
    <p:sldId id="523" r:id="rId15"/>
    <p:sldId id="524" r:id="rId16"/>
    <p:sldId id="525" r:id="rId17"/>
    <p:sldId id="526" r:id="rId18"/>
    <p:sldId id="527" r:id="rId19"/>
    <p:sldId id="529" r:id="rId20"/>
    <p:sldId id="530" r:id="rId21"/>
    <p:sldId id="531" r:id="rId22"/>
    <p:sldId id="532" r:id="rId23"/>
    <p:sldId id="533" r:id="rId24"/>
    <p:sldId id="534" r:id="rId25"/>
    <p:sldId id="535" r:id="rId26"/>
    <p:sldId id="536" r:id="rId27"/>
    <p:sldId id="537" r:id="rId28"/>
    <p:sldId id="538" r:id="rId29"/>
    <p:sldId id="539" r:id="rId30"/>
    <p:sldId id="543" r:id="rId31"/>
    <p:sldId id="540" r:id="rId32"/>
    <p:sldId id="544" r:id="rId33"/>
    <p:sldId id="545" r:id="rId34"/>
    <p:sldId id="547" r:id="rId35"/>
    <p:sldId id="548" r:id="rId36"/>
    <p:sldId id="549" r:id="rId37"/>
    <p:sldId id="550" r:id="rId38"/>
    <p:sldId id="551" r:id="rId39"/>
    <p:sldId id="552" r:id="rId40"/>
    <p:sldId id="553" r:id="rId41"/>
    <p:sldId id="554" r:id="rId42"/>
    <p:sldId id="555" r:id="rId43"/>
    <p:sldId id="556" r:id="rId44"/>
    <p:sldId id="557" r:id="rId45"/>
    <p:sldId id="558" r:id="rId46"/>
    <p:sldId id="559" r:id="rId47"/>
    <p:sldId id="560" r:id="rId48"/>
    <p:sldId id="562" r:id="rId49"/>
    <p:sldId id="563" r:id="rId50"/>
    <p:sldId id="564" r:id="rId51"/>
  </p:sldIdLst>
  <p:sldSz cx="9144000" cy="6858000" type="screen4x3"/>
  <p:notesSz cx="6858000" cy="9144000"/>
  <p:defaultTextStyle>
    <a:defPPr>
      <a:defRPr lang="en-US"/>
    </a:defPPr>
    <a:lvl1pPr algn="ctr" rtl="0" fontAlgn="base">
      <a:spcBef>
        <a:spcPct val="0"/>
      </a:spcBef>
      <a:spcAft>
        <a:spcPct val="0"/>
      </a:spcAft>
      <a:defRPr sz="9600" kern="1200">
        <a:solidFill>
          <a:schemeClr val="tx1"/>
        </a:solidFill>
        <a:latin typeface="Tahoma" pitchFamily="34" charset="0"/>
        <a:ea typeface="+mn-ea"/>
        <a:cs typeface="+mn-cs"/>
      </a:defRPr>
    </a:lvl1pPr>
    <a:lvl2pPr marL="457200" algn="ctr" rtl="0" fontAlgn="base">
      <a:spcBef>
        <a:spcPct val="0"/>
      </a:spcBef>
      <a:spcAft>
        <a:spcPct val="0"/>
      </a:spcAft>
      <a:defRPr sz="9600" kern="1200">
        <a:solidFill>
          <a:schemeClr val="tx1"/>
        </a:solidFill>
        <a:latin typeface="Tahoma" pitchFamily="34" charset="0"/>
        <a:ea typeface="+mn-ea"/>
        <a:cs typeface="+mn-cs"/>
      </a:defRPr>
    </a:lvl2pPr>
    <a:lvl3pPr marL="914400" algn="ctr" rtl="0" fontAlgn="base">
      <a:spcBef>
        <a:spcPct val="0"/>
      </a:spcBef>
      <a:spcAft>
        <a:spcPct val="0"/>
      </a:spcAft>
      <a:defRPr sz="9600" kern="1200">
        <a:solidFill>
          <a:schemeClr val="tx1"/>
        </a:solidFill>
        <a:latin typeface="Tahoma" pitchFamily="34" charset="0"/>
        <a:ea typeface="+mn-ea"/>
        <a:cs typeface="+mn-cs"/>
      </a:defRPr>
    </a:lvl3pPr>
    <a:lvl4pPr marL="1371600" algn="ctr" rtl="0" fontAlgn="base">
      <a:spcBef>
        <a:spcPct val="0"/>
      </a:spcBef>
      <a:spcAft>
        <a:spcPct val="0"/>
      </a:spcAft>
      <a:defRPr sz="9600" kern="1200">
        <a:solidFill>
          <a:schemeClr val="tx1"/>
        </a:solidFill>
        <a:latin typeface="Tahoma" pitchFamily="34" charset="0"/>
        <a:ea typeface="+mn-ea"/>
        <a:cs typeface="+mn-cs"/>
      </a:defRPr>
    </a:lvl4pPr>
    <a:lvl5pPr marL="1828800" algn="ctr" rtl="0" fontAlgn="base">
      <a:spcBef>
        <a:spcPct val="0"/>
      </a:spcBef>
      <a:spcAft>
        <a:spcPct val="0"/>
      </a:spcAft>
      <a:defRPr sz="9600" kern="1200">
        <a:solidFill>
          <a:schemeClr val="tx1"/>
        </a:solidFill>
        <a:latin typeface="Tahoma" pitchFamily="34" charset="0"/>
        <a:ea typeface="+mn-ea"/>
        <a:cs typeface="+mn-cs"/>
      </a:defRPr>
    </a:lvl5pPr>
    <a:lvl6pPr marL="2286000" algn="l" defTabSz="914400" rtl="0" eaLnBrk="1" latinLnBrk="0" hangingPunct="1">
      <a:defRPr sz="9600" kern="1200">
        <a:solidFill>
          <a:schemeClr val="tx1"/>
        </a:solidFill>
        <a:latin typeface="Tahoma" pitchFamily="34" charset="0"/>
        <a:ea typeface="+mn-ea"/>
        <a:cs typeface="+mn-cs"/>
      </a:defRPr>
    </a:lvl6pPr>
    <a:lvl7pPr marL="2743200" algn="l" defTabSz="914400" rtl="0" eaLnBrk="1" latinLnBrk="0" hangingPunct="1">
      <a:defRPr sz="9600" kern="1200">
        <a:solidFill>
          <a:schemeClr val="tx1"/>
        </a:solidFill>
        <a:latin typeface="Tahoma" pitchFamily="34" charset="0"/>
        <a:ea typeface="+mn-ea"/>
        <a:cs typeface="+mn-cs"/>
      </a:defRPr>
    </a:lvl7pPr>
    <a:lvl8pPr marL="3200400" algn="l" defTabSz="914400" rtl="0" eaLnBrk="1" latinLnBrk="0" hangingPunct="1">
      <a:defRPr sz="9600" kern="1200">
        <a:solidFill>
          <a:schemeClr val="tx1"/>
        </a:solidFill>
        <a:latin typeface="Tahoma" pitchFamily="34" charset="0"/>
        <a:ea typeface="+mn-ea"/>
        <a:cs typeface="+mn-cs"/>
      </a:defRPr>
    </a:lvl8pPr>
    <a:lvl9pPr marL="3657600" algn="l" defTabSz="914400" rtl="0" eaLnBrk="1" latinLnBrk="0" hangingPunct="1">
      <a:defRPr sz="96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666699"/>
    <a:srgbClr val="010199"/>
    <a:srgbClr val="FF3300"/>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54" autoAdjust="0"/>
    <p:restoredTop sz="92746" autoAdjust="0"/>
  </p:normalViewPr>
  <p:slideViewPr>
    <p:cSldViewPr>
      <p:cViewPr>
        <p:scale>
          <a:sx n="92" d="100"/>
          <a:sy n="92" d="100"/>
        </p:scale>
        <p:origin x="-147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tr-TR" altLang="tr-TR"/>
          </a:p>
        </p:txBody>
      </p:sp>
      <p:sp>
        <p:nvSpPr>
          <p:cNvPr id="1792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tr-TR" altLang="tr-TR"/>
          </a:p>
        </p:txBody>
      </p:sp>
      <p:sp>
        <p:nvSpPr>
          <p:cNvPr id="1792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92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792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tr-TR" altLang="tr-TR"/>
          </a:p>
        </p:txBody>
      </p:sp>
      <p:sp>
        <p:nvSpPr>
          <p:cNvPr id="1792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72873357-864A-48FB-A697-741C28D933ED}" type="slidenum">
              <a:rPr lang="tr-TR" altLang="tr-TR"/>
              <a:pPr/>
              <a:t>‹#›</a:t>
            </a:fld>
            <a:endParaRPr lang="tr-TR" altLang="tr-TR"/>
          </a:p>
        </p:txBody>
      </p:sp>
    </p:spTree>
    <p:extLst>
      <p:ext uri="{BB962C8B-B14F-4D97-AF65-F5344CB8AC3E}">
        <p14:creationId xmlns:p14="http://schemas.microsoft.com/office/powerpoint/2010/main" val="11457744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218"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tr-TR" altLang="tr-TR" noProof="0" smtClean="0"/>
              <a:t>Asıl başlık stili için tıklatın</a:t>
            </a:r>
          </a:p>
        </p:txBody>
      </p:sp>
      <p:sp>
        <p:nvSpPr>
          <p:cNvPr id="9219"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tr-TR" altLang="tr-TR" noProof="0" smtClean="0"/>
              <a:t>Asıl alt başlık stilini düzenlemek için tıklatın</a:t>
            </a:r>
          </a:p>
        </p:txBody>
      </p:sp>
      <p:sp>
        <p:nvSpPr>
          <p:cNvPr id="9220"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9221" name="Rectangle 5"/>
          <p:cNvSpPr>
            <a:spLocks noGrp="1" noChangeArrowheads="1"/>
          </p:cNvSpPr>
          <p:nvPr>
            <p:ph type="ftr" sz="quarter" idx="3"/>
          </p:nvPr>
        </p:nvSpPr>
        <p:spPr/>
        <p:txBody>
          <a:bodyPr/>
          <a:lstStyle>
            <a:lvl1pPr>
              <a:defRPr/>
            </a:lvl1pPr>
          </a:lstStyle>
          <a:p>
            <a:endParaRPr lang="tr-TR" altLang="tr-TR"/>
          </a:p>
        </p:txBody>
      </p:sp>
      <p:sp>
        <p:nvSpPr>
          <p:cNvPr id="9222" name="Rectangle 6"/>
          <p:cNvSpPr>
            <a:spLocks noGrp="1" noChangeArrowheads="1"/>
          </p:cNvSpPr>
          <p:nvPr>
            <p:ph type="sldNum" sz="quarter" idx="4"/>
          </p:nvPr>
        </p:nvSpPr>
        <p:spPr/>
        <p:txBody>
          <a:bodyPr/>
          <a:lstStyle>
            <a:lvl1pPr>
              <a:defRPr/>
            </a:lvl1pPr>
          </a:lstStyle>
          <a:p>
            <a:fld id="{247A92B7-A528-435F-BDD0-E0BC37C5756C}" type="slidenum">
              <a:rPr lang="tr-TR" altLang="tr-TR"/>
              <a:pPr/>
              <a:t>‹#›</a:t>
            </a:fld>
            <a:endParaRPr lang="tr-TR" altLang="tr-TR"/>
          </a:p>
        </p:txBody>
      </p:sp>
      <p:sp>
        <p:nvSpPr>
          <p:cNvPr id="9223" name="Rectangle 7"/>
          <p:cNvSpPr>
            <a:spLocks noGrp="1" noChangeArrowheads="1"/>
          </p:cNvSpPr>
          <p:nvPr>
            <p:ph type="dt" sz="quarter" idx="2"/>
          </p:nvPr>
        </p:nvSpPr>
        <p:spPr/>
        <p:txBody>
          <a:bodyPr/>
          <a:lstStyle>
            <a:lvl1pPr>
              <a:defRPr/>
            </a:lvl1pPr>
          </a:lstStyle>
          <a:p>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8D7E7AEF-68B9-4FAD-AF43-5BD77CB3616D}" type="slidenum">
              <a:rPr lang="tr-TR" altLang="tr-TR"/>
              <a:pPr/>
              <a:t>‹#›</a:t>
            </a:fld>
            <a:endParaRPr lang="tr-TR" altLang="tr-TR"/>
          </a:p>
        </p:txBody>
      </p:sp>
    </p:spTree>
    <p:extLst>
      <p:ext uri="{BB962C8B-B14F-4D97-AF65-F5344CB8AC3E}">
        <p14:creationId xmlns:p14="http://schemas.microsoft.com/office/powerpoint/2010/main" val="1787418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92100"/>
            <a:ext cx="2057400" cy="57277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92100"/>
            <a:ext cx="6019800" cy="57277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E5D65678-DFBF-43B1-A915-C039B3E14143}" type="slidenum">
              <a:rPr lang="tr-TR" altLang="tr-TR"/>
              <a:pPr/>
              <a:t>‹#›</a:t>
            </a:fld>
            <a:endParaRPr lang="tr-TR" altLang="tr-TR"/>
          </a:p>
        </p:txBody>
      </p:sp>
    </p:spTree>
    <p:extLst>
      <p:ext uri="{BB962C8B-B14F-4D97-AF65-F5344CB8AC3E}">
        <p14:creationId xmlns:p14="http://schemas.microsoft.com/office/powerpoint/2010/main" val="313212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E0DEDA5E-2F65-405D-907A-83C900A81BF8}" type="slidenum">
              <a:rPr lang="tr-TR" altLang="tr-TR"/>
              <a:pPr/>
              <a:t>‹#›</a:t>
            </a:fld>
            <a:endParaRPr lang="tr-TR" altLang="tr-TR"/>
          </a:p>
        </p:txBody>
      </p:sp>
    </p:spTree>
    <p:extLst>
      <p:ext uri="{BB962C8B-B14F-4D97-AF65-F5344CB8AC3E}">
        <p14:creationId xmlns:p14="http://schemas.microsoft.com/office/powerpoint/2010/main" val="1748049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A0102C53-7A15-4CA4-9918-68B084A5A284}" type="slidenum">
              <a:rPr lang="tr-TR" altLang="tr-TR"/>
              <a:pPr/>
              <a:t>‹#›</a:t>
            </a:fld>
            <a:endParaRPr lang="tr-TR" altLang="tr-TR"/>
          </a:p>
        </p:txBody>
      </p:sp>
    </p:spTree>
    <p:extLst>
      <p:ext uri="{BB962C8B-B14F-4D97-AF65-F5344CB8AC3E}">
        <p14:creationId xmlns:p14="http://schemas.microsoft.com/office/powerpoint/2010/main" val="89512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BAD16F6C-3416-4CED-8BFC-E9C06B5FC8B8}" type="slidenum">
              <a:rPr lang="tr-TR" altLang="tr-TR"/>
              <a:pPr/>
              <a:t>‹#›</a:t>
            </a:fld>
            <a:endParaRPr lang="tr-TR" altLang="tr-TR"/>
          </a:p>
        </p:txBody>
      </p:sp>
    </p:spTree>
    <p:extLst>
      <p:ext uri="{BB962C8B-B14F-4D97-AF65-F5344CB8AC3E}">
        <p14:creationId xmlns:p14="http://schemas.microsoft.com/office/powerpoint/2010/main" val="20852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endParaRPr lang="tr-TR" altLang="tr-TR"/>
          </a:p>
        </p:txBody>
      </p:sp>
      <p:sp>
        <p:nvSpPr>
          <p:cNvPr id="9" name="Slayt Numarası Yer Tutucusu 8"/>
          <p:cNvSpPr>
            <a:spLocks noGrp="1"/>
          </p:cNvSpPr>
          <p:nvPr>
            <p:ph type="sldNum" sz="quarter" idx="12"/>
          </p:nvPr>
        </p:nvSpPr>
        <p:spPr/>
        <p:txBody>
          <a:bodyPr/>
          <a:lstStyle>
            <a:lvl1pPr>
              <a:defRPr/>
            </a:lvl1pPr>
          </a:lstStyle>
          <a:p>
            <a:fld id="{8764C4DF-BF0A-48B2-8040-D550B9D47FFD}" type="slidenum">
              <a:rPr lang="tr-TR" altLang="tr-TR"/>
              <a:pPr/>
              <a:t>‹#›</a:t>
            </a:fld>
            <a:endParaRPr lang="tr-TR" altLang="tr-TR"/>
          </a:p>
        </p:txBody>
      </p:sp>
    </p:spTree>
    <p:extLst>
      <p:ext uri="{BB962C8B-B14F-4D97-AF65-F5344CB8AC3E}">
        <p14:creationId xmlns:p14="http://schemas.microsoft.com/office/powerpoint/2010/main" val="174628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endParaRPr lang="tr-TR" altLang="tr-TR"/>
          </a:p>
        </p:txBody>
      </p:sp>
      <p:sp>
        <p:nvSpPr>
          <p:cNvPr id="5" name="Slayt Numarası Yer Tutucusu 4"/>
          <p:cNvSpPr>
            <a:spLocks noGrp="1"/>
          </p:cNvSpPr>
          <p:nvPr>
            <p:ph type="sldNum" sz="quarter" idx="12"/>
          </p:nvPr>
        </p:nvSpPr>
        <p:spPr/>
        <p:txBody>
          <a:bodyPr/>
          <a:lstStyle>
            <a:lvl1pPr>
              <a:defRPr/>
            </a:lvl1pPr>
          </a:lstStyle>
          <a:p>
            <a:fld id="{75BFF0DA-2BAD-4513-B1F7-704477172CBF}" type="slidenum">
              <a:rPr lang="tr-TR" altLang="tr-TR"/>
              <a:pPr/>
              <a:t>‹#›</a:t>
            </a:fld>
            <a:endParaRPr lang="tr-TR" altLang="tr-TR"/>
          </a:p>
        </p:txBody>
      </p:sp>
    </p:spTree>
    <p:extLst>
      <p:ext uri="{BB962C8B-B14F-4D97-AF65-F5344CB8AC3E}">
        <p14:creationId xmlns:p14="http://schemas.microsoft.com/office/powerpoint/2010/main" val="400689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endParaRPr lang="tr-TR" altLang="tr-TR"/>
          </a:p>
        </p:txBody>
      </p:sp>
      <p:sp>
        <p:nvSpPr>
          <p:cNvPr id="4" name="Slayt Numarası Yer Tutucusu 3"/>
          <p:cNvSpPr>
            <a:spLocks noGrp="1"/>
          </p:cNvSpPr>
          <p:nvPr>
            <p:ph type="sldNum" sz="quarter" idx="12"/>
          </p:nvPr>
        </p:nvSpPr>
        <p:spPr/>
        <p:txBody>
          <a:bodyPr/>
          <a:lstStyle>
            <a:lvl1pPr>
              <a:defRPr/>
            </a:lvl1pPr>
          </a:lstStyle>
          <a:p>
            <a:fld id="{36D25904-0338-4FF2-8EC6-63E2FD392177}" type="slidenum">
              <a:rPr lang="tr-TR" altLang="tr-TR"/>
              <a:pPr/>
              <a:t>‹#›</a:t>
            </a:fld>
            <a:endParaRPr lang="tr-TR" altLang="tr-TR"/>
          </a:p>
        </p:txBody>
      </p:sp>
    </p:spTree>
    <p:extLst>
      <p:ext uri="{BB962C8B-B14F-4D97-AF65-F5344CB8AC3E}">
        <p14:creationId xmlns:p14="http://schemas.microsoft.com/office/powerpoint/2010/main" val="421745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E632EBA2-8F79-45A1-A028-59042EA341A1}" type="slidenum">
              <a:rPr lang="tr-TR" altLang="tr-TR"/>
              <a:pPr/>
              <a:t>‹#›</a:t>
            </a:fld>
            <a:endParaRPr lang="tr-TR" altLang="tr-TR"/>
          </a:p>
        </p:txBody>
      </p:sp>
    </p:spTree>
    <p:extLst>
      <p:ext uri="{BB962C8B-B14F-4D97-AF65-F5344CB8AC3E}">
        <p14:creationId xmlns:p14="http://schemas.microsoft.com/office/powerpoint/2010/main" val="2982045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9B5C98AA-D460-43B1-8C23-3892FFF223B3}" type="slidenum">
              <a:rPr lang="tr-TR" altLang="tr-TR"/>
              <a:pPr/>
              <a:t>‹#›</a:t>
            </a:fld>
            <a:endParaRPr lang="tr-TR" altLang="tr-TR"/>
          </a:p>
        </p:txBody>
      </p:sp>
    </p:spTree>
    <p:extLst>
      <p:ext uri="{BB962C8B-B14F-4D97-AF65-F5344CB8AC3E}">
        <p14:creationId xmlns:p14="http://schemas.microsoft.com/office/powerpoint/2010/main" val="3038586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8195"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a:effectLst>
                  <a:outerShdw blurRad="38100" dist="38100" dir="2700000" algn="tl">
                    <a:srgbClr val="000000"/>
                  </a:outerShdw>
                </a:effectLst>
                <a:latin typeface="Arial" charset="0"/>
              </a:defRPr>
            </a:lvl1pPr>
          </a:lstStyle>
          <a:p>
            <a:endParaRPr lang="tr-TR" altLang="tr-TR"/>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tr-TR" altLang="tr-TR"/>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729862E1-760F-4BC7-9E25-EE222B7AD167}" type="slidenum">
              <a:rPr lang="tr-TR" altLang="tr-TR"/>
              <a:pPr/>
              <a:t>‹#›</a:t>
            </a:fld>
            <a:endParaRPr lang="tr-TR" altLang="tr-T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r>
              <a:rPr lang="tr-TR" altLang="tr-TR"/>
              <a:t>SİYASAL SİSTEMİN OLUŞUMU</a:t>
            </a:r>
          </a:p>
        </p:txBody>
      </p:sp>
      <p:sp>
        <p:nvSpPr>
          <p:cNvPr id="345091" name="Rectangle 3"/>
          <p:cNvSpPr>
            <a:spLocks noGrp="1" noChangeArrowheads="1"/>
          </p:cNvSpPr>
          <p:nvPr>
            <p:ph type="body" idx="1"/>
          </p:nvPr>
        </p:nvSpPr>
        <p:spPr/>
        <p:txBody>
          <a:bodyPr/>
          <a:lstStyle/>
          <a:p>
            <a:r>
              <a:rPr lang="tr-TR" altLang="tr-TR"/>
              <a:t>MİLLİ EGEMENLİĞE DAYANAN YENİ BİR DEVLET</a:t>
            </a:r>
          </a:p>
          <a:p>
            <a:r>
              <a:rPr lang="tr-TR" altLang="tr-TR"/>
              <a:t>SALTANATIN KALDIRILMASI</a:t>
            </a:r>
          </a:p>
          <a:p>
            <a:r>
              <a:rPr lang="tr-TR" altLang="tr-TR"/>
              <a:t>CUMHURİYETİN İLANI</a:t>
            </a:r>
          </a:p>
          <a:p>
            <a:r>
              <a:rPr lang="tr-TR" altLang="tr-TR"/>
              <a:t>HALİFELİĞİN KALDIRILASI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p:txBody>
          <a:bodyPr/>
          <a:lstStyle/>
          <a:p>
            <a:r>
              <a:rPr lang="tr-TR" altLang="tr-TR" sz="4000"/>
              <a:t>YENİ DEVLET MODELİNE KARŞI BAŞKA OLAYLAR İZMİR SUİKASTI</a:t>
            </a:r>
          </a:p>
        </p:txBody>
      </p:sp>
      <p:sp>
        <p:nvSpPr>
          <p:cNvPr id="361475" name="Rectangle 3"/>
          <p:cNvSpPr>
            <a:spLocks noGrp="1" noChangeArrowheads="1"/>
          </p:cNvSpPr>
          <p:nvPr>
            <p:ph type="body" idx="1"/>
          </p:nvPr>
        </p:nvSpPr>
        <p:spPr/>
        <p:txBody>
          <a:bodyPr/>
          <a:lstStyle/>
          <a:p>
            <a:pPr>
              <a:lnSpc>
                <a:spcPct val="80000"/>
              </a:lnSpc>
            </a:pPr>
            <a:r>
              <a:rPr lang="tr-TR" altLang="tr-TR" sz="2000"/>
              <a:t>Terakkiperver Cumhuriyet fırkasının kapatılıp Şeyh Sait isyanının bastırılmasından sonra Cumhuriyete karşı olanlar </a:t>
            </a:r>
            <a:r>
              <a:rPr lang="tr-TR" altLang="tr-TR" sz="2000">
                <a:solidFill>
                  <a:schemeClr val="hlink"/>
                </a:solidFill>
              </a:rPr>
              <a:t>M. Kemal’e İzmir gezisinde</a:t>
            </a:r>
            <a:r>
              <a:rPr lang="tr-TR" altLang="tr-TR" sz="2000"/>
              <a:t> </a:t>
            </a:r>
            <a:r>
              <a:rPr lang="tr-TR" altLang="tr-TR" sz="2000">
                <a:solidFill>
                  <a:srgbClr val="FF3300"/>
                </a:solidFill>
              </a:rPr>
              <a:t>suikast yapmayı</a:t>
            </a:r>
            <a:r>
              <a:rPr lang="tr-TR" altLang="tr-TR" sz="2000"/>
              <a:t> düşündüler.</a:t>
            </a:r>
          </a:p>
          <a:p>
            <a:pPr>
              <a:lnSpc>
                <a:spcPct val="80000"/>
              </a:lnSpc>
            </a:pPr>
            <a:r>
              <a:rPr lang="tr-TR" altLang="tr-TR" sz="2000"/>
              <a:t>M. Kemal’in İzmir’e </a:t>
            </a:r>
            <a:r>
              <a:rPr lang="tr-TR" altLang="tr-TR" sz="2000">
                <a:solidFill>
                  <a:srgbClr val="FF3300"/>
                </a:solidFill>
              </a:rPr>
              <a:t>bir gün gecikmeli gelmesi</a:t>
            </a:r>
            <a:r>
              <a:rPr lang="tr-TR" altLang="tr-TR" sz="2000"/>
              <a:t> olayın ortaya çıkmasına neden oldu.(14 Haziran 1926)</a:t>
            </a:r>
          </a:p>
          <a:p>
            <a:pPr>
              <a:lnSpc>
                <a:spcPct val="80000"/>
              </a:lnSpc>
            </a:pPr>
            <a:r>
              <a:rPr lang="tr-TR" altLang="tr-TR" sz="2000"/>
              <a:t>Cinayet şebekesini yunan adalarına kaçıracak olan kişi durumu </a:t>
            </a:r>
            <a:r>
              <a:rPr lang="tr-TR" altLang="tr-TR" sz="2000">
                <a:solidFill>
                  <a:srgbClr val="FF3300"/>
                </a:solidFill>
              </a:rPr>
              <a:t>İzmir valisine haber verdi.</a:t>
            </a:r>
          </a:p>
          <a:p>
            <a:pPr>
              <a:lnSpc>
                <a:spcPct val="80000"/>
              </a:lnSpc>
            </a:pPr>
            <a:r>
              <a:rPr lang="tr-TR" altLang="tr-TR" sz="2000"/>
              <a:t>Suikast yapacak olanlar silahlarıyla birlikte ele geçirildi.</a:t>
            </a:r>
          </a:p>
          <a:p>
            <a:pPr>
              <a:lnSpc>
                <a:spcPct val="80000"/>
              </a:lnSpc>
            </a:pPr>
            <a:r>
              <a:rPr lang="tr-TR" altLang="tr-TR" sz="2000"/>
              <a:t>İstiklal mahkemelerinde yargılanarak gerekli cezaya çarptırıldılar.</a:t>
            </a:r>
          </a:p>
          <a:p>
            <a:pPr>
              <a:lnSpc>
                <a:spcPct val="80000"/>
              </a:lnSpc>
            </a:pPr>
            <a:r>
              <a:rPr lang="tr-TR" altLang="tr-TR" sz="2000"/>
              <a:t>M. Kemal yayınladığı bir bildiride</a:t>
            </a:r>
            <a:r>
              <a:rPr lang="tr-TR" altLang="tr-TR" sz="2000" b="1"/>
              <a:t> </a:t>
            </a:r>
            <a:r>
              <a:rPr lang="tr-TR" altLang="tr-TR" sz="2000" b="1">
                <a:solidFill>
                  <a:schemeClr val="hlink"/>
                </a:solidFill>
              </a:rPr>
              <a:t>‘Benim  naçiz vücudum bir gün toprak olacaktır.Fakat Türkiye Cumhuriyeti ilelebet payidar kalacaktır’</a:t>
            </a:r>
            <a:r>
              <a:rPr lang="tr-TR" altLang="tr-TR" sz="2000" b="1"/>
              <a:t> </a:t>
            </a:r>
            <a:r>
              <a:rPr lang="tr-TR" altLang="tr-TR" sz="2000"/>
              <a:t>diyerek </a:t>
            </a:r>
            <a:r>
              <a:rPr lang="tr-TR" altLang="tr-TR" sz="2000">
                <a:solidFill>
                  <a:srgbClr val="FF3300"/>
                </a:solidFill>
              </a:rPr>
              <a:t>cumhuriyet rejiminin ölümsüzlüğünü</a:t>
            </a:r>
            <a:r>
              <a:rPr lang="tr-TR" altLang="tr-TR" sz="2000"/>
              <a:t> dile getirmiştir.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p:txBody>
          <a:bodyPr/>
          <a:lstStyle/>
          <a:p>
            <a:r>
              <a:rPr lang="tr-TR" altLang="tr-TR" b="1"/>
              <a:t>Menemen Olayı:</a:t>
            </a:r>
          </a:p>
        </p:txBody>
      </p:sp>
      <p:sp>
        <p:nvSpPr>
          <p:cNvPr id="366595" name="Rectangle 3"/>
          <p:cNvSpPr>
            <a:spLocks noGrp="1" noChangeArrowheads="1"/>
          </p:cNvSpPr>
          <p:nvPr>
            <p:ph type="body" idx="1"/>
          </p:nvPr>
        </p:nvSpPr>
        <p:spPr>
          <a:solidFill>
            <a:srgbClr val="010199"/>
          </a:solidFill>
        </p:spPr>
        <p:txBody>
          <a:bodyPr/>
          <a:lstStyle/>
          <a:p>
            <a:r>
              <a:rPr lang="tr-TR" altLang="tr-TR">
                <a:solidFill>
                  <a:srgbClr val="FF3300"/>
                </a:solidFill>
              </a:rPr>
              <a:t>Derviş Mehmet</a:t>
            </a:r>
            <a:r>
              <a:rPr lang="tr-TR" altLang="tr-TR"/>
              <a:t> adında tarikat mensubu çıkardı</a:t>
            </a:r>
          </a:p>
          <a:p>
            <a:r>
              <a:rPr lang="tr-TR" altLang="tr-TR">
                <a:solidFill>
                  <a:srgbClr val="FF3300"/>
                </a:solidFill>
              </a:rPr>
              <a:t>Asteğmen Kubilay’ın</a:t>
            </a:r>
            <a:r>
              <a:rPr lang="tr-TR" altLang="tr-TR"/>
              <a:t> başının kesilmesiyle devam eden olaylar askerler tarafından bastırılıp </a:t>
            </a:r>
            <a:r>
              <a:rPr lang="tr-TR" altLang="tr-TR">
                <a:solidFill>
                  <a:schemeClr val="hlink"/>
                </a:solidFill>
              </a:rPr>
              <a:t>isyancılar idam</a:t>
            </a:r>
            <a:r>
              <a:rPr lang="tr-TR" altLang="tr-TR"/>
              <a:t> edildi.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4" name="Rectangle 4"/>
          <p:cNvSpPr>
            <a:spLocks noGrp="1" noChangeArrowheads="1"/>
          </p:cNvSpPr>
          <p:nvPr>
            <p:ph type="title"/>
          </p:nvPr>
        </p:nvSpPr>
        <p:spPr>
          <a:xfrm>
            <a:off x="457200" y="292100"/>
            <a:ext cx="7859713" cy="6016625"/>
          </a:xfrm>
        </p:spPr>
        <p:txBody>
          <a:bodyPr/>
          <a:lstStyle/>
          <a:p>
            <a:endParaRPr lang="tr-TR" altLang="tr-TR"/>
          </a:p>
        </p:txBody>
      </p:sp>
      <p:sp>
        <p:nvSpPr>
          <p:cNvPr id="363523" name="Rectangle 3"/>
          <p:cNvSpPr>
            <a:spLocks noGrp="1" noChangeArrowheads="1"/>
          </p:cNvSpPr>
          <p:nvPr>
            <p:ph type="body" idx="4294967295"/>
          </p:nvPr>
        </p:nvSpPr>
        <p:spPr>
          <a:xfrm>
            <a:off x="0" y="1196975"/>
            <a:ext cx="8229600" cy="5184775"/>
          </a:xfrm>
          <a:solidFill>
            <a:srgbClr val="010199"/>
          </a:solidFill>
        </p:spPr>
        <p:txBody>
          <a:bodyPr/>
          <a:lstStyle/>
          <a:p>
            <a:pPr marL="609600" indent="-609600">
              <a:lnSpc>
                <a:spcPct val="80000"/>
              </a:lnSpc>
            </a:pPr>
            <a:r>
              <a:rPr lang="tr-TR" altLang="tr-TR" sz="2400"/>
              <a:t>Terakkiperver Cumhuriyet fırkasının kapatılıp Şeyh Sait isyanının bastırılmasından sonra Cumhuriyete karşı olanlar </a:t>
            </a:r>
            <a:r>
              <a:rPr lang="tr-TR" altLang="tr-TR" sz="2400">
                <a:solidFill>
                  <a:schemeClr val="hlink"/>
                </a:solidFill>
              </a:rPr>
              <a:t>M. Kemal’e İzmir gezisinde</a:t>
            </a:r>
            <a:r>
              <a:rPr lang="tr-TR" altLang="tr-TR" sz="2400"/>
              <a:t> </a:t>
            </a:r>
            <a:r>
              <a:rPr lang="tr-TR" altLang="tr-TR" sz="2400">
                <a:solidFill>
                  <a:srgbClr val="FF3300"/>
                </a:solidFill>
              </a:rPr>
              <a:t>suikast yapmayı</a:t>
            </a:r>
            <a:r>
              <a:rPr lang="tr-TR" altLang="tr-TR" sz="2400"/>
              <a:t> düşündüler.</a:t>
            </a:r>
          </a:p>
          <a:p>
            <a:pPr marL="609600" indent="-609600">
              <a:lnSpc>
                <a:spcPct val="80000"/>
              </a:lnSpc>
            </a:pPr>
            <a:r>
              <a:rPr lang="tr-TR" altLang="tr-TR" sz="2400"/>
              <a:t>M. Kemal’in İzmir’e </a:t>
            </a:r>
            <a:r>
              <a:rPr lang="tr-TR" altLang="tr-TR" sz="2400">
                <a:solidFill>
                  <a:srgbClr val="FF3300"/>
                </a:solidFill>
              </a:rPr>
              <a:t>bir gün gecikmeli gelmesi</a:t>
            </a:r>
            <a:r>
              <a:rPr lang="tr-TR" altLang="tr-TR" sz="2400"/>
              <a:t> olayın ortaya çıkmasına neden oldu.(14 Haziran 1926)</a:t>
            </a:r>
          </a:p>
          <a:p>
            <a:pPr marL="609600" indent="-609600">
              <a:lnSpc>
                <a:spcPct val="80000"/>
              </a:lnSpc>
            </a:pPr>
            <a:r>
              <a:rPr lang="tr-TR" altLang="tr-TR" sz="2400"/>
              <a:t>Cinayet şebekesini yunan adalarına kaçıracak olan kişi durumu </a:t>
            </a:r>
            <a:r>
              <a:rPr lang="tr-TR" altLang="tr-TR" sz="2400">
                <a:solidFill>
                  <a:srgbClr val="FF3300"/>
                </a:solidFill>
              </a:rPr>
              <a:t>İzmir valisine haber verdi.</a:t>
            </a:r>
          </a:p>
          <a:p>
            <a:pPr marL="609600" indent="-609600">
              <a:lnSpc>
                <a:spcPct val="80000"/>
              </a:lnSpc>
            </a:pPr>
            <a:r>
              <a:rPr lang="tr-TR" altLang="tr-TR" sz="2400"/>
              <a:t>Suikast yapacak olanlar silahlarıyla birlikte ele geçirildi.</a:t>
            </a:r>
          </a:p>
          <a:p>
            <a:pPr marL="609600" indent="-609600">
              <a:lnSpc>
                <a:spcPct val="80000"/>
              </a:lnSpc>
            </a:pPr>
            <a:r>
              <a:rPr lang="tr-TR" altLang="tr-TR" sz="2400"/>
              <a:t>İstiklal mahkemelerinde yargılanarak gerekli cezaya çarptırıldılar.</a:t>
            </a:r>
          </a:p>
          <a:p>
            <a:pPr marL="609600" indent="-609600">
              <a:lnSpc>
                <a:spcPct val="80000"/>
              </a:lnSpc>
            </a:pPr>
            <a:r>
              <a:rPr lang="tr-TR" altLang="tr-TR" sz="2400"/>
              <a:t>M. Kemal yayınladığı bir bildiride</a:t>
            </a:r>
            <a:r>
              <a:rPr lang="tr-TR" altLang="tr-TR" sz="2400" b="1"/>
              <a:t> </a:t>
            </a:r>
            <a:r>
              <a:rPr lang="tr-TR" altLang="tr-TR" sz="2400" b="1">
                <a:solidFill>
                  <a:schemeClr val="hlink"/>
                </a:solidFill>
              </a:rPr>
              <a:t>‘Benim  naçiz vücudum bir gün toprak olacaktır.Fakat Türkiye Cumhuriyeti ilelebet payidar kalacaktır’</a:t>
            </a:r>
            <a:r>
              <a:rPr lang="tr-TR" altLang="tr-TR" sz="2400" b="1"/>
              <a:t> </a:t>
            </a:r>
            <a:r>
              <a:rPr lang="tr-TR" altLang="tr-TR" sz="2400"/>
              <a:t>diyerek </a:t>
            </a:r>
            <a:r>
              <a:rPr lang="tr-TR" altLang="tr-TR" sz="2400">
                <a:solidFill>
                  <a:srgbClr val="FF3300"/>
                </a:solidFill>
              </a:rPr>
              <a:t>cumhuriyet rejiminin ölümsüzlüğünü</a:t>
            </a:r>
            <a:r>
              <a:rPr lang="tr-TR" altLang="tr-TR" sz="2400"/>
              <a:t> dile getirmiştir.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p:txBody>
          <a:bodyPr/>
          <a:lstStyle/>
          <a:p>
            <a:r>
              <a:rPr lang="tr-TR" altLang="tr-TR"/>
              <a:t>TÜRK HUKUK DEVRİMİ</a:t>
            </a:r>
          </a:p>
        </p:txBody>
      </p:sp>
      <p:sp>
        <p:nvSpPr>
          <p:cNvPr id="362499" name="Rectangle 3"/>
          <p:cNvSpPr>
            <a:spLocks noGrp="1" noChangeArrowheads="1"/>
          </p:cNvSpPr>
          <p:nvPr>
            <p:ph type="body" idx="1"/>
          </p:nvPr>
        </p:nvSpPr>
        <p:spPr/>
        <p:txBody>
          <a:bodyPr/>
          <a:lstStyle/>
          <a:p>
            <a:r>
              <a:rPr lang="tr-TR" altLang="tr-TR"/>
              <a:t>HUKUK KİŞİŞLERİN KİŞİLERLE KİŞİLERİN DEVLETLE İLİŞKİLERİNİ DÜZENLEYEN KURALLAR BÜTÜNÜDÜR</a:t>
            </a:r>
          </a:p>
          <a:p>
            <a:r>
              <a:rPr lang="tr-TR" altLang="tr-TR"/>
              <a:t>DEVLET ASILDIR</a:t>
            </a:r>
          </a:p>
          <a:p>
            <a:r>
              <a:rPr lang="tr-TR" altLang="tr-TR"/>
              <a:t>ESKİ HUKUK</a:t>
            </a:r>
          </a:p>
          <a:p>
            <a:r>
              <a:rPr lang="tr-TR" altLang="tr-TR"/>
              <a:t>A TÖRE HUKUKU</a:t>
            </a:r>
          </a:p>
          <a:p>
            <a:r>
              <a:rPr lang="tr-TR" altLang="tr-TR"/>
              <a:t>B ŞERİ HUKUK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p:txBody>
          <a:bodyPr/>
          <a:lstStyle/>
          <a:p>
            <a:r>
              <a:rPr lang="tr-TR" altLang="tr-TR"/>
              <a:t>TÜRK HUKUK DEVRİMİ</a:t>
            </a:r>
          </a:p>
        </p:txBody>
      </p:sp>
      <p:sp>
        <p:nvSpPr>
          <p:cNvPr id="367619" name="Rectangle 3"/>
          <p:cNvSpPr>
            <a:spLocks noGrp="1" noChangeArrowheads="1"/>
          </p:cNvSpPr>
          <p:nvPr>
            <p:ph type="body" idx="1"/>
          </p:nvPr>
        </p:nvSpPr>
        <p:spPr/>
        <p:txBody>
          <a:bodyPr/>
          <a:lstStyle/>
          <a:p>
            <a:r>
              <a:rPr lang="tr-TR" altLang="tr-TR"/>
              <a:t>ŞERİ HUKUKUN KAYNAKLARI</a:t>
            </a:r>
          </a:p>
          <a:p>
            <a:r>
              <a:rPr lang="tr-TR" altLang="tr-TR"/>
              <a:t>A KURAN I KERİM</a:t>
            </a:r>
          </a:p>
          <a:p>
            <a:r>
              <a:rPr lang="tr-TR" altLang="tr-TR"/>
              <a:t>SÜNNET (HZ MUHAMMEDİİN SÖZ VE DAVRANIŞLAR)</a:t>
            </a:r>
          </a:p>
          <a:p>
            <a:r>
              <a:rPr lang="tr-TR" altLang="tr-TR"/>
              <a:t>KIYAS (FIKIH BİLGİNLERİNİN HUKUK ÇIKARIMI)</a:t>
            </a:r>
          </a:p>
          <a:p>
            <a:r>
              <a:rPr lang="tr-TR" altLang="tr-TR"/>
              <a:t>İCMAYI ÜMMET (HALKOYU)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p:txBody>
          <a:bodyPr/>
          <a:lstStyle/>
          <a:p>
            <a:r>
              <a:rPr lang="tr-TR" altLang="tr-TR"/>
              <a:t>TÜRK HUKUK DEVRİMİ</a:t>
            </a:r>
          </a:p>
        </p:txBody>
      </p:sp>
      <p:sp>
        <p:nvSpPr>
          <p:cNvPr id="368643" name="Rectangle 3"/>
          <p:cNvSpPr>
            <a:spLocks noGrp="1" noChangeArrowheads="1"/>
          </p:cNvSpPr>
          <p:nvPr>
            <p:ph type="body" idx="1"/>
          </p:nvPr>
        </p:nvSpPr>
        <p:spPr/>
        <p:txBody>
          <a:bodyPr/>
          <a:lstStyle/>
          <a:p>
            <a:r>
              <a:rPr lang="tr-TR" altLang="tr-TR"/>
              <a:t>ŞERİ HUKUKUN PROBLEMLERİ</a:t>
            </a:r>
          </a:p>
          <a:p>
            <a:r>
              <a:rPr lang="tr-TR" altLang="tr-TR"/>
              <a:t>HUKUKUN YENİLENEMEMESİ DONMASI</a:t>
            </a:r>
          </a:p>
          <a:p>
            <a:r>
              <a:rPr lang="tr-TR" altLang="tr-TR"/>
              <a:t>ÇAĞDAŞ PROBLEMLERE YANIT VEREMEMESİ</a:t>
            </a:r>
          </a:p>
          <a:p>
            <a:r>
              <a:rPr lang="tr-TR" altLang="tr-TR"/>
              <a:t>TOPLUMDAN GERİ KALMASI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p:txBody>
          <a:bodyPr/>
          <a:lstStyle/>
          <a:p>
            <a:r>
              <a:rPr lang="tr-TR" altLang="tr-TR"/>
              <a:t>TÜRK HUKUK DEVRİMİ</a:t>
            </a:r>
          </a:p>
        </p:txBody>
      </p:sp>
      <p:sp>
        <p:nvSpPr>
          <p:cNvPr id="369667" name="Rectangle 3"/>
          <p:cNvSpPr>
            <a:spLocks noGrp="1" noChangeArrowheads="1"/>
          </p:cNvSpPr>
          <p:nvPr>
            <p:ph type="body" idx="1"/>
          </p:nvPr>
        </p:nvSpPr>
        <p:spPr/>
        <p:txBody>
          <a:bodyPr/>
          <a:lstStyle/>
          <a:p>
            <a:pPr>
              <a:lnSpc>
                <a:spcPct val="80000"/>
              </a:lnSpc>
            </a:pPr>
            <a:r>
              <a:rPr lang="tr-TR" altLang="tr-TR" sz="2400"/>
              <a:t>OSMANL DEVLETİNDE HUKUK ISLAHATLARI</a:t>
            </a:r>
          </a:p>
          <a:p>
            <a:pPr>
              <a:lnSpc>
                <a:spcPct val="80000"/>
              </a:lnSpc>
            </a:pPr>
            <a:r>
              <a:rPr lang="tr-TR" altLang="tr-TR" sz="2400"/>
              <a:t>HUKUKUN ÇATALLAŞMASI ÇOK HUKUKLULUK</a:t>
            </a:r>
          </a:p>
          <a:p>
            <a:pPr>
              <a:lnSpc>
                <a:spcPct val="80000"/>
              </a:lnSpc>
            </a:pPr>
            <a:r>
              <a:rPr lang="tr-TR" altLang="tr-TR" sz="2400"/>
              <a:t>ŞERİ HUKUKUN YETERSİZLİKLERİ VE YERİNE MODERN HUKUK GETİRME ÇABALARI</a:t>
            </a:r>
          </a:p>
          <a:p>
            <a:pPr>
              <a:lnSpc>
                <a:spcPct val="80000"/>
              </a:lnSpc>
            </a:pPr>
            <a:r>
              <a:rPr lang="tr-TR" altLang="tr-TR" sz="2400"/>
              <a:t>CEZA KANUNU ARAZİ KANUNU VB DEĞİŞİKLİKLER</a:t>
            </a:r>
          </a:p>
          <a:p>
            <a:pPr>
              <a:lnSpc>
                <a:spcPct val="80000"/>
              </a:lnSpc>
            </a:pPr>
            <a:r>
              <a:rPr lang="tr-TR" altLang="tr-TR" sz="2400"/>
              <a:t>MODERN HUKUK OKULLARININ AÇILMASI VE MODERN MAHKEMELERİN KURULMASI</a:t>
            </a:r>
          </a:p>
          <a:p>
            <a:pPr>
              <a:lnSpc>
                <a:spcPct val="80000"/>
              </a:lnSpc>
            </a:pPr>
            <a:r>
              <a:rPr lang="tr-TR" altLang="tr-TR" sz="2400"/>
              <a:t>ANCAK ŞERİ HUKUKA DOKUNULAMAMASI</a:t>
            </a:r>
          </a:p>
          <a:p>
            <a:pPr>
              <a:lnSpc>
                <a:spcPct val="80000"/>
              </a:lnSpc>
            </a:pPr>
            <a:r>
              <a:rPr lang="tr-TR" altLang="tr-TR" sz="2400"/>
              <a:t>ŞERİ HUKUKUN BİRLEŞTİRİLMESİYLE İLGİLİ MECELLENİN OLUŞTURULMAYA ÇALIŞILMASI</a:t>
            </a:r>
          </a:p>
          <a:p>
            <a:pPr>
              <a:lnSpc>
                <a:spcPct val="80000"/>
              </a:lnSpc>
            </a:pPr>
            <a:r>
              <a:rPr lang="tr-TR" altLang="tr-TR" sz="2400"/>
              <a:t>ÇOK HUKUKLULUĞUN KALDIRILAMAMASI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p:txBody>
          <a:bodyPr/>
          <a:lstStyle/>
          <a:p>
            <a:r>
              <a:rPr lang="tr-TR" altLang="tr-TR"/>
              <a:t>TÜRK HUKUK DEVRİMİ</a:t>
            </a:r>
          </a:p>
        </p:txBody>
      </p:sp>
      <p:sp>
        <p:nvSpPr>
          <p:cNvPr id="370691" name="Rectangle 3"/>
          <p:cNvSpPr>
            <a:spLocks noGrp="1" noChangeArrowheads="1"/>
          </p:cNvSpPr>
          <p:nvPr>
            <p:ph type="body" idx="1"/>
          </p:nvPr>
        </p:nvSpPr>
        <p:spPr/>
        <p:txBody>
          <a:bodyPr/>
          <a:lstStyle/>
          <a:p>
            <a:r>
              <a:rPr lang="tr-TR" altLang="tr-TR"/>
              <a:t>TEK HUKUKTA KARAR KILMA</a:t>
            </a:r>
          </a:p>
          <a:p>
            <a:r>
              <a:rPr lang="tr-TR" altLang="tr-TR"/>
              <a:t>YENİ TÜRKİYE YENİ HUKUK</a:t>
            </a:r>
          </a:p>
          <a:p>
            <a:r>
              <a:rPr lang="tr-TR" altLang="tr-TR"/>
              <a:t>MODERN BVATI HUKUKUNDA KARAR KILMA</a:t>
            </a:r>
          </a:p>
          <a:p>
            <a:r>
              <a:rPr lang="tr-TR" altLang="tr-TR"/>
              <a:t>TOPTAN HUKUK ALIMI YOLUNUN TERCİH EDİLMESİ</a:t>
            </a:r>
          </a:p>
          <a:p>
            <a:pPr>
              <a:buFontTx/>
              <a:buNone/>
            </a:pPr>
            <a:endParaRPr lang="tr-TR" alt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p:txBody>
          <a:bodyPr/>
          <a:lstStyle/>
          <a:p>
            <a:r>
              <a:rPr lang="tr-TR" altLang="tr-TR"/>
              <a:t>TÜRK HUKUK DEVRİMİ</a:t>
            </a:r>
          </a:p>
        </p:txBody>
      </p:sp>
      <p:sp>
        <p:nvSpPr>
          <p:cNvPr id="371715" name="Rectangle 3"/>
          <p:cNvSpPr>
            <a:spLocks noGrp="1" noChangeArrowheads="1"/>
          </p:cNvSpPr>
          <p:nvPr>
            <p:ph type="body" idx="1"/>
          </p:nvPr>
        </p:nvSpPr>
        <p:spPr/>
        <p:txBody>
          <a:bodyPr/>
          <a:lstStyle/>
          <a:p>
            <a:pPr>
              <a:lnSpc>
                <a:spcPct val="80000"/>
              </a:lnSpc>
            </a:pPr>
            <a:r>
              <a:rPr lang="tr-TR" altLang="tr-TR" sz="2400" b="1"/>
              <a:t>20 Ocak 1921’de</a:t>
            </a:r>
            <a:r>
              <a:rPr lang="tr-TR" altLang="tr-TR" sz="2400"/>
              <a:t> </a:t>
            </a:r>
            <a:r>
              <a:rPr lang="tr-TR" altLang="tr-TR" sz="2400">
                <a:solidFill>
                  <a:schemeClr val="hlink"/>
                </a:solidFill>
              </a:rPr>
              <a:t>ilk anayasa</a:t>
            </a:r>
            <a:r>
              <a:rPr lang="tr-TR" altLang="tr-TR" sz="2400"/>
              <a:t> </a:t>
            </a:r>
            <a:r>
              <a:rPr lang="tr-TR" altLang="tr-TR" sz="2400" b="1">
                <a:solidFill>
                  <a:srgbClr val="FF3300"/>
                </a:solidFill>
              </a:rPr>
              <a:t>Teşkilat-ı Esasiye</a:t>
            </a:r>
            <a:r>
              <a:rPr lang="tr-TR" altLang="tr-TR" sz="2400"/>
              <a:t> ilan edildi.</a:t>
            </a:r>
          </a:p>
          <a:p>
            <a:pPr>
              <a:lnSpc>
                <a:spcPct val="80000"/>
              </a:lnSpc>
            </a:pPr>
            <a:r>
              <a:rPr lang="tr-TR" altLang="tr-TR" sz="2400"/>
              <a:t>Cumhuriyetin ilanından sonra </a:t>
            </a:r>
            <a:r>
              <a:rPr lang="tr-TR" altLang="tr-TR" sz="2400" b="1">
                <a:solidFill>
                  <a:srgbClr val="FF3300"/>
                </a:solidFill>
              </a:rPr>
              <a:t>1924 anayasası</a:t>
            </a:r>
            <a:r>
              <a:rPr lang="tr-TR" altLang="tr-TR" sz="2400"/>
              <a:t> ilan edildi.</a:t>
            </a:r>
          </a:p>
          <a:p>
            <a:pPr>
              <a:lnSpc>
                <a:spcPct val="80000"/>
              </a:lnSpc>
            </a:pPr>
            <a:r>
              <a:rPr lang="tr-TR" altLang="tr-TR" sz="2400"/>
              <a:t>17 Şubat 1926’da </a:t>
            </a:r>
            <a:r>
              <a:rPr lang="tr-TR" altLang="tr-TR" sz="2400" b="1">
                <a:solidFill>
                  <a:srgbClr val="FF3300"/>
                </a:solidFill>
              </a:rPr>
              <a:t>Medeni Kanun</a:t>
            </a:r>
            <a:r>
              <a:rPr lang="tr-TR" altLang="tr-TR" sz="2400"/>
              <a:t> ilan edildi. </a:t>
            </a:r>
            <a:r>
              <a:rPr lang="tr-TR" altLang="tr-TR" sz="2400">
                <a:solidFill>
                  <a:schemeClr val="hlink"/>
                </a:solidFill>
              </a:rPr>
              <a:t>İsviçre’den alındı.</a:t>
            </a:r>
          </a:p>
          <a:p>
            <a:pPr>
              <a:lnSpc>
                <a:spcPct val="80000"/>
              </a:lnSpc>
              <a:buFontTx/>
              <a:buNone/>
            </a:pPr>
            <a:r>
              <a:rPr lang="tr-TR" altLang="tr-TR" sz="2400"/>
              <a:t>	  </a:t>
            </a:r>
            <a:r>
              <a:rPr lang="tr-TR" altLang="tr-TR" sz="2400" b="1"/>
              <a:t>a)</a:t>
            </a:r>
            <a:r>
              <a:rPr lang="tr-TR" altLang="tr-TR" sz="2400"/>
              <a:t> Birden fazla kadınla evlenme yasaklandı.</a:t>
            </a:r>
          </a:p>
          <a:p>
            <a:pPr>
              <a:lnSpc>
                <a:spcPct val="80000"/>
              </a:lnSpc>
              <a:buFontTx/>
              <a:buNone/>
            </a:pPr>
            <a:r>
              <a:rPr lang="tr-TR" altLang="tr-TR" sz="2400"/>
              <a:t>      </a:t>
            </a:r>
            <a:r>
              <a:rPr lang="tr-TR" altLang="tr-TR" sz="2400" b="1"/>
              <a:t>b)</a:t>
            </a:r>
            <a:r>
              <a:rPr lang="tr-TR" altLang="tr-TR" sz="2400"/>
              <a:t> Mirasta ve boşanmada kadın erkek eşitliği geldi.</a:t>
            </a:r>
          </a:p>
          <a:p>
            <a:pPr>
              <a:lnSpc>
                <a:spcPct val="80000"/>
              </a:lnSpc>
            </a:pPr>
            <a:r>
              <a:rPr lang="tr-TR" altLang="tr-TR" sz="2400"/>
              <a:t>8 Mayıs 1928’de </a:t>
            </a:r>
            <a:r>
              <a:rPr lang="tr-TR" altLang="tr-TR" sz="2400" b="1">
                <a:solidFill>
                  <a:schemeClr val="hlink"/>
                </a:solidFill>
              </a:rPr>
              <a:t>Borçlar Kanunu</a:t>
            </a:r>
            <a:r>
              <a:rPr lang="tr-TR" altLang="tr-TR" sz="2400">
                <a:solidFill>
                  <a:schemeClr val="hlink"/>
                </a:solidFill>
              </a:rPr>
              <a:t> –</a:t>
            </a:r>
            <a:r>
              <a:rPr lang="tr-TR" altLang="tr-TR" sz="2400" b="1">
                <a:solidFill>
                  <a:schemeClr val="hlink"/>
                </a:solidFill>
              </a:rPr>
              <a:t>İsviçre</a:t>
            </a:r>
            <a:r>
              <a:rPr lang="tr-TR" altLang="tr-TR" sz="2400">
                <a:solidFill>
                  <a:schemeClr val="hlink"/>
                </a:solidFill>
              </a:rPr>
              <a:t>’den</a:t>
            </a:r>
          </a:p>
          <a:p>
            <a:pPr>
              <a:lnSpc>
                <a:spcPct val="80000"/>
              </a:lnSpc>
            </a:pPr>
            <a:r>
              <a:rPr lang="tr-TR" altLang="tr-TR" sz="2400"/>
              <a:t>10 Mayıs 1928’de </a:t>
            </a:r>
            <a:r>
              <a:rPr lang="tr-TR" altLang="tr-TR" sz="2400" b="1">
                <a:solidFill>
                  <a:schemeClr val="hlink"/>
                </a:solidFill>
              </a:rPr>
              <a:t>Ticaret Kanunu</a:t>
            </a:r>
            <a:r>
              <a:rPr lang="tr-TR" altLang="tr-TR" sz="2400">
                <a:solidFill>
                  <a:schemeClr val="hlink"/>
                </a:solidFill>
              </a:rPr>
              <a:t>-- </a:t>
            </a:r>
            <a:r>
              <a:rPr lang="tr-TR" altLang="tr-TR" sz="2400" b="1">
                <a:solidFill>
                  <a:schemeClr val="hlink"/>
                </a:solidFill>
              </a:rPr>
              <a:t>Almanya</a:t>
            </a:r>
            <a:r>
              <a:rPr lang="tr-TR" altLang="tr-TR" sz="2400">
                <a:solidFill>
                  <a:schemeClr val="hlink"/>
                </a:solidFill>
              </a:rPr>
              <a:t>’dan</a:t>
            </a:r>
          </a:p>
          <a:p>
            <a:pPr>
              <a:lnSpc>
                <a:spcPct val="80000"/>
              </a:lnSpc>
            </a:pPr>
            <a:r>
              <a:rPr lang="tr-TR" altLang="tr-TR" sz="2400"/>
              <a:t>1Temmuz 1928’de </a:t>
            </a:r>
            <a:r>
              <a:rPr lang="tr-TR" altLang="tr-TR" sz="2400" b="1">
                <a:solidFill>
                  <a:schemeClr val="hlink"/>
                </a:solidFill>
              </a:rPr>
              <a:t>Ceza Kanunu</a:t>
            </a:r>
            <a:r>
              <a:rPr lang="tr-TR" altLang="tr-TR" sz="2400">
                <a:solidFill>
                  <a:schemeClr val="hlink"/>
                </a:solidFill>
              </a:rPr>
              <a:t> – </a:t>
            </a:r>
            <a:r>
              <a:rPr lang="tr-TR" altLang="tr-TR" sz="2400" b="1">
                <a:solidFill>
                  <a:schemeClr val="hlink"/>
                </a:solidFill>
              </a:rPr>
              <a:t>İtalya</a:t>
            </a:r>
            <a:r>
              <a:rPr lang="tr-TR" altLang="tr-TR" sz="2400">
                <a:solidFill>
                  <a:schemeClr val="hlink"/>
                </a:solidFill>
              </a:rPr>
              <a:t>’dan</a:t>
            </a:r>
            <a:r>
              <a:rPr lang="tr-TR" altLang="tr-TR" sz="2400"/>
              <a:t>  alınarak  ilan edildi. </a:t>
            </a:r>
          </a:p>
          <a:p>
            <a:pPr>
              <a:lnSpc>
                <a:spcPct val="80000"/>
              </a:lnSpc>
            </a:pPr>
            <a:endParaRPr lang="tr-TR" altLang="tr-TR"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468313" y="0"/>
            <a:ext cx="8229600" cy="647700"/>
          </a:xfrm>
          <a:solidFill>
            <a:srgbClr val="010199"/>
          </a:solidFill>
        </p:spPr>
        <p:txBody>
          <a:bodyPr/>
          <a:lstStyle/>
          <a:p>
            <a:r>
              <a:rPr lang="tr-TR" altLang="tr-TR" sz="2800" b="1"/>
              <a:t>TOPLUMSAL ALANDA YAPILAN İNKILAPLAR</a:t>
            </a:r>
          </a:p>
        </p:txBody>
      </p:sp>
      <p:sp>
        <p:nvSpPr>
          <p:cNvPr id="373763" name="Rectangle 3"/>
          <p:cNvSpPr>
            <a:spLocks noGrp="1" noChangeArrowheads="1"/>
          </p:cNvSpPr>
          <p:nvPr>
            <p:ph type="body" idx="1"/>
          </p:nvPr>
        </p:nvSpPr>
        <p:spPr>
          <a:xfrm>
            <a:off x="468313" y="836613"/>
            <a:ext cx="8229600" cy="5832475"/>
          </a:xfrm>
          <a:solidFill>
            <a:srgbClr val="010199"/>
          </a:solidFill>
        </p:spPr>
        <p:txBody>
          <a:bodyPr/>
          <a:lstStyle/>
          <a:p>
            <a:pPr>
              <a:lnSpc>
                <a:spcPct val="80000"/>
              </a:lnSpc>
            </a:pPr>
            <a:r>
              <a:rPr lang="tr-TR" altLang="tr-TR" sz="2000" b="1"/>
              <a:t>25 Kasım 1925’de </a:t>
            </a:r>
            <a:r>
              <a:rPr lang="tr-TR" altLang="tr-TR" sz="2000" b="1">
                <a:solidFill>
                  <a:srgbClr val="FF3300"/>
                </a:solidFill>
              </a:rPr>
              <a:t>“Şapka Kanunu “</a:t>
            </a:r>
            <a:r>
              <a:rPr lang="tr-TR" altLang="tr-TR" sz="2000" b="1"/>
              <a:t> çıkarıldı.</a:t>
            </a:r>
          </a:p>
          <a:p>
            <a:pPr>
              <a:lnSpc>
                <a:spcPct val="80000"/>
              </a:lnSpc>
            </a:pPr>
            <a:r>
              <a:rPr lang="tr-TR" altLang="tr-TR" sz="2000" b="1"/>
              <a:t>30 Kasım 1925’de  </a:t>
            </a:r>
            <a:r>
              <a:rPr lang="tr-TR" altLang="tr-TR" sz="2000" b="1">
                <a:solidFill>
                  <a:srgbClr val="FF3300"/>
                </a:solidFill>
              </a:rPr>
              <a:t>tekke , zaviye ve türbeler</a:t>
            </a:r>
            <a:r>
              <a:rPr lang="tr-TR" altLang="tr-TR" sz="2000" b="1"/>
              <a:t>  çıkarılan bir kanunla kapatıldı.</a:t>
            </a:r>
          </a:p>
          <a:p>
            <a:pPr>
              <a:lnSpc>
                <a:spcPct val="80000"/>
              </a:lnSpc>
            </a:pPr>
            <a:r>
              <a:rPr lang="tr-TR" altLang="tr-TR" sz="2000" b="1"/>
              <a:t>1925 Yılında  Hicri ve Rumi takvimler kaldırılarak </a:t>
            </a:r>
            <a:r>
              <a:rPr lang="tr-TR" altLang="tr-TR" sz="2000" b="1">
                <a:solidFill>
                  <a:srgbClr val="FF3300"/>
                </a:solidFill>
              </a:rPr>
              <a:t>Miladi takvim</a:t>
            </a:r>
            <a:r>
              <a:rPr lang="tr-TR" altLang="tr-TR" sz="2000" b="1"/>
              <a:t> kabul edildi. </a:t>
            </a:r>
            <a:r>
              <a:rPr lang="tr-TR" altLang="tr-TR" sz="2000" b="1">
                <a:solidFill>
                  <a:schemeClr val="hlink"/>
                </a:solidFill>
              </a:rPr>
              <a:t>1 Ocak 1926’dan itibaren uygulamaya</a:t>
            </a:r>
            <a:r>
              <a:rPr lang="tr-TR" altLang="tr-TR" sz="2000" b="1"/>
              <a:t> geçildi.</a:t>
            </a:r>
          </a:p>
          <a:p>
            <a:pPr>
              <a:lnSpc>
                <a:spcPct val="80000"/>
              </a:lnSpc>
            </a:pPr>
            <a:r>
              <a:rPr lang="tr-TR" altLang="tr-TR" sz="2000" b="1"/>
              <a:t>İlk </a:t>
            </a:r>
            <a:r>
              <a:rPr lang="tr-TR" altLang="tr-TR" sz="2000" b="1">
                <a:solidFill>
                  <a:srgbClr val="FF3300"/>
                </a:solidFill>
              </a:rPr>
              <a:t>nüfus sayımı</a:t>
            </a:r>
            <a:r>
              <a:rPr lang="tr-TR" altLang="tr-TR" sz="2000" b="1"/>
              <a:t> yapıldı.(28 ekim 1928)</a:t>
            </a:r>
          </a:p>
          <a:p>
            <a:pPr>
              <a:lnSpc>
                <a:spcPct val="80000"/>
              </a:lnSpc>
            </a:pPr>
            <a:r>
              <a:rPr lang="tr-TR" altLang="tr-TR" sz="2000" b="1"/>
              <a:t>Uluslar arası </a:t>
            </a:r>
            <a:r>
              <a:rPr lang="tr-TR" altLang="tr-TR" sz="2000" b="1">
                <a:solidFill>
                  <a:srgbClr val="FF3300"/>
                </a:solidFill>
              </a:rPr>
              <a:t>rakamlar</a:t>
            </a:r>
            <a:r>
              <a:rPr lang="tr-TR" altLang="tr-TR" sz="2000" b="1"/>
              <a:t> kabul edildi. (20 Mayıs 1928)</a:t>
            </a:r>
          </a:p>
          <a:p>
            <a:pPr>
              <a:lnSpc>
                <a:spcPct val="80000"/>
              </a:lnSpc>
            </a:pPr>
            <a:r>
              <a:rPr lang="tr-TR" altLang="tr-TR" sz="2000" b="1"/>
              <a:t>1931 Yılında bir kanunla Okka ,arşın vb.  yöresel ölçü birimleri yerine </a:t>
            </a:r>
            <a:r>
              <a:rPr lang="tr-TR" altLang="tr-TR" sz="2000" b="1">
                <a:solidFill>
                  <a:srgbClr val="FF3300"/>
                </a:solidFill>
              </a:rPr>
              <a:t>Kilo, metre ve litre gibi ölçü birimleri</a:t>
            </a:r>
            <a:r>
              <a:rPr lang="tr-TR" altLang="tr-TR" sz="2000" b="1"/>
              <a:t> kabul edildi.</a:t>
            </a:r>
          </a:p>
          <a:p>
            <a:pPr>
              <a:lnSpc>
                <a:spcPct val="80000"/>
              </a:lnSpc>
            </a:pPr>
            <a:r>
              <a:rPr lang="tr-TR" altLang="tr-TR" sz="2000" b="1"/>
              <a:t>24 Haziran 1934’te </a:t>
            </a:r>
            <a:r>
              <a:rPr lang="tr-TR" altLang="tr-TR" sz="2000" b="1">
                <a:solidFill>
                  <a:srgbClr val="FF3300"/>
                </a:solidFill>
              </a:rPr>
              <a:t>Soyadı Kanunu</a:t>
            </a:r>
            <a:r>
              <a:rPr lang="tr-TR" altLang="tr-TR" sz="2000" b="1"/>
              <a:t> kabul edildi. </a:t>
            </a:r>
          </a:p>
          <a:p>
            <a:pPr>
              <a:lnSpc>
                <a:spcPct val="80000"/>
              </a:lnSpc>
            </a:pPr>
            <a:r>
              <a:rPr lang="tr-TR" altLang="tr-TR" sz="2000" b="1"/>
              <a:t>1934 çıkarılan bir kanunla </a:t>
            </a:r>
            <a:r>
              <a:rPr lang="tr-TR" altLang="tr-TR" sz="2000" b="1">
                <a:solidFill>
                  <a:srgbClr val="FF3300"/>
                </a:solidFill>
              </a:rPr>
              <a:t>din görevlilerinin dini elbiselerle  ibadet yerleri dışında dolaşmaları yasaklandı.</a:t>
            </a:r>
            <a:r>
              <a:rPr lang="tr-TR" altLang="tr-TR" sz="2000" b="1"/>
              <a:t> En yetkili kişi              hariç  (Diyanet İşleri Başkanı gibi)</a:t>
            </a:r>
          </a:p>
          <a:p>
            <a:pPr>
              <a:lnSpc>
                <a:spcPct val="80000"/>
              </a:lnSpc>
            </a:pPr>
            <a:r>
              <a:rPr lang="tr-TR" altLang="tr-TR" sz="2000" b="1"/>
              <a:t> 1935 Yılında </a:t>
            </a:r>
            <a:r>
              <a:rPr lang="tr-TR" altLang="tr-TR" sz="2000" b="1">
                <a:solidFill>
                  <a:srgbClr val="FF3300"/>
                </a:solidFill>
              </a:rPr>
              <a:t>hafta sonu tatili Cuma’dan  Pazar gününe</a:t>
            </a:r>
            <a:r>
              <a:rPr lang="tr-TR" altLang="tr-TR" sz="2000" b="1"/>
              <a:t> alındı.</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r>
              <a:rPr lang="tr-TR" altLang="tr-TR" sz="4000" b="1"/>
              <a:t>1-Saltanatın kaldırılması </a:t>
            </a:r>
            <a:br>
              <a:rPr lang="tr-TR" altLang="tr-TR" sz="4000" b="1"/>
            </a:br>
            <a:r>
              <a:rPr lang="tr-TR" altLang="tr-TR" sz="4000" b="1"/>
              <a:t>(1 Kasım 1922)</a:t>
            </a:r>
            <a:br>
              <a:rPr lang="tr-TR" altLang="tr-TR" sz="4000" b="1"/>
            </a:br>
            <a:endParaRPr lang="tr-TR" altLang="tr-TR" sz="4000" b="1"/>
          </a:p>
        </p:txBody>
      </p:sp>
      <p:sp>
        <p:nvSpPr>
          <p:cNvPr id="356355" name="Rectangle 3"/>
          <p:cNvSpPr>
            <a:spLocks noGrp="1" noChangeArrowheads="1"/>
          </p:cNvSpPr>
          <p:nvPr>
            <p:ph type="body" idx="1"/>
          </p:nvPr>
        </p:nvSpPr>
        <p:spPr>
          <a:xfrm>
            <a:off x="457200" y="1484313"/>
            <a:ext cx="8229600" cy="4535487"/>
          </a:xfrm>
          <a:solidFill>
            <a:srgbClr val="010199"/>
          </a:solidFill>
        </p:spPr>
        <p:txBody>
          <a:bodyPr/>
          <a:lstStyle/>
          <a:p>
            <a:pPr lvl="1"/>
            <a:r>
              <a:rPr lang="tr-TR" altLang="tr-TR"/>
              <a:t>Osmanlı saltanatı </a:t>
            </a:r>
            <a:r>
              <a:rPr lang="tr-TR" altLang="tr-TR">
                <a:solidFill>
                  <a:schemeClr val="hlink"/>
                </a:solidFill>
              </a:rPr>
              <a:t>sona</a:t>
            </a:r>
            <a:r>
              <a:rPr lang="tr-TR" altLang="tr-TR"/>
              <a:t> erdi</a:t>
            </a:r>
          </a:p>
          <a:p>
            <a:pPr lvl="1"/>
            <a:r>
              <a:rPr lang="tr-TR" altLang="tr-TR"/>
              <a:t>TBMM ülkenin </a:t>
            </a:r>
            <a:r>
              <a:rPr lang="tr-TR" altLang="tr-TR">
                <a:solidFill>
                  <a:schemeClr val="hlink"/>
                </a:solidFill>
              </a:rPr>
              <a:t>tek temsilcisi</a:t>
            </a:r>
            <a:r>
              <a:rPr lang="tr-TR" altLang="tr-TR"/>
              <a:t> haline geldi</a:t>
            </a:r>
          </a:p>
          <a:p>
            <a:pPr lvl="1"/>
            <a:r>
              <a:rPr lang="tr-TR" altLang="tr-TR">
                <a:solidFill>
                  <a:schemeClr val="hlink"/>
                </a:solidFill>
              </a:rPr>
              <a:t>Laikliğe geçişin ilk aşaması</a:t>
            </a:r>
            <a:r>
              <a:rPr lang="tr-TR" altLang="tr-TR"/>
              <a:t> gerçekleşti</a:t>
            </a:r>
          </a:p>
          <a:p>
            <a:pPr lvl="1"/>
            <a:r>
              <a:rPr lang="tr-TR" altLang="tr-TR"/>
              <a:t>İtilaf devletlerinin </a:t>
            </a:r>
            <a:r>
              <a:rPr lang="tr-TR" altLang="tr-TR">
                <a:solidFill>
                  <a:schemeClr val="hlink"/>
                </a:solidFill>
              </a:rPr>
              <a:t>ikilik çıkarma planları</a:t>
            </a:r>
            <a:r>
              <a:rPr lang="tr-TR" altLang="tr-TR"/>
              <a:t> sona erdi</a:t>
            </a:r>
          </a:p>
          <a:p>
            <a:pPr lvl="1"/>
            <a:r>
              <a:rPr lang="tr-TR" altLang="tr-TR">
                <a:solidFill>
                  <a:schemeClr val="hlink"/>
                </a:solidFill>
              </a:rPr>
              <a:t>Cumhuriyetin ilanı</a:t>
            </a:r>
            <a:r>
              <a:rPr lang="tr-TR" altLang="tr-TR"/>
              <a:t> için zemin hazırlandı</a:t>
            </a:r>
          </a:p>
          <a:p>
            <a:pPr lvl="1"/>
            <a:r>
              <a:rPr lang="tr-TR" altLang="tr-TR">
                <a:solidFill>
                  <a:schemeClr val="hlink"/>
                </a:solidFill>
              </a:rPr>
              <a:t>Demokratikleşme</a:t>
            </a:r>
            <a:r>
              <a:rPr lang="tr-TR" altLang="tr-TR"/>
              <a:t> yolunda önemli bir adım atıldı.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title"/>
          </p:nvPr>
        </p:nvSpPr>
        <p:spPr/>
        <p:txBody>
          <a:bodyPr/>
          <a:lstStyle/>
          <a:p>
            <a:r>
              <a:rPr lang="tr-TR" altLang="tr-TR"/>
              <a:t>EĞİTİM VE KÜLTÜR DEVRİMİ</a:t>
            </a:r>
          </a:p>
        </p:txBody>
      </p:sp>
      <p:sp>
        <p:nvSpPr>
          <p:cNvPr id="374787" name="Rectangle 3"/>
          <p:cNvSpPr>
            <a:spLocks noGrp="1" noChangeArrowheads="1"/>
          </p:cNvSpPr>
          <p:nvPr>
            <p:ph type="body" idx="1"/>
          </p:nvPr>
        </p:nvSpPr>
        <p:spPr/>
        <p:txBody>
          <a:bodyPr/>
          <a:lstStyle/>
          <a:p>
            <a:r>
              <a:rPr lang="tr-TR" altLang="tr-TR"/>
              <a:t>ESKİ OSMANLI EĞİTİMİ</a:t>
            </a:r>
          </a:p>
          <a:p>
            <a:r>
              <a:rPr lang="tr-TR" altLang="tr-TR"/>
              <a:t>ÖZEL EĞİTİM HERKES İÇİN DEĞİL DEVLET İÇİN EĞİTİM</a:t>
            </a:r>
          </a:p>
          <a:p>
            <a:r>
              <a:rPr lang="tr-TR" altLang="tr-TR"/>
              <a:t>SARAY OKULU ENDERUN </a:t>
            </a:r>
          </a:p>
          <a:p>
            <a:r>
              <a:rPr lang="tr-TR" altLang="tr-TR"/>
              <a:t>HALK OKULU MEDRESE</a:t>
            </a:r>
          </a:p>
          <a:p>
            <a:r>
              <a:rPr lang="tr-TR" altLang="tr-TR"/>
              <a:t>OKULLARIN ÇAĞA AYAK UYDURAMAMALARI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tr-TR" altLang="tr-TR"/>
              <a:t>EĞİTİM DEVRİMİ</a:t>
            </a:r>
          </a:p>
        </p:txBody>
      </p:sp>
      <p:sp>
        <p:nvSpPr>
          <p:cNvPr id="375811" name="Rectangle 3"/>
          <p:cNvSpPr>
            <a:spLocks noGrp="1" noChangeArrowheads="1"/>
          </p:cNvSpPr>
          <p:nvPr>
            <p:ph type="body" idx="1"/>
          </p:nvPr>
        </p:nvSpPr>
        <p:spPr/>
        <p:txBody>
          <a:bodyPr/>
          <a:lstStyle/>
          <a:p>
            <a:r>
              <a:rPr lang="tr-TR" altLang="tr-TR"/>
              <a:t>ÖZEL EĞİTİMDEN GENEL EĞİTİME GEÇİLEMEMSİ</a:t>
            </a:r>
          </a:p>
          <a:p>
            <a:r>
              <a:rPr lang="tr-TR" altLang="tr-TR"/>
              <a:t>OKULLARDAN ÇIKANLARIN ÇAĞA AYAK UYDURAMAMSI</a:t>
            </a:r>
          </a:p>
          <a:p>
            <a:r>
              <a:rPr lang="tr-TR" altLang="tr-TR"/>
              <a:t>EĞİTİMİN İÇERİĞİNİN VE KALİTESİNİN BOZULMASI</a:t>
            </a:r>
          </a:p>
          <a:p>
            <a:pPr>
              <a:buFontTx/>
              <a:buNone/>
            </a:pPr>
            <a:endParaRPr lang="tr-TR" alt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tr-TR" altLang="tr-TR"/>
              <a:t>EĞİTİM DEVRİMİ</a:t>
            </a:r>
          </a:p>
        </p:txBody>
      </p:sp>
      <p:sp>
        <p:nvSpPr>
          <p:cNvPr id="376835" name="Rectangle 3"/>
          <p:cNvSpPr>
            <a:spLocks noGrp="1" noChangeArrowheads="1"/>
          </p:cNvSpPr>
          <p:nvPr>
            <p:ph type="body" idx="1"/>
          </p:nvPr>
        </p:nvSpPr>
        <p:spPr/>
        <p:txBody>
          <a:bodyPr/>
          <a:lstStyle/>
          <a:p>
            <a:r>
              <a:rPr lang="tr-TR" altLang="tr-TR"/>
              <a:t>OSMANLI DEVLETİNİN EĞİTİM ALANINDAKİ ISLAHAT ÇALIŞMALARI</a:t>
            </a:r>
          </a:p>
          <a:p>
            <a:r>
              <a:rPr lang="tr-TR" altLang="tr-TR"/>
              <a:t>MODERN DEVLET OKULLARININ AÇILMASI</a:t>
            </a:r>
          </a:p>
          <a:p>
            <a:r>
              <a:rPr lang="tr-TR" altLang="tr-TR"/>
              <a:t>GENEL ÖĞRETİME GEÇME ÇALIŞMALARI</a:t>
            </a:r>
          </a:p>
          <a:p>
            <a:r>
              <a:rPr lang="tr-TR" altLang="tr-TR"/>
              <a:t>İLK-ORTA-LİSE-ÜNİVERSİTE DÜZENEĞİ OLUŞTURMA ÇALIŞMALARI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tr-TR" altLang="tr-TR"/>
              <a:t>EĞİTİM DEVRİMİ</a:t>
            </a:r>
          </a:p>
        </p:txBody>
      </p:sp>
      <p:sp>
        <p:nvSpPr>
          <p:cNvPr id="377859" name="Rectangle 3"/>
          <p:cNvSpPr>
            <a:spLocks noGrp="1" noChangeArrowheads="1"/>
          </p:cNvSpPr>
          <p:nvPr>
            <p:ph type="body" idx="1"/>
          </p:nvPr>
        </p:nvSpPr>
        <p:spPr/>
        <p:txBody>
          <a:bodyPr/>
          <a:lstStyle/>
          <a:p>
            <a:r>
              <a:rPr lang="tr-TR" altLang="tr-TR"/>
              <a:t>ÇOKLU ÖĞRETİMİM SONLANDIRILAMAMASI Medrese-mektep-yabancı okul-azınlık okulu</a:t>
            </a:r>
          </a:p>
          <a:p>
            <a:r>
              <a:rPr lang="tr-TR" altLang="tr-TR"/>
              <a:t>EĞİTİMİN YAYGINLAŞTIRILAMAMASI</a:t>
            </a:r>
          </a:p>
          <a:p>
            <a:r>
              <a:rPr lang="tr-TR" altLang="tr-TR"/>
              <a:t>CİNSEL AYRIMCILIĞIN EĞİTİM ÜZERİNDEKİ ENGELLEMELERİ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lstStyle/>
          <a:p>
            <a:r>
              <a:rPr lang="tr-TR" altLang="tr-TR"/>
              <a:t>EĞİTİM DEVRİMİ</a:t>
            </a:r>
          </a:p>
        </p:txBody>
      </p:sp>
      <p:sp>
        <p:nvSpPr>
          <p:cNvPr id="378883" name="Rectangle 3"/>
          <p:cNvSpPr>
            <a:spLocks noGrp="1" noChangeArrowheads="1"/>
          </p:cNvSpPr>
          <p:nvPr>
            <p:ph type="body" idx="1"/>
          </p:nvPr>
        </p:nvSpPr>
        <p:spPr>
          <a:solidFill>
            <a:srgbClr val="010199"/>
          </a:solidFill>
          <a:ln>
            <a:solidFill>
              <a:srgbClr val="D60093"/>
            </a:solidFill>
            <a:miter lim="800000"/>
            <a:headEnd/>
            <a:tailEnd/>
          </a:ln>
        </p:spPr>
        <p:txBody>
          <a:bodyPr/>
          <a:lstStyle/>
          <a:p>
            <a:pPr>
              <a:lnSpc>
                <a:spcPct val="80000"/>
              </a:lnSpc>
            </a:pPr>
            <a:r>
              <a:rPr lang="tr-TR" altLang="tr-TR" sz="2000"/>
              <a:t>YENİ TÜRKİYE TEK ÖĞRETİM İLKESİ</a:t>
            </a:r>
          </a:p>
          <a:p>
            <a:pPr>
              <a:lnSpc>
                <a:spcPct val="80000"/>
              </a:lnSpc>
            </a:pPr>
            <a:r>
              <a:rPr lang="tr-TR" altLang="tr-TR" sz="2200"/>
              <a:t>3 Mart 1924’te </a:t>
            </a:r>
            <a:r>
              <a:rPr lang="tr-TR" altLang="tr-TR" sz="3400">
                <a:solidFill>
                  <a:srgbClr val="D60093"/>
                </a:solidFill>
              </a:rPr>
              <a:t>Tevhid-i Tedrisat Kanunu</a:t>
            </a:r>
            <a:r>
              <a:rPr lang="tr-TR" altLang="tr-TR" sz="2200"/>
              <a:t> ilan edildi. </a:t>
            </a:r>
            <a:r>
              <a:rPr lang="tr-TR" altLang="tr-TR" sz="2200">
                <a:solidFill>
                  <a:schemeClr val="hlink"/>
                </a:solidFill>
              </a:rPr>
              <a:t>Eğitim öğretim laikleştirildi.</a:t>
            </a:r>
            <a:r>
              <a:rPr lang="tr-TR" altLang="tr-TR" sz="2200"/>
              <a:t> Bütün okullar Milli Eğitim Bakanlığı’na bağlandı. </a:t>
            </a:r>
            <a:r>
              <a:rPr lang="tr-TR" altLang="tr-TR" sz="2200">
                <a:solidFill>
                  <a:schemeClr val="hlink"/>
                </a:solidFill>
              </a:rPr>
              <a:t>Medrese ve okul ikiliğine son verildi</a:t>
            </a:r>
          </a:p>
          <a:p>
            <a:pPr>
              <a:lnSpc>
                <a:spcPct val="80000"/>
              </a:lnSpc>
            </a:pPr>
            <a:r>
              <a:rPr lang="tr-TR" altLang="tr-TR" sz="2200"/>
              <a:t>İlkokullar zorunlu ve 5 yıl yapıldı</a:t>
            </a:r>
          </a:p>
          <a:p>
            <a:pPr>
              <a:lnSpc>
                <a:spcPct val="80000"/>
              </a:lnSpc>
            </a:pPr>
            <a:r>
              <a:rPr lang="tr-TR" altLang="tr-TR" sz="2200"/>
              <a:t>Ortaokullar açıldı 3 yıllık</a:t>
            </a:r>
          </a:p>
          <a:p>
            <a:pPr>
              <a:lnSpc>
                <a:spcPct val="80000"/>
              </a:lnSpc>
            </a:pPr>
            <a:r>
              <a:rPr lang="tr-TR" altLang="tr-TR" sz="2200"/>
              <a:t>Liseler açıldı 3 yıllık</a:t>
            </a:r>
          </a:p>
          <a:p>
            <a:pPr>
              <a:lnSpc>
                <a:spcPct val="80000"/>
              </a:lnSpc>
            </a:pPr>
            <a:r>
              <a:rPr lang="tr-TR" altLang="tr-TR" sz="2200"/>
              <a:t>Mesleki teknik eğitime önem verildi</a:t>
            </a:r>
          </a:p>
          <a:p>
            <a:pPr>
              <a:lnSpc>
                <a:spcPct val="80000"/>
              </a:lnSpc>
            </a:pPr>
            <a:r>
              <a:rPr lang="tr-TR" altLang="tr-TR" sz="2200"/>
              <a:t>Üniversite reformu yapıldı</a:t>
            </a:r>
          </a:p>
          <a:p>
            <a:pPr>
              <a:lnSpc>
                <a:spcPct val="80000"/>
              </a:lnSpc>
            </a:pPr>
            <a:r>
              <a:rPr lang="tr-TR" altLang="tr-TR" sz="2200"/>
              <a:t>1933’te </a:t>
            </a:r>
            <a:r>
              <a:rPr lang="tr-TR" altLang="tr-TR" sz="2200" b="1">
                <a:solidFill>
                  <a:schemeClr val="hlink"/>
                </a:solidFill>
              </a:rPr>
              <a:t>İstanbul Üniversitesi ve Ankara Dil Tarih Coğrafya Fakültesi</a:t>
            </a:r>
            <a:r>
              <a:rPr lang="tr-TR" altLang="tr-TR" sz="2200" b="1"/>
              <a:t> </a:t>
            </a:r>
            <a:r>
              <a:rPr lang="tr-TR" altLang="tr-TR" sz="2200"/>
              <a:t>açıldı.</a:t>
            </a:r>
          </a:p>
          <a:p>
            <a:pPr>
              <a:lnSpc>
                <a:spcPct val="80000"/>
              </a:lnSpc>
            </a:pPr>
            <a:endParaRPr lang="tr-TR" altLang="tr-TR"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p:txBody>
          <a:bodyPr/>
          <a:lstStyle/>
          <a:p>
            <a:r>
              <a:rPr lang="tr-TR" altLang="tr-TR"/>
              <a:t>EĞİTİM DEVRİMİ</a:t>
            </a:r>
          </a:p>
        </p:txBody>
      </p:sp>
      <p:sp>
        <p:nvSpPr>
          <p:cNvPr id="379907" name="Rectangle 3"/>
          <p:cNvSpPr>
            <a:spLocks noGrp="1" noChangeArrowheads="1"/>
          </p:cNvSpPr>
          <p:nvPr>
            <p:ph type="body" idx="1"/>
          </p:nvPr>
        </p:nvSpPr>
        <p:spPr/>
        <p:txBody>
          <a:bodyPr/>
          <a:lstStyle/>
          <a:p>
            <a:r>
              <a:rPr lang="tr-TR" altLang="tr-TR"/>
              <a:t>Öğretmen yetiştirmeye önem verildi</a:t>
            </a:r>
          </a:p>
          <a:p>
            <a:r>
              <a:rPr lang="tr-TR" altLang="tr-TR"/>
              <a:t>Köy öğretmeni için Köy Enstitüleri açıldı</a:t>
            </a:r>
          </a:p>
          <a:p>
            <a:r>
              <a:rPr lang="tr-TR" altLang="tr-TR"/>
              <a:t>Okuma yazma öğretilmeye çalışıldı</a:t>
            </a:r>
          </a:p>
          <a:p>
            <a:r>
              <a:rPr lang="tr-TR" altLang="tr-TR"/>
              <a:t>Maarif dershaneleri eski yazıyla 1926</a:t>
            </a:r>
          </a:p>
          <a:p>
            <a:r>
              <a:rPr lang="tr-TR" altLang="tr-TR"/>
              <a:t>Millet mektepleri 1928 yeni yazıyla </a:t>
            </a:r>
          </a:p>
          <a:p>
            <a:r>
              <a:rPr lang="tr-TR" altLang="tr-TR"/>
              <a:t>okuma yazma kursları açıldı</a:t>
            </a:r>
          </a:p>
          <a:p>
            <a:r>
              <a:rPr lang="tr-TR" altLang="tr-TR"/>
              <a:t>Yaygın eğitim için HALKEVİ 1932 açıldı</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r>
              <a:rPr lang="tr-TR" altLang="tr-TR"/>
              <a:t>KÜLTÜR DEVRİMİ</a:t>
            </a:r>
          </a:p>
        </p:txBody>
      </p:sp>
      <p:sp>
        <p:nvSpPr>
          <p:cNvPr id="380931" name="Rectangle 3"/>
          <p:cNvSpPr>
            <a:spLocks noGrp="1" noChangeArrowheads="1"/>
          </p:cNvSpPr>
          <p:nvPr>
            <p:ph type="body" idx="1"/>
          </p:nvPr>
        </p:nvSpPr>
        <p:spPr/>
        <p:txBody>
          <a:bodyPr/>
          <a:lstStyle/>
          <a:p>
            <a:r>
              <a:rPr lang="tr-TR" altLang="tr-TR"/>
              <a:t>A HARF DEĞİŞİMİ</a:t>
            </a:r>
          </a:p>
          <a:p>
            <a:r>
              <a:rPr lang="tr-TR" altLang="tr-TR"/>
              <a:t>1928 YILINDA ARAP HARF SİSTEMİNDEN TÜRK ABCSİNE GEÇİLDİ</a:t>
            </a:r>
          </a:p>
          <a:p>
            <a:r>
              <a:rPr lang="tr-TR" altLang="tr-TR"/>
              <a:t>B TARİH DEĞİŞİMİ</a:t>
            </a:r>
          </a:p>
          <a:p>
            <a:r>
              <a:rPr lang="tr-TR" altLang="tr-TR"/>
              <a:t>TÜRK TARİHİNİN YENİDEN YAZIMI İÇİN </a:t>
            </a:r>
            <a:r>
              <a:rPr lang="tr-TR" altLang="tr-TR">
                <a:solidFill>
                  <a:srgbClr val="D60093"/>
                </a:solidFill>
              </a:rPr>
              <a:t>TÜRK TARİHİNİ TETKİK CEMİYETİ</a:t>
            </a:r>
            <a:r>
              <a:rPr lang="tr-TR" altLang="tr-TR"/>
              <a:t> 1931 AÇILDI</a:t>
            </a:r>
          </a:p>
          <a:p>
            <a:pPr>
              <a:buFontTx/>
              <a:buNone/>
            </a:pPr>
            <a:endParaRPr lang="tr-TR" alt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ChangeArrowheads="1"/>
          </p:cNvSpPr>
          <p:nvPr>
            <p:ph type="title"/>
          </p:nvPr>
        </p:nvSpPr>
        <p:spPr/>
        <p:txBody>
          <a:bodyPr/>
          <a:lstStyle/>
          <a:p>
            <a:r>
              <a:rPr lang="tr-TR" altLang="tr-TR"/>
              <a:t>KÜLTÜR DEVRİMİ</a:t>
            </a:r>
          </a:p>
        </p:txBody>
      </p:sp>
      <p:sp>
        <p:nvSpPr>
          <p:cNvPr id="381955" name="Rectangle 3"/>
          <p:cNvSpPr>
            <a:spLocks noGrp="1" noChangeArrowheads="1"/>
          </p:cNvSpPr>
          <p:nvPr>
            <p:ph type="body" idx="1"/>
          </p:nvPr>
        </p:nvSpPr>
        <p:spPr/>
        <p:txBody>
          <a:bodyPr/>
          <a:lstStyle/>
          <a:p>
            <a:r>
              <a:rPr lang="tr-TR" altLang="tr-TR"/>
              <a:t>C TÜRK DİLİNİN GELİŞTİRİLMESİ İÇİN </a:t>
            </a:r>
            <a:r>
              <a:rPr lang="tr-TR" altLang="tr-TR" sz="4000">
                <a:solidFill>
                  <a:srgbClr val="D60093"/>
                </a:solidFill>
              </a:rPr>
              <a:t>TÜRK DİLİNİ TETKİK CEMİYETİ</a:t>
            </a:r>
            <a:r>
              <a:rPr lang="tr-TR" altLang="tr-TR"/>
              <a:t> 1932 AÇILDI</a:t>
            </a:r>
          </a:p>
          <a:p>
            <a:r>
              <a:rPr lang="tr-TR" altLang="tr-TR"/>
              <a:t>D GÜZEL SANATLAR VE MÜZİK ALANINDA MODERNLEŞME BAŞLATILDI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Grp="1" noChangeArrowheads="1"/>
          </p:cNvSpPr>
          <p:nvPr>
            <p:ph type="title"/>
          </p:nvPr>
        </p:nvSpPr>
        <p:spPr/>
        <p:txBody>
          <a:bodyPr/>
          <a:lstStyle/>
          <a:p>
            <a:r>
              <a:rPr lang="tr-TR" altLang="tr-TR"/>
              <a:t>EKONOMİK DEĞİŞİM</a:t>
            </a:r>
          </a:p>
        </p:txBody>
      </p:sp>
      <p:sp>
        <p:nvSpPr>
          <p:cNvPr id="382979" name="Rectangle 3"/>
          <p:cNvSpPr>
            <a:spLocks noGrp="1" noChangeArrowheads="1"/>
          </p:cNvSpPr>
          <p:nvPr>
            <p:ph type="body" idx="1"/>
          </p:nvPr>
        </p:nvSpPr>
        <p:spPr/>
        <p:txBody>
          <a:bodyPr/>
          <a:lstStyle/>
          <a:p>
            <a:r>
              <a:rPr lang="tr-TR" altLang="tr-TR"/>
              <a:t>A ESKİ EKONOMİ</a:t>
            </a:r>
          </a:p>
          <a:p>
            <a:r>
              <a:rPr lang="tr-TR" altLang="tr-TR"/>
              <a:t>TARIMSAL HAMMADDE ÜRETİMİNE DAYALI KAPALI KÖY EKONOMİSİ</a:t>
            </a:r>
          </a:p>
          <a:p>
            <a:r>
              <a:rPr lang="tr-TR" altLang="tr-TR"/>
              <a:t>KAPİTÜLASYONLAR</a:t>
            </a:r>
          </a:p>
          <a:p>
            <a:r>
              <a:rPr lang="tr-TR" altLang="tr-TR"/>
              <a:t>BORÇLAR UYUN-U UMUMİYE KURUMU</a:t>
            </a:r>
          </a:p>
          <a:p>
            <a:r>
              <a:rPr lang="tr-TR" altLang="tr-TR"/>
              <a:t>LOZAN ANTLAŞMASI KAPİTÜLASYONLARIN KALDIRILMASI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p:txBody>
          <a:bodyPr/>
          <a:lstStyle/>
          <a:p>
            <a:r>
              <a:rPr lang="tr-TR" altLang="tr-TR"/>
              <a:t>EKONOMİK DEĞİŞİM</a:t>
            </a:r>
          </a:p>
        </p:txBody>
      </p:sp>
      <p:sp>
        <p:nvSpPr>
          <p:cNvPr id="384003" name="Rectangle 3"/>
          <p:cNvSpPr>
            <a:spLocks noGrp="1" noChangeArrowheads="1"/>
          </p:cNvSpPr>
          <p:nvPr>
            <p:ph type="body" idx="1"/>
          </p:nvPr>
        </p:nvSpPr>
        <p:spPr>
          <a:xfrm>
            <a:off x="395288" y="1484313"/>
            <a:ext cx="8229600" cy="5051425"/>
          </a:xfrm>
        </p:spPr>
        <p:txBody>
          <a:bodyPr/>
          <a:lstStyle/>
          <a:p>
            <a:pPr>
              <a:lnSpc>
                <a:spcPct val="80000"/>
              </a:lnSpc>
            </a:pPr>
            <a:r>
              <a:rPr lang="tr-TR" altLang="tr-TR" sz="1800"/>
              <a:t>B SERBEST EKONOMİ DÖNEMİ 1923-193017 Şubat 1923 ‘</a:t>
            </a:r>
            <a:r>
              <a:rPr lang="tr-TR" altLang="tr-TR" sz="1800" b="1"/>
              <a:t>de </a:t>
            </a:r>
            <a:r>
              <a:rPr lang="tr-TR" altLang="tr-TR" sz="1800" b="1">
                <a:solidFill>
                  <a:schemeClr val="hlink"/>
                </a:solidFill>
              </a:rPr>
              <a:t>“İzmir İktisat Kongresi”</a:t>
            </a:r>
            <a:r>
              <a:rPr lang="tr-TR" altLang="tr-TR" sz="1800" b="1"/>
              <a:t> </a:t>
            </a:r>
            <a:r>
              <a:rPr lang="tr-TR" altLang="tr-TR" sz="1800"/>
              <a:t>toplandı </a:t>
            </a:r>
            <a:r>
              <a:rPr lang="tr-TR" altLang="tr-TR" sz="1800" b="1">
                <a:solidFill>
                  <a:schemeClr val="hlink"/>
                </a:solidFill>
              </a:rPr>
              <a:t>Milli ekonominin hedefleri</a:t>
            </a:r>
            <a:r>
              <a:rPr lang="tr-TR" altLang="tr-TR" sz="1800" b="1"/>
              <a:t> </a:t>
            </a:r>
            <a:r>
              <a:rPr lang="tr-TR" altLang="tr-TR" sz="1800"/>
              <a:t>belirlendi. </a:t>
            </a:r>
          </a:p>
          <a:p>
            <a:pPr lvl="1">
              <a:lnSpc>
                <a:spcPct val="80000"/>
              </a:lnSpc>
              <a:buFont typeface="Tahoma" pitchFamily="34" charset="0"/>
              <a:buNone/>
            </a:pPr>
            <a:r>
              <a:rPr lang="tr-TR" altLang="tr-TR" sz="1600"/>
              <a:t>a- Yatırım yapacak </a:t>
            </a:r>
            <a:r>
              <a:rPr lang="tr-TR" altLang="tr-TR" sz="1600">
                <a:solidFill>
                  <a:srgbClr val="FF3300"/>
                </a:solidFill>
              </a:rPr>
              <a:t>şirketlere kolaylık</a:t>
            </a:r>
            <a:r>
              <a:rPr lang="tr-TR" altLang="tr-TR" sz="1600"/>
              <a:t> sağlanacağı,</a:t>
            </a:r>
          </a:p>
          <a:p>
            <a:pPr lvl="1">
              <a:lnSpc>
                <a:spcPct val="80000"/>
              </a:lnSpc>
              <a:buFont typeface="Tahoma" pitchFamily="34" charset="0"/>
              <a:buNone/>
            </a:pPr>
            <a:r>
              <a:rPr lang="tr-TR" altLang="tr-TR" sz="1600"/>
              <a:t>b- </a:t>
            </a:r>
            <a:r>
              <a:rPr lang="tr-TR" altLang="tr-TR" sz="1600">
                <a:solidFill>
                  <a:srgbClr val="FF3300"/>
                </a:solidFill>
              </a:rPr>
              <a:t>Milli bankanın</a:t>
            </a:r>
            <a:r>
              <a:rPr lang="tr-TR" altLang="tr-TR" sz="1600"/>
              <a:t> kurulacağı, </a:t>
            </a:r>
          </a:p>
          <a:p>
            <a:pPr lvl="1">
              <a:lnSpc>
                <a:spcPct val="80000"/>
              </a:lnSpc>
              <a:buFont typeface="Tahoma" pitchFamily="34" charset="0"/>
              <a:buNone/>
            </a:pPr>
            <a:r>
              <a:rPr lang="tr-TR" altLang="tr-TR" sz="1600"/>
              <a:t>c- </a:t>
            </a:r>
            <a:r>
              <a:rPr lang="tr-TR" altLang="tr-TR" sz="1600">
                <a:solidFill>
                  <a:srgbClr val="FF3300"/>
                </a:solidFill>
              </a:rPr>
              <a:t>Demiryolu yapımına</a:t>
            </a:r>
            <a:r>
              <a:rPr lang="tr-TR" altLang="tr-TR" sz="1600"/>
              <a:t> önem verileceği,</a:t>
            </a:r>
          </a:p>
          <a:p>
            <a:pPr lvl="1">
              <a:lnSpc>
                <a:spcPct val="80000"/>
              </a:lnSpc>
              <a:buFont typeface="Tahoma" pitchFamily="34" charset="0"/>
              <a:buNone/>
            </a:pPr>
            <a:r>
              <a:rPr lang="tr-TR" altLang="tr-TR" sz="1600"/>
              <a:t>d- </a:t>
            </a:r>
            <a:r>
              <a:rPr lang="tr-TR" altLang="tr-TR" sz="1600">
                <a:solidFill>
                  <a:srgbClr val="FF3300"/>
                </a:solidFill>
              </a:rPr>
              <a:t>Yerli malı kullanımı</a:t>
            </a:r>
            <a:r>
              <a:rPr lang="tr-TR" altLang="tr-TR" sz="1600"/>
              <a:t>  teşvik edileceği belirtilmiştir.</a:t>
            </a:r>
          </a:p>
          <a:p>
            <a:pPr>
              <a:lnSpc>
                <a:spcPct val="80000"/>
              </a:lnSpc>
            </a:pPr>
            <a:r>
              <a:rPr lang="tr-TR" altLang="tr-TR" sz="1800"/>
              <a:t>Ayrıca kongrede </a:t>
            </a:r>
            <a:r>
              <a:rPr lang="tr-TR" altLang="tr-TR" sz="1800" b="1">
                <a:solidFill>
                  <a:srgbClr val="FF3300"/>
                </a:solidFill>
              </a:rPr>
              <a:t>“Misak-ı İktisadi”</a:t>
            </a:r>
            <a:r>
              <a:rPr lang="tr-TR" altLang="tr-TR" sz="1800" b="1"/>
              <a:t> </a:t>
            </a:r>
            <a:r>
              <a:rPr lang="tr-TR" altLang="tr-TR" sz="1800" b="1">
                <a:solidFill>
                  <a:schemeClr val="hlink"/>
                </a:solidFill>
              </a:rPr>
              <a:t>(Ekonomi Andı)</a:t>
            </a:r>
            <a:r>
              <a:rPr lang="tr-TR" altLang="tr-TR" sz="1800" b="1"/>
              <a:t> </a:t>
            </a:r>
            <a:r>
              <a:rPr lang="tr-TR" altLang="tr-TR" sz="1800"/>
              <a:t>ilan edildi.</a:t>
            </a:r>
            <a:r>
              <a:rPr lang="tr-TR" altLang="tr-TR" sz="1800" b="1"/>
              <a:t> </a:t>
            </a:r>
            <a:r>
              <a:rPr lang="tr-TR" altLang="tr-TR" sz="1800"/>
              <a:t>Buna göre; ekonomik kararlar uygulanırken</a:t>
            </a:r>
            <a:r>
              <a:rPr lang="tr-TR" altLang="tr-TR" sz="1800" b="1"/>
              <a:t> </a:t>
            </a:r>
            <a:r>
              <a:rPr lang="tr-TR" altLang="tr-TR" sz="1800" b="1">
                <a:solidFill>
                  <a:schemeClr val="hlink"/>
                </a:solidFill>
              </a:rPr>
              <a:t>ekonomik bağımsızlığın</a:t>
            </a:r>
            <a:r>
              <a:rPr lang="tr-TR" altLang="tr-TR" sz="1800" b="1"/>
              <a:t> </a:t>
            </a:r>
            <a:r>
              <a:rPr lang="tr-TR" altLang="tr-TR" sz="1800"/>
              <a:t>titizlikle korunması kararlaştırıldı</a:t>
            </a:r>
            <a:r>
              <a:rPr lang="tr-TR" altLang="tr-TR" sz="1800" b="1"/>
              <a:t>.</a:t>
            </a:r>
            <a:endParaRPr lang="tr-TR" altLang="tr-TR" sz="1800"/>
          </a:p>
          <a:p>
            <a:pPr>
              <a:lnSpc>
                <a:spcPct val="80000"/>
              </a:lnSpc>
            </a:pPr>
            <a:endParaRPr lang="tr-TR" altLang="tr-TR" sz="1800"/>
          </a:p>
          <a:p>
            <a:pPr>
              <a:lnSpc>
                <a:spcPct val="80000"/>
              </a:lnSpc>
            </a:pPr>
            <a:r>
              <a:rPr lang="tr-TR" altLang="tr-TR" sz="1800"/>
              <a:t>SANAYİLEŞME ÇALIŞMALARI Teşvik-i Sanayi kanunu 1927</a:t>
            </a:r>
          </a:p>
          <a:p>
            <a:pPr>
              <a:lnSpc>
                <a:spcPct val="80000"/>
              </a:lnSpc>
            </a:pPr>
            <a:r>
              <a:rPr lang="tr-TR" altLang="tr-TR" sz="1800"/>
              <a:t>BANKACILIK ÇALIŞMALARI İş Bankası, Sanayi ve Maadin Bankası</a:t>
            </a:r>
          </a:p>
          <a:p>
            <a:pPr>
              <a:lnSpc>
                <a:spcPct val="80000"/>
              </a:lnSpc>
            </a:pPr>
            <a:r>
              <a:rPr lang="tr-TR" altLang="tr-TR" sz="1800"/>
              <a:t>VERGİ KANUNLARININ ÇIKARILMASI KABOTAJ YASASI</a:t>
            </a:r>
          </a:p>
          <a:p>
            <a:pPr>
              <a:lnSpc>
                <a:spcPct val="80000"/>
              </a:lnSpc>
            </a:pPr>
            <a:r>
              <a:rPr lang="tr-TR" altLang="tr-TR" sz="1800"/>
              <a:t>ULAŞIM ÇALIŞMALARI DEMİRYOLCULUK</a:t>
            </a:r>
          </a:p>
          <a:p>
            <a:pPr>
              <a:lnSpc>
                <a:spcPct val="80000"/>
              </a:lnSpc>
            </a:pPr>
            <a:r>
              <a:rPr lang="tr-TR" altLang="tr-TR" sz="1800"/>
              <a:t>DENİZCİLİK ALANINDA ÇALIŞMALAR</a:t>
            </a:r>
          </a:p>
          <a:p>
            <a:pPr>
              <a:lnSpc>
                <a:spcPct val="80000"/>
              </a:lnSpc>
            </a:pPr>
            <a:r>
              <a:rPr lang="tr-TR" altLang="tr-TR" sz="1800"/>
              <a:t>1927 DEVLET İSTATİSTİK KURUMUNUN AÇILMASI VE NUFUS SAYIMI</a:t>
            </a:r>
          </a:p>
          <a:p>
            <a:pPr>
              <a:lnSpc>
                <a:spcPct val="80000"/>
              </a:lnSpc>
            </a:pPr>
            <a:r>
              <a:rPr lang="tr-TR" altLang="tr-TR" sz="1800"/>
              <a:t>KÖY VE KÖYLÜNÜN KALKINMASIYLA İLGİLİ ÇALIŞMALAR KOOPERATİFÇİLİK VE DÜZGÜN ÇİFTÇİLİK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r>
              <a:rPr lang="tr-TR" altLang="tr-TR" sz="4000" b="1"/>
              <a:t>2-Cumhuriyetin ilanı</a:t>
            </a:r>
            <a:br>
              <a:rPr lang="tr-TR" altLang="tr-TR" sz="4000" b="1"/>
            </a:br>
            <a:r>
              <a:rPr lang="tr-TR" altLang="tr-TR" sz="4000" b="1"/>
              <a:t>(29 Ekim 1923)</a:t>
            </a:r>
          </a:p>
        </p:txBody>
      </p:sp>
      <p:sp>
        <p:nvSpPr>
          <p:cNvPr id="357379" name="Rectangle 3"/>
          <p:cNvSpPr>
            <a:spLocks noGrp="1" noChangeArrowheads="1"/>
          </p:cNvSpPr>
          <p:nvPr>
            <p:ph type="body" idx="1"/>
          </p:nvPr>
        </p:nvSpPr>
        <p:spPr>
          <a:solidFill>
            <a:srgbClr val="010199"/>
          </a:solidFill>
        </p:spPr>
        <p:txBody>
          <a:bodyPr/>
          <a:lstStyle/>
          <a:p>
            <a:pPr>
              <a:lnSpc>
                <a:spcPct val="90000"/>
              </a:lnSpc>
            </a:pPr>
            <a:r>
              <a:rPr lang="tr-TR" altLang="tr-TR">
                <a:solidFill>
                  <a:srgbClr val="FF3300"/>
                </a:solidFill>
              </a:rPr>
              <a:t>Devletin</a:t>
            </a:r>
            <a:r>
              <a:rPr lang="tr-TR" altLang="tr-TR"/>
              <a:t> ve </a:t>
            </a:r>
            <a:r>
              <a:rPr lang="tr-TR" altLang="tr-TR">
                <a:solidFill>
                  <a:srgbClr val="FF3300"/>
                </a:solidFill>
              </a:rPr>
              <a:t>rejimin</a:t>
            </a:r>
            <a:r>
              <a:rPr lang="tr-TR" altLang="tr-TR"/>
              <a:t> adı belirlendi</a:t>
            </a:r>
          </a:p>
          <a:p>
            <a:pPr>
              <a:lnSpc>
                <a:spcPct val="90000"/>
              </a:lnSpc>
            </a:pPr>
            <a:r>
              <a:rPr lang="tr-TR" altLang="tr-TR">
                <a:solidFill>
                  <a:schemeClr val="hlink"/>
                </a:solidFill>
              </a:rPr>
              <a:t>M. Kemal</a:t>
            </a:r>
            <a:r>
              <a:rPr lang="tr-TR" altLang="tr-TR"/>
              <a:t> </a:t>
            </a:r>
            <a:r>
              <a:rPr lang="tr-TR" altLang="tr-TR">
                <a:solidFill>
                  <a:srgbClr val="FF3300"/>
                </a:solidFill>
              </a:rPr>
              <a:t>ilk cumhurbaşkanı</a:t>
            </a:r>
            <a:r>
              <a:rPr lang="tr-TR" altLang="tr-TR"/>
              <a:t> </a:t>
            </a:r>
            <a:r>
              <a:rPr lang="tr-TR" altLang="tr-TR">
                <a:solidFill>
                  <a:srgbClr val="FF3300"/>
                </a:solidFill>
              </a:rPr>
              <a:t>seçildi.İlk başbakan</a:t>
            </a:r>
            <a:r>
              <a:rPr lang="tr-TR" altLang="tr-TR"/>
              <a:t> </a:t>
            </a:r>
            <a:r>
              <a:rPr lang="tr-TR" altLang="tr-TR">
                <a:solidFill>
                  <a:schemeClr val="hlink"/>
                </a:solidFill>
              </a:rPr>
              <a:t>İsmet İnönü</a:t>
            </a:r>
            <a:r>
              <a:rPr lang="tr-TR" altLang="tr-TR"/>
              <a:t>, TBMM başkanı </a:t>
            </a:r>
            <a:r>
              <a:rPr lang="tr-TR" altLang="tr-TR">
                <a:solidFill>
                  <a:schemeClr val="hlink"/>
                </a:solidFill>
              </a:rPr>
              <a:t>Fethi Bey</a:t>
            </a:r>
            <a:r>
              <a:rPr lang="tr-TR" altLang="tr-TR"/>
              <a:t> seçildi.</a:t>
            </a:r>
          </a:p>
          <a:p>
            <a:pPr>
              <a:lnSpc>
                <a:spcPct val="90000"/>
              </a:lnSpc>
            </a:pPr>
            <a:r>
              <a:rPr lang="tr-TR" altLang="tr-TR"/>
              <a:t>Cumhurbaşkanının belirlenmesiyle </a:t>
            </a:r>
            <a:r>
              <a:rPr lang="tr-TR" altLang="tr-TR">
                <a:solidFill>
                  <a:schemeClr val="hlink"/>
                </a:solidFill>
              </a:rPr>
              <a:t>devlet başkanı sorunu</a:t>
            </a:r>
            <a:r>
              <a:rPr lang="tr-TR" altLang="tr-TR"/>
              <a:t> çözüldü</a:t>
            </a:r>
          </a:p>
          <a:p>
            <a:pPr>
              <a:lnSpc>
                <a:spcPct val="90000"/>
              </a:lnSpc>
            </a:pPr>
            <a:r>
              <a:rPr lang="tr-TR" altLang="tr-TR"/>
              <a:t>Meclis hükümeti yerine kabine sistemine geçilerek </a:t>
            </a:r>
            <a:r>
              <a:rPr lang="tr-TR" altLang="tr-TR">
                <a:solidFill>
                  <a:schemeClr val="hlink"/>
                </a:solidFill>
              </a:rPr>
              <a:t>hükümet krizi</a:t>
            </a:r>
            <a:r>
              <a:rPr lang="tr-TR" altLang="tr-TR"/>
              <a:t> çözüldü.</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r>
              <a:rPr lang="tr-TR" altLang="tr-TR"/>
              <a:t>KÖYLÜYLE İLGİLİ ÇALIŞMALAR</a:t>
            </a:r>
          </a:p>
        </p:txBody>
      </p:sp>
      <p:sp>
        <p:nvSpPr>
          <p:cNvPr id="393219" name="Rectangle 3"/>
          <p:cNvSpPr>
            <a:spLocks noGrp="1" noChangeArrowheads="1"/>
          </p:cNvSpPr>
          <p:nvPr>
            <p:ph type="body" idx="1"/>
          </p:nvPr>
        </p:nvSpPr>
        <p:spPr/>
        <p:txBody>
          <a:bodyPr/>
          <a:lstStyle/>
          <a:p>
            <a:r>
              <a:rPr lang="tr-TR" altLang="tr-TR" sz="2800"/>
              <a:t>Köylünün durumunu düzeltmek için </a:t>
            </a:r>
            <a:r>
              <a:rPr lang="tr-TR" altLang="tr-TR" sz="2800" b="1">
                <a:solidFill>
                  <a:srgbClr val="FF3300"/>
                </a:solidFill>
              </a:rPr>
              <a:t>Aşar (Öşür) vergisi  1925’te kaldırıldı.</a:t>
            </a:r>
            <a:endParaRPr lang="tr-TR" altLang="tr-TR" sz="2800">
              <a:solidFill>
                <a:srgbClr val="FF3300"/>
              </a:solidFill>
            </a:endParaRPr>
          </a:p>
          <a:p>
            <a:r>
              <a:rPr lang="tr-TR" altLang="tr-TR" sz="2800">
                <a:solidFill>
                  <a:srgbClr val="FF3300"/>
                </a:solidFill>
              </a:rPr>
              <a:t>Ziraat Bankasının</a:t>
            </a:r>
            <a:r>
              <a:rPr lang="tr-TR" altLang="tr-TR" sz="2800"/>
              <a:t> verdiği kredi artırıldı.</a:t>
            </a:r>
          </a:p>
          <a:p>
            <a:r>
              <a:rPr lang="tr-TR" altLang="tr-TR" sz="2800"/>
              <a:t>Çiftçinin  tarımda </a:t>
            </a:r>
            <a:r>
              <a:rPr lang="tr-TR" altLang="tr-TR" sz="2800">
                <a:solidFill>
                  <a:srgbClr val="FF3300"/>
                </a:solidFill>
              </a:rPr>
              <a:t>makine , iyi tohum , gübre ve ilaç kullanımı teşvik</a:t>
            </a:r>
            <a:r>
              <a:rPr lang="tr-TR" altLang="tr-TR" sz="2800"/>
              <a:t> edildi.</a:t>
            </a:r>
          </a:p>
          <a:p>
            <a:r>
              <a:rPr lang="tr-TR" altLang="tr-TR" sz="2800"/>
              <a:t>Çiftçiye </a:t>
            </a:r>
            <a:r>
              <a:rPr lang="tr-TR" altLang="tr-TR" sz="2800">
                <a:solidFill>
                  <a:srgbClr val="FF3300"/>
                </a:solidFill>
              </a:rPr>
              <a:t>damızlık hayvan, tohum, fidan , borç para</a:t>
            </a:r>
            <a:r>
              <a:rPr lang="tr-TR" altLang="tr-TR" sz="2800"/>
              <a:t> verildi.</a:t>
            </a:r>
          </a:p>
          <a:p>
            <a:r>
              <a:rPr lang="tr-TR" altLang="tr-TR" sz="2800"/>
              <a:t>1929’da </a:t>
            </a:r>
            <a:r>
              <a:rPr lang="tr-TR" altLang="tr-TR" sz="2800">
                <a:solidFill>
                  <a:srgbClr val="FF3300"/>
                </a:solidFill>
              </a:rPr>
              <a:t>“</a:t>
            </a:r>
            <a:r>
              <a:rPr lang="tr-TR" altLang="tr-TR" sz="2800" b="1">
                <a:solidFill>
                  <a:srgbClr val="FF3300"/>
                </a:solidFill>
              </a:rPr>
              <a:t>Tarım Kredi Kooperatifleri</a:t>
            </a:r>
            <a:r>
              <a:rPr lang="tr-TR" altLang="tr-TR" sz="2800">
                <a:solidFill>
                  <a:srgbClr val="FF3300"/>
                </a:solidFill>
              </a:rPr>
              <a:t>”</a:t>
            </a:r>
            <a:r>
              <a:rPr lang="tr-TR" altLang="tr-TR" sz="2800"/>
              <a:t> kuruldu.</a:t>
            </a:r>
          </a:p>
          <a:p>
            <a:endParaRPr lang="tr-TR" altLang="tr-TR"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p:txBody>
          <a:bodyPr/>
          <a:lstStyle/>
          <a:p>
            <a:r>
              <a:rPr lang="tr-TR" altLang="tr-TR"/>
              <a:t>EKONOMİK DEĞİŞİM</a:t>
            </a:r>
          </a:p>
        </p:txBody>
      </p:sp>
      <p:sp>
        <p:nvSpPr>
          <p:cNvPr id="385027" name="Rectangle 3"/>
          <p:cNvSpPr>
            <a:spLocks noGrp="1" noChangeArrowheads="1"/>
          </p:cNvSpPr>
          <p:nvPr>
            <p:ph type="body" idx="1"/>
          </p:nvPr>
        </p:nvSpPr>
        <p:spPr/>
        <p:txBody>
          <a:bodyPr/>
          <a:lstStyle/>
          <a:p>
            <a:pPr>
              <a:lnSpc>
                <a:spcPct val="80000"/>
              </a:lnSpc>
            </a:pPr>
            <a:r>
              <a:rPr lang="tr-TR" altLang="tr-TR" sz="2400"/>
              <a:t>C DEVLETÇİ EKONOMİK DÖNEMİ 1930-1950</a:t>
            </a:r>
          </a:p>
          <a:p>
            <a:pPr>
              <a:lnSpc>
                <a:spcPct val="80000"/>
              </a:lnSpc>
            </a:pPr>
            <a:r>
              <a:rPr lang="tr-TR" altLang="tr-TR" sz="2400"/>
              <a:t>EKONOMİDE PLANLAMA DÖNEMİ</a:t>
            </a:r>
          </a:p>
          <a:p>
            <a:pPr>
              <a:lnSpc>
                <a:spcPct val="80000"/>
              </a:lnSpc>
            </a:pPr>
            <a:r>
              <a:rPr lang="tr-TR" altLang="tr-TR" sz="2400"/>
              <a:t>1. 5 YILLIK SANAYİ PLANI</a:t>
            </a:r>
          </a:p>
          <a:p>
            <a:pPr>
              <a:lnSpc>
                <a:spcPct val="80000"/>
              </a:lnSpc>
            </a:pPr>
            <a:r>
              <a:rPr lang="tr-TR" altLang="tr-TR" sz="2400"/>
              <a:t>TEMEL TÜKETİM MALLARININ YERLİ ÜRETİMLE KARŞILANMASI</a:t>
            </a:r>
          </a:p>
          <a:p>
            <a:pPr>
              <a:lnSpc>
                <a:spcPct val="80000"/>
              </a:lnSpc>
            </a:pPr>
            <a:r>
              <a:rPr lang="tr-TR" altLang="tr-TR" sz="2400"/>
              <a:t>2. 5 YILLIK SANAYİ PLANI</a:t>
            </a:r>
          </a:p>
          <a:p>
            <a:pPr>
              <a:lnSpc>
                <a:spcPct val="80000"/>
              </a:lnSpc>
            </a:pPr>
            <a:r>
              <a:rPr lang="tr-TR" altLang="tr-TR" sz="2400"/>
              <a:t>MODERN SANAYİLEŞME İSTEĞİ</a:t>
            </a:r>
          </a:p>
          <a:p>
            <a:pPr>
              <a:lnSpc>
                <a:spcPct val="80000"/>
              </a:lnSpc>
            </a:pPr>
            <a:r>
              <a:rPr lang="tr-TR" altLang="tr-TR" sz="2400"/>
              <a:t>2. DÜNYA SAVAŞI VE PLANIN UYGULANAMAYIŞI</a:t>
            </a:r>
          </a:p>
          <a:p>
            <a:pPr>
              <a:lnSpc>
                <a:spcPct val="80000"/>
              </a:lnSpc>
            </a:pPr>
            <a:r>
              <a:rPr lang="tr-TR" altLang="tr-TR" sz="2400"/>
              <a:t>2. DÜNYA SAVŞI İÇİNDEKİ DEVLETLEŞTİRME VE MİLLİLEŞTİRMELER</a:t>
            </a:r>
          </a:p>
          <a:p>
            <a:pPr>
              <a:lnSpc>
                <a:spcPct val="80000"/>
              </a:lnSpc>
            </a:pPr>
            <a:r>
              <a:rPr lang="tr-TR" altLang="tr-TR" sz="2400"/>
              <a:t>2. DÜNYA SAVAŞI SONRASI TÜRK EKONOMİSİ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a:xfrm>
            <a:off x="457200" y="476250"/>
            <a:ext cx="8229600" cy="649288"/>
          </a:xfrm>
          <a:solidFill>
            <a:srgbClr val="010199"/>
          </a:solidFill>
        </p:spPr>
        <p:txBody>
          <a:bodyPr/>
          <a:lstStyle/>
          <a:p>
            <a:r>
              <a:rPr lang="tr-TR" altLang="tr-TR" sz="4000" b="1"/>
              <a:t>Sanayi Alanında Gelişmeler</a:t>
            </a:r>
          </a:p>
        </p:txBody>
      </p:sp>
      <p:sp>
        <p:nvSpPr>
          <p:cNvPr id="394243" name="Rectangle 3"/>
          <p:cNvSpPr>
            <a:spLocks noGrp="1" noChangeArrowheads="1"/>
          </p:cNvSpPr>
          <p:nvPr>
            <p:ph type="body" idx="1"/>
          </p:nvPr>
        </p:nvSpPr>
        <p:spPr>
          <a:xfrm>
            <a:off x="457200" y="1268413"/>
            <a:ext cx="8229600" cy="5113337"/>
          </a:xfrm>
          <a:solidFill>
            <a:srgbClr val="010199"/>
          </a:solidFill>
        </p:spPr>
        <p:txBody>
          <a:bodyPr/>
          <a:lstStyle/>
          <a:p>
            <a:pPr>
              <a:lnSpc>
                <a:spcPct val="80000"/>
              </a:lnSpc>
            </a:pPr>
            <a:r>
              <a:rPr lang="tr-TR" altLang="tr-TR" sz="2400"/>
              <a:t>1925’te </a:t>
            </a:r>
            <a:r>
              <a:rPr lang="tr-TR" altLang="tr-TR" sz="2400">
                <a:solidFill>
                  <a:srgbClr val="FF3300"/>
                </a:solidFill>
              </a:rPr>
              <a:t>“</a:t>
            </a:r>
            <a:r>
              <a:rPr lang="tr-TR" altLang="tr-TR" sz="2400" b="1">
                <a:solidFill>
                  <a:srgbClr val="FF3300"/>
                </a:solidFill>
              </a:rPr>
              <a:t>Sanayi ve . Bankası”</a:t>
            </a:r>
            <a:r>
              <a:rPr lang="tr-TR" altLang="tr-TR" sz="2400" b="1"/>
              <a:t> kuruldu</a:t>
            </a:r>
            <a:r>
              <a:rPr lang="tr-TR" altLang="tr-TR" sz="2400"/>
              <a:t>. </a:t>
            </a:r>
            <a:r>
              <a:rPr lang="tr-TR" altLang="tr-TR" sz="2400">
                <a:solidFill>
                  <a:schemeClr val="hlink"/>
                </a:solidFill>
              </a:rPr>
              <a:t>(Yıpranmış Osmanlı tesislerini tamir etmek için.)</a:t>
            </a:r>
          </a:p>
          <a:p>
            <a:pPr>
              <a:lnSpc>
                <a:spcPct val="80000"/>
              </a:lnSpc>
            </a:pPr>
            <a:r>
              <a:rPr lang="tr-TR" altLang="tr-TR" sz="2400"/>
              <a:t>1927’de </a:t>
            </a:r>
            <a:r>
              <a:rPr lang="tr-TR" altLang="tr-TR" sz="2400">
                <a:solidFill>
                  <a:srgbClr val="FF3300"/>
                </a:solidFill>
              </a:rPr>
              <a:t>“</a:t>
            </a:r>
            <a:r>
              <a:rPr lang="tr-TR" altLang="tr-TR" sz="2400" b="1">
                <a:solidFill>
                  <a:srgbClr val="FF3300"/>
                </a:solidFill>
              </a:rPr>
              <a:t>Teşvik-i Sanayi Kanunu”</a:t>
            </a:r>
            <a:r>
              <a:rPr lang="tr-TR" altLang="tr-TR" sz="2400" b="1"/>
              <a:t> </a:t>
            </a:r>
            <a:r>
              <a:rPr lang="tr-TR" altLang="tr-TR" sz="2400"/>
              <a:t>çıkarıldı. </a:t>
            </a:r>
            <a:r>
              <a:rPr lang="tr-TR" altLang="tr-TR" sz="2400">
                <a:solidFill>
                  <a:schemeClr val="hlink"/>
                </a:solidFill>
              </a:rPr>
              <a:t>(Halk sanayiye teşvik edildi, ancak halkın gücü olmadığından </a:t>
            </a:r>
            <a:r>
              <a:rPr lang="tr-TR" altLang="tr-TR" sz="2400">
                <a:solidFill>
                  <a:srgbClr val="FF3300"/>
                </a:solidFill>
              </a:rPr>
              <a:t>“Devletçilik”</a:t>
            </a:r>
            <a:r>
              <a:rPr lang="tr-TR" altLang="tr-TR" sz="2400">
                <a:solidFill>
                  <a:schemeClr val="hlink"/>
                </a:solidFill>
              </a:rPr>
              <a:t>   politikası izlendi.)</a:t>
            </a:r>
          </a:p>
          <a:p>
            <a:pPr>
              <a:lnSpc>
                <a:spcPct val="80000"/>
              </a:lnSpc>
            </a:pPr>
            <a:r>
              <a:rPr lang="tr-TR" altLang="tr-TR" sz="2400"/>
              <a:t>1933’te  </a:t>
            </a:r>
            <a:r>
              <a:rPr lang="tr-TR" altLang="tr-TR" sz="2400" b="1">
                <a:solidFill>
                  <a:srgbClr val="FF3300"/>
                </a:solidFill>
              </a:rPr>
              <a:t>“İlk Beş Yıllık Sanayi Planı</a:t>
            </a:r>
            <a:r>
              <a:rPr lang="tr-TR" altLang="tr-TR" sz="2400">
                <a:solidFill>
                  <a:srgbClr val="FF3300"/>
                </a:solidFill>
              </a:rPr>
              <a:t>”</a:t>
            </a:r>
            <a:r>
              <a:rPr lang="tr-TR" altLang="tr-TR" sz="2400"/>
              <a:t> hazırlandı.</a:t>
            </a:r>
          </a:p>
          <a:p>
            <a:pPr>
              <a:lnSpc>
                <a:spcPct val="80000"/>
              </a:lnSpc>
            </a:pPr>
            <a:r>
              <a:rPr lang="tr-TR" altLang="tr-TR" sz="2400"/>
              <a:t>1933’te </a:t>
            </a:r>
            <a:r>
              <a:rPr lang="tr-TR" altLang="tr-TR" sz="2400" b="1">
                <a:solidFill>
                  <a:srgbClr val="FF3300"/>
                </a:solidFill>
              </a:rPr>
              <a:t>Sümerbank</a:t>
            </a:r>
            <a:r>
              <a:rPr lang="tr-TR" altLang="tr-TR" sz="2400">
                <a:solidFill>
                  <a:srgbClr val="FF3300"/>
                </a:solidFill>
              </a:rPr>
              <a:t> </a:t>
            </a:r>
            <a:r>
              <a:rPr lang="tr-TR" altLang="tr-TR" sz="2400"/>
              <a:t> kuruldu.</a:t>
            </a:r>
          </a:p>
          <a:p>
            <a:pPr>
              <a:lnSpc>
                <a:spcPct val="80000"/>
              </a:lnSpc>
            </a:pPr>
            <a:r>
              <a:rPr lang="tr-TR" altLang="tr-TR" sz="2400"/>
              <a:t>1938 ‘de </a:t>
            </a:r>
            <a:r>
              <a:rPr lang="tr-TR" altLang="tr-TR" sz="2400" b="1">
                <a:solidFill>
                  <a:srgbClr val="FF3300"/>
                </a:solidFill>
              </a:rPr>
              <a:t>“İkinci Beş Yıllık Kalkınma Planı”</a:t>
            </a:r>
            <a:r>
              <a:rPr lang="tr-TR" altLang="tr-TR" sz="2400"/>
              <a:t> hazırlandı Ancak  1939’da  </a:t>
            </a:r>
            <a:r>
              <a:rPr lang="tr-TR" altLang="tr-TR" sz="2400">
                <a:solidFill>
                  <a:schemeClr val="hlink"/>
                </a:solidFill>
              </a:rPr>
              <a:t>II.Dünya Savaşı’nın çıkması bu planın uygulanmasına engel</a:t>
            </a:r>
            <a:r>
              <a:rPr lang="tr-TR" altLang="tr-TR" sz="2400"/>
              <a:t> olmuştur.</a:t>
            </a:r>
          </a:p>
          <a:p>
            <a:pPr>
              <a:lnSpc>
                <a:spcPct val="80000"/>
              </a:lnSpc>
            </a:pPr>
            <a:r>
              <a:rPr lang="tr-TR" altLang="tr-TR" sz="2400"/>
              <a:t>Ülkedeki </a:t>
            </a:r>
            <a:r>
              <a:rPr lang="tr-TR" altLang="tr-TR" sz="2400">
                <a:solidFill>
                  <a:schemeClr val="hlink"/>
                </a:solidFill>
              </a:rPr>
              <a:t>madenleri aramak için</a:t>
            </a:r>
            <a:r>
              <a:rPr lang="tr-TR" altLang="tr-TR" sz="2400"/>
              <a:t> 1935’te </a:t>
            </a:r>
            <a:r>
              <a:rPr lang="tr-TR" altLang="tr-TR" sz="2400" b="1">
                <a:solidFill>
                  <a:srgbClr val="FF3300"/>
                </a:solidFill>
              </a:rPr>
              <a:t>Maden Tetkik Arama Enstitüsü (M.T.A)</a:t>
            </a:r>
            <a:r>
              <a:rPr lang="tr-TR" altLang="tr-TR" sz="2400" b="1">
                <a:solidFill>
                  <a:schemeClr val="hlink"/>
                </a:solidFill>
              </a:rPr>
              <a:t> </a:t>
            </a:r>
            <a:r>
              <a:rPr lang="tr-TR" altLang="tr-TR" sz="2400"/>
              <a:t>kuruldu. </a:t>
            </a:r>
            <a:r>
              <a:rPr lang="tr-TR" altLang="tr-TR" sz="2400">
                <a:solidFill>
                  <a:schemeClr val="hlink"/>
                </a:solidFill>
              </a:rPr>
              <a:t>Madenleri işlemek</a:t>
            </a:r>
            <a:r>
              <a:rPr lang="tr-TR" altLang="tr-TR" sz="2400"/>
              <a:t> içinde </a:t>
            </a:r>
            <a:r>
              <a:rPr lang="tr-TR" altLang="tr-TR" sz="2400" b="1">
                <a:solidFill>
                  <a:srgbClr val="FF3300"/>
                </a:solidFill>
              </a:rPr>
              <a:t>Etibank </a:t>
            </a:r>
            <a:r>
              <a:rPr lang="tr-TR" altLang="tr-TR" sz="2400"/>
              <a:t> kuruldu.</a:t>
            </a:r>
          </a:p>
          <a:p>
            <a:pPr>
              <a:lnSpc>
                <a:spcPct val="80000"/>
              </a:lnSpc>
            </a:pPr>
            <a:r>
              <a:rPr lang="tr-TR" altLang="tr-TR" sz="2400"/>
              <a:t>1939’da Türkiye’nin </a:t>
            </a:r>
            <a:r>
              <a:rPr lang="tr-TR" altLang="tr-TR" sz="2400">
                <a:solidFill>
                  <a:schemeClr val="hlink"/>
                </a:solidFill>
              </a:rPr>
              <a:t>ilk demir çelik fabrikası</a:t>
            </a:r>
            <a:r>
              <a:rPr lang="tr-TR" altLang="tr-TR" sz="2400"/>
              <a:t> olan </a:t>
            </a:r>
            <a:r>
              <a:rPr lang="tr-TR" altLang="tr-TR" sz="2400" b="1">
                <a:solidFill>
                  <a:srgbClr val="FF3300"/>
                </a:solidFill>
              </a:rPr>
              <a:t>Karabük Demir-Çelik Fabrikası</a:t>
            </a:r>
            <a:r>
              <a:rPr lang="tr-TR" altLang="tr-TR" sz="2400" b="1"/>
              <a:t> </a:t>
            </a:r>
            <a:r>
              <a:rPr lang="tr-TR" altLang="tr-TR" sz="2400"/>
              <a:t>kuruldu.</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a:xfrm>
            <a:off x="457200" y="292100"/>
            <a:ext cx="8229600" cy="760413"/>
          </a:xfrm>
          <a:solidFill>
            <a:srgbClr val="010199"/>
          </a:solidFill>
        </p:spPr>
        <p:txBody>
          <a:bodyPr/>
          <a:lstStyle/>
          <a:p>
            <a:r>
              <a:rPr lang="tr-TR" altLang="tr-TR" sz="4000" b="1"/>
              <a:t>Ticaret Alanında Gelişmeler</a:t>
            </a:r>
          </a:p>
        </p:txBody>
      </p:sp>
      <p:sp>
        <p:nvSpPr>
          <p:cNvPr id="395267" name="Rectangle 3"/>
          <p:cNvSpPr>
            <a:spLocks noGrp="1" noChangeArrowheads="1"/>
          </p:cNvSpPr>
          <p:nvPr>
            <p:ph type="body" idx="1"/>
          </p:nvPr>
        </p:nvSpPr>
        <p:spPr>
          <a:xfrm>
            <a:off x="457200" y="1412875"/>
            <a:ext cx="8229600" cy="4824413"/>
          </a:xfrm>
          <a:solidFill>
            <a:srgbClr val="010199"/>
          </a:solidFill>
        </p:spPr>
        <p:txBody>
          <a:bodyPr/>
          <a:lstStyle/>
          <a:p>
            <a:r>
              <a:rPr lang="tr-TR" altLang="tr-TR"/>
              <a:t>1924’te </a:t>
            </a:r>
            <a:r>
              <a:rPr lang="tr-TR" altLang="tr-TR" b="1">
                <a:solidFill>
                  <a:srgbClr val="FF3300"/>
                </a:solidFill>
              </a:rPr>
              <a:t>İş Bankası</a:t>
            </a:r>
            <a:r>
              <a:rPr lang="tr-TR" altLang="tr-TR"/>
              <a:t> kuruldu.</a:t>
            </a:r>
          </a:p>
          <a:p>
            <a:pPr>
              <a:buFontTx/>
              <a:buNone/>
            </a:pPr>
            <a:r>
              <a:rPr lang="tr-TR" altLang="tr-TR"/>
              <a:t>( </a:t>
            </a:r>
            <a:r>
              <a:rPr lang="tr-TR" altLang="tr-TR">
                <a:solidFill>
                  <a:schemeClr val="hlink"/>
                </a:solidFill>
              </a:rPr>
              <a:t>İş sahiplerine kredi</a:t>
            </a:r>
            <a:r>
              <a:rPr lang="tr-TR" altLang="tr-TR"/>
              <a:t> vermek amacıyla kuruldu)</a:t>
            </a:r>
          </a:p>
          <a:p>
            <a:r>
              <a:rPr lang="tr-TR" altLang="tr-TR"/>
              <a:t>1 Temmuz 1926 ‘da </a:t>
            </a:r>
            <a:r>
              <a:rPr lang="tr-TR" altLang="tr-TR">
                <a:solidFill>
                  <a:srgbClr val="FF3300"/>
                </a:solidFill>
              </a:rPr>
              <a:t>“</a:t>
            </a:r>
            <a:r>
              <a:rPr lang="tr-TR" altLang="tr-TR" b="1">
                <a:solidFill>
                  <a:srgbClr val="FF3300"/>
                </a:solidFill>
              </a:rPr>
              <a:t>Kabotaj Kanunu”</a:t>
            </a:r>
            <a:r>
              <a:rPr lang="tr-TR" altLang="tr-TR" b="1"/>
              <a:t> </a:t>
            </a:r>
            <a:r>
              <a:rPr lang="tr-TR" altLang="tr-TR"/>
              <a:t>çıkarıldı. Böylece; </a:t>
            </a:r>
            <a:r>
              <a:rPr lang="tr-TR" altLang="tr-TR">
                <a:solidFill>
                  <a:schemeClr val="hlink"/>
                </a:solidFill>
              </a:rPr>
              <a:t>Türk karasularında yolcu ve yük taşıma hakkı yalnızca Türk gemilerine</a:t>
            </a:r>
            <a:r>
              <a:rPr lang="tr-TR" altLang="tr-TR"/>
              <a:t> verildi. </a:t>
            </a:r>
          </a:p>
          <a:p>
            <a:r>
              <a:rPr lang="tr-TR" altLang="tr-TR"/>
              <a:t>Ayrıca </a:t>
            </a:r>
            <a:r>
              <a:rPr lang="tr-TR" altLang="tr-TR">
                <a:solidFill>
                  <a:srgbClr val="FF3300"/>
                </a:solidFill>
              </a:rPr>
              <a:t> </a:t>
            </a:r>
            <a:r>
              <a:rPr lang="tr-TR" altLang="tr-TR" b="1">
                <a:solidFill>
                  <a:srgbClr val="FF3300"/>
                </a:solidFill>
              </a:rPr>
              <a:t>Denizbank’ın</a:t>
            </a:r>
            <a:r>
              <a:rPr lang="tr-TR" altLang="tr-TR">
                <a:solidFill>
                  <a:srgbClr val="FF3300"/>
                </a:solidFill>
              </a:rPr>
              <a:t> </a:t>
            </a:r>
            <a:r>
              <a:rPr lang="tr-TR" altLang="tr-TR"/>
              <a:t>kurulmasıyla </a:t>
            </a:r>
            <a:r>
              <a:rPr lang="tr-TR" altLang="tr-TR">
                <a:solidFill>
                  <a:schemeClr val="hlink"/>
                </a:solidFill>
              </a:rPr>
              <a:t>denizcilik faaliyetleri</a:t>
            </a:r>
            <a:r>
              <a:rPr lang="tr-TR" altLang="tr-TR"/>
              <a:t> artmıştır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457200" y="292100"/>
            <a:ext cx="8229600" cy="688975"/>
          </a:xfrm>
          <a:solidFill>
            <a:srgbClr val="010199"/>
          </a:solidFill>
        </p:spPr>
        <p:txBody>
          <a:bodyPr/>
          <a:lstStyle/>
          <a:p>
            <a:r>
              <a:rPr lang="tr-TR" altLang="tr-TR" sz="3200" b="1"/>
              <a:t>Bayındırlık Alanında Gelişmeler</a:t>
            </a:r>
          </a:p>
        </p:txBody>
      </p:sp>
      <p:sp>
        <p:nvSpPr>
          <p:cNvPr id="397315" name="Rectangle 3"/>
          <p:cNvSpPr>
            <a:spLocks noGrp="1" noChangeArrowheads="1"/>
          </p:cNvSpPr>
          <p:nvPr>
            <p:ph type="body" idx="1"/>
          </p:nvPr>
        </p:nvSpPr>
        <p:spPr>
          <a:xfrm>
            <a:off x="457200" y="1125538"/>
            <a:ext cx="8229600" cy="5183187"/>
          </a:xfrm>
          <a:solidFill>
            <a:srgbClr val="010199"/>
          </a:solidFill>
        </p:spPr>
        <p:txBody>
          <a:bodyPr/>
          <a:lstStyle/>
          <a:p>
            <a:r>
              <a:rPr lang="tr-TR" altLang="tr-TR" sz="2800" b="1">
                <a:solidFill>
                  <a:schemeClr val="hlink"/>
                </a:solidFill>
              </a:rPr>
              <a:t>Demiryolları</a:t>
            </a:r>
            <a:r>
              <a:rPr lang="tr-TR" altLang="tr-TR" sz="2800">
                <a:solidFill>
                  <a:schemeClr val="hlink"/>
                </a:solidFill>
              </a:rPr>
              <a:t> </a:t>
            </a:r>
            <a:r>
              <a:rPr lang="tr-TR" altLang="tr-TR" sz="2800"/>
              <a:t>yabancı şirketlerin elinden alınarak </a:t>
            </a:r>
            <a:r>
              <a:rPr lang="tr-TR" altLang="tr-TR" sz="2800">
                <a:solidFill>
                  <a:schemeClr val="hlink"/>
                </a:solidFill>
              </a:rPr>
              <a:t>devletleştirildi.</a:t>
            </a:r>
            <a:r>
              <a:rPr lang="tr-TR" altLang="tr-TR" sz="2800"/>
              <a:t> Yeni demiryolları yapıldı. Cumhuriyetin ilanından 1938 yılına  kadar  3360 km demiryolu yapılmıştır.</a:t>
            </a:r>
          </a:p>
          <a:p>
            <a:r>
              <a:rPr lang="tr-TR" altLang="tr-TR" sz="2800"/>
              <a:t>Osmanlı Devleti’nden 18335 km kalan </a:t>
            </a:r>
            <a:r>
              <a:rPr lang="tr-TR" altLang="tr-TR" sz="2800" b="1">
                <a:solidFill>
                  <a:schemeClr val="hlink"/>
                </a:solidFill>
              </a:rPr>
              <a:t>karayolu</a:t>
            </a:r>
            <a:r>
              <a:rPr lang="tr-TR" altLang="tr-TR" sz="2800"/>
              <a:t>  1948 yılında 45000 km’ ye çıkmıştır.</a:t>
            </a:r>
          </a:p>
          <a:p>
            <a:r>
              <a:rPr lang="tr-TR" altLang="tr-TR" sz="2800"/>
              <a:t>Denizcilik alanında </a:t>
            </a:r>
            <a:r>
              <a:rPr lang="tr-TR" altLang="tr-TR" sz="2800" b="1">
                <a:solidFill>
                  <a:schemeClr val="hlink"/>
                </a:solidFill>
              </a:rPr>
              <a:t>Kabotaj Kanunu</a:t>
            </a:r>
            <a:r>
              <a:rPr lang="tr-TR" altLang="tr-TR" sz="2800"/>
              <a:t> çıkarılmış ve </a:t>
            </a:r>
            <a:r>
              <a:rPr lang="tr-TR" altLang="tr-TR" sz="2800">
                <a:solidFill>
                  <a:schemeClr val="hlink"/>
                </a:solidFill>
              </a:rPr>
              <a:t>yeni liman ve iskeleler</a:t>
            </a:r>
            <a:r>
              <a:rPr lang="tr-TR" altLang="tr-TR" sz="2800"/>
              <a:t> yapılmıştır.</a:t>
            </a:r>
          </a:p>
          <a:p>
            <a:r>
              <a:rPr lang="tr-TR" altLang="tr-TR" sz="2800"/>
              <a:t>Pek çok </a:t>
            </a:r>
            <a:r>
              <a:rPr lang="tr-TR" altLang="tr-TR" sz="2800" b="1">
                <a:solidFill>
                  <a:schemeClr val="hlink"/>
                </a:solidFill>
              </a:rPr>
              <a:t>yeni şehir ve kasaba</a:t>
            </a:r>
            <a:r>
              <a:rPr lang="tr-TR" altLang="tr-TR" sz="2800"/>
              <a:t> inşa edilerek modern bir görünüm almıştır.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ChangeArrowheads="1"/>
          </p:cNvSpPr>
          <p:nvPr>
            <p:ph type="title"/>
          </p:nvPr>
        </p:nvSpPr>
        <p:spPr/>
        <p:txBody>
          <a:bodyPr/>
          <a:lstStyle/>
          <a:p>
            <a:r>
              <a:rPr lang="tr-TR" altLang="tr-TR"/>
              <a:t>TÜRK DEMOKRASİ TARİHİ</a:t>
            </a:r>
          </a:p>
        </p:txBody>
      </p:sp>
      <p:sp>
        <p:nvSpPr>
          <p:cNvPr id="398339" name="Rectangle 3"/>
          <p:cNvSpPr>
            <a:spLocks noGrp="1" noChangeArrowheads="1"/>
          </p:cNvSpPr>
          <p:nvPr>
            <p:ph type="body" idx="1"/>
          </p:nvPr>
        </p:nvSpPr>
        <p:spPr/>
        <p:txBody>
          <a:bodyPr/>
          <a:lstStyle/>
          <a:p>
            <a:pPr>
              <a:lnSpc>
                <a:spcPct val="80000"/>
              </a:lnSpc>
            </a:pPr>
            <a:r>
              <a:rPr lang="tr-TR" altLang="tr-TR" sz="2000"/>
              <a:t>OSMANLI DÖNEMİ</a:t>
            </a:r>
          </a:p>
          <a:p>
            <a:pPr>
              <a:lnSpc>
                <a:spcPct val="80000"/>
              </a:lnSpc>
            </a:pPr>
            <a:r>
              <a:rPr lang="tr-TR" altLang="tr-TR" sz="2000"/>
              <a:t>İLK ÖRGÜT ETNİK İ ETERYE CEMİYETİ 1814</a:t>
            </a:r>
          </a:p>
          <a:p>
            <a:pPr>
              <a:lnSpc>
                <a:spcPct val="80000"/>
              </a:lnSpc>
            </a:pPr>
            <a:r>
              <a:rPr lang="tr-TR" altLang="tr-TR" sz="2000"/>
              <a:t>İLK MÜSLÜMAN ÖRGÜT FEDAİLER CEMİYETİ 1856</a:t>
            </a:r>
          </a:p>
          <a:p>
            <a:pPr>
              <a:lnSpc>
                <a:spcPct val="80000"/>
              </a:lnSpc>
            </a:pPr>
            <a:r>
              <a:rPr lang="tr-TR" altLang="tr-TR" sz="2000"/>
              <a:t>İLK ETKİLİ MÜSLÜMAN ÖRGÜT GENÇ OSMANLILAR 1865</a:t>
            </a:r>
          </a:p>
          <a:p>
            <a:pPr>
              <a:lnSpc>
                <a:spcPct val="80000"/>
              </a:lnSpc>
            </a:pPr>
            <a:r>
              <a:rPr lang="tr-TR" altLang="tr-TR" sz="2000"/>
              <a:t>GENÇ OSMANLILAR İLK ANAYASA VE İLK DEMOKRASİ 1876</a:t>
            </a:r>
          </a:p>
          <a:p>
            <a:pPr>
              <a:lnSpc>
                <a:spcPct val="80000"/>
              </a:lnSpc>
            </a:pPr>
            <a:r>
              <a:rPr lang="tr-TR" altLang="tr-TR" sz="2000"/>
              <a:t>1877 ANAYASANIN VE DEMOKRASİNİN SONU II. ABDÜLHAMİD BASKI YÖNETİMİ</a:t>
            </a:r>
          </a:p>
          <a:p>
            <a:pPr>
              <a:lnSpc>
                <a:spcPct val="80000"/>
              </a:lnSpc>
            </a:pPr>
            <a:r>
              <a:rPr lang="tr-TR" altLang="tr-TR" sz="2000"/>
              <a:t>İTTİHAT VE TERAKKİ CEMİYETİNİN 1889 KURULMASI</a:t>
            </a:r>
          </a:p>
          <a:p>
            <a:pPr>
              <a:lnSpc>
                <a:spcPct val="80000"/>
              </a:lnSpc>
            </a:pPr>
            <a:r>
              <a:rPr lang="tr-TR" altLang="tr-TR" sz="2000"/>
              <a:t>1908 ANAYASANIN YENİDEN YÜRÜRLÜĞE GİRMESİ</a:t>
            </a:r>
          </a:p>
          <a:p>
            <a:pPr>
              <a:lnSpc>
                <a:spcPct val="80000"/>
              </a:lnSpc>
            </a:pPr>
            <a:r>
              <a:rPr lang="tr-TR" altLang="tr-TR" sz="2000"/>
              <a:t>1909 31 MART VAKASI DEMOKRASİNİN SONA ERDİRİLME ÇALIŞMASI ORDUNUN MÜDAHALESİ </a:t>
            </a:r>
          </a:p>
          <a:p>
            <a:pPr>
              <a:lnSpc>
                <a:spcPct val="80000"/>
              </a:lnSpc>
            </a:pPr>
            <a:r>
              <a:rPr lang="tr-TR" altLang="tr-TR" sz="2000"/>
              <a:t>1909 YENİ ANAYASA VE ÇOK PARTİLİ HAYATIN BAŞLAMASI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r>
              <a:rPr lang="tr-TR" altLang="tr-TR"/>
              <a:t>TÜRK DEMOKRASİ TARİHİ</a:t>
            </a:r>
          </a:p>
        </p:txBody>
      </p:sp>
      <p:sp>
        <p:nvSpPr>
          <p:cNvPr id="399363" name="Rectangle 3"/>
          <p:cNvSpPr>
            <a:spLocks noGrp="1" noChangeArrowheads="1"/>
          </p:cNvSpPr>
          <p:nvPr>
            <p:ph type="body" idx="1"/>
          </p:nvPr>
        </p:nvSpPr>
        <p:spPr/>
        <p:txBody>
          <a:bodyPr/>
          <a:lstStyle/>
          <a:p>
            <a:pPr>
              <a:lnSpc>
                <a:spcPct val="80000"/>
              </a:lnSpc>
            </a:pPr>
            <a:r>
              <a:rPr lang="tr-TR" altLang="tr-TR" sz="2400"/>
              <a:t>1909-1913 TÜRK TARİHİNDE İLK DEFA ÇOK PARTİLİ DEMOKRASİ SÜRECİ VE SEÇİMLER</a:t>
            </a:r>
          </a:p>
          <a:p>
            <a:pPr>
              <a:lnSpc>
                <a:spcPct val="80000"/>
              </a:lnSpc>
            </a:pPr>
            <a:r>
              <a:rPr lang="tr-TR" altLang="tr-TR" sz="2400"/>
              <a:t>1913 BAB-I ALİ BASKINI VE DEMOKRASİNİN SONU</a:t>
            </a:r>
          </a:p>
          <a:p>
            <a:pPr>
              <a:lnSpc>
                <a:spcPct val="80000"/>
              </a:lnSpc>
            </a:pPr>
            <a:r>
              <a:rPr lang="tr-TR" altLang="tr-TR" sz="2400"/>
              <a:t>1913-1918 İTTİHAD VE TERAKKİ TEK PARTİ İKTİDARI</a:t>
            </a:r>
          </a:p>
          <a:p>
            <a:pPr>
              <a:lnSpc>
                <a:spcPct val="80000"/>
              </a:lnSpc>
            </a:pPr>
            <a:r>
              <a:rPr lang="tr-TR" altLang="tr-TR" sz="2400"/>
              <a:t>1918 MONDROS ATEŞKES ANTLAŞMASI DEMOKRASİNİN YENİDEN BAŞLAMASI</a:t>
            </a:r>
          </a:p>
          <a:p>
            <a:pPr>
              <a:lnSpc>
                <a:spcPct val="80000"/>
              </a:lnSpc>
            </a:pPr>
            <a:r>
              <a:rPr lang="tr-TR" altLang="tr-TR" sz="2400"/>
              <a:t>MİLLİ MÜCADELE VE DEĞİŞİK SİYASİ GÜÇLERİN MÜCADELEİ</a:t>
            </a:r>
          </a:p>
          <a:p>
            <a:pPr>
              <a:lnSpc>
                <a:spcPct val="80000"/>
              </a:lnSpc>
            </a:pPr>
            <a:r>
              <a:rPr lang="tr-TR" altLang="tr-TR" sz="2400"/>
              <a:t>ANADOLU VE RUMALİ MÜDAFFAİ HUKUK CEMİYETİ VE ÇALIŞMALARI</a:t>
            </a:r>
          </a:p>
          <a:p>
            <a:pPr>
              <a:lnSpc>
                <a:spcPct val="80000"/>
              </a:lnSpc>
            </a:pPr>
            <a:r>
              <a:rPr lang="tr-TR" altLang="tr-TR" sz="2400"/>
              <a:t>KADINLARDAN İLK PARTİLEŞME DENEMESİ KADINLAR HALK FIRKASI</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p:txBody>
          <a:bodyPr/>
          <a:lstStyle/>
          <a:p>
            <a:r>
              <a:rPr lang="tr-TR" altLang="tr-TR"/>
              <a:t>TÜRK DEMOKRASİ TARİHİ</a:t>
            </a:r>
          </a:p>
        </p:txBody>
      </p:sp>
      <p:sp>
        <p:nvSpPr>
          <p:cNvPr id="400387" name="Rectangle 3"/>
          <p:cNvSpPr>
            <a:spLocks noGrp="1" noChangeArrowheads="1"/>
          </p:cNvSpPr>
          <p:nvPr>
            <p:ph type="body" idx="1"/>
          </p:nvPr>
        </p:nvSpPr>
        <p:spPr/>
        <p:txBody>
          <a:bodyPr/>
          <a:lstStyle/>
          <a:p>
            <a:pPr>
              <a:lnSpc>
                <a:spcPct val="90000"/>
              </a:lnSpc>
            </a:pPr>
            <a:r>
              <a:rPr lang="tr-TR" altLang="tr-TR" sz="2400"/>
              <a:t>TÜRKİYENİN İLK SİYASİ PARTİSİ HALK FIRKASI 1923</a:t>
            </a:r>
          </a:p>
          <a:p>
            <a:pPr>
              <a:lnSpc>
                <a:spcPct val="90000"/>
              </a:lnSpc>
            </a:pPr>
            <a:r>
              <a:rPr lang="tr-TR" altLang="tr-TR" sz="2400"/>
              <a:t>İLK MUHALEFET PARTİSİ TERAKKİPERVER CUMHURİYET FIRKASI</a:t>
            </a:r>
          </a:p>
          <a:p>
            <a:pPr>
              <a:lnSpc>
                <a:spcPct val="90000"/>
              </a:lnSpc>
            </a:pPr>
            <a:r>
              <a:rPr lang="tr-TR" altLang="tr-TR" sz="2400"/>
              <a:t>ŞEYH SAİT İSYANI VE DEMOKRASİNİN SONU</a:t>
            </a:r>
          </a:p>
          <a:p>
            <a:pPr>
              <a:lnSpc>
                <a:spcPct val="90000"/>
              </a:lnSpc>
            </a:pPr>
            <a:r>
              <a:rPr lang="tr-TR" altLang="tr-TR" sz="2400"/>
              <a:t>1925-1930 CUMHURİYET HALK FIRKASI TEK PARTİ İKTİDARI</a:t>
            </a:r>
          </a:p>
          <a:p>
            <a:pPr>
              <a:lnSpc>
                <a:spcPct val="90000"/>
              </a:lnSpc>
            </a:pPr>
            <a:r>
              <a:rPr lang="tr-TR" altLang="tr-TR" sz="2400"/>
              <a:t>1930 DEMOKRASİ OLUŞTURMA DENEMESİ</a:t>
            </a:r>
          </a:p>
          <a:p>
            <a:pPr>
              <a:lnSpc>
                <a:spcPct val="90000"/>
              </a:lnSpc>
            </a:pPr>
            <a:r>
              <a:rPr lang="tr-TR" altLang="tr-TR" sz="2400"/>
              <a:t>SERBEST CUMHURİYET FIRKASI</a:t>
            </a:r>
          </a:p>
          <a:p>
            <a:pPr>
              <a:lnSpc>
                <a:spcPct val="90000"/>
              </a:lnSpc>
            </a:pPr>
            <a:r>
              <a:rPr lang="tr-TR" altLang="tr-TR" sz="2400"/>
              <a:t>İZMİR MİTİNGİ SERBEST CUMHURİYET FIRKASININ KENDİNİ FESHİ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lstStyle/>
          <a:p>
            <a:r>
              <a:rPr lang="tr-TR" altLang="tr-TR"/>
              <a:t>TÜRK DEMOKRASİ TARİHİ</a:t>
            </a:r>
          </a:p>
        </p:txBody>
      </p:sp>
      <p:sp>
        <p:nvSpPr>
          <p:cNvPr id="401411" name="Rectangle 3"/>
          <p:cNvSpPr>
            <a:spLocks noGrp="1" noChangeArrowheads="1"/>
          </p:cNvSpPr>
          <p:nvPr>
            <p:ph type="body" idx="1"/>
          </p:nvPr>
        </p:nvSpPr>
        <p:spPr/>
        <p:txBody>
          <a:bodyPr/>
          <a:lstStyle/>
          <a:p>
            <a:pPr>
              <a:lnSpc>
                <a:spcPct val="80000"/>
              </a:lnSpc>
            </a:pPr>
            <a:r>
              <a:rPr lang="tr-TR" altLang="tr-TR" sz="2000"/>
              <a:t>1930-1946 CUMHURİYET HALK PARTİSİ TEK PARTİ İKTİDARI</a:t>
            </a:r>
          </a:p>
          <a:p>
            <a:pPr>
              <a:lnSpc>
                <a:spcPct val="80000"/>
              </a:lnSpc>
            </a:pPr>
            <a:r>
              <a:rPr lang="tr-TR" altLang="tr-TR" sz="2000"/>
              <a:t>1946 TÜRKİYE’DE DEMOKRASİNİN YENİDEN OLUŞUMU</a:t>
            </a:r>
          </a:p>
          <a:p>
            <a:pPr>
              <a:lnSpc>
                <a:spcPct val="80000"/>
              </a:lnSpc>
            </a:pPr>
            <a:r>
              <a:rPr lang="tr-TR" altLang="tr-TR" sz="2000"/>
              <a:t>YENİ PARTİLER </a:t>
            </a:r>
          </a:p>
          <a:p>
            <a:pPr>
              <a:lnSpc>
                <a:spcPct val="80000"/>
              </a:lnSpc>
            </a:pPr>
            <a:r>
              <a:rPr lang="tr-TR" altLang="tr-TR" sz="2000"/>
              <a:t>DEMOKRAT PARTİ</a:t>
            </a:r>
          </a:p>
          <a:p>
            <a:pPr>
              <a:lnSpc>
                <a:spcPct val="80000"/>
              </a:lnSpc>
            </a:pPr>
            <a:r>
              <a:rPr lang="tr-TR" altLang="tr-TR" sz="2000"/>
              <a:t>MİLLET PARTİSİ (Köylü Millet Partisi- Cumhuriyetçi Köylü Millet Partisi)</a:t>
            </a:r>
          </a:p>
          <a:p>
            <a:pPr>
              <a:lnSpc>
                <a:spcPct val="80000"/>
              </a:lnSpc>
            </a:pPr>
            <a:r>
              <a:rPr lang="tr-TR" altLang="tr-TR" sz="2000"/>
              <a:t>HÜRRİYET PARTİSİ</a:t>
            </a:r>
          </a:p>
          <a:p>
            <a:pPr>
              <a:lnSpc>
                <a:spcPct val="80000"/>
              </a:lnSpc>
            </a:pPr>
            <a:r>
              <a:rPr lang="tr-TR" altLang="tr-TR" sz="2000"/>
              <a:t>TEK DERECELİ SEÇİM</a:t>
            </a:r>
          </a:p>
          <a:p>
            <a:pPr>
              <a:lnSpc>
                <a:spcPct val="80000"/>
              </a:lnSpc>
            </a:pPr>
            <a:r>
              <a:rPr lang="tr-TR" altLang="tr-TR" sz="2000"/>
              <a:t>ÇOĞUNLUK SEÇİM SİSTEMİ</a:t>
            </a:r>
          </a:p>
          <a:p>
            <a:pPr>
              <a:lnSpc>
                <a:spcPct val="80000"/>
              </a:lnSpc>
            </a:pPr>
            <a:r>
              <a:rPr lang="tr-TR" altLang="tr-TR" sz="2000"/>
              <a:t>1950 TÜRK TARİHİNDE BİR İLK </a:t>
            </a:r>
          </a:p>
          <a:p>
            <a:pPr>
              <a:lnSpc>
                <a:spcPct val="80000"/>
              </a:lnSpc>
            </a:pPr>
            <a:r>
              <a:rPr lang="tr-TR" altLang="tr-TR" sz="2000"/>
              <a:t>DEMOKRASİ YOLUYLA İKTİDAR DEMOKRAT PARTİYE GEÇTİ</a:t>
            </a:r>
          </a:p>
          <a:p>
            <a:pPr>
              <a:lnSpc>
                <a:spcPct val="80000"/>
              </a:lnSpc>
            </a:pPr>
            <a:endParaRPr lang="tr-TR" altLang="tr-TR" sz="2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p:nvPr>
        </p:nvSpPr>
        <p:spPr/>
        <p:txBody>
          <a:bodyPr/>
          <a:lstStyle/>
          <a:p>
            <a:r>
              <a:rPr lang="tr-TR" altLang="tr-TR"/>
              <a:t>TÜRK DEMOKRASİ TARİHİ</a:t>
            </a:r>
          </a:p>
        </p:txBody>
      </p:sp>
      <p:sp>
        <p:nvSpPr>
          <p:cNvPr id="402435" name="Rectangle 3"/>
          <p:cNvSpPr>
            <a:spLocks noGrp="1" noChangeArrowheads="1"/>
          </p:cNvSpPr>
          <p:nvPr>
            <p:ph type="body" idx="1"/>
          </p:nvPr>
        </p:nvSpPr>
        <p:spPr/>
        <p:txBody>
          <a:bodyPr/>
          <a:lstStyle/>
          <a:p>
            <a:pPr>
              <a:lnSpc>
                <a:spcPct val="80000"/>
              </a:lnSpc>
            </a:pPr>
            <a:r>
              <a:rPr lang="tr-TR" altLang="tr-TR" sz="1800"/>
              <a:t>1950-1960 TÜRKİYE’Yİ DEMOKRAT PARTİ TEK BAŞINA YÖNETTİ</a:t>
            </a:r>
          </a:p>
          <a:p>
            <a:pPr>
              <a:lnSpc>
                <a:spcPct val="80000"/>
              </a:lnSpc>
            </a:pPr>
            <a:r>
              <a:rPr lang="tr-TR" altLang="tr-TR" sz="1800"/>
              <a:t>1960 ASKERLER MÜDAHALE ETTİ 27 MAYIS 1960</a:t>
            </a:r>
          </a:p>
          <a:p>
            <a:pPr>
              <a:lnSpc>
                <a:spcPct val="80000"/>
              </a:lnSpc>
            </a:pPr>
            <a:r>
              <a:rPr lang="tr-TR" altLang="tr-TR" sz="1800"/>
              <a:t>1961 YENİ ANAYASA </a:t>
            </a:r>
          </a:p>
          <a:p>
            <a:pPr>
              <a:lnSpc>
                <a:spcPct val="80000"/>
              </a:lnSpc>
            </a:pPr>
            <a:r>
              <a:rPr lang="tr-TR" altLang="tr-TR" sz="1800"/>
              <a:t>YENİ PARTİLER</a:t>
            </a:r>
          </a:p>
          <a:p>
            <a:pPr>
              <a:lnSpc>
                <a:spcPct val="80000"/>
              </a:lnSpc>
            </a:pPr>
            <a:r>
              <a:rPr lang="tr-TR" altLang="tr-TR" sz="1800"/>
              <a:t>YENİ TÜRKİYE PARTİSİ</a:t>
            </a:r>
          </a:p>
          <a:p>
            <a:pPr>
              <a:lnSpc>
                <a:spcPct val="80000"/>
              </a:lnSpc>
            </a:pPr>
            <a:r>
              <a:rPr lang="tr-TR" altLang="tr-TR" sz="1800"/>
              <a:t>ADALET PARTİSİ</a:t>
            </a:r>
          </a:p>
          <a:p>
            <a:pPr>
              <a:lnSpc>
                <a:spcPct val="80000"/>
              </a:lnSpc>
            </a:pPr>
            <a:r>
              <a:rPr lang="tr-TR" altLang="tr-TR" sz="1800"/>
              <a:t>TÜRKİYE İŞÇİ PARTİSİ</a:t>
            </a:r>
          </a:p>
          <a:p>
            <a:pPr>
              <a:lnSpc>
                <a:spcPct val="80000"/>
              </a:lnSpc>
            </a:pPr>
            <a:r>
              <a:rPr lang="tr-TR" altLang="tr-TR" sz="1800"/>
              <a:t>İLK KOALİSYON 1961</a:t>
            </a:r>
          </a:p>
          <a:p>
            <a:pPr>
              <a:lnSpc>
                <a:spcPct val="80000"/>
              </a:lnSpc>
            </a:pPr>
            <a:r>
              <a:rPr lang="tr-TR" altLang="tr-TR" sz="1800"/>
              <a:t>1965 ADALET PARTİSİNİN TEK BAŞINA İKTİDARI</a:t>
            </a:r>
          </a:p>
          <a:p>
            <a:pPr>
              <a:lnSpc>
                <a:spcPct val="80000"/>
              </a:lnSpc>
            </a:pPr>
            <a:r>
              <a:rPr lang="tr-TR" altLang="tr-TR" sz="1800"/>
              <a:t>1969 CKPM’NİN Alparslan Türkeş’le MİLLİYETÇİ HAREKET PARTİSİNE DÖNÜŞMESİ</a:t>
            </a:r>
          </a:p>
          <a:p>
            <a:pPr>
              <a:lnSpc>
                <a:spcPct val="80000"/>
              </a:lnSpc>
            </a:pPr>
            <a:r>
              <a:rPr lang="tr-TR" altLang="tr-TR" sz="1800"/>
              <a:t>YENİ BİR PARTİLEŞME NECMETTİN ERBAKAN VE MİLLİ NİZAM PARTİSİ</a:t>
            </a:r>
          </a:p>
          <a:p>
            <a:pPr>
              <a:lnSpc>
                <a:spcPct val="80000"/>
              </a:lnSpc>
            </a:pPr>
            <a:r>
              <a:rPr lang="tr-TR" altLang="tr-TR" sz="1800"/>
              <a:t>ADALET PARTİSİNİN BÖLÜNMESİ DEMOKRATİK PARTİ</a:t>
            </a:r>
          </a:p>
          <a:p>
            <a:pPr>
              <a:lnSpc>
                <a:spcPct val="80000"/>
              </a:lnSpc>
            </a:pPr>
            <a:endParaRPr lang="tr-TR" altLang="tr-T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ChangeArrowheads="1"/>
          </p:cNvSpPr>
          <p:nvPr>
            <p:ph type="title"/>
          </p:nvPr>
        </p:nvSpPr>
        <p:spPr/>
        <p:txBody>
          <a:bodyPr/>
          <a:lstStyle/>
          <a:p>
            <a:r>
              <a:rPr lang="tr-TR" altLang="tr-TR" sz="4000" b="1"/>
              <a:t>3-Halifeliğin kaldırılması </a:t>
            </a:r>
            <a:br>
              <a:rPr lang="tr-TR" altLang="tr-TR" sz="4000" b="1"/>
            </a:br>
            <a:r>
              <a:rPr lang="tr-TR" altLang="tr-TR" sz="4000" b="1"/>
              <a:t>(3 Mart 1924)</a:t>
            </a:r>
          </a:p>
        </p:txBody>
      </p:sp>
      <p:sp>
        <p:nvSpPr>
          <p:cNvPr id="359427" name="Rectangle 3"/>
          <p:cNvSpPr>
            <a:spLocks noGrp="1" noChangeArrowheads="1"/>
          </p:cNvSpPr>
          <p:nvPr>
            <p:ph type="body" idx="1"/>
          </p:nvPr>
        </p:nvSpPr>
        <p:spPr>
          <a:solidFill>
            <a:srgbClr val="010199"/>
          </a:solidFill>
        </p:spPr>
        <p:txBody>
          <a:bodyPr/>
          <a:lstStyle/>
          <a:p>
            <a:r>
              <a:rPr lang="tr-TR" altLang="tr-TR">
                <a:solidFill>
                  <a:schemeClr val="hlink"/>
                </a:solidFill>
              </a:rPr>
              <a:t>Laikliğe geçişin</a:t>
            </a:r>
            <a:r>
              <a:rPr lang="tr-TR" altLang="tr-TR"/>
              <a:t> önemli bir aşaması gerçekleşti</a:t>
            </a:r>
          </a:p>
          <a:p>
            <a:r>
              <a:rPr lang="tr-TR" altLang="tr-TR">
                <a:solidFill>
                  <a:schemeClr val="hlink"/>
                </a:solidFill>
              </a:rPr>
              <a:t>İnkılapların</a:t>
            </a:r>
            <a:r>
              <a:rPr lang="tr-TR" altLang="tr-TR"/>
              <a:t> önü açıldı</a:t>
            </a:r>
          </a:p>
          <a:p>
            <a:r>
              <a:rPr lang="tr-TR" altLang="tr-TR">
                <a:solidFill>
                  <a:schemeClr val="hlink"/>
                </a:solidFill>
              </a:rPr>
              <a:t>Ümmetçilik anlayışı</a:t>
            </a:r>
            <a:r>
              <a:rPr lang="tr-TR" altLang="tr-TR"/>
              <a:t> sona erdi, </a:t>
            </a:r>
            <a:r>
              <a:rPr lang="tr-TR" altLang="tr-TR">
                <a:solidFill>
                  <a:schemeClr val="hlink"/>
                </a:solidFill>
              </a:rPr>
              <a:t>ulusal egemenlik</a:t>
            </a:r>
            <a:r>
              <a:rPr lang="tr-TR" altLang="tr-TR"/>
              <a:t> pekişti.</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r>
              <a:rPr lang="tr-TR" altLang="tr-TR"/>
              <a:t>TÜRK DEMOKRASİ TARİHİ</a:t>
            </a:r>
          </a:p>
        </p:txBody>
      </p:sp>
      <p:sp>
        <p:nvSpPr>
          <p:cNvPr id="403459" name="Rectangle 3"/>
          <p:cNvSpPr>
            <a:spLocks noGrp="1" noChangeArrowheads="1"/>
          </p:cNvSpPr>
          <p:nvPr>
            <p:ph type="body" idx="1"/>
          </p:nvPr>
        </p:nvSpPr>
        <p:spPr/>
        <p:txBody>
          <a:bodyPr/>
          <a:lstStyle/>
          <a:p>
            <a:r>
              <a:rPr lang="tr-TR" altLang="tr-TR"/>
              <a:t>1968 GENÇLİK OLAYLARI </a:t>
            </a:r>
          </a:p>
          <a:p>
            <a:r>
              <a:rPr lang="tr-TR" altLang="tr-TR"/>
              <a:t>1971 ASKERİ MUHTIRASI 12 MART</a:t>
            </a:r>
          </a:p>
          <a:p>
            <a:r>
              <a:rPr lang="tr-TR" altLang="tr-TR"/>
              <a:t>ARA DÖNEM HÜKÜMETLERİ</a:t>
            </a:r>
          </a:p>
          <a:p>
            <a:r>
              <a:rPr lang="tr-TR" altLang="tr-TR"/>
              <a:t>PARTİLERİN KAPATILMASI YENİ PARTİLER</a:t>
            </a:r>
          </a:p>
          <a:p>
            <a:r>
              <a:rPr lang="tr-TR" altLang="tr-TR"/>
              <a:t>MİLLİ SELAMET PARTİSİ</a:t>
            </a:r>
          </a:p>
          <a:p>
            <a:r>
              <a:rPr lang="tr-TR" altLang="tr-TR"/>
              <a:t>CUMHURİYETÇİ GÜVEN PARTİSİ</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r>
              <a:rPr lang="tr-TR" altLang="tr-TR"/>
              <a:t>TÜRK DEMOKRASİ TARİHİ</a:t>
            </a:r>
          </a:p>
        </p:txBody>
      </p:sp>
      <p:sp>
        <p:nvSpPr>
          <p:cNvPr id="404483" name="Rectangle 3"/>
          <p:cNvSpPr>
            <a:spLocks noGrp="1" noChangeArrowheads="1"/>
          </p:cNvSpPr>
          <p:nvPr>
            <p:ph type="body" idx="1"/>
          </p:nvPr>
        </p:nvSpPr>
        <p:spPr/>
        <p:txBody>
          <a:bodyPr/>
          <a:lstStyle/>
          <a:p>
            <a:r>
              <a:rPr lang="tr-TR" altLang="tr-TR"/>
              <a:t>1973 SEÇİMLERİ VE TEKRAR KOALİSYON</a:t>
            </a:r>
          </a:p>
          <a:p>
            <a:r>
              <a:rPr lang="tr-TR" altLang="tr-TR"/>
              <a:t>CHP-MSP KOALİSYONU</a:t>
            </a:r>
          </a:p>
          <a:p>
            <a:r>
              <a:rPr lang="tr-TR" altLang="tr-TR"/>
              <a:t>MİLLİYETÇİ CEPHE HÜKÜMETLERİ</a:t>
            </a:r>
          </a:p>
          <a:p>
            <a:r>
              <a:rPr lang="tr-TR" altLang="tr-TR"/>
              <a:t>MİLLETVEKİLİ TRANSFERLERİ</a:t>
            </a:r>
          </a:p>
          <a:p>
            <a:r>
              <a:rPr lang="tr-TR" altLang="tr-TR"/>
              <a:t>ANARŞİ VE TERÖRİZMİN TIRMANMASI</a:t>
            </a:r>
          </a:p>
          <a:p>
            <a:r>
              <a:rPr lang="tr-TR" altLang="tr-TR"/>
              <a:t>1980 ASKERİ MÜDAHALE DEMOKRASİNİN SONU</a:t>
            </a:r>
          </a:p>
          <a:p>
            <a:endParaRPr lang="tr-TR" alt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lstStyle/>
          <a:p>
            <a:r>
              <a:rPr lang="tr-TR" altLang="tr-TR"/>
              <a:t>TÜRK DEMOKRASİ TARİHİ</a:t>
            </a:r>
          </a:p>
        </p:txBody>
      </p:sp>
      <p:sp>
        <p:nvSpPr>
          <p:cNvPr id="405507" name="Rectangle 3"/>
          <p:cNvSpPr>
            <a:spLocks noGrp="1" noChangeArrowheads="1"/>
          </p:cNvSpPr>
          <p:nvPr>
            <p:ph type="body" idx="1"/>
          </p:nvPr>
        </p:nvSpPr>
        <p:spPr>
          <a:xfrm>
            <a:off x="457200" y="1905000"/>
            <a:ext cx="8229600" cy="4476750"/>
          </a:xfrm>
        </p:spPr>
        <p:txBody>
          <a:bodyPr/>
          <a:lstStyle/>
          <a:p>
            <a:pPr>
              <a:lnSpc>
                <a:spcPct val="80000"/>
              </a:lnSpc>
            </a:pPr>
            <a:r>
              <a:rPr lang="tr-TR" altLang="tr-TR" sz="1800"/>
              <a:t>1982 YENİ ANAYASA YENİ DÖNEM</a:t>
            </a:r>
          </a:p>
          <a:p>
            <a:pPr>
              <a:lnSpc>
                <a:spcPct val="80000"/>
              </a:lnSpc>
            </a:pPr>
            <a:r>
              <a:rPr lang="tr-TR" altLang="tr-TR" sz="1800"/>
              <a:t>ESKİ PARTİLERİN KAPATILMASI YENİ PARTİLER</a:t>
            </a:r>
          </a:p>
          <a:p>
            <a:pPr>
              <a:lnSpc>
                <a:spcPct val="80000"/>
              </a:lnSpc>
            </a:pPr>
            <a:r>
              <a:rPr lang="tr-TR" altLang="tr-TR" sz="1800"/>
              <a:t>MİLLİYETÇİ DEMOKRASİ PARTİSİ</a:t>
            </a:r>
          </a:p>
          <a:p>
            <a:pPr>
              <a:lnSpc>
                <a:spcPct val="80000"/>
              </a:lnSpc>
            </a:pPr>
            <a:r>
              <a:rPr lang="tr-TR" altLang="tr-TR" sz="1800"/>
              <a:t>HALKÇI PARTİ</a:t>
            </a:r>
          </a:p>
          <a:p>
            <a:pPr>
              <a:lnSpc>
                <a:spcPct val="80000"/>
              </a:lnSpc>
            </a:pPr>
            <a:r>
              <a:rPr lang="tr-TR" altLang="tr-TR" sz="1800"/>
              <a:t>ANAVATAN PARTİSİ</a:t>
            </a:r>
          </a:p>
          <a:p>
            <a:pPr>
              <a:lnSpc>
                <a:spcPct val="80000"/>
              </a:lnSpc>
            </a:pPr>
            <a:r>
              <a:rPr lang="tr-TR" altLang="tr-TR" sz="1800"/>
              <a:t>NORMALLEŞME DÖNEMİ VE ESKİ PARTİLERİN LİDERLERİN YENİDEN ORTAYA ÇIKIŞI 1983 SONRASI</a:t>
            </a:r>
          </a:p>
          <a:p>
            <a:pPr>
              <a:lnSpc>
                <a:spcPct val="80000"/>
              </a:lnSpc>
            </a:pPr>
            <a:r>
              <a:rPr lang="tr-TR" altLang="tr-TR" sz="1800"/>
              <a:t>DOĞRU YOL PARTİSİ sonradan adını DEMOKRAT PARTİ yaptı</a:t>
            </a:r>
          </a:p>
          <a:p>
            <a:pPr>
              <a:lnSpc>
                <a:spcPct val="80000"/>
              </a:lnSpc>
            </a:pPr>
            <a:r>
              <a:rPr lang="tr-TR" altLang="tr-TR" sz="1800"/>
              <a:t>DEMOKRATİK SOL PARTİ</a:t>
            </a:r>
          </a:p>
          <a:p>
            <a:pPr>
              <a:lnSpc>
                <a:spcPct val="80000"/>
              </a:lnSpc>
            </a:pPr>
            <a:r>
              <a:rPr lang="tr-TR" altLang="tr-TR" sz="1800"/>
              <a:t>SOSYAL DEMOKRAT PARTİ Sonradan Halkçı partiyle birleşti SHP oldu sonra eski partilerin açılmasına izin verilince açılan Cumhuriyet Halk Partisine katıldı</a:t>
            </a:r>
          </a:p>
          <a:p>
            <a:pPr>
              <a:lnSpc>
                <a:spcPct val="80000"/>
              </a:lnSpc>
            </a:pPr>
            <a:r>
              <a:rPr lang="tr-TR" altLang="tr-TR" sz="1800"/>
              <a:t>MİLLİYETÇİ ÇALIŞMA PARTİSİ  sonra MİLLİYETÇİ HAREKET PARTİSİ ADINI ALDI</a:t>
            </a:r>
          </a:p>
          <a:p>
            <a:pPr>
              <a:lnSpc>
                <a:spcPct val="80000"/>
              </a:lnSpc>
            </a:pPr>
            <a:r>
              <a:rPr lang="tr-TR" altLang="tr-TR" sz="1800"/>
              <a:t>REFAH PARTİSİ SONRA KAPATILDI Fazilet partisi adını aldı O da kapatıldı Saadet Partisi ve Adalet ve Kalkınma Partisi olarak ikiye bölündü</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r>
              <a:rPr lang="tr-TR" altLang="tr-TR"/>
              <a:t>Türk demokrasi tarihi</a:t>
            </a:r>
          </a:p>
        </p:txBody>
      </p:sp>
      <p:sp>
        <p:nvSpPr>
          <p:cNvPr id="406531" name="Rectangle 3"/>
          <p:cNvSpPr>
            <a:spLocks noGrp="1" noChangeArrowheads="1"/>
          </p:cNvSpPr>
          <p:nvPr>
            <p:ph type="body" idx="1"/>
          </p:nvPr>
        </p:nvSpPr>
        <p:spPr/>
        <p:txBody>
          <a:bodyPr/>
          <a:lstStyle/>
          <a:p>
            <a:pPr>
              <a:lnSpc>
                <a:spcPct val="80000"/>
              </a:lnSpc>
            </a:pPr>
            <a:r>
              <a:rPr lang="tr-TR" altLang="tr-TR" sz="2800"/>
              <a:t>1983 ve 1987 seçimlerini ANAVATAN PARTİSİ kazanarak tek başına iktidar oldu.</a:t>
            </a:r>
          </a:p>
          <a:p>
            <a:pPr>
              <a:lnSpc>
                <a:spcPct val="80000"/>
              </a:lnSpc>
            </a:pPr>
            <a:r>
              <a:rPr lang="tr-TR" altLang="tr-TR" sz="2800"/>
              <a:t>1991 ile birlikte koalisyon süreci başladı</a:t>
            </a:r>
          </a:p>
          <a:p>
            <a:pPr>
              <a:lnSpc>
                <a:spcPct val="80000"/>
              </a:lnSpc>
            </a:pPr>
            <a:r>
              <a:rPr lang="tr-TR" altLang="tr-TR" sz="2800"/>
              <a:t>Yeni siyasal bir yapılanma olarak bu dönemde siyasi hayatımıza Kürt vatandaşların oyuna talip yeni bir parti katıldı Halkın Emek Partisi DAHA SONRA KAPATILMALARLA HADEP DEHAP ve son olarak DTP Demokratik Toplum Partisi şeklini almıştır.</a:t>
            </a:r>
          </a:p>
          <a:p>
            <a:pPr>
              <a:lnSpc>
                <a:spcPct val="80000"/>
              </a:lnSpc>
            </a:pPr>
            <a:r>
              <a:rPr lang="tr-TR" altLang="tr-TR" sz="2800"/>
              <a:t>1991- 1995 1999 seçimleri koalisyon hükümetleri çıkarmıştır. Bu süreçte yeni partiler oluşmuştur.</a:t>
            </a:r>
          </a:p>
          <a:p>
            <a:pPr>
              <a:lnSpc>
                <a:spcPct val="80000"/>
              </a:lnSpc>
            </a:pPr>
            <a:endParaRPr lang="tr-TR" altLang="tr-TR" sz="28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title"/>
          </p:nvPr>
        </p:nvSpPr>
        <p:spPr/>
        <p:txBody>
          <a:bodyPr/>
          <a:lstStyle/>
          <a:p>
            <a:r>
              <a:rPr lang="tr-TR" altLang="tr-TR"/>
              <a:t>Türk demokrasi tarihi</a:t>
            </a:r>
          </a:p>
        </p:txBody>
      </p:sp>
      <p:sp>
        <p:nvSpPr>
          <p:cNvPr id="407555" name="Rectangle 3"/>
          <p:cNvSpPr>
            <a:spLocks noGrp="1" noChangeArrowheads="1"/>
          </p:cNvSpPr>
          <p:nvPr>
            <p:ph type="body" idx="1"/>
          </p:nvPr>
        </p:nvSpPr>
        <p:spPr/>
        <p:txBody>
          <a:bodyPr/>
          <a:lstStyle/>
          <a:p>
            <a:pPr>
              <a:lnSpc>
                <a:spcPct val="80000"/>
              </a:lnSpc>
            </a:pPr>
            <a:r>
              <a:rPr lang="tr-TR" altLang="tr-TR" sz="2000"/>
              <a:t>MHP’den kopan bir grup BÜYÜK BİRLİK PARTİSİNİ kurdu</a:t>
            </a:r>
          </a:p>
          <a:p>
            <a:pPr>
              <a:lnSpc>
                <a:spcPct val="80000"/>
              </a:lnSpc>
            </a:pPr>
            <a:r>
              <a:rPr lang="tr-TR" altLang="tr-TR" sz="2000"/>
              <a:t>DYP den ayrılan bir grup DEMOKRAT TÜRKİYE PARTİSİNİ KURDU</a:t>
            </a:r>
          </a:p>
          <a:p>
            <a:pPr>
              <a:lnSpc>
                <a:spcPct val="80000"/>
              </a:lnSpc>
            </a:pPr>
            <a:r>
              <a:rPr lang="tr-TR" altLang="tr-TR" sz="2000"/>
              <a:t>DSPden ayrılan bir grup YENİ TÜRKİYE PARTİSİNİ  kurdu</a:t>
            </a:r>
          </a:p>
          <a:p>
            <a:pPr>
              <a:lnSpc>
                <a:spcPct val="80000"/>
              </a:lnSpc>
            </a:pPr>
            <a:r>
              <a:rPr lang="tr-TR" altLang="tr-TR" sz="2000"/>
              <a:t>yeni parti olarak bu süreçte GENÇ PARTİ kurulmuştur</a:t>
            </a:r>
          </a:p>
          <a:p>
            <a:pPr>
              <a:lnSpc>
                <a:spcPct val="80000"/>
              </a:lnSpc>
            </a:pPr>
            <a:r>
              <a:rPr lang="tr-TR" altLang="tr-TR" sz="2000"/>
              <a:t>2002 SEÇİMLERİYLE BİRLİKTE YENİDEN TEK PARTİLİ BİR İKTİDAR OLUŞMUŞTUR.</a:t>
            </a:r>
          </a:p>
          <a:p>
            <a:pPr>
              <a:lnSpc>
                <a:spcPct val="80000"/>
              </a:lnSpc>
            </a:pPr>
            <a:r>
              <a:rPr lang="tr-TR" altLang="tr-TR" sz="2000"/>
              <a:t>2002 VE 2007 SEÇİMLERİNİ AKP KAZANMIŞTIR.</a:t>
            </a:r>
          </a:p>
          <a:p>
            <a:pPr>
              <a:lnSpc>
                <a:spcPct val="80000"/>
              </a:lnSpc>
            </a:pPr>
            <a:r>
              <a:rPr lang="tr-TR" altLang="tr-TR" sz="2000"/>
              <a:t>BU DÖNEMDE DEMOKRASİ TARİHİMİZDE BİR İLK YAŞANMIŞ İKTİDAR PARTİSİ CUMHURİYEY BAŞSAVCISINCA KAPATMA İSTEMİYLE ANAYASA MAHKEMESİNE SEVK EDİLMİŞTİR.</a:t>
            </a:r>
          </a:p>
          <a:p>
            <a:pPr>
              <a:lnSpc>
                <a:spcPct val="80000"/>
              </a:lnSpc>
              <a:buFontTx/>
              <a:buNone/>
            </a:pPr>
            <a:endParaRPr lang="tr-TR" altLang="tr-TR" sz="2000"/>
          </a:p>
          <a:p>
            <a:pPr>
              <a:lnSpc>
                <a:spcPct val="80000"/>
              </a:lnSpc>
            </a:pPr>
            <a:endParaRPr lang="tr-TR" altLang="tr-TR" sz="2000"/>
          </a:p>
          <a:p>
            <a:pPr>
              <a:lnSpc>
                <a:spcPct val="80000"/>
              </a:lnSpc>
            </a:pPr>
            <a:endParaRPr lang="tr-TR" altLang="tr-TR" sz="20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p:txBody>
          <a:bodyPr/>
          <a:lstStyle/>
          <a:p>
            <a:r>
              <a:rPr lang="tr-TR" altLang="tr-TR"/>
              <a:t>KADIN HAKLARI</a:t>
            </a:r>
          </a:p>
        </p:txBody>
      </p:sp>
      <p:sp>
        <p:nvSpPr>
          <p:cNvPr id="408579" name="Rectangle 3"/>
          <p:cNvSpPr>
            <a:spLocks noGrp="1" noChangeArrowheads="1"/>
          </p:cNvSpPr>
          <p:nvPr>
            <p:ph type="body" idx="1"/>
          </p:nvPr>
        </p:nvSpPr>
        <p:spPr/>
        <p:txBody>
          <a:bodyPr/>
          <a:lstStyle/>
          <a:p>
            <a:pPr>
              <a:lnSpc>
                <a:spcPct val="80000"/>
              </a:lnSpc>
            </a:pPr>
            <a:r>
              <a:rPr lang="tr-TR" altLang="tr-TR" sz="2400"/>
              <a:t>OSMANLI DÖNEMİ</a:t>
            </a:r>
          </a:p>
          <a:p>
            <a:pPr>
              <a:lnSpc>
                <a:spcPct val="80000"/>
              </a:lnSpc>
            </a:pPr>
            <a:r>
              <a:rPr lang="tr-TR" altLang="tr-TR" sz="2400"/>
              <a:t>KADININ GERİ KALMIŞLIĞI ÖNEMLİ BİR SORUNDU</a:t>
            </a:r>
          </a:p>
          <a:p>
            <a:pPr>
              <a:lnSpc>
                <a:spcPct val="80000"/>
              </a:lnSpc>
            </a:pPr>
            <a:r>
              <a:rPr lang="tr-TR" altLang="tr-TR" sz="2400"/>
              <a:t>OKUR YAZAR DEĞİLDİ HAKLARI YOKTU</a:t>
            </a:r>
          </a:p>
          <a:p>
            <a:pPr>
              <a:lnSpc>
                <a:spcPct val="80000"/>
              </a:lnSpc>
            </a:pPr>
            <a:r>
              <a:rPr lang="tr-TR" altLang="tr-TR" sz="2400"/>
              <a:t>BATILILAŞMAYLA BİRLİKTE OSMANLIDA BU ALANDA DEĞİŞİM BAŞLAMIŞTIR</a:t>
            </a:r>
          </a:p>
          <a:p>
            <a:pPr>
              <a:lnSpc>
                <a:spcPct val="80000"/>
              </a:lnSpc>
            </a:pPr>
            <a:r>
              <a:rPr lang="tr-TR" altLang="tr-TR" sz="2400"/>
              <a:t>KADINLAR İLK ÖNCE İLK SONRA ORTA SONRA LİSE VE EN SONUNDA ÜNİVERSİTEYE GİREBİLDİLER</a:t>
            </a:r>
          </a:p>
          <a:p>
            <a:pPr>
              <a:lnSpc>
                <a:spcPct val="80000"/>
              </a:lnSpc>
            </a:pPr>
            <a:r>
              <a:rPr lang="tr-TR" altLang="tr-TR" sz="2400"/>
              <a:t>BU İŞLER OLURKEN MUHAFAZAKAR BİR ERKEK DİRENİŞİ İLE KARŞILANDILAR</a:t>
            </a:r>
          </a:p>
          <a:p>
            <a:pPr>
              <a:lnSpc>
                <a:spcPct val="80000"/>
              </a:lnSpc>
            </a:pPr>
            <a:r>
              <a:rPr lang="tr-TR" altLang="tr-TR" sz="2400"/>
              <a:t>İTTİHAT VE TERAKKİNİN BU ALANDA ÖNEMLİ KATKILARI OLMUŞTUR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r>
              <a:rPr lang="tr-TR" altLang="tr-TR"/>
              <a:t>KADIN HAKLARI</a:t>
            </a:r>
          </a:p>
        </p:txBody>
      </p:sp>
      <p:sp>
        <p:nvSpPr>
          <p:cNvPr id="409603" name="Rectangle 3"/>
          <p:cNvSpPr>
            <a:spLocks noGrp="1" noChangeArrowheads="1"/>
          </p:cNvSpPr>
          <p:nvPr>
            <p:ph type="body" idx="1"/>
          </p:nvPr>
        </p:nvSpPr>
        <p:spPr/>
        <p:txBody>
          <a:bodyPr/>
          <a:lstStyle/>
          <a:p>
            <a:r>
              <a:rPr lang="tr-TR" altLang="tr-TR"/>
              <a:t>MİLLİ MÜCAFELE DÖNEMİNDE TÜRK KADINI FEDAKARLIKLA HİZMETTE BULUNMUŞTUR</a:t>
            </a:r>
          </a:p>
          <a:p>
            <a:r>
              <a:rPr lang="tr-TR" altLang="tr-TR"/>
              <a:t>CUMHURİYET DÖNEMİNDE KADIN HAKLARI HEMEN OLUŞMADI</a:t>
            </a:r>
          </a:p>
          <a:p>
            <a:r>
              <a:rPr lang="tr-TR" altLang="tr-TR"/>
              <a:t>MUHAFAZAKAR TOPLUM NEDENDİR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p:txBody>
          <a:bodyPr/>
          <a:lstStyle/>
          <a:p>
            <a:r>
              <a:rPr lang="tr-TR" altLang="tr-TR"/>
              <a:t>KADIN HAKLARI</a:t>
            </a:r>
          </a:p>
        </p:txBody>
      </p:sp>
      <p:sp>
        <p:nvSpPr>
          <p:cNvPr id="410627" name="Rectangle 3"/>
          <p:cNvSpPr>
            <a:spLocks noGrp="1" noChangeArrowheads="1"/>
          </p:cNvSpPr>
          <p:nvPr>
            <p:ph type="body" idx="1"/>
          </p:nvPr>
        </p:nvSpPr>
        <p:spPr/>
        <p:txBody>
          <a:bodyPr/>
          <a:lstStyle/>
          <a:p>
            <a:r>
              <a:rPr lang="tr-TR" altLang="tr-TR"/>
              <a:t>CUMHURİYET DÖNEMİ İLK KÖKLÜ DEĞİŞİM </a:t>
            </a:r>
          </a:p>
          <a:p>
            <a:r>
              <a:rPr lang="tr-TR" altLang="tr-TR"/>
              <a:t>MEDENİ KANUN KADININ İNSANLIĞINA KAVUŞMASI</a:t>
            </a:r>
          </a:p>
          <a:p>
            <a:r>
              <a:rPr lang="tr-TR" altLang="tr-TR"/>
              <a:t>SEÇİM KANUNUNUN DEĞİŞTİRİLMESİ KADININ SEÇME VE SEÇİLME HAKKINI ELDE ETMESİ 1930-1934</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body" idx="1"/>
          </p:nvPr>
        </p:nvSpPr>
        <p:spPr>
          <a:xfrm>
            <a:off x="457200" y="692150"/>
            <a:ext cx="8229600" cy="5327650"/>
          </a:xfrm>
          <a:solidFill>
            <a:srgbClr val="010199"/>
          </a:solidFill>
        </p:spPr>
        <p:txBody>
          <a:bodyPr/>
          <a:lstStyle/>
          <a:p>
            <a:pPr marL="263525" indent="0"/>
            <a:r>
              <a:rPr lang="tr-TR" altLang="tr-TR" b="1"/>
              <a:t>Türk Kadınına </a:t>
            </a:r>
            <a:r>
              <a:rPr lang="tr-TR" altLang="tr-TR" b="1">
                <a:solidFill>
                  <a:srgbClr val="FF3300"/>
                </a:solidFill>
              </a:rPr>
              <a:t>Siyasi Haklar</a:t>
            </a:r>
            <a:r>
              <a:rPr lang="tr-TR" altLang="tr-TR" b="1"/>
              <a:t> Verildi.</a:t>
            </a:r>
          </a:p>
          <a:p>
            <a:pPr marL="533400" lvl="1" indent="-3175">
              <a:buFont typeface="Tahoma" pitchFamily="34" charset="0"/>
              <a:buNone/>
            </a:pPr>
            <a:r>
              <a:rPr lang="tr-TR" altLang="tr-TR" b="1"/>
              <a:t>	   </a:t>
            </a:r>
            <a:r>
              <a:rPr lang="tr-TR" altLang="tr-TR" sz="2000" b="1"/>
              <a:t>a) 30 Nisan 1930’da  </a:t>
            </a:r>
            <a:r>
              <a:rPr lang="tr-TR" altLang="tr-TR" sz="2000" b="1">
                <a:solidFill>
                  <a:schemeClr val="hlink"/>
                </a:solidFill>
              </a:rPr>
              <a:t>belediye seçimlerinde seçmen</a:t>
            </a:r>
            <a:r>
              <a:rPr lang="tr-TR" altLang="tr-TR" sz="2000" b="1"/>
              <a:t> olma hakkı, </a:t>
            </a:r>
          </a:p>
          <a:p>
            <a:pPr marL="533400" lvl="1" indent="-3175">
              <a:buFont typeface="Tahoma" pitchFamily="34" charset="0"/>
              <a:buNone/>
            </a:pPr>
            <a:r>
              <a:rPr lang="tr-TR" altLang="tr-TR" sz="2000" b="1"/>
              <a:t>     	 b) 26 Ekim 1933’te </a:t>
            </a:r>
            <a:r>
              <a:rPr lang="tr-TR" altLang="tr-TR" sz="2000" b="1">
                <a:solidFill>
                  <a:schemeClr val="hlink"/>
                </a:solidFill>
              </a:rPr>
              <a:t>muhtar seçme ve köy ihtiyar heyetine seçilme hakkı,</a:t>
            </a:r>
          </a:p>
          <a:p>
            <a:pPr marL="263525" indent="0">
              <a:buFontTx/>
              <a:buNone/>
            </a:pPr>
            <a:r>
              <a:rPr lang="tr-TR" altLang="tr-TR" sz="2000" b="1"/>
              <a:t>      	c) 5 Aralık 1934’te </a:t>
            </a:r>
            <a:r>
              <a:rPr lang="tr-TR" altLang="tr-TR" sz="2000" b="1">
                <a:solidFill>
                  <a:schemeClr val="hlink"/>
                </a:solidFill>
              </a:rPr>
              <a:t>milletvekili seçilme ve seçme</a:t>
            </a:r>
            <a:r>
              <a:rPr lang="tr-TR" altLang="tr-TR" sz="2000" b="1"/>
              <a:t> hakkı verildi.</a:t>
            </a:r>
          </a:p>
          <a:p>
            <a:pPr marL="263525" indent="0">
              <a:buFontTx/>
              <a:buNone/>
            </a:pPr>
            <a:endParaRPr lang="tr-TR" altLang="tr-TR" sz="2400" b="1"/>
          </a:p>
          <a:p>
            <a:pPr marL="263525" indent="0">
              <a:buFontTx/>
              <a:buNone/>
            </a:pPr>
            <a:endParaRPr lang="tr-TR" altLang="tr-TR" sz="2400" b="1"/>
          </a:p>
          <a:p>
            <a:pPr marL="263525" indent="0">
              <a:buFontTx/>
              <a:buNone/>
            </a:pPr>
            <a:r>
              <a:rPr lang="tr-TR" altLang="tr-TR" sz="2400" b="1">
                <a:solidFill>
                  <a:srgbClr val="FF3300"/>
                </a:solidFill>
              </a:rPr>
              <a:t>NOT:</a:t>
            </a:r>
            <a:r>
              <a:rPr lang="tr-TR" altLang="tr-TR" sz="2400" b="1"/>
              <a:t> Bir çok Avrupa ülkesinde Türk kadınından yıllar sonra milletvekili seçilme hakkı verilmiştir. Türkiye’de 1935 Yılındaki yapılan seçimlerde meclise </a:t>
            </a:r>
            <a:r>
              <a:rPr lang="tr-TR" altLang="tr-TR" sz="2400" b="1">
                <a:solidFill>
                  <a:schemeClr val="hlink"/>
                </a:solidFill>
              </a:rPr>
              <a:t>18 kadın milletvekili</a:t>
            </a:r>
            <a:r>
              <a:rPr lang="tr-TR" altLang="tr-TR" sz="2400" b="1"/>
              <a:t> girmeyi başarmıştır.</a:t>
            </a:r>
          </a:p>
          <a:p>
            <a:pPr marL="263525" indent="0"/>
            <a:endParaRPr lang="tr-TR" altLang="tr-TR" sz="24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tr-TR" altLang="tr-TR"/>
              <a:t>TÜRK DIŞ POLİTİKASI</a:t>
            </a:r>
          </a:p>
        </p:txBody>
      </p:sp>
      <p:sp>
        <p:nvSpPr>
          <p:cNvPr id="413699" name="Rectangle 3"/>
          <p:cNvSpPr>
            <a:spLocks noGrp="1" noChangeArrowheads="1"/>
          </p:cNvSpPr>
          <p:nvPr>
            <p:ph type="body" idx="1"/>
          </p:nvPr>
        </p:nvSpPr>
        <p:spPr/>
        <p:txBody>
          <a:bodyPr/>
          <a:lstStyle/>
          <a:p>
            <a:r>
              <a:rPr lang="tr-TR" altLang="tr-TR"/>
              <a:t>MİSAK I MİLLİ VE TEMEL DIŞ POLİTİKA İLKELERİ</a:t>
            </a:r>
          </a:p>
          <a:p>
            <a:r>
              <a:rPr lang="tr-TR" altLang="tr-TR"/>
              <a:t>EŞİTLİK VE SAYGI İLKESİ</a:t>
            </a:r>
          </a:p>
          <a:p>
            <a:r>
              <a:rPr lang="tr-TR" altLang="tr-TR"/>
              <a:t>İÇİŞLERİNE KARIŞMAMA İLKESİ</a:t>
            </a:r>
          </a:p>
          <a:p>
            <a:r>
              <a:rPr lang="tr-TR" altLang="tr-TR"/>
              <a:t>TAM BAĞIMSIZLIK İLKESİ</a:t>
            </a:r>
          </a:p>
          <a:p>
            <a:r>
              <a:rPr lang="tr-TR" altLang="tr-TR"/>
              <a:t>DİPLOMASİ İLKESİ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tr-TR" altLang="tr-TR"/>
              <a:t>MERKEZİ DEVLET OLUŞTURMA</a:t>
            </a:r>
          </a:p>
        </p:txBody>
      </p:sp>
      <p:sp>
        <p:nvSpPr>
          <p:cNvPr id="348163" name="Rectangle 3"/>
          <p:cNvSpPr>
            <a:spLocks noGrp="1" noChangeArrowheads="1"/>
          </p:cNvSpPr>
          <p:nvPr>
            <p:ph type="body" idx="1"/>
          </p:nvPr>
        </p:nvSpPr>
        <p:spPr/>
        <p:txBody>
          <a:bodyPr/>
          <a:lstStyle/>
          <a:p>
            <a:r>
              <a:rPr lang="tr-TR" altLang="tr-TR"/>
              <a:t>ANKARANIN BAŞKENT İLAN EDİLMESİ</a:t>
            </a:r>
          </a:p>
          <a:p>
            <a:r>
              <a:rPr lang="tr-TR" altLang="tr-TR"/>
              <a:t>İLLER SİSTEMİNİN KABULÜ</a:t>
            </a:r>
          </a:p>
          <a:p>
            <a:r>
              <a:rPr lang="tr-TR" altLang="tr-TR"/>
              <a:t>İL</a:t>
            </a:r>
          </a:p>
          <a:p>
            <a:r>
              <a:rPr lang="tr-TR" altLang="tr-TR"/>
              <a:t>İLÇE</a:t>
            </a:r>
          </a:p>
          <a:p>
            <a:r>
              <a:rPr lang="tr-TR" altLang="tr-TR"/>
              <a:t>BUCAK</a:t>
            </a:r>
          </a:p>
          <a:p>
            <a:r>
              <a:rPr lang="tr-TR" altLang="tr-TR"/>
              <a:t>KÖY BÖLÜNÜMÜ</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endParaRPr lang="tr-TR" altLang="tr-TR"/>
          </a:p>
        </p:txBody>
      </p:sp>
      <p:sp>
        <p:nvSpPr>
          <p:cNvPr id="414723" name="Rectangle 3"/>
          <p:cNvSpPr>
            <a:spLocks noGrp="1" noChangeArrowheads="1"/>
          </p:cNvSpPr>
          <p:nvPr>
            <p:ph type="body" idx="1"/>
          </p:nvPr>
        </p:nvSpPr>
        <p:spPr/>
        <p:txBody>
          <a:bodyPr/>
          <a:lstStyle/>
          <a:p>
            <a:endParaRPr lang="tr-TR" alt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tr-TR" altLang="tr-TR"/>
              <a:t>LAİK DEVLET OLUŞTURMA</a:t>
            </a:r>
          </a:p>
        </p:txBody>
      </p:sp>
      <p:sp>
        <p:nvSpPr>
          <p:cNvPr id="349187" name="Rectangle 3"/>
          <p:cNvSpPr>
            <a:spLocks noGrp="1" noChangeArrowheads="1"/>
          </p:cNvSpPr>
          <p:nvPr>
            <p:ph type="body" idx="1"/>
          </p:nvPr>
        </p:nvSpPr>
        <p:spPr/>
        <p:txBody>
          <a:bodyPr/>
          <a:lstStyle/>
          <a:p>
            <a:r>
              <a:rPr lang="tr-TR" altLang="tr-TR" sz="2800"/>
              <a:t>SALTANATI KALDIRILMASI</a:t>
            </a:r>
          </a:p>
          <a:p>
            <a:r>
              <a:rPr lang="tr-TR" altLang="tr-TR" sz="2800"/>
              <a:t>HİLAFETİN KALDIRILMASI</a:t>
            </a:r>
          </a:p>
          <a:p>
            <a:r>
              <a:rPr lang="tr-TR" altLang="tr-TR" sz="2800"/>
              <a:t>ŞERİYE BAKANLIĞININ KALDIRILMASI</a:t>
            </a:r>
          </a:p>
          <a:p>
            <a:r>
              <a:rPr lang="tr-TR" altLang="tr-TR" sz="2800"/>
              <a:t>MEDRESELERİN KAPATILMASI</a:t>
            </a:r>
          </a:p>
          <a:p>
            <a:r>
              <a:rPr lang="tr-TR" altLang="tr-TR" sz="2800"/>
              <a:t>TEKKE VE ZAVİYELERİN KAPATILMASI</a:t>
            </a:r>
          </a:p>
          <a:p>
            <a:r>
              <a:rPr lang="tr-TR" altLang="tr-TR" sz="2800"/>
              <a:t>1928 ANAYASADAN DEVLETİN DİNİ İBARESİNİN ÇIKARILMASI</a:t>
            </a:r>
          </a:p>
          <a:p>
            <a:r>
              <a:rPr lang="tr-TR" altLang="tr-TR" sz="2800"/>
              <a:t>1937 ANAYASAYA LAİKLİK İLKESİNİN GİRMESİ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tr-TR" altLang="tr-TR"/>
              <a:t>YENİ SİSTEME ELEŞTRİLER</a:t>
            </a:r>
          </a:p>
        </p:txBody>
      </p:sp>
      <p:sp>
        <p:nvSpPr>
          <p:cNvPr id="350211" name="Rectangle 3"/>
          <p:cNvSpPr>
            <a:spLocks noGrp="1" noChangeArrowheads="1"/>
          </p:cNvSpPr>
          <p:nvPr>
            <p:ph type="body" idx="1"/>
          </p:nvPr>
        </p:nvSpPr>
        <p:spPr/>
        <p:txBody>
          <a:bodyPr/>
          <a:lstStyle/>
          <a:p>
            <a:r>
              <a:rPr lang="tr-TR" altLang="tr-TR"/>
              <a:t>DİNİ ETKENLİ ELEŞTRİLER</a:t>
            </a:r>
          </a:p>
          <a:p>
            <a:r>
              <a:rPr lang="tr-TR" altLang="tr-TR"/>
              <a:t>ÖZELLİKLE LAİK GİDİŞE KARŞI BAZI TOPLUM KESİMLERİ AYAKLANMA DAHİL BAŞKALDIRMIŞLARDIR</a:t>
            </a:r>
          </a:p>
          <a:p>
            <a:r>
              <a:rPr lang="tr-TR" altLang="tr-TR"/>
              <a:t>ŞEYH SAİT İSYANI 1925</a:t>
            </a:r>
          </a:p>
          <a:p>
            <a:r>
              <a:rPr lang="tr-TR" altLang="tr-TR"/>
              <a:t>ŞAPKA İSYANLARI 1925</a:t>
            </a:r>
          </a:p>
          <a:p>
            <a:r>
              <a:rPr lang="tr-TR" altLang="tr-TR"/>
              <a:t>BURSA OLAYI 1933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title"/>
          </p:nvPr>
        </p:nvSpPr>
        <p:spPr/>
        <p:txBody>
          <a:bodyPr/>
          <a:lstStyle/>
          <a:p>
            <a:r>
              <a:rPr lang="tr-TR" altLang="tr-TR"/>
              <a:t>ETNİK ELEŞTİRİLER</a:t>
            </a:r>
          </a:p>
        </p:txBody>
      </p:sp>
      <p:sp>
        <p:nvSpPr>
          <p:cNvPr id="351235" name="Rectangle 3"/>
          <p:cNvSpPr>
            <a:spLocks noGrp="1" noChangeArrowheads="1"/>
          </p:cNvSpPr>
          <p:nvPr>
            <p:ph type="body" idx="1"/>
          </p:nvPr>
        </p:nvSpPr>
        <p:spPr/>
        <p:txBody>
          <a:bodyPr/>
          <a:lstStyle/>
          <a:p>
            <a:r>
              <a:rPr lang="tr-TR" altLang="tr-TR"/>
              <a:t>MİLLİ DEVLET İLKESİNE KARŞITLIK</a:t>
            </a:r>
          </a:p>
          <a:p>
            <a:r>
              <a:rPr lang="tr-TR" altLang="tr-TR"/>
              <a:t>MERKEZİ DEVLET İLKESİNE KARŞITLIK</a:t>
            </a:r>
          </a:p>
          <a:p>
            <a:r>
              <a:rPr lang="tr-TR" altLang="tr-TR"/>
              <a:t>SİYASAL KÜRTÇÜLÜK ETKENDİR</a:t>
            </a:r>
          </a:p>
          <a:p>
            <a:r>
              <a:rPr lang="tr-TR" altLang="tr-TR"/>
              <a:t>DOĞU İSYANI 1925</a:t>
            </a:r>
          </a:p>
          <a:p>
            <a:r>
              <a:rPr lang="tr-TR" altLang="tr-TR"/>
              <a:t>TUNCELİ İSYANI</a:t>
            </a:r>
          </a:p>
          <a:p>
            <a:r>
              <a:rPr lang="tr-TR" altLang="tr-TR"/>
              <a:t>AĞRI İSYANI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title"/>
          </p:nvPr>
        </p:nvSpPr>
        <p:spPr/>
        <p:txBody>
          <a:bodyPr/>
          <a:lstStyle/>
          <a:p>
            <a:r>
              <a:rPr lang="tr-TR" altLang="tr-TR"/>
              <a:t>SINIFSAL ELEŞTRİLER</a:t>
            </a:r>
          </a:p>
        </p:txBody>
      </p:sp>
      <p:sp>
        <p:nvSpPr>
          <p:cNvPr id="360451" name="Rectangle 3"/>
          <p:cNvSpPr>
            <a:spLocks noGrp="1" noChangeArrowheads="1"/>
          </p:cNvSpPr>
          <p:nvPr>
            <p:ph type="body" idx="1"/>
          </p:nvPr>
        </p:nvSpPr>
        <p:spPr/>
        <p:txBody>
          <a:bodyPr/>
          <a:lstStyle/>
          <a:p>
            <a:r>
              <a:rPr lang="tr-TR" altLang="tr-TR"/>
              <a:t>DEVLETİN MİLLİ DEVLET OLMASI İLKESİNE KARŞITLIK</a:t>
            </a:r>
          </a:p>
          <a:p>
            <a:r>
              <a:rPr lang="tr-TR" altLang="tr-TR"/>
              <a:t>SOSYALİST YADA KOMUNİST DEVLET İSTEĞİ</a:t>
            </a:r>
          </a:p>
          <a:p>
            <a:r>
              <a:rPr lang="tr-TR" altLang="tr-TR"/>
              <a:t>İLK DÖNEMLERDE GÜÇSÜZ BİR DİRENİŞ</a:t>
            </a:r>
          </a:p>
          <a:p>
            <a:r>
              <a:rPr lang="tr-TR" altLang="tr-TR"/>
              <a:t>1960LAR SONRASI TERÖR FAALİYETİ</a:t>
            </a:r>
          </a:p>
        </p:txBody>
      </p:sp>
    </p:spTree>
  </p:cSld>
  <p:clrMapOvr>
    <a:masterClrMapping/>
  </p:clrMapOvr>
</p:sld>
</file>

<file path=ppt/theme/theme1.xml><?xml version="1.0" encoding="utf-8"?>
<a:theme xmlns:a="http://schemas.openxmlformats.org/drawingml/2006/main" name="Okyanus">
  <a:themeElements>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tr-TR" sz="96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tr-TR" sz="96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3012</TotalTime>
  <Words>2122</Words>
  <Application>Microsoft Office PowerPoint</Application>
  <PresentationFormat>Ekran Gösterisi (4:3)</PresentationFormat>
  <Paragraphs>339</Paragraphs>
  <Slides>50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50</vt:i4>
      </vt:variant>
    </vt:vector>
  </HeadingPairs>
  <TitlesOfParts>
    <vt:vector size="55" baseType="lpstr">
      <vt:lpstr>Times New Roman</vt:lpstr>
      <vt:lpstr>Tahoma</vt:lpstr>
      <vt:lpstr>Arial</vt:lpstr>
      <vt:lpstr>Wingdings</vt:lpstr>
      <vt:lpstr>Okyanus</vt:lpstr>
      <vt:lpstr>SİYASAL SİSTEMİN OLUŞUMU</vt:lpstr>
      <vt:lpstr>1-Saltanatın kaldırılması  (1 Kasım 1922) </vt:lpstr>
      <vt:lpstr>2-Cumhuriyetin ilanı (29 Ekim 1923)</vt:lpstr>
      <vt:lpstr>3-Halifeliğin kaldırılması  (3 Mart 1924)</vt:lpstr>
      <vt:lpstr>MERKEZİ DEVLET OLUŞTURMA</vt:lpstr>
      <vt:lpstr>LAİK DEVLET OLUŞTURMA</vt:lpstr>
      <vt:lpstr>YENİ SİSTEME ELEŞTRİLER</vt:lpstr>
      <vt:lpstr>ETNİK ELEŞTİRİLER</vt:lpstr>
      <vt:lpstr>SINIFSAL ELEŞTRİLER</vt:lpstr>
      <vt:lpstr>YENİ DEVLET MODELİNE KARŞI BAŞKA OLAYLAR İZMİR SUİKASTI</vt:lpstr>
      <vt:lpstr>Menemen Olayı:</vt:lpstr>
      <vt:lpstr>PowerPoint Sunusu</vt:lpstr>
      <vt:lpstr>TÜRK HUKUK DEVRİMİ</vt:lpstr>
      <vt:lpstr>TÜRK HUKUK DEVRİMİ</vt:lpstr>
      <vt:lpstr>TÜRK HUKUK DEVRİMİ</vt:lpstr>
      <vt:lpstr>TÜRK HUKUK DEVRİMİ</vt:lpstr>
      <vt:lpstr>TÜRK HUKUK DEVRİMİ</vt:lpstr>
      <vt:lpstr>TÜRK HUKUK DEVRİMİ</vt:lpstr>
      <vt:lpstr>TOPLUMSAL ALANDA YAPILAN İNKILAPLAR</vt:lpstr>
      <vt:lpstr>EĞİTİM VE KÜLTÜR DEVRİMİ</vt:lpstr>
      <vt:lpstr>EĞİTİM DEVRİMİ</vt:lpstr>
      <vt:lpstr>EĞİTİM DEVRİMİ</vt:lpstr>
      <vt:lpstr>EĞİTİM DEVRİMİ</vt:lpstr>
      <vt:lpstr>EĞİTİM DEVRİMİ</vt:lpstr>
      <vt:lpstr>EĞİTİM DEVRİMİ</vt:lpstr>
      <vt:lpstr>KÜLTÜR DEVRİMİ</vt:lpstr>
      <vt:lpstr>KÜLTÜR DEVRİMİ</vt:lpstr>
      <vt:lpstr>EKONOMİK DEĞİŞİM</vt:lpstr>
      <vt:lpstr>EKONOMİK DEĞİŞİM</vt:lpstr>
      <vt:lpstr>KÖYLÜYLE İLGİLİ ÇALIŞMALAR</vt:lpstr>
      <vt:lpstr>EKONOMİK DEĞİŞİM</vt:lpstr>
      <vt:lpstr>Sanayi Alanında Gelişmeler</vt:lpstr>
      <vt:lpstr>Ticaret Alanında Gelişmeler</vt:lpstr>
      <vt:lpstr>Bayındırlık Alanında Gelişmeler</vt:lpstr>
      <vt:lpstr>TÜRK DEMOKRASİ TARİHİ</vt:lpstr>
      <vt:lpstr>TÜRK DEMOKRASİ TARİHİ</vt:lpstr>
      <vt:lpstr>TÜRK DEMOKRASİ TARİHİ</vt:lpstr>
      <vt:lpstr>TÜRK DEMOKRASİ TARİHİ</vt:lpstr>
      <vt:lpstr>TÜRK DEMOKRASİ TARİHİ</vt:lpstr>
      <vt:lpstr>TÜRK DEMOKRASİ TARİHİ</vt:lpstr>
      <vt:lpstr>TÜRK DEMOKRASİ TARİHİ</vt:lpstr>
      <vt:lpstr>TÜRK DEMOKRASİ TARİHİ</vt:lpstr>
      <vt:lpstr>Türk demokrasi tarihi</vt:lpstr>
      <vt:lpstr>Türk demokrasi tarihi</vt:lpstr>
      <vt:lpstr>KADIN HAKLARI</vt:lpstr>
      <vt:lpstr>KADIN HAKLARI</vt:lpstr>
      <vt:lpstr>KADIN HAKLARI</vt:lpstr>
      <vt:lpstr>PowerPoint Sunusu</vt:lpstr>
      <vt:lpstr>TÜRK DIŞ POLİTİKASI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Atatürk İnkılapları</dc:title>
  <dc:creator>mehmet genç</dc:creator>
  <cp:keywords>inkılap;atatürk;www.nedir.org</cp:keywords>
  <cp:lastModifiedBy>mehmet genç</cp:lastModifiedBy>
  <cp:revision>119</cp:revision>
  <dcterms:created xsi:type="dcterms:W3CDTF">1601-01-01T00:00:00Z</dcterms:created>
  <dcterms:modified xsi:type="dcterms:W3CDTF">2018-05-02T07:11:14Z</dcterms:modified>
</cp:coreProperties>
</file>