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409" r:id="rId2"/>
    <p:sldId id="410" r:id="rId3"/>
    <p:sldId id="411" r:id="rId4"/>
    <p:sldId id="412" r:id="rId5"/>
    <p:sldId id="413" r:id="rId6"/>
    <p:sldId id="414" r:id="rId7"/>
    <p:sldId id="415" r:id="rId8"/>
    <p:sldId id="397" r:id="rId9"/>
    <p:sldId id="398" r:id="rId10"/>
    <p:sldId id="399" r:id="rId11"/>
  </p:sldIdLst>
  <p:sldSz cx="11704638" cy="6583363"/>
  <p:notesSz cx="6858000" cy="9144000"/>
  <p:custDataLst>
    <p:tags r:id="rId1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074">
          <p15:clr>
            <a:srgbClr val="A4A3A4"/>
          </p15:clr>
        </p15:guide>
        <p15:guide id="2" pos="36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101"/>
    <a:srgbClr val="EF0BF5"/>
    <a:srgbClr val="F12EF6"/>
    <a:srgbClr val="A91F99"/>
    <a:srgbClr val="186625"/>
    <a:srgbClr val="1E8439"/>
    <a:srgbClr val="FFE600"/>
    <a:srgbClr val="083D7F"/>
    <a:srgbClr val="BFABA4"/>
    <a:srgbClr val="0B54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Orta Sti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25E5076-3810-47DD-B79F-674D7AD40C01}" styleName="Koyu Stil 1 - Vurgu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43" autoAdjust="0"/>
  </p:normalViewPr>
  <p:slideViewPr>
    <p:cSldViewPr snapToGrid="0" snapToObjects="1">
      <p:cViewPr>
        <p:scale>
          <a:sx n="64" d="100"/>
          <a:sy n="64" d="100"/>
        </p:scale>
        <p:origin x="-1530" y="-768"/>
      </p:cViewPr>
      <p:guideLst>
        <p:guide orient="horz" pos="2074"/>
        <p:guide pos="36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13AEEF-B862-9740-8273-9BB02300698C}" type="datetimeFigureOut">
              <a:rPr lang="en-US" smtClean="0"/>
              <a:pPr/>
              <a:t>5/4/2018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30A434-687A-9D4F-9E3F-E1EA622E28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9024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DD761D-3C33-4D40-B069-A8D67A84C167}" type="datetimeFigureOut">
              <a:rPr lang="en-US" smtClean="0"/>
              <a:pPr/>
              <a:t>5/4/2018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D8A099-66A5-D545-B149-BC4AE8BAEB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7566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7848" y="2045110"/>
            <a:ext cx="9948942" cy="1411156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5696" y="3730572"/>
            <a:ext cx="8193247" cy="168241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0F976-EF98-1041-85E9-132DFECC306D}" type="datetime1">
              <a:rPr lang="en-US" smtClean="0"/>
              <a:pPr/>
              <a:t>5/4/2018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39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43F03-2A7E-3C42-AF15-0E6D27DCA054}" type="datetime1">
              <a:rPr lang="en-US" smtClean="0"/>
              <a:pPr/>
              <a:t>5/4/2018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255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63368" y="252972"/>
            <a:ext cx="3369148" cy="5391652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830" y="252972"/>
            <a:ext cx="9918461" cy="5391652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A4079-662C-E44B-A071-2998F7FF1F96}" type="datetime1">
              <a:rPr lang="en-US" smtClean="0"/>
              <a:pPr/>
              <a:t>5/4/2018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229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7579D-4E5E-964A-A8DD-336FBDCAAE3E}" type="datetime1">
              <a:rPr lang="en-US" smtClean="0"/>
              <a:pPr/>
              <a:t>5/4/2018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054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586" y="4230421"/>
            <a:ext cx="9948942" cy="130752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4586" y="2790311"/>
            <a:ext cx="9948942" cy="144011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B15B-2914-E949-B144-ABF83FF00637}" type="datetime1">
              <a:rPr lang="en-US" smtClean="0"/>
              <a:pPr/>
              <a:t>5/4/2018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424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830" y="1475161"/>
            <a:ext cx="6642788" cy="4169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7695" y="1475161"/>
            <a:ext cx="6644821" cy="4169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63A82-140C-8141-8A39-F02BDC0A4D60}" type="datetime1">
              <a:rPr lang="en-US" smtClean="0"/>
              <a:pPr/>
              <a:t>5/4/2018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269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232" y="263640"/>
            <a:ext cx="10534174" cy="1097227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232" y="1473637"/>
            <a:ext cx="5171581" cy="61414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232" y="2087779"/>
            <a:ext cx="5171581" cy="37930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45794" y="1473637"/>
            <a:ext cx="5173613" cy="61414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45794" y="2087779"/>
            <a:ext cx="5173613" cy="37930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F0E2-8CB2-6945-84B5-6ACA39800821}" type="datetime1">
              <a:rPr lang="en-US" smtClean="0"/>
              <a:pPr/>
              <a:t>5/4/2018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71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187DE-B049-0741-83B8-3DB8EE08F013}" type="datetime1">
              <a:rPr lang="en-US" smtClean="0"/>
              <a:pPr/>
              <a:t>5/4/2018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153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C5E15-2523-6D41-B3E0-0638DA66CD89}" type="datetime1">
              <a:rPr lang="en-US" smtClean="0"/>
              <a:pPr/>
              <a:t>5/4/2018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323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233" y="262116"/>
            <a:ext cx="3850745" cy="111551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188" y="262116"/>
            <a:ext cx="6543218" cy="561871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5233" y="1377630"/>
            <a:ext cx="3850745" cy="450320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66A19-F4B6-6B44-BDA2-AA0ACC50F539}" type="datetime1">
              <a:rPr lang="en-US" smtClean="0"/>
              <a:pPr/>
              <a:t>5/4/2018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5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4191" y="4608354"/>
            <a:ext cx="7022783" cy="54404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94191" y="588236"/>
            <a:ext cx="7022783" cy="395001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94191" y="5152397"/>
            <a:ext cx="7022783" cy="7726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65EC3-986C-F54C-A92F-E70DF603B7B0}" type="datetime1">
              <a:rPr lang="en-US" smtClean="0"/>
              <a:pPr/>
              <a:t>5/4/2018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642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5232" y="263640"/>
            <a:ext cx="10534174" cy="10972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232" y="1536119"/>
            <a:ext cx="10534174" cy="4344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5232" y="6101803"/>
            <a:ext cx="2731082" cy="350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EA9AA-FFF2-C94E-8957-AC8226C036FF}" type="datetime1">
              <a:rPr lang="en-US" smtClean="0"/>
              <a:pPr/>
              <a:t>5/4/2018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9085" y="6101803"/>
            <a:ext cx="3706469" cy="350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324" y="6101803"/>
            <a:ext cx="2731082" cy="350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D76F2-8F7A-0446-97E7-A0082C0A3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281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4 Resi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69" y="1286933"/>
            <a:ext cx="9245284" cy="4389472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1</a:t>
            </a:fld>
            <a:endParaRPr lang="en-US" dirty="0"/>
          </a:p>
        </p:txBody>
      </p:sp>
      <p:grpSp>
        <p:nvGrpSpPr>
          <p:cNvPr id="2" name="Grup 1"/>
          <p:cNvGrpSpPr/>
          <p:nvPr/>
        </p:nvGrpSpPr>
        <p:grpSpPr>
          <a:xfrm>
            <a:off x="993549" y="800144"/>
            <a:ext cx="7772382" cy="1124349"/>
            <a:chOff x="993549" y="800144"/>
            <a:chExt cx="7772382" cy="1124349"/>
          </a:xfrm>
        </p:grpSpPr>
        <p:sp>
          <p:nvSpPr>
            <p:cNvPr id="17" name="8 Yuvarlatılmış Dikdörtgen"/>
            <p:cNvSpPr/>
            <p:nvPr/>
          </p:nvSpPr>
          <p:spPr>
            <a:xfrm>
              <a:off x="2907418" y="1167021"/>
              <a:ext cx="3944644" cy="757472"/>
            </a:xfrm>
            <a:prstGeom prst="roundRect">
              <a:avLst/>
            </a:prstGeom>
            <a:solidFill>
              <a:srgbClr val="C00000"/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11" name="10 Dikdörtgen"/>
            <p:cNvSpPr/>
            <p:nvPr/>
          </p:nvSpPr>
          <p:spPr>
            <a:xfrm>
              <a:off x="993549" y="1312913"/>
              <a:ext cx="777238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800" b="1" dirty="0">
                  <a:solidFill>
                    <a:prstClr val="white"/>
                  </a:solidFill>
                </a:rPr>
                <a:t>Ünsüz Yumuşaması</a:t>
              </a:r>
            </a:p>
          </p:txBody>
        </p:sp>
        <p:pic>
          <p:nvPicPr>
            <p:cNvPr id="18" name="9 Resim" descr="pin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47372" y="800144"/>
              <a:ext cx="364068" cy="508362"/>
            </a:xfrm>
            <a:prstGeom prst="rect">
              <a:avLst/>
            </a:prstGeom>
          </p:spPr>
        </p:pic>
      </p:grpSp>
      <p:sp>
        <p:nvSpPr>
          <p:cNvPr id="13" name="4 Metin kutusu"/>
          <p:cNvSpPr txBox="1"/>
          <p:nvPr/>
        </p:nvSpPr>
        <p:spPr>
          <a:xfrm>
            <a:off x="226668" y="241535"/>
            <a:ext cx="10300443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aseline="300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TÜRKÇE</a:t>
            </a:r>
            <a:r>
              <a:rPr lang="tr-TR" sz="25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tr-TR" sz="2500" b="1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Ünsüzlerle İlgili Ses </a:t>
            </a:r>
            <a:r>
              <a:rPr lang="tr-TR" sz="2500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Olayları - 1</a:t>
            </a:r>
            <a:endParaRPr lang="tr-TR" sz="2500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476492" y="2173196"/>
            <a:ext cx="355629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100" b="1" dirty="0">
                <a:solidFill>
                  <a:schemeClr val="bg1"/>
                </a:solidFill>
              </a:rPr>
              <a:t>“p, ç, t, k” ile biten sözcüklere,</a:t>
            </a:r>
          </a:p>
        </p:txBody>
      </p:sp>
      <p:sp>
        <p:nvSpPr>
          <p:cNvPr id="12" name="Dikdörtgen 11"/>
          <p:cNvSpPr/>
          <p:nvPr/>
        </p:nvSpPr>
        <p:spPr>
          <a:xfrm>
            <a:off x="3905031" y="2172730"/>
            <a:ext cx="4412490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100" b="1" dirty="0">
                <a:solidFill>
                  <a:schemeClr val="bg1"/>
                </a:solidFill>
              </a:rPr>
              <a:t>ünlü ile başlayan bir ek </a:t>
            </a:r>
            <a:r>
              <a:rPr lang="tr-TR" sz="2100" b="1" dirty="0" smtClean="0">
                <a:solidFill>
                  <a:schemeClr val="bg1"/>
                </a:solidFill>
              </a:rPr>
              <a:t>getirildiğinde</a:t>
            </a:r>
            <a:endParaRPr lang="tr-TR" sz="2100" b="1" dirty="0">
              <a:solidFill>
                <a:schemeClr val="bg1"/>
              </a:solidFill>
            </a:endParaRPr>
          </a:p>
        </p:txBody>
      </p:sp>
      <p:sp>
        <p:nvSpPr>
          <p:cNvPr id="15" name="Dikdörtgen 14"/>
          <p:cNvSpPr/>
          <p:nvPr/>
        </p:nvSpPr>
        <p:spPr>
          <a:xfrm>
            <a:off x="3015828" y="3319786"/>
            <a:ext cx="243494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200" b="1" spc="600" dirty="0" smtClean="0">
                <a:solidFill>
                  <a:schemeClr val="bg1"/>
                </a:solidFill>
              </a:rPr>
              <a:t>Dolap – </a:t>
            </a:r>
            <a:r>
              <a:rPr lang="tr-TR" sz="2200" b="1" spc="600" dirty="0">
                <a:solidFill>
                  <a:schemeClr val="bg1"/>
                </a:solidFill>
              </a:rPr>
              <a:t>a:</a:t>
            </a:r>
          </a:p>
          <a:p>
            <a:pPr>
              <a:lnSpc>
                <a:spcPct val="150000"/>
              </a:lnSpc>
            </a:pPr>
            <a:r>
              <a:rPr lang="tr-TR" sz="2200" b="1" spc="600" dirty="0" smtClean="0">
                <a:solidFill>
                  <a:schemeClr val="bg1"/>
                </a:solidFill>
              </a:rPr>
              <a:t>Çekiç – in:</a:t>
            </a:r>
            <a:endParaRPr lang="tr-TR" sz="2200" b="1" spc="6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tr-TR" sz="2200" b="1" spc="600" dirty="0" smtClean="0">
                <a:solidFill>
                  <a:schemeClr val="bg1"/>
                </a:solidFill>
              </a:rPr>
              <a:t>Kilit  – i: </a:t>
            </a:r>
          </a:p>
          <a:p>
            <a:pPr>
              <a:lnSpc>
                <a:spcPct val="150000"/>
              </a:lnSpc>
            </a:pPr>
            <a:r>
              <a:rPr lang="tr-TR" sz="2200" b="1" spc="600" dirty="0">
                <a:solidFill>
                  <a:schemeClr val="bg1"/>
                </a:solidFill>
              </a:rPr>
              <a:t>Sokak </a:t>
            </a:r>
            <a:r>
              <a:rPr lang="tr-TR" sz="2200" b="1" spc="600" dirty="0" smtClean="0">
                <a:solidFill>
                  <a:schemeClr val="bg1"/>
                </a:solidFill>
              </a:rPr>
              <a:t>– a:</a:t>
            </a:r>
            <a:endParaRPr lang="tr-TR" sz="2200" b="1" spc="600" dirty="0">
              <a:solidFill>
                <a:schemeClr val="bg1"/>
              </a:solidFill>
            </a:endParaRPr>
          </a:p>
        </p:txBody>
      </p:sp>
      <p:sp>
        <p:nvSpPr>
          <p:cNvPr id="23" name="Dikdörtgen 22"/>
          <p:cNvSpPr/>
          <p:nvPr/>
        </p:nvSpPr>
        <p:spPr>
          <a:xfrm>
            <a:off x="4928315" y="3319320"/>
            <a:ext cx="4152185" cy="547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200" b="1" spc="600" dirty="0" smtClean="0">
                <a:solidFill>
                  <a:schemeClr val="bg1"/>
                </a:solidFill>
              </a:rPr>
              <a:t>Dola a</a:t>
            </a:r>
            <a:endParaRPr lang="tr-TR" sz="2200" b="1" spc="600" dirty="0">
              <a:solidFill>
                <a:schemeClr val="bg1"/>
              </a:solidFill>
            </a:endParaRPr>
          </a:p>
        </p:txBody>
      </p:sp>
      <p:sp>
        <p:nvSpPr>
          <p:cNvPr id="25" name="Dikdörtgen 24"/>
          <p:cNvSpPr/>
          <p:nvPr/>
        </p:nvSpPr>
        <p:spPr>
          <a:xfrm>
            <a:off x="8077099" y="2162514"/>
            <a:ext cx="112505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100" b="1" dirty="0" smtClean="0">
                <a:solidFill>
                  <a:schemeClr val="bg1"/>
                </a:solidFill>
              </a:rPr>
              <a:t>p </a:t>
            </a:r>
            <a:r>
              <a:rPr lang="tr-TR" sz="2100" b="1" dirty="0">
                <a:solidFill>
                  <a:schemeClr val="bg1"/>
                </a:solidFill>
              </a:rPr>
              <a:t>&gt; b’ye,</a:t>
            </a:r>
          </a:p>
        </p:txBody>
      </p:sp>
      <p:sp>
        <p:nvSpPr>
          <p:cNvPr id="31" name="Dikdörtgen 30"/>
          <p:cNvSpPr/>
          <p:nvPr/>
        </p:nvSpPr>
        <p:spPr>
          <a:xfrm>
            <a:off x="5731261" y="3311954"/>
            <a:ext cx="296911" cy="547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200" b="1" spc="600" dirty="0" smtClean="0">
                <a:solidFill>
                  <a:schemeClr val="bg1"/>
                </a:solidFill>
              </a:rPr>
              <a:t>b </a:t>
            </a:r>
            <a:endParaRPr lang="tr-TR" sz="2200" b="1" spc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7355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3" name="4 Metin kutusu"/>
          <p:cNvSpPr txBox="1"/>
          <p:nvPr/>
        </p:nvSpPr>
        <p:spPr>
          <a:xfrm>
            <a:off x="226668" y="241535"/>
            <a:ext cx="10300443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aseline="300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TÜRKÇE</a:t>
            </a:r>
            <a:r>
              <a:rPr lang="tr-TR" sz="25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tr-TR" sz="2500" b="1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Ünlülerle İlgili Ses </a:t>
            </a:r>
            <a:r>
              <a:rPr lang="tr-TR" sz="2500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Olayları - 1</a:t>
            </a:r>
            <a:endParaRPr lang="tr-TR" sz="2500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up 8"/>
          <p:cNvGrpSpPr/>
          <p:nvPr/>
        </p:nvGrpSpPr>
        <p:grpSpPr>
          <a:xfrm>
            <a:off x="456312" y="835705"/>
            <a:ext cx="9070953" cy="4607152"/>
            <a:chOff x="742042" y="1118734"/>
            <a:chExt cx="8417424" cy="4345025"/>
          </a:xfrm>
        </p:grpSpPr>
        <p:pic>
          <p:nvPicPr>
            <p:cNvPr id="10" name="4 Resim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6398" y="1286933"/>
              <a:ext cx="8023068" cy="4176826"/>
            </a:xfrm>
            <a:prstGeom prst="rect">
              <a:avLst/>
            </a:prstGeom>
          </p:spPr>
        </p:pic>
        <p:pic>
          <p:nvPicPr>
            <p:cNvPr id="4" name="Resim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042" y="1118734"/>
              <a:ext cx="1084248" cy="1101950"/>
            </a:xfrm>
            <a:prstGeom prst="rect">
              <a:avLst/>
            </a:prstGeom>
          </p:spPr>
        </p:pic>
      </p:grpSp>
      <p:sp>
        <p:nvSpPr>
          <p:cNvPr id="11" name="Dikdörtgen 10"/>
          <p:cNvSpPr/>
          <p:nvPr/>
        </p:nvSpPr>
        <p:spPr>
          <a:xfrm>
            <a:off x="2049715" y="1937708"/>
            <a:ext cx="607639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100" b="1" i="1" dirty="0">
                <a:solidFill>
                  <a:schemeClr val="bg1"/>
                </a:solidFill>
              </a:rPr>
              <a:t>Tek heceli sözcüklerin genelinde ünsüz yumuşaması olmazken az sayıda sözcükte bu kurala rastlanır.</a:t>
            </a:r>
            <a:endParaRPr lang="tr-TR" sz="2100" b="1" dirty="0">
              <a:solidFill>
                <a:schemeClr val="bg1"/>
              </a:solidFill>
            </a:endParaRPr>
          </a:p>
        </p:txBody>
      </p:sp>
      <p:grpSp>
        <p:nvGrpSpPr>
          <p:cNvPr id="21" name="Grup 20"/>
          <p:cNvGrpSpPr/>
          <p:nvPr/>
        </p:nvGrpSpPr>
        <p:grpSpPr>
          <a:xfrm rot="439936">
            <a:off x="362186" y="2979703"/>
            <a:ext cx="1874039" cy="435648"/>
            <a:chOff x="-59980" y="3766917"/>
            <a:chExt cx="2496838" cy="580427"/>
          </a:xfrm>
        </p:grpSpPr>
        <p:sp>
          <p:nvSpPr>
            <p:cNvPr id="22" name="Yuvarlatılmış Dikdörtgen 21"/>
            <p:cNvSpPr/>
            <p:nvPr/>
          </p:nvSpPr>
          <p:spPr>
            <a:xfrm rot="21151666">
              <a:off x="403042" y="3766917"/>
              <a:ext cx="1584396" cy="559969"/>
            </a:xfrm>
            <a:prstGeom prst="roundRect">
              <a:avLst/>
            </a:prstGeom>
            <a:solidFill>
              <a:schemeClr val="tx1"/>
            </a:solidFill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23" name="9 Dikdörtgen"/>
            <p:cNvSpPr/>
            <p:nvPr/>
          </p:nvSpPr>
          <p:spPr>
            <a:xfrm rot="21115826">
              <a:off x="-59980" y="3814265"/>
              <a:ext cx="2496838" cy="5330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000" b="1" dirty="0" smtClean="0">
                  <a:solidFill>
                    <a:prstClr val="white"/>
                  </a:solidFill>
                </a:rPr>
                <a:t>Örnekler</a:t>
              </a:r>
              <a:endParaRPr lang="tr-TR" sz="2000" dirty="0">
                <a:solidFill>
                  <a:prstClr val="white"/>
                </a:solidFill>
              </a:endParaRPr>
            </a:p>
          </p:txBody>
        </p:sp>
      </p:grpSp>
      <p:graphicFrame>
        <p:nvGraphicFramePr>
          <p:cNvPr id="24" name="Tablo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763869"/>
              </p:ext>
            </p:extLst>
          </p:nvPr>
        </p:nvGraphicFramePr>
        <p:xfrm>
          <a:off x="2263466" y="2990712"/>
          <a:ext cx="2451039" cy="220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9055"/>
                <a:gridCol w="789055"/>
                <a:gridCol w="872929"/>
              </a:tblGrid>
              <a:tr h="552160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2160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552160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noFill/>
                  </a:tcPr>
                </a:tc>
              </a:tr>
              <a:tr h="552160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25" name="Dikdörtgen 24"/>
          <p:cNvSpPr/>
          <p:nvPr/>
        </p:nvSpPr>
        <p:spPr>
          <a:xfrm>
            <a:off x="2410737" y="3067480"/>
            <a:ext cx="20215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dirty="0" smtClean="0">
                <a:solidFill>
                  <a:schemeClr val="bg1"/>
                </a:solidFill>
              </a:rPr>
              <a:t>et           -i</a:t>
            </a:r>
            <a:r>
              <a:rPr lang="tr-TR" sz="2000" b="1" dirty="0">
                <a:solidFill>
                  <a:schemeClr val="bg1"/>
                </a:solidFill>
              </a:rPr>
              <a:t>	</a:t>
            </a:r>
            <a:r>
              <a:rPr lang="tr-TR" sz="2000" b="1" dirty="0" smtClean="0">
                <a:solidFill>
                  <a:schemeClr val="bg1"/>
                </a:solidFill>
              </a:rPr>
              <a:t>   eti</a:t>
            </a:r>
            <a:endParaRPr lang="tr-TR" sz="2000" b="1" dirty="0">
              <a:solidFill>
                <a:schemeClr val="bg1"/>
              </a:solidFill>
            </a:endParaRPr>
          </a:p>
        </p:txBody>
      </p:sp>
      <p:sp>
        <p:nvSpPr>
          <p:cNvPr id="29" name="Dikdörtgen 28"/>
          <p:cNvSpPr/>
          <p:nvPr/>
        </p:nvSpPr>
        <p:spPr>
          <a:xfrm>
            <a:off x="2410736" y="3609781"/>
            <a:ext cx="22420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dirty="0" smtClean="0">
                <a:solidFill>
                  <a:schemeClr val="bg1"/>
                </a:solidFill>
              </a:rPr>
              <a:t>top        -u</a:t>
            </a:r>
            <a:r>
              <a:rPr lang="tr-TR" sz="2000" b="1" dirty="0">
                <a:solidFill>
                  <a:schemeClr val="bg1"/>
                </a:solidFill>
              </a:rPr>
              <a:t>	</a:t>
            </a:r>
            <a:r>
              <a:rPr lang="tr-TR" sz="2000" b="1" dirty="0" smtClean="0">
                <a:solidFill>
                  <a:schemeClr val="bg1"/>
                </a:solidFill>
              </a:rPr>
              <a:t>  topu</a:t>
            </a:r>
            <a:endParaRPr lang="tr-TR" sz="2000" b="1" dirty="0">
              <a:solidFill>
                <a:schemeClr val="bg1"/>
              </a:solidFill>
            </a:endParaRPr>
          </a:p>
        </p:txBody>
      </p:sp>
      <p:sp>
        <p:nvSpPr>
          <p:cNvPr id="30" name="Dikdörtgen 29"/>
          <p:cNvSpPr/>
          <p:nvPr/>
        </p:nvSpPr>
        <p:spPr>
          <a:xfrm>
            <a:off x="2410736" y="4172637"/>
            <a:ext cx="23350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dirty="0" smtClean="0">
                <a:solidFill>
                  <a:schemeClr val="bg1"/>
                </a:solidFill>
              </a:rPr>
              <a:t>koç      -um</a:t>
            </a:r>
            <a:r>
              <a:rPr lang="tr-TR" sz="2000" b="1" dirty="0">
                <a:solidFill>
                  <a:schemeClr val="bg1"/>
                </a:solidFill>
              </a:rPr>
              <a:t>	</a:t>
            </a:r>
            <a:r>
              <a:rPr lang="tr-TR" sz="2000" b="1" dirty="0" smtClean="0">
                <a:solidFill>
                  <a:schemeClr val="bg1"/>
                </a:solidFill>
              </a:rPr>
              <a:t> koçum</a:t>
            </a:r>
            <a:endParaRPr lang="tr-TR" sz="2000" b="1" dirty="0">
              <a:solidFill>
                <a:schemeClr val="bg1"/>
              </a:solidFill>
            </a:endParaRPr>
          </a:p>
        </p:txBody>
      </p:sp>
      <p:sp>
        <p:nvSpPr>
          <p:cNvPr id="31" name="Dikdörtgen 30"/>
          <p:cNvSpPr/>
          <p:nvPr/>
        </p:nvSpPr>
        <p:spPr>
          <a:xfrm>
            <a:off x="2410737" y="4704584"/>
            <a:ext cx="20970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dirty="0" smtClean="0">
                <a:solidFill>
                  <a:schemeClr val="bg1"/>
                </a:solidFill>
              </a:rPr>
              <a:t>ilk          -i           ilki</a:t>
            </a:r>
            <a:endParaRPr lang="tr-TR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32" name="Tablo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0652046"/>
              </p:ext>
            </p:extLst>
          </p:nvPr>
        </p:nvGraphicFramePr>
        <p:xfrm>
          <a:off x="5213920" y="2986991"/>
          <a:ext cx="2451039" cy="220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9055"/>
                <a:gridCol w="789055"/>
                <a:gridCol w="872929"/>
              </a:tblGrid>
              <a:tr h="552160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2160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552160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noFill/>
                  </a:tcPr>
                </a:tc>
              </a:tr>
              <a:tr h="552160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33" name="Dikdörtgen 32"/>
          <p:cNvSpPr/>
          <p:nvPr/>
        </p:nvSpPr>
        <p:spPr>
          <a:xfrm>
            <a:off x="5361191" y="3063759"/>
            <a:ext cx="21884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dirty="0" smtClean="0">
                <a:solidFill>
                  <a:schemeClr val="bg1"/>
                </a:solidFill>
              </a:rPr>
              <a:t>uç          -u</a:t>
            </a:r>
            <a:r>
              <a:rPr lang="tr-TR" sz="2000" b="1" dirty="0">
                <a:solidFill>
                  <a:schemeClr val="bg1"/>
                </a:solidFill>
              </a:rPr>
              <a:t>	</a:t>
            </a:r>
            <a:r>
              <a:rPr lang="tr-TR" sz="2000" b="1" dirty="0" smtClean="0">
                <a:solidFill>
                  <a:schemeClr val="bg1"/>
                </a:solidFill>
              </a:rPr>
              <a:t>   ucu</a:t>
            </a:r>
            <a:endParaRPr lang="tr-TR" sz="2000" b="1" dirty="0">
              <a:solidFill>
                <a:schemeClr val="bg1"/>
              </a:solidFill>
            </a:endParaRPr>
          </a:p>
        </p:txBody>
      </p:sp>
      <p:sp>
        <p:nvSpPr>
          <p:cNvPr id="34" name="Dikdörtgen 33"/>
          <p:cNvSpPr/>
          <p:nvPr/>
        </p:nvSpPr>
        <p:spPr>
          <a:xfrm>
            <a:off x="5361190" y="3606060"/>
            <a:ext cx="21323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dirty="0" smtClean="0">
                <a:solidFill>
                  <a:schemeClr val="bg1"/>
                </a:solidFill>
              </a:rPr>
              <a:t>kap        -ı</a:t>
            </a:r>
            <a:r>
              <a:rPr lang="tr-TR" sz="2000" b="1" dirty="0">
                <a:solidFill>
                  <a:schemeClr val="bg1"/>
                </a:solidFill>
              </a:rPr>
              <a:t>	</a:t>
            </a:r>
            <a:r>
              <a:rPr lang="tr-TR" sz="2000" b="1" dirty="0" smtClean="0">
                <a:solidFill>
                  <a:schemeClr val="bg1"/>
                </a:solidFill>
              </a:rPr>
              <a:t>  kabı</a:t>
            </a:r>
            <a:endParaRPr lang="tr-TR" sz="2000" b="1" dirty="0">
              <a:solidFill>
                <a:schemeClr val="bg1"/>
              </a:solidFill>
            </a:endParaRPr>
          </a:p>
        </p:txBody>
      </p:sp>
      <p:sp>
        <p:nvSpPr>
          <p:cNvPr id="35" name="Dikdörtgen 34"/>
          <p:cNvSpPr/>
          <p:nvPr/>
        </p:nvSpPr>
        <p:spPr>
          <a:xfrm>
            <a:off x="5361190" y="4168916"/>
            <a:ext cx="22670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dirty="0" smtClean="0">
                <a:solidFill>
                  <a:schemeClr val="bg1"/>
                </a:solidFill>
              </a:rPr>
              <a:t>dört      -ü</a:t>
            </a:r>
            <a:r>
              <a:rPr lang="tr-TR" sz="2000" b="1" dirty="0">
                <a:solidFill>
                  <a:schemeClr val="bg1"/>
                </a:solidFill>
              </a:rPr>
              <a:t>	</a:t>
            </a:r>
            <a:r>
              <a:rPr lang="tr-TR" sz="2000" b="1" dirty="0" smtClean="0">
                <a:solidFill>
                  <a:schemeClr val="bg1"/>
                </a:solidFill>
              </a:rPr>
              <a:t> dördü</a:t>
            </a:r>
            <a:endParaRPr lang="tr-TR" sz="2000" b="1" dirty="0">
              <a:solidFill>
                <a:schemeClr val="bg1"/>
              </a:solidFill>
            </a:endParaRPr>
          </a:p>
        </p:txBody>
      </p:sp>
      <p:sp>
        <p:nvSpPr>
          <p:cNvPr id="36" name="Dikdörtgen 35"/>
          <p:cNvSpPr/>
          <p:nvPr/>
        </p:nvSpPr>
        <p:spPr>
          <a:xfrm>
            <a:off x="5361191" y="4700863"/>
            <a:ext cx="22284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dirty="0" smtClean="0">
                <a:solidFill>
                  <a:schemeClr val="bg1"/>
                </a:solidFill>
              </a:rPr>
              <a:t>git         -er       gider</a:t>
            </a:r>
            <a:endParaRPr lang="tr-TR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2795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5" grpId="0"/>
      <p:bldP spid="29" grpId="0"/>
      <p:bldP spid="30" grpId="0"/>
      <p:bldP spid="31" grpId="0"/>
      <p:bldP spid="33" grpId="0"/>
      <p:bldP spid="34" grpId="0"/>
      <p:bldP spid="35" grpId="0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4 Resi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69" y="1286933"/>
            <a:ext cx="9245284" cy="4389472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2" name="Grup 1"/>
          <p:cNvGrpSpPr/>
          <p:nvPr/>
        </p:nvGrpSpPr>
        <p:grpSpPr>
          <a:xfrm>
            <a:off x="993549" y="800144"/>
            <a:ext cx="7772382" cy="1124349"/>
            <a:chOff x="993549" y="800144"/>
            <a:chExt cx="7772382" cy="1124349"/>
          </a:xfrm>
        </p:grpSpPr>
        <p:sp>
          <p:nvSpPr>
            <p:cNvPr id="17" name="8 Yuvarlatılmış Dikdörtgen"/>
            <p:cNvSpPr/>
            <p:nvPr/>
          </p:nvSpPr>
          <p:spPr>
            <a:xfrm>
              <a:off x="2907418" y="1167021"/>
              <a:ext cx="3944644" cy="757472"/>
            </a:xfrm>
            <a:prstGeom prst="roundRect">
              <a:avLst/>
            </a:prstGeom>
            <a:solidFill>
              <a:srgbClr val="C00000"/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11" name="10 Dikdörtgen"/>
            <p:cNvSpPr/>
            <p:nvPr/>
          </p:nvSpPr>
          <p:spPr>
            <a:xfrm>
              <a:off x="993549" y="1312913"/>
              <a:ext cx="777238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800" b="1" dirty="0">
                  <a:solidFill>
                    <a:prstClr val="white"/>
                  </a:solidFill>
                </a:rPr>
                <a:t>Ünsüz Yumuşaması</a:t>
              </a:r>
            </a:p>
          </p:txBody>
        </p:sp>
        <p:pic>
          <p:nvPicPr>
            <p:cNvPr id="18" name="9 Resim" descr="pin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47372" y="800144"/>
              <a:ext cx="364068" cy="508362"/>
            </a:xfrm>
            <a:prstGeom prst="rect">
              <a:avLst/>
            </a:prstGeom>
          </p:spPr>
        </p:pic>
      </p:grpSp>
      <p:sp>
        <p:nvSpPr>
          <p:cNvPr id="13" name="4 Metin kutusu"/>
          <p:cNvSpPr txBox="1"/>
          <p:nvPr/>
        </p:nvSpPr>
        <p:spPr>
          <a:xfrm>
            <a:off x="226668" y="241535"/>
            <a:ext cx="10300443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aseline="300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TÜRKÇE</a:t>
            </a:r>
            <a:r>
              <a:rPr lang="tr-TR" sz="25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tr-TR" sz="2500" b="1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Ünsüzlerle İlgili Ses </a:t>
            </a:r>
            <a:r>
              <a:rPr lang="tr-TR" sz="2500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Olayları - 1</a:t>
            </a:r>
            <a:endParaRPr lang="tr-TR" sz="2500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476492" y="2173196"/>
            <a:ext cx="355629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100" b="1" dirty="0">
                <a:solidFill>
                  <a:schemeClr val="bg1"/>
                </a:solidFill>
              </a:rPr>
              <a:t>“p, ç, t, k” ile biten sözcüklere,</a:t>
            </a:r>
          </a:p>
        </p:txBody>
      </p:sp>
      <p:sp>
        <p:nvSpPr>
          <p:cNvPr id="12" name="Dikdörtgen 11"/>
          <p:cNvSpPr/>
          <p:nvPr/>
        </p:nvSpPr>
        <p:spPr>
          <a:xfrm>
            <a:off x="3905031" y="2172730"/>
            <a:ext cx="4412490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100" b="1" dirty="0">
                <a:solidFill>
                  <a:schemeClr val="bg1"/>
                </a:solidFill>
              </a:rPr>
              <a:t>ünlü ile başlayan bir ek </a:t>
            </a:r>
            <a:r>
              <a:rPr lang="tr-TR" sz="2100" b="1" dirty="0" smtClean="0">
                <a:solidFill>
                  <a:schemeClr val="bg1"/>
                </a:solidFill>
              </a:rPr>
              <a:t>getirildiğinde</a:t>
            </a:r>
            <a:endParaRPr lang="tr-TR" sz="2100" b="1" dirty="0">
              <a:solidFill>
                <a:schemeClr val="bg1"/>
              </a:solidFill>
            </a:endParaRPr>
          </a:p>
        </p:txBody>
      </p:sp>
      <p:sp>
        <p:nvSpPr>
          <p:cNvPr id="20" name="Dikdörtgen 19"/>
          <p:cNvSpPr/>
          <p:nvPr/>
        </p:nvSpPr>
        <p:spPr>
          <a:xfrm>
            <a:off x="585708" y="2653751"/>
            <a:ext cx="106093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100" b="1" dirty="0">
                <a:solidFill>
                  <a:schemeClr val="bg1"/>
                </a:solidFill>
              </a:rPr>
              <a:t>ç &gt; c’ye</a:t>
            </a:r>
            <a:r>
              <a:rPr lang="tr-TR" sz="2100" b="1" dirty="0" smtClean="0">
                <a:solidFill>
                  <a:schemeClr val="bg1"/>
                </a:solidFill>
              </a:rPr>
              <a:t>,</a:t>
            </a:r>
            <a:endParaRPr lang="tr-TR" sz="2100" b="1" dirty="0">
              <a:solidFill>
                <a:schemeClr val="bg1"/>
              </a:solidFill>
            </a:endParaRPr>
          </a:p>
        </p:txBody>
      </p:sp>
      <p:sp>
        <p:nvSpPr>
          <p:cNvPr id="25" name="Dikdörtgen 24"/>
          <p:cNvSpPr/>
          <p:nvPr/>
        </p:nvSpPr>
        <p:spPr>
          <a:xfrm>
            <a:off x="8077099" y="2162514"/>
            <a:ext cx="112505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100" b="1" dirty="0" smtClean="0">
                <a:solidFill>
                  <a:schemeClr val="bg1"/>
                </a:solidFill>
              </a:rPr>
              <a:t>p </a:t>
            </a:r>
            <a:r>
              <a:rPr lang="tr-TR" sz="2100" b="1" dirty="0">
                <a:solidFill>
                  <a:schemeClr val="bg1"/>
                </a:solidFill>
              </a:rPr>
              <a:t>&gt; b’ye,</a:t>
            </a:r>
          </a:p>
        </p:txBody>
      </p:sp>
      <p:sp>
        <p:nvSpPr>
          <p:cNvPr id="19" name="Dikdörtgen 18"/>
          <p:cNvSpPr/>
          <p:nvPr/>
        </p:nvSpPr>
        <p:spPr>
          <a:xfrm>
            <a:off x="3015828" y="3319786"/>
            <a:ext cx="243494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200" b="1" spc="600" dirty="0" smtClean="0">
                <a:solidFill>
                  <a:schemeClr val="bg1"/>
                </a:solidFill>
              </a:rPr>
              <a:t>Dolap – </a:t>
            </a:r>
            <a:r>
              <a:rPr lang="tr-TR" sz="2200" b="1" spc="600" dirty="0">
                <a:solidFill>
                  <a:schemeClr val="bg1"/>
                </a:solidFill>
              </a:rPr>
              <a:t>a:</a:t>
            </a:r>
          </a:p>
          <a:p>
            <a:pPr>
              <a:lnSpc>
                <a:spcPct val="150000"/>
              </a:lnSpc>
            </a:pPr>
            <a:r>
              <a:rPr lang="tr-TR" sz="2200" b="1" spc="600" dirty="0" smtClean="0">
                <a:solidFill>
                  <a:schemeClr val="bg1"/>
                </a:solidFill>
              </a:rPr>
              <a:t>Çekiç – in:</a:t>
            </a:r>
            <a:endParaRPr lang="tr-TR" sz="2200" b="1" spc="6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tr-TR" sz="2200" b="1" spc="600" dirty="0" smtClean="0">
                <a:solidFill>
                  <a:schemeClr val="bg1"/>
                </a:solidFill>
              </a:rPr>
              <a:t>Kilit  – i: </a:t>
            </a:r>
          </a:p>
          <a:p>
            <a:pPr>
              <a:lnSpc>
                <a:spcPct val="150000"/>
              </a:lnSpc>
            </a:pPr>
            <a:r>
              <a:rPr lang="tr-TR" sz="2200" b="1" spc="600" dirty="0">
                <a:solidFill>
                  <a:schemeClr val="bg1"/>
                </a:solidFill>
              </a:rPr>
              <a:t>Sokak </a:t>
            </a:r>
            <a:r>
              <a:rPr lang="tr-TR" sz="2200" b="1" spc="600" dirty="0" smtClean="0">
                <a:solidFill>
                  <a:schemeClr val="bg1"/>
                </a:solidFill>
              </a:rPr>
              <a:t>– a:</a:t>
            </a:r>
            <a:endParaRPr lang="tr-TR" sz="2200" b="1" spc="600" dirty="0">
              <a:solidFill>
                <a:schemeClr val="bg1"/>
              </a:solidFill>
            </a:endParaRPr>
          </a:p>
        </p:txBody>
      </p:sp>
      <p:sp>
        <p:nvSpPr>
          <p:cNvPr id="21" name="Dikdörtgen 20"/>
          <p:cNvSpPr/>
          <p:nvPr/>
        </p:nvSpPr>
        <p:spPr>
          <a:xfrm>
            <a:off x="4928315" y="3319320"/>
            <a:ext cx="4152185" cy="547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200" b="1" spc="600" dirty="0" smtClean="0">
                <a:solidFill>
                  <a:schemeClr val="bg1"/>
                </a:solidFill>
              </a:rPr>
              <a:t>Dola a</a:t>
            </a:r>
            <a:endParaRPr lang="tr-TR" sz="2200" b="1" spc="600" dirty="0">
              <a:solidFill>
                <a:schemeClr val="bg1"/>
              </a:solidFill>
            </a:endParaRPr>
          </a:p>
        </p:txBody>
      </p:sp>
      <p:sp>
        <p:nvSpPr>
          <p:cNvPr id="22" name="Dikdörtgen 21"/>
          <p:cNvSpPr/>
          <p:nvPr/>
        </p:nvSpPr>
        <p:spPr>
          <a:xfrm>
            <a:off x="5731261" y="3311954"/>
            <a:ext cx="296911" cy="547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200" b="1" spc="600" dirty="0" smtClean="0">
                <a:solidFill>
                  <a:schemeClr val="bg1"/>
                </a:solidFill>
              </a:rPr>
              <a:t>b </a:t>
            </a:r>
            <a:endParaRPr lang="tr-TR" sz="2200" b="1" spc="600" dirty="0">
              <a:solidFill>
                <a:schemeClr val="bg1"/>
              </a:solidFill>
            </a:endParaRPr>
          </a:p>
        </p:txBody>
      </p:sp>
      <p:sp>
        <p:nvSpPr>
          <p:cNvPr id="24" name="Dikdörtgen 23"/>
          <p:cNvSpPr/>
          <p:nvPr/>
        </p:nvSpPr>
        <p:spPr>
          <a:xfrm>
            <a:off x="5058540" y="3822963"/>
            <a:ext cx="219728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200" b="1" spc="600" dirty="0" smtClean="0">
                <a:solidFill>
                  <a:schemeClr val="bg1"/>
                </a:solidFill>
              </a:rPr>
              <a:t>Çeki in</a:t>
            </a:r>
            <a:endParaRPr lang="tr-TR" sz="2200" b="1" spc="600" dirty="0">
              <a:solidFill>
                <a:schemeClr val="bg1"/>
              </a:solidFill>
            </a:endParaRPr>
          </a:p>
        </p:txBody>
      </p:sp>
      <p:sp>
        <p:nvSpPr>
          <p:cNvPr id="26" name="Dikdörtgen 25"/>
          <p:cNvSpPr/>
          <p:nvPr/>
        </p:nvSpPr>
        <p:spPr>
          <a:xfrm>
            <a:off x="5817558" y="3822963"/>
            <a:ext cx="26385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200" b="1" spc="600" dirty="0" smtClean="0">
                <a:solidFill>
                  <a:schemeClr val="bg1"/>
                </a:solidFill>
              </a:rPr>
              <a:t>c</a:t>
            </a:r>
            <a:endParaRPr lang="tr-TR" sz="2200" b="1" spc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8436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5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4 Resi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69" y="1286933"/>
            <a:ext cx="9245284" cy="4389472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2" name="Grup 1"/>
          <p:cNvGrpSpPr/>
          <p:nvPr/>
        </p:nvGrpSpPr>
        <p:grpSpPr>
          <a:xfrm>
            <a:off x="993549" y="800144"/>
            <a:ext cx="7772382" cy="1124349"/>
            <a:chOff x="993549" y="800144"/>
            <a:chExt cx="7772382" cy="1124349"/>
          </a:xfrm>
        </p:grpSpPr>
        <p:sp>
          <p:nvSpPr>
            <p:cNvPr id="17" name="8 Yuvarlatılmış Dikdörtgen"/>
            <p:cNvSpPr/>
            <p:nvPr/>
          </p:nvSpPr>
          <p:spPr>
            <a:xfrm>
              <a:off x="2907418" y="1167021"/>
              <a:ext cx="3944644" cy="757472"/>
            </a:xfrm>
            <a:prstGeom prst="roundRect">
              <a:avLst/>
            </a:prstGeom>
            <a:solidFill>
              <a:srgbClr val="C00000"/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11" name="10 Dikdörtgen"/>
            <p:cNvSpPr/>
            <p:nvPr/>
          </p:nvSpPr>
          <p:spPr>
            <a:xfrm>
              <a:off x="993549" y="1312913"/>
              <a:ext cx="777238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800" b="1" dirty="0">
                  <a:solidFill>
                    <a:prstClr val="white"/>
                  </a:solidFill>
                </a:rPr>
                <a:t>Ünsüz Yumuşaması</a:t>
              </a:r>
            </a:p>
          </p:txBody>
        </p:sp>
        <p:pic>
          <p:nvPicPr>
            <p:cNvPr id="18" name="9 Resim" descr="pin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47372" y="800144"/>
              <a:ext cx="364068" cy="508362"/>
            </a:xfrm>
            <a:prstGeom prst="rect">
              <a:avLst/>
            </a:prstGeom>
          </p:spPr>
        </p:pic>
      </p:grpSp>
      <p:sp>
        <p:nvSpPr>
          <p:cNvPr id="13" name="4 Metin kutusu"/>
          <p:cNvSpPr txBox="1"/>
          <p:nvPr/>
        </p:nvSpPr>
        <p:spPr>
          <a:xfrm>
            <a:off x="226668" y="241535"/>
            <a:ext cx="10300443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aseline="300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TÜRKÇE</a:t>
            </a:r>
            <a:r>
              <a:rPr lang="tr-TR" sz="25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tr-TR" sz="2500" b="1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Ünsüzlerle İlgili Ses </a:t>
            </a:r>
            <a:r>
              <a:rPr lang="tr-TR" sz="2500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Olayları - 1</a:t>
            </a:r>
            <a:endParaRPr lang="tr-TR" sz="2500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476492" y="2173196"/>
            <a:ext cx="355629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100" b="1" dirty="0">
                <a:solidFill>
                  <a:schemeClr val="bg1"/>
                </a:solidFill>
              </a:rPr>
              <a:t>“p, ç, t, k” ile biten sözcüklere,</a:t>
            </a:r>
          </a:p>
        </p:txBody>
      </p:sp>
      <p:sp>
        <p:nvSpPr>
          <p:cNvPr id="12" name="Dikdörtgen 11"/>
          <p:cNvSpPr/>
          <p:nvPr/>
        </p:nvSpPr>
        <p:spPr>
          <a:xfrm>
            <a:off x="3905031" y="2172730"/>
            <a:ext cx="4412490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100" b="1" dirty="0">
                <a:solidFill>
                  <a:schemeClr val="bg1"/>
                </a:solidFill>
              </a:rPr>
              <a:t>ünlü ile başlayan bir ek </a:t>
            </a:r>
            <a:r>
              <a:rPr lang="tr-TR" sz="2100" b="1" dirty="0" smtClean="0">
                <a:solidFill>
                  <a:schemeClr val="bg1"/>
                </a:solidFill>
              </a:rPr>
              <a:t>getirildiğinde</a:t>
            </a:r>
            <a:endParaRPr lang="tr-TR" sz="2100" b="1" dirty="0">
              <a:solidFill>
                <a:schemeClr val="bg1"/>
              </a:solidFill>
            </a:endParaRPr>
          </a:p>
        </p:txBody>
      </p:sp>
      <p:sp>
        <p:nvSpPr>
          <p:cNvPr id="20" name="Dikdörtgen 19"/>
          <p:cNvSpPr/>
          <p:nvPr/>
        </p:nvSpPr>
        <p:spPr>
          <a:xfrm>
            <a:off x="585708" y="2653751"/>
            <a:ext cx="106093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100" b="1" dirty="0">
                <a:solidFill>
                  <a:schemeClr val="bg1"/>
                </a:solidFill>
              </a:rPr>
              <a:t>ç &gt; c’ye</a:t>
            </a:r>
            <a:r>
              <a:rPr lang="tr-TR" sz="2100" b="1" dirty="0" smtClean="0">
                <a:solidFill>
                  <a:schemeClr val="bg1"/>
                </a:solidFill>
              </a:rPr>
              <a:t>,</a:t>
            </a:r>
            <a:endParaRPr lang="tr-TR" sz="2100" b="1" dirty="0">
              <a:solidFill>
                <a:schemeClr val="bg1"/>
              </a:solidFill>
            </a:endParaRPr>
          </a:p>
        </p:txBody>
      </p:sp>
      <p:sp>
        <p:nvSpPr>
          <p:cNvPr id="25" name="Dikdörtgen 24"/>
          <p:cNvSpPr/>
          <p:nvPr/>
        </p:nvSpPr>
        <p:spPr>
          <a:xfrm>
            <a:off x="8077099" y="2162514"/>
            <a:ext cx="112505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100" b="1" dirty="0" smtClean="0">
                <a:solidFill>
                  <a:schemeClr val="bg1"/>
                </a:solidFill>
              </a:rPr>
              <a:t>p </a:t>
            </a:r>
            <a:r>
              <a:rPr lang="tr-TR" sz="2100" b="1" dirty="0">
                <a:solidFill>
                  <a:schemeClr val="bg1"/>
                </a:solidFill>
              </a:rPr>
              <a:t>&gt; b’ye,</a:t>
            </a:r>
          </a:p>
        </p:txBody>
      </p:sp>
      <p:sp>
        <p:nvSpPr>
          <p:cNvPr id="19" name="Dikdörtgen 18"/>
          <p:cNvSpPr/>
          <p:nvPr/>
        </p:nvSpPr>
        <p:spPr>
          <a:xfrm>
            <a:off x="3015828" y="3319786"/>
            <a:ext cx="243494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200" b="1" spc="600" dirty="0" smtClean="0">
                <a:solidFill>
                  <a:schemeClr val="bg1"/>
                </a:solidFill>
              </a:rPr>
              <a:t>Dolap – </a:t>
            </a:r>
            <a:r>
              <a:rPr lang="tr-TR" sz="2200" b="1" spc="600" dirty="0">
                <a:solidFill>
                  <a:schemeClr val="bg1"/>
                </a:solidFill>
              </a:rPr>
              <a:t>a:</a:t>
            </a:r>
          </a:p>
          <a:p>
            <a:pPr>
              <a:lnSpc>
                <a:spcPct val="150000"/>
              </a:lnSpc>
            </a:pPr>
            <a:r>
              <a:rPr lang="tr-TR" sz="2200" b="1" spc="600" dirty="0" smtClean="0">
                <a:solidFill>
                  <a:schemeClr val="bg1"/>
                </a:solidFill>
              </a:rPr>
              <a:t>Çekiç – in:</a:t>
            </a:r>
            <a:endParaRPr lang="tr-TR" sz="2200" b="1" spc="6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tr-TR" sz="2200" b="1" spc="600" dirty="0" smtClean="0">
                <a:solidFill>
                  <a:schemeClr val="bg1"/>
                </a:solidFill>
              </a:rPr>
              <a:t>Kilit  – i: </a:t>
            </a:r>
          </a:p>
          <a:p>
            <a:pPr>
              <a:lnSpc>
                <a:spcPct val="150000"/>
              </a:lnSpc>
            </a:pPr>
            <a:r>
              <a:rPr lang="tr-TR" sz="2200" b="1" spc="600" dirty="0">
                <a:solidFill>
                  <a:schemeClr val="bg1"/>
                </a:solidFill>
              </a:rPr>
              <a:t>Sokak </a:t>
            </a:r>
            <a:r>
              <a:rPr lang="tr-TR" sz="2200" b="1" spc="600" dirty="0" smtClean="0">
                <a:solidFill>
                  <a:schemeClr val="bg1"/>
                </a:solidFill>
              </a:rPr>
              <a:t>– a:</a:t>
            </a:r>
            <a:endParaRPr lang="tr-TR" sz="2200" b="1" spc="600" dirty="0">
              <a:solidFill>
                <a:schemeClr val="bg1"/>
              </a:solidFill>
            </a:endParaRPr>
          </a:p>
        </p:txBody>
      </p:sp>
      <p:sp>
        <p:nvSpPr>
          <p:cNvPr id="21" name="Dikdörtgen 20"/>
          <p:cNvSpPr/>
          <p:nvPr/>
        </p:nvSpPr>
        <p:spPr>
          <a:xfrm>
            <a:off x="4928315" y="3319320"/>
            <a:ext cx="4152185" cy="547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200" b="1" spc="600" dirty="0" smtClean="0">
                <a:solidFill>
                  <a:schemeClr val="bg1"/>
                </a:solidFill>
              </a:rPr>
              <a:t>Dola a</a:t>
            </a:r>
            <a:endParaRPr lang="tr-TR" sz="2200" b="1" spc="600" dirty="0">
              <a:solidFill>
                <a:schemeClr val="bg1"/>
              </a:solidFill>
            </a:endParaRPr>
          </a:p>
        </p:txBody>
      </p:sp>
      <p:sp>
        <p:nvSpPr>
          <p:cNvPr id="22" name="Dikdörtgen 21"/>
          <p:cNvSpPr/>
          <p:nvPr/>
        </p:nvSpPr>
        <p:spPr>
          <a:xfrm>
            <a:off x="5731261" y="3311954"/>
            <a:ext cx="296911" cy="547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200" b="1" spc="600" dirty="0" smtClean="0">
                <a:solidFill>
                  <a:schemeClr val="bg1"/>
                </a:solidFill>
              </a:rPr>
              <a:t>b </a:t>
            </a:r>
            <a:endParaRPr lang="tr-TR" sz="2200" b="1" spc="600" dirty="0">
              <a:solidFill>
                <a:schemeClr val="bg1"/>
              </a:solidFill>
            </a:endParaRPr>
          </a:p>
        </p:txBody>
      </p:sp>
      <p:sp>
        <p:nvSpPr>
          <p:cNvPr id="24" name="Dikdörtgen 23"/>
          <p:cNvSpPr/>
          <p:nvPr/>
        </p:nvSpPr>
        <p:spPr>
          <a:xfrm>
            <a:off x="5058540" y="3822963"/>
            <a:ext cx="219728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200" b="1" spc="600" dirty="0" smtClean="0">
                <a:solidFill>
                  <a:schemeClr val="bg1"/>
                </a:solidFill>
              </a:rPr>
              <a:t>Çeki in</a:t>
            </a:r>
            <a:endParaRPr lang="tr-TR" sz="2200" b="1" spc="600" dirty="0">
              <a:solidFill>
                <a:schemeClr val="bg1"/>
              </a:solidFill>
            </a:endParaRPr>
          </a:p>
        </p:txBody>
      </p:sp>
      <p:sp>
        <p:nvSpPr>
          <p:cNvPr id="26" name="Dikdörtgen 25"/>
          <p:cNvSpPr/>
          <p:nvPr/>
        </p:nvSpPr>
        <p:spPr>
          <a:xfrm>
            <a:off x="5817558" y="3822963"/>
            <a:ext cx="26385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200" b="1" spc="600" dirty="0" smtClean="0">
                <a:solidFill>
                  <a:schemeClr val="bg1"/>
                </a:solidFill>
              </a:rPr>
              <a:t>c</a:t>
            </a:r>
            <a:endParaRPr lang="tr-TR" sz="2200" b="1" spc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029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4 Resi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69" y="1286933"/>
            <a:ext cx="9245284" cy="4389472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2" name="Grup 1"/>
          <p:cNvGrpSpPr/>
          <p:nvPr/>
        </p:nvGrpSpPr>
        <p:grpSpPr>
          <a:xfrm>
            <a:off x="993549" y="800144"/>
            <a:ext cx="7772382" cy="1124349"/>
            <a:chOff x="993549" y="800144"/>
            <a:chExt cx="7772382" cy="1124349"/>
          </a:xfrm>
        </p:grpSpPr>
        <p:sp>
          <p:nvSpPr>
            <p:cNvPr id="17" name="8 Yuvarlatılmış Dikdörtgen"/>
            <p:cNvSpPr/>
            <p:nvPr/>
          </p:nvSpPr>
          <p:spPr>
            <a:xfrm>
              <a:off x="2907418" y="1167021"/>
              <a:ext cx="3944644" cy="757472"/>
            </a:xfrm>
            <a:prstGeom prst="roundRect">
              <a:avLst/>
            </a:prstGeom>
            <a:solidFill>
              <a:srgbClr val="C00000"/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11" name="10 Dikdörtgen"/>
            <p:cNvSpPr/>
            <p:nvPr/>
          </p:nvSpPr>
          <p:spPr>
            <a:xfrm>
              <a:off x="993549" y="1312913"/>
              <a:ext cx="777238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800" b="1" dirty="0">
                  <a:solidFill>
                    <a:prstClr val="white"/>
                  </a:solidFill>
                </a:rPr>
                <a:t>Ünsüz Yumuşaması</a:t>
              </a:r>
            </a:p>
          </p:txBody>
        </p:sp>
        <p:pic>
          <p:nvPicPr>
            <p:cNvPr id="18" name="9 Resim" descr="pin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47372" y="800144"/>
              <a:ext cx="364068" cy="508362"/>
            </a:xfrm>
            <a:prstGeom prst="rect">
              <a:avLst/>
            </a:prstGeom>
          </p:spPr>
        </p:pic>
      </p:grpSp>
      <p:sp>
        <p:nvSpPr>
          <p:cNvPr id="13" name="4 Metin kutusu"/>
          <p:cNvSpPr txBox="1"/>
          <p:nvPr/>
        </p:nvSpPr>
        <p:spPr>
          <a:xfrm>
            <a:off x="226668" y="241535"/>
            <a:ext cx="10300443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aseline="300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TÜRKÇE</a:t>
            </a:r>
            <a:r>
              <a:rPr lang="tr-TR" sz="25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tr-TR" sz="2500" b="1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Ünsüzlerle İlgili Ses Olayları</a:t>
            </a:r>
            <a:endParaRPr lang="tr-TR" sz="2500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476492" y="2173196"/>
            <a:ext cx="355629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100" b="1" dirty="0">
                <a:solidFill>
                  <a:schemeClr val="bg1"/>
                </a:solidFill>
              </a:rPr>
              <a:t>“p, ç, t, k” ile biten sözcüklere,</a:t>
            </a:r>
          </a:p>
        </p:txBody>
      </p:sp>
      <p:sp>
        <p:nvSpPr>
          <p:cNvPr id="12" name="Dikdörtgen 11"/>
          <p:cNvSpPr/>
          <p:nvPr/>
        </p:nvSpPr>
        <p:spPr>
          <a:xfrm>
            <a:off x="3905031" y="2172730"/>
            <a:ext cx="4412490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100" b="1" dirty="0">
                <a:solidFill>
                  <a:schemeClr val="bg1"/>
                </a:solidFill>
              </a:rPr>
              <a:t>ünlü ile başlayan bir ek </a:t>
            </a:r>
            <a:r>
              <a:rPr lang="tr-TR" sz="2100" b="1" dirty="0" smtClean="0">
                <a:solidFill>
                  <a:schemeClr val="bg1"/>
                </a:solidFill>
              </a:rPr>
              <a:t>getirildiğinde</a:t>
            </a:r>
            <a:endParaRPr lang="tr-TR" sz="2100" b="1" dirty="0">
              <a:solidFill>
                <a:schemeClr val="bg1"/>
              </a:solidFill>
            </a:endParaRPr>
          </a:p>
        </p:txBody>
      </p:sp>
      <p:sp>
        <p:nvSpPr>
          <p:cNvPr id="20" name="Dikdörtgen 19"/>
          <p:cNvSpPr/>
          <p:nvPr/>
        </p:nvSpPr>
        <p:spPr>
          <a:xfrm>
            <a:off x="585708" y="2653751"/>
            <a:ext cx="106093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100" b="1" dirty="0">
                <a:solidFill>
                  <a:schemeClr val="bg1"/>
                </a:solidFill>
              </a:rPr>
              <a:t>ç &gt; c’ye</a:t>
            </a:r>
            <a:r>
              <a:rPr lang="tr-TR" sz="2100" b="1" dirty="0" smtClean="0">
                <a:solidFill>
                  <a:schemeClr val="bg1"/>
                </a:solidFill>
              </a:rPr>
              <a:t>,</a:t>
            </a:r>
            <a:endParaRPr lang="tr-TR" sz="2100" b="1" dirty="0">
              <a:solidFill>
                <a:schemeClr val="bg1"/>
              </a:solidFill>
            </a:endParaRPr>
          </a:p>
        </p:txBody>
      </p:sp>
      <p:sp>
        <p:nvSpPr>
          <p:cNvPr id="25" name="Dikdörtgen 24"/>
          <p:cNvSpPr/>
          <p:nvPr/>
        </p:nvSpPr>
        <p:spPr>
          <a:xfrm>
            <a:off x="8077099" y="2162514"/>
            <a:ext cx="112505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100" b="1" dirty="0" smtClean="0">
                <a:solidFill>
                  <a:schemeClr val="bg1"/>
                </a:solidFill>
              </a:rPr>
              <a:t>p </a:t>
            </a:r>
            <a:r>
              <a:rPr lang="tr-TR" sz="2100" b="1" dirty="0">
                <a:solidFill>
                  <a:schemeClr val="bg1"/>
                </a:solidFill>
              </a:rPr>
              <a:t>&gt; b’ye,</a:t>
            </a:r>
          </a:p>
        </p:txBody>
      </p:sp>
      <p:sp>
        <p:nvSpPr>
          <p:cNvPr id="19" name="Dikdörtgen 18"/>
          <p:cNvSpPr/>
          <p:nvPr/>
        </p:nvSpPr>
        <p:spPr>
          <a:xfrm>
            <a:off x="3015828" y="3319786"/>
            <a:ext cx="243494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200" b="1" spc="600" dirty="0" smtClean="0">
                <a:solidFill>
                  <a:schemeClr val="bg1"/>
                </a:solidFill>
              </a:rPr>
              <a:t>Dolap – </a:t>
            </a:r>
            <a:r>
              <a:rPr lang="tr-TR" sz="2200" b="1" spc="600" dirty="0">
                <a:solidFill>
                  <a:schemeClr val="bg1"/>
                </a:solidFill>
              </a:rPr>
              <a:t>a:</a:t>
            </a:r>
          </a:p>
          <a:p>
            <a:pPr>
              <a:lnSpc>
                <a:spcPct val="150000"/>
              </a:lnSpc>
            </a:pPr>
            <a:r>
              <a:rPr lang="tr-TR" sz="2200" b="1" spc="600" dirty="0" smtClean="0">
                <a:solidFill>
                  <a:schemeClr val="bg1"/>
                </a:solidFill>
              </a:rPr>
              <a:t>Çekiç – in:</a:t>
            </a:r>
            <a:endParaRPr lang="tr-TR" sz="2200" b="1" spc="6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tr-TR" sz="2200" b="1" spc="600" dirty="0" smtClean="0">
                <a:solidFill>
                  <a:schemeClr val="bg1"/>
                </a:solidFill>
              </a:rPr>
              <a:t>Kilit  – i: </a:t>
            </a:r>
          </a:p>
          <a:p>
            <a:pPr>
              <a:lnSpc>
                <a:spcPct val="150000"/>
              </a:lnSpc>
            </a:pPr>
            <a:r>
              <a:rPr lang="tr-TR" sz="2200" b="1" spc="600" dirty="0">
                <a:solidFill>
                  <a:schemeClr val="bg1"/>
                </a:solidFill>
              </a:rPr>
              <a:t>Sokak </a:t>
            </a:r>
            <a:r>
              <a:rPr lang="tr-TR" sz="2200" b="1" spc="600" dirty="0" smtClean="0">
                <a:solidFill>
                  <a:schemeClr val="bg1"/>
                </a:solidFill>
              </a:rPr>
              <a:t>– a:</a:t>
            </a:r>
            <a:endParaRPr lang="tr-TR" sz="2200" b="1" spc="600" dirty="0">
              <a:solidFill>
                <a:schemeClr val="bg1"/>
              </a:solidFill>
            </a:endParaRPr>
          </a:p>
        </p:txBody>
      </p:sp>
      <p:sp>
        <p:nvSpPr>
          <p:cNvPr id="21" name="Dikdörtgen 20"/>
          <p:cNvSpPr/>
          <p:nvPr/>
        </p:nvSpPr>
        <p:spPr>
          <a:xfrm>
            <a:off x="4928315" y="3319320"/>
            <a:ext cx="4152185" cy="547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200" b="1" spc="600" dirty="0" smtClean="0">
                <a:solidFill>
                  <a:schemeClr val="bg1"/>
                </a:solidFill>
              </a:rPr>
              <a:t>Dola a</a:t>
            </a:r>
            <a:endParaRPr lang="tr-TR" sz="2200" b="1" spc="600" dirty="0">
              <a:solidFill>
                <a:schemeClr val="bg1"/>
              </a:solidFill>
            </a:endParaRPr>
          </a:p>
        </p:txBody>
      </p:sp>
      <p:sp>
        <p:nvSpPr>
          <p:cNvPr id="22" name="Dikdörtgen 21"/>
          <p:cNvSpPr/>
          <p:nvPr/>
        </p:nvSpPr>
        <p:spPr>
          <a:xfrm>
            <a:off x="5731261" y="3311954"/>
            <a:ext cx="296911" cy="547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200" b="1" spc="600" dirty="0" smtClean="0">
                <a:solidFill>
                  <a:schemeClr val="bg1"/>
                </a:solidFill>
              </a:rPr>
              <a:t>b </a:t>
            </a:r>
            <a:endParaRPr lang="tr-TR" sz="2200" b="1" spc="600" dirty="0">
              <a:solidFill>
                <a:schemeClr val="bg1"/>
              </a:solidFill>
            </a:endParaRPr>
          </a:p>
        </p:txBody>
      </p:sp>
      <p:sp>
        <p:nvSpPr>
          <p:cNvPr id="24" name="Dikdörtgen 23"/>
          <p:cNvSpPr/>
          <p:nvPr/>
        </p:nvSpPr>
        <p:spPr>
          <a:xfrm>
            <a:off x="5058540" y="3822963"/>
            <a:ext cx="219728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200" b="1" spc="600" dirty="0" smtClean="0">
                <a:solidFill>
                  <a:schemeClr val="bg1"/>
                </a:solidFill>
              </a:rPr>
              <a:t>Çeki in</a:t>
            </a:r>
            <a:endParaRPr lang="tr-TR" sz="2200" b="1" spc="600" dirty="0">
              <a:solidFill>
                <a:schemeClr val="bg1"/>
              </a:solidFill>
            </a:endParaRPr>
          </a:p>
        </p:txBody>
      </p:sp>
      <p:sp>
        <p:nvSpPr>
          <p:cNvPr id="26" name="Dikdörtgen 25"/>
          <p:cNvSpPr/>
          <p:nvPr/>
        </p:nvSpPr>
        <p:spPr>
          <a:xfrm>
            <a:off x="5817558" y="3822963"/>
            <a:ext cx="26385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200" b="1" spc="600" dirty="0" smtClean="0">
                <a:solidFill>
                  <a:schemeClr val="bg1"/>
                </a:solidFill>
              </a:rPr>
              <a:t>c</a:t>
            </a:r>
            <a:endParaRPr lang="tr-TR" sz="2200" b="1" spc="600" dirty="0">
              <a:solidFill>
                <a:schemeClr val="bg1"/>
              </a:solidFill>
            </a:endParaRPr>
          </a:p>
        </p:txBody>
      </p:sp>
      <p:sp>
        <p:nvSpPr>
          <p:cNvPr id="27" name="Dikdörtgen 26"/>
          <p:cNvSpPr/>
          <p:nvPr/>
        </p:nvSpPr>
        <p:spPr>
          <a:xfrm>
            <a:off x="1583234" y="2653751"/>
            <a:ext cx="107375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100" b="1" dirty="0">
                <a:solidFill>
                  <a:schemeClr val="bg1"/>
                </a:solidFill>
              </a:rPr>
              <a:t>t &gt; d’ye,</a:t>
            </a:r>
          </a:p>
        </p:txBody>
      </p:sp>
      <p:sp>
        <p:nvSpPr>
          <p:cNvPr id="28" name="Dikdörtgen 27"/>
          <p:cNvSpPr/>
          <p:nvPr/>
        </p:nvSpPr>
        <p:spPr>
          <a:xfrm>
            <a:off x="4848430" y="4297662"/>
            <a:ext cx="2197284" cy="547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200" b="1" spc="600" dirty="0" smtClean="0">
                <a:solidFill>
                  <a:schemeClr val="bg1"/>
                </a:solidFill>
              </a:rPr>
              <a:t>Kili i</a:t>
            </a:r>
            <a:endParaRPr lang="tr-TR" sz="2200" b="1" spc="600" dirty="0">
              <a:solidFill>
                <a:schemeClr val="bg1"/>
              </a:solidFill>
            </a:endParaRPr>
          </a:p>
        </p:txBody>
      </p:sp>
      <p:sp>
        <p:nvSpPr>
          <p:cNvPr id="29" name="Dikdörtgen 28"/>
          <p:cNvSpPr/>
          <p:nvPr/>
        </p:nvSpPr>
        <p:spPr>
          <a:xfrm>
            <a:off x="5464308" y="4293937"/>
            <a:ext cx="263851" cy="547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200" b="1" spc="600" dirty="0" smtClean="0">
                <a:solidFill>
                  <a:schemeClr val="bg1"/>
                </a:solidFill>
              </a:rPr>
              <a:t>d</a:t>
            </a:r>
            <a:endParaRPr lang="tr-TR" sz="2200" b="1" spc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7011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4 Resi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69" y="1286933"/>
            <a:ext cx="9245284" cy="4389472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2" name="Grup 1"/>
          <p:cNvGrpSpPr/>
          <p:nvPr/>
        </p:nvGrpSpPr>
        <p:grpSpPr>
          <a:xfrm>
            <a:off x="993549" y="800144"/>
            <a:ext cx="7772382" cy="1124349"/>
            <a:chOff x="993549" y="800144"/>
            <a:chExt cx="7772382" cy="1124349"/>
          </a:xfrm>
        </p:grpSpPr>
        <p:sp>
          <p:nvSpPr>
            <p:cNvPr id="17" name="8 Yuvarlatılmış Dikdörtgen"/>
            <p:cNvSpPr/>
            <p:nvPr/>
          </p:nvSpPr>
          <p:spPr>
            <a:xfrm>
              <a:off x="2907418" y="1167021"/>
              <a:ext cx="3944644" cy="757472"/>
            </a:xfrm>
            <a:prstGeom prst="roundRect">
              <a:avLst/>
            </a:prstGeom>
            <a:solidFill>
              <a:srgbClr val="C00000"/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11" name="10 Dikdörtgen"/>
            <p:cNvSpPr/>
            <p:nvPr/>
          </p:nvSpPr>
          <p:spPr>
            <a:xfrm>
              <a:off x="993549" y="1312913"/>
              <a:ext cx="777238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800" b="1" dirty="0">
                  <a:solidFill>
                    <a:prstClr val="white"/>
                  </a:solidFill>
                </a:rPr>
                <a:t>Ünsüz Yumuşaması</a:t>
              </a:r>
            </a:p>
          </p:txBody>
        </p:sp>
        <p:pic>
          <p:nvPicPr>
            <p:cNvPr id="18" name="9 Resim" descr="pin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47372" y="800144"/>
              <a:ext cx="364068" cy="508362"/>
            </a:xfrm>
            <a:prstGeom prst="rect">
              <a:avLst/>
            </a:prstGeom>
          </p:spPr>
        </p:pic>
      </p:grpSp>
      <p:sp>
        <p:nvSpPr>
          <p:cNvPr id="13" name="4 Metin kutusu"/>
          <p:cNvSpPr txBox="1"/>
          <p:nvPr/>
        </p:nvSpPr>
        <p:spPr>
          <a:xfrm>
            <a:off x="226668" y="241535"/>
            <a:ext cx="10300443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aseline="300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TÜRKÇE</a:t>
            </a:r>
            <a:r>
              <a:rPr lang="tr-TR" sz="25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tr-TR" sz="2500" b="1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Ünsüzlerle İlgili Ses Olayları</a:t>
            </a:r>
            <a:endParaRPr lang="tr-TR" sz="2500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476492" y="2173196"/>
            <a:ext cx="355629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100" b="1" dirty="0">
                <a:solidFill>
                  <a:schemeClr val="bg1"/>
                </a:solidFill>
              </a:rPr>
              <a:t>“p, ç, t, k” ile biten sözcüklere,</a:t>
            </a:r>
          </a:p>
        </p:txBody>
      </p:sp>
      <p:sp>
        <p:nvSpPr>
          <p:cNvPr id="12" name="Dikdörtgen 11"/>
          <p:cNvSpPr/>
          <p:nvPr/>
        </p:nvSpPr>
        <p:spPr>
          <a:xfrm>
            <a:off x="3905031" y="2172730"/>
            <a:ext cx="4412490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100" b="1" dirty="0">
                <a:solidFill>
                  <a:schemeClr val="bg1"/>
                </a:solidFill>
              </a:rPr>
              <a:t>ünlü ile başlayan bir ek </a:t>
            </a:r>
            <a:r>
              <a:rPr lang="tr-TR" sz="2100" b="1" dirty="0" smtClean="0">
                <a:solidFill>
                  <a:schemeClr val="bg1"/>
                </a:solidFill>
              </a:rPr>
              <a:t>getirildiğinde</a:t>
            </a:r>
            <a:endParaRPr lang="tr-TR" sz="2100" b="1" dirty="0">
              <a:solidFill>
                <a:schemeClr val="bg1"/>
              </a:solidFill>
            </a:endParaRPr>
          </a:p>
        </p:txBody>
      </p:sp>
      <p:sp>
        <p:nvSpPr>
          <p:cNvPr id="20" name="Dikdörtgen 19"/>
          <p:cNvSpPr/>
          <p:nvPr/>
        </p:nvSpPr>
        <p:spPr>
          <a:xfrm>
            <a:off x="585708" y="2653751"/>
            <a:ext cx="106093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100" b="1" dirty="0">
                <a:solidFill>
                  <a:schemeClr val="bg1"/>
                </a:solidFill>
              </a:rPr>
              <a:t>ç &gt; c’ye</a:t>
            </a:r>
            <a:r>
              <a:rPr lang="tr-TR" sz="2100" b="1" dirty="0" smtClean="0">
                <a:solidFill>
                  <a:schemeClr val="bg1"/>
                </a:solidFill>
              </a:rPr>
              <a:t>,</a:t>
            </a:r>
            <a:endParaRPr lang="tr-TR" sz="2100" b="1" dirty="0">
              <a:solidFill>
                <a:schemeClr val="bg1"/>
              </a:solidFill>
            </a:endParaRPr>
          </a:p>
        </p:txBody>
      </p:sp>
      <p:sp>
        <p:nvSpPr>
          <p:cNvPr id="25" name="Dikdörtgen 24"/>
          <p:cNvSpPr/>
          <p:nvPr/>
        </p:nvSpPr>
        <p:spPr>
          <a:xfrm>
            <a:off x="8077099" y="2162514"/>
            <a:ext cx="112505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100" b="1" dirty="0" smtClean="0">
                <a:solidFill>
                  <a:schemeClr val="bg1"/>
                </a:solidFill>
              </a:rPr>
              <a:t>p </a:t>
            </a:r>
            <a:r>
              <a:rPr lang="tr-TR" sz="2100" b="1" dirty="0">
                <a:solidFill>
                  <a:schemeClr val="bg1"/>
                </a:solidFill>
              </a:rPr>
              <a:t>&gt; b’ye,</a:t>
            </a:r>
          </a:p>
        </p:txBody>
      </p:sp>
      <p:sp>
        <p:nvSpPr>
          <p:cNvPr id="19" name="Dikdörtgen 18"/>
          <p:cNvSpPr/>
          <p:nvPr/>
        </p:nvSpPr>
        <p:spPr>
          <a:xfrm>
            <a:off x="3015828" y="3319786"/>
            <a:ext cx="243494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200" b="1" spc="600" dirty="0" smtClean="0">
                <a:solidFill>
                  <a:schemeClr val="bg1"/>
                </a:solidFill>
              </a:rPr>
              <a:t>Dolap – </a:t>
            </a:r>
            <a:r>
              <a:rPr lang="tr-TR" sz="2200" b="1" spc="600" dirty="0">
                <a:solidFill>
                  <a:schemeClr val="bg1"/>
                </a:solidFill>
              </a:rPr>
              <a:t>a:</a:t>
            </a:r>
          </a:p>
          <a:p>
            <a:pPr>
              <a:lnSpc>
                <a:spcPct val="150000"/>
              </a:lnSpc>
            </a:pPr>
            <a:r>
              <a:rPr lang="tr-TR" sz="2200" b="1" spc="600" dirty="0" smtClean="0">
                <a:solidFill>
                  <a:schemeClr val="bg1"/>
                </a:solidFill>
              </a:rPr>
              <a:t>Çekiç – in:</a:t>
            </a:r>
            <a:endParaRPr lang="tr-TR" sz="2200" b="1" spc="6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tr-TR" sz="2200" b="1" spc="600" dirty="0" smtClean="0">
                <a:solidFill>
                  <a:schemeClr val="bg1"/>
                </a:solidFill>
              </a:rPr>
              <a:t>Kilit  – i: </a:t>
            </a:r>
          </a:p>
          <a:p>
            <a:pPr>
              <a:lnSpc>
                <a:spcPct val="150000"/>
              </a:lnSpc>
            </a:pPr>
            <a:r>
              <a:rPr lang="tr-TR" sz="2200" b="1" spc="600" dirty="0">
                <a:solidFill>
                  <a:schemeClr val="bg1"/>
                </a:solidFill>
              </a:rPr>
              <a:t>Sokak </a:t>
            </a:r>
            <a:r>
              <a:rPr lang="tr-TR" sz="2200" b="1" spc="600" dirty="0" smtClean="0">
                <a:solidFill>
                  <a:schemeClr val="bg1"/>
                </a:solidFill>
              </a:rPr>
              <a:t>– a:</a:t>
            </a:r>
            <a:endParaRPr lang="tr-TR" sz="2200" b="1" spc="600" dirty="0">
              <a:solidFill>
                <a:schemeClr val="bg1"/>
              </a:solidFill>
            </a:endParaRPr>
          </a:p>
        </p:txBody>
      </p:sp>
      <p:sp>
        <p:nvSpPr>
          <p:cNvPr id="21" name="Dikdörtgen 20"/>
          <p:cNvSpPr/>
          <p:nvPr/>
        </p:nvSpPr>
        <p:spPr>
          <a:xfrm>
            <a:off x="4928315" y="3319320"/>
            <a:ext cx="4152185" cy="547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200" b="1" spc="600" dirty="0" smtClean="0">
                <a:solidFill>
                  <a:schemeClr val="bg1"/>
                </a:solidFill>
              </a:rPr>
              <a:t>Dola a</a:t>
            </a:r>
            <a:endParaRPr lang="tr-TR" sz="2200" b="1" spc="600" dirty="0">
              <a:solidFill>
                <a:schemeClr val="bg1"/>
              </a:solidFill>
            </a:endParaRPr>
          </a:p>
        </p:txBody>
      </p:sp>
      <p:sp>
        <p:nvSpPr>
          <p:cNvPr id="22" name="Dikdörtgen 21"/>
          <p:cNvSpPr/>
          <p:nvPr/>
        </p:nvSpPr>
        <p:spPr>
          <a:xfrm>
            <a:off x="5731261" y="3311954"/>
            <a:ext cx="296911" cy="547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200" b="1" spc="600" dirty="0" smtClean="0">
                <a:solidFill>
                  <a:schemeClr val="bg1"/>
                </a:solidFill>
              </a:rPr>
              <a:t>b </a:t>
            </a:r>
            <a:endParaRPr lang="tr-TR" sz="2200" b="1" spc="600" dirty="0">
              <a:solidFill>
                <a:schemeClr val="bg1"/>
              </a:solidFill>
            </a:endParaRPr>
          </a:p>
        </p:txBody>
      </p:sp>
      <p:sp>
        <p:nvSpPr>
          <p:cNvPr id="24" name="Dikdörtgen 23"/>
          <p:cNvSpPr/>
          <p:nvPr/>
        </p:nvSpPr>
        <p:spPr>
          <a:xfrm>
            <a:off x="5058540" y="3822963"/>
            <a:ext cx="219728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200" b="1" spc="600" dirty="0" smtClean="0">
                <a:solidFill>
                  <a:schemeClr val="bg1"/>
                </a:solidFill>
              </a:rPr>
              <a:t>Çeki in</a:t>
            </a:r>
            <a:endParaRPr lang="tr-TR" sz="2200" b="1" spc="600" dirty="0">
              <a:solidFill>
                <a:schemeClr val="bg1"/>
              </a:solidFill>
            </a:endParaRPr>
          </a:p>
        </p:txBody>
      </p:sp>
      <p:sp>
        <p:nvSpPr>
          <p:cNvPr id="26" name="Dikdörtgen 25"/>
          <p:cNvSpPr/>
          <p:nvPr/>
        </p:nvSpPr>
        <p:spPr>
          <a:xfrm>
            <a:off x="5817558" y="3822963"/>
            <a:ext cx="26385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200" b="1" spc="600" dirty="0" smtClean="0">
                <a:solidFill>
                  <a:schemeClr val="bg1"/>
                </a:solidFill>
              </a:rPr>
              <a:t>c</a:t>
            </a:r>
            <a:endParaRPr lang="tr-TR" sz="2200" b="1" spc="600" dirty="0">
              <a:solidFill>
                <a:schemeClr val="bg1"/>
              </a:solidFill>
            </a:endParaRPr>
          </a:p>
        </p:txBody>
      </p:sp>
      <p:sp>
        <p:nvSpPr>
          <p:cNvPr id="27" name="Dikdörtgen 26"/>
          <p:cNvSpPr/>
          <p:nvPr/>
        </p:nvSpPr>
        <p:spPr>
          <a:xfrm>
            <a:off x="1583234" y="2653751"/>
            <a:ext cx="107375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100" b="1" dirty="0">
                <a:solidFill>
                  <a:schemeClr val="bg1"/>
                </a:solidFill>
              </a:rPr>
              <a:t>t &gt; d’ye,</a:t>
            </a:r>
          </a:p>
        </p:txBody>
      </p:sp>
      <p:sp>
        <p:nvSpPr>
          <p:cNvPr id="28" name="Dikdörtgen 27"/>
          <p:cNvSpPr/>
          <p:nvPr/>
        </p:nvSpPr>
        <p:spPr>
          <a:xfrm>
            <a:off x="4848430" y="4297662"/>
            <a:ext cx="2197284" cy="547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200" b="1" spc="600" dirty="0" smtClean="0">
                <a:solidFill>
                  <a:schemeClr val="bg1"/>
                </a:solidFill>
              </a:rPr>
              <a:t>Kili i</a:t>
            </a:r>
            <a:endParaRPr lang="tr-TR" sz="2200" b="1" spc="600" dirty="0">
              <a:solidFill>
                <a:schemeClr val="bg1"/>
              </a:solidFill>
            </a:endParaRPr>
          </a:p>
        </p:txBody>
      </p:sp>
      <p:sp>
        <p:nvSpPr>
          <p:cNvPr id="29" name="Dikdörtgen 28"/>
          <p:cNvSpPr/>
          <p:nvPr/>
        </p:nvSpPr>
        <p:spPr>
          <a:xfrm>
            <a:off x="5464308" y="4293937"/>
            <a:ext cx="263851" cy="547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200" b="1" spc="600" dirty="0" smtClean="0">
                <a:solidFill>
                  <a:schemeClr val="bg1"/>
                </a:solidFill>
              </a:rPr>
              <a:t>d</a:t>
            </a:r>
            <a:endParaRPr lang="tr-TR" sz="2200" b="1" spc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0161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4 Resi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69" y="1286933"/>
            <a:ext cx="9245284" cy="4389472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2" name="Grup 1"/>
          <p:cNvGrpSpPr/>
          <p:nvPr/>
        </p:nvGrpSpPr>
        <p:grpSpPr>
          <a:xfrm>
            <a:off x="993549" y="800144"/>
            <a:ext cx="7772382" cy="1124349"/>
            <a:chOff x="993549" y="800144"/>
            <a:chExt cx="7772382" cy="1124349"/>
          </a:xfrm>
        </p:grpSpPr>
        <p:sp>
          <p:nvSpPr>
            <p:cNvPr id="17" name="8 Yuvarlatılmış Dikdörtgen"/>
            <p:cNvSpPr/>
            <p:nvPr/>
          </p:nvSpPr>
          <p:spPr>
            <a:xfrm>
              <a:off x="2907418" y="1167021"/>
              <a:ext cx="3944644" cy="757472"/>
            </a:xfrm>
            <a:prstGeom prst="roundRect">
              <a:avLst/>
            </a:prstGeom>
            <a:solidFill>
              <a:srgbClr val="C00000"/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11" name="10 Dikdörtgen"/>
            <p:cNvSpPr/>
            <p:nvPr/>
          </p:nvSpPr>
          <p:spPr>
            <a:xfrm>
              <a:off x="993549" y="1312913"/>
              <a:ext cx="777238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800" b="1" dirty="0">
                  <a:solidFill>
                    <a:prstClr val="white"/>
                  </a:solidFill>
                </a:rPr>
                <a:t>Ünsüz Yumuşaması</a:t>
              </a:r>
            </a:p>
          </p:txBody>
        </p:sp>
        <p:pic>
          <p:nvPicPr>
            <p:cNvPr id="18" name="9 Resim" descr="pin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47372" y="800144"/>
              <a:ext cx="364068" cy="508362"/>
            </a:xfrm>
            <a:prstGeom prst="rect">
              <a:avLst/>
            </a:prstGeom>
          </p:spPr>
        </p:pic>
      </p:grpSp>
      <p:sp>
        <p:nvSpPr>
          <p:cNvPr id="13" name="4 Metin kutusu"/>
          <p:cNvSpPr txBox="1"/>
          <p:nvPr/>
        </p:nvSpPr>
        <p:spPr>
          <a:xfrm>
            <a:off x="226668" y="241535"/>
            <a:ext cx="10300443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aseline="300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TÜRKÇE</a:t>
            </a:r>
            <a:r>
              <a:rPr lang="tr-TR" sz="25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tr-TR" sz="2500" b="1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Ünsüzlerle İlgili Ses </a:t>
            </a:r>
            <a:r>
              <a:rPr lang="tr-TR" sz="2500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Olayları - 1</a:t>
            </a:r>
            <a:endParaRPr lang="tr-TR" sz="2500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476492" y="2173196"/>
            <a:ext cx="355629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100" b="1" dirty="0">
                <a:solidFill>
                  <a:schemeClr val="bg1"/>
                </a:solidFill>
              </a:rPr>
              <a:t>“p, ç, t, k” ile biten sözcüklere,</a:t>
            </a:r>
          </a:p>
        </p:txBody>
      </p:sp>
      <p:sp>
        <p:nvSpPr>
          <p:cNvPr id="12" name="Dikdörtgen 11"/>
          <p:cNvSpPr/>
          <p:nvPr/>
        </p:nvSpPr>
        <p:spPr>
          <a:xfrm>
            <a:off x="3905031" y="2172730"/>
            <a:ext cx="4412490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100" b="1" dirty="0">
                <a:solidFill>
                  <a:schemeClr val="bg1"/>
                </a:solidFill>
              </a:rPr>
              <a:t>ünlü ile başlayan bir ek </a:t>
            </a:r>
            <a:r>
              <a:rPr lang="tr-TR" sz="2100" b="1" dirty="0" smtClean="0">
                <a:solidFill>
                  <a:schemeClr val="bg1"/>
                </a:solidFill>
              </a:rPr>
              <a:t>getirildiğinde</a:t>
            </a:r>
            <a:endParaRPr lang="tr-TR" sz="2100" b="1" dirty="0">
              <a:solidFill>
                <a:schemeClr val="bg1"/>
              </a:solidFill>
            </a:endParaRPr>
          </a:p>
        </p:txBody>
      </p:sp>
      <p:sp>
        <p:nvSpPr>
          <p:cNvPr id="20" name="Dikdörtgen 19"/>
          <p:cNvSpPr/>
          <p:nvPr/>
        </p:nvSpPr>
        <p:spPr>
          <a:xfrm>
            <a:off x="585708" y="2653751"/>
            <a:ext cx="106093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100" b="1" dirty="0">
                <a:solidFill>
                  <a:schemeClr val="bg1"/>
                </a:solidFill>
              </a:rPr>
              <a:t>ç &gt; c’ye</a:t>
            </a:r>
            <a:r>
              <a:rPr lang="tr-TR" sz="2100" b="1" dirty="0" smtClean="0">
                <a:solidFill>
                  <a:schemeClr val="bg1"/>
                </a:solidFill>
              </a:rPr>
              <a:t>,</a:t>
            </a:r>
            <a:endParaRPr lang="tr-TR" sz="2100" b="1" dirty="0">
              <a:solidFill>
                <a:schemeClr val="bg1"/>
              </a:solidFill>
            </a:endParaRPr>
          </a:p>
        </p:txBody>
      </p:sp>
      <p:sp>
        <p:nvSpPr>
          <p:cNvPr id="25" name="Dikdörtgen 24"/>
          <p:cNvSpPr/>
          <p:nvPr/>
        </p:nvSpPr>
        <p:spPr>
          <a:xfrm>
            <a:off x="8077099" y="2162514"/>
            <a:ext cx="112505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100" b="1" dirty="0" smtClean="0">
                <a:solidFill>
                  <a:schemeClr val="bg1"/>
                </a:solidFill>
              </a:rPr>
              <a:t>p </a:t>
            </a:r>
            <a:r>
              <a:rPr lang="tr-TR" sz="2100" b="1" dirty="0">
                <a:solidFill>
                  <a:schemeClr val="bg1"/>
                </a:solidFill>
              </a:rPr>
              <a:t>&gt; b’ye,</a:t>
            </a:r>
          </a:p>
        </p:txBody>
      </p:sp>
      <p:sp>
        <p:nvSpPr>
          <p:cNvPr id="19" name="Dikdörtgen 18"/>
          <p:cNvSpPr/>
          <p:nvPr/>
        </p:nvSpPr>
        <p:spPr>
          <a:xfrm>
            <a:off x="3015828" y="3319786"/>
            <a:ext cx="243494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200" b="1" spc="600" dirty="0" smtClean="0">
                <a:solidFill>
                  <a:schemeClr val="bg1"/>
                </a:solidFill>
              </a:rPr>
              <a:t>Dolap – </a:t>
            </a:r>
            <a:r>
              <a:rPr lang="tr-TR" sz="2200" b="1" spc="600" dirty="0">
                <a:solidFill>
                  <a:schemeClr val="bg1"/>
                </a:solidFill>
              </a:rPr>
              <a:t>a:</a:t>
            </a:r>
          </a:p>
          <a:p>
            <a:pPr>
              <a:lnSpc>
                <a:spcPct val="150000"/>
              </a:lnSpc>
            </a:pPr>
            <a:r>
              <a:rPr lang="tr-TR" sz="2200" b="1" spc="600" dirty="0" smtClean="0">
                <a:solidFill>
                  <a:schemeClr val="bg1"/>
                </a:solidFill>
              </a:rPr>
              <a:t>Çekiç – in:</a:t>
            </a:r>
            <a:endParaRPr lang="tr-TR" sz="2200" b="1" spc="6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tr-TR" sz="2200" b="1" spc="600" dirty="0" smtClean="0">
                <a:solidFill>
                  <a:schemeClr val="bg1"/>
                </a:solidFill>
              </a:rPr>
              <a:t>Kilit  – i: </a:t>
            </a:r>
          </a:p>
          <a:p>
            <a:pPr>
              <a:lnSpc>
                <a:spcPct val="150000"/>
              </a:lnSpc>
            </a:pPr>
            <a:r>
              <a:rPr lang="tr-TR" sz="2200" b="1" spc="600" dirty="0">
                <a:solidFill>
                  <a:schemeClr val="bg1"/>
                </a:solidFill>
              </a:rPr>
              <a:t>Sokak </a:t>
            </a:r>
            <a:r>
              <a:rPr lang="tr-TR" sz="2200" b="1" spc="600" dirty="0" smtClean="0">
                <a:solidFill>
                  <a:schemeClr val="bg1"/>
                </a:solidFill>
              </a:rPr>
              <a:t>– a:</a:t>
            </a:r>
            <a:endParaRPr lang="tr-TR" sz="2200" b="1" spc="600" dirty="0">
              <a:solidFill>
                <a:schemeClr val="bg1"/>
              </a:solidFill>
            </a:endParaRPr>
          </a:p>
        </p:txBody>
      </p:sp>
      <p:sp>
        <p:nvSpPr>
          <p:cNvPr id="21" name="Dikdörtgen 20"/>
          <p:cNvSpPr/>
          <p:nvPr/>
        </p:nvSpPr>
        <p:spPr>
          <a:xfrm>
            <a:off x="4928315" y="3319320"/>
            <a:ext cx="4152185" cy="547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200" b="1" spc="600" dirty="0" smtClean="0">
                <a:solidFill>
                  <a:schemeClr val="bg1"/>
                </a:solidFill>
              </a:rPr>
              <a:t>Dola a</a:t>
            </a:r>
            <a:endParaRPr lang="tr-TR" sz="2200" b="1" spc="600" dirty="0">
              <a:solidFill>
                <a:schemeClr val="bg1"/>
              </a:solidFill>
            </a:endParaRPr>
          </a:p>
        </p:txBody>
      </p:sp>
      <p:sp>
        <p:nvSpPr>
          <p:cNvPr id="22" name="Dikdörtgen 21"/>
          <p:cNvSpPr/>
          <p:nvPr/>
        </p:nvSpPr>
        <p:spPr>
          <a:xfrm>
            <a:off x="5731261" y="3311954"/>
            <a:ext cx="296911" cy="547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200" b="1" spc="600" dirty="0" smtClean="0">
                <a:solidFill>
                  <a:schemeClr val="bg1"/>
                </a:solidFill>
              </a:rPr>
              <a:t>b </a:t>
            </a:r>
            <a:endParaRPr lang="tr-TR" sz="2200" b="1" spc="600" dirty="0">
              <a:solidFill>
                <a:schemeClr val="bg1"/>
              </a:solidFill>
            </a:endParaRPr>
          </a:p>
        </p:txBody>
      </p:sp>
      <p:sp>
        <p:nvSpPr>
          <p:cNvPr id="24" name="Dikdörtgen 23"/>
          <p:cNvSpPr/>
          <p:nvPr/>
        </p:nvSpPr>
        <p:spPr>
          <a:xfrm>
            <a:off x="5058540" y="3822963"/>
            <a:ext cx="219728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200" b="1" spc="600" dirty="0" smtClean="0">
                <a:solidFill>
                  <a:schemeClr val="bg1"/>
                </a:solidFill>
              </a:rPr>
              <a:t>Çeki in</a:t>
            </a:r>
            <a:endParaRPr lang="tr-TR" sz="2200" b="1" spc="600" dirty="0">
              <a:solidFill>
                <a:schemeClr val="bg1"/>
              </a:solidFill>
            </a:endParaRPr>
          </a:p>
        </p:txBody>
      </p:sp>
      <p:sp>
        <p:nvSpPr>
          <p:cNvPr id="26" name="Dikdörtgen 25"/>
          <p:cNvSpPr/>
          <p:nvPr/>
        </p:nvSpPr>
        <p:spPr>
          <a:xfrm>
            <a:off x="5817558" y="3822963"/>
            <a:ext cx="26385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200" b="1" spc="600" dirty="0" smtClean="0">
                <a:solidFill>
                  <a:schemeClr val="bg1"/>
                </a:solidFill>
              </a:rPr>
              <a:t>c</a:t>
            </a:r>
            <a:endParaRPr lang="tr-TR" sz="2200" b="1" spc="600" dirty="0">
              <a:solidFill>
                <a:schemeClr val="bg1"/>
              </a:solidFill>
            </a:endParaRPr>
          </a:p>
        </p:txBody>
      </p:sp>
      <p:sp>
        <p:nvSpPr>
          <p:cNvPr id="27" name="Dikdörtgen 26"/>
          <p:cNvSpPr/>
          <p:nvPr/>
        </p:nvSpPr>
        <p:spPr>
          <a:xfrm>
            <a:off x="1583234" y="2653751"/>
            <a:ext cx="107375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100" b="1" dirty="0">
                <a:solidFill>
                  <a:schemeClr val="bg1"/>
                </a:solidFill>
              </a:rPr>
              <a:t>t &gt; d’ye,</a:t>
            </a:r>
          </a:p>
        </p:txBody>
      </p:sp>
      <p:sp>
        <p:nvSpPr>
          <p:cNvPr id="28" name="Dikdörtgen 27"/>
          <p:cNvSpPr/>
          <p:nvPr/>
        </p:nvSpPr>
        <p:spPr>
          <a:xfrm>
            <a:off x="4848430" y="4297662"/>
            <a:ext cx="2197284" cy="547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200" b="1" spc="600" dirty="0" smtClean="0">
                <a:solidFill>
                  <a:schemeClr val="bg1"/>
                </a:solidFill>
              </a:rPr>
              <a:t>Kili i</a:t>
            </a:r>
            <a:endParaRPr lang="tr-TR" sz="2200" b="1" spc="600" dirty="0">
              <a:solidFill>
                <a:schemeClr val="bg1"/>
              </a:solidFill>
            </a:endParaRPr>
          </a:p>
        </p:txBody>
      </p:sp>
      <p:sp>
        <p:nvSpPr>
          <p:cNvPr id="29" name="Dikdörtgen 28"/>
          <p:cNvSpPr/>
          <p:nvPr/>
        </p:nvSpPr>
        <p:spPr>
          <a:xfrm>
            <a:off x="5464308" y="4293937"/>
            <a:ext cx="263851" cy="547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200" b="1" spc="600" dirty="0" smtClean="0">
                <a:solidFill>
                  <a:schemeClr val="bg1"/>
                </a:solidFill>
              </a:rPr>
              <a:t>d</a:t>
            </a:r>
            <a:endParaRPr lang="tr-TR" sz="2200" b="1" spc="600" dirty="0">
              <a:solidFill>
                <a:schemeClr val="bg1"/>
              </a:solidFill>
            </a:endParaRPr>
          </a:p>
        </p:txBody>
      </p:sp>
      <p:sp>
        <p:nvSpPr>
          <p:cNvPr id="23" name="Dikdörtgen 22"/>
          <p:cNvSpPr/>
          <p:nvPr/>
        </p:nvSpPr>
        <p:spPr>
          <a:xfrm>
            <a:off x="4985090" y="4826209"/>
            <a:ext cx="2197284" cy="547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200" b="1" spc="600" dirty="0" smtClean="0">
                <a:solidFill>
                  <a:schemeClr val="bg1"/>
                </a:solidFill>
              </a:rPr>
              <a:t>Soka a</a:t>
            </a:r>
            <a:endParaRPr lang="tr-TR" sz="2200" b="1" spc="600" dirty="0">
              <a:solidFill>
                <a:schemeClr val="bg1"/>
              </a:solidFill>
            </a:endParaRPr>
          </a:p>
        </p:txBody>
      </p:sp>
      <p:sp>
        <p:nvSpPr>
          <p:cNvPr id="30" name="Dikdörtgen 29"/>
          <p:cNvSpPr/>
          <p:nvPr/>
        </p:nvSpPr>
        <p:spPr>
          <a:xfrm>
            <a:off x="5800151" y="4834928"/>
            <a:ext cx="263851" cy="547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200" b="1" spc="600" dirty="0" smtClean="0">
                <a:solidFill>
                  <a:schemeClr val="bg1"/>
                </a:solidFill>
              </a:rPr>
              <a:t>ğ</a:t>
            </a:r>
            <a:endParaRPr lang="tr-TR" sz="2200" b="1" spc="600" dirty="0">
              <a:solidFill>
                <a:schemeClr val="bg1"/>
              </a:solidFill>
            </a:endParaRPr>
          </a:p>
        </p:txBody>
      </p:sp>
      <p:sp>
        <p:nvSpPr>
          <p:cNvPr id="31" name="Dikdörtgen 30"/>
          <p:cNvSpPr/>
          <p:nvPr/>
        </p:nvSpPr>
        <p:spPr>
          <a:xfrm>
            <a:off x="2656989" y="2652033"/>
            <a:ext cx="243470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100" b="1" dirty="0">
                <a:solidFill>
                  <a:schemeClr val="bg1"/>
                </a:solidFill>
              </a:rPr>
              <a:t>k &gt; </a:t>
            </a:r>
            <a:r>
              <a:rPr lang="tr-TR" sz="2100" b="1" dirty="0" smtClean="0">
                <a:solidFill>
                  <a:schemeClr val="bg1"/>
                </a:solidFill>
              </a:rPr>
              <a:t>g / ğ’ye </a:t>
            </a:r>
            <a:r>
              <a:rPr lang="tr-TR" sz="2100" b="1" dirty="0">
                <a:solidFill>
                  <a:schemeClr val="bg1"/>
                </a:solidFill>
              </a:rPr>
              <a:t>dönüşür.</a:t>
            </a:r>
          </a:p>
        </p:txBody>
      </p:sp>
    </p:spTree>
    <p:extLst>
      <p:ext uri="{BB962C8B-B14F-4D97-AF65-F5344CB8AC3E}">
        <p14:creationId xmlns:p14="http://schemas.microsoft.com/office/powerpoint/2010/main" val="7050915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4 Resi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69" y="1286933"/>
            <a:ext cx="9245284" cy="4389472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2" name="Grup 1"/>
          <p:cNvGrpSpPr/>
          <p:nvPr/>
        </p:nvGrpSpPr>
        <p:grpSpPr>
          <a:xfrm>
            <a:off x="993549" y="800144"/>
            <a:ext cx="7772382" cy="1124349"/>
            <a:chOff x="993549" y="800144"/>
            <a:chExt cx="7772382" cy="1124349"/>
          </a:xfrm>
        </p:grpSpPr>
        <p:sp>
          <p:nvSpPr>
            <p:cNvPr id="17" name="8 Yuvarlatılmış Dikdörtgen"/>
            <p:cNvSpPr/>
            <p:nvPr/>
          </p:nvSpPr>
          <p:spPr>
            <a:xfrm>
              <a:off x="2907418" y="1167021"/>
              <a:ext cx="3944644" cy="757472"/>
            </a:xfrm>
            <a:prstGeom prst="roundRect">
              <a:avLst/>
            </a:prstGeom>
            <a:solidFill>
              <a:srgbClr val="C00000"/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11" name="10 Dikdörtgen"/>
            <p:cNvSpPr/>
            <p:nvPr/>
          </p:nvSpPr>
          <p:spPr>
            <a:xfrm>
              <a:off x="993549" y="1312913"/>
              <a:ext cx="777238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800" b="1" dirty="0">
                  <a:solidFill>
                    <a:prstClr val="white"/>
                  </a:solidFill>
                </a:rPr>
                <a:t>Ünsüz Yumuşaması</a:t>
              </a:r>
            </a:p>
          </p:txBody>
        </p:sp>
        <p:pic>
          <p:nvPicPr>
            <p:cNvPr id="18" name="9 Resim" descr="pin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47372" y="800144"/>
              <a:ext cx="364068" cy="508362"/>
            </a:xfrm>
            <a:prstGeom prst="rect">
              <a:avLst/>
            </a:prstGeom>
          </p:spPr>
        </p:pic>
      </p:grpSp>
      <p:sp>
        <p:nvSpPr>
          <p:cNvPr id="13" name="4 Metin kutusu"/>
          <p:cNvSpPr txBox="1"/>
          <p:nvPr/>
        </p:nvSpPr>
        <p:spPr>
          <a:xfrm>
            <a:off x="226668" y="241535"/>
            <a:ext cx="10300443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aseline="300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TÜRKÇE</a:t>
            </a:r>
            <a:r>
              <a:rPr lang="tr-TR" sz="25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tr-TR" sz="2500" b="1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Ünsüzlerle İlgili Ses </a:t>
            </a:r>
            <a:r>
              <a:rPr lang="tr-TR" sz="2500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Olayları - 1</a:t>
            </a:r>
            <a:endParaRPr lang="tr-TR" sz="2500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476492" y="2173196"/>
            <a:ext cx="355629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100" b="1" dirty="0">
                <a:solidFill>
                  <a:schemeClr val="bg1"/>
                </a:solidFill>
              </a:rPr>
              <a:t>“p, ç, t, k” ile biten sözcüklere,</a:t>
            </a:r>
          </a:p>
        </p:txBody>
      </p:sp>
      <p:sp>
        <p:nvSpPr>
          <p:cNvPr id="12" name="Dikdörtgen 11"/>
          <p:cNvSpPr/>
          <p:nvPr/>
        </p:nvSpPr>
        <p:spPr>
          <a:xfrm>
            <a:off x="3905031" y="2172730"/>
            <a:ext cx="4412490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100" b="1" dirty="0">
                <a:solidFill>
                  <a:schemeClr val="bg1"/>
                </a:solidFill>
              </a:rPr>
              <a:t>ünlü ile başlayan bir ek </a:t>
            </a:r>
            <a:r>
              <a:rPr lang="tr-TR" sz="2100" b="1" dirty="0" smtClean="0">
                <a:solidFill>
                  <a:schemeClr val="bg1"/>
                </a:solidFill>
              </a:rPr>
              <a:t>getirildiğinde</a:t>
            </a:r>
            <a:endParaRPr lang="tr-TR" sz="2100" b="1" dirty="0">
              <a:solidFill>
                <a:schemeClr val="bg1"/>
              </a:solidFill>
            </a:endParaRPr>
          </a:p>
        </p:txBody>
      </p:sp>
      <p:sp>
        <p:nvSpPr>
          <p:cNvPr id="20" name="Dikdörtgen 19"/>
          <p:cNvSpPr/>
          <p:nvPr/>
        </p:nvSpPr>
        <p:spPr>
          <a:xfrm>
            <a:off x="585708" y="2653751"/>
            <a:ext cx="106093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100" b="1" dirty="0">
                <a:solidFill>
                  <a:schemeClr val="bg1"/>
                </a:solidFill>
              </a:rPr>
              <a:t>ç &gt; c’ye</a:t>
            </a:r>
            <a:r>
              <a:rPr lang="tr-TR" sz="2100" b="1" dirty="0" smtClean="0">
                <a:solidFill>
                  <a:schemeClr val="bg1"/>
                </a:solidFill>
              </a:rPr>
              <a:t>,</a:t>
            </a:r>
            <a:endParaRPr lang="tr-TR" sz="2100" b="1" dirty="0">
              <a:solidFill>
                <a:schemeClr val="bg1"/>
              </a:solidFill>
            </a:endParaRPr>
          </a:p>
        </p:txBody>
      </p:sp>
      <p:sp>
        <p:nvSpPr>
          <p:cNvPr id="25" name="Dikdörtgen 24"/>
          <p:cNvSpPr/>
          <p:nvPr/>
        </p:nvSpPr>
        <p:spPr>
          <a:xfrm>
            <a:off x="8077099" y="2162514"/>
            <a:ext cx="112505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100" b="1" dirty="0" smtClean="0">
                <a:solidFill>
                  <a:schemeClr val="bg1"/>
                </a:solidFill>
              </a:rPr>
              <a:t>p </a:t>
            </a:r>
            <a:r>
              <a:rPr lang="tr-TR" sz="2100" b="1" dirty="0">
                <a:solidFill>
                  <a:schemeClr val="bg1"/>
                </a:solidFill>
              </a:rPr>
              <a:t>&gt; b’ye,</a:t>
            </a:r>
          </a:p>
        </p:txBody>
      </p:sp>
      <p:sp>
        <p:nvSpPr>
          <p:cNvPr id="19" name="Dikdörtgen 18"/>
          <p:cNvSpPr/>
          <p:nvPr/>
        </p:nvSpPr>
        <p:spPr>
          <a:xfrm>
            <a:off x="3015828" y="3319786"/>
            <a:ext cx="243494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200" b="1" spc="600" dirty="0" smtClean="0">
                <a:solidFill>
                  <a:schemeClr val="bg1"/>
                </a:solidFill>
              </a:rPr>
              <a:t>Dolap – </a:t>
            </a:r>
            <a:r>
              <a:rPr lang="tr-TR" sz="2200" b="1" spc="600" dirty="0">
                <a:solidFill>
                  <a:schemeClr val="bg1"/>
                </a:solidFill>
              </a:rPr>
              <a:t>a:</a:t>
            </a:r>
          </a:p>
          <a:p>
            <a:pPr>
              <a:lnSpc>
                <a:spcPct val="150000"/>
              </a:lnSpc>
            </a:pPr>
            <a:r>
              <a:rPr lang="tr-TR" sz="2200" b="1" spc="600" dirty="0" smtClean="0">
                <a:solidFill>
                  <a:schemeClr val="bg1"/>
                </a:solidFill>
              </a:rPr>
              <a:t>Çekiç – in:</a:t>
            </a:r>
            <a:endParaRPr lang="tr-TR" sz="2200" b="1" spc="6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tr-TR" sz="2200" b="1" spc="600" dirty="0" smtClean="0">
                <a:solidFill>
                  <a:schemeClr val="bg1"/>
                </a:solidFill>
              </a:rPr>
              <a:t>Kilit  – i: </a:t>
            </a:r>
          </a:p>
          <a:p>
            <a:pPr>
              <a:lnSpc>
                <a:spcPct val="150000"/>
              </a:lnSpc>
            </a:pPr>
            <a:r>
              <a:rPr lang="tr-TR" sz="2200" b="1" spc="600" dirty="0">
                <a:solidFill>
                  <a:schemeClr val="bg1"/>
                </a:solidFill>
              </a:rPr>
              <a:t>Sokak </a:t>
            </a:r>
            <a:r>
              <a:rPr lang="tr-TR" sz="2200" b="1" spc="600" dirty="0" smtClean="0">
                <a:solidFill>
                  <a:schemeClr val="bg1"/>
                </a:solidFill>
              </a:rPr>
              <a:t>– a:</a:t>
            </a:r>
            <a:endParaRPr lang="tr-TR" sz="2200" b="1" spc="600" dirty="0">
              <a:solidFill>
                <a:schemeClr val="bg1"/>
              </a:solidFill>
            </a:endParaRPr>
          </a:p>
        </p:txBody>
      </p:sp>
      <p:sp>
        <p:nvSpPr>
          <p:cNvPr id="21" name="Dikdörtgen 20"/>
          <p:cNvSpPr/>
          <p:nvPr/>
        </p:nvSpPr>
        <p:spPr>
          <a:xfrm>
            <a:off x="4928315" y="3319320"/>
            <a:ext cx="4152185" cy="547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200" b="1" spc="600" dirty="0" smtClean="0">
                <a:solidFill>
                  <a:schemeClr val="bg1"/>
                </a:solidFill>
              </a:rPr>
              <a:t>Dola a</a:t>
            </a:r>
            <a:endParaRPr lang="tr-TR" sz="2200" b="1" spc="600" dirty="0">
              <a:solidFill>
                <a:schemeClr val="bg1"/>
              </a:solidFill>
            </a:endParaRPr>
          </a:p>
        </p:txBody>
      </p:sp>
      <p:sp>
        <p:nvSpPr>
          <p:cNvPr id="22" name="Dikdörtgen 21"/>
          <p:cNvSpPr/>
          <p:nvPr/>
        </p:nvSpPr>
        <p:spPr>
          <a:xfrm>
            <a:off x="5731261" y="3311954"/>
            <a:ext cx="296911" cy="547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200" b="1" spc="600" dirty="0" smtClean="0">
                <a:solidFill>
                  <a:schemeClr val="bg1"/>
                </a:solidFill>
              </a:rPr>
              <a:t>b </a:t>
            </a:r>
            <a:endParaRPr lang="tr-TR" sz="2200" b="1" spc="600" dirty="0">
              <a:solidFill>
                <a:schemeClr val="bg1"/>
              </a:solidFill>
            </a:endParaRPr>
          </a:p>
        </p:txBody>
      </p:sp>
      <p:sp>
        <p:nvSpPr>
          <p:cNvPr id="24" name="Dikdörtgen 23"/>
          <p:cNvSpPr/>
          <p:nvPr/>
        </p:nvSpPr>
        <p:spPr>
          <a:xfrm>
            <a:off x="5058540" y="3822963"/>
            <a:ext cx="219728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200" b="1" spc="600" dirty="0" smtClean="0">
                <a:solidFill>
                  <a:schemeClr val="bg1"/>
                </a:solidFill>
              </a:rPr>
              <a:t>Çeki in</a:t>
            </a:r>
            <a:endParaRPr lang="tr-TR" sz="2200" b="1" spc="600" dirty="0">
              <a:solidFill>
                <a:schemeClr val="bg1"/>
              </a:solidFill>
            </a:endParaRPr>
          </a:p>
        </p:txBody>
      </p:sp>
      <p:sp>
        <p:nvSpPr>
          <p:cNvPr id="26" name="Dikdörtgen 25"/>
          <p:cNvSpPr/>
          <p:nvPr/>
        </p:nvSpPr>
        <p:spPr>
          <a:xfrm>
            <a:off x="5817558" y="3822963"/>
            <a:ext cx="26385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200" b="1" spc="600" dirty="0" smtClean="0">
                <a:solidFill>
                  <a:schemeClr val="bg1"/>
                </a:solidFill>
              </a:rPr>
              <a:t>c</a:t>
            </a:r>
            <a:endParaRPr lang="tr-TR" sz="2200" b="1" spc="600" dirty="0">
              <a:solidFill>
                <a:schemeClr val="bg1"/>
              </a:solidFill>
            </a:endParaRPr>
          </a:p>
        </p:txBody>
      </p:sp>
      <p:sp>
        <p:nvSpPr>
          <p:cNvPr id="27" name="Dikdörtgen 26"/>
          <p:cNvSpPr/>
          <p:nvPr/>
        </p:nvSpPr>
        <p:spPr>
          <a:xfrm>
            <a:off x="1583234" y="2653751"/>
            <a:ext cx="107375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100" b="1" dirty="0">
                <a:solidFill>
                  <a:schemeClr val="bg1"/>
                </a:solidFill>
              </a:rPr>
              <a:t>t &gt; d’ye,</a:t>
            </a:r>
          </a:p>
        </p:txBody>
      </p:sp>
      <p:sp>
        <p:nvSpPr>
          <p:cNvPr id="28" name="Dikdörtgen 27"/>
          <p:cNvSpPr/>
          <p:nvPr/>
        </p:nvSpPr>
        <p:spPr>
          <a:xfrm>
            <a:off x="4848430" y="4297662"/>
            <a:ext cx="2197284" cy="547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200" b="1" spc="600" dirty="0" smtClean="0">
                <a:solidFill>
                  <a:schemeClr val="bg1"/>
                </a:solidFill>
              </a:rPr>
              <a:t>Kili i</a:t>
            </a:r>
            <a:endParaRPr lang="tr-TR" sz="2200" b="1" spc="600" dirty="0">
              <a:solidFill>
                <a:schemeClr val="bg1"/>
              </a:solidFill>
            </a:endParaRPr>
          </a:p>
        </p:txBody>
      </p:sp>
      <p:sp>
        <p:nvSpPr>
          <p:cNvPr id="29" name="Dikdörtgen 28"/>
          <p:cNvSpPr/>
          <p:nvPr/>
        </p:nvSpPr>
        <p:spPr>
          <a:xfrm>
            <a:off x="5464308" y="4293937"/>
            <a:ext cx="263851" cy="547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200" b="1" spc="600" dirty="0" smtClean="0">
                <a:solidFill>
                  <a:schemeClr val="bg1"/>
                </a:solidFill>
              </a:rPr>
              <a:t>d</a:t>
            </a:r>
            <a:endParaRPr lang="tr-TR" sz="2200" b="1" spc="600" dirty="0">
              <a:solidFill>
                <a:schemeClr val="bg1"/>
              </a:solidFill>
            </a:endParaRPr>
          </a:p>
        </p:txBody>
      </p:sp>
      <p:sp>
        <p:nvSpPr>
          <p:cNvPr id="23" name="Dikdörtgen 22"/>
          <p:cNvSpPr/>
          <p:nvPr/>
        </p:nvSpPr>
        <p:spPr>
          <a:xfrm>
            <a:off x="4985090" y="4826209"/>
            <a:ext cx="2197284" cy="547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200" b="1" spc="600" dirty="0" smtClean="0">
                <a:solidFill>
                  <a:schemeClr val="bg1"/>
                </a:solidFill>
              </a:rPr>
              <a:t>Soka a</a:t>
            </a:r>
            <a:endParaRPr lang="tr-TR" sz="2200" b="1" spc="600" dirty="0">
              <a:solidFill>
                <a:schemeClr val="bg1"/>
              </a:solidFill>
            </a:endParaRPr>
          </a:p>
        </p:txBody>
      </p:sp>
      <p:sp>
        <p:nvSpPr>
          <p:cNvPr id="30" name="Dikdörtgen 29"/>
          <p:cNvSpPr/>
          <p:nvPr/>
        </p:nvSpPr>
        <p:spPr>
          <a:xfrm>
            <a:off x="5800151" y="4834928"/>
            <a:ext cx="263851" cy="547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200" b="1" spc="600" dirty="0" smtClean="0">
                <a:solidFill>
                  <a:schemeClr val="bg1"/>
                </a:solidFill>
              </a:rPr>
              <a:t>ğ</a:t>
            </a:r>
            <a:endParaRPr lang="tr-TR" sz="2200" b="1" spc="600" dirty="0">
              <a:solidFill>
                <a:schemeClr val="bg1"/>
              </a:solidFill>
            </a:endParaRPr>
          </a:p>
        </p:txBody>
      </p:sp>
      <p:sp>
        <p:nvSpPr>
          <p:cNvPr id="31" name="Dikdörtgen 30"/>
          <p:cNvSpPr/>
          <p:nvPr/>
        </p:nvSpPr>
        <p:spPr>
          <a:xfrm>
            <a:off x="2656989" y="2652033"/>
            <a:ext cx="243470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100" b="1" dirty="0">
                <a:solidFill>
                  <a:schemeClr val="bg1"/>
                </a:solidFill>
              </a:rPr>
              <a:t>k &gt; </a:t>
            </a:r>
            <a:r>
              <a:rPr lang="tr-TR" sz="2100" b="1" dirty="0" smtClean="0">
                <a:solidFill>
                  <a:schemeClr val="bg1"/>
                </a:solidFill>
              </a:rPr>
              <a:t>g / ğ’ye </a:t>
            </a:r>
            <a:r>
              <a:rPr lang="tr-TR" sz="2100" b="1" dirty="0">
                <a:solidFill>
                  <a:schemeClr val="bg1"/>
                </a:solidFill>
              </a:rPr>
              <a:t>dönüşür.</a:t>
            </a:r>
          </a:p>
        </p:txBody>
      </p:sp>
    </p:spTree>
    <p:extLst>
      <p:ext uri="{BB962C8B-B14F-4D97-AF65-F5344CB8AC3E}">
        <p14:creationId xmlns:p14="http://schemas.microsoft.com/office/powerpoint/2010/main" val="11978865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3" name="4 Metin kutusu"/>
          <p:cNvSpPr txBox="1"/>
          <p:nvPr/>
        </p:nvSpPr>
        <p:spPr>
          <a:xfrm>
            <a:off x="226668" y="241535"/>
            <a:ext cx="10300443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aseline="300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TÜRKÇE</a:t>
            </a:r>
            <a:r>
              <a:rPr lang="tr-TR" sz="25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tr-TR" sz="2500" b="1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Ünlülerle İlgili Ses </a:t>
            </a:r>
            <a:r>
              <a:rPr lang="tr-TR" sz="2500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Olayları - 1</a:t>
            </a:r>
            <a:endParaRPr lang="tr-TR" sz="2500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up 8"/>
          <p:cNvGrpSpPr/>
          <p:nvPr/>
        </p:nvGrpSpPr>
        <p:grpSpPr>
          <a:xfrm>
            <a:off x="456312" y="835705"/>
            <a:ext cx="9070953" cy="4607152"/>
            <a:chOff x="742042" y="1118734"/>
            <a:chExt cx="8417424" cy="4345025"/>
          </a:xfrm>
        </p:grpSpPr>
        <p:pic>
          <p:nvPicPr>
            <p:cNvPr id="10" name="4 Resim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6398" y="1286933"/>
              <a:ext cx="8023068" cy="4176826"/>
            </a:xfrm>
            <a:prstGeom prst="rect">
              <a:avLst/>
            </a:prstGeom>
          </p:spPr>
        </p:pic>
        <p:pic>
          <p:nvPicPr>
            <p:cNvPr id="4" name="Resim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042" y="1118734"/>
              <a:ext cx="1084248" cy="1101950"/>
            </a:xfrm>
            <a:prstGeom prst="rect">
              <a:avLst/>
            </a:prstGeom>
          </p:spPr>
        </p:pic>
      </p:grpSp>
      <p:sp>
        <p:nvSpPr>
          <p:cNvPr id="11" name="Dikdörtgen 10"/>
          <p:cNvSpPr/>
          <p:nvPr/>
        </p:nvSpPr>
        <p:spPr>
          <a:xfrm>
            <a:off x="1256605" y="2054784"/>
            <a:ext cx="8184278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100" b="1" i="1" dirty="0">
                <a:solidFill>
                  <a:schemeClr val="bg1"/>
                </a:solidFill>
              </a:rPr>
              <a:t>Yabancı dilden Türkçeye geçen sözcüklerin çoğunda yumuşama olmaz.</a:t>
            </a:r>
            <a:r>
              <a:rPr lang="tr-TR" sz="2100" b="1" i="1" dirty="0" smtClean="0">
                <a:solidFill>
                  <a:schemeClr val="bg1"/>
                </a:solidFill>
              </a:rPr>
              <a:t>                     </a:t>
            </a:r>
            <a:endParaRPr lang="tr-TR" sz="2100" b="1" dirty="0">
              <a:solidFill>
                <a:schemeClr val="bg1"/>
              </a:solidFill>
            </a:endParaRPr>
          </a:p>
        </p:txBody>
      </p:sp>
      <p:grpSp>
        <p:nvGrpSpPr>
          <p:cNvPr id="14" name="Grup 13"/>
          <p:cNvGrpSpPr/>
          <p:nvPr/>
        </p:nvGrpSpPr>
        <p:grpSpPr>
          <a:xfrm rot="439936">
            <a:off x="1252992" y="2856178"/>
            <a:ext cx="1874039" cy="435648"/>
            <a:chOff x="-59980" y="3766917"/>
            <a:chExt cx="2496838" cy="580427"/>
          </a:xfrm>
        </p:grpSpPr>
        <p:sp>
          <p:nvSpPr>
            <p:cNvPr id="15" name="Yuvarlatılmış Dikdörtgen 14"/>
            <p:cNvSpPr/>
            <p:nvPr/>
          </p:nvSpPr>
          <p:spPr>
            <a:xfrm rot="21151666">
              <a:off x="403042" y="3766917"/>
              <a:ext cx="1584396" cy="559969"/>
            </a:xfrm>
            <a:prstGeom prst="roundRect">
              <a:avLst/>
            </a:prstGeom>
            <a:solidFill>
              <a:schemeClr val="tx1"/>
            </a:solidFill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6" name="9 Dikdörtgen"/>
            <p:cNvSpPr/>
            <p:nvPr/>
          </p:nvSpPr>
          <p:spPr>
            <a:xfrm rot="21115826">
              <a:off x="-59980" y="3814265"/>
              <a:ext cx="2496838" cy="5330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000" b="1" dirty="0" smtClean="0">
                  <a:solidFill>
                    <a:prstClr val="white"/>
                  </a:solidFill>
                </a:rPr>
                <a:t>Örnekler</a:t>
              </a:r>
              <a:endParaRPr lang="tr-TR" sz="2000" dirty="0">
                <a:solidFill>
                  <a:prstClr val="white"/>
                </a:solidFill>
              </a:endParaRPr>
            </a:p>
          </p:txBody>
        </p:sp>
      </p:grp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1031932"/>
              </p:ext>
            </p:extLst>
          </p:nvPr>
        </p:nvGraphicFramePr>
        <p:xfrm>
          <a:off x="3215072" y="2833962"/>
          <a:ext cx="3873402" cy="2319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1134"/>
                <a:gridCol w="1291134"/>
                <a:gridCol w="1291134"/>
              </a:tblGrid>
              <a:tr h="579982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9982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579982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noFill/>
                  </a:tcPr>
                </a:tc>
              </a:tr>
              <a:tr h="579982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8" name="Dikdörtgen 7"/>
          <p:cNvSpPr/>
          <p:nvPr/>
        </p:nvSpPr>
        <p:spPr>
          <a:xfrm>
            <a:off x="3494201" y="2922514"/>
            <a:ext cx="33658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dirty="0" smtClean="0">
                <a:solidFill>
                  <a:schemeClr val="bg1"/>
                </a:solidFill>
              </a:rPr>
              <a:t>sanat       </a:t>
            </a:r>
            <a:r>
              <a:rPr lang="tr-TR" sz="2000" b="1" dirty="0">
                <a:solidFill>
                  <a:schemeClr val="bg1"/>
                </a:solidFill>
              </a:rPr>
              <a:t>	-ı	</a:t>
            </a:r>
            <a:r>
              <a:rPr lang="tr-TR" sz="2000" b="1" dirty="0" smtClean="0">
                <a:solidFill>
                  <a:schemeClr val="bg1"/>
                </a:solidFill>
              </a:rPr>
              <a:t>            sanatı</a:t>
            </a:r>
            <a:endParaRPr lang="tr-TR" sz="2000" b="1" dirty="0">
              <a:solidFill>
                <a:schemeClr val="bg1"/>
              </a:solidFill>
            </a:endParaRPr>
          </a:p>
        </p:txBody>
      </p:sp>
      <p:sp>
        <p:nvSpPr>
          <p:cNvPr id="33" name="Dikdörtgen 32"/>
          <p:cNvSpPr/>
          <p:nvPr/>
        </p:nvSpPr>
        <p:spPr>
          <a:xfrm>
            <a:off x="3469507" y="3500970"/>
            <a:ext cx="35158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dirty="0" smtClean="0">
                <a:solidFill>
                  <a:schemeClr val="bg1"/>
                </a:solidFill>
              </a:rPr>
              <a:t>hukuk       </a:t>
            </a:r>
            <a:r>
              <a:rPr lang="tr-TR" sz="2000" b="1" dirty="0">
                <a:solidFill>
                  <a:schemeClr val="bg1"/>
                </a:solidFill>
              </a:rPr>
              <a:t>	</a:t>
            </a:r>
            <a:r>
              <a:rPr lang="tr-TR" sz="2000" b="1" dirty="0" smtClean="0">
                <a:solidFill>
                  <a:schemeClr val="bg1"/>
                </a:solidFill>
              </a:rPr>
              <a:t>-u</a:t>
            </a:r>
            <a:r>
              <a:rPr lang="tr-TR" sz="2000" b="1" dirty="0">
                <a:solidFill>
                  <a:schemeClr val="bg1"/>
                </a:solidFill>
              </a:rPr>
              <a:t>	</a:t>
            </a:r>
            <a:r>
              <a:rPr lang="tr-TR" sz="2000" b="1" dirty="0" smtClean="0">
                <a:solidFill>
                  <a:schemeClr val="bg1"/>
                </a:solidFill>
              </a:rPr>
              <a:t>            hukuku</a:t>
            </a:r>
            <a:endParaRPr lang="tr-TR" sz="2000" b="1" dirty="0">
              <a:solidFill>
                <a:schemeClr val="bg1"/>
              </a:solidFill>
            </a:endParaRPr>
          </a:p>
        </p:txBody>
      </p:sp>
      <p:sp>
        <p:nvSpPr>
          <p:cNvPr id="34" name="Dikdörtgen 33"/>
          <p:cNvSpPr/>
          <p:nvPr/>
        </p:nvSpPr>
        <p:spPr>
          <a:xfrm>
            <a:off x="3469507" y="4079426"/>
            <a:ext cx="32655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dirty="0" smtClean="0">
                <a:solidFill>
                  <a:schemeClr val="bg1"/>
                </a:solidFill>
              </a:rPr>
              <a:t>bilet         </a:t>
            </a:r>
            <a:r>
              <a:rPr lang="tr-TR" sz="2000" b="1" dirty="0">
                <a:solidFill>
                  <a:schemeClr val="bg1"/>
                </a:solidFill>
              </a:rPr>
              <a:t>	</a:t>
            </a:r>
            <a:r>
              <a:rPr lang="tr-TR" sz="2000" b="1" dirty="0" smtClean="0">
                <a:solidFill>
                  <a:schemeClr val="bg1"/>
                </a:solidFill>
              </a:rPr>
              <a:t>-i</a:t>
            </a:r>
            <a:r>
              <a:rPr lang="tr-TR" sz="2000" b="1" dirty="0">
                <a:solidFill>
                  <a:schemeClr val="bg1"/>
                </a:solidFill>
              </a:rPr>
              <a:t>	</a:t>
            </a:r>
            <a:r>
              <a:rPr lang="tr-TR" sz="2000" b="1" dirty="0" smtClean="0">
                <a:solidFill>
                  <a:schemeClr val="bg1"/>
                </a:solidFill>
              </a:rPr>
              <a:t>            bileti</a:t>
            </a:r>
            <a:endParaRPr lang="tr-TR" sz="2000" b="1" dirty="0">
              <a:solidFill>
                <a:schemeClr val="bg1"/>
              </a:solidFill>
            </a:endParaRPr>
          </a:p>
        </p:txBody>
      </p:sp>
      <p:sp>
        <p:nvSpPr>
          <p:cNvPr id="35" name="Dikdörtgen 34"/>
          <p:cNvSpPr/>
          <p:nvPr/>
        </p:nvSpPr>
        <p:spPr>
          <a:xfrm>
            <a:off x="3469507" y="4657882"/>
            <a:ext cx="35214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dirty="0" smtClean="0">
                <a:solidFill>
                  <a:schemeClr val="bg1"/>
                </a:solidFill>
              </a:rPr>
              <a:t>paket       </a:t>
            </a:r>
            <a:r>
              <a:rPr lang="tr-TR" sz="2000" b="1" dirty="0">
                <a:solidFill>
                  <a:schemeClr val="bg1"/>
                </a:solidFill>
              </a:rPr>
              <a:t>	</a:t>
            </a:r>
            <a:r>
              <a:rPr lang="tr-TR" sz="2000" b="1" dirty="0" smtClean="0">
                <a:solidFill>
                  <a:schemeClr val="bg1"/>
                </a:solidFill>
              </a:rPr>
              <a:t>-in</a:t>
            </a:r>
            <a:r>
              <a:rPr lang="tr-TR" sz="2000" b="1" dirty="0">
                <a:solidFill>
                  <a:schemeClr val="bg1"/>
                </a:solidFill>
              </a:rPr>
              <a:t>	</a:t>
            </a:r>
            <a:r>
              <a:rPr lang="tr-TR" sz="2000" b="1" dirty="0" smtClean="0">
                <a:solidFill>
                  <a:schemeClr val="bg1"/>
                </a:solidFill>
              </a:rPr>
              <a:t>            paketin</a:t>
            </a:r>
            <a:endParaRPr lang="tr-TR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1290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  <p:bldP spid="33" grpId="0"/>
      <p:bldP spid="34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3" name="4 Metin kutusu"/>
          <p:cNvSpPr txBox="1"/>
          <p:nvPr/>
        </p:nvSpPr>
        <p:spPr>
          <a:xfrm>
            <a:off x="226668" y="241535"/>
            <a:ext cx="10300443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aseline="300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TÜRKÇE</a:t>
            </a:r>
            <a:r>
              <a:rPr lang="tr-TR" sz="25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tr-TR" sz="2500" b="1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Ünlülerle İlgili Ses </a:t>
            </a:r>
            <a:r>
              <a:rPr lang="tr-TR" sz="2500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Olayları - 1</a:t>
            </a:r>
            <a:endParaRPr lang="tr-TR" sz="2500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up 8"/>
          <p:cNvGrpSpPr/>
          <p:nvPr/>
        </p:nvGrpSpPr>
        <p:grpSpPr>
          <a:xfrm>
            <a:off x="456312" y="835705"/>
            <a:ext cx="9070953" cy="4607152"/>
            <a:chOff x="742042" y="1118734"/>
            <a:chExt cx="8417424" cy="4345025"/>
          </a:xfrm>
        </p:grpSpPr>
        <p:pic>
          <p:nvPicPr>
            <p:cNvPr id="10" name="4 Resim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6398" y="1286933"/>
              <a:ext cx="8023068" cy="4176826"/>
            </a:xfrm>
            <a:prstGeom prst="rect">
              <a:avLst/>
            </a:prstGeom>
          </p:spPr>
        </p:pic>
        <p:pic>
          <p:nvPicPr>
            <p:cNvPr id="4" name="Resim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042" y="1118734"/>
              <a:ext cx="1084248" cy="1101950"/>
            </a:xfrm>
            <a:prstGeom prst="rect">
              <a:avLst/>
            </a:prstGeom>
          </p:spPr>
        </p:pic>
      </p:grpSp>
      <p:sp>
        <p:nvSpPr>
          <p:cNvPr id="11" name="Dikdörtgen 10"/>
          <p:cNvSpPr/>
          <p:nvPr/>
        </p:nvSpPr>
        <p:spPr>
          <a:xfrm>
            <a:off x="963945" y="2054784"/>
            <a:ext cx="878992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100" b="1" i="1" dirty="0">
                <a:solidFill>
                  <a:schemeClr val="bg1"/>
                </a:solidFill>
              </a:rPr>
              <a:t>Özel adların sonundaki sert ünsüzler okunuşta yumuşar, yazılışta değişmez.</a:t>
            </a:r>
            <a:endParaRPr lang="tr-TR" sz="21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244209"/>
              </p:ext>
            </p:extLst>
          </p:nvPr>
        </p:nvGraphicFramePr>
        <p:xfrm>
          <a:off x="2572037" y="2833962"/>
          <a:ext cx="5716940" cy="2319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3075"/>
                <a:gridCol w="700644"/>
                <a:gridCol w="1733797"/>
                <a:gridCol w="1769424"/>
              </a:tblGrid>
              <a:tr h="579982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9982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579982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noFill/>
                  </a:tcPr>
                </a:tc>
              </a:tr>
              <a:tr h="579982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8" name="Dikdörtgen 7"/>
          <p:cNvSpPr/>
          <p:nvPr/>
        </p:nvSpPr>
        <p:spPr>
          <a:xfrm>
            <a:off x="2756168" y="2922514"/>
            <a:ext cx="51189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i="1" dirty="0">
                <a:solidFill>
                  <a:srgbClr val="FFC000"/>
                </a:solidFill>
              </a:rPr>
              <a:t>Sözcükler	</a:t>
            </a:r>
            <a:r>
              <a:rPr lang="tr-TR" sz="2000" b="1" i="1" dirty="0" smtClean="0">
                <a:solidFill>
                  <a:srgbClr val="FFC000"/>
                </a:solidFill>
              </a:rPr>
              <a:t> Ek</a:t>
            </a:r>
            <a:r>
              <a:rPr lang="tr-TR" sz="2000" b="1" i="1" dirty="0">
                <a:solidFill>
                  <a:srgbClr val="FFC000"/>
                </a:solidFill>
              </a:rPr>
              <a:t>	</a:t>
            </a:r>
            <a:r>
              <a:rPr lang="tr-TR" sz="2000" b="1" i="1" dirty="0" smtClean="0">
                <a:solidFill>
                  <a:srgbClr val="FFC000"/>
                </a:solidFill>
              </a:rPr>
              <a:t>         Okunuşu               Yazılışı</a:t>
            </a:r>
            <a:endParaRPr lang="tr-TR" sz="2000" b="1" i="1" dirty="0">
              <a:solidFill>
                <a:srgbClr val="FFC000"/>
              </a:solidFill>
            </a:endParaRPr>
          </a:p>
        </p:txBody>
      </p:sp>
      <p:sp>
        <p:nvSpPr>
          <p:cNvPr id="18" name="Dikdörtgen 17"/>
          <p:cNvSpPr/>
          <p:nvPr/>
        </p:nvSpPr>
        <p:spPr>
          <a:xfrm>
            <a:off x="2756168" y="3475024"/>
            <a:ext cx="55011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dirty="0" smtClean="0">
                <a:solidFill>
                  <a:schemeClr val="bg1"/>
                </a:solidFill>
              </a:rPr>
              <a:t>Mehmet  </a:t>
            </a:r>
            <a:r>
              <a:rPr lang="tr-TR" sz="2000" b="1" dirty="0">
                <a:solidFill>
                  <a:schemeClr val="bg1"/>
                </a:solidFill>
              </a:rPr>
              <a:t>	</a:t>
            </a:r>
            <a:r>
              <a:rPr lang="tr-TR" sz="2000" b="1" dirty="0" smtClean="0">
                <a:solidFill>
                  <a:schemeClr val="bg1"/>
                </a:solidFill>
              </a:rPr>
              <a:t> -e</a:t>
            </a:r>
            <a:r>
              <a:rPr lang="tr-TR" sz="2000" b="1" dirty="0">
                <a:solidFill>
                  <a:schemeClr val="bg1"/>
                </a:solidFill>
              </a:rPr>
              <a:t>	</a:t>
            </a:r>
            <a:r>
              <a:rPr lang="tr-TR" sz="2000" b="1" dirty="0" smtClean="0">
                <a:solidFill>
                  <a:schemeClr val="bg1"/>
                </a:solidFill>
              </a:rPr>
              <a:t>         </a:t>
            </a:r>
            <a:r>
              <a:rPr lang="tr-TR" sz="2000" b="1" dirty="0" err="1" smtClean="0">
                <a:solidFill>
                  <a:schemeClr val="bg1"/>
                </a:solidFill>
              </a:rPr>
              <a:t>Mehmede</a:t>
            </a:r>
            <a:r>
              <a:rPr lang="tr-TR" sz="2000" b="1" dirty="0" smtClean="0">
                <a:solidFill>
                  <a:schemeClr val="bg1"/>
                </a:solidFill>
              </a:rPr>
              <a:t>           Mehmet’e</a:t>
            </a:r>
            <a:endParaRPr lang="tr-TR" sz="2000" b="1" dirty="0">
              <a:solidFill>
                <a:schemeClr val="bg1"/>
              </a:solidFill>
            </a:endParaRPr>
          </a:p>
        </p:txBody>
      </p:sp>
      <p:sp>
        <p:nvSpPr>
          <p:cNvPr id="19" name="Dikdörtgen 18"/>
          <p:cNvSpPr/>
          <p:nvPr/>
        </p:nvSpPr>
        <p:spPr>
          <a:xfrm>
            <a:off x="2756167" y="4098782"/>
            <a:ext cx="52431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dirty="0" smtClean="0">
                <a:solidFill>
                  <a:schemeClr val="bg1"/>
                </a:solidFill>
              </a:rPr>
              <a:t>Sinop       </a:t>
            </a:r>
            <a:r>
              <a:rPr lang="tr-TR" sz="2000" b="1" dirty="0">
                <a:solidFill>
                  <a:schemeClr val="bg1"/>
                </a:solidFill>
              </a:rPr>
              <a:t>	</a:t>
            </a:r>
            <a:r>
              <a:rPr lang="tr-TR" sz="2000" b="1" dirty="0" smtClean="0">
                <a:solidFill>
                  <a:schemeClr val="bg1"/>
                </a:solidFill>
              </a:rPr>
              <a:t> -u</a:t>
            </a:r>
            <a:r>
              <a:rPr lang="tr-TR" sz="2000" b="1" dirty="0">
                <a:solidFill>
                  <a:schemeClr val="bg1"/>
                </a:solidFill>
              </a:rPr>
              <a:t>	</a:t>
            </a:r>
            <a:r>
              <a:rPr lang="tr-TR" sz="2000" b="1" dirty="0" smtClean="0">
                <a:solidFill>
                  <a:schemeClr val="bg1"/>
                </a:solidFill>
              </a:rPr>
              <a:t>         </a:t>
            </a:r>
            <a:r>
              <a:rPr lang="tr-TR" sz="2000" b="1" dirty="0" err="1" smtClean="0">
                <a:solidFill>
                  <a:schemeClr val="bg1"/>
                </a:solidFill>
              </a:rPr>
              <a:t>Sinobu</a:t>
            </a:r>
            <a:r>
              <a:rPr lang="tr-TR" sz="2000" b="1" dirty="0" smtClean="0">
                <a:solidFill>
                  <a:schemeClr val="bg1"/>
                </a:solidFill>
              </a:rPr>
              <a:t>                  Sinop’u</a:t>
            </a:r>
            <a:endParaRPr lang="tr-TR" sz="2000" b="1" dirty="0">
              <a:solidFill>
                <a:schemeClr val="bg1"/>
              </a:solidFill>
            </a:endParaRPr>
          </a:p>
        </p:txBody>
      </p:sp>
      <p:sp>
        <p:nvSpPr>
          <p:cNvPr id="20" name="Dikdörtgen 19"/>
          <p:cNvSpPr/>
          <p:nvPr/>
        </p:nvSpPr>
        <p:spPr>
          <a:xfrm>
            <a:off x="2755305" y="4665363"/>
            <a:ext cx="51242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dirty="0" smtClean="0">
                <a:solidFill>
                  <a:schemeClr val="bg1"/>
                </a:solidFill>
              </a:rPr>
              <a:t>Tokat       </a:t>
            </a:r>
            <a:r>
              <a:rPr lang="tr-TR" sz="2000" b="1" dirty="0">
                <a:solidFill>
                  <a:schemeClr val="bg1"/>
                </a:solidFill>
              </a:rPr>
              <a:t>	</a:t>
            </a:r>
            <a:r>
              <a:rPr lang="tr-TR" sz="2000" b="1" dirty="0" smtClean="0">
                <a:solidFill>
                  <a:schemeClr val="bg1"/>
                </a:solidFill>
              </a:rPr>
              <a:t> -a</a:t>
            </a:r>
            <a:r>
              <a:rPr lang="tr-TR" sz="2000" b="1" dirty="0">
                <a:solidFill>
                  <a:schemeClr val="bg1"/>
                </a:solidFill>
              </a:rPr>
              <a:t>	</a:t>
            </a:r>
            <a:r>
              <a:rPr lang="tr-TR" sz="2000" b="1" dirty="0" smtClean="0">
                <a:solidFill>
                  <a:schemeClr val="bg1"/>
                </a:solidFill>
              </a:rPr>
              <a:t>         Tokada                  Tokat’a</a:t>
            </a:r>
            <a:endParaRPr lang="tr-TR" sz="2000" b="1" dirty="0">
              <a:solidFill>
                <a:schemeClr val="bg1"/>
              </a:solidFill>
            </a:endParaRPr>
          </a:p>
        </p:txBody>
      </p:sp>
      <p:grpSp>
        <p:nvGrpSpPr>
          <p:cNvPr id="21" name="Grup 20"/>
          <p:cNvGrpSpPr/>
          <p:nvPr/>
        </p:nvGrpSpPr>
        <p:grpSpPr>
          <a:xfrm rot="439936">
            <a:off x="777980" y="2856178"/>
            <a:ext cx="1874039" cy="435648"/>
            <a:chOff x="-59980" y="3766917"/>
            <a:chExt cx="2496838" cy="580427"/>
          </a:xfrm>
        </p:grpSpPr>
        <p:sp>
          <p:nvSpPr>
            <p:cNvPr id="22" name="Yuvarlatılmış Dikdörtgen 21"/>
            <p:cNvSpPr/>
            <p:nvPr/>
          </p:nvSpPr>
          <p:spPr>
            <a:xfrm rot="21151666">
              <a:off x="403042" y="3766917"/>
              <a:ext cx="1584396" cy="559969"/>
            </a:xfrm>
            <a:prstGeom prst="roundRect">
              <a:avLst/>
            </a:prstGeom>
            <a:solidFill>
              <a:schemeClr val="tx1"/>
            </a:solidFill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23" name="9 Dikdörtgen"/>
            <p:cNvSpPr/>
            <p:nvPr/>
          </p:nvSpPr>
          <p:spPr>
            <a:xfrm rot="21115826">
              <a:off x="-59980" y="3814265"/>
              <a:ext cx="2496838" cy="5330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000" b="1" dirty="0" smtClean="0">
                  <a:solidFill>
                    <a:prstClr val="white"/>
                  </a:solidFill>
                </a:rPr>
                <a:t>Örnekler</a:t>
              </a:r>
              <a:endParaRPr lang="tr-TR" sz="20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74301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  <p:bldP spid="18" grpId="0"/>
      <p:bldP spid="19" grpId="0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CHECK" val="0"/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6300</TotalTime>
  <Words>555</Words>
  <Application>Microsoft Office PowerPoint</Application>
  <PresentationFormat>Özel</PresentationFormat>
  <Paragraphs>148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1" baseType="lpstr"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MEB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Ünsüz Yumuşaması</dc:title>
  <dc:creator>Tibet Oğuzoğlu</dc:creator>
  <cp:keywords>ünsüz;yumuşama;http:/www.nedir.org</cp:keywords>
  <cp:lastModifiedBy>mehmet genç</cp:lastModifiedBy>
  <cp:revision>1161</cp:revision>
  <dcterms:created xsi:type="dcterms:W3CDTF">2014-03-24T15:31:55Z</dcterms:created>
  <dcterms:modified xsi:type="dcterms:W3CDTF">2018-05-04T12:08:29Z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turkce_sablon</vt:lpwstr>
  </property>
  <property fmtid="{D5CDD505-2E9C-101B-9397-08002B2CF9AE}" pid="4" name="ArticulateGUID">
    <vt:lpwstr>173A5DA9-1938-4850-BDA0-6F6F3BAF0550</vt:lpwstr>
  </property>
  <property fmtid="{D5CDD505-2E9C-101B-9397-08002B2CF9AE}" pid="5" name="ArticulateProjectFull">
    <vt:lpwstr>C:\Users\Tanzer OZDER\Desktop\Türkçe Video Dersi Slayt Tasarımları\SUNULAR\CÜMLENİN ÖGELERİ II.ppta</vt:lpwstr>
  </property>
</Properties>
</file>