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1A6"/>
    <a:srgbClr val="D41A1A"/>
    <a:srgbClr val="D60000"/>
    <a:srgbClr val="C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DFFAEAC-1988-4AB9-B50A-502569E1E92B}" type="datetimeFigureOut">
              <a:rPr lang="tr-TR" smtClean="0"/>
              <a:pPr/>
              <a:t>24.09.2018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48AD1E2-58EF-40C6-BE7F-4E619692F56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FAEAC-1988-4AB9-B50A-502569E1E92B}" type="datetimeFigureOut">
              <a:rPr lang="tr-TR" smtClean="0"/>
              <a:pPr/>
              <a:t>24.09.2018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AD1E2-58EF-40C6-BE7F-4E619692F56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500042"/>
            <a:ext cx="7772400" cy="2571768"/>
          </a:xfrm>
        </p:spPr>
        <p:txBody>
          <a:bodyPr>
            <a:normAutofit/>
          </a:bodyPr>
          <a:lstStyle/>
          <a:p>
            <a:r>
              <a:rPr lang="tr-TR" b="1" dirty="0">
                <a:solidFill>
                  <a:srgbClr val="C80000"/>
                </a:solidFill>
                <a:latin typeface="Century Gothic" pitchFamily="34" charset="0"/>
              </a:rPr>
              <a:t>İSTİKLAL </a:t>
            </a:r>
            <a:r>
              <a:rPr lang="tr-TR" b="1" dirty="0">
                <a:solidFill>
                  <a:srgbClr val="D41A1A"/>
                </a:solidFill>
                <a:latin typeface="Century Gothic" pitchFamily="34" charset="0"/>
              </a:rPr>
              <a:t> MARŞI’NIN </a:t>
            </a:r>
            <a:br>
              <a:rPr lang="tr-TR" b="1" dirty="0">
                <a:solidFill>
                  <a:srgbClr val="D41A1A"/>
                </a:solidFill>
                <a:latin typeface="Century Gothic" pitchFamily="34" charset="0"/>
              </a:rPr>
            </a:br>
            <a:r>
              <a:rPr lang="tr-TR" b="1" dirty="0">
                <a:solidFill>
                  <a:srgbClr val="D41A1A"/>
                </a:solidFill>
                <a:latin typeface="Century Gothic" pitchFamily="34" charset="0"/>
              </a:rPr>
              <a:t> AÇIKLAMASI</a:t>
            </a:r>
            <a:br>
              <a:rPr lang="tr-TR" dirty="0"/>
            </a:br>
            <a:endParaRPr lang="tr-TR" dirty="0"/>
          </a:p>
        </p:txBody>
      </p:sp>
      <p:sp>
        <p:nvSpPr>
          <p:cNvPr id="3" name="2 Alt Başlık"/>
          <p:cNvSpPr>
            <a:spLocks noGrp="1"/>
          </p:cNvSpPr>
          <p:nvPr>
            <p:ph type="subTitle" idx="1"/>
          </p:nvPr>
        </p:nvSpPr>
        <p:spPr>
          <a:xfrm>
            <a:off x="1371600" y="4071942"/>
            <a:ext cx="6400800" cy="1566858"/>
          </a:xfrm>
        </p:spPr>
        <p:txBody>
          <a:bodyPr/>
          <a:lstStyle/>
          <a:p>
            <a:pPr lvl="0" fontAlgn="base">
              <a:spcBef>
                <a:spcPct val="0"/>
              </a:spcBef>
              <a:spcAft>
                <a:spcPct val="0"/>
              </a:spcAft>
            </a:pPr>
            <a:r>
              <a:rPr lang="tr-TR" sz="4000" b="1" dirty="0">
                <a:solidFill>
                  <a:srgbClr val="0070C0"/>
                </a:solidFill>
                <a:latin typeface="Century Gothic" pitchFamily="34" charset="0"/>
                <a:ea typeface="Times New Roman" pitchFamily="18" charset="0"/>
              </a:rPr>
              <a:t> </a:t>
            </a:r>
            <a:r>
              <a:rPr kumimoji="0" lang="tr-TR" sz="4000" b="1" i="0" u="none" strike="noStrike" cap="none" normalizeH="0" baseline="0" dirty="0">
                <a:ln>
                  <a:noFill/>
                </a:ln>
                <a:solidFill>
                  <a:srgbClr val="0070C0"/>
                </a:solidFill>
                <a:effectLst/>
                <a:latin typeface="Century Gothic" pitchFamily="34" charset="0"/>
                <a:ea typeface="Times New Roman" pitchFamily="18" charset="0"/>
              </a:rPr>
              <a:t> </a:t>
            </a:r>
            <a:r>
              <a:rPr kumimoji="0" lang="tr-TR" sz="4000" b="1" i="0" u="none" strike="noStrike" cap="none" normalizeH="0" baseline="0" dirty="0">
                <a:ln>
                  <a:noFill/>
                </a:ln>
                <a:solidFill>
                  <a:srgbClr val="1631A6"/>
                </a:solidFill>
                <a:effectLst/>
                <a:latin typeface="Century Gothic" pitchFamily="34" charset="0"/>
                <a:ea typeface="Times New Roman" pitchFamily="18" charset="0"/>
              </a:rPr>
              <a:t>TÜRKÇE </a:t>
            </a:r>
            <a:endParaRPr kumimoji="0" lang="tr-TR" sz="4000" b="0" i="0" u="none" strike="noStrike" cap="none" normalizeH="0" baseline="0" dirty="0">
              <a:ln>
                <a:noFill/>
              </a:ln>
              <a:solidFill>
                <a:srgbClr val="1631A6"/>
              </a:solidFill>
              <a:effectLst/>
              <a:latin typeface="Century Gothic" pitchFamily="34" charset="0"/>
            </a:endParaRPr>
          </a:p>
          <a:p>
            <a:pPr lvl="0" eaLnBrk="0" fontAlgn="base" hangingPunct="0">
              <a:spcBef>
                <a:spcPct val="0"/>
              </a:spcBef>
              <a:spcAft>
                <a:spcPct val="0"/>
              </a:spcAft>
            </a:pPr>
            <a:r>
              <a:rPr kumimoji="0" lang="tr-TR" sz="4000" b="1" i="0" u="none" strike="noStrike" cap="none" normalizeH="0" baseline="0" dirty="0">
                <a:ln>
                  <a:noFill/>
                </a:ln>
                <a:solidFill>
                  <a:srgbClr val="1631A6"/>
                </a:solidFill>
                <a:effectLst/>
                <a:latin typeface="Century Gothic" pitchFamily="34" charset="0"/>
                <a:ea typeface="Times New Roman" pitchFamily="18" charset="0"/>
              </a:rPr>
              <a:t>  5. SINIF</a:t>
            </a:r>
            <a:endParaRPr kumimoji="0" lang="tr-TR" sz="4000" b="0" i="0" u="none" strike="noStrike" cap="none" normalizeH="0" baseline="0" dirty="0">
              <a:ln>
                <a:noFill/>
              </a:ln>
              <a:solidFill>
                <a:srgbClr val="1631A6"/>
              </a:solidFill>
              <a:effectLst/>
              <a:latin typeface="Century Gothic" pitchFamily="34" charset="0"/>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642918"/>
            <a:ext cx="6543692" cy="79690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1000100" y="1857364"/>
            <a:ext cx="7615262" cy="4268799"/>
          </a:xfrm>
        </p:spPr>
        <p:txBody>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  5.  KITA</a:t>
            </a:r>
            <a:r>
              <a:rPr lang="tr-TR" sz="2800" dirty="0">
                <a:solidFill>
                  <a:srgbClr val="C80000"/>
                </a:solidFill>
                <a:latin typeface="Times New Roman" pitchFamily="18" charset="0"/>
                <a:cs typeface="Times New Roman" pitchFamily="18" charset="0"/>
              </a:rPr>
              <a:t> </a:t>
            </a:r>
          </a:p>
          <a:p>
            <a:pPr>
              <a:buNone/>
            </a:pPr>
            <a:r>
              <a:rPr lang="tr-TR" sz="2800" dirty="0">
                <a:solidFill>
                  <a:srgbClr val="C80000"/>
                </a:solidFill>
                <a:latin typeface="Times New Roman" pitchFamily="18" charset="0"/>
                <a:cs typeface="Times New Roman" pitchFamily="18" charset="0"/>
              </a:rPr>
              <a:t>    Arkadaş! Yurdumu alçakları uğratma, sakın.</a:t>
            </a:r>
            <a:br>
              <a:rPr lang="tr-TR" sz="2800" dirty="0">
                <a:solidFill>
                  <a:srgbClr val="C80000"/>
                </a:solidFill>
                <a:latin typeface="Times New Roman" pitchFamily="18" charset="0"/>
                <a:cs typeface="Times New Roman" pitchFamily="18" charset="0"/>
              </a:rPr>
            </a:br>
            <a:r>
              <a:rPr lang="tr-TR" sz="2800" dirty="0">
                <a:solidFill>
                  <a:srgbClr val="C80000"/>
                </a:solidFill>
                <a:latin typeface="Times New Roman" pitchFamily="18" charset="0"/>
                <a:cs typeface="Times New Roman" pitchFamily="18" charset="0"/>
              </a:rPr>
              <a:t>Siper et gövdeni, dursun bu hayasızca akın.</a:t>
            </a:r>
            <a:br>
              <a:rPr lang="tr-TR" sz="2800" dirty="0">
                <a:solidFill>
                  <a:srgbClr val="C80000"/>
                </a:solidFill>
                <a:latin typeface="Times New Roman" pitchFamily="18" charset="0"/>
                <a:cs typeface="Times New Roman" pitchFamily="18" charset="0"/>
              </a:rPr>
            </a:br>
            <a:r>
              <a:rPr lang="tr-TR" sz="2800" dirty="0">
                <a:solidFill>
                  <a:srgbClr val="C80000"/>
                </a:solidFill>
                <a:latin typeface="Times New Roman" pitchFamily="18" charset="0"/>
                <a:cs typeface="Times New Roman" pitchFamily="18" charset="0"/>
              </a:rPr>
              <a:t>Doğacaktır sana va’dettiği günler Hakk’ın…</a:t>
            </a:r>
            <a:br>
              <a:rPr lang="tr-TR" sz="2800" dirty="0">
                <a:solidFill>
                  <a:srgbClr val="C80000"/>
                </a:solidFill>
                <a:latin typeface="Times New Roman" pitchFamily="18" charset="0"/>
                <a:cs typeface="Times New Roman" pitchFamily="18" charset="0"/>
              </a:rPr>
            </a:br>
            <a:r>
              <a:rPr lang="tr-TR" sz="2800" dirty="0">
                <a:solidFill>
                  <a:srgbClr val="C80000"/>
                </a:solidFill>
                <a:latin typeface="Times New Roman" pitchFamily="18" charset="0"/>
                <a:cs typeface="Times New Roman" pitchFamily="18" charset="0"/>
              </a:rPr>
              <a:t>Kim bilir, belki yarın, belki yarından da yakın</a:t>
            </a:r>
            <a:endParaRPr lang="tr-TR"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86568" cy="79690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600200"/>
            <a:ext cx="8143932" cy="4543444"/>
          </a:xfrm>
        </p:spPr>
        <p:txBody>
          <a:bodyPr/>
          <a:lstStyle/>
          <a:p>
            <a:pPr>
              <a:buNone/>
            </a:pPr>
            <a:r>
              <a:rPr lang="tr-TR"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AÇIKLAMASI :</a:t>
            </a:r>
          </a:p>
          <a:p>
            <a:pPr>
              <a:buNone/>
            </a:pPr>
            <a:r>
              <a:rPr lang="tr-TR" sz="2800" dirty="0">
                <a:solidFill>
                  <a:srgbClr val="D60000"/>
                </a:solidFill>
                <a:latin typeface="Times New Roman" pitchFamily="18" charset="0"/>
                <a:cs typeface="Times New Roman" pitchFamily="18" charset="0"/>
              </a:rPr>
              <a:t>          Bu kıtada şair ,tek tek düşmanla  savaşan  her Türk’e sesleniyor. Arkadaş ,yurduma alçakları sakın sokma. Bunun için gövdeni siper et ,gerekirse canını ver ki bu alçakça saldırılar dursun. Zira Allah’ın sana vaat ettiği  o mutlu günler “yarından da yakın”  denebilecek kadar kısa bir zamanda gelecektir.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15130" cy="79690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1071538" y="1928802"/>
            <a:ext cx="7786742" cy="3983047"/>
          </a:xfrm>
        </p:spPr>
        <p:txBody>
          <a:bodyPr>
            <a:normAutofit/>
          </a:bodyPr>
          <a:lstStyle/>
          <a:p>
            <a:pPr>
              <a:buNone/>
            </a:pPr>
            <a:r>
              <a:rPr lang="tr-TR" sz="2800"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6.  KITA</a:t>
            </a:r>
            <a:r>
              <a:rPr lang="tr-TR" sz="2800" dirty="0">
                <a:latin typeface="Times New Roman" pitchFamily="18" charset="0"/>
                <a:cs typeface="Times New Roman" pitchFamily="18" charset="0"/>
              </a:rPr>
              <a:t> </a:t>
            </a:r>
          </a:p>
          <a:p>
            <a:pPr>
              <a:buNone/>
            </a:pPr>
            <a:r>
              <a:rPr lang="tr-TR" sz="2800" dirty="0">
                <a:latin typeface="Times New Roman" pitchFamily="18" charset="0"/>
                <a:cs typeface="Times New Roman" pitchFamily="18" charset="0"/>
              </a:rPr>
              <a:t>    </a:t>
            </a:r>
            <a:r>
              <a:rPr lang="tr-TR" sz="2800" dirty="0">
                <a:solidFill>
                  <a:srgbClr val="D41A1A"/>
                </a:solidFill>
                <a:latin typeface="Times New Roman" pitchFamily="18" charset="0"/>
                <a:cs typeface="Times New Roman" pitchFamily="18" charset="0"/>
              </a:rPr>
              <a:t>Bastığın yerleri “toprak!” diyerek geçme, tanı:</a:t>
            </a:r>
            <a:br>
              <a:rPr lang="tr-TR" sz="2800" dirty="0">
                <a:solidFill>
                  <a:srgbClr val="D41A1A"/>
                </a:solidFill>
                <a:latin typeface="Times New Roman" pitchFamily="18" charset="0"/>
                <a:cs typeface="Times New Roman" pitchFamily="18" charset="0"/>
              </a:rPr>
            </a:br>
            <a:r>
              <a:rPr lang="tr-TR" sz="2800" dirty="0">
                <a:solidFill>
                  <a:srgbClr val="D41A1A"/>
                </a:solidFill>
                <a:latin typeface="Times New Roman" pitchFamily="18" charset="0"/>
                <a:cs typeface="Times New Roman" pitchFamily="18" charset="0"/>
              </a:rPr>
              <a:t>Düşün altındaki binlerce kefensiz yatanı.</a:t>
            </a:r>
            <a:br>
              <a:rPr lang="tr-TR" sz="2800" dirty="0">
                <a:solidFill>
                  <a:srgbClr val="D41A1A"/>
                </a:solidFill>
                <a:latin typeface="Times New Roman" pitchFamily="18" charset="0"/>
                <a:cs typeface="Times New Roman" pitchFamily="18" charset="0"/>
              </a:rPr>
            </a:br>
            <a:r>
              <a:rPr lang="tr-TR" sz="2800" dirty="0">
                <a:solidFill>
                  <a:srgbClr val="D41A1A"/>
                </a:solidFill>
                <a:latin typeface="Times New Roman" pitchFamily="18" charset="0"/>
                <a:cs typeface="Times New Roman" pitchFamily="18" charset="0"/>
              </a:rPr>
              <a:t>Sen şehit oğlusun, incitme, yazıktır, atanı:</a:t>
            </a:r>
            <a:br>
              <a:rPr lang="tr-TR" sz="2800" dirty="0">
                <a:solidFill>
                  <a:srgbClr val="D41A1A"/>
                </a:solidFill>
                <a:latin typeface="Times New Roman" pitchFamily="18" charset="0"/>
                <a:cs typeface="Times New Roman" pitchFamily="18" charset="0"/>
              </a:rPr>
            </a:br>
            <a:r>
              <a:rPr lang="tr-TR" sz="2800" dirty="0">
                <a:solidFill>
                  <a:srgbClr val="D41A1A"/>
                </a:solidFill>
                <a:latin typeface="Times New Roman" pitchFamily="18" charset="0"/>
                <a:cs typeface="Times New Roman" pitchFamily="18" charset="0"/>
              </a:rPr>
              <a:t>Verme, dünyaları alsan da, bu cennet vatanı.</a:t>
            </a:r>
          </a:p>
          <a:p>
            <a:pPr>
              <a:buNone/>
            </a:pPr>
            <a:endParaRPr lang="tr-TR" b="1" dirty="0">
              <a:latin typeface="Times New Roman" pitchFamily="18" charset="0"/>
              <a:cs typeface="Times New Roman" pitchFamily="18" charset="0"/>
            </a:endParaRPr>
          </a:p>
          <a:p>
            <a:pPr>
              <a:buNone/>
            </a:pPr>
            <a:r>
              <a:rPr lang="tr-TR" b="1" dirty="0"/>
              <a:t>    </a:t>
            </a:r>
            <a:endParaRPr lang="tr-TR" dirty="0">
              <a:solidFill>
                <a:srgbClr val="C80000"/>
              </a:solidFill>
              <a:latin typeface="Times New Roman" pitchFamily="18" charset="0"/>
              <a:cs typeface="Times New Roman" pitchFamily="18" charset="0"/>
            </a:endParaRP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571480"/>
            <a:ext cx="6543692" cy="868346"/>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600200"/>
            <a:ext cx="8286808" cy="4972072"/>
          </a:xfrm>
        </p:spPr>
        <p:txBody>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AÇIKLAMASI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kıtada şair , “vatan “ kavramını işlemiştir.</a:t>
            </a:r>
          </a:p>
          <a:p>
            <a:pPr>
              <a:buNone/>
            </a:pPr>
            <a:r>
              <a:rPr lang="tr-TR" sz="2800" dirty="0">
                <a:solidFill>
                  <a:srgbClr val="C80000"/>
                </a:solidFill>
                <a:latin typeface="Times New Roman" pitchFamily="18" charset="0"/>
                <a:cs typeface="Times New Roman" pitchFamily="18" charset="0"/>
              </a:rPr>
              <a:t>          Üzerinde dolaştığın   yerleri “sıradan bir topraktır” diyerek geçip gitme ,iyice tanı. Altında kefensiz olarak yatmakta olan binlerce şehidi düşün. Sen de dini ,vatanı ,namusu için ölenlerin oğlusun ,yazıktır  ,atalarını incitme ,onlara layık ol. Karşılığında sana dünyaları verseler de bu cennet vatanı başkalarına verme ,ona sahip çık.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642918"/>
            <a:ext cx="6472254" cy="714380"/>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1071538" y="1857364"/>
            <a:ext cx="7715304" cy="3714776"/>
          </a:xfrm>
        </p:spPr>
        <p:txBody>
          <a:bodyPr>
            <a:normAutofit/>
          </a:bodyPr>
          <a:lstStyle/>
          <a:p>
            <a:pPr>
              <a:buNone/>
            </a:pPr>
            <a:r>
              <a:rPr lang="tr-TR" sz="2800"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7.  KITA</a:t>
            </a:r>
            <a:r>
              <a:rPr lang="tr-TR" sz="2800" dirty="0">
                <a:latin typeface="Times New Roman" pitchFamily="18" charset="0"/>
                <a:cs typeface="Times New Roman" pitchFamily="18" charset="0"/>
              </a:rPr>
              <a:t> </a:t>
            </a:r>
          </a:p>
          <a:p>
            <a:pPr>
              <a:buNone/>
            </a:pPr>
            <a:r>
              <a:rPr lang="tr-TR" sz="2800" dirty="0">
                <a:latin typeface="Times New Roman" pitchFamily="18" charset="0"/>
                <a:cs typeface="Times New Roman" pitchFamily="18" charset="0"/>
              </a:rPr>
              <a:t>    </a:t>
            </a:r>
            <a:r>
              <a:rPr lang="tr-TR" sz="2800" dirty="0">
                <a:solidFill>
                  <a:srgbClr val="D41A1A"/>
                </a:solidFill>
                <a:latin typeface="Times New Roman" pitchFamily="18" charset="0"/>
                <a:cs typeface="Times New Roman" pitchFamily="18" charset="0"/>
              </a:rPr>
              <a:t>Kim bu cennet vatanının uğruna olmaz ki feda?</a:t>
            </a:r>
            <a:br>
              <a:rPr lang="tr-TR" sz="2800" dirty="0">
                <a:solidFill>
                  <a:srgbClr val="D41A1A"/>
                </a:solidFill>
                <a:latin typeface="Times New Roman" pitchFamily="18" charset="0"/>
                <a:cs typeface="Times New Roman" pitchFamily="18" charset="0"/>
              </a:rPr>
            </a:br>
            <a:r>
              <a:rPr lang="tr-TR" sz="2800" dirty="0">
                <a:solidFill>
                  <a:srgbClr val="D41A1A"/>
                </a:solidFill>
                <a:latin typeface="Times New Roman" pitchFamily="18" charset="0"/>
                <a:cs typeface="Times New Roman" pitchFamily="18" charset="0"/>
              </a:rPr>
              <a:t>Şüheda fışkıracak toprağı sıksan, şüheda!</a:t>
            </a:r>
            <a:br>
              <a:rPr lang="tr-TR" sz="2800" dirty="0">
                <a:solidFill>
                  <a:srgbClr val="D41A1A"/>
                </a:solidFill>
                <a:latin typeface="Times New Roman" pitchFamily="18" charset="0"/>
                <a:cs typeface="Times New Roman" pitchFamily="18" charset="0"/>
              </a:rPr>
            </a:br>
            <a:r>
              <a:rPr lang="tr-TR" sz="2800" dirty="0">
                <a:solidFill>
                  <a:srgbClr val="D41A1A"/>
                </a:solidFill>
                <a:latin typeface="Times New Roman" pitchFamily="18" charset="0"/>
                <a:cs typeface="Times New Roman" pitchFamily="18" charset="0"/>
              </a:rPr>
              <a:t>Canı, cananı, bütün varımı alsında Huda,</a:t>
            </a:r>
            <a:br>
              <a:rPr lang="tr-TR" sz="2800" dirty="0">
                <a:solidFill>
                  <a:srgbClr val="D41A1A"/>
                </a:solidFill>
                <a:latin typeface="Times New Roman" pitchFamily="18" charset="0"/>
                <a:cs typeface="Times New Roman" pitchFamily="18" charset="0"/>
              </a:rPr>
            </a:br>
            <a:r>
              <a:rPr lang="tr-TR" sz="2800" dirty="0">
                <a:solidFill>
                  <a:srgbClr val="D41A1A"/>
                </a:solidFill>
                <a:latin typeface="Times New Roman" pitchFamily="18" charset="0"/>
                <a:cs typeface="Times New Roman" pitchFamily="18" charset="0"/>
              </a:rPr>
              <a:t>Etmesin tek vatanımdan beni dünyada cüda.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15130" cy="79690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857364"/>
            <a:ext cx="8001056" cy="4000528"/>
          </a:xfrm>
        </p:spPr>
        <p:txBody>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AÇIKLAMASI :</a:t>
            </a:r>
          </a:p>
          <a:p>
            <a:pPr>
              <a:buNone/>
            </a:pPr>
            <a:r>
              <a:rPr lang="tr-TR" sz="2800" dirty="0">
                <a:solidFill>
                  <a:srgbClr val="D41A1A"/>
                </a:solidFill>
                <a:latin typeface="Times New Roman" pitchFamily="18" charset="0"/>
                <a:cs typeface="Times New Roman" pitchFamily="18" charset="0"/>
              </a:rPr>
              <a:t>          Bu kıtada şair , “vatan sevgisini”  işlemiştir. </a:t>
            </a:r>
          </a:p>
          <a:p>
            <a:pPr>
              <a:buNone/>
            </a:pPr>
            <a:r>
              <a:rPr lang="tr-TR" sz="2800" dirty="0">
                <a:solidFill>
                  <a:srgbClr val="D41A1A"/>
                </a:solidFill>
                <a:latin typeface="Times New Roman" pitchFamily="18" charset="0"/>
                <a:cs typeface="Times New Roman" pitchFamily="18" charset="0"/>
              </a:rPr>
              <a:t>          Toprağını sıksan  şehitler fışkıracak olan bu cennet vatanın uğruna kim kendini feda etmez ki... Allah  canımı ,sevgilimi ,bütün varımı yoğumu alsın da ,yeter ki beni ,bu dünyada vatanımdan ayrı ve uzak bırakmasın.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15130" cy="79690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1000100" y="1928802"/>
            <a:ext cx="7858180" cy="3786214"/>
          </a:xfrm>
        </p:spPr>
        <p:txBody>
          <a:bodyPr/>
          <a:lstStyle/>
          <a:p>
            <a:pPr>
              <a:buNone/>
            </a:pPr>
            <a:r>
              <a:rPr lang="tr-TR" sz="2800"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8.  KITA</a:t>
            </a:r>
          </a:p>
          <a:p>
            <a:pPr>
              <a:buNone/>
            </a:pPr>
            <a:r>
              <a:rPr lang="tr-TR" sz="2800" dirty="0">
                <a:solidFill>
                  <a:srgbClr val="C80000"/>
                </a:solidFill>
                <a:latin typeface="Times New Roman" pitchFamily="18" charset="0"/>
                <a:cs typeface="Times New Roman" pitchFamily="18" charset="0"/>
              </a:rPr>
              <a:t>    </a:t>
            </a:r>
            <a:r>
              <a:rPr lang="tr-TR" sz="2800" dirty="0">
                <a:solidFill>
                  <a:srgbClr val="D60000"/>
                </a:solidFill>
                <a:latin typeface="Times New Roman" pitchFamily="18" charset="0"/>
                <a:cs typeface="Times New Roman" pitchFamily="18" charset="0"/>
              </a:rPr>
              <a:t>Ruhumun senden, ilahi, şudur ancak emeli:</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Değmesin mabedimin göğsüne namahrem eli.</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Bu ezanlar-ki şahadetleri dinin temeli-</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Ebedi yurdumun üstünde benim inlemeli</a:t>
            </a:r>
          </a:p>
          <a:p>
            <a:pPr>
              <a:buNone/>
            </a:pPr>
            <a:endParaRPr lang="tr-TR" b="1" dirty="0">
              <a:solidFill>
                <a:srgbClr val="1631A6"/>
              </a:solidFill>
              <a:latin typeface="Century Gothic" pitchFamily="34" charset="0"/>
            </a:endParaRP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642918"/>
            <a:ext cx="6400816" cy="725470"/>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500174"/>
            <a:ext cx="8501122" cy="5143536"/>
          </a:xfrm>
        </p:spPr>
        <p:txBody>
          <a:bodyPr>
            <a:normAutofit/>
          </a:bodyPr>
          <a:lstStyle/>
          <a:p>
            <a:pPr>
              <a:buNone/>
            </a:pPr>
            <a:r>
              <a:rPr lang="tr-TR" sz="2800" dirty="0">
                <a:solidFill>
                  <a:srgbClr val="1631A6"/>
                </a:solidFill>
                <a:latin typeface="Times New Roman" pitchFamily="18" charset="0"/>
                <a:cs typeface="Times New Roman" pitchFamily="18" charset="0"/>
              </a:rPr>
              <a:t>          AÇIKLAMASI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kıtada şair ,şehitlerin dilinden Allah’a yakarmaktadır.</a:t>
            </a:r>
          </a:p>
          <a:p>
            <a:pPr>
              <a:buNone/>
            </a:pPr>
            <a:r>
              <a:rPr lang="tr-TR" sz="2800" dirty="0">
                <a:solidFill>
                  <a:srgbClr val="C80000"/>
                </a:solidFill>
                <a:latin typeface="Times New Roman" pitchFamily="18" charset="0"/>
                <a:cs typeface="Times New Roman" pitchFamily="18" charset="0"/>
              </a:rPr>
              <a:t>         Ey Allah’ım ! Ruhumun senden dileği ,dinimizce kutsal olan yerlerin üzerine yabancı ellerin değmemesi ve içinde dinin temeli olan şehadetlerin bulunduğu ezanın sonsuza kadar yurdumun üstünde inlemesi ,okunmasıdır.</a:t>
            </a:r>
            <a:endParaRPr lang="tr-TR" sz="2800" dirty="0">
              <a:solidFill>
                <a:srgbClr val="C8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15130" cy="725470"/>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928662" y="1928802"/>
            <a:ext cx="7615262" cy="3857652"/>
          </a:xfrm>
        </p:spPr>
        <p:txBody>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9.  KITA</a:t>
            </a:r>
            <a:r>
              <a:rPr lang="tr-TR" sz="2800" dirty="0">
                <a:latin typeface="Times New Roman" pitchFamily="18" charset="0"/>
                <a:cs typeface="Times New Roman" pitchFamily="18" charset="0"/>
              </a:rPr>
              <a:t> </a:t>
            </a:r>
          </a:p>
          <a:p>
            <a:pPr>
              <a:buNone/>
            </a:pPr>
            <a:r>
              <a:rPr lang="tr-TR" sz="2800" dirty="0">
                <a:latin typeface="Times New Roman" pitchFamily="18" charset="0"/>
                <a:cs typeface="Times New Roman" pitchFamily="18" charset="0"/>
              </a:rPr>
              <a:t>    </a:t>
            </a:r>
            <a:r>
              <a:rPr lang="tr-TR" sz="2800" dirty="0">
                <a:solidFill>
                  <a:srgbClr val="D60000"/>
                </a:solidFill>
                <a:latin typeface="Times New Roman" pitchFamily="18" charset="0"/>
                <a:cs typeface="Times New Roman" pitchFamily="18" charset="0"/>
              </a:rPr>
              <a:t>O zaman vecd ile bin secde eder-varsa-taşım,</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Her cerihamdan, ilahi, boşanıp kanlı yaşım,</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Fışkırır ruh-ı mücerred gibi yerden na’şım;</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O zaman yükselerek arşa değer belki başım</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00166" y="571480"/>
            <a:ext cx="6257940" cy="868346"/>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600200"/>
            <a:ext cx="8429684" cy="5043510"/>
          </a:xfrm>
        </p:spPr>
        <p:txBody>
          <a:bodyPr>
            <a:normAutofit/>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       AÇIKLAMASI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kıtada ,sekizinci kıtanın devamıdır.</a:t>
            </a:r>
            <a:r>
              <a:rPr lang="tr-TR" sz="2800" dirty="0">
                <a:latin typeface="Times New Roman" pitchFamily="18" charset="0"/>
                <a:cs typeface="Times New Roman" pitchFamily="18" charset="0"/>
              </a:rPr>
              <a:t> </a:t>
            </a:r>
          </a:p>
          <a:p>
            <a:pPr>
              <a:buNone/>
            </a:pPr>
            <a:r>
              <a:rPr lang="tr-TR" sz="2800" dirty="0">
                <a:solidFill>
                  <a:srgbClr val="C80000"/>
                </a:solidFill>
                <a:latin typeface="Times New Roman" pitchFamily="18" charset="0"/>
                <a:cs typeface="Times New Roman" pitchFamily="18" charset="0"/>
              </a:rPr>
              <a:t>          O zaman ,yer yüzünde eğer mezar taşım hala duruyorsa ,iman coşkunluğu ile sana bin secde eder ,yerlere kapanırım. Ey Allah’ım ,yaralarımdan kanlı yaşlar boşanıp cesedim ,vatanın düşmandan temizlenmiş olmasından doğan sevinçle cisimsiz bir ruh gibi yerden fışkırdığı zaman başım yükselerek ,belki manevi göklerin en yüce katı olan “arşa” değer.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43042" y="428604"/>
            <a:ext cx="6000792" cy="1142984"/>
          </a:xfrm>
        </p:spPr>
        <p:txBody>
          <a:bodyPr>
            <a:normAutofit/>
          </a:bodyPr>
          <a:lstStyle/>
          <a:p>
            <a:r>
              <a:rPr lang="tr-TR" sz="2800" b="1" dirty="0">
                <a:solidFill>
                  <a:srgbClr val="1631A6"/>
                </a:solidFill>
                <a:latin typeface="Century Gothic" pitchFamily="34" charset="0"/>
              </a:rPr>
              <a:t>İSTİKLAL  MARŞI  VE  AÇIKLAMASI</a:t>
            </a:r>
            <a:endParaRPr lang="tr-TR" sz="2800" dirty="0">
              <a:solidFill>
                <a:srgbClr val="1631A6"/>
              </a:solidFill>
              <a:latin typeface="Century Gothic" pitchFamily="34" charset="0"/>
            </a:endParaRPr>
          </a:p>
        </p:txBody>
      </p:sp>
      <p:sp>
        <p:nvSpPr>
          <p:cNvPr id="3" name="2 İçerik Yer Tutucusu"/>
          <p:cNvSpPr>
            <a:spLocks noGrp="1"/>
          </p:cNvSpPr>
          <p:nvPr>
            <p:ph idx="1"/>
          </p:nvPr>
        </p:nvSpPr>
        <p:spPr>
          <a:xfrm>
            <a:off x="428596" y="1928802"/>
            <a:ext cx="8501122" cy="4572032"/>
          </a:xfrm>
        </p:spPr>
        <p:txBody>
          <a:bodyPr/>
          <a:lstStyle/>
          <a:p>
            <a:pPr>
              <a:buNone/>
            </a:pPr>
            <a:r>
              <a:rPr lang="tr-TR" sz="2800" dirty="0">
                <a:latin typeface="Times New Roman" pitchFamily="18" charset="0"/>
                <a:cs typeface="Times New Roman" pitchFamily="18" charset="0"/>
              </a:rPr>
              <a:t>    </a:t>
            </a:r>
            <a:r>
              <a:rPr lang="tr-TR" sz="2800" b="1" dirty="0">
                <a:solidFill>
                  <a:srgbClr val="1631A6"/>
                </a:solidFill>
                <a:latin typeface="Times New Roman" pitchFamily="18" charset="0"/>
                <a:cs typeface="Times New Roman" pitchFamily="18" charset="0"/>
              </a:rPr>
              <a:t>1.  KITA</a:t>
            </a:r>
          </a:p>
          <a:p>
            <a:pPr>
              <a:buNone/>
            </a:pPr>
            <a:r>
              <a:rPr lang="tr-TR" sz="2800" b="1" dirty="0">
                <a:latin typeface="Times New Roman" pitchFamily="18" charset="0"/>
                <a:cs typeface="Times New Roman" pitchFamily="18" charset="0"/>
              </a:rPr>
              <a:t>    </a:t>
            </a:r>
            <a:r>
              <a:rPr lang="tr-TR" sz="2800" b="1" dirty="0">
                <a:solidFill>
                  <a:srgbClr val="D41A1A"/>
                </a:solidFill>
                <a:latin typeface="Times New Roman" pitchFamily="18" charset="0"/>
                <a:cs typeface="Times New Roman" pitchFamily="18" charset="0"/>
              </a:rPr>
              <a:t>Korkma ,sönmez bu şafaklarda yüzen al sancak; </a:t>
            </a:r>
            <a:r>
              <a:rPr lang="en-US" sz="2800" b="1" dirty="0">
                <a:solidFill>
                  <a:srgbClr val="D41A1A"/>
                </a:solidFill>
                <a:latin typeface="Times New Roman" pitchFamily="18" charset="0"/>
                <a:cs typeface="Times New Roman" pitchFamily="18" charset="0"/>
              </a:rPr>
              <a:t>                                                            Sönmeden yurdumun üstünde tüten en son ocak.                                                                                          O benim milletimin yıldızıdır, parlayacak;                           O benimdir, o benim milletimindir ancak!</a:t>
            </a:r>
            <a:endParaRPr lang="tr-TR" sz="2800" b="1" dirty="0">
              <a:solidFill>
                <a:srgbClr val="D41A1A"/>
              </a:solidFill>
              <a:latin typeface="Times New Roman" pitchFamily="18" charset="0"/>
              <a:cs typeface="Times New Roman" pitchFamily="18" charset="0"/>
            </a:endParaRPr>
          </a:p>
          <a:p>
            <a:endParaRPr lang="tr-TR" dirty="0">
              <a:latin typeface="Century Gothic"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642918"/>
            <a:ext cx="6543692" cy="725470"/>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785786" y="1857364"/>
            <a:ext cx="7715304" cy="3857652"/>
          </a:xfrm>
        </p:spPr>
        <p:txBody>
          <a:bodyPr>
            <a:normAutofit/>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10.  KITA</a:t>
            </a:r>
          </a:p>
          <a:p>
            <a:pPr>
              <a:buNone/>
            </a:pPr>
            <a:r>
              <a:rPr lang="tr-TR" sz="2800" dirty="0">
                <a:latin typeface="Times New Roman" pitchFamily="18" charset="0"/>
                <a:cs typeface="Times New Roman" pitchFamily="18" charset="0"/>
              </a:rPr>
              <a:t>    </a:t>
            </a:r>
            <a:r>
              <a:rPr lang="en-US" sz="2800" dirty="0">
                <a:solidFill>
                  <a:srgbClr val="C80000"/>
                </a:solidFill>
                <a:latin typeface="Times New Roman" pitchFamily="18" charset="0"/>
                <a:cs typeface="Times New Roman" pitchFamily="18" charset="0"/>
              </a:rPr>
              <a:t>Dalgalan sen de şafaklar gibi ey şanlı hilâl!</a:t>
            </a:r>
            <a:br>
              <a:rPr lang="en-US" sz="2800" dirty="0">
                <a:solidFill>
                  <a:srgbClr val="C80000"/>
                </a:solidFill>
                <a:latin typeface="Times New Roman" pitchFamily="18" charset="0"/>
                <a:cs typeface="Times New Roman" pitchFamily="18" charset="0"/>
              </a:rPr>
            </a:br>
            <a:r>
              <a:rPr lang="en-US" sz="2800" dirty="0">
                <a:solidFill>
                  <a:srgbClr val="C80000"/>
                </a:solidFill>
                <a:latin typeface="Times New Roman" pitchFamily="18" charset="0"/>
                <a:cs typeface="Times New Roman" pitchFamily="18" charset="0"/>
              </a:rPr>
              <a:t>Olsun artık dökülen kanlarımın hepsi helâl.</a:t>
            </a:r>
            <a:br>
              <a:rPr lang="en-US" sz="2800" dirty="0">
                <a:solidFill>
                  <a:srgbClr val="C80000"/>
                </a:solidFill>
                <a:latin typeface="Times New Roman" pitchFamily="18" charset="0"/>
                <a:cs typeface="Times New Roman" pitchFamily="18" charset="0"/>
              </a:rPr>
            </a:br>
            <a:r>
              <a:rPr lang="en-US" sz="2800" dirty="0">
                <a:solidFill>
                  <a:srgbClr val="C80000"/>
                </a:solidFill>
                <a:latin typeface="Times New Roman" pitchFamily="18" charset="0"/>
                <a:cs typeface="Times New Roman" pitchFamily="18" charset="0"/>
              </a:rPr>
              <a:t>Ebediyyen sana yok, ırkıma yok izmihlâl:</a:t>
            </a:r>
            <a:br>
              <a:rPr lang="en-US" sz="2800" dirty="0">
                <a:solidFill>
                  <a:srgbClr val="C80000"/>
                </a:solidFill>
                <a:latin typeface="Times New Roman" pitchFamily="18" charset="0"/>
                <a:cs typeface="Times New Roman" pitchFamily="18" charset="0"/>
              </a:rPr>
            </a:br>
            <a:r>
              <a:rPr lang="en-US" sz="2800" dirty="0">
                <a:solidFill>
                  <a:srgbClr val="C80000"/>
                </a:solidFill>
                <a:latin typeface="Times New Roman" pitchFamily="18" charset="0"/>
                <a:cs typeface="Times New Roman" pitchFamily="18" charset="0"/>
              </a:rPr>
              <a:t>Hakkıdır, hür yaşamış, bayrağımın hürriyet;</a:t>
            </a:r>
            <a:br>
              <a:rPr lang="en-US" sz="2800" dirty="0">
                <a:solidFill>
                  <a:srgbClr val="C80000"/>
                </a:solidFill>
                <a:latin typeface="Times New Roman" pitchFamily="18" charset="0"/>
                <a:cs typeface="Times New Roman" pitchFamily="18" charset="0"/>
              </a:rPr>
            </a:br>
            <a:r>
              <a:rPr lang="en-US" sz="2800" dirty="0">
                <a:solidFill>
                  <a:srgbClr val="C80000"/>
                </a:solidFill>
                <a:latin typeface="Times New Roman" pitchFamily="18" charset="0"/>
                <a:cs typeface="Times New Roman" pitchFamily="18" charset="0"/>
              </a:rPr>
              <a:t>Hakkıdır, Hakk'a tapan, milletimin istiklâl!</a:t>
            </a:r>
            <a:endParaRPr lang="tr-TR" sz="2800" dirty="0">
              <a:solidFill>
                <a:srgbClr val="C8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642918"/>
            <a:ext cx="6472254" cy="78581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571612"/>
            <a:ext cx="8358246" cy="4929222"/>
          </a:xfrm>
        </p:spPr>
        <p:txBody>
          <a:bodyPr>
            <a:normAutofit/>
          </a:bodyPr>
          <a:lstStyle/>
          <a:p>
            <a:pPr>
              <a:buNone/>
            </a:pPr>
            <a:r>
              <a:rPr lang="tr-TR"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AÇIKLAMASI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kıtada şair ,yine bayrağa sesleniyor.</a:t>
            </a:r>
            <a:r>
              <a:rPr lang="tr-TR" sz="2800" dirty="0">
                <a:latin typeface="Times New Roman" pitchFamily="18" charset="0"/>
                <a:cs typeface="Times New Roman" pitchFamily="18" charset="0"/>
              </a:rPr>
              <a:t> </a:t>
            </a:r>
          </a:p>
          <a:p>
            <a:pPr>
              <a:buNone/>
            </a:pPr>
            <a:r>
              <a:rPr lang="tr-TR" sz="2800" dirty="0">
                <a:solidFill>
                  <a:srgbClr val="D41A1A"/>
                </a:solidFill>
                <a:latin typeface="Times New Roman" pitchFamily="18" charset="0"/>
                <a:cs typeface="Times New Roman" pitchFamily="18" charset="0"/>
              </a:rPr>
              <a:t>         Şanlı bayrak ,sabah şafağının ardından mutlaka aydınlık gelecektir. Zafer ,Türk milletinin olacaktır. Yolunda döktüğümüz bütün kanların hepsi sana helal olsun. Artık Türk milletinin ve bayrağının yok olması  ,dağılması diye bir şey sonsuza kadar söz konusu olamaz. Bayrağımız ve milletimiz , hürriyet ve istiklali , hak etmiştir.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571480"/>
            <a:ext cx="6615130" cy="857256"/>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600200"/>
            <a:ext cx="8358246" cy="4900634"/>
          </a:xfrm>
        </p:spPr>
        <p:txBody>
          <a:bodyPr>
            <a:normAutofit/>
          </a:bodyPr>
          <a:lstStyle/>
          <a:p>
            <a:pPr>
              <a:buNone/>
            </a:pPr>
            <a:r>
              <a:rPr lang="tr-TR" b="1" dirty="0"/>
              <a:t>          </a:t>
            </a:r>
            <a:r>
              <a:rPr lang="tr-TR" sz="2800" dirty="0">
                <a:solidFill>
                  <a:srgbClr val="1631A6"/>
                </a:solidFill>
                <a:latin typeface="Times New Roman" pitchFamily="18" charset="0"/>
                <a:cs typeface="Times New Roman" pitchFamily="18" charset="0"/>
              </a:rPr>
              <a:t>AÇIKLAMASI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kıtada şair ,Türk milletine sesleniyor. </a:t>
            </a:r>
          </a:p>
          <a:p>
            <a:pPr>
              <a:buNone/>
            </a:pPr>
            <a:r>
              <a:rPr lang="tr-TR" sz="2800" dirty="0">
                <a:solidFill>
                  <a:srgbClr val="C80000"/>
                </a:solidFill>
                <a:latin typeface="Times New Roman" pitchFamily="18" charset="0"/>
                <a:cs typeface="Times New Roman" pitchFamily="18" charset="0"/>
              </a:rPr>
              <a:t>           Ey milletim   korkma ,endişe etme ! Yurdumun üzerinde ,bacası tüten en son ocak  sönmeden yıkılmadan ,şafak kızıllığı içinde bir alev gibi dalgalanan al bayrak indirilemez. O bayrak ,milletimin daima parlayan yıldızıdır, kuvvet ve kudretinin  sembolüdür. O bayrak sadece benim ve milletimindir ,başkasının olamaz.</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571480"/>
            <a:ext cx="6472254" cy="857256"/>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357158" y="1857364"/>
            <a:ext cx="8501122" cy="3786215"/>
          </a:xfrm>
        </p:spPr>
        <p:txBody>
          <a:bodyPr>
            <a:noAutofit/>
          </a:bodyPr>
          <a:lstStyle/>
          <a:p>
            <a:pPr>
              <a:buNone/>
            </a:pPr>
            <a:r>
              <a:rPr lang="tr-TR" dirty="0">
                <a:solidFill>
                  <a:srgbClr val="1631A6"/>
                </a:solidFill>
                <a:latin typeface="Times New Roman" pitchFamily="18" charset="0"/>
                <a:cs typeface="Times New Roman" pitchFamily="18" charset="0"/>
              </a:rPr>
              <a:t>    </a:t>
            </a:r>
            <a:r>
              <a:rPr lang="tr-TR" sz="2800" b="1" dirty="0">
                <a:solidFill>
                  <a:srgbClr val="1631A6"/>
                </a:solidFill>
                <a:latin typeface="Times New Roman" pitchFamily="18" charset="0"/>
                <a:cs typeface="Times New Roman" pitchFamily="18" charset="0"/>
              </a:rPr>
              <a:t>2.  KITA</a:t>
            </a:r>
            <a:r>
              <a:rPr lang="tr-TR" sz="2800" b="1" dirty="0">
                <a:latin typeface="Times New Roman" pitchFamily="18" charset="0"/>
                <a:cs typeface="Times New Roman" pitchFamily="18" charset="0"/>
              </a:rPr>
              <a:t> </a:t>
            </a:r>
          </a:p>
          <a:p>
            <a:pPr>
              <a:buNone/>
            </a:pPr>
            <a:r>
              <a:rPr lang="tr-TR" sz="2800" b="1" dirty="0">
                <a:latin typeface="Times New Roman" pitchFamily="18" charset="0"/>
                <a:cs typeface="Times New Roman" pitchFamily="18" charset="0"/>
              </a:rPr>
              <a:t>    </a:t>
            </a:r>
            <a:r>
              <a:rPr lang="tr-TR" sz="2800" b="1" dirty="0">
                <a:solidFill>
                  <a:srgbClr val="D60000"/>
                </a:solidFill>
                <a:latin typeface="Times New Roman" pitchFamily="18" charset="0"/>
                <a:cs typeface="Times New Roman" pitchFamily="18" charset="0"/>
              </a:rPr>
              <a:t>Çatma, kurban olayım çehreni ey nazlı hilal!</a:t>
            </a:r>
            <a:br>
              <a:rPr lang="tr-TR" sz="2800" b="1" dirty="0">
                <a:solidFill>
                  <a:srgbClr val="D60000"/>
                </a:solidFill>
                <a:latin typeface="Times New Roman" pitchFamily="18" charset="0"/>
                <a:cs typeface="Times New Roman" pitchFamily="18" charset="0"/>
              </a:rPr>
            </a:br>
            <a:r>
              <a:rPr lang="tr-TR" sz="2800" b="1" dirty="0">
                <a:solidFill>
                  <a:srgbClr val="D60000"/>
                </a:solidFill>
                <a:latin typeface="Times New Roman" pitchFamily="18" charset="0"/>
                <a:cs typeface="Times New Roman" pitchFamily="18" charset="0"/>
              </a:rPr>
              <a:t>Kahraman ırkıma bir gül! Ne bu şiddet, bu celal?</a:t>
            </a:r>
            <a:br>
              <a:rPr lang="tr-TR" sz="2800" b="1" dirty="0">
                <a:solidFill>
                  <a:srgbClr val="D60000"/>
                </a:solidFill>
                <a:latin typeface="Times New Roman" pitchFamily="18" charset="0"/>
                <a:cs typeface="Times New Roman" pitchFamily="18" charset="0"/>
              </a:rPr>
            </a:br>
            <a:r>
              <a:rPr lang="tr-TR" sz="2800" b="1" dirty="0">
                <a:solidFill>
                  <a:srgbClr val="D60000"/>
                </a:solidFill>
                <a:latin typeface="Times New Roman" pitchFamily="18" charset="0"/>
                <a:cs typeface="Times New Roman" pitchFamily="18" charset="0"/>
              </a:rPr>
              <a:t>Sana olmaz dökülen kanlarımız sonra helal…</a:t>
            </a:r>
            <a:br>
              <a:rPr lang="tr-TR" sz="2800" b="1" dirty="0">
                <a:solidFill>
                  <a:srgbClr val="D60000"/>
                </a:solidFill>
                <a:latin typeface="Times New Roman" pitchFamily="18" charset="0"/>
                <a:cs typeface="Times New Roman" pitchFamily="18" charset="0"/>
              </a:rPr>
            </a:br>
            <a:r>
              <a:rPr lang="tr-TR" sz="2800" b="1" dirty="0">
                <a:solidFill>
                  <a:srgbClr val="D60000"/>
                </a:solidFill>
                <a:latin typeface="Times New Roman" pitchFamily="18" charset="0"/>
                <a:cs typeface="Times New Roman" pitchFamily="18" charset="0"/>
              </a:rPr>
              <a:t>Hakkıdır, Hakk’a tapan milletimin istiklal!</a:t>
            </a:r>
          </a:p>
          <a:p>
            <a:pPr>
              <a:buNone/>
            </a:pPr>
            <a:endParaRPr lang="tr-TR" dirty="0">
              <a:solidFill>
                <a:srgbClr val="1631A6"/>
              </a:solidFill>
              <a:latin typeface="Times New Roman" pitchFamily="18" charset="0"/>
              <a:cs typeface="Times New Roman" pitchFamily="18" charset="0"/>
            </a:endParaRPr>
          </a:p>
          <a:p>
            <a:pPr>
              <a:buNone/>
            </a:pPr>
            <a:endParaRPr lang="tr-TR" dirty="0">
              <a:solidFill>
                <a:srgbClr val="1631A6"/>
              </a:solidFill>
              <a:latin typeface="Times New Roman" pitchFamily="18" charset="0"/>
              <a:cs typeface="Times New Roman" pitchFamily="18" charset="0"/>
            </a:endParaRPr>
          </a:p>
          <a:p>
            <a:pPr>
              <a:buNone/>
            </a:pPr>
            <a:r>
              <a:rPr lang="tr-TR" dirty="0">
                <a:solidFill>
                  <a:srgbClr val="1631A6"/>
                </a:solidFill>
                <a:latin typeface="Times New Roman" pitchFamily="18" charset="0"/>
                <a:cs typeface="Times New Roman" pitchFamily="18" charset="0"/>
              </a:rPr>
              <a:t>   </a:t>
            </a:r>
          </a:p>
          <a:p>
            <a:pPr>
              <a:buNone/>
            </a:pPr>
            <a:endParaRPr lang="tr-T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86568" cy="78581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357298"/>
            <a:ext cx="8429684" cy="4929222"/>
          </a:xfrm>
        </p:spPr>
        <p:txBody>
          <a:bodyPr/>
          <a:lstStyle/>
          <a:p>
            <a:pPr>
              <a:buNone/>
            </a:pPr>
            <a:r>
              <a:rPr lang="tr-TR"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AÇIKLAMASI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kıtada şair ,bayrağa sesleniyor.</a:t>
            </a:r>
          </a:p>
          <a:p>
            <a:pPr>
              <a:buNone/>
            </a:pPr>
            <a:r>
              <a:rPr lang="tr-TR" sz="2800" dirty="0">
                <a:solidFill>
                  <a:srgbClr val="C80000"/>
                </a:solidFill>
                <a:latin typeface="Times New Roman" pitchFamily="18" charset="0"/>
                <a:cs typeface="Times New Roman" pitchFamily="18" charset="0"/>
              </a:rPr>
              <a:t>        Ey nazlı hilal ,uğruna canımı vereyim ,ne olur kaşlarını çatma ,yüzünü asma !</a:t>
            </a: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Bu heybetin ,bu şiddetin neden ?  Kahraman milletime bir kere gülümse . Uğruna döktüğümüz kanlar sonra helal olmaz. Yalnızca ,Allah’a kulluk eden milletim , bağımsızlığı hak etmiştir.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57290" y="642918"/>
            <a:ext cx="6543692" cy="714380"/>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1000100" y="1857364"/>
            <a:ext cx="7615262" cy="3571901"/>
          </a:xfrm>
        </p:spPr>
        <p:txBody>
          <a:bodyPr>
            <a:normAutofit/>
          </a:bodyPr>
          <a:lstStyle/>
          <a:p>
            <a:pPr>
              <a:buNone/>
            </a:pPr>
            <a:r>
              <a:rPr lang="tr-TR"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3.  KITA</a:t>
            </a:r>
            <a:r>
              <a:rPr lang="tr-TR" sz="2800" dirty="0">
                <a:latin typeface="Times New Roman" pitchFamily="18" charset="0"/>
                <a:cs typeface="Times New Roman" pitchFamily="18" charset="0"/>
              </a:rPr>
              <a:t> </a:t>
            </a:r>
          </a:p>
          <a:p>
            <a:pPr>
              <a:buNone/>
            </a:pPr>
            <a:r>
              <a:rPr lang="tr-TR" sz="2800" dirty="0">
                <a:latin typeface="Times New Roman" pitchFamily="18" charset="0"/>
                <a:cs typeface="Times New Roman" pitchFamily="18" charset="0"/>
              </a:rPr>
              <a:t>    </a:t>
            </a:r>
            <a:r>
              <a:rPr lang="tr-TR" sz="2800" dirty="0">
                <a:solidFill>
                  <a:srgbClr val="C80000"/>
                </a:solidFill>
                <a:latin typeface="Times New Roman" pitchFamily="18" charset="0"/>
                <a:cs typeface="Times New Roman" pitchFamily="18" charset="0"/>
              </a:rPr>
              <a:t>Ben ezelden beridir hür yaşadım, hür yaşarım.</a:t>
            </a:r>
            <a:br>
              <a:rPr lang="tr-TR" sz="2800" dirty="0">
                <a:solidFill>
                  <a:srgbClr val="C80000"/>
                </a:solidFill>
                <a:latin typeface="Times New Roman" pitchFamily="18" charset="0"/>
                <a:cs typeface="Times New Roman" pitchFamily="18" charset="0"/>
              </a:rPr>
            </a:br>
            <a:r>
              <a:rPr lang="tr-TR" sz="2800" dirty="0">
                <a:solidFill>
                  <a:srgbClr val="C80000"/>
                </a:solidFill>
                <a:latin typeface="Times New Roman" pitchFamily="18" charset="0"/>
                <a:cs typeface="Times New Roman" pitchFamily="18" charset="0"/>
              </a:rPr>
              <a:t>Hangi çılgın bana zincir vuracakmış? Şaşarım!</a:t>
            </a:r>
            <a:br>
              <a:rPr lang="tr-TR" sz="2800" dirty="0">
                <a:solidFill>
                  <a:srgbClr val="C80000"/>
                </a:solidFill>
                <a:latin typeface="Times New Roman" pitchFamily="18" charset="0"/>
                <a:cs typeface="Times New Roman" pitchFamily="18" charset="0"/>
              </a:rPr>
            </a:br>
            <a:r>
              <a:rPr lang="tr-TR" sz="2800" dirty="0">
                <a:solidFill>
                  <a:srgbClr val="C80000"/>
                </a:solidFill>
                <a:latin typeface="Times New Roman" pitchFamily="18" charset="0"/>
                <a:cs typeface="Times New Roman" pitchFamily="18" charset="0"/>
              </a:rPr>
              <a:t>Kükremiş sel gibiyim, bendimi çiğner, aşarım.</a:t>
            </a:r>
            <a:br>
              <a:rPr lang="tr-TR" sz="2800" dirty="0">
                <a:solidFill>
                  <a:srgbClr val="C80000"/>
                </a:solidFill>
                <a:latin typeface="Times New Roman" pitchFamily="18" charset="0"/>
                <a:cs typeface="Times New Roman" pitchFamily="18" charset="0"/>
              </a:rPr>
            </a:br>
            <a:r>
              <a:rPr lang="tr-TR" sz="2800" dirty="0">
                <a:solidFill>
                  <a:srgbClr val="C80000"/>
                </a:solidFill>
                <a:latin typeface="Times New Roman" pitchFamily="18" charset="0"/>
                <a:cs typeface="Times New Roman" pitchFamily="18" charset="0"/>
              </a:rPr>
              <a:t>Yırtarım dağları, enginlere sığmam, taşarım </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571480"/>
            <a:ext cx="6615130" cy="868346"/>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428736"/>
            <a:ext cx="8501122" cy="5214974"/>
          </a:xfrm>
        </p:spPr>
        <p:txBody>
          <a:bodyPr>
            <a:normAutofit/>
          </a:bodyPr>
          <a:lstStyle/>
          <a:p>
            <a:pPr>
              <a:buNone/>
            </a:pPr>
            <a:r>
              <a:rPr lang="tr-TR"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AÇIKLAMASI :</a:t>
            </a:r>
          </a:p>
          <a:p>
            <a:pPr>
              <a:buNone/>
            </a:pPr>
            <a:r>
              <a:rPr lang="tr-TR" sz="2800" dirty="0">
                <a:latin typeface="Times New Roman" pitchFamily="18" charset="0"/>
                <a:cs typeface="Times New Roman" pitchFamily="18" charset="0"/>
              </a:rPr>
              <a:t>        </a:t>
            </a:r>
            <a:r>
              <a:rPr lang="tr-TR" sz="2800" dirty="0">
                <a:solidFill>
                  <a:srgbClr val="D60000"/>
                </a:solidFill>
                <a:latin typeface="Times New Roman" pitchFamily="18" charset="0"/>
                <a:cs typeface="Times New Roman" pitchFamily="18" charset="0"/>
              </a:rPr>
              <a:t>Bu kıtada şair ,</a:t>
            </a:r>
            <a:r>
              <a:rPr lang="en-US" sz="2800" dirty="0">
                <a:solidFill>
                  <a:srgbClr val="D60000"/>
                </a:solidFill>
                <a:latin typeface="Times New Roman" pitchFamily="18" charset="0"/>
                <a:cs typeface="Times New Roman" pitchFamily="18" charset="0"/>
              </a:rPr>
              <a:t> “hürriyyet” kavramını işlemiştir.</a:t>
            </a:r>
            <a:endParaRPr lang="tr-TR" sz="2800" dirty="0">
              <a:solidFill>
                <a:srgbClr val="D60000"/>
              </a:solidFill>
              <a:latin typeface="Times New Roman" pitchFamily="18" charset="0"/>
              <a:cs typeface="Times New Roman" pitchFamily="18" charset="0"/>
            </a:endParaRPr>
          </a:p>
          <a:p>
            <a:pPr>
              <a:buNone/>
            </a:pPr>
            <a:r>
              <a:rPr lang="tr-TR" sz="2800" dirty="0">
                <a:solidFill>
                  <a:srgbClr val="D60000"/>
                </a:solidFill>
                <a:latin typeface="Times New Roman" pitchFamily="18" charset="0"/>
                <a:cs typeface="Times New Roman" pitchFamily="18" charset="0"/>
              </a:rPr>
              <a:t>        </a:t>
            </a:r>
            <a:r>
              <a:rPr lang="en-US" sz="2800" dirty="0">
                <a:solidFill>
                  <a:srgbClr val="D60000"/>
                </a:solidFill>
                <a:latin typeface="Times New Roman" pitchFamily="18" charset="0"/>
                <a:cs typeface="Times New Roman" pitchFamily="18" charset="0"/>
              </a:rPr>
              <a:t>Ben tarihin ilk </a:t>
            </a:r>
            <a:r>
              <a:rPr lang="tr-TR" sz="2800" dirty="0">
                <a:solidFill>
                  <a:srgbClr val="D60000"/>
                </a:solidFill>
                <a:latin typeface="Times New Roman" pitchFamily="18" charset="0"/>
                <a:cs typeface="Times New Roman" pitchFamily="18" charset="0"/>
              </a:rPr>
              <a:t> </a:t>
            </a:r>
            <a:r>
              <a:rPr lang="en-US" sz="2800" dirty="0">
                <a:solidFill>
                  <a:srgbClr val="D60000"/>
                </a:solidFill>
                <a:latin typeface="Times New Roman" pitchFamily="18" charset="0"/>
                <a:cs typeface="Times New Roman" pitchFamily="18" charset="0"/>
              </a:rPr>
              <a:t>devirlerinden beri bağımsız olarak yaşamış bir milletim. Bundan sonra da bağımsız olarak yaşamaya devam edeceğim. Beni esir etmeye kalkışacak olanlar sadece çılgınlardır. Onların akıllarına hayret eder ,şaşarım. Kükremiş coşkun bir sel gibiyim. Önümü kesmek isteyen engelleri yıkar ,geçerim. Dağları parçalar ,uçsuz bucaksız denizlere bile sığmam taşarım.</a:t>
            </a:r>
            <a:endParaRPr lang="tr-TR" sz="2800" dirty="0">
              <a:solidFill>
                <a:srgbClr val="D6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642918"/>
            <a:ext cx="6758006" cy="796908"/>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1000100" y="1857364"/>
            <a:ext cx="7615262" cy="3500462"/>
          </a:xfrm>
        </p:spPr>
        <p:txBody>
          <a:bodyPr/>
          <a:lstStyle/>
          <a:p>
            <a:pPr>
              <a:buNone/>
            </a:pPr>
            <a:r>
              <a:rPr lang="tr-TR" b="1" dirty="0">
                <a:solidFill>
                  <a:srgbClr val="1631A6"/>
                </a:solidFill>
                <a:latin typeface="Times New Roman" pitchFamily="18" charset="0"/>
                <a:cs typeface="Times New Roman" pitchFamily="18" charset="0"/>
              </a:rPr>
              <a:t>    </a:t>
            </a:r>
            <a:r>
              <a:rPr lang="tr-TR" sz="2800" dirty="0">
                <a:solidFill>
                  <a:srgbClr val="1631A6"/>
                </a:solidFill>
                <a:latin typeface="Times New Roman" pitchFamily="18" charset="0"/>
                <a:cs typeface="Times New Roman" pitchFamily="18" charset="0"/>
              </a:rPr>
              <a:t>4.  KITA</a:t>
            </a:r>
            <a:r>
              <a:rPr lang="tr-TR" sz="2800" dirty="0">
                <a:latin typeface="Times New Roman" pitchFamily="18" charset="0"/>
                <a:cs typeface="Times New Roman" pitchFamily="18" charset="0"/>
              </a:rPr>
              <a:t> </a:t>
            </a:r>
          </a:p>
          <a:p>
            <a:pPr>
              <a:buNone/>
            </a:pPr>
            <a:r>
              <a:rPr lang="tr-TR" sz="2800" dirty="0">
                <a:latin typeface="Times New Roman" pitchFamily="18" charset="0"/>
                <a:cs typeface="Times New Roman" pitchFamily="18" charset="0"/>
              </a:rPr>
              <a:t>    </a:t>
            </a:r>
            <a:r>
              <a:rPr lang="tr-TR" sz="2800" dirty="0">
                <a:solidFill>
                  <a:srgbClr val="D60000"/>
                </a:solidFill>
                <a:latin typeface="Times New Roman" pitchFamily="18" charset="0"/>
                <a:cs typeface="Times New Roman" pitchFamily="18" charset="0"/>
              </a:rPr>
              <a:t>Garbın afakını sarmışsa çelik zırhlı duvar,</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Benim iman dolu göğsüm gibi serhaddim var.</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Ulusun, korkma! Nasıl böyle bir imanı boğar,</a:t>
            </a:r>
            <a:br>
              <a:rPr lang="tr-TR" sz="2800" dirty="0">
                <a:solidFill>
                  <a:srgbClr val="D60000"/>
                </a:solidFill>
                <a:latin typeface="Times New Roman" pitchFamily="18" charset="0"/>
                <a:cs typeface="Times New Roman" pitchFamily="18" charset="0"/>
              </a:rPr>
            </a:br>
            <a:r>
              <a:rPr lang="tr-TR" sz="2800" dirty="0">
                <a:solidFill>
                  <a:srgbClr val="D60000"/>
                </a:solidFill>
                <a:latin typeface="Times New Roman" pitchFamily="18" charset="0"/>
                <a:cs typeface="Times New Roman" pitchFamily="18" charset="0"/>
              </a:rPr>
              <a:t>“Medeniyet!” dediğin tek dişi kalmış canavar?</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5852" y="642918"/>
            <a:ext cx="6686568" cy="725470"/>
          </a:xfrm>
        </p:spPr>
        <p:txBody>
          <a:bodyPr>
            <a:normAutofit/>
          </a:bodyPr>
          <a:lstStyle/>
          <a:p>
            <a:r>
              <a:rPr lang="tr-TR" sz="2800" b="1" dirty="0">
                <a:solidFill>
                  <a:srgbClr val="1631A6"/>
                </a:solidFill>
                <a:latin typeface="Century Gothic" pitchFamily="34" charset="0"/>
              </a:rPr>
              <a:t>İSTİKLAL  MARŞI  VE  AÇIKLAMASI</a:t>
            </a:r>
            <a:endParaRPr lang="tr-TR" sz="2800" dirty="0"/>
          </a:p>
        </p:txBody>
      </p:sp>
      <p:sp>
        <p:nvSpPr>
          <p:cNvPr id="3" name="2 İçerik Yer Tutucusu"/>
          <p:cNvSpPr>
            <a:spLocks noGrp="1"/>
          </p:cNvSpPr>
          <p:nvPr>
            <p:ph idx="1"/>
          </p:nvPr>
        </p:nvSpPr>
        <p:spPr>
          <a:xfrm>
            <a:off x="500034" y="1428736"/>
            <a:ext cx="8143932" cy="4929222"/>
          </a:xfrm>
        </p:spPr>
        <p:txBody>
          <a:bodyPr/>
          <a:lstStyle/>
          <a:p>
            <a:pPr>
              <a:buNone/>
            </a:pPr>
            <a:r>
              <a:rPr lang="tr-TR" dirty="0">
                <a:solidFill>
                  <a:srgbClr val="1631A6"/>
                </a:solidFill>
                <a:latin typeface="Times New Roman" pitchFamily="18" charset="0"/>
                <a:cs typeface="Times New Roman" pitchFamily="18" charset="0"/>
              </a:rPr>
              <a:t>         AÇIKLAMASI :</a:t>
            </a:r>
          </a:p>
          <a:p>
            <a:pPr>
              <a:buNone/>
            </a:pPr>
            <a:r>
              <a:rPr lang="tr-TR" dirty="0">
                <a:latin typeface="Times New Roman" pitchFamily="18" charset="0"/>
                <a:cs typeface="Times New Roman" pitchFamily="18" charset="0"/>
              </a:rPr>
              <a:t>         </a:t>
            </a:r>
            <a:r>
              <a:rPr lang="tr-TR" sz="2800" dirty="0">
                <a:solidFill>
                  <a:srgbClr val="D41A1A"/>
                </a:solidFill>
                <a:latin typeface="Times New Roman" pitchFamily="18" charset="0"/>
                <a:cs typeface="Times New Roman" pitchFamily="18" charset="0"/>
              </a:rPr>
              <a:t>Bu kıtada şair ,Türk milletinin iman gücünü işliyor. Batının sınırları ,çelik zırhlı duvarlarla çevriliyse benim de sınır boylarım iman dolu göğüslerle çevrilidir. Bırak uluyup dursun ,endişe etme ! “Medeniyet “  denen tek dişi kalmış  ,güçsüz  canavar ,böyle güçlü bir imanı boğamaz.</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868</Words>
  <Application>Microsoft Office PowerPoint</Application>
  <PresentationFormat>Ekran Gösterisi (4:3)</PresentationFormat>
  <Paragraphs>76</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Century Gothic</vt:lpstr>
      <vt:lpstr>Times New Roman</vt:lpstr>
      <vt:lpstr>Ofis Teması</vt:lpstr>
      <vt:lpstr>İSTİKLAL  MARŞI’NIN   AÇIKLAMASI </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lpstr>İSTİKLAL  MARŞI  VE  AÇIKLAMASI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İstiklal Marşının Kıta Kıta Açıklaması</dc:title>
  <dc:creator>shaqa42</dc:creator>
  <cp:keywords>istiklal;arş</cp:keywords>
  <cp:lastModifiedBy>mehmet genç</cp:lastModifiedBy>
  <cp:revision>55</cp:revision>
  <dcterms:created xsi:type="dcterms:W3CDTF">2010-07-02T07:59:29Z</dcterms:created>
  <dcterms:modified xsi:type="dcterms:W3CDTF">2018-09-24T08:54:09Z</dcterms:modified>
</cp:coreProperties>
</file>