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8" r:id="rId3"/>
    <p:sldId id="259" r:id="rId4"/>
    <p:sldId id="336" r:id="rId5"/>
    <p:sldId id="339" r:id="rId6"/>
    <p:sldId id="262" r:id="rId7"/>
    <p:sldId id="260" r:id="rId8"/>
    <p:sldId id="261" r:id="rId9"/>
    <p:sldId id="263" r:id="rId10"/>
    <p:sldId id="334" r:id="rId11"/>
    <p:sldId id="279" r:id="rId12"/>
    <p:sldId id="306" r:id="rId13"/>
    <p:sldId id="333" r:id="rId14"/>
    <p:sldId id="319" r:id="rId15"/>
    <p:sldId id="320" r:id="rId16"/>
    <p:sldId id="316" r:id="rId17"/>
    <p:sldId id="317" r:id="rId18"/>
    <p:sldId id="328" r:id="rId19"/>
    <p:sldId id="329" r:id="rId20"/>
    <p:sldId id="340" r:id="rId21"/>
    <p:sldId id="341" r:id="rId22"/>
    <p:sldId id="343" r:id="rId23"/>
    <p:sldId id="342" r:id="rId24"/>
    <p:sldId id="264" r:id="rId25"/>
    <p:sldId id="265" r:id="rId26"/>
    <p:sldId id="272" r:id="rId27"/>
    <p:sldId id="274" r:id="rId28"/>
    <p:sldId id="273" r:id="rId29"/>
    <p:sldId id="270" r:id="rId30"/>
    <p:sldId id="323" r:id="rId31"/>
    <p:sldId id="271" r:id="rId32"/>
    <p:sldId id="324" r:id="rId33"/>
    <p:sldId id="325" r:id="rId34"/>
    <p:sldId id="305" r:id="rId35"/>
    <p:sldId id="315" r:id="rId36"/>
    <p:sldId id="266" r:id="rId37"/>
    <p:sldId id="275" r:id="rId38"/>
    <p:sldId id="335" r:id="rId39"/>
    <p:sldId id="278" r:id="rId40"/>
    <p:sldId id="280" r:id="rId41"/>
    <p:sldId id="276" r:id="rId42"/>
    <p:sldId id="277" r:id="rId43"/>
    <p:sldId id="304" r:id="rId44"/>
    <p:sldId id="308" r:id="rId45"/>
    <p:sldId id="321" r:id="rId46"/>
    <p:sldId id="322" r:id="rId47"/>
    <p:sldId id="326" r:id="rId48"/>
    <p:sldId id="327" r:id="rId49"/>
    <p:sldId id="309" r:id="rId50"/>
    <p:sldId id="330" r:id="rId51"/>
    <p:sldId id="296" r:id="rId52"/>
    <p:sldId id="331" r:id="rId53"/>
    <p:sldId id="297" r:id="rId54"/>
    <p:sldId id="332" r:id="rId55"/>
    <p:sldId id="301" r:id="rId56"/>
    <p:sldId id="312" r:id="rId57"/>
    <p:sldId id="338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1024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4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025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7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7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7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7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7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027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7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7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9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9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029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29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9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9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9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9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9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30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030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30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3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3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3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03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4B726B-A13F-4D7F-AFD0-502B890165C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3F0F3-AFD6-475C-8F06-EFD0938644E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576AE-DF6C-4FBD-86DC-4D70DC0DBF5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19B0E7-8C88-4726-9617-736CFE0F7BC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828748-307F-4D79-A449-5F7F43FD782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76782-2106-416B-9EA1-471D85B7F93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8999C-127A-4799-80EF-D5B14B86DC9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FC090-1223-47CD-B9EC-11B0004F379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DC30D-C8F8-4933-968A-8EAFA1EF04C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A366-1BD9-4B21-B6B5-8EB1F28B6A4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42AB1-3739-4DC1-BB1A-8112D41216E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E8C4-1D6A-4B10-8615-5E709ACE051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2209C-52B0-475C-8A26-CA30E2F562D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922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923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925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7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7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927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8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92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92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2AFE281-4110-47E9-B2F2-53893F2600E5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8964612" cy="2016125"/>
          </a:xfrm>
        </p:spPr>
        <p:txBody>
          <a:bodyPr/>
          <a:lstStyle/>
          <a:p>
            <a:r>
              <a:rPr lang="tr-TR" sz="8000">
                <a:solidFill>
                  <a:srgbClr val="FFFF00"/>
                </a:solidFill>
              </a:rPr>
              <a:t>COĞRAFİ KONUM</a:t>
            </a: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139825"/>
          </a:xfrm>
        </p:spPr>
        <p:txBody>
          <a:bodyPr/>
          <a:lstStyle/>
          <a:p>
            <a:pPr algn="l"/>
            <a:r>
              <a:rPr lang="tr-TR" sz="3200">
                <a:solidFill>
                  <a:srgbClr val="FF0000"/>
                </a:solidFill>
              </a:rPr>
              <a:t>SORU: </a:t>
            </a:r>
            <a:r>
              <a:rPr lang="tr-TR" sz="3200">
                <a:solidFill>
                  <a:srgbClr val="FFFF00"/>
                </a:solidFill>
              </a:rPr>
              <a:t>Aşağıdaki seçeneklerden hangisi Akdeniz’in Karadeniz’den Tuzlu olmasının </a:t>
            </a:r>
            <a:r>
              <a:rPr lang="tr-TR" sz="3200" u="sng">
                <a:solidFill>
                  <a:srgbClr val="FFFF00"/>
                </a:solidFill>
              </a:rPr>
              <a:t> nedenidir</a:t>
            </a:r>
            <a:r>
              <a:rPr lang="tr-TR" sz="3200">
                <a:solidFill>
                  <a:srgbClr val="FFFF00"/>
                </a:solidFill>
              </a:rPr>
              <a:t> 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tr-TR"/>
              <a:t>A)Çizgisel Hız</a:t>
            </a:r>
          </a:p>
          <a:p>
            <a:r>
              <a:rPr lang="tr-TR"/>
              <a:t>B)Enlem etkisi (matematik konum)</a:t>
            </a:r>
          </a:p>
          <a:p>
            <a:r>
              <a:rPr lang="tr-TR"/>
              <a:t>C)Özel konum</a:t>
            </a:r>
          </a:p>
          <a:p>
            <a:r>
              <a:rPr lang="tr-TR"/>
              <a:t>D)Okyanus Bağlantısı</a:t>
            </a:r>
          </a:p>
          <a:p>
            <a:r>
              <a:rPr lang="tr-TR"/>
              <a:t>E)Kimyasal Özelliği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296988"/>
          </a:xfrm>
        </p:spPr>
        <p:txBody>
          <a:bodyPr/>
          <a:lstStyle/>
          <a:p>
            <a:r>
              <a:rPr lang="tr-TR" b="1">
                <a:solidFill>
                  <a:srgbClr val="FFFF00"/>
                </a:solidFill>
              </a:rPr>
              <a:t>TÜRKİYE’NİN MATEMATİK KONUMU</a:t>
            </a:r>
          </a:p>
        </p:txBody>
      </p:sp>
      <p:graphicFrame>
        <p:nvGraphicFramePr>
          <p:cNvPr id="389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36513" y="1412875"/>
          <a:ext cx="9180513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Bit Eşlem Resmi" r:id="rId3" imgW="3038095" imgH="2314286" progId="Paint.Picture">
                  <p:embed/>
                </p:oleObj>
              </mc:Choice>
              <mc:Fallback>
                <p:oleObj name="Bit Eşlem Resmi" r:id="rId3" imgW="3038095" imgH="2314286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412875"/>
                        <a:ext cx="9180513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  Aşağıdakilerden hangisi Türkiye’nin matematik konumu ile ilgili bir özelliktir?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A.</a:t>
            </a:r>
            <a:r>
              <a:rPr lang="tr-TR" sz="3600"/>
              <a:t> Güneyden sıcak iklimler ile komşu oluşu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B. Yarımada olması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C. Boğazlara sahip oluşu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D. Yükselti ortalamasının fazla oluşu</a:t>
            </a:r>
          </a:p>
          <a:p>
            <a:pPr>
              <a:buFont typeface="Wingdings" pitchFamily="2" charset="2"/>
              <a:buNone/>
            </a:pPr>
            <a:r>
              <a:rPr lang="tr-TR" sz="4400"/>
              <a:t>E. Okyanus akıntıları etkisinden uzak oluşu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  Aşağıdakilerden hangisi Türkiye’nin matematik konumu ile ilgili bir özelliktir?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A.</a:t>
            </a:r>
            <a:r>
              <a:rPr lang="tr-TR" sz="3600"/>
              <a:t> </a:t>
            </a:r>
            <a:r>
              <a:rPr lang="tr-TR" sz="3600">
                <a:solidFill>
                  <a:srgbClr val="FF0000"/>
                </a:solidFill>
              </a:rPr>
              <a:t>Güneyden sıcak iklimler ile komşu oluşu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B. Yarımada olması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C. Boğazlara sahip oluşu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D. Yükselti ortalamasının fazla oluşu</a:t>
            </a:r>
          </a:p>
          <a:p>
            <a:pPr>
              <a:buFont typeface="Wingdings" pitchFamily="2" charset="2"/>
              <a:buNone/>
            </a:pPr>
            <a:r>
              <a:rPr lang="tr-TR" sz="4400"/>
              <a:t>E. Okyanus akıntıları etkisinden uzak oluşu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Char char="-"/>
            </a:pPr>
            <a:r>
              <a:rPr lang="tr-TR" b="1">
                <a:solidFill>
                  <a:srgbClr val="FFFF00"/>
                </a:solidFill>
              </a:rPr>
              <a:t>Sıcaklıkların kuzeye gidildikçe azalması,</a:t>
            </a:r>
          </a:p>
          <a:p>
            <a:pPr>
              <a:buFontTx/>
              <a:buChar char="-"/>
            </a:pPr>
            <a:r>
              <a:rPr lang="tr-TR" b="1">
                <a:solidFill>
                  <a:srgbClr val="FFFF00"/>
                </a:solidFill>
              </a:rPr>
              <a:t>Güneyinde gündüz süresinin daha az değişmesi,</a:t>
            </a:r>
          </a:p>
          <a:p>
            <a:pPr>
              <a:buFontTx/>
              <a:buChar char="-"/>
            </a:pPr>
            <a:r>
              <a:rPr lang="tr-TR" b="1">
                <a:solidFill>
                  <a:srgbClr val="FFFF00"/>
                </a:solidFill>
              </a:rPr>
              <a:t>Ocak ve Şubat’ın en soğuk ayları olması,</a:t>
            </a:r>
          </a:p>
          <a:p>
            <a:pPr>
              <a:buFontTx/>
              <a:buNone/>
            </a:pPr>
            <a:r>
              <a:rPr lang="tr-TR" sz="4000"/>
              <a:t>  </a:t>
            </a:r>
            <a:r>
              <a:rPr lang="tr-TR" sz="3600"/>
              <a:t>gibi özellikler aşağıdakilerden hangisi hakkında bilgi verir?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A. Bulunduğu yarımküre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B. Özel konumu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C. Denize göre konumu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D. Yerşekilleri 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E. İklim kuşağı</a:t>
            </a:r>
            <a:r>
              <a:rPr lang="tr-TR">
                <a:solidFill>
                  <a:srgbClr val="FFFF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Char char="-"/>
            </a:pPr>
            <a:r>
              <a:rPr lang="tr-TR" b="1">
                <a:solidFill>
                  <a:srgbClr val="FFFF00"/>
                </a:solidFill>
              </a:rPr>
              <a:t>Sıcaklıkların kuzeye gidildikçe azalması,</a:t>
            </a:r>
          </a:p>
          <a:p>
            <a:pPr>
              <a:buFontTx/>
              <a:buChar char="-"/>
            </a:pPr>
            <a:r>
              <a:rPr lang="tr-TR" b="1">
                <a:solidFill>
                  <a:srgbClr val="FFFF00"/>
                </a:solidFill>
              </a:rPr>
              <a:t>Güneyinde gündüz süresinin daha az değişmesi,</a:t>
            </a:r>
          </a:p>
          <a:p>
            <a:pPr>
              <a:buFontTx/>
              <a:buChar char="-"/>
            </a:pPr>
            <a:r>
              <a:rPr lang="tr-TR" b="1">
                <a:solidFill>
                  <a:srgbClr val="FFFF00"/>
                </a:solidFill>
              </a:rPr>
              <a:t>Ocak ve Şubat’ın en soğuk ayları olması,</a:t>
            </a:r>
          </a:p>
          <a:p>
            <a:pPr>
              <a:buFontTx/>
              <a:buNone/>
            </a:pPr>
            <a:r>
              <a:rPr lang="tr-TR" sz="4000"/>
              <a:t>  </a:t>
            </a:r>
            <a:r>
              <a:rPr lang="tr-TR" sz="3600"/>
              <a:t>gibi özellikler aşağıdakilerden hangisi hakkında bilgi verir?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A. </a:t>
            </a:r>
            <a:r>
              <a:rPr lang="tr-TR" sz="3600">
                <a:solidFill>
                  <a:srgbClr val="FF0000"/>
                </a:solidFill>
              </a:rPr>
              <a:t>Bulunduğu yarımküre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B. Özel konumu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C. Denize göre konumu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D. Yerşekilleri </a:t>
            </a:r>
          </a:p>
          <a:p>
            <a:pPr>
              <a:buFontTx/>
              <a:buNone/>
            </a:pPr>
            <a:r>
              <a:rPr lang="tr-TR" sz="3600">
                <a:solidFill>
                  <a:srgbClr val="FFFF00"/>
                </a:solidFill>
              </a:rPr>
              <a:t>E. İklim kuşağı</a:t>
            </a:r>
            <a:r>
              <a:rPr lang="tr-TR">
                <a:solidFill>
                  <a:srgbClr val="FFFF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400"/>
              <a:t>  Türkiye’de Ağustos ayında kar yağması için aşağıdakilerden hangisinin olması gereklidir?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A. Yükseltisinin artması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B. Norveç’e yakın bir yerde olması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C. Tropik kuşakta olması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D. Aynı enlem dereceleri ile GYK’de olması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E. Batı meridyenlerinde olması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400"/>
              <a:t>  Türkiye’de Ağustos ayında kar yağması için aşağıdakilerden hangisinin olması gereklidir?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A. Yükseltisinin artması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B. Norveç’e yakın bir yerde olması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C. Tropik kuşakta olması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D. </a:t>
            </a:r>
            <a:r>
              <a:rPr lang="tr-TR" sz="4400">
                <a:solidFill>
                  <a:srgbClr val="FF0000"/>
                </a:solidFill>
              </a:rPr>
              <a:t>Aynı enlem dereceleri ile GYK’de olması</a:t>
            </a:r>
          </a:p>
          <a:p>
            <a:pPr>
              <a:buFont typeface="Wingdings" pitchFamily="2" charset="2"/>
              <a:buNone/>
            </a:pPr>
            <a:r>
              <a:rPr lang="tr-TR" sz="4400">
                <a:solidFill>
                  <a:srgbClr val="FFFF00"/>
                </a:solidFill>
              </a:rPr>
              <a:t>E. Batı meridyenlerinde olması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/>
              <a:t>   Türkiye 36° - 42° kuzey paralelleri ve 26° - 45° doğu meridyenleri arasında yer alır.</a:t>
            </a:r>
            <a:endParaRPr lang="tr-TR" sz="2800" b="1"/>
          </a:p>
          <a:p>
            <a:pPr>
              <a:buFont typeface="Wingdings" pitchFamily="2" charset="2"/>
              <a:buNone/>
            </a:pPr>
            <a:r>
              <a:rPr lang="tr-TR" sz="2800" b="1"/>
              <a:t>   Bu durum, aşağıdakilerden hangisini </a:t>
            </a:r>
            <a:r>
              <a:rPr lang="tr-TR" sz="2800" b="1" u="sng"/>
              <a:t>etkilemez</a:t>
            </a:r>
            <a:r>
              <a:rPr lang="tr-TR" sz="2800" b="1"/>
              <a:t>?</a:t>
            </a:r>
            <a:endParaRPr lang="tr-TR" sz="2800"/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A) Ilıman iklim koşullarının görülmesini</a:t>
            </a:r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B) Doğusundaki yerel saatin batısına göre ileri olmasını</a:t>
            </a:r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C) Kıyı kesimlerdeki yağış miktarının iç kesimlerdekinden fazla olmasını</a:t>
            </a:r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D) Dağların güney yamaçlarının kuzey yamaçlara göre yerleşmeye daha elverişli olmasını</a:t>
            </a:r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E) Akdeniz kıyılarındaki tarım ürünlerinin, Marmara ve Karadeniz kıyılarına göre daha erken olgunlaşmasını</a:t>
            </a:r>
            <a:r>
              <a:rPr lang="tr-TR" sz="28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/>
              <a:t>   Türkiye 36° - 42° kuzey paralelleri ve 26° - 45° doğu meridyenleri arasında yer alır.</a:t>
            </a:r>
            <a:endParaRPr lang="tr-TR" sz="2800" b="1"/>
          </a:p>
          <a:p>
            <a:pPr>
              <a:buFont typeface="Wingdings" pitchFamily="2" charset="2"/>
              <a:buNone/>
            </a:pPr>
            <a:r>
              <a:rPr lang="tr-TR" sz="2800" b="1"/>
              <a:t>   Bu durum, aşağıdakilerden hangisini </a:t>
            </a:r>
            <a:r>
              <a:rPr lang="tr-TR" sz="2800" b="1" u="sng"/>
              <a:t>etkilemez</a:t>
            </a:r>
            <a:r>
              <a:rPr lang="tr-TR" sz="2800" b="1"/>
              <a:t>?</a:t>
            </a:r>
            <a:endParaRPr lang="tr-TR" sz="2800"/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A) Ilıman iklim koşullarının görülmesini</a:t>
            </a:r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B) Doğusundaki yerel saatin batısına göre ileri olmasını</a:t>
            </a:r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C) </a:t>
            </a:r>
            <a:r>
              <a:rPr lang="tr-TR">
                <a:solidFill>
                  <a:srgbClr val="FF0000"/>
                </a:solidFill>
              </a:rPr>
              <a:t>Kıyı kesimlerdeki yağış miktarının iç kesimlerdekinden fazla olmasını</a:t>
            </a:r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D) Dağların güney yamaçlarının kuzey yamaçlara göre yerleşmeye daha elverişli olmasını</a:t>
            </a:r>
          </a:p>
          <a:p>
            <a:pPr>
              <a:buFont typeface="Wingdings" pitchFamily="2" charset="2"/>
              <a:buNone/>
            </a:pPr>
            <a:r>
              <a:rPr lang="tr-TR">
                <a:solidFill>
                  <a:srgbClr val="FFFF00"/>
                </a:solidFill>
              </a:rPr>
              <a:t>E) Akdeniz kıyılarındaki tarım ürünlerinin, Marmara ve Karadeniz kıyılarına göre daha erken olgunlaşmasını</a:t>
            </a:r>
            <a:r>
              <a:rPr lang="tr-TR" sz="28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596187" cy="1139825"/>
          </a:xfrm>
        </p:spPr>
        <p:txBody>
          <a:bodyPr/>
          <a:lstStyle/>
          <a:p>
            <a:r>
              <a:rPr lang="tr-TR" sz="6600" b="1">
                <a:solidFill>
                  <a:srgbClr val="FF0000"/>
                </a:solidFill>
              </a:rPr>
              <a:t>COĞRAFİ KONUM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4402138" cy="749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800" b="1">
                <a:solidFill>
                  <a:srgbClr val="FFFF00"/>
                </a:solidFill>
              </a:rPr>
              <a:t>ÖZEL KONUM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771775" y="5084763"/>
            <a:ext cx="6372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MATEMATİK KONUM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3851275" y="1412875"/>
            <a:ext cx="1008063" cy="14398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5651500" y="1412875"/>
            <a:ext cx="649288" cy="30241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comb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JEOPOLİTİK KONUM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300"/>
              <a:t>- Dünyanın en önemli petrol rezervlerine sahip Orta Doğu ve Hazar Havzası, </a:t>
            </a:r>
            <a:br>
              <a:rPr lang="tr-TR" sz="2300"/>
            </a:br>
            <a:r>
              <a:rPr lang="tr-TR" sz="2300"/>
              <a:t>- Önemli deniz ulaştırma yollarının kavşağı durumunda bulunan Akdeniz Havzası, </a:t>
            </a:r>
            <a:br>
              <a:rPr lang="tr-TR" sz="2300"/>
            </a:br>
            <a:r>
              <a:rPr lang="tr-TR" sz="2300"/>
              <a:t>- Tarihte her zaman önemini sürdürmüş olan Karadeniz Havzası ve Türk Boğazları, </a:t>
            </a:r>
            <a:br>
              <a:rPr lang="tr-TR" sz="2300"/>
            </a:br>
            <a:r>
              <a:rPr lang="tr-TR" sz="2300"/>
              <a:t>- SSCB ve Yugoslavya'nın dağılması sonucu yapısal değişikliklere uğrayan Balkanlar, </a:t>
            </a:r>
            <a:br>
              <a:rPr lang="tr-TR" sz="2300"/>
            </a:br>
            <a:r>
              <a:rPr lang="tr-TR" sz="2300"/>
              <a:t>- Etnik çatışmalar yanında, zengin tabiî kaynaklara sahip Kafkasya ve bunun daha ötesinde Orta Asya'nın oluşturduğu coğrafyanın merkezinde etkili bir konumda bulunmaktadır.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300"/>
              <a:t>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Jeopolitik Konum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0600" name="Picture 8" descr="jeopolitik_ko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07375" cy="446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JEOPOLİTİK KONUM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45" name="Picture 5" descr="turkiye_jeopolit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07375" cy="453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ABD’NİN JEOSTRATEJİK HEDEFİ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1621" name="Picture 5" descr="turkiye_haritasi_nasil_olacak%20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207375" cy="453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4700"/>
          </a:xfrm>
        </p:spPr>
        <p:txBody>
          <a:bodyPr/>
          <a:lstStyle/>
          <a:p>
            <a:r>
              <a:rPr lang="tr-TR" b="1">
                <a:solidFill>
                  <a:srgbClr val="FFFF00"/>
                </a:solidFill>
              </a:rPr>
              <a:t>PARALEL ve ÖZELLİKLERİ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lvl="1"/>
            <a:r>
              <a:rPr lang="tr-TR" sz="4000">
                <a:solidFill>
                  <a:srgbClr val="FF0000"/>
                </a:solidFill>
              </a:rPr>
              <a:t>90 Kuzey</a:t>
            </a:r>
            <a:r>
              <a:rPr lang="tr-TR" sz="4000">
                <a:solidFill>
                  <a:srgbClr val="FFFF00"/>
                </a:solidFill>
              </a:rPr>
              <a:t> ve </a:t>
            </a:r>
            <a:r>
              <a:rPr lang="tr-TR" sz="4000">
                <a:solidFill>
                  <a:srgbClr val="FF0000"/>
                </a:solidFill>
              </a:rPr>
              <a:t>90 Güney</a:t>
            </a:r>
            <a:r>
              <a:rPr lang="tr-TR" sz="4000">
                <a:solidFill>
                  <a:srgbClr val="FFFF00"/>
                </a:solidFill>
              </a:rPr>
              <a:t> Yarım Kürede olmak üzere </a:t>
            </a:r>
            <a:r>
              <a:rPr lang="tr-TR" sz="4000">
                <a:solidFill>
                  <a:srgbClr val="FF0000"/>
                </a:solidFill>
              </a:rPr>
              <a:t>180</a:t>
            </a:r>
            <a:r>
              <a:rPr lang="tr-TR" sz="4000">
                <a:solidFill>
                  <a:srgbClr val="FFFF00"/>
                </a:solidFill>
              </a:rPr>
              <a:t> tanedir. </a:t>
            </a:r>
          </a:p>
          <a:p>
            <a:pPr lvl="1"/>
            <a:r>
              <a:rPr lang="tr-TR" sz="4000">
                <a:solidFill>
                  <a:srgbClr val="FF0000"/>
                </a:solidFill>
              </a:rPr>
              <a:t>En büyük paralel Ekvatordur</a:t>
            </a:r>
            <a:r>
              <a:rPr lang="tr-TR" sz="400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tr-TR" sz="4000">
                <a:solidFill>
                  <a:srgbClr val="FFFF00"/>
                </a:solidFill>
              </a:rPr>
              <a:t>İki paralel arası uzaklık </a:t>
            </a:r>
            <a:r>
              <a:rPr lang="tr-TR" sz="4000">
                <a:solidFill>
                  <a:srgbClr val="FF0000"/>
                </a:solidFill>
              </a:rPr>
              <a:t>111 km’dir</a:t>
            </a:r>
            <a:r>
              <a:rPr lang="tr-TR" sz="400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tr-TR" sz="4000">
                <a:solidFill>
                  <a:srgbClr val="FFFF00"/>
                </a:solidFill>
              </a:rPr>
              <a:t>Ekvatordan Kutuplara gidildikçe çapları ve </a:t>
            </a:r>
            <a:r>
              <a:rPr lang="tr-TR" sz="4000">
                <a:solidFill>
                  <a:srgbClr val="FF0000"/>
                </a:solidFill>
              </a:rPr>
              <a:t>çevreleri kısalır</a:t>
            </a:r>
            <a:r>
              <a:rPr lang="tr-TR" sz="4000">
                <a:solidFill>
                  <a:srgbClr val="FFFF00"/>
                </a:solidFill>
              </a:rPr>
              <a:t> (Dünyanın şeklinden dolayı).</a:t>
            </a:r>
          </a:p>
          <a:p>
            <a:pPr lvl="1"/>
            <a:r>
              <a:rPr lang="tr-TR" sz="4000">
                <a:solidFill>
                  <a:srgbClr val="FF0000"/>
                </a:solidFill>
              </a:rPr>
              <a:t>90º</a:t>
            </a:r>
            <a:r>
              <a:rPr lang="tr-TR" sz="4000">
                <a:solidFill>
                  <a:srgbClr val="FFFF00"/>
                </a:solidFill>
              </a:rPr>
              <a:t> paralelleri birer </a:t>
            </a:r>
            <a:r>
              <a:rPr lang="tr-TR" sz="4000">
                <a:solidFill>
                  <a:srgbClr val="FF0000"/>
                </a:solidFill>
              </a:rPr>
              <a:t>nokta </a:t>
            </a:r>
            <a:r>
              <a:rPr lang="tr-TR" sz="4000">
                <a:solidFill>
                  <a:srgbClr val="FFFF00"/>
                </a:solidFill>
              </a:rPr>
              <a:t>halindedirler.</a:t>
            </a:r>
            <a:r>
              <a:rPr lang="tr-TR" sz="24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44450"/>
            <a:ext cx="8820150" cy="720725"/>
          </a:xfrm>
        </p:spPr>
        <p:txBody>
          <a:bodyPr/>
          <a:lstStyle/>
          <a:p>
            <a:r>
              <a:rPr lang="tr-TR" sz="4000" b="1">
                <a:solidFill>
                  <a:srgbClr val="FFFF00"/>
                </a:solidFill>
              </a:rPr>
              <a:t>PARALEL (ENLEM) SONUÇLARI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r>
              <a:rPr lang="tr-TR" sz="3600">
                <a:solidFill>
                  <a:srgbClr val="FF0000"/>
                </a:solidFill>
              </a:rPr>
              <a:t>Güneş ışınlarının</a:t>
            </a:r>
            <a:r>
              <a:rPr lang="tr-TR" sz="3600">
                <a:solidFill>
                  <a:srgbClr val="FFFF00"/>
                </a:solidFill>
              </a:rPr>
              <a:t> düşme açısı, </a:t>
            </a:r>
          </a:p>
          <a:p>
            <a:r>
              <a:rPr lang="tr-TR" sz="3600">
                <a:solidFill>
                  <a:srgbClr val="FF0000"/>
                </a:solidFill>
              </a:rPr>
              <a:t>Sıcaklığın</a:t>
            </a:r>
            <a:r>
              <a:rPr lang="tr-TR" sz="3600">
                <a:solidFill>
                  <a:srgbClr val="FFFF00"/>
                </a:solidFill>
              </a:rPr>
              <a:t> Ekvatordan Kutuplara azalması,</a:t>
            </a:r>
          </a:p>
          <a:p>
            <a:r>
              <a:rPr lang="tr-TR" sz="3600">
                <a:solidFill>
                  <a:srgbClr val="FF0000"/>
                </a:solidFill>
              </a:rPr>
              <a:t>İklimlerin</a:t>
            </a:r>
            <a:r>
              <a:rPr lang="tr-TR" sz="3600">
                <a:solidFill>
                  <a:srgbClr val="FFFF00"/>
                </a:solidFill>
              </a:rPr>
              <a:t> değişmesini(Sıcak,Ilıman,Soğuk)</a:t>
            </a:r>
          </a:p>
          <a:p>
            <a:r>
              <a:rPr lang="tr-TR" sz="3600">
                <a:solidFill>
                  <a:srgbClr val="FFFF00"/>
                </a:solidFill>
              </a:rPr>
              <a:t>Ekvatordan kutuplara gidildikçe </a:t>
            </a:r>
            <a:r>
              <a:rPr lang="tr-TR" sz="3600">
                <a:solidFill>
                  <a:srgbClr val="FF0000"/>
                </a:solidFill>
              </a:rPr>
              <a:t>gece gündüz süre farkının</a:t>
            </a:r>
            <a:r>
              <a:rPr lang="tr-TR" sz="3600">
                <a:solidFill>
                  <a:srgbClr val="FFFF00"/>
                </a:solidFill>
              </a:rPr>
              <a:t> artması (Ekvatorda 12 saat gündüz, 12 saat gece vardır)</a:t>
            </a:r>
          </a:p>
          <a:p>
            <a:r>
              <a:rPr lang="tr-TR" sz="3600">
                <a:solidFill>
                  <a:srgbClr val="FF0000"/>
                </a:solidFill>
              </a:rPr>
              <a:t>Kuzey</a:t>
            </a:r>
            <a:r>
              <a:rPr lang="tr-TR" sz="3600">
                <a:solidFill>
                  <a:srgbClr val="FFFF00"/>
                </a:solidFill>
              </a:rPr>
              <a:t> yarım kürede </a:t>
            </a:r>
            <a:r>
              <a:rPr lang="tr-TR" sz="3600">
                <a:solidFill>
                  <a:srgbClr val="FF0000"/>
                </a:solidFill>
              </a:rPr>
              <a:t>güneyden</a:t>
            </a:r>
            <a:r>
              <a:rPr lang="tr-TR" sz="3600">
                <a:solidFill>
                  <a:srgbClr val="FFFF00"/>
                </a:solidFill>
              </a:rPr>
              <a:t> esen rüzgarlar </a:t>
            </a:r>
            <a:r>
              <a:rPr lang="tr-TR" sz="3600">
                <a:solidFill>
                  <a:srgbClr val="FF0000"/>
                </a:solidFill>
              </a:rPr>
              <a:t>sıcaklığı yükseltir.</a:t>
            </a:r>
            <a:r>
              <a:rPr lang="tr-TR" sz="3600">
                <a:solidFill>
                  <a:srgbClr val="FFFF00"/>
                </a:solidFill>
              </a:rPr>
              <a:t>  </a:t>
            </a:r>
          </a:p>
          <a:p>
            <a:r>
              <a:rPr lang="tr-TR" sz="3600">
                <a:solidFill>
                  <a:srgbClr val="FF0000"/>
                </a:solidFill>
              </a:rPr>
              <a:t>Ekvatora yakın</a:t>
            </a:r>
            <a:r>
              <a:rPr lang="tr-TR" sz="3600">
                <a:solidFill>
                  <a:srgbClr val="FFFF00"/>
                </a:solidFill>
              </a:rPr>
              <a:t> yerlerde </a:t>
            </a:r>
            <a:r>
              <a:rPr lang="tr-TR" sz="3600">
                <a:solidFill>
                  <a:srgbClr val="FF0000"/>
                </a:solidFill>
              </a:rPr>
              <a:t>meridyenler arası</a:t>
            </a:r>
            <a:r>
              <a:rPr lang="tr-TR" sz="3600">
                <a:solidFill>
                  <a:srgbClr val="FFFF00"/>
                </a:solidFill>
              </a:rPr>
              <a:t> mesafe fazla olduğundan </a:t>
            </a:r>
            <a:r>
              <a:rPr lang="tr-TR" sz="3600">
                <a:solidFill>
                  <a:srgbClr val="FF0000"/>
                </a:solidFill>
              </a:rPr>
              <a:t>yüz ölçüm fazla.</a:t>
            </a:r>
          </a:p>
        </p:txBody>
      </p:sp>
    </p:spTree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936626"/>
          </a:xfrm>
        </p:spPr>
        <p:txBody>
          <a:bodyPr/>
          <a:lstStyle/>
          <a:p>
            <a:r>
              <a:rPr lang="tr-TR" sz="4800" b="1">
                <a:solidFill>
                  <a:srgbClr val="FFFF00"/>
                </a:solidFill>
              </a:rPr>
              <a:t>ENLEMLER (PARALELLER)</a:t>
            </a: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16013" y="908050"/>
          <a:ext cx="6624637" cy="59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Bit Eşlem Resmi" r:id="rId3" imgW="2352381" imgH="2142857" progId="Paint.Picture">
                  <p:embed/>
                </p:oleObj>
              </mc:Choice>
              <mc:Fallback>
                <p:oleObj name="Bit Eşlem Resmi" r:id="rId3" imgW="2352381" imgH="2142857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08050"/>
                        <a:ext cx="6624637" cy="593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-26988"/>
            <a:ext cx="8758238" cy="1139826"/>
          </a:xfrm>
        </p:spPr>
        <p:txBody>
          <a:bodyPr/>
          <a:lstStyle/>
          <a:p>
            <a:r>
              <a:rPr lang="tr-TR" b="1">
                <a:solidFill>
                  <a:srgbClr val="FFFF00"/>
                </a:solidFill>
              </a:rPr>
              <a:t>ENLEMLER ve YARIMKÜRELER</a:t>
            </a:r>
          </a:p>
        </p:txBody>
      </p:sp>
      <p:graphicFrame>
        <p:nvGraphicFramePr>
          <p:cNvPr id="3174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4575" y="981075"/>
          <a:ext cx="7056438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Bit Eşlem Resmi" r:id="rId3" imgW="3076190" imgH="2314286" progId="Paint.Picture">
                  <p:embed/>
                </p:oleObj>
              </mc:Choice>
              <mc:Fallback>
                <p:oleObj name="Bit Eşlem Resmi" r:id="rId3" imgW="3076190" imgH="2314286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981075"/>
                        <a:ext cx="7056438" cy="590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8964613" cy="936625"/>
          </a:xfrm>
        </p:spPr>
        <p:txBody>
          <a:bodyPr/>
          <a:lstStyle/>
          <a:p>
            <a:r>
              <a:rPr lang="tr-TR" sz="4800">
                <a:solidFill>
                  <a:srgbClr val="FFFF00"/>
                </a:solidFill>
              </a:rPr>
              <a:t>PARALELLER ARASI MESAFE</a:t>
            </a:r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1116013" y="908050"/>
          <a:ext cx="6840537" cy="592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Bit Eşlem Resmi" r:id="rId3" imgW="3019048" imgH="2228571" progId="Paint.Picture">
                  <p:embed/>
                </p:oleObj>
              </mc:Choice>
              <mc:Fallback>
                <p:oleObj name="Bit Eşlem Resmi" r:id="rId3" imgW="3019048" imgH="2228571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08050"/>
                        <a:ext cx="6840537" cy="592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295401"/>
          </a:xfrm>
        </p:spPr>
        <p:txBody>
          <a:bodyPr/>
          <a:lstStyle/>
          <a:p>
            <a:r>
              <a:rPr lang="tr-TR" b="1">
                <a:solidFill>
                  <a:srgbClr val="FFFF00"/>
                </a:solidFill>
              </a:rPr>
              <a:t>DÜNYANIN ŞEKLİNİN SONUÇLARI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7088" y="1196975"/>
          <a:ext cx="7416800" cy="565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Bit Eşlem Resmi" r:id="rId3" imgW="3086531" imgH="2352381" progId="Paint.Picture">
                  <p:embed/>
                </p:oleObj>
              </mc:Choice>
              <mc:Fallback>
                <p:oleObj name="Bit Eşlem Resmi" r:id="rId3" imgW="3086531" imgH="2352381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96975"/>
                        <a:ext cx="7416800" cy="565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29338" cy="647700"/>
          </a:xfrm>
        </p:spPr>
        <p:txBody>
          <a:bodyPr/>
          <a:lstStyle/>
          <a:p>
            <a:r>
              <a:rPr lang="tr-TR" sz="5400" b="1">
                <a:solidFill>
                  <a:srgbClr val="FFFF00"/>
                </a:solidFill>
              </a:rPr>
              <a:t>ÖZEL KONUM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9638"/>
            <a:ext cx="9144000" cy="583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3600" b="1" i="1">
                <a:solidFill>
                  <a:srgbClr val="FFFF00"/>
                </a:solidFill>
              </a:rPr>
              <a:t>Bir Ülkenin özel konumu deyince;</a:t>
            </a:r>
            <a:endParaRPr lang="tr-TR" sz="3600" b="1">
              <a:solidFill>
                <a:srgbClr val="FFFF00"/>
              </a:solidFill>
            </a:endParaRPr>
          </a:p>
          <a:p>
            <a:r>
              <a:rPr lang="tr-TR" sz="3600">
                <a:solidFill>
                  <a:srgbClr val="FF0000"/>
                </a:solidFill>
              </a:rPr>
              <a:t>İklim</a:t>
            </a:r>
            <a:r>
              <a:rPr lang="tr-TR" sz="3600">
                <a:solidFill>
                  <a:srgbClr val="FFFF00"/>
                </a:solidFill>
              </a:rPr>
              <a:t> özellikleri,</a:t>
            </a:r>
          </a:p>
          <a:p>
            <a:r>
              <a:rPr lang="tr-TR" sz="3600">
                <a:solidFill>
                  <a:srgbClr val="FF0000"/>
                </a:solidFill>
              </a:rPr>
              <a:t>Jeopolitik</a:t>
            </a:r>
            <a:r>
              <a:rPr lang="tr-TR" sz="3600">
                <a:solidFill>
                  <a:srgbClr val="FFFF00"/>
                </a:solidFill>
              </a:rPr>
              <a:t> konumu,</a:t>
            </a:r>
          </a:p>
          <a:p>
            <a:r>
              <a:rPr lang="tr-TR" sz="3600">
                <a:solidFill>
                  <a:srgbClr val="FF0000"/>
                </a:solidFill>
              </a:rPr>
              <a:t>Ekonomik</a:t>
            </a:r>
            <a:r>
              <a:rPr lang="tr-TR" sz="3600">
                <a:solidFill>
                  <a:srgbClr val="FFFF00"/>
                </a:solidFill>
              </a:rPr>
              <a:t> faaliyetleri, </a:t>
            </a:r>
            <a:r>
              <a:rPr lang="tr-TR" sz="3600">
                <a:solidFill>
                  <a:srgbClr val="FF0000"/>
                </a:solidFill>
              </a:rPr>
              <a:t>Bitki </a:t>
            </a:r>
            <a:r>
              <a:rPr lang="tr-TR" sz="3600">
                <a:solidFill>
                  <a:srgbClr val="FFFF00"/>
                </a:solidFill>
              </a:rPr>
              <a:t>örtüsü ve </a:t>
            </a:r>
            <a:r>
              <a:rPr lang="tr-TR" sz="3600">
                <a:solidFill>
                  <a:srgbClr val="FF0000"/>
                </a:solidFill>
              </a:rPr>
              <a:t>Tarım</a:t>
            </a:r>
            <a:r>
              <a:rPr lang="tr-TR" sz="3600">
                <a:solidFill>
                  <a:srgbClr val="FFFF00"/>
                </a:solidFill>
              </a:rPr>
              <a:t> ürünleri (hem özel hem matematik konumun sonucudur),</a:t>
            </a:r>
          </a:p>
          <a:p>
            <a:r>
              <a:rPr lang="tr-TR" sz="3600">
                <a:solidFill>
                  <a:srgbClr val="FF0000"/>
                </a:solidFill>
              </a:rPr>
              <a:t>Ulaşımı</a:t>
            </a:r>
            <a:r>
              <a:rPr lang="tr-TR" sz="3600">
                <a:solidFill>
                  <a:srgbClr val="FFFF00"/>
                </a:solidFill>
              </a:rPr>
              <a:t>,</a:t>
            </a:r>
          </a:p>
          <a:p>
            <a:r>
              <a:rPr lang="tr-TR" sz="3600">
                <a:solidFill>
                  <a:srgbClr val="FF0000"/>
                </a:solidFill>
              </a:rPr>
              <a:t>Dağları, Yükseltileri,</a:t>
            </a:r>
          </a:p>
          <a:p>
            <a:r>
              <a:rPr lang="tr-TR" sz="3600">
                <a:solidFill>
                  <a:srgbClr val="FF0000"/>
                </a:solidFill>
              </a:rPr>
              <a:t>Hayvan türleri</a:t>
            </a:r>
            <a:r>
              <a:rPr lang="tr-TR" sz="3600">
                <a:solidFill>
                  <a:srgbClr val="FFFF00"/>
                </a:solidFill>
              </a:rPr>
              <a:t> hatırlanmalıdır. </a:t>
            </a:r>
          </a:p>
        </p:txBody>
      </p:sp>
    </p:spTree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Cograf_sekil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0"/>
            <a:ext cx="5616575" cy="685800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rgbClr val="FFFF00"/>
                </a:solidFill>
              </a:rPr>
              <a:t>GÜNEŞ IŞINLARI-SICAKLIK VE RÜZGARLAR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23850" y="3716338"/>
            <a:ext cx="84248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732588" y="3213100"/>
            <a:ext cx="2087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  <a:latin typeface="Verdana" pitchFamily="34" charset="0"/>
              </a:rPr>
              <a:t>EKVATOR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403350" y="1844675"/>
            <a:ext cx="59769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092950" y="1412875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Verdana" pitchFamily="34" charset="0"/>
              </a:rPr>
              <a:t>50˚ Kuzey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403350" y="5661025"/>
            <a:ext cx="59769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092950" y="5734050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Verdana" pitchFamily="34" charset="0"/>
              </a:rPr>
              <a:t>50˚ Güney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1331913" y="2060575"/>
            <a:ext cx="1727200" cy="15128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1331913" y="3933825"/>
            <a:ext cx="1655762" cy="14398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635375" y="2060575"/>
            <a:ext cx="1582738" cy="14398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3419475" y="4005263"/>
            <a:ext cx="1727200" cy="14398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401763" y="4578350"/>
            <a:ext cx="433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425950" y="4652963"/>
            <a:ext cx="433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403350" y="2273300"/>
            <a:ext cx="433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500563" y="2205038"/>
            <a:ext cx="433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800"/>
              <a:t>Aşağıdakilerden hangisi enleme göre değişiklik </a:t>
            </a:r>
            <a:r>
              <a:rPr lang="tr-TR" sz="4800" u="sng"/>
              <a:t>göstermez</a:t>
            </a:r>
            <a:r>
              <a:rPr lang="tr-TR" sz="4800"/>
              <a:t>? 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A. Sıcaklık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B. Çizgisel hız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C. Bitki örtüsü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D. Açısal hız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E. Kalıcı kar sınırı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800"/>
              <a:t>Aşağıdakilerden hangisi enleme göre değişiklik </a:t>
            </a:r>
            <a:r>
              <a:rPr lang="tr-TR" sz="4800" u="sng"/>
              <a:t>göstermez</a:t>
            </a:r>
            <a:r>
              <a:rPr lang="tr-TR" sz="4800"/>
              <a:t>? 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A. Sıcaklık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B. Çizgisel hız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C. Bitki örtüsü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D. </a:t>
            </a:r>
            <a:r>
              <a:rPr lang="tr-TR" sz="5400">
                <a:solidFill>
                  <a:srgbClr val="FF0000"/>
                </a:solidFill>
              </a:rPr>
              <a:t>Açısal hız</a:t>
            </a:r>
          </a:p>
          <a:p>
            <a:pPr>
              <a:buFont typeface="Wingdings" pitchFamily="2" charset="2"/>
              <a:buNone/>
            </a:pPr>
            <a:r>
              <a:rPr lang="tr-TR" sz="5400">
                <a:solidFill>
                  <a:srgbClr val="FFFF00"/>
                </a:solidFill>
              </a:rPr>
              <a:t>E. Kalıcı kar sınırı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4400"/>
              <a:t>  </a:t>
            </a:r>
            <a:r>
              <a:rPr lang="tr-TR" sz="4400">
                <a:solidFill>
                  <a:srgbClr val="FFFF00"/>
                </a:solidFill>
              </a:rPr>
              <a:t>Aşağıdaki durumlardan hangisi enlem etkisi ile </a:t>
            </a:r>
            <a:r>
              <a:rPr lang="tr-TR" sz="4400" u="sng">
                <a:solidFill>
                  <a:srgbClr val="FFFF00"/>
                </a:solidFill>
              </a:rPr>
              <a:t>açıklanamaz</a:t>
            </a:r>
            <a:r>
              <a:rPr lang="tr-TR" sz="4400">
                <a:solidFill>
                  <a:srgbClr val="FFFF00"/>
                </a:solidFill>
              </a:rPr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A. Muğla’nın Çanakkale’den daha yüksek    sıcaklık ortalamasına sahip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B. Antalya’nın deniz suyu sıcaklığının Zonguldak’tan fazla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C. Gölge boyunun Adana’da Sinop’tan daha kısa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D. Antalya ve Rize’de turunçgil yetişebilmesi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E. Ege denizinin tuzluluk oranının Karadeniz’den fazla olması 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4400"/>
              <a:t>  </a:t>
            </a:r>
            <a:r>
              <a:rPr lang="tr-TR" sz="4400">
                <a:solidFill>
                  <a:srgbClr val="FFFF00"/>
                </a:solidFill>
              </a:rPr>
              <a:t>Aşağıdaki durumlardan hangisi enlem etkisi ile </a:t>
            </a:r>
            <a:r>
              <a:rPr lang="tr-TR" sz="4400" u="sng">
                <a:solidFill>
                  <a:srgbClr val="FFFF00"/>
                </a:solidFill>
              </a:rPr>
              <a:t>açıklanamaz</a:t>
            </a:r>
            <a:r>
              <a:rPr lang="tr-TR" sz="4400">
                <a:solidFill>
                  <a:srgbClr val="FFFF00"/>
                </a:solidFill>
              </a:rPr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A. Muğla’nın Çanakkale’den daha yüksek    sıcaklık ortalamasına sahip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B. Antalya’nın deniz suyu sıcaklığının Zonguldak’tan fazla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C. Gölge boyunun Adana’da Sinop’tan daha kısa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D. </a:t>
            </a:r>
            <a:r>
              <a:rPr lang="tr-TR" sz="3600">
                <a:solidFill>
                  <a:srgbClr val="FF0000"/>
                </a:solidFill>
              </a:rPr>
              <a:t>Antalya ve Rize’de turunçgil yetişebilmesi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E. Ege denizinin tuzluluk oranının Karadeniz’den fazla olması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30238"/>
          </a:xfrm>
        </p:spPr>
        <p:txBody>
          <a:bodyPr/>
          <a:lstStyle/>
          <a:p>
            <a:r>
              <a:rPr lang="tr-TR" sz="4000">
                <a:solidFill>
                  <a:srgbClr val="FFFF00"/>
                </a:solidFill>
              </a:rPr>
              <a:t>MERİDYEN (BOYLAM) ÖZELLİKLERİ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tr-TR">
                <a:solidFill>
                  <a:srgbClr val="FFFF00"/>
                </a:solidFill>
              </a:rPr>
              <a:t>Başlangıç meridyeni, Londra’nın </a:t>
            </a:r>
            <a:r>
              <a:rPr lang="tr-TR" b="1">
                <a:solidFill>
                  <a:srgbClr val="FF0000"/>
                </a:solidFill>
              </a:rPr>
              <a:t>Greenwich</a:t>
            </a:r>
            <a:r>
              <a:rPr lang="tr-TR">
                <a:solidFill>
                  <a:srgbClr val="FFFF00"/>
                </a:solidFill>
              </a:rPr>
              <a:t> kasabasından geçer (İngiltere).</a:t>
            </a:r>
          </a:p>
          <a:p>
            <a:pPr lvl="1">
              <a:lnSpc>
                <a:spcPct val="90000"/>
              </a:lnSpc>
            </a:pPr>
            <a:r>
              <a:rPr lang="tr-TR" b="1">
                <a:solidFill>
                  <a:srgbClr val="FFFF00"/>
                </a:solidFill>
              </a:rPr>
              <a:t>Bütün meridyenlerin uzunlukları eşittir.</a:t>
            </a:r>
          </a:p>
          <a:p>
            <a:pPr lvl="1">
              <a:lnSpc>
                <a:spcPct val="90000"/>
              </a:lnSpc>
            </a:pPr>
            <a:r>
              <a:rPr lang="tr-TR" b="1">
                <a:solidFill>
                  <a:srgbClr val="FFFF00"/>
                </a:solidFill>
              </a:rPr>
              <a:t>Aralarındaki mesafe Kutuplara gidildikçe azalır.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00"/>
                </a:solidFill>
              </a:rPr>
              <a:t>Aralarındaki mesafe yalnızca </a:t>
            </a:r>
            <a:r>
              <a:rPr lang="tr-TR" sz="3200" b="1">
                <a:solidFill>
                  <a:srgbClr val="FFFF00"/>
                </a:solidFill>
              </a:rPr>
              <a:t>Ekvatorda 111 km’dir.</a:t>
            </a:r>
          </a:p>
          <a:p>
            <a:pPr lvl="1">
              <a:lnSpc>
                <a:spcPct val="90000"/>
              </a:lnSpc>
            </a:pPr>
            <a:r>
              <a:rPr lang="tr-TR" sz="3200" b="1">
                <a:solidFill>
                  <a:srgbClr val="FFFF00"/>
                </a:solidFill>
              </a:rPr>
              <a:t>Aynı paralel üzerinde birbirine olan uzaklıkları eşittir.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00"/>
                </a:solidFill>
              </a:rPr>
              <a:t>Aralarındaki </a:t>
            </a:r>
            <a:r>
              <a:rPr lang="tr-TR" sz="3200">
                <a:solidFill>
                  <a:srgbClr val="FF0000"/>
                </a:solidFill>
              </a:rPr>
              <a:t>zaman farkı 4 dakikadır</a:t>
            </a:r>
            <a:r>
              <a:rPr lang="tr-TR" sz="320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00"/>
                </a:solidFill>
              </a:rPr>
              <a:t>180 tane Batı-180 tane Doğu olmak üzere </a:t>
            </a:r>
            <a:r>
              <a:rPr lang="tr-TR" sz="3200">
                <a:solidFill>
                  <a:srgbClr val="FF0000"/>
                </a:solidFill>
              </a:rPr>
              <a:t>360 meridyen</a:t>
            </a:r>
            <a:r>
              <a:rPr lang="tr-TR" sz="3200">
                <a:solidFill>
                  <a:srgbClr val="FFFF00"/>
                </a:solidFill>
              </a:rPr>
              <a:t> vardır.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0000"/>
                </a:solidFill>
              </a:rPr>
              <a:t>Aynı meridyen</a:t>
            </a:r>
            <a:r>
              <a:rPr lang="tr-TR" sz="3200">
                <a:solidFill>
                  <a:srgbClr val="FFFF00"/>
                </a:solidFill>
              </a:rPr>
              <a:t> üzerinde tüm noktaların </a:t>
            </a:r>
            <a:r>
              <a:rPr lang="tr-TR" sz="3200">
                <a:solidFill>
                  <a:srgbClr val="FF0000"/>
                </a:solidFill>
              </a:rPr>
              <a:t>yerel saatleri aynıdır.</a:t>
            </a:r>
          </a:p>
        </p:txBody>
      </p:sp>
    </p:spTree>
  </p:cSld>
  <p:clrMapOvr>
    <a:masterClrMapping/>
  </p:clrMapOvr>
  <p:transition>
    <p:checke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tr-TR" sz="4800" b="1">
                <a:solidFill>
                  <a:srgbClr val="FFFF00"/>
                </a:solidFill>
              </a:rPr>
              <a:t>BOYLAM (MERİDYEN)</a:t>
            </a: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16013" y="836613"/>
          <a:ext cx="6840537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Bit Eşlem Resmi" r:id="rId3" imgW="2467319" imgH="2219635" progId="Paint.Picture">
                  <p:embed/>
                </p:oleObj>
              </mc:Choice>
              <mc:Fallback>
                <p:oleObj name="Bit Eşlem Resmi" r:id="rId3" imgW="2467319" imgH="2219635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836613"/>
                        <a:ext cx="6840537" cy="603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Ülkemizden 19 Boylam Geçer !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3429" name="Picture 5" descr="afe998fc50c8f3513e08d567b62dab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07375" cy="446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tr-TR" sz="4000" b="1">
                <a:solidFill>
                  <a:srgbClr val="FFFF00"/>
                </a:solidFill>
              </a:rPr>
              <a:t>BAŞLANGIÇ MERİDYENİ</a:t>
            </a:r>
            <a:br>
              <a:rPr lang="tr-TR" sz="4000" b="1">
                <a:solidFill>
                  <a:srgbClr val="FFFF00"/>
                </a:solidFill>
              </a:rPr>
            </a:br>
            <a:r>
              <a:rPr lang="tr-TR" sz="4000" b="1">
                <a:solidFill>
                  <a:srgbClr val="FFFF00"/>
                </a:solidFill>
              </a:rPr>
              <a:t>(GREENWİCH)</a:t>
            </a: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16013" y="1268413"/>
          <a:ext cx="7129462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Bit Eşlem Resmi" r:id="rId3" imgW="3029373" imgH="2190476" progId="Paint.Picture">
                  <p:embed/>
                </p:oleObj>
              </mc:Choice>
              <mc:Fallback>
                <p:oleObj name="Bit Eşlem Resmi" r:id="rId3" imgW="3029373" imgH="2190476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7129462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ozelko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936626"/>
          </a:xfrm>
        </p:spPr>
        <p:txBody>
          <a:bodyPr/>
          <a:lstStyle/>
          <a:p>
            <a:r>
              <a:rPr lang="tr-TR" sz="5400" b="1">
                <a:solidFill>
                  <a:srgbClr val="FFFF00"/>
                </a:solidFill>
              </a:rPr>
              <a:t>YEREL SAAT</a:t>
            </a:r>
          </a:p>
        </p:txBody>
      </p:sp>
      <p:graphicFrame>
        <p:nvGraphicFramePr>
          <p:cNvPr id="399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58888" y="885825"/>
          <a:ext cx="6408737" cy="59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Bit Eşlem Resmi" r:id="rId3" imgW="2666667" imgH="2467319" progId="Paint.Picture">
                  <p:embed/>
                </p:oleObj>
              </mc:Choice>
              <mc:Fallback>
                <p:oleObj name="Bit Eşlem Resmi" r:id="rId3" imgW="2666667" imgH="2467319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885825"/>
                        <a:ext cx="6408737" cy="59277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792162"/>
          </a:xfrm>
        </p:spPr>
        <p:txBody>
          <a:bodyPr/>
          <a:lstStyle/>
          <a:p>
            <a:r>
              <a:rPr lang="tr-TR" sz="4800" b="1">
                <a:solidFill>
                  <a:srgbClr val="FFFF00"/>
                </a:solidFill>
              </a:rPr>
              <a:t>ENLEM ve BOYLAMLAR</a:t>
            </a: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71550" y="871538"/>
          <a:ext cx="6840538" cy="594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Bit Eşlem Resmi" r:id="rId3" imgW="3038095" imgH="2314286" progId="Paint.Picture">
                  <p:embed/>
                </p:oleObj>
              </mc:Choice>
              <mc:Fallback>
                <p:oleObj name="Bit Eşlem Resmi" r:id="rId3" imgW="3038095" imgH="2314286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71538"/>
                        <a:ext cx="6840538" cy="594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r>
              <a:rPr lang="tr-TR" sz="4000">
                <a:solidFill>
                  <a:srgbClr val="FFFF00"/>
                </a:solidFill>
              </a:rPr>
              <a:t>MERİDYENLER ARASI MESAFE KUTUPLARA GİDİLDİKÇE AZALIR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1187450" y="1844675"/>
            <a:ext cx="3024188" cy="4392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2700338" y="1844675"/>
            <a:ext cx="1511300" cy="4824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211638" y="1844675"/>
            <a:ext cx="73025" cy="5013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211638" y="1844675"/>
            <a:ext cx="1584325" cy="475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211638" y="1844675"/>
            <a:ext cx="3024187" cy="4392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848" name="Arc 8"/>
          <p:cNvSpPr>
            <a:spLocks/>
          </p:cNvSpPr>
          <p:nvPr/>
        </p:nvSpPr>
        <p:spPr bwMode="auto">
          <a:xfrm rot="13038324" flipH="1">
            <a:off x="3457575" y="1976438"/>
            <a:ext cx="1690688" cy="1728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138"/>
              <a:gd name="T1" fmla="*/ 0 h 21600"/>
              <a:gd name="T2" fmla="*/ 21138 w 21138"/>
              <a:gd name="T3" fmla="*/ 17154 h 21600"/>
              <a:gd name="T4" fmla="*/ 0 w 211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38" h="21600" fill="none" extrusionOk="0">
                <a:moveTo>
                  <a:pt x="-1" y="0"/>
                </a:moveTo>
                <a:cubicBezTo>
                  <a:pt x="10215" y="0"/>
                  <a:pt x="19034" y="7156"/>
                  <a:pt x="21137" y="17154"/>
                </a:cubicBezTo>
              </a:path>
              <a:path w="21138" h="21600" stroke="0" extrusionOk="0">
                <a:moveTo>
                  <a:pt x="-1" y="0"/>
                </a:moveTo>
                <a:cubicBezTo>
                  <a:pt x="10215" y="0"/>
                  <a:pt x="19034" y="7156"/>
                  <a:pt x="21137" y="1715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5849" name="Arc 9"/>
          <p:cNvSpPr>
            <a:spLocks/>
          </p:cNvSpPr>
          <p:nvPr/>
        </p:nvSpPr>
        <p:spPr bwMode="auto">
          <a:xfrm rot="16026599" flipH="1">
            <a:off x="3389312" y="2092326"/>
            <a:ext cx="1501775" cy="4032250"/>
          </a:xfrm>
          <a:custGeom>
            <a:avLst/>
            <a:gdLst>
              <a:gd name="G0" fmla="+- 0 0 0"/>
              <a:gd name="G1" fmla="+- 17693 0 0"/>
              <a:gd name="G2" fmla="+- 21600 0 0"/>
              <a:gd name="T0" fmla="*/ 12390 w 21600"/>
              <a:gd name="T1" fmla="*/ 0 h 34159"/>
              <a:gd name="T2" fmla="*/ 13980 w 21600"/>
              <a:gd name="T3" fmla="*/ 34159 h 34159"/>
              <a:gd name="T4" fmla="*/ 0 w 21600"/>
              <a:gd name="T5" fmla="*/ 17693 h 34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159" fill="none" extrusionOk="0">
                <a:moveTo>
                  <a:pt x="12390" y="-1"/>
                </a:moveTo>
                <a:cubicBezTo>
                  <a:pt x="18162" y="4042"/>
                  <a:pt x="21600" y="10646"/>
                  <a:pt x="21600" y="17693"/>
                </a:cubicBezTo>
                <a:cubicBezTo>
                  <a:pt x="21600" y="24034"/>
                  <a:pt x="18813" y="30054"/>
                  <a:pt x="13979" y="34158"/>
                </a:cubicBezTo>
              </a:path>
              <a:path w="21600" h="34159" stroke="0" extrusionOk="0">
                <a:moveTo>
                  <a:pt x="12390" y="-1"/>
                </a:moveTo>
                <a:cubicBezTo>
                  <a:pt x="18162" y="4042"/>
                  <a:pt x="21600" y="10646"/>
                  <a:pt x="21600" y="17693"/>
                </a:cubicBezTo>
                <a:cubicBezTo>
                  <a:pt x="21600" y="24034"/>
                  <a:pt x="18813" y="30054"/>
                  <a:pt x="13979" y="34158"/>
                </a:cubicBezTo>
                <a:lnTo>
                  <a:pt x="0" y="17693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5850" name="Arc 10"/>
          <p:cNvSpPr>
            <a:spLocks/>
          </p:cNvSpPr>
          <p:nvPr/>
        </p:nvSpPr>
        <p:spPr bwMode="auto">
          <a:xfrm rot="16040897" flipH="1">
            <a:off x="3733006" y="3164682"/>
            <a:ext cx="1031875" cy="51133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056"/>
              <a:gd name="T2" fmla="*/ 6937 w 21600"/>
              <a:gd name="T3" fmla="*/ 42056 h 42056"/>
              <a:gd name="T4" fmla="*/ 0 w 21600"/>
              <a:gd name="T5" fmla="*/ 21600 h 4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05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855"/>
                  <a:pt x="15702" y="39083"/>
                  <a:pt x="6936" y="42055"/>
                </a:cubicBezTo>
              </a:path>
              <a:path w="21600" h="4205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855"/>
                  <a:pt x="15702" y="39083"/>
                  <a:pt x="6936" y="42055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563938" y="1341438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K.K.N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732588" y="4916488"/>
            <a:ext cx="2195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0˚ EKVATOR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403350" y="58515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111 km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916238" y="614045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111 km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284663" y="614045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111 km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653088" y="58769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111 km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300788" y="3789363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40˚ Kuzey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221288" y="25400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80˚ Kuzey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411413" y="41957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85 km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276600" y="4484688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85 km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284663" y="44370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85 km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5003800" y="407670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85 km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627313" y="256540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19 km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140200" y="256540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Verdana" pitchFamily="34" charset="0"/>
              </a:rPr>
              <a:t>19 km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000"/>
              <a:t>  I. 10-20 Doğu,  10-20 Kuzey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 II. 30-40 Batı,    15-25 Kuzey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III. 80-90 Doğu,  70-80 Güney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IV. 50-60 Doğu,  80-90 Kuzey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 V. 0-10 Batı,       0-10 Güney</a:t>
            </a:r>
          </a:p>
          <a:p>
            <a:pPr>
              <a:buFont typeface="Wingdings" pitchFamily="2" charset="2"/>
              <a:buNone/>
            </a:pPr>
            <a:r>
              <a:rPr lang="tr-TR" sz="4000">
                <a:solidFill>
                  <a:srgbClr val="FFFF00"/>
                </a:solidFill>
              </a:rPr>
              <a:t>  Yukarıda matematik konumları verilen bölgelerin hangisinin izdüşüm alanı daha </a:t>
            </a:r>
            <a:r>
              <a:rPr lang="tr-TR" sz="4000" u="sng">
                <a:solidFill>
                  <a:srgbClr val="FFFF00"/>
                </a:solidFill>
              </a:rPr>
              <a:t>büyüktür</a:t>
            </a:r>
            <a:r>
              <a:rPr lang="tr-TR" sz="4000">
                <a:solidFill>
                  <a:srgbClr val="FFFF00"/>
                </a:solidFill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A. I      B. II        C. III       D. IV       E. V</a:t>
            </a:r>
            <a:r>
              <a:rPr lang="tr-TR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000"/>
              <a:t>  I. 10-20 Doğu,  10-20 Kuzey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 II. 30-40 Batı,    15-25 Kuzey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III. 80-90 Doğu,  70-80 Güney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IV. 50-60 Doğu,  80-90 Kuzey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 V. </a:t>
            </a:r>
            <a:r>
              <a:rPr lang="tr-TR" sz="4000">
                <a:solidFill>
                  <a:srgbClr val="FF0000"/>
                </a:solidFill>
              </a:rPr>
              <a:t>0-10 Batı,       0-10 Güney</a:t>
            </a:r>
          </a:p>
          <a:p>
            <a:pPr>
              <a:buFont typeface="Wingdings" pitchFamily="2" charset="2"/>
              <a:buNone/>
            </a:pPr>
            <a:r>
              <a:rPr lang="tr-TR" sz="4000">
                <a:solidFill>
                  <a:srgbClr val="FFFF00"/>
                </a:solidFill>
              </a:rPr>
              <a:t>  Yukarıda matematik konumları verilen bölgelerin hangisinin izdüşüm alanı daha </a:t>
            </a:r>
            <a:r>
              <a:rPr lang="tr-TR" sz="4000" u="sng">
                <a:solidFill>
                  <a:srgbClr val="FFFF00"/>
                </a:solidFill>
              </a:rPr>
              <a:t>büyüktür</a:t>
            </a:r>
            <a:r>
              <a:rPr lang="tr-TR" sz="4000">
                <a:solidFill>
                  <a:srgbClr val="FFFF00"/>
                </a:solidFill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A. I      B. II        C. III       D. IV       </a:t>
            </a:r>
            <a:r>
              <a:rPr lang="tr-TR" sz="4000">
                <a:solidFill>
                  <a:srgbClr val="FF0000"/>
                </a:solidFill>
              </a:rPr>
              <a:t>E. V</a:t>
            </a:r>
            <a:r>
              <a:rPr lang="tr-TR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400"/>
              <a:t>  Aşağıdaki enlemlerin hangisi üzerinde 300km doğuya gidilirse daha fazla boylam geçilmiş olur?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A. 10 K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B. Ekvator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C. KKD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D. 50 G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E. Oğlak Dönencesi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400"/>
              <a:t>  Aşağıdaki enlemlerin hangisi üzerinde 300km doğuya gidilirse daha fazla boylam geçilmiş olur?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A. 10 K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B. Ekvator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C. </a:t>
            </a:r>
            <a:r>
              <a:rPr lang="tr-TR" sz="4800">
                <a:solidFill>
                  <a:srgbClr val="FF0000"/>
                </a:solidFill>
              </a:rPr>
              <a:t>KKD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D. 50 G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E. Oğlak Dönencesi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800"/>
              <a:t>Aşağıdakilerden hangisi </a:t>
            </a:r>
            <a:r>
              <a:rPr lang="tr-TR" sz="4800" u="sng"/>
              <a:t>yalnızca</a:t>
            </a:r>
            <a:r>
              <a:rPr lang="tr-TR" sz="4800"/>
              <a:t> enleme bağlı olarak değişiklik gösterir?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A. Yerçekimi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B. Basınç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C. Çizgisel hız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D. Sıcaklık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E. Bitki örtüsü</a:t>
            </a:r>
            <a:r>
              <a:rPr lang="tr-TR" sz="4800" u="sng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800"/>
              <a:t>Aşağıdakilerden hangisi </a:t>
            </a:r>
            <a:r>
              <a:rPr lang="tr-TR" sz="4800" u="sng"/>
              <a:t>yalnızca</a:t>
            </a:r>
            <a:r>
              <a:rPr lang="tr-TR" sz="4800"/>
              <a:t> enleme bağlı olarak değişiklik gösterir?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A. Yerçekimi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B. Basınç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C. </a:t>
            </a:r>
            <a:r>
              <a:rPr lang="tr-TR" sz="4800">
                <a:solidFill>
                  <a:srgbClr val="FF0000"/>
                </a:solidFill>
              </a:rPr>
              <a:t>Çizgisel hız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D. Sıcaklık</a:t>
            </a:r>
          </a:p>
          <a:p>
            <a:pPr>
              <a:buFont typeface="Wingdings" pitchFamily="2" charset="2"/>
              <a:buNone/>
            </a:pPr>
            <a:r>
              <a:rPr lang="tr-TR" sz="4800">
                <a:solidFill>
                  <a:srgbClr val="FFFF00"/>
                </a:solidFill>
              </a:rPr>
              <a:t>E. Bitki örtüsü</a:t>
            </a:r>
            <a:r>
              <a:rPr lang="tr-TR" sz="4800" u="sng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0"/>
            <a:ext cx="9109075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000">
                <a:solidFill>
                  <a:srgbClr val="FFFF00"/>
                </a:solidFill>
              </a:rPr>
              <a:t>  Birbirini takip eden iki meridyen arasında 4 dakikalık zaman farkının oluşması aşağıdakilerden hangisinin sonucudur?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A)Dünyanın şeklinin 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B)Eksen eğikliğinin 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C)Dünyanın ekseni etrafındaki dönüş hızının 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D)Yıllık hareketinin 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E)Yörüngenin elips biçiminde olmasının</a:t>
            </a:r>
            <a:r>
              <a:rPr lang="tr-TR"/>
              <a:t> </a:t>
            </a:r>
          </a:p>
        </p:txBody>
      </p:sp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ORMAN VARLIĞIMIZ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8549" name="Picture 5" descr="turkiyeormanharta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</p:spPr>
      </p:pic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3779838" y="2852738"/>
            <a:ext cx="1800225" cy="863600"/>
          </a:xfrm>
          <a:prstGeom prst="wedgeRectCallout">
            <a:avLst>
              <a:gd name="adj1" fmla="val -64815"/>
              <a:gd name="adj2" fmla="val 86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/>
              <a:t>FAKİR ORMAN</a:t>
            </a:r>
          </a:p>
          <a:p>
            <a:pPr algn="ctr"/>
            <a:r>
              <a:rPr lang="tr-TR"/>
              <a:t>ANKARA</a:t>
            </a: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1908175" y="3068638"/>
            <a:ext cx="1511300" cy="576262"/>
          </a:xfrm>
          <a:prstGeom prst="wedgeRectCallout">
            <a:avLst>
              <a:gd name="adj1" fmla="val -61028"/>
              <a:gd name="adj2" fmla="val 120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 sz="1500"/>
              <a:t>GÜR ORMAN</a:t>
            </a:r>
          </a:p>
          <a:p>
            <a:pPr algn="ctr"/>
            <a:r>
              <a:rPr lang="tr-TR" sz="1500"/>
              <a:t>BALIKESİR</a:t>
            </a: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395288" y="4005263"/>
            <a:ext cx="756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6948488" y="2205038"/>
            <a:ext cx="1800225" cy="1368425"/>
          </a:xfrm>
          <a:prstGeom prst="wedgeRoundRectCallout">
            <a:avLst>
              <a:gd name="adj1" fmla="val -57935"/>
              <a:gd name="adj2" fmla="val 81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/>
              <a:t>AMA AYNI EYLEM ÜZERİNDE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0"/>
            <a:ext cx="9109075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000">
                <a:solidFill>
                  <a:srgbClr val="FFFF00"/>
                </a:solidFill>
              </a:rPr>
              <a:t>  Birbirini takip eden iki meridyen arasında 4 dakikalık zaman farkının oluşması aşağıdakilerden hangisinin sonucudur?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A)Dünyanın şeklinin 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B)Eksen eğikliğinin </a:t>
            </a:r>
          </a:p>
          <a:p>
            <a:pPr>
              <a:buFont typeface="Wingdings" pitchFamily="2" charset="2"/>
              <a:buNone/>
            </a:pPr>
            <a:r>
              <a:rPr lang="tr-TR" sz="4000">
                <a:solidFill>
                  <a:srgbClr val="FF0000"/>
                </a:solidFill>
              </a:rPr>
              <a:t>C)Dünyanın ekseni etrafındaki dönüş hızının 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D)Yıllık hareketinin 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E)Yörüngenin elips biçiminde olmasının</a:t>
            </a:r>
            <a:r>
              <a:rPr lang="tr-TR"/>
              <a:t> </a:t>
            </a:r>
          </a:p>
        </p:txBody>
      </p:sp>
    </p:spTree>
  </p:cSld>
  <p:clrMapOvr>
    <a:masterClrMapping/>
  </p:clrMapOvr>
  <p:transition>
    <p:check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44450"/>
            <a:ext cx="9109075" cy="681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000">
                <a:solidFill>
                  <a:srgbClr val="FFFF00"/>
                </a:solidFill>
              </a:rPr>
              <a:t>  Aşağıdakilerden hangisi meridyenlerin özelliklerinden biri değildir?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A)Kutuplara doğru aralarındaki uzaklık küçülür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B)Paralel dairelerini dik keserler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C)Uzunlukları aynıdır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D)Birbirine paralel uzanırlar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E)Aynı paralel üzerinde aralarındaki uzaklık eşittir</a:t>
            </a:r>
          </a:p>
        </p:txBody>
      </p:sp>
    </p:spTree>
  </p:cSld>
  <p:clrMapOvr>
    <a:masterClrMapping/>
  </p:clrMapOvr>
  <p:transition>
    <p:checke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44450"/>
            <a:ext cx="9109075" cy="681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000">
                <a:solidFill>
                  <a:srgbClr val="FFFF00"/>
                </a:solidFill>
              </a:rPr>
              <a:t>  Aşağıdakilerden hangisi meridyenlerin özelliklerinden biri değildir?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A)Kutuplara doğru aralarındaki uzaklık küçülür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B)Paralel dairelerini dik keserler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C)Uzunlukları aynıdır</a:t>
            </a:r>
          </a:p>
          <a:p>
            <a:pPr>
              <a:buFont typeface="Wingdings" pitchFamily="2" charset="2"/>
              <a:buNone/>
            </a:pPr>
            <a:r>
              <a:rPr lang="tr-TR" sz="4000">
                <a:solidFill>
                  <a:srgbClr val="FF0000"/>
                </a:solidFill>
              </a:rPr>
              <a:t>D)Birbirine paralel uzanırlar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E)Aynı paralel üzerinde aralarındaki uzaklık eşittir</a:t>
            </a:r>
          </a:p>
        </p:txBody>
      </p:sp>
    </p:spTree>
  </p:cSld>
  <p:clrMapOvr>
    <a:masterClrMapping/>
  </p:clrMapOvr>
  <p:transition>
    <p:checke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9036050" cy="67421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4000">
                <a:solidFill>
                  <a:srgbClr val="FF0000"/>
                </a:solidFill>
              </a:rPr>
              <a:t>  </a:t>
            </a:r>
            <a:r>
              <a:rPr lang="tr-TR" sz="4000" b="1">
                <a:solidFill>
                  <a:srgbClr val="FFFF00"/>
                </a:solidFill>
              </a:rPr>
              <a:t>Aşağıdakilerden hangisi özel konumun sonuçlarından biri </a:t>
            </a:r>
            <a:r>
              <a:rPr lang="tr-TR" sz="4000" b="1" u="sng">
                <a:solidFill>
                  <a:srgbClr val="FFFF00"/>
                </a:solidFill>
              </a:rPr>
              <a:t>değildir</a:t>
            </a:r>
            <a:r>
              <a:rPr lang="tr-TR" sz="4000" b="1">
                <a:solidFill>
                  <a:srgbClr val="FFFF00"/>
                </a:solidFill>
              </a:rPr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/>
              <a:t>A)İstanbul, İzmit, Bursa’da sanayinin ileri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B)Türkiye’nin üç tarafının denizler ile çevrili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C)Antalya’da gece ile gündüz arasında süre farkının Sinop’taki gece-gündüz farkından az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/>
              <a:t>D)Adana’nın önemli bir ticaret merkezi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E)Türkiye’nin kıyı bölgelerinin iç bölgelerden fazla yağış alması</a:t>
            </a:r>
          </a:p>
        </p:txBody>
      </p:sp>
    </p:spTree>
  </p:cSld>
  <p:clrMapOvr>
    <a:masterClrMapping/>
  </p:clrMapOvr>
  <p:transition>
    <p:checke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9036050" cy="67421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4000">
                <a:solidFill>
                  <a:srgbClr val="FF0000"/>
                </a:solidFill>
              </a:rPr>
              <a:t>  </a:t>
            </a:r>
            <a:r>
              <a:rPr lang="tr-TR" sz="4000" b="1">
                <a:solidFill>
                  <a:srgbClr val="FFFF00"/>
                </a:solidFill>
              </a:rPr>
              <a:t>Aşağıdakilerden hangisi özel konumun sonuçlarından biri </a:t>
            </a:r>
            <a:r>
              <a:rPr lang="tr-TR" sz="4000" b="1" u="sng">
                <a:solidFill>
                  <a:srgbClr val="FFFF00"/>
                </a:solidFill>
              </a:rPr>
              <a:t>değildir</a:t>
            </a:r>
            <a:r>
              <a:rPr lang="tr-TR" sz="4000" b="1">
                <a:solidFill>
                  <a:srgbClr val="FFFF00"/>
                </a:solidFill>
              </a:rPr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/>
              <a:t>A)İstanbul, İzmit, Bursa’da sanayinin ileri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B)Türkiye’nin üç tarafının denizler ile çevrili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>
                <a:solidFill>
                  <a:srgbClr val="FF0000"/>
                </a:solidFill>
              </a:rPr>
              <a:t>C)Antalya’da gece ile gündüz arasında süre farkının Sinop’taki gece-gündüz farkından az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/>
              <a:t>D)Adana’nın önemli bir ticaret merkezi olması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600"/>
              <a:t>E)Türkiye’nin kıyı bölgelerinin iç bölgelerden fazla yağış alması</a:t>
            </a:r>
          </a:p>
        </p:txBody>
      </p:sp>
    </p:spTree>
  </p:cSld>
  <p:clrMapOvr>
    <a:masterClrMapping/>
  </p:clrMapOvr>
  <p:transition>
    <p:checke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sz="4800"/>
              <a:t>    </a:t>
            </a:r>
            <a:r>
              <a:rPr lang="tr-TR" sz="4800">
                <a:solidFill>
                  <a:srgbClr val="FFFF00"/>
                </a:solidFill>
              </a:rPr>
              <a:t>Aşağıdakilerden    hangisi üzerinde özel konum etkili değildir?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/>
              <a:t>Akarsu Enerji potansiyeli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/>
              <a:t>Nüfus dağılışı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/>
              <a:t>Bitki çeşitliliği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/>
              <a:t>Gece-gündüz süreleri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/>
              <a:t>Yer altı kaynakları </a:t>
            </a:r>
          </a:p>
        </p:txBody>
      </p:sp>
    </p:spTree>
  </p:cSld>
  <p:clrMapOvr>
    <a:masterClrMapping/>
  </p:clrMapOvr>
  <p:transition>
    <p:check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sz="4800"/>
              <a:t>    </a:t>
            </a:r>
            <a:r>
              <a:rPr lang="tr-TR" sz="4800">
                <a:solidFill>
                  <a:srgbClr val="FFFF00"/>
                </a:solidFill>
              </a:rPr>
              <a:t>Aşağıdakilerden    hangisi üzerinde özel konum etkili değildir?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/>
              <a:t>Akarsu Enerji potansiyeli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/>
              <a:t>Nüfus dağılışı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/>
              <a:t>Bitki çeşitliliği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>
                <a:solidFill>
                  <a:srgbClr val="FF0000"/>
                </a:solidFill>
              </a:rPr>
              <a:t>Gece-gündüz süreleri</a:t>
            </a:r>
          </a:p>
          <a:p>
            <a:pPr marL="609600" indent="-609600">
              <a:buFont typeface="Wingdings" pitchFamily="2" charset="2"/>
              <a:buAutoNum type="alphaUcParenR"/>
            </a:pPr>
            <a:r>
              <a:rPr lang="tr-TR" sz="4800"/>
              <a:t>Yer altı kaynakları </a:t>
            </a:r>
          </a:p>
        </p:txBody>
      </p:sp>
    </p:spTree>
  </p:cSld>
  <p:clrMapOvr>
    <a:masterClrMapping/>
  </p:clrMapOvr>
  <p:transition>
    <p:check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6500" name="Picture 4" descr="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44450"/>
            <a:ext cx="8686800" cy="936625"/>
          </a:xfrm>
        </p:spPr>
        <p:txBody>
          <a:bodyPr/>
          <a:lstStyle/>
          <a:p>
            <a:r>
              <a:rPr lang="tr-TR" sz="3600" b="1">
                <a:solidFill>
                  <a:srgbClr val="FFFF00"/>
                </a:solidFill>
              </a:rPr>
              <a:t>TÜRKİYE’nin </a:t>
            </a:r>
            <a:r>
              <a:rPr lang="tr-TR" sz="3600" b="1" u="sng">
                <a:solidFill>
                  <a:srgbClr val="FFFF00"/>
                </a:solidFill>
              </a:rPr>
              <a:t>ÖZEL KONUMUNUN</a:t>
            </a:r>
            <a:r>
              <a:rPr lang="tr-TR" sz="3600" b="1">
                <a:solidFill>
                  <a:srgbClr val="FFFF00"/>
                </a:solidFill>
              </a:rPr>
              <a:t> SONUÇLARI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>
                <a:solidFill>
                  <a:srgbClr val="FF0000"/>
                </a:solidFill>
              </a:rPr>
              <a:t>İç kesimler</a:t>
            </a:r>
            <a:r>
              <a:rPr lang="tr-TR">
                <a:solidFill>
                  <a:srgbClr val="FFFF00"/>
                </a:solidFill>
              </a:rPr>
              <a:t> kıyılara göre, kışın daha soğuk yazın daha sıcaktır.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0000"/>
                </a:solidFill>
              </a:rPr>
              <a:t>Batıdan Doğuya</a:t>
            </a:r>
            <a:r>
              <a:rPr lang="tr-TR">
                <a:solidFill>
                  <a:srgbClr val="FFFF00"/>
                </a:solidFill>
              </a:rPr>
              <a:t> gidildikçe </a:t>
            </a:r>
            <a:r>
              <a:rPr lang="tr-TR">
                <a:solidFill>
                  <a:srgbClr val="FF0000"/>
                </a:solidFill>
              </a:rPr>
              <a:t>yükselti</a:t>
            </a:r>
            <a:r>
              <a:rPr lang="tr-TR">
                <a:solidFill>
                  <a:srgbClr val="FFFF00"/>
                </a:solidFill>
              </a:rPr>
              <a:t> artar.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0000"/>
                </a:solidFill>
              </a:rPr>
              <a:t>Üç kıtanın birleştiği</a:t>
            </a:r>
            <a:r>
              <a:rPr lang="tr-TR">
                <a:solidFill>
                  <a:srgbClr val="FFFF00"/>
                </a:solidFill>
              </a:rPr>
              <a:t> yerdedir (</a:t>
            </a:r>
            <a:r>
              <a:rPr lang="tr-TR">
                <a:solidFill>
                  <a:srgbClr val="FF0000"/>
                </a:solidFill>
              </a:rPr>
              <a:t>Jeopolitik</a:t>
            </a:r>
            <a:r>
              <a:rPr lang="tr-TR">
                <a:solidFill>
                  <a:srgbClr val="FFFF00"/>
                </a:solidFill>
              </a:rPr>
              <a:t> konum).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00"/>
                </a:solidFill>
              </a:rPr>
              <a:t>Hem </a:t>
            </a:r>
            <a:r>
              <a:rPr lang="tr-TR">
                <a:solidFill>
                  <a:srgbClr val="FF0000"/>
                </a:solidFill>
              </a:rPr>
              <a:t>Asya </a:t>
            </a:r>
            <a:r>
              <a:rPr lang="tr-TR">
                <a:solidFill>
                  <a:srgbClr val="FFFF00"/>
                </a:solidFill>
              </a:rPr>
              <a:t>hem </a:t>
            </a:r>
            <a:r>
              <a:rPr lang="tr-TR">
                <a:solidFill>
                  <a:srgbClr val="FF0000"/>
                </a:solidFill>
              </a:rPr>
              <a:t>Avrupa</a:t>
            </a:r>
            <a:r>
              <a:rPr lang="tr-TR">
                <a:solidFill>
                  <a:srgbClr val="FFFF00"/>
                </a:solidFill>
              </a:rPr>
              <a:t> ülkesidir. 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00"/>
                </a:solidFill>
              </a:rPr>
              <a:t>Önemli </a:t>
            </a:r>
            <a:r>
              <a:rPr lang="tr-TR">
                <a:solidFill>
                  <a:srgbClr val="FF0000"/>
                </a:solidFill>
              </a:rPr>
              <a:t>deniz ve kara yolları</a:t>
            </a:r>
            <a:r>
              <a:rPr lang="tr-TR">
                <a:solidFill>
                  <a:srgbClr val="FFFF00"/>
                </a:solidFill>
              </a:rPr>
              <a:t> üzerindedir. 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0000"/>
                </a:solidFill>
              </a:rPr>
              <a:t>Üç tarafı denizler</a:t>
            </a:r>
            <a:r>
              <a:rPr lang="tr-TR">
                <a:solidFill>
                  <a:srgbClr val="FFFF00"/>
                </a:solidFill>
              </a:rPr>
              <a:t> ile çevrilidir. 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00"/>
                </a:solidFill>
              </a:rPr>
              <a:t>Orta doğu </a:t>
            </a:r>
            <a:r>
              <a:rPr lang="tr-TR">
                <a:solidFill>
                  <a:srgbClr val="FF0000"/>
                </a:solidFill>
              </a:rPr>
              <a:t>petrol</a:t>
            </a:r>
            <a:r>
              <a:rPr lang="tr-TR">
                <a:solidFill>
                  <a:srgbClr val="FFFF00"/>
                </a:solidFill>
              </a:rPr>
              <a:t>lerine yakındır.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00"/>
                </a:solidFill>
              </a:rPr>
              <a:t>Çeşitli </a:t>
            </a:r>
            <a:r>
              <a:rPr lang="tr-TR">
                <a:solidFill>
                  <a:srgbClr val="FF0000"/>
                </a:solidFill>
              </a:rPr>
              <a:t>doğal kaynaklara</a:t>
            </a:r>
            <a:r>
              <a:rPr lang="tr-TR">
                <a:solidFill>
                  <a:srgbClr val="FFFF00"/>
                </a:solidFill>
              </a:rPr>
              <a:t> ve </a:t>
            </a:r>
            <a:r>
              <a:rPr lang="tr-TR">
                <a:solidFill>
                  <a:srgbClr val="FF0000"/>
                </a:solidFill>
              </a:rPr>
              <a:t>madenler</a:t>
            </a:r>
            <a:r>
              <a:rPr lang="tr-TR">
                <a:solidFill>
                  <a:srgbClr val="FFFF00"/>
                </a:solidFill>
              </a:rPr>
              <a:t>e sahiptir. 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0000"/>
                </a:solidFill>
              </a:rPr>
              <a:t>Çeşitli iklimlerin</a:t>
            </a:r>
            <a:r>
              <a:rPr lang="tr-TR">
                <a:solidFill>
                  <a:srgbClr val="FFFF00"/>
                </a:solidFill>
              </a:rPr>
              <a:t> görülmesinden dolayı, </a:t>
            </a:r>
            <a:r>
              <a:rPr lang="tr-TR">
                <a:solidFill>
                  <a:srgbClr val="FF0000"/>
                </a:solidFill>
              </a:rPr>
              <a:t>çeşitli tarım</a:t>
            </a:r>
            <a:r>
              <a:rPr lang="tr-TR">
                <a:solidFill>
                  <a:srgbClr val="FFFF00"/>
                </a:solidFill>
              </a:rPr>
              <a:t> ürünleri yetişir.</a:t>
            </a:r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>
                <a:solidFill>
                  <a:srgbClr val="FFFF00"/>
                </a:solidFill>
              </a:rPr>
              <a:t>MATEMATİK KONUM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tr-TR" sz="4800" i="1">
                <a:solidFill>
                  <a:srgbClr val="FFFF00"/>
                </a:solidFill>
              </a:rPr>
              <a:t>Bir yerin </a:t>
            </a:r>
            <a:r>
              <a:rPr lang="tr-TR" sz="4800" i="1">
                <a:solidFill>
                  <a:srgbClr val="FF0000"/>
                </a:solidFill>
              </a:rPr>
              <a:t>enlem</a:t>
            </a:r>
            <a:r>
              <a:rPr lang="tr-TR" sz="4800" i="1">
                <a:solidFill>
                  <a:srgbClr val="FFFF00"/>
                </a:solidFill>
              </a:rPr>
              <a:t> ve </a:t>
            </a:r>
            <a:r>
              <a:rPr lang="tr-TR" sz="4800" i="1">
                <a:solidFill>
                  <a:srgbClr val="FF0000"/>
                </a:solidFill>
              </a:rPr>
              <a:t>boylam </a:t>
            </a:r>
            <a:r>
              <a:rPr lang="tr-TR" sz="4800" i="1">
                <a:solidFill>
                  <a:srgbClr val="FFFF00"/>
                </a:solidFill>
              </a:rPr>
              <a:t>değerleri o yerin matematik konumudur. Bundan dolayı gerçekleşen sonuçlarda Matematik konumun sonuçlarıdır.</a:t>
            </a:r>
            <a:r>
              <a:rPr lang="tr-TR" sz="48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r>
              <a:rPr lang="tr-TR" sz="4000">
                <a:solidFill>
                  <a:srgbClr val="FF0000"/>
                </a:solidFill>
              </a:rPr>
              <a:t>Sıcaklık değerleri</a:t>
            </a:r>
            <a:r>
              <a:rPr lang="tr-TR" sz="4000">
                <a:solidFill>
                  <a:srgbClr val="FFFF00"/>
                </a:solidFill>
              </a:rPr>
              <a:t> (enleme göre düzenli olarak artıp azalıyor ise) ve buna bağlı olarak </a:t>
            </a:r>
            <a:r>
              <a:rPr lang="tr-TR" sz="4000">
                <a:solidFill>
                  <a:srgbClr val="FF0000"/>
                </a:solidFill>
              </a:rPr>
              <a:t>bitki örtüsü</a:t>
            </a:r>
            <a:r>
              <a:rPr lang="tr-TR" sz="4000">
                <a:solidFill>
                  <a:srgbClr val="FFFF00"/>
                </a:solidFill>
              </a:rPr>
              <a:t>,</a:t>
            </a:r>
          </a:p>
          <a:p>
            <a:r>
              <a:rPr lang="tr-TR" sz="4000">
                <a:solidFill>
                  <a:srgbClr val="FF0000"/>
                </a:solidFill>
              </a:rPr>
              <a:t>Kalıcı kar sınırı</a:t>
            </a:r>
            <a:r>
              <a:rPr lang="tr-TR" sz="4000">
                <a:solidFill>
                  <a:srgbClr val="FFFF00"/>
                </a:solidFill>
              </a:rPr>
              <a:t>,</a:t>
            </a:r>
          </a:p>
          <a:p>
            <a:r>
              <a:rPr lang="tr-TR" sz="4000">
                <a:solidFill>
                  <a:srgbClr val="FFFF00"/>
                </a:solidFill>
              </a:rPr>
              <a:t>Denizlerin </a:t>
            </a:r>
            <a:r>
              <a:rPr lang="tr-TR" sz="4000">
                <a:solidFill>
                  <a:srgbClr val="FF0000"/>
                </a:solidFill>
              </a:rPr>
              <a:t>tuzluluk</a:t>
            </a:r>
            <a:r>
              <a:rPr lang="tr-TR" sz="4000">
                <a:solidFill>
                  <a:srgbClr val="FFFF00"/>
                </a:solidFill>
              </a:rPr>
              <a:t> oranı,</a:t>
            </a:r>
          </a:p>
          <a:p>
            <a:r>
              <a:rPr lang="tr-TR" sz="4000">
                <a:solidFill>
                  <a:srgbClr val="FFFF00"/>
                </a:solidFill>
              </a:rPr>
              <a:t>Bir yerin </a:t>
            </a:r>
            <a:r>
              <a:rPr lang="tr-TR" sz="4000">
                <a:solidFill>
                  <a:srgbClr val="FF0000"/>
                </a:solidFill>
              </a:rPr>
              <a:t>yerel saati</a:t>
            </a:r>
            <a:r>
              <a:rPr lang="tr-TR" sz="4000">
                <a:solidFill>
                  <a:srgbClr val="FFFF00"/>
                </a:solidFill>
              </a:rPr>
              <a:t>,</a:t>
            </a:r>
          </a:p>
          <a:p>
            <a:r>
              <a:rPr lang="tr-TR" sz="4000">
                <a:solidFill>
                  <a:srgbClr val="FFFF00"/>
                </a:solidFill>
              </a:rPr>
              <a:t>Doğusu ile Batısı arası </a:t>
            </a:r>
            <a:r>
              <a:rPr lang="tr-TR" sz="4000">
                <a:solidFill>
                  <a:srgbClr val="FF0000"/>
                </a:solidFill>
              </a:rPr>
              <a:t>zaman farkı</a:t>
            </a:r>
            <a:r>
              <a:rPr lang="tr-TR" sz="4000">
                <a:solidFill>
                  <a:srgbClr val="FFFF00"/>
                </a:solidFill>
              </a:rPr>
              <a:t>,</a:t>
            </a:r>
          </a:p>
          <a:p>
            <a:r>
              <a:rPr lang="tr-TR" sz="4000">
                <a:solidFill>
                  <a:srgbClr val="FF0000"/>
                </a:solidFill>
              </a:rPr>
              <a:t>Kuzey Güney arası mesafesi</a:t>
            </a:r>
            <a:r>
              <a:rPr lang="tr-TR" sz="4000">
                <a:solidFill>
                  <a:srgbClr val="FFFF00"/>
                </a:solidFill>
              </a:rPr>
              <a:t>                    (iki paralel arası 111 km’dir.)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29687" cy="1052513"/>
          </a:xfrm>
        </p:spPr>
        <p:txBody>
          <a:bodyPr/>
          <a:lstStyle/>
          <a:p>
            <a:r>
              <a:rPr lang="tr-TR" sz="3600" b="1">
                <a:solidFill>
                  <a:srgbClr val="FFFF00"/>
                </a:solidFill>
              </a:rPr>
              <a:t>TÜRKİYE’nin </a:t>
            </a:r>
            <a:r>
              <a:rPr lang="tr-TR" sz="3600" b="1" u="sng">
                <a:solidFill>
                  <a:srgbClr val="FFFF00"/>
                </a:solidFill>
              </a:rPr>
              <a:t>MATEMATİK KONUMUNUN</a:t>
            </a:r>
            <a:r>
              <a:rPr lang="tr-TR" sz="3600" b="1">
                <a:solidFill>
                  <a:srgbClr val="FFFF00"/>
                </a:solidFill>
              </a:rPr>
              <a:t> SONUÇLARI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r>
              <a:rPr lang="tr-TR">
                <a:solidFill>
                  <a:srgbClr val="FFFF00"/>
                </a:solidFill>
              </a:rPr>
              <a:t>Türkiye </a:t>
            </a:r>
            <a:r>
              <a:rPr lang="tr-TR" b="1">
                <a:solidFill>
                  <a:srgbClr val="FF0000"/>
                </a:solidFill>
              </a:rPr>
              <a:t>36-42º K</a:t>
            </a:r>
            <a:r>
              <a:rPr lang="tr-TR">
                <a:solidFill>
                  <a:srgbClr val="FF0000"/>
                </a:solidFill>
              </a:rPr>
              <a:t> paralelleri</a:t>
            </a:r>
            <a:r>
              <a:rPr lang="tr-TR">
                <a:solidFill>
                  <a:srgbClr val="FFFF00"/>
                </a:solidFill>
              </a:rPr>
              <a:t>, </a:t>
            </a:r>
            <a:r>
              <a:rPr lang="tr-TR" b="1">
                <a:solidFill>
                  <a:srgbClr val="FF0000"/>
                </a:solidFill>
              </a:rPr>
              <a:t>26-45º D</a:t>
            </a:r>
            <a:r>
              <a:rPr lang="tr-TR">
                <a:solidFill>
                  <a:srgbClr val="FF0000"/>
                </a:solidFill>
              </a:rPr>
              <a:t> meridyenleri</a:t>
            </a:r>
            <a:r>
              <a:rPr lang="tr-TR">
                <a:solidFill>
                  <a:srgbClr val="FFFF00"/>
                </a:solidFill>
              </a:rPr>
              <a:t> arasındadır. </a:t>
            </a:r>
          </a:p>
          <a:p>
            <a:r>
              <a:rPr lang="tr-TR">
                <a:solidFill>
                  <a:srgbClr val="FF0000"/>
                </a:solidFill>
              </a:rPr>
              <a:t>Kuzey Yarım Kürede</a:t>
            </a:r>
            <a:r>
              <a:rPr lang="tr-TR">
                <a:solidFill>
                  <a:srgbClr val="FFFF00"/>
                </a:solidFill>
              </a:rPr>
              <a:t> ve Başlangıç Meridyeninin </a:t>
            </a:r>
            <a:r>
              <a:rPr lang="tr-TR">
                <a:solidFill>
                  <a:srgbClr val="FF0000"/>
                </a:solidFill>
              </a:rPr>
              <a:t>Doğu</a:t>
            </a:r>
            <a:r>
              <a:rPr lang="tr-TR">
                <a:solidFill>
                  <a:srgbClr val="FFFF00"/>
                </a:solidFill>
              </a:rPr>
              <a:t>sundadır. </a:t>
            </a:r>
          </a:p>
          <a:p>
            <a:r>
              <a:rPr lang="tr-TR" sz="3600">
                <a:solidFill>
                  <a:srgbClr val="FFFF00"/>
                </a:solidFill>
              </a:rPr>
              <a:t>En Doğusu ile En Batısı arasında </a:t>
            </a:r>
            <a:r>
              <a:rPr lang="tr-TR" sz="3600">
                <a:solidFill>
                  <a:srgbClr val="FF0000"/>
                </a:solidFill>
              </a:rPr>
              <a:t>76 dakika</a:t>
            </a:r>
            <a:r>
              <a:rPr lang="tr-TR" sz="3600">
                <a:solidFill>
                  <a:srgbClr val="FFFF00"/>
                </a:solidFill>
              </a:rPr>
              <a:t> zaman farkı vardır. </a:t>
            </a:r>
          </a:p>
          <a:p>
            <a:r>
              <a:rPr lang="tr-TR" sz="3600">
                <a:solidFill>
                  <a:srgbClr val="FF0000"/>
                </a:solidFill>
              </a:rPr>
              <a:t>Kuzeyi ile Güneyi</a:t>
            </a:r>
            <a:r>
              <a:rPr lang="tr-TR" sz="3600">
                <a:solidFill>
                  <a:srgbClr val="FFFF00"/>
                </a:solidFill>
              </a:rPr>
              <a:t> arasında yaklaşık </a:t>
            </a:r>
            <a:r>
              <a:rPr lang="tr-TR" sz="3600">
                <a:solidFill>
                  <a:srgbClr val="FF0000"/>
                </a:solidFill>
              </a:rPr>
              <a:t>666 km</a:t>
            </a:r>
            <a:r>
              <a:rPr lang="tr-TR" sz="3600">
                <a:solidFill>
                  <a:srgbClr val="FFFF00"/>
                </a:solidFill>
              </a:rPr>
              <a:t> mesafe vardır. </a:t>
            </a:r>
          </a:p>
          <a:p>
            <a:r>
              <a:rPr lang="tr-TR" sz="3600">
                <a:solidFill>
                  <a:srgbClr val="FF0000"/>
                </a:solidFill>
              </a:rPr>
              <a:t>Dört Mevsim</a:t>
            </a:r>
            <a:r>
              <a:rPr lang="tr-TR" sz="3600">
                <a:solidFill>
                  <a:srgbClr val="FFFF00"/>
                </a:solidFill>
              </a:rPr>
              <a:t> belirgin olarak görülür (</a:t>
            </a:r>
            <a:r>
              <a:rPr lang="tr-TR" sz="3600">
                <a:solidFill>
                  <a:srgbClr val="FF0000"/>
                </a:solidFill>
              </a:rPr>
              <a:t>Orta kuşakta</a:t>
            </a:r>
            <a:r>
              <a:rPr lang="tr-TR" sz="3600">
                <a:solidFill>
                  <a:srgbClr val="FFFF00"/>
                </a:solidFill>
              </a:rPr>
              <a:t> olmasından dolayı)</a:t>
            </a:r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Dalgacık">
  <a:themeElements>
    <a:clrScheme name="Dalgacı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algac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320</TotalTime>
  <Words>1726</Words>
  <Application>Microsoft Office PowerPoint</Application>
  <PresentationFormat>Ekran Gösterisi (4:3)</PresentationFormat>
  <Paragraphs>275</Paragraphs>
  <Slides>57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3" baseType="lpstr">
      <vt:lpstr>Times New Roman</vt:lpstr>
      <vt:lpstr>Arial</vt:lpstr>
      <vt:lpstr>Wingdings</vt:lpstr>
      <vt:lpstr>Verdana</vt:lpstr>
      <vt:lpstr>Dalgacık</vt:lpstr>
      <vt:lpstr>Bit Eşlem Resmi</vt:lpstr>
      <vt:lpstr>COĞRAFİ KONUM</vt:lpstr>
      <vt:lpstr>COĞRAFİ KONUM</vt:lpstr>
      <vt:lpstr>ÖZEL KONUM</vt:lpstr>
      <vt:lpstr>PowerPoint Sunusu</vt:lpstr>
      <vt:lpstr>ORMAN VARLIĞIMIZ</vt:lpstr>
      <vt:lpstr>TÜRKİYE’nin ÖZEL KONUMUNUN SONUÇLARI</vt:lpstr>
      <vt:lpstr>MATEMATİK KONUM</vt:lpstr>
      <vt:lpstr>PowerPoint Sunusu</vt:lpstr>
      <vt:lpstr>TÜRKİYE’nin MATEMATİK KONUMUNUN SONUÇLARI</vt:lpstr>
      <vt:lpstr>SORU: Aşağıdaki seçeneklerden hangisi Akdeniz’in Karadeniz’den Tuzlu olmasının  nedenidir ?</vt:lpstr>
      <vt:lpstr>TÜRKİYE’NİN MATEMATİK KONUMU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JEOPOLİTİK KONUM</vt:lpstr>
      <vt:lpstr>Jeopolitik Konum </vt:lpstr>
      <vt:lpstr>JEOPOLİTİK KONUM</vt:lpstr>
      <vt:lpstr>ABD’NİN JEOSTRATEJİK HEDEFİ</vt:lpstr>
      <vt:lpstr>PARALEL ve ÖZELLİKLERİ</vt:lpstr>
      <vt:lpstr>PARALEL (ENLEM) SONUÇLARI</vt:lpstr>
      <vt:lpstr>ENLEMLER (PARALELLER)</vt:lpstr>
      <vt:lpstr>ENLEMLER ve YARIMKÜRELER</vt:lpstr>
      <vt:lpstr>PARALELLER ARASI MESAFE</vt:lpstr>
      <vt:lpstr>DÜNYANIN ŞEKLİNİN SONUÇLARI</vt:lpstr>
      <vt:lpstr>PowerPoint Sunusu</vt:lpstr>
      <vt:lpstr>GÜNEŞ IŞINLARI-SICAKLIK VE RÜZGARLAR</vt:lpstr>
      <vt:lpstr>PowerPoint Sunusu</vt:lpstr>
      <vt:lpstr>PowerPoint Sunusu</vt:lpstr>
      <vt:lpstr>PowerPoint Sunusu</vt:lpstr>
      <vt:lpstr>PowerPoint Sunusu</vt:lpstr>
      <vt:lpstr>MERİDYEN (BOYLAM) ÖZELLİKLERİ</vt:lpstr>
      <vt:lpstr>BOYLAM (MERİDYEN)</vt:lpstr>
      <vt:lpstr>Ülkemizden 19 Boylam Geçer !</vt:lpstr>
      <vt:lpstr>BAŞLANGIÇ MERİDYENİ (GREENWİCH)</vt:lpstr>
      <vt:lpstr>YEREL SAAT</vt:lpstr>
      <vt:lpstr>ENLEM ve BOYLAMLAR</vt:lpstr>
      <vt:lpstr>MERİDYENLER ARASI MESAFE KUTUPLARA GİDİLDİKÇE AZALIR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Coğrafi Konum</dc:title>
  <dc:creator>mehmet genç</dc:creator>
  <cp:keywords>konum;www.nedir.org</cp:keywords>
  <cp:lastModifiedBy>mehmet genç</cp:lastModifiedBy>
  <cp:revision>66</cp:revision>
  <dcterms:created xsi:type="dcterms:W3CDTF">1601-01-01T00:00:00Z</dcterms:created>
  <dcterms:modified xsi:type="dcterms:W3CDTF">2018-05-17T12:12:26Z</dcterms:modified>
</cp:coreProperties>
</file>