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82159" y="1799285"/>
            <a:ext cx="302768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8705" y="733755"/>
            <a:ext cx="8514588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3950" y="1806905"/>
            <a:ext cx="10344099" cy="403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alv.com/soru-lar-ve-cevap-lar/543762-turkcenin-yozlasmasi-ile-ilgili-kompozisyon-ornekleri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2400" y="1806016"/>
            <a:ext cx="4935220" cy="176403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 indent="1416685">
              <a:lnSpc>
                <a:spcPts val="6480"/>
              </a:lnSpc>
              <a:spcBef>
                <a:spcPts val="915"/>
              </a:spcBef>
            </a:pPr>
            <a:r>
              <a:rPr sz="6000" spc="-5" dirty="0">
                <a:latin typeface="Times New Roman"/>
                <a:cs typeface="Times New Roman"/>
              </a:rPr>
              <a:t>DİLİN  YOZLAŞMASI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3510" y="4573346"/>
            <a:ext cx="44843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latin typeface="Times New Roman"/>
                <a:cs typeface="Times New Roman"/>
              </a:rPr>
              <a:t>HAZIRLAYAN: </a:t>
            </a:r>
            <a:r>
              <a:rPr sz="2400" spc="-40" dirty="0">
                <a:latin typeface="Times New Roman"/>
                <a:cs typeface="Times New Roman"/>
              </a:rPr>
              <a:t>DOĞANAY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CEBE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12635" y="0"/>
            <a:ext cx="5579363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105" y="1787093"/>
            <a:ext cx="50387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latin typeface="Calibri"/>
                <a:cs typeface="Calibri"/>
              </a:rPr>
              <a:t>Yozlaştırılmış </a:t>
            </a:r>
            <a:r>
              <a:rPr sz="3200" spc="-5" dirty="0">
                <a:latin typeface="Calibri"/>
                <a:cs typeface="Calibri"/>
              </a:rPr>
              <a:t>bir </a:t>
            </a:r>
            <a:r>
              <a:rPr sz="3200" dirty="0">
                <a:latin typeface="Calibri"/>
                <a:cs typeface="Calibri"/>
              </a:rPr>
              <a:t>cümle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örneği;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950" y="3387674"/>
            <a:ext cx="9637395" cy="95376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914400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Times New Roman"/>
                <a:cs typeface="Times New Roman"/>
              </a:rPr>
              <a:t>Achlıqthan olmeq UzreiM.ymeqin shimdie kdr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hAzR  OlmAsi gereqiodu.mAsAdn qaqip gidİCeM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shimdi.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2159" y="1799285"/>
            <a:ext cx="18294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>
                <a:latin typeface="Times New Roman"/>
                <a:cs typeface="Times New Roman"/>
              </a:rPr>
              <a:t>Tercümesi;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950" y="3387674"/>
            <a:ext cx="10194925" cy="95376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914400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latin typeface="Times New Roman"/>
                <a:cs typeface="Times New Roman"/>
              </a:rPr>
              <a:t>Açlıktan </a:t>
            </a:r>
            <a:r>
              <a:rPr sz="3200" dirty="0">
                <a:latin typeface="Times New Roman"/>
                <a:cs typeface="Times New Roman"/>
              </a:rPr>
              <a:t>ölmek üzereyim. </a:t>
            </a:r>
            <a:r>
              <a:rPr sz="3200" spc="-45" dirty="0">
                <a:latin typeface="Times New Roman"/>
                <a:cs typeface="Times New Roman"/>
              </a:rPr>
              <a:t>Yemeğin </a:t>
            </a:r>
            <a:r>
              <a:rPr sz="3200" spc="-5" dirty="0">
                <a:latin typeface="Times New Roman"/>
                <a:cs typeface="Times New Roman"/>
              </a:rPr>
              <a:t>şimdiye </a:t>
            </a:r>
            <a:r>
              <a:rPr sz="3200" dirty="0">
                <a:latin typeface="Times New Roman"/>
                <a:cs typeface="Times New Roman"/>
              </a:rPr>
              <a:t>hazır</a:t>
            </a:r>
            <a:r>
              <a:rPr sz="3200" spc="-2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olması  gerekiyordu. </a:t>
            </a:r>
            <a:r>
              <a:rPr sz="3200" spc="-5" dirty="0">
                <a:latin typeface="Times New Roman"/>
                <a:cs typeface="Times New Roman"/>
              </a:rPr>
              <a:t>Masadan </a:t>
            </a:r>
            <a:r>
              <a:rPr sz="3200" dirty="0">
                <a:latin typeface="Times New Roman"/>
                <a:cs typeface="Times New Roman"/>
              </a:rPr>
              <a:t>kalkıp gideceğim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şimdi.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950" y="627075"/>
            <a:ext cx="34391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Günün sorusu</a:t>
            </a:r>
            <a:r>
              <a:rPr sz="4400" spc="-114" dirty="0"/>
              <a:t> </a:t>
            </a:r>
            <a:r>
              <a:rPr sz="4400" dirty="0"/>
              <a:t>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05636" y="1806905"/>
            <a:ext cx="6534784" cy="19888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065" marR="5080" indent="4445" algn="ctr">
              <a:lnSpc>
                <a:spcPct val="90000"/>
              </a:lnSpc>
              <a:spcBef>
                <a:spcPts val="434"/>
              </a:spcBef>
            </a:pPr>
            <a:r>
              <a:rPr sz="2800" spc="-10" dirty="0">
                <a:latin typeface="Times New Roman"/>
                <a:cs typeface="Times New Roman"/>
              </a:rPr>
              <a:t>Hepimiz </a:t>
            </a:r>
            <a:r>
              <a:rPr sz="2800" dirty="0">
                <a:latin typeface="Times New Roman"/>
                <a:cs typeface="Times New Roman"/>
              </a:rPr>
              <a:t>bilgisayarda </a:t>
            </a:r>
            <a:r>
              <a:rPr sz="2800" spc="-5" dirty="0">
                <a:latin typeface="Times New Roman"/>
                <a:cs typeface="Times New Roman"/>
              </a:rPr>
              <a:t>“chat”leşiyoruz(!) Bu  sözün ne kadar komik olduğunun farkına hâlâ  varılamamış mıdır? İngilizce olan bu </a:t>
            </a:r>
            <a:r>
              <a:rPr sz="2800" spc="-10" dirty="0">
                <a:latin typeface="Times New Roman"/>
                <a:cs typeface="Times New Roman"/>
              </a:rPr>
              <a:t>sözün  </a:t>
            </a:r>
            <a:r>
              <a:rPr sz="2800" spc="-5" dirty="0">
                <a:latin typeface="Times New Roman"/>
                <a:cs typeface="Times New Roman"/>
              </a:rPr>
              <a:t>yanına getirdiğimiz “-leşmek” özbeöz Türkçe  değil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midir?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05343" y="2532887"/>
            <a:ext cx="4376928" cy="4325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8705" y="733755"/>
            <a:ext cx="18656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Kaynakça</a:t>
            </a:r>
            <a:r>
              <a:rPr spc="-100" dirty="0"/>
              <a:t> </a:t>
            </a:r>
            <a:r>
              <a:rPr dirty="0"/>
              <a:t>;</a:t>
            </a:r>
          </a:p>
        </p:txBody>
      </p:sp>
      <p:sp>
        <p:nvSpPr>
          <p:cNvPr id="3" name="object 3"/>
          <p:cNvSpPr/>
          <p:nvPr/>
        </p:nvSpPr>
        <p:spPr>
          <a:xfrm>
            <a:off x="845819" y="1828800"/>
            <a:ext cx="10515600" cy="4351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23950" y="1806905"/>
            <a:ext cx="10241280" cy="403479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242570" indent="-228600">
              <a:lnSpc>
                <a:spcPts val="3030"/>
              </a:lnSpc>
              <a:spcBef>
                <a:spcPts val="475"/>
              </a:spcBef>
              <a:buFont typeface="Wingdings 2"/>
              <a:buChar char="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Prof. </a:t>
            </a:r>
            <a:r>
              <a:rPr sz="2800" spc="-60" dirty="0">
                <a:latin typeface="Times New Roman"/>
                <a:cs typeface="Times New Roman"/>
              </a:rPr>
              <a:t>Dr. </a:t>
            </a:r>
            <a:r>
              <a:rPr sz="2800" spc="-5" dirty="0">
                <a:latin typeface="Times New Roman"/>
                <a:cs typeface="Times New Roman"/>
              </a:rPr>
              <a:t>Muharrem </a:t>
            </a:r>
            <a:r>
              <a:rPr sz="2800" spc="-10" dirty="0">
                <a:latin typeface="Times New Roman"/>
                <a:cs typeface="Times New Roman"/>
              </a:rPr>
              <a:t>Ergin, </a:t>
            </a:r>
            <a:r>
              <a:rPr sz="2800" spc="-5" dirty="0">
                <a:latin typeface="Times New Roman"/>
                <a:cs typeface="Times New Roman"/>
              </a:rPr>
              <a:t>Türk Dil Bilgisi, Bayrak Basım, İstanbul,  </a:t>
            </a:r>
            <a:r>
              <a:rPr sz="2800" dirty="0">
                <a:latin typeface="Times New Roman"/>
                <a:cs typeface="Times New Roman"/>
              </a:rPr>
              <a:t>2008, </a:t>
            </a:r>
            <a:r>
              <a:rPr sz="2800" spc="-5" dirty="0">
                <a:latin typeface="Times New Roman"/>
                <a:cs typeface="Times New Roman"/>
              </a:rPr>
              <a:t>s. 3 Konuşma Dili, </a:t>
            </a:r>
            <a:r>
              <a:rPr sz="2800" spc="-80" dirty="0">
                <a:latin typeface="Times New Roman"/>
                <a:cs typeface="Times New Roman"/>
              </a:rPr>
              <a:t>Yazı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Dili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620"/>
              </a:spcBef>
            </a:pPr>
            <a:r>
              <a:rPr sz="2800" spc="-10" dirty="0">
                <a:latin typeface="Times New Roman"/>
                <a:cs typeface="Times New Roman"/>
              </a:rPr>
              <a:t>Dilin </a:t>
            </a:r>
            <a:r>
              <a:rPr sz="2800" spc="-5" dirty="0">
                <a:latin typeface="Times New Roman"/>
                <a:cs typeface="Times New Roman"/>
              </a:rPr>
              <a:t>Bilimsel </a:t>
            </a:r>
            <a:r>
              <a:rPr sz="2800" spc="-40" dirty="0">
                <a:latin typeface="Times New Roman"/>
                <a:cs typeface="Times New Roman"/>
              </a:rPr>
              <a:t>Tanımı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[1]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30"/>
              </a:lnSpc>
              <a:spcBef>
                <a:spcPts val="1035"/>
              </a:spcBef>
              <a:buFont typeface="Wingdings 2"/>
              <a:buChar char="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Prof. </a:t>
            </a:r>
            <a:r>
              <a:rPr sz="2800" spc="-60" dirty="0">
                <a:latin typeface="Times New Roman"/>
                <a:cs typeface="Times New Roman"/>
              </a:rPr>
              <a:t>Dr. </a:t>
            </a:r>
            <a:r>
              <a:rPr sz="2800" dirty="0">
                <a:latin typeface="Times New Roman"/>
                <a:cs typeface="Times New Roman"/>
              </a:rPr>
              <a:t>Şükrü </a:t>
            </a:r>
            <a:r>
              <a:rPr sz="2800" spc="-5" dirty="0">
                <a:latin typeface="Times New Roman"/>
                <a:cs typeface="Times New Roman"/>
              </a:rPr>
              <a:t>Haluk Akalın, Atatürk </a:t>
            </a:r>
            <a:r>
              <a:rPr sz="2800" spc="-10" dirty="0">
                <a:latin typeface="Times New Roman"/>
                <a:cs typeface="Times New Roman"/>
              </a:rPr>
              <a:t>Döneminde </a:t>
            </a:r>
            <a:r>
              <a:rPr sz="2800" spc="-5" dirty="0">
                <a:latin typeface="Times New Roman"/>
                <a:cs typeface="Times New Roman"/>
              </a:rPr>
              <a:t>Türkçe ve Türk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Dil  Kurumu </a:t>
            </a:r>
            <a:r>
              <a:rPr sz="2800" spc="-5" dirty="0">
                <a:latin typeface="Times New Roman"/>
                <a:cs typeface="Times New Roman"/>
              </a:rPr>
              <a:t>Çukurova Üniversitesi </a:t>
            </a:r>
            <a:r>
              <a:rPr sz="2800" dirty="0">
                <a:latin typeface="Times New Roman"/>
                <a:cs typeface="Times New Roman"/>
              </a:rPr>
              <a:t>Türkoloji </a:t>
            </a:r>
            <a:r>
              <a:rPr sz="2800" spc="-5" dirty="0">
                <a:latin typeface="Times New Roman"/>
                <a:cs typeface="Times New Roman"/>
              </a:rPr>
              <a:t>Araştırmaları</a:t>
            </a:r>
            <a:r>
              <a:rPr sz="2800" spc="-2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Merkezi</a:t>
            </a:r>
            <a:endParaRPr sz="2800">
              <a:latin typeface="Times New Roman"/>
              <a:cs typeface="Times New Roman"/>
            </a:endParaRPr>
          </a:p>
          <a:p>
            <a:pPr marL="241300" marR="484505" indent="-228600">
              <a:lnSpc>
                <a:spcPts val="3020"/>
              </a:lnSpc>
              <a:spcBef>
                <a:spcPts val="994"/>
              </a:spcBef>
              <a:buClr>
                <a:srgbClr val="000000"/>
              </a:buClr>
              <a:buFont typeface="Wingdings 2"/>
              <a:buChar char=""/>
              <a:tabLst>
                <a:tab pos="241300" algn="l"/>
              </a:tabLst>
            </a:pPr>
            <a:r>
              <a:rPr sz="2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http://www.forumalv.com/soru-lar-ve-cevap-lar/543762-turkcenin-  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yozlasmasi-ile-ilgili-kompozisyon-ornekleri.html</a:t>
            </a:r>
            <a:endParaRPr sz="2800">
              <a:latin typeface="Times New Roman"/>
              <a:cs typeface="Times New Roman"/>
            </a:endParaRPr>
          </a:p>
          <a:p>
            <a:pPr marL="241300" marR="430530" indent="-228600">
              <a:lnSpc>
                <a:spcPts val="3030"/>
              </a:lnSpc>
              <a:spcBef>
                <a:spcPts val="1010"/>
              </a:spcBef>
              <a:buFont typeface="Wingdings 2"/>
              <a:buChar char="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Ziya Gökalp, </a:t>
            </a:r>
            <a:r>
              <a:rPr sz="2800" spc="-75" dirty="0">
                <a:latin typeface="Times New Roman"/>
                <a:cs typeface="Times New Roman"/>
              </a:rPr>
              <a:t>Yeni </a:t>
            </a:r>
            <a:r>
              <a:rPr sz="2800" spc="-5" dirty="0">
                <a:latin typeface="Times New Roman"/>
                <a:cs typeface="Times New Roman"/>
              </a:rPr>
              <a:t>Hayat Doğru </a:t>
            </a:r>
            <a:r>
              <a:rPr sz="2800" spc="-75" dirty="0">
                <a:latin typeface="Times New Roman"/>
                <a:cs typeface="Times New Roman"/>
              </a:rPr>
              <a:t>Yol, </a:t>
            </a:r>
            <a:r>
              <a:rPr sz="2800" spc="-5" dirty="0">
                <a:latin typeface="Times New Roman"/>
                <a:cs typeface="Times New Roman"/>
              </a:rPr>
              <a:t>Kültür Bakanlığı Ziya </a:t>
            </a:r>
            <a:r>
              <a:rPr sz="2800" spc="-10" dirty="0">
                <a:latin typeface="Times New Roman"/>
                <a:cs typeface="Times New Roman"/>
              </a:rPr>
              <a:t>Gökalp  </a:t>
            </a:r>
            <a:r>
              <a:rPr sz="2800" spc="-30" dirty="0">
                <a:latin typeface="Times New Roman"/>
                <a:cs typeface="Times New Roman"/>
              </a:rPr>
              <a:t>Yayınları,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1976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8701" y="1799285"/>
            <a:ext cx="5707380" cy="225107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41300" marR="59690" indent="-228600">
              <a:lnSpc>
                <a:spcPct val="90900"/>
              </a:lnSpc>
              <a:spcBef>
                <a:spcPts val="405"/>
              </a:spcBef>
              <a:buFont typeface="Wingdings 2"/>
              <a:buChar char="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“</a:t>
            </a:r>
            <a:r>
              <a:rPr sz="2800" dirty="0">
                <a:latin typeface="Times New Roman"/>
                <a:cs typeface="Times New Roman"/>
              </a:rPr>
              <a:t>Türk ulusundanım diyen insanlar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her  şeyden önce ve mutlaka Türkçe  </a:t>
            </a:r>
            <a:r>
              <a:rPr sz="2800" spc="-15" dirty="0">
                <a:latin typeface="Times New Roman"/>
                <a:cs typeface="Times New Roman"/>
              </a:rPr>
              <a:t>konuşmalıdır.”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5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Mustafa </a:t>
            </a:r>
            <a:r>
              <a:rPr sz="2800" spc="-10" dirty="0">
                <a:latin typeface="Times New Roman"/>
                <a:cs typeface="Times New Roman"/>
              </a:rPr>
              <a:t>Kemal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ATATÜRK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46520" y="269747"/>
            <a:ext cx="5109972" cy="6416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139" y="1762505"/>
            <a:ext cx="4976495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spc="-5" dirty="0"/>
              <a:t>Başka dile uymaz annenin sesi,  </a:t>
            </a:r>
            <a:r>
              <a:rPr sz="2800" spc="-10" dirty="0"/>
              <a:t>Her </a:t>
            </a:r>
            <a:r>
              <a:rPr sz="2800" spc="-5" dirty="0"/>
              <a:t>sözün ararsan </a:t>
            </a:r>
            <a:r>
              <a:rPr sz="2800" dirty="0"/>
              <a:t>vardır</a:t>
            </a:r>
            <a:r>
              <a:rPr sz="2800" spc="-30" dirty="0"/>
              <a:t> </a:t>
            </a:r>
            <a:r>
              <a:rPr sz="2800" spc="-5" dirty="0"/>
              <a:t>Türkçesi!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736975" y="3169411"/>
            <a:ext cx="2203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Ziya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GÖKALP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85915" y="0"/>
            <a:ext cx="6006084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657" y="1956892"/>
            <a:ext cx="5788025" cy="19812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indent="1054100">
              <a:lnSpc>
                <a:spcPct val="90000"/>
              </a:lnSpc>
              <a:spcBef>
                <a:spcPts val="434"/>
              </a:spcBef>
            </a:pPr>
            <a:r>
              <a:rPr sz="2800" spc="-5" dirty="0"/>
              <a:t>Türkçenin yozlaşması ilk olarak  dükkan, market ve iş yerlerinin İngilizce  olarak adlandırılmasıyla </a:t>
            </a:r>
            <a:r>
              <a:rPr sz="2800" spc="-15" dirty="0"/>
              <a:t>başlamıştır.</a:t>
            </a:r>
            <a:r>
              <a:rPr sz="2800" spc="-60" dirty="0"/>
              <a:t> </a:t>
            </a:r>
            <a:r>
              <a:rPr sz="2800" spc="-5" dirty="0"/>
              <a:t>Bu</a:t>
            </a:r>
            <a:endParaRPr sz="2800"/>
          </a:p>
          <a:p>
            <a:pPr marL="2216150" marR="364490" indent="-1845945">
              <a:lnSpc>
                <a:spcPts val="2960"/>
              </a:lnSpc>
              <a:spcBef>
                <a:spcPts val="95"/>
              </a:spcBef>
            </a:pPr>
            <a:r>
              <a:rPr sz="2800" spc="-5" dirty="0"/>
              <a:t>da batı </a:t>
            </a:r>
            <a:r>
              <a:rPr sz="2800" dirty="0"/>
              <a:t>dillerine </a:t>
            </a:r>
            <a:r>
              <a:rPr sz="2800" spc="-10" dirty="0"/>
              <a:t>özenmemize </a:t>
            </a:r>
            <a:r>
              <a:rPr sz="2800" spc="-5" dirty="0"/>
              <a:t>neden  olmuştur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98108" y="269747"/>
            <a:ext cx="5494020" cy="6266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049" y="1561846"/>
            <a:ext cx="4345940" cy="274891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265430" indent="914400">
              <a:lnSpc>
                <a:spcPct val="90000"/>
              </a:lnSpc>
              <a:spcBef>
                <a:spcPts val="430"/>
              </a:spcBef>
            </a:pPr>
            <a:r>
              <a:rPr sz="2800" spc="-5" dirty="0"/>
              <a:t>Son </a:t>
            </a:r>
            <a:r>
              <a:rPr sz="2800" dirty="0"/>
              <a:t>yıllarda telefonla  </a:t>
            </a:r>
            <a:r>
              <a:rPr sz="2800" spc="-5" dirty="0"/>
              <a:t>mesajlaşmanın çoğalması</a:t>
            </a:r>
            <a:r>
              <a:rPr sz="2800" spc="-65" dirty="0"/>
              <a:t> </a:t>
            </a:r>
            <a:r>
              <a:rPr sz="2800" spc="-5" dirty="0"/>
              <a:t>ve  internetin </a:t>
            </a:r>
            <a:r>
              <a:rPr sz="2800" dirty="0"/>
              <a:t>bilinçsiz </a:t>
            </a:r>
            <a:r>
              <a:rPr sz="2800" spc="-5" dirty="0"/>
              <a:t>kullanım  sonucu dilimiz, kelimeler  değiştirilerek hatta</a:t>
            </a:r>
            <a:r>
              <a:rPr sz="2800" spc="-40" dirty="0"/>
              <a:t> </a:t>
            </a:r>
            <a:r>
              <a:rPr sz="2800" spc="-5" dirty="0"/>
              <a:t>gereksiz</a:t>
            </a:r>
            <a:endParaRPr sz="2800"/>
          </a:p>
          <a:p>
            <a:pPr marL="12700" marR="5080">
              <a:lnSpc>
                <a:spcPts val="2960"/>
              </a:lnSpc>
              <a:spcBef>
                <a:spcPts val="95"/>
              </a:spcBef>
            </a:pPr>
            <a:r>
              <a:rPr sz="2800" spc="-5" dirty="0"/>
              <a:t>harf eklenerek yozlaştırılmaya  </a:t>
            </a:r>
            <a:r>
              <a:rPr sz="2800" spc="-15" dirty="0"/>
              <a:t>başlanmıştır.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850891" y="0"/>
            <a:ext cx="7341108" cy="6848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8332" y="1300987"/>
            <a:ext cx="4032885" cy="35248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39395" marR="226060" indent="-5715" algn="ctr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Times New Roman"/>
                <a:cs typeface="Times New Roman"/>
              </a:rPr>
              <a:t>Türkçenin bozulması ilk  olarak daha hızlı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yazmak  için kelimelerden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harf</a:t>
            </a:r>
            <a:endParaRPr sz="2800">
              <a:latin typeface="Times New Roman"/>
              <a:cs typeface="Times New Roman"/>
            </a:endParaRPr>
          </a:p>
          <a:p>
            <a:pPr marL="358775" indent="-59690">
              <a:lnSpc>
                <a:spcPts val="2820"/>
              </a:lnSpc>
            </a:pPr>
            <a:r>
              <a:rPr sz="2800" spc="-5" dirty="0">
                <a:latin typeface="Times New Roman"/>
                <a:cs typeface="Times New Roman"/>
              </a:rPr>
              <a:t>çıkartılarak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yapılıyordu.</a:t>
            </a:r>
            <a:endParaRPr sz="2800">
              <a:latin typeface="Times New Roman"/>
              <a:cs typeface="Times New Roman"/>
            </a:endParaRPr>
          </a:p>
          <a:p>
            <a:pPr marL="12065" marR="5080" algn="ctr">
              <a:lnSpc>
                <a:spcPts val="3020"/>
              </a:lnSpc>
              <a:spcBef>
                <a:spcPts val="215"/>
              </a:spcBef>
            </a:pPr>
            <a:r>
              <a:rPr sz="2800" spc="-5" dirty="0">
                <a:latin typeface="Times New Roman"/>
                <a:cs typeface="Times New Roman"/>
              </a:rPr>
              <a:t>Örnek verecek </a:t>
            </a:r>
            <a:r>
              <a:rPr sz="2800" dirty="0">
                <a:latin typeface="Times New Roman"/>
                <a:cs typeface="Times New Roman"/>
              </a:rPr>
              <a:t>olursak:  </a:t>
            </a:r>
            <a:r>
              <a:rPr sz="2800" spc="-45" dirty="0">
                <a:latin typeface="Times New Roman"/>
                <a:cs typeface="Times New Roman"/>
              </a:rPr>
              <a:t>Tamam, </a:t>
            </a:r>
            <a:r>
              <a:rPr sz="2800" spc="-5" dirty="0">
                <a:latin typeface="Times New Roman"/>
                <a:cs typeface="Times New Roman"/>
              </a:rPr>
              <a:t>ne haber selam gibi  kelimeler </a:t>
            </a:r>
            <a:r>
              <a:rPr sz="2800" spc="-15" dirty="0">
                <a:latin typeface="Times New Roman"/>
                <a:cs typeface="Times New Roman"/>
              </a:rPr>
              <a:t>tmm, </a:t>
            </a:r>
            <a:r>
              <a:rPr sz="2800" spc="-30" dirty="0">
                <a:latin typeface="Times New Roman"/>
                <a:cs typeface="Times New Roman"/>
              </a:rPr>
              <a:t>nbr, </a:t>
            </a:r>
            <a:r>
              <a:rPr sz="2800" spc="-5" dirty="0">
                <a:latin typeface="Times New Roman"/>
                <a:cs typeface="Times New Roman"/>
              </a:rPr>
              <a:t>slm  şeklinde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yazılmaya</a:t>
            </a:r>
            <a:endParaRPr sz="2800">
              <a:latin typeface="Times New Roman"/>
              <a:cs typeface="Times New Roman"/>
            </a:endParaRPr>
          </a:p>
          <a:p>
            <a:pPr marL="4445" algn="ctr">
              <a:lnSpc>
                <a:spcPts val="2995"/>
              </a:lnSpc>
            </a:pPr>
            <a:r>
              <a:rPr sz="2800" spc="-5" dirty="0">
                <a:latin typeface="Times New Roman"/>
                <a:cs typeface="Times New Roman"/>
              </a:rPr>
              <a:t>başlandı.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19571" y="196595"/>
            <a:ext cx="6041135" cy="6470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2516" y="1680717"/>
            <a:ext cx="10232390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731645" marR="5080" indent="-1719580">
              <a:lnSpc>
                <a:spcPts val="3020"/>
              </a:lnSpc>
              <a:spcBef>
                <a:spcPts val="480"/>
              </a:spcBef>
            </a:pPr>
            <a:r>
              <a:rPr sz="2800" spc="-10" dirty="0"/>
              <a:t>Fakat şimdi </a:t>
            </a:r>
            <a:r>
              <a:rPr sz="2800" spc="-5" dirty="0"/>
              <a:t>kısaltmalar yerine daha da uzatılarak Türkçe karakterlerden  olan ş, ç harfleri </a:t>
            </a:r>
            <a:r>
              <a:rPr sz="2800" dirty="0"/>
              <a:t>sh, </a:t>
            </a:r>
            <a:r>
              <a:rPr sz="2800" spc="-5" dirty="0"/>
              <a:t>ch, j şeklinde</a:t>
            </a:r>
            <a:r>
              <a:rPr sz="2800" spc="-10" dirty="0"/>
              <a:t> </a:t>
            </a:r>
            <a:r>
              <a:rPr sz="2800" spc="-15" dirty="0"/>
              <a:t>değiştiriliyor.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0" y="3678935"/>
            <a:ext cx="12192000" cy="31790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291</Words>
  <Application>Microsoft Office PowerPoint</Application>
  <PresentationFormat>Geniş ekran</PresentationFormat>
  <Paragraphs>28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Calibri</vt:lpstr>
      <vt:lpstr>Times New Roman</vt:lpstr>
      <vt:lpstr>Wingdings 2</vt:lpstr>
      <vt:lpstr>Office Theme</vt:lpstr>
      <vt:lpstr>PowerPoint Sunusu</vt:lpstr>
      <vt:lpstr>PowerPoint Sunusu</vt:lpstr>
      <vt:lpstr>Başka dile uymaz annenin sesi,  Her sözün ararsan vardır Türkçesi!</vt:lpstr>
      <vt:lpstr>Türkçenin yozlaşması ilk olarak  dükkan, market ve iş yerlerinin İngilizce  olarak adlandırılmasıyla başlamıştır. Bu da batı dillerine özenmemize neden  olmuştur.</vt:lpstr>
      <vt:lpstr>PowerPoint Sunusu</vt:lpstr>
      <vt:lpstr>Son yıllarda telefonla  mesajlaşmanın çoğalması ve  internetin bilinçsiz kullanım  sonucu dilimiz, kelimeler  değiştirilerek hatta gereksiz harf eklenerek yozlaştırılmaya  başlanmıştır.</vt:lpstr>
      <vt:lpstr>PowerPoint Sunusu</vt:lpstr>
      <vt:lpstr>PowerPoint Sunusu</vt:lpstr>
      <vt:lpstr>Fakat şimdi kısaltmalar yerine daha da uzatılarak Türkçe karakterlerden  olan ş, ç harfleri sh, ch, j şeklinde değiştiriliyor.</vt:lpstr>
      <vt:lpstr>PowerPoint Sunusu</vt:lpstr>
      <vt:lpstr>PowerPoint Sunusu</vt:lpstr>
      <vt:lpstr>PowerPoint Sunusu</vt:lpstr>
      <vt:lpstr>PowerPoint Sunusu</vt:lpstr>
      <vt:lpstr>Günün sorusu :</vt:lpstr>
      <vt:lpstr>Kaynakça 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Dilin Yozlaşması</dc:title>
  <dc:creator>http://www.nedir.org</dc:creator>
  <cp:lastModifiedBy>mehmet genç</cp:lastModifiedBy>
  <cp:revision>1</cp:revision>
  <dcterms:created xsi:type="dcterms:W3CDTF">2018-11-20T08:28:57Z</dcterms:created>
  <dcterms:modified xsi:type="dcterms:W3CDTF">2018-11-20T08:31:08Z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2018-11-20T00:00:00Z</vt:filetime>
  </property>
</Properties>
</file>