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tr-T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83" d="100"/>
          <a:sy n="83" d="100"/>
        </p:scale>
        <p:origin x="-14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6.v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4" Type="http://schemas.openxmlformats.org/officeDocument/2006/relationships/image" Target="../media/image10.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6FC52D07-5016-41B6-AAAC-5BB5A6BD5CFF}" type="slidenum">
              <a:rPr lang="tr-TR" altLang="tr-TR"/>
              <a:pPr/>
              <a:t>‹#›</a:t>
            </a:fld>
            <a:endParaRPr lang="tr-TR" altLang="tr-TR"/>
          </a:p>
        </p:txBody>
      </p:sp>
    </p:spTree>
    <p:extLst>
      <p:ext uri="{BB962C8B-B14F-4D97-AF65-F5344CB8AC3E}">
        <p14:creationId xmlns:p14="http://schemas.microsoft.com/office/powerpoint/2010/main" val="2074275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B7B16F4D-9DE3-4112-8C44-3BA5EB9C1D53}" type="slidenum">
              <a:rPr lang="tr-TR" altLang="tr-TR"/>
              <a:pPr/>
              <a:t>‹#›</a:t>
            </a:fld>
            <a:endParaRPr lang="tr-TR" altLang="tr-TR"/>
          </a:p>
        </p:txBody>
      </p:sp>
    </p:spTree>
    <p:extLst>
      <p:ext uri="{BB962C8B-B14F-4D97-AF65-F5344CB8AC3E}">
        <p14:creationId xmlns:p14="http://schemas.microsoft.com/office/powerpoint/2010/main" val="71637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15100" y="609600"/>
            <a:ext cx="1943100" cy="54864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85800" y="609600"/>
            <a:ext cx="56769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1F8B152B-E463-4D71-A984-7FCD30CCD9DB}" type="slidenum">
              <a:rPr lang="tr-TR" altLang="tr-TR"/>
              <a:pPr/>
              <a:t>‹#›</a:t>
            </a:fld>
            <a:endParaRPr lang="tr-TR" altLang="tr-TR"/>
          </a:p>
        </p:txBody>
      </p:sp>
    </p:spTree>
    <p:extLst>
      <p:ext uri="{BB962C8B-B14F-4D97-AF65-F5344CB8AC3E}">
        <p14:creationId xmlns:p14="http://schemas.microsoft.com/office/powerpoint/2010/main" val="209779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B53D35CF-F491-4404-90B6-366AFA0AF273}" type="slidenum">
              <a:rPr lang="tr-TR" altLang="tr-TR"/>
              <a:pPr/>
              <a:t>‹#›</a:t>
            </a:fld>
            <a:endParaRPr lang="tr-TR" altLang="tr-TR"/>
          </a:p>
        </p:txBody>
      </p:sp>
    </p:spTree>
    <p:extLst>
      <p:ext uri="{BB962C8B-B14F-4D97-AF65-F5344CB8AC3E}">
        <p14:creationId xmlns:p14="http://schemas.microsoft.com/office/powerpoint/2010/main" val="390573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E566E844-BC9A-47BC-8A89-B48CA686F938}" type="slidenum">
              <a:rPr lang="tr-TR" altLang="tr-TR"/>
              <a:pPr/>
              <a:t>‹#›</a:t>
            </a:fld>
            <a:endParaRPr lang="tr-TR" altLang="tr-TR"/>
          </a:p>
        </p:txBody>
      </p:sp>
    </p:spTree>
    <p:extLst>
      <p:ext uri="{BB962C8B-B14F-4D97-AF65-F5344CB8AC3E}">
        <p14:creationId xmlns:p14="http://schemas.microsoft.com/office/powerpoint/2010/main" val="3138049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8D53D7DB-7112-42B4-BD34-977929009D94}" type="slidenum">
              <a:rPr lang="tr-TR" altLang="tr-TR"/>
              <a:pPr/>
              <a:t>‹#›</a:t>
            </a:fld>
            <a:endParaRPr lang="tr-TR" altLang="tr-TR"/>
          </a:p>
        </p:txBody>
      </p:sp>
    </p:spTree>
    <p:extLst>
      <p:ext uri="{BB962C8B-B14F-4D97-AF65-F5344CB8AC3E}">
        <p14:creationId xmlns:p14="http://schemas.microsoft.com/office/powerpoint/2010/main" val="1691287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endParaRPr lang="tr-TR" altLang="tr-TR"/>
          </a:p>
        </p:txBody>
      </p:sp>
      <p:sp>
        <p:nvSpPr>
          <p:cNvPr id="9" name="Slayt Numarası Yer Tutucusu 8"/>
          <p:cNvSpPr>
            <a:spLocks noGrp="1"/>
          </p:cNvSpPr>
          <p:nvPr>
            <p:ph type="sldNum" sz="quarter" idx="12"/>
          </p:nvPr>
        </p:nvSpPr>
        <p:spPr/>
        <p:txBody>
          <a:bodyPr/>
          <a:lstStyle>
            <a:lvl1pPr>
              <a:defRPr/>
            </a:lvl1pPr>
          </a:lstStyle>
          <a:p>
            <a:fld id="{65969382-BA6F-4EFF-A7ED-A3703DCCD1E2}" type="slidenum">
              <a:rPr lang="tr-TR" altLang="tr-TR"/>
              <a:pPr/>
              <a:t>‹#›</a:t>
            </a:fld>
            <a:endParaRPr lang="tr-TR" altLang="tr-TR"/>
          </a:p>
        </p:txBody>
      </p:sp>
    </p:spTree>
    <p:extLst>
      <p:ext uri="{BB962C8B-B14F-4D97-AF65-F5344CB8AC3E}">
        <p14:creationId xmlns:p14="http://schemas.microsoft.com/office/powerpoint/2010/main" val="2364785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endParaRPr lang="tr-TR" altLang="tr-TR"/>
          </a:p>
        </p:txBody>
      </p:sp>
      <p:sp>
        <p:nvSpPr>
          <p:cNvPr id="5" name="Slayt Numarası Yer Tutucusu 4"/>
          <p:cNvSpPr>
            <a:spLocks noGrp="1"/>
          </p:cNvSpPr>
          <p:nvPr>
            <p:ph type="sldNum" sz="quarter" idx="12"/>
          </p:nvPr>
        </p:nvSpPr>
        <p:spPr/>
        <p:txBody>
          <a:bodyPr/>
          <a:lstStyle>
            <a:lvl1pPr>
              <a:defRPr/>
            </a:lvl1pPr>
          </a:lstStyle>
          <a:p>
            <a:fld id="{1C12ECAC-46DF-434C-86D6-78178228D374}" type="slidenum">
              <a:rPr lang="tr-TR" altLang="tr-TR"/>
              <a:pPr/>
              <a:t>‹#›</a:t>
            </a:fld>
            <a:endParaRPr lang="tr-TR" altLang="tr-TR"/>
          </a:p>
        </p:txBody>
      </p:sp>
    </p:spTree>
    <p:extLst>
      <p:ext uri="{BB962C8B-B14F-4D97-AF65-F5344CB8AC3E}">
        <p14:creationId xmlns:p14="http://schemas.microsoft.com/office/powerpoint/2010/main" val="4120521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endParaRPr lang="tr-TR" altLang="tr-TR"/>
          </a:p>
        </p:txBody>
      </p:sp>
      <p:sp>
        <p:nvSpPr>
          <p:cNvPr id="4" name="Slayt Numarası Yer Tutucusu 3"/>
          <p:cNvSpPr>
            <a:spLocks noGrp="1"/>
          </p:cNvSpPr>
          <p:nvPr>
            <p:ph type="sldNum" sz="quarter" idx="12"/>
          </p:nvPr>
        </p:nvSpPr>
        <p:spPr/>
        <p:txBody>
          <a:bodyPr/>
          <a:lstStyle>
            <a:lvl1pPr>
              <a:defRPr/>
            </a:lvl1pPr>
          </a:lstStyle>
          <a:p>
            <a:fld id="{4AA4C751-B4F5-421D-AF96-744386849DAD}" type="slidenum">
              <a:rPr lang="tr-TR" altLang="tr-TR"/>
              <a:pPr/>
              <a:t>‹#›</a:t>
            </a:fld>
            <a:endParaRPr lang="tr-TR" altLang="tr-TR"/>
          </a:p>
        </p:txBody>
      </p:sp>
    </p:spTree>
    <p:extLst>
      <p:ext uri="{BB962C8B-B14F-4D97-AF65-F5344CB8AC3E}">
        <p14:creationId xmlns:p14="http://schemas.microsoft.com/office/powerpoint/2010/main" val="750974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9B525E12-4A47-434C-A660-80D236E6917E}" type="slidenum">
              <a:rPr lang="tr-TR" altLang="tr-TR"/>
              <a:pPr/>
              <a:t>‹#›</a:t>
            </a:fld>
            <a:endParaRPr lang="tr-TR" altLang="tr-TR"/>
          </a:p>
        </p:txBody>
      </p:sp>
    </p:spTree>
    <p:extLst>
      <p:ext uri="{BB962C8B-B14F-4D97-AF65-F5344CB8AC3E}">
        <p14:creationId xmlns:p14="http://schemas.microsoft.com/office/powerpoint/2010/main" val="2635455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4BD5B2FD-1675-41BF-B016-C29868A72DED}" type="slidenum">
              <a:rPr lang="tr-TR" altLang="tr-TR"/>
              <a:pPr/>
              <a:t>‹#›</a:t>
            </a:fld>
            <a:endParaRPr lang="tr-TR" altLang="tr-TR"/>
          </a:p>
        </p:txBody>
      </p:sp>
    </p:spTree>
    <p:extLst>
      <p:ext uri="{BB962C8B-B14F-4D97-AF65-F5344CB8AC3E}">
        <p14:creationId xmlns:p14="http://schemas.microsoft.com/office/powerpoint/2010/main" val="2120130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56701A0-1D30-4DFE-B7FB-A2E5BFAEAEEE}"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8.png"/><Relationship Id="rId5" Type="http://schemas.openxmlformats.org/officeDocument/2006/relationships/oleObject" Target="../embeddings/oleObject7.bin"/><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525000" cy="6858000"/>
          </a:xfrm>
          <a:prstGeom prst="rect">
            <a:avLst/>
          </a:prstGeom>
          <a:gradFill rotWithShape="0">
            <a:gsLst>
              <a:gs pos="0">
                <a:srgbClr val="FF3399"/>
              </a:gs>
              <a:gs pos="25000">
                <a:srgbClr val="FF6633"/>
              </a:gs>
              <a:gs pos="50000">
                <a:srgbClr val="FFFF00"/>
              </a:gs>
              <a:gs pos="75000">
                <a:srgbClr val="01A78F"/>
              </a:gs>
              <a:gs pos="100000">
                <a:srgbClr val="3366FF"/>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075" name="WordArt 3"/>
          <p:cNvSpPr>
            <a:spLocks noChangeArrowheads="1" noChangeShapeType="1" noTextEdit="1"/>
          </p:cNvSpPr>
          <p:nvPr/>
        </p:nvSpPr>
        <p:spPr bwMode="auto">
          <a:xfrm>
            <a:off x="1752600" y="2286000"/>
            <a:ext cx="6172200" cy="2286000"/>
          </a:xfrm>
          <a:prstGeom prst="rect">
            <a:avLst/>
          </a:prstGeom>
        </p:spPr>
        <p:txBody>
          <a:bodyPr wrap="none" fromWordArt="1">
            <a:prstTxWarp prst="textFadeUp">
              <a:avLst>
                <a:gd name="adj" fmla="val 9991"/>
              </a:avLst>
            </a:prstTxWarp>
          </a:bodyPr>
          <a:lstStyle/>
          <a:p>
            <a:pPr algn="ctr"/>
            <a:r>
              <a:rPr lang="pt-BR" sz="2000" kern="10">
                <a:ln w="12700">
                  <a:solidFill>
                    <a:srgbClr val="B2B2B2"/>
                  </a:solidFill>
                  <a:round/>
                  <a:headEnd/>
                  <a:tailEnd/>
                </a:ln>
                <a:solidFill>
                  <a:srgbClr val="6600CC"/>
                </a:solidFill>
                <a:effectLst>
                  <a:outerShdw dist="107763" dir="18900000" algn="ctr" rotWithShape="0">
                    <a:srgbClr val="875B0D"/>
                  </a:outerShdw>
                </a:effectLst>
                <a:latin typeface="Arial Black"/>
              </a:rPr>
              <a:t>E K L E M L E R</a:t>
            </a:r>
            <a:endParaRPr lang="tr-TR" sz="2000" kern="10">
              <a:ln w="12700">
                <a:solidFill>
                  <a:srgbClr val="B2B2B2"/>
                </a:solidFill>
                <a:round/>
                <a:headEnd/>
                <a:tailEnd/>
              </a:ln>
              <a:solidFill>
                <a:srgbClr val="6600CC"/>
              </a:solidFill>
              <a:effectLst>
                <a:outerShdw dist="107763" dir="18900000" algn="ctr" rotWithShape="0">
                  <a:srgbClr val="875B0D"/>
                </a:outerShdw>
              </a:effectLst>
              <a:latin typeface="Arial Black"/>
            </a:endParaRPr>
          </a:p>
        </p:txBody>
      </p:sp>
      <p:sp>
        <p:nvSpPr>
          <p:cNvPr id="3076" name="Text Box 4"/>
          <p:cNvSpPr txBox="1">
            <a:spLocks noChangeArrowheads="1"/>
          </p:cNvSpPr>
          <p:nvPr/>
        </p:nvSpPr>
        <p:spPr bwMode="auto">
          <a:xfrm>
            <a:off x="7620000" y="60198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a:t>     A.Ç</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checkerboard(down)">
                                      <p:cBhvr>
                                        <p:cTn id="7"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2290" name="WordArt 2"/>
          <p:cNvSpPr>
            <a:spLocks noChangeArrowheads="1" noChangeShapeType="1" noTextEdit="1"/>
          </p:cNvSpPr>
          <p:nvPr/>
        </p:nvSpPr>
        <p:spPr bwMode="auto">
          <a:xfrm>
            <a:off x="2286000" y="304800"/>
            <a:ext cx="3886200" cy="533400"/>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0"/>
              </a:avLst>
            </a:prstTxWarp>
          </a:bodyPr>
          <a:lstStyle/>
          <a:p>
            <a:pPr algn="ctr"/>
            <a:r>
              <a:rPr lang="tr-TR" sz="3600" kern="10">
                <a:ln w="9525">
                  <a:solidFill>
                    <a:srgbClr val="0000FF"/>
                  </a:solidFill>
                  <a:round/>
                  <a:headEnd/>
                  <a:tailEnd/>
                </a:ln>
                <a:solidFill>
                  <a:srgbClr val="0000FF"/>
                </a:solidFill>
                <a:latin typeface="Times New Roman"/>
                <a:cs typeface="Times New Roman"/>
              </a:rPr>
              <a:t>EKLEMLER</a:t>
            </a:r>
          </a:p>
        </p:txBody>
      </p:sp>
      <p:sp>
        <p:nvSpPr>
          <p:cNvPr id="12291" name="Rectangle 3"/>
          <p:cNvSpPr>
            <a:spLocks noChangeArrowheads="1"/>
          </p:cNvSpPr>
          <p:nvPr/>
        </p:nvSpPr>
        <p:spPr bwMode="auto">
          <a:xfrm>
            <a:off x="457200" y="1828800"/>
            <a:ext cx="8153400"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130000"/>
              </a:lnSpc>
            </a:pPr>
            <a:r>
              <a:rPr lang="tr-TR" altLang="tr-TR" sz="3200" b="1"/>
              <a:t>Bacağımızı her büktüğümüzde ya da yumruğumuzu her  sıktığımızda eklemlerimiz çalışır.</a:t>
            </a:r>
          </a:p>
        </p:txBody>
      </p:sp>
      <p:sp>
        <p:nvSpPr>
          <p:cNvPr id="12292" name="Rectangle 4"/>
          <p:cNvSpPr>
            <a:spLocks noChangeArrowheads="1"/>
          </p:cNvSpPr>
          <p:nvPr/>
        </p:nvSpPr>
        <p:spPr bwMode="auto">
          <a:xfrm>
            <a:off x="457200" y="3657600"/>
            <a:ext cx="8382000"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130000"/>
              </a:lnSpc>
            </a:pPr>
            <a:r>
              <a:rPr lang="tr-TR" altLang="tr-TR" sz="3200" b="1"/>
              <a:t>Eklemlerimiz kemiklerin birleştiği yerlerde bulunur. Onlar olmadan vücudumuz hareket edemez, dimdik dururdu.</a:t>
            </a:r>
          </a:p>
        </p:txBody>
      </p:sp>
      <p:sp>
        <p:nvSpPr>
          <p:cNvPr id="12293" name="Text Box 5"/>
          <p:cNvSpPr txBox="1">
            <a:spLocks noChangeArrowheads="1"/>
          </p:cNvSpPr>
          <p:nvPr/>
        </p:nvSpPr>
        <p:spPr bwMode="auto">
          <a:xfrm>
            <a:off x="7772400" y="63246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A.Ç</a:t>
            </a:r>
          </a:p>
        </p:txBody>
      </p:sp>
      <p:sp>
        <p:nvSpPr>
          <p:cNvPr id="12294" name="Text Box 6"/>
          <p:cNvSpPr txBox="1">
            <a:spLocks noChangeArrowheads="1"/>
          </p:cNvSpPr>
          <p:nvPr/>
        </p:nvSpPr>
        <p:spPr bwMode="auto">
          <a:xfrm>
            <a:off x="304800" y="838200"/>
            <a:ext cx="7848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Kemikleri birbirlerine bağlayan yapılara </a:t>
            </a:r>
            <a:r>
              <a:rPr lang="tr-TR" altLang="tr-TR" sz="3600" b="1">
                <a:solidFill>
                  <a:srgbClr val="0000FF"/>
                </a:solidFill>
              </a:rPr>
              <a:t>EKLEM</a:t>
            </a:r>
            <a:r>
              <a:rPr lang="tr-TR" altLang="tr-TR" sz="3600" b="1"/>
              <a:t> adı verilir.</a:t>
            </a:r>
          </a:p>
        </p:txBody>
      </p:sp>
    </p:spTree>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143000" y="381000"/>
            <a:ext cx="6781800" cy="152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lnSpc>
                <a:spcPct val="130000"/>
              </a:lnSpc>
            </a:pPr>
            <a:r>
              <a:rPr lang="tr-TR" altLang="tr-TR" sz="3600" b="1"/>
              <a:t>Eklemler hareket yeteneklerine göre üç çeşittir :</a:t>
            </a:r>
          </a:p>
        </p:txBody>
      </p:sp>
      <p:sp>
        <p:nvSpPr>
          <p:cNvPr id="13315" name="Text Box 3"/>
          <p:cNvSpPr txBox="1">
            <a:spLocks noChangeArrowheads="1"/>
          </p:cNvSpPr>
          <p:nvPr/>
        </p:nvSpPr>
        <p:spPr bwMode="auto">
          <a:xfrm>
            <a:off x="7772400" y="63246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A.Ç</a:t>
            </a:r>
          </a:p>
        </p:txBody>
      </p:sp>
      <p:sp>
        <p:nvSpPr>
          <p:cNvPr id="13316" name="Rectangle 4"/>
          <p:cNvSpPr>
            <a:spLocks noChangeArrowheads="1"/>
          </p:cNvSpPr>
          <p:nvPr/>
        </p:nvSpPr>
        <p:spPr bwMode="auto">
          <a:xfrm>
            <a:off x="1066800" y="4191000"/>
            <a:ext cx="6934200"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130000"/>
              </a:lnSpc>
            </a:pPr>
            <a:r>
              <a:rPr lang="tr-TR" altLang="tr-TR" sz="3600" b="1"/>
              <a:t>3- HAREKETSİZ EKLEMLER</a:t>
            </a:r>
          </a:p>
        </p:txBody>
      </p:sp>
      <p:sp>
        <p:nvSpPr>
          <p:cNvPr id="13317" name="Rectangle 5"/>
          <p:cNvSpPr>
            <a:spLocks noChangeArrowheads="1"/>
          </p:cNvSpPr>
          <p:nvPr/>
        </p:nvSpPr>
        <p:spPr bwMode="auto">
          <a:xfrm>
            <a:off x="990600" y="3124200"/>
            <a:ext cx="7804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tr-TR" altLang="tr-TR" sz="3600" b="1">
                <a:solidFill>
                  <a:srgbClr val="CC0000"/>
                </a:solidFill>
              </a:rPr>
              <a:t>2- YARI HAREKETLİ EKLEMLER</a:t>
            </a:r>
            <a:r>
              <a:rPr lang="tr-TR" altLang="tr-TR" sz="3600" b="1" i="1">
                <a:solidFill>
                  <a:srgbClr val="CC0000"/>
                </a:solidFill>
              </a:rPr>
              <a:t>	</a:t>
            </a:r>
            <a:endParaRPr lang="tr-TR" altLang="tr-TR" b="1" i="1"/>
          </a:p>
        </p:txBody>
      </p:sp>
      <p:sp>
        <p:nvSpPr>
          <p:cNvPr id="13318" name="Rectangle 6"/>
          <p:cNvSpPr>
            <a:spLocks noChangeArrowheads="1"/>
          </p:cNvSpPr>
          <p:nvPr/>
        </p:nvSpPr>
        <p:spPr bwMode="auto">
          <a:xfrm>
            <a:off x="1066800" y="2057400"/>
            <a:ext cx="6584950"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lnSpc>
                <a:spcPct val="130000"/>
              </a:lnSpc>
            </a:pPr>
            <a:r>
              <a:rPr lang="tr-TR" altLang="tr-TR" sz="3600" b="1">
                <a:solidFill>
                  <a:srgbClr val="009900"/>
                </a:solidFill>
              </a:rPr>
              <a:t>1- HAREKETLİ EKLEMLER</a:t>
            </a:r>
            <a:r>
              <a:rPr lang="tr-TR" altLang="tr-TR" sz="3600" b="1" i="1"/>
              <a:t>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iterate type="wd">
                                    <p:tmPct val="100000"/>
                                  </p:iterate>
                                  <p:childTnLst>
                                    <p:set>
                                      <p:cBhvr>
                                        <p:cTn id="6" dur="1" fill="hold">
                                          <p:stCondLst>
                                            <p:cond delay="0"/>
                                          </p:stCondLst>
                                        </p:cTn>
                                        <p:tgtEl>
                                          <p:spTgt spid="13314"/>
                                        </p:tgtEl>
                                        <p:attrNameLst>
                                          <p:attrName>style.visibility</p:attrName>
                                        </p:attrNameLst>
                                      </p:cBhvr>
                                      <p:to>
                                        <p:strVal val="visible"/>
                                      </p:to>
                                    </p:set>
                                    <p:animEffect transition="in" filter="box(out)">
                                      <p:cBhvr>
                                        <p:cTn id="7" dur="3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3318"/>
                                        </p:tgtEl>
                                        <p:attrNameLst>
                                          <p:attrName>style.visibility</p:attrName>
                                        </p:attrNameLst>
                                      </p:cBhvr>
                                      <p:to>
                                        <p:strVal val="visible"/>
                                      </p:to>
                                    </p:set>
                                    <p:animEffect transition="in" filter="box(out)">
                                      <p:cBhvr>
                                        <p:cTn id="12" dur="500"/>
                                        <p:tgtEl>
                                          <p:spTgt spid="133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3317"/>
                                        </p:tgtEl>
                                        <p:attrNameLst>
                                          <p:attrName>style.visibility</p:attrName>
                                        </p:attrNameLst>
                                      </p:cBhvr>
                                      <p:to>
                                        <p:strVal val="visible"/>
                                      </p:to>
                                    </p:set>
                                    <p:animEffect transition="in" filter="box(out)">
                                      <p:cBhvr>
                                        <p:cTn id="17" dur="500"/>
                                        <p:tgtEl>
                                          <p:spTgt spid="1331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3316"/>
                                        </p:tgtEl>
                                        <p:attrNameLst>
                                          <p:attrName>style.visibility</p:attrName>
                                        </p:attrNameLst>
                                      </p:cBhvr>
                                      <p:to>
                                        <p:strVal val="visible"/>
                                      </p:to>
                                    </p:set>
                                    <p:animEffect transition="in" filter="box(out)">
                                      <p:cBhvr>
                                        <p:cTn id="22"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6" grpId="0" autoUpdateAnimBg="0"/>
      <p:bldP spid="13317" grpId="0" autoUpdateAnimBg="0"/>
      <p:bldP spid="1331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4338" name="WordArt 2"/>
          <p:cNvSpPr>
            <a:spLocks noChangeArrowheads="1" noChangeShapeType="1" noTextEdit="1"/>
          </p:cNvSpPr>
          <p:nvPr/>
        </p:nvSpPr>
        <p:spPr bwMode="auto">
          <a:xfrm>
            <a:off x="609600" y="228600"/>
            <a:ext cx="7543800" cy="685800"/>
          </a:xfrm>
          <a:prstGeom prst="rect">
            <a:avLst/>
          </a:prstGeom>
        </p:spPr>
        <p:txBody>
          <a:bodyPr wrap="none" fromWordArt="1">
            <a:prstTxWarp prst="textPlain">
              <a:avLst>
                <a:gd name="adj" fmla="val 50000"/>
              </a:avLst>
            </a:prstTxWarp>
          </a:bodyPr>
          <a:lstStyle/>
          <a:p>
            <a:pPr algn="ctr"/>
            <a:r>
              <a:rPr lang="tr-TR" sz="18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HAREKETLİ ( OYNAR ) EKLEMLER</a:t>
            </a:r>
          </a:p>
        </p:txBody>
      </p:sp>
      <p:graphicFrame>
        <p:nvGraphicFramePr>
          <p:cNvPr id="14339" name="Object 3"/>
          <p:cNvGraphicFramePr>
            <a:graphicFrameLocks noChangeAspect="1"/>
          </p:cNvGraphicFramePr>
          <p:nvPr/>
        </p:nvGraphicFramePr>
        <p:xfrm>
          <a:off x="4267200" y="1143000"/>
          <a:ext cx="4148138" cy="5105400"/>
        </p:xfrm>
        <a:graphic>
          <a:graphicData uri="http://schemas.openxmlformats.org/presentationml/2006/ole">
            <mc:AlternateContent xmlns:mc="http://schemas.openxmlformats.org/markup-compatibility/2006">
              <mc:Choice xmlns:v="urn:schemas-microsoft-com:vml" Requires="v">
                <p:oleObj spid="_x0000_s14343" name="Bit Eşlem Resmi" r:id="rId3" imgW="1238423" imgH="1523810" progId="Paint.Picture">
                  <p:embed/>
                </p:oleObj>
              </mc:Choice>
              <mc:Fallback>
                <p:oleObj name="Bit Eşlem Resmi" r:id="rId3" imgW="1238423" imgH="1523810"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143000"/>
                        <a:ext cx="4148138"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0" name="Rectangle 4"/>
          <p:cNvSpPr>
            <a:spLocks noChangeArrowheads="1"/>
          </p:cNvSpPr>
          <p:nvPr/>
        </p:nvSpPr>
        <p:spPr bwMode="auto">
          <a:xfrm>
            <a:off x="533400" y="1447800"/>
            <a:ext cx="38862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200" b="1" i="1"/>
              <a:t>Hareketli   eklemler, oldukça  esnektirler  ve  vücutta  büyük  oranda  bulunurlar</a:t>
            </a:r>
            <a:r>
              <a:rPr lang="tr-TR" altLang="tr-TR" sz="3200" b="1" i="1">
                <a:solidFill>
                  <a:srgbClr val="CC0000"/>
                </a:solidFill>
              </a:rPr>
              <a:t>.</a:t>
            </a:r>
          </a:p>
        </p:txBody>
      </p:sp>
      <p:sp>
        <p:nvSpPr>
          <p:cNvPr id="14341" name="Text Box 5"/>
          <p:cNvSpPr txBox="1">
            <a:spLocks noChangeArrowheads="1"/>
          </p:cNvSpPr>
          <p:nvPr/>
        </p:nvSpPr>
        <p:spPr bwMode="auto">
          <a:xfrm>
            <a:off x="457200" y="3733800"/>
            <a:ext cx="41910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200" b="1" i="1"/>
              <a:t>İki kemik arasındaki eklemler rahatlıkla hareket ederler. </a:t>
            </a:r>
          </a:p>
        </p:txBody>
      </p:sp>
      <p:sp>
        <p:nvSpPr>
          <p:cNvPr id="14342" name="Text Box 6"/>
          <p:cNvSpPr txBox="1">
            <a:spLocks noChangeArrowheads="1"/>
          </p:cNvSpPr>
          <p:nvPr/>
        </p:nvSpPr>
        <p:spPr bwMode="auto">
          <a:xfrm>
            <a:off x="8077200" y="621665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A.Ç</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strips(upRight)">
                                      <p:cBhvr>
                                        <p:cTn id="7" dur="500"/>
                                        <p:tgtEl>
                                          <p:spTgt spid="14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4339"/>
                                        </p:tgtEl>
                                        <p:attrNameLst>
                                          <p:attrName>style.visibility</p:attrName>
                                        </p:attrNameLst>
                                      </p:cBhvr>
                                      <p:to>
                                        <p:strVal val="visible"/>
                                      </p:to>
                                    </p:set>
                                    <p:animEffect transition="in" filter="box(out)">
                                      <p:cBhvr>
                                        <p:cTn id="12" dur="500"/>
                                        <p:tgtEl>
                                          <p:spTgt spid="143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iterate type="wd">
                                    <p:tmPct val="100000"/>
                                  </p:iterate>
                                  <p:childTnLst>
                                    <p:set>
                                      <p:cBhvr>
                                        <p:cTn id="16" dur="1" fill="hold">
                                          <p:stCondLst>
                                            <p:cond delay="0"/>
                                          </p:stCondLst>
                                        </p:cTn>
                                        <p:tgtEl>
                                          <p:spTgt spid="14340"/>
                                        </p:tgtEl>
                                        <p:attrNameLst>
                                          <p:attrName>style.visibility</p:attrName>
                                        </p:attrNameLst>
                                      </p:cBhvr>
                                      <p:to>
                                        <p:strVal val="visible"/>
                                      </p:to>
                                    </p:set>
                                    <p:animEffect transition="in" filter="wipe(up)">
                                      <p:cBhvr>
                                        <p:cTn id="17" dur="300"/>
                                        <p:tgtEl>
                                          <p:spTgt spid="143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iterate type="wd">
                                    <p:tmPct val="100000"/>
                                  </p:iterate>
                                  <p:childTnLst>
                                    <p:set>
                                      <p:cBhvr>
                                        <p:cTn id="21" dur="1" fill="hold">
                                          <p:stCondLst>
                                            <p:cond delay="0"/>
                                          </p:stCondLst>
                                        </p:cTn>
                                        <p:tgtEl>
                                          <p:spTgt spid="14341"/>
                                        </p:tgtEl>
                                        <p:attrNameLst>
                                          <p:attrName>style.visibility</p:attrName>
                                        </p:attrNameLst>
                                      </p:cBhvr>
                                      <p:to>
                                        <p:strVal val="visible"/>
                                      </p:to>
                                    </p:set>
                                    <p:animEffect transition="in" filter="wipe(up)">
                                      <p:cBhvr>
                                        <p:cTn id="22" dur="3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p:bldP spid="14340" grpId="0" autoUpdateAnimBg="0"/>
      <p:bldP spid="1434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7848600" y="63246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      A.Ç</a:t>
            </a:r>
          </a:p>
        </p:txBody>
      </p:sp>
      <p:sp>
        <p:nvSpPr>
          <p:cNvPr id="15363" name="Text Box 3"/>
          <p:cNvSpPr txBox="1">
            <a:spLocks noChangeArrowheads="1"/>
          </p:cNvSpPr>
          <p:nvPr/>
        </p:nvSpPr>
        <p:spPr bwMode="auto">
          <a:xfrm>
            <a:off x="762000" y="914400"/>
            <a:ext cx="7924800" cy="414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2800" b="1"/>
              <a:t>EKLEMLER NASIL HAREKET EDERLER?</a:t>
            </a:r>
          </a:p>
          <a:p>
            <a:pPr eaLnBrk="0" hangingPunct="0">
              <a:spcBef>
                <a:spcPct val="50000"/>
              </a:spcBef>
            </a:pPr>
            <a:r>
              <a:rPr lang="tr-TR" altLang="tr-TR" sz="2800" b="1"/>
              <a:t>Vücut eklemlerinin büyük kısmı hareketli eklemlerdir. Her birinin içindeki boşluk hareket sırasında eklemi yağlayan bir çeşit sıvı ile doludur. Eklem, ligaman olarak adlandırılan kemiklerin hareketi sırasında birbirinden ayrılmamasını sağlayan,yumuşak şeritlerle birarada tutulur. Dört çeşit hareketli eklem vardır. Her biri farklı derecelerde vüvuda hareket kaabiliyeti sağlarlar.</a:t>
            </a:r>
          </a:p>
        </p:txBody>
      </p:sp>
    </p:spTree>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7848600" y="63246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      A.Ç</a:t>
            </a:r>
          </a:p>
        </p:txBody>
      </p:sp>
      <p:graphicFrame>
        <p:nvGraphicFramePr>
          <p:cNvPr id="16387" name="Object 3"/>
          <p:cNvGraphicFramePr>
            <a:graphicFrameLocks noChangeAspect="1"/>
          </p:cNvGraphicFramePr>
          <p:nvPr/>
        </p:nvGraphicFramePr>
        <p:xfrm>
          <a:off x="0" y="609600"/>
          <a:ext cx="2228850" cy="4572000"/>
        </p:xfrm>
        <a:graphic>
          <a:graphicData uri="http://schemas.openxmlformats.org/presentationml/2006/ole">
            <mc:AlternateContent xmlns:mc="http://schemas.openxmlformats.org/markup-compatibility/2006">
              <mc:Choice xmlns:v="urn:schemas-microsoft-com:vml" Requires="v">
                <p:oleObj spid="_x0000_s16391" name="Bit Eşlem Resmi" r:id="rId3" imgW="1685714" imgH="3457143" progId="Paint.Picture">
                  <p:embed/>
                </p:oleObj>
              </mc:Choice>
              <mc:Fallback>
                <p:oleObj name="Bit Eşlem Resmi" r:id="rId3" imgW="1685714" imgH="3457143"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
                        <a:ext cx="222885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8" name="Object 4"/>
          <p:cNvGraphicFramePr>
            <a:graphicFrameLocks noChangeAspect="1"/>
          </p:cNvGraphicFramePr>
          <p:nvPr/>
        </p:nvGraphicFramePr>
        <p:xfrm>
          <a:off x="2286000" y="457200"/>
          <a:ext cx="2241550" cy="4572000"/>
        </p:xfrm>
        <a:graphic>
          <a:graphicData uri="http://schemas.openxmlformats.org/presentationml/2006/ole">
            <mc:AlternateContent xmlns:mc="http://schemas.openxmlformats.org/markup-compatibility/2006">
              <mc:Choice xmlns:v="urn:schemas-microsoft-com:vml" Requires="v">
                <p:oleObj spid="_x0000_s16392" name="Bit Eşlem Resmi" r:id="rId5" imgW="1704762" imgH="3476190" progId="Paint.Picture">
                  <p:embed/>
                </p:oleObj>
              </mc:Choice>
              <mc:Fallback>
                <p:oleObj name="Bit Eşlem Resmi" r:id="rId5" imgW="1704762" imgH="3476190" progId="Paint.Picture">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457200"/>
                        <a:ext cx="224155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9" name="Object 5"/>
          <p:cNvGraphicFramePr>
            <a:graphicFrameLocks noChangeAspect="1"/>
          </p:cNvGraphicFramePr>
          <p:nvPr/>
        </p:nvGraphicFramePr>
        <p:xfrm>
          <a:off x="4724400" y="457200"/>
          <a:ext cx="2173288" cy="4495800"/>
        </p:xfrm>
        <a:graphic>
          <a:graphicData uri="http://schemas.openxmlformats.org/presentationml/2006/ole">
            <mc:AlternateContent xmlns:mc="http://schemas.openxmlformats.org/markup-compatibility/2006">
              <mc:Choice xmlns:v="urn:schemas-microsoft-com:vml" Requires="v">
                <p:oleObj spid="_x0000_s16393" name="Bit Eşlem Resmi" r:id="rId7" imgW="1676634" imgH="3467584" progId="Paint.Picture">
                  <p:embed/>
                </p:oleObj>
              </mc:Choice>
              <mc:Fallback>
                <p:oleObj name="Bit Eşlem Resmi" r:id="rId7" imgW="1676634" imgH="3467584" progId="Paint.Picture">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24400" y="457200"/>
                        <a:ext cx="2173288"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90" name="Object 6"/>
          <p:cNvGraphicFramePr>
            <a:graphicFrameLocks noChangeAspect="1"/>
          </p:cNvGraphicFramePr>
          <p:nvPr/>
        </p:nvGraphicFramePr>
        <p:xfrm>
          <a:off x="7043738" y="533400"/>
          <a:ext cx="2100262" cy="4343400"/>
        </p:xfrm>
        <a:graphic>
          <a:graphicData uri="http://schemas.openxmlformats.org/presentationml/2006/ole">
            <mc:AlternateContent xmlns:mc="http://schemas.openxmlformats.org/markup-compatibility/2006">
              <mc:Choice xmlns:v="urn:schemas-microsoft-com:vml" Requires="v">
                <p:oleObj spid="_x0000_s16394" name="Bit Eşlem Resmi" r:id="rId9" imgW="1676634" imgH="3467584" progId="Paint.Picture">
                  <p:embed/>
                </p:oleObj>
              </mc:Choice>
              <mc:Fallback>
                <p:oleObj name="Bit Eşlem Resmi" r:id="rId9" imgW="1676634" imgH="3467584" progId="Paint.Picture">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43738" y="533400"/>
                        <a:ext cx="2100262"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7848600" y="63246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      A.Ç</a:t>
            </a:r>
          </a:p>
        </p:txBody>
      </p:sp>
      <p:graphicFrame>
        <p:nvGraphicFramePr>
          <p:cNvPr id="17411" name="Object 3"/>
          <p:cNvGraphicFramePr>
            <a:graphicFrameLocks noChangeAspect="1"/>
          </p:cNvGraphicFramePr>
          <p:nvPr/>
        </p:nvGraphicFramePr>
        <p:xfrm>
          <a:off x="2514600" y="304800"/>
          <a:ext cx="2935288" cy="6019800"/>
        </p:xfrm>
        <a:graphic>
          <a:graphicData uri="http://schemas.openxmlformats.org/presentationml/2006/ole">
            <mc:AlternateContent xmlns:mc="http://schemas.openxmlformats.org/markup-compatibility/2006">
              <mc:Choice xmlns:v="urn:schemas-microsoft-com:vml" Requires="v">
                <p:oleObj spid="_x0000_s17412" name="Bit Eşlem Resmi" r:id="rId3" imgW="1685714" imgH="3457143" progId="Paint.Picture">
                  <p:embed/>
                </p:oleObj>
              </mc:Choice>
              <mc:Fallback>
                <p:oleObj name="Bit Eşlem Resmi" r:id="rId3" imgW="1685714" imgH="3457143"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304800"/>
                        <a:ext cx="2935288"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7848600" y="63246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      A.Ç</a:t>
            </a:r>
          </a:p>
        </p:txBody>
      </p:sp>
      <p:graphicFrame>
        <p:nvGraphicFramePr>
          <p:cNvPr id="18435" name="Object 3"/>
          <p:cNvGraphicFramePr>
            <a:graphicFrameLocks noChangeAspect="1"/>
          </p:cNvGraphicFramePr>
          <p:nvPr/>
        </p:nvGraphicFramePr>
        <p:xfrm>
          <a:off x="2590800" y="0"/>
          <a:ext cx="3176588" cy="6477000"/>
        </p:xfrm>
        <a:graphic>
          <a:graphicData uri="http://schemas.openxmlformats.org/presentationml/2006/ole">
            <mc:AlternateContent xmlns:mc="http://schemas.openxmlformats.org/markup-compatibility/2006">
              <mc:Choice xmlns:v="urn:schemas-microsoft-com:vml" Requires="v">
                <p:oleObj spid="_x0000_s18436" name="Bit Eşlem Resmi" r:id="rId3" imgW="1704762" imgH="3476190" progId="Paint.Picture">
                  <p:embed/>
                </p:oleObj>
              </mc:Choice>
              <mc:Fallback>
                <p:oleObj name="Bit Eşlem Resmi" r:id="rId3" imgW="1704762" imgH="3476190"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0"/>
                        <a:ext cx="3176588"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848600" y="63246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      A.Ç</a:t>
            </a:r>
          </a:p>
        </p:txBody>
      </p:sp>
      <p:graphicFrame>
        <p:nvGraphicFramePr>
          <p:cNvPr id="19459" name="Object 3"/>
          <p:cNvGraphicFramePr>
            <a:graphicFrameLocks noChangeAspect="1"/>
          </p:cNvGraphicFramePr>
          <p:nvPr/>
        </p:nvGraphicFramePr>
        <p:xfrm>
          <a:off x="2971800" y="304800"/>
          <a:ext cx="3168650" cy="6553200"/>
        </p:xfrm>
        <a:graphic>
          <a:graphicData uri="http://schemas.openxmlformats.org/presentationml/2006/ole">
            <mc:AlternateContent xmlns:mc="http://schemas.openxmlformats.org/markup-compatibility/2006">
              <mc:Choice xmlns:v="urn:schemas-microsoft-com:vml" Requires="v">
                <p:oleObj spid="_x0000_s19460" name="Bit Eşlem Resmi" r:id="rId3" imgW="1676634" imgH="3467584" progId="Paint.Picture">
                  <p:embed/>
                </p:oleObj>
              </mc:Choice>
              <mc:Fallback>
                <p:oleObj name="Bit Eşlem Resmi" r:id="rId3" imgW="1676634" imgH="3467584"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04800"/>
                        <a:ext cx="3168650"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7848600" y="63246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      A.Ç</a:t>
            </a:r>
          </a:p>
        </p:txBody>
      </p:sp>
      <p:graphicFrame>
        <p:nvGraphicFramePr>
          <p:cNvPr id="20483" name="Object 3"/>
          <p:cNvGraphicFramePr>
            <a:graphicFrameLocks noChangeAspect="1"/>
          </p:cNvGraphicFramePr>
          <p:nvPr/>
        </p:nvGraphicFramePr>
        <p:xfrm>
          <a:off x="2667000" y="228600"/>
          <a:ext cx="3057525" cy="6324600"/>
        </p:xfrm>
        <a:graphic>
          <a:graphicData uri="http://schemas.openxmlformats.org/presentationml/2006/ole">
            <mc:AlternateContent xmlns:mc="http://schemas.openxmlformats.org/markup-compatibility/2006">
              <mc:Choice xmlns:v="urn:schemas-microsoft-com:vml" Requires="v">
                <p:oleObj spid="_x0000_s20484" name="Bit Eşlem Resmi" r:id="rId3" imgW="1676634" imgH="3467584" progId="Paint.Picture">
                  <p:embed/>
                </p:oleObj>
              </mc:Choice>
              <mc:Fallback>
                <p:oleObj name="Bit Eşlem Resmi" r:id="rId3" imgW="1676634" imgH="3467584"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228600"/>
                        <a:ext cx="3057525"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762000" y="3048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b="1">
                <a:solidFill>
                  <a:srgbClr val="0000FF"/>
                </a:solidFill>
                <a:latin typeface="Arial Black" pitchFamily="34" charset="0"/>
              </a:rPr>
              <a:t>HAREKETLİ  ( OYNAR ) EKLEMLER</a:t>
            </a:r>
          </a:p>
        </p:txBody>
      </p:sp>
      <p:sp>
        <p:nvSpPr>
          <p:cNvPr id="21507" name="Text Box 3"/>
          <p:cNvSpPr txBox="1">
            <a:spLocks noChangeArrowheads="1"/>
          </p:cNvSpPr>
          <p:nvPr/>
        </p:nvSpPr>
        <p:spPr bwMode="auto">
          <a:xfrm>
            <a:off x="838200" y="990600"/>
            <a:ext cx="7391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İki kemik arasındaki eklemler rahatlıkla hareket ederler.</a:t>
            </a:r>
          </a:p>
        </p:txBody>
      </p:sp>
      <p:sp>
        <p:nvSpPr>
          <p:cNvPr id="21508" name="Text Box 4"/>
          <p:cNvSpPr txBox="1">
            <a:spLocks noChangeArrowheads="1"/>
          </p:cNvSpPr>
          <p:nvPr/>
        </p:nvSpPr>
        <p:spPr bwMode="auto">
          <a:xfrm>
            <a:off x="914400" y="2362200"/>
            <a:ext cx="2743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solidFill>
                  <a:srgbClr val="FF0066"/>
                </a:solidFill>
              </a:rPr>
              <a:t>ÖRNEK :</a:t>
            </a:r>
          </a:p>
        </p:txBody>
      </p:sp>
      <p:sp>
        <p:nvSpPr>
          <p:cNvPr id="21509" name="Text Box 5"/>
          <p:cNvSpPr txBox="1">
            <a:spLocks noChangeArrowheads="1"/>
          </p:cNvSpPr>
          <p:nvPr/>
        </p:nvSpPr>
        <p:spPr bwMode="auto">
          <a:xfrm>
            <a:off x="8153400" y="60960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A.Ç</a:t>
            </a:r>
          </a:p>
        </p:txBody>
      </p:sp>
      <p:sp>
        <p:nvSpPr>
          <p:cNvPr id="21510" name="Text Box 6"/>
          <p:cNvSpPr txBox="1">
            <a:spLocks noChangeArrowheads="1"/>
          </p:cNvSpPr>
          <p:nvPr/>
        </p:nvSpPr>
        <p:spPr bwMode="auto">
          <a:xfrm>
            <a:off x="533400" y="3048000"/>
            <a:ext cx="80010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OMUZ EKLEMİ,DİRSEK EKLEMİ, EL BİLEĞİ EKLEMİ,KALÇA EKLEMİ,DİZ EKLEMİ,ALT ÇENE EKLEMİ</a:t>
            </a:r>
          </a:p>
        </p:txBody>
      </p:sp>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098" name="WordArt 2"/>
          <p:cNvSpPr>
            <a:spLocks noChangeArrowheads="1" noChangeShapeType="1" noTextEdit="1"/>
          </p:cNvSpPr>
          <p:nvPr/>
        </p:nvSpPr>
        <p:spPr bwMode="auto">
          <a:xfrm>
            <a:off x="533400" y="457200"/>
            <a:ext cx="5029200" cy="1219200"/>
          </a:xfrm>
          <a:prstGeom prst="rect">
            <a:avLst/>
          </a:prstGeom>
        </p:spPr>
        <p:txBody>
          <a:bodyPr wrap="none" fromWordArt="1">
            <a:prstTxWarp prst="textSlantUp">
              <a:avLst>
                <a:gd name="adj" fmla="val 32056"/>
              </a:avLst>
            </a:prstTxWarp>
          </a:bodyPr>
          <a:lstStyle/>
          <a:p>
            <a:pPr algn="ctr"/>
            <a:r>
              <a:rPr lang="pt-BR" sz="20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Arial Black"/>
              </a:rPr>
              <a:t>E K L E M  L E R</a:t>
            </a:r>
            <a:endParaRPr lang="tr-TR" sz="20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Arial Black"/>
            </a:endParaRPr>
          </a:p>
        </p:txBody>
      </p:sp>
      <p:sp>
        <p:nvSpPr>
          <p:cNvPr id="4099" name="WordArt 3"/>
          <p:cNvSpPr>
            <a:spLocks noChangeArrowheads="1" noChangeShapeType="1" noTextEdit="1"/>
          </p:cNvSpPr>
          <p:nvPr/>
        </p:nvSpPr>
        <p:spPr bwMode="auto">
          <a:xfrm>
            <a:off x="1676400" y="2971800"/>
            <a:ext cx="59436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pt-BR" sz="2000" kern="10">
                <a:solidFill>
                  <a:schemeClr val="accent1"/>
                </a:solidFill>
                <a:effectLst>
                  <a:outerShdw dist="53882" dir="2700000" algn="ctr" rotWithShape="0">
                    <a:srgbClr val="C0C0C0"/>
                  </a:outerShdw>
                </a:effectLst>
                <a:latin typeface="Arial Black"/>
              </a:rPr>
              <a:t>M E T İ N D Ü Z E N L E M E</a:t>
            </a:r>
            <a:endParaRPr lang="tr-TR" sz="2000" kern="10">
              <a:solidFill>
                <a:schemeClr val="accent1"/>
              </a:solidFill>
              <a:effectLst>
                <a:outerShdw dist="53882" dir="2700000" algn="ctr" rotWithShape="0">
                  <a:srgbClr val="C0C0C0"/>
                </a:outerShdw>
              </a:effectLst>
              <a:latin typeface="Arial Black"/>
            </a:endParaRPr>
          </a:p>
        </p:txBody>
      </p:sp>
      <p:sp>
        <p:nvSpPr>
          <p:cNvPr id="4100" name="Text Box 4"/>
          <p:cNvSpPr txBox="1">
            <a:spLocks noChangeArrowheads="1"/>
          </p:cNvSpPr>
          <p:nvPr/>
        </p:nvSpPr>
        <p:spPr bwMode="auto">
          <a:xfrm>
            <a:off x="685800" y="51816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tr-TR" altLang="tr-TR" b="1">
                <a:solidFill>
                  <a:srgbClr val="993300"/>
                </a:solidFill>
              </a:rPr>
              <a:t>B İ L G İ   İ Ş L E M   B Ö L Ü M Ü</a:t>
            </a:r>
          </a:p>
        </p:txBody>
      </p:sp>
      <p:sp>
        <p:nvSpPr>
          <p:cNvPr id="4101" name="Text Box 5"/>
          <p:cNvSpPr txBox="1">
            <a:spLocks noChangeArrowheads="1"/>
          </p:cNvSpPr>
          <p:nvPr/>
        </p:nvSpPr>
        <p:spPr bwMode="auto">
          <a:xfrm>
            <a:off x="7924800" y="62484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A.Ç</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 calcmode="lin" valueType="num">
                                      <p:cBhvr>
                                        <p:cTn id="9" dur="500" fill="hold"/>
                                        <p:tgtEl>
                                          <p:spTgt spid="4098"/>
                                        </p:tgtEl>
                                        <p:attrNameLst>
                                          <p:attrName>ppt_x</p:attrName>
                                        </p:attrNameLst>
                                      </p:cBhvr>
                                      <p:tavLst>
                                        <p:tav tm="0">
                                          <p:val>
                                            <p:fltVal val="0.5"/>
                                          </p:val>
                                        </p:tav>
                                        <p:tav tm="100000">
                                          <p:val>
                                            <p:strVal val="#ppt_x"/>
                                          </p:val>
                                        </p:tav>
                                      </p:tavLst>
                                    </p:anim>
                                    <p:anim calcmode="lin" valueType="num">
                                      <p:cBhvr>
                                        <p:cTn id="10" dur="500" fill="hold"/>
                                        <p:tgtEl>
                                          <p:spTgt spid="4098"/>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7" presetClass="entr" presetSubtype="4" fill="hold" grpId="0" nodeType="clickEffect">
                                  <p:stCondLst>
                                    <p:cond delay="0"/>
                                  </p:stCondLst>
                                  <p:childTnLst>
                                    <p:set>
                                      <p:cBhvr>
                                        <p:cTn id="14" dur="1" fill="hold">
                                          <p:stCondLst>
                                            <p:cond delay="0"/>
                                          </p:stCondLst>
                                        </p:cTn>
                                        <p:tgtEl>
                                          <p:spTgt spid="4099"/>
                                        </p:tgtEl>
                                        <p:attrNameLst>
                                          <p:attrName>style.visibility</p:attrName>
                                        </p:attrNameLst>
                                      </p:cBhvr>
                                      <p:to>
                                        <p:strVal val="visible"/>
                                      </p:to>
                                    </p:set>
                                    <p:anim calcmode="lin" valueType="num">
                                      <p:cBhvr additive="base">
                                        <p:cTn id="15" dur="5000" fill="hold"/>
                                        <p:tgtEl>
                                          <p:spTgt spid="4099"/>
                                        </p:tgtEl>
                                        <p:attrNameLst>
                                          <p:attrName>ppt_x</p:attrName>
                                        </p:attrNameLst>
                                      </p:cBhvr>
                                      <p:tavLst>
                                        <p:tav tm="0">
                                          <p:val>
                                            <p:strVal val="#ppt_x"/>
                                          </p:val>
                                        </p:tav>
                                        <p:tav tm="100000">
                                          <p:val>
                                            <p:strVal val="#ppt_x"/>
                                          </p:val>
                                        </p:tav>
                                      </p:tavLst>
                                    </p:anim>
                                    <p:anim calcmode="lin" valueType="num">
                                      <p:cBhvr additive="base">
                                        <p:cTn id="16" dur="5000" fill="hold"/>
                                        <p:tgtEl>
                                          <p:spTgt spid="4099"/>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7" presetClass="entr" presetSubtype="4" fill="hold" grpId="0" nodeType="clickEffect">
                                  <p:stCondLst>
                                    <p:cond delay="0"/>
                                  </p:stCondLst>
                                  <p:childTnLst>
                                    <p:set>
                                      <p:cBhvr>
                                        <p:cTn id="20" dur="1" fill="hold">
                                          <p:stCondLst>
                                            <p:cond delay="0"/>
                                          </p:stCondLst>
                                        </p:cTn>
                                        <p:tgtEl>
                                          <p:spTgt spid="4100"/>
                                        </p:tgtEl>
                                        <p:attrNameLst>
                                          <p:attrName>style.visibility</p:attrName>
                                        </p:attrNameLst>
                                      </p:cBhvr>
                                      <p:to>
                                        <p:strVal val="visible"/>
                                      </p:to>
                                    </p:set>
                                    <p:anim calcmode="lin" valueType="num">
                                      <p:cBhvr additive="base">
                                        <p:cTn id="21" dur="5000" fill="hold"/>
                                        <p:tgtEl>
                                          <p:spTgt spid="4100"/>
                                        </p:tgtEl>
                                        <p:attrNameLst>
                                          <p:attrName>ppt_x</p:attrName>
                                        </p:attrNameLst>
                                      </p:cBhvr>
                                      <p:tavLst>
                                        <p:tav tm="0">
                                          <p:val>
                                            <p:strVal val="#ppt_x"/>
                                          </p:val>
                                        </p:tav>
                                        <p:tav tm="100000">
                                          <p:val>
                                            <p:strVal val="#ppt_x"/>
                                          </p:val>
                                        </p:tav>
                                      </p:tavLst>
                                    </p:anim>
                                    <p:anim calcmode="lin" valueType="num">
                                      <p:cBhvr additive="base">
                                        <p:cTn id="22" dur="5000" fill="hold"/>
                                        <p:tgtEl>
                                          <p:spTgt spid="4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P spid="4099" grpId="0" animBg="1"/>
      <p:bldP spid="4100"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676400" y="13716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OMUZ EKLEMİ:</a:t>
            </a:r>
          </a:p>
        </p:txBody>
      </p:sp>
      <p:sp>
        <p:nvSpPr>
          <p:cNvPr id="22531" name="Text Box 3"/>
          <p:cNvSpPr txBox="1">
            <a:spLocks noChangeArrowheads="1"/>
          </p:cNvSpPr>
          <p:nvPr/>
        </p:nvSpPr>
        <p:spPr bwMode="auto">
          <a:xfrm>
            <a:off x="685800" y="1981200"/>
            <a:ext cx="7391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solidFill>
                  <a:srgbClr val="FF0066"/>
                </a:solidFill>
              </a:rPr>
              <a:t>Kürek Kemiği -  Kol Kemiği</a:t>
            </a:r>
          </a:p>
        </p:txBody>
      </p:sp>
      <p:sp>
        <p:nvSpPr>
          <p:cNvPr id="22532" name="Text Box 4"/>
          <p:cNvSpPr txBox="1">
            <a:spLocks noChangeArrowheads="1"/>
          </p:cNvSpPr>
          <p:nvPr/>
        </p:nvSpPr>
        <p:spPr bwMode="auto">
          <a:xfrm>
            <a:off x="1524000" y="2590800"/>
            <a:ext cx="4800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DİRSEK EKLEMİ :</a:t>
            </a:r>
          </a:p>
        </p:txBody>
      </p:sp>
      <p:sp>
        <p:nvSpPr>
          <p:cNvPr id="22533" name="Text Box 5"/>
          <p:cNvSpPr txBox="1">
            <a:spLocks noChangeArrowheads="1"/>
          </p:cNvSpPr>
          <p:nvPr/>
        </p:nvSpPr>
        <p:spPr bwMode="auto">
          <a:xfrm>
            <a:off x="838200" y="3200400"/>
            <a:ext cx="6324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solidFill>
                  <a:srgbClr val="CC00FF"/>
                </a:solidFill>
              </a:rPr>
              <a:t>Kol Kemiği -Döner kemik ve Dirsek Kemiği</a:t>
            </a:r>
          </a:p>
        </p:txBody>
      </p:sp>
      <p:sp>
        <p:nvSpPr>
          <p:cNvPr id="22534" name="Text Box 6"/>
          <p:cNvSpPr txBox="1">
            <a:spLocks noChangeArrowheads="1"/>
          </p:cNvSpPr>
          <p:nvPr/>
        </p:nvSpPr>
        <p:spPr bwMode="auto">
          <a:xfrm>
            <a:off x="1905000" y="4419600"/>
            <a:ext cx="4876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EL BİLEĞİ EKLEMİ :</a:t>
            </a:r>
          </a:p>
        </p:txBody>
      </p:sp>
      <p:sp>
        <p:nvSpPr>
          <p:cNvPr id="22535" name="Text Box 7"/>
          <p:cNvSpPr txBox="1">
            <a:spLocks noChangeArrowheads="1"/>
          </p:cNvSpPr>
          <p:nvPr/>
        </p:nvSpPr>
        <p:spPr bwMode="auto">
          <a:xfrm>
            <a:off x="838200" y="5181600"/>
            <a:ext cx="7162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solidFill>
                  <a:srgbClr val="CC0000"/>
                </a:solidFill>
              </a:rPr>
              <a:t>Ön kol Kemiği - El bileği Kemikleri</a:t>
            </a:r>
          </a:p>
        </p:txBody>
      </p:sp>
      <p:sp>
        <p:nvSpPr>
          <p:cNvPr id="22536" name="Text Box 8"/>
          <p:cNvSpPr txBox="1">
            <a:spLocks noChangeArrowheads="1"/>
          </p:cNvSpPr>
          <p:nvPr/>
        </p:nvSpPr>
        <p:spPr bwMode="auto">
          <a:xfrm>
            <a:off x="1219200" y="381000"/>
            <a:ext cx="6934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2800" b="1"/>
              <a:t>EKLEMLER  VE  BAĞLANTI YAPTIĞI KEMİKLER</a:t>
            </a:r>
          </a:p>
        </p:txBody>
      </p:sp>
      <p:sp>
        <p:nvSpPr>
          <p:cNvPr id="22537" name="Text Box 9"/>
          <p:cNvSpPr txBox="1">
            <a:spLocks noChangeArrowheads="1"/>
          </p:cNvSpPr>
          <p:nvPr/>
        </p:nvSpPr>
        <p:spPr bwMode="auto">
          <a:xfrm>
            <a:off x="8153400" y="60960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A.Ç</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ox(out)">
                                      <p:cBhvr>
                                        <p:cTn id="7" dur="5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wd">
                                    <p:tmPct val="100000"/>
                                  </p:iterate>
                                  <p:childTnLst>
                                    <p:set>
                                      <p:cBhvr>
                                        <p:cTn id="11" dur="1" fill="hold">
                                          <p:stCondLst>
                                            <p:cond delay="0"/>
                                          </p:stCondLst>
                                        </p:cTn>
                                        <p:tgtEl>
                                          <p:spTgt spid="22531"/>
                                        </p:tgtEl>
                                        <p:attrNameLst>
                                          <p:attrName>style.visibility</p:attrName>
                                        </p:attrNameLst>
                                      </p:cBhvr>
                                      <p:to>
                                        <p:strVal val="visible"/>
                                      </p:to>
                                    </p:set>
                                    <p:animEffect transition="in" filter="wipe(up)">
                                      <p:cBhvr>
                                        <p:cTn id="12" dur="300"/>
                                        <p:tgtEl>
                                          <p:spTgt spid="225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2532"/>
                                        </p:tgtEl>
                                        <p:attrNameLst>
                                          <p:attrName>style.visibility</p:attrName>
                                        </p:attrNameLst>
                                      </p:cBhvr>
                                      <p:to>
                                        <p:strVal val="visible"/>
                                      </p:to>
                                    </p:set>
                                    <p:animEffect transition="in" filter="box(out)">
                                      <p:cBhvr>
                                        <p:cTn id="17" dur="500"/>
                                        <p:tgtEl>
                                          <p:spTgt spid="2253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iterate type="wd">
                                    <p:tmPct val="100000"/>
                                  </p:iterate>
                                  <p:childTnLst>
                                    <p:set>
                                      <p:cBhvr>
                                        <p:cTn id="21" dur="1" fill="hold">
                                          <p:stCondLst>
                                            <p:cond delay="0"/>
                                          </p:stCondLst>
                                        </p:cTn>
                                        <p:tgtEl>
                                          <p:spTgt spid="22533"/>
                                        </p:tgtEl>
                                        <p:attrNameLst>
                                          <p:attrName>style.visibility</p:attrName>
                                        </p:attrNameLst>
                                      </p:cBhvr>
                                      <p:to>
                                        <p:strVal val="visible"/>
                                      </p:to>
                                    </p:set>
                                    <p:animEffect transition="in" filter="wipe(up)">
                                      <p:cBhvr>
                                        <p:cTn id="22" dur="300"/>
                                        <p:tgtEl>
                                          <p:spTgt spid="2253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2534"/>
                                        </p:tgtEl>
                                        <p:attrNameLst>
                                          <p:attrName>style.visibility</p:attrName>
                                        </p:attrNameLst>
                                      </p:cBhvr>
                                      <p:to>
                                        <p:strVal val="visible"/>
                                      </p:to>
                                    </p:set>
                                    <p:animEffect transition="in" filter="box(out)">
                                      <p:cBhvr>
                                        <p:cTn id="27" dur="500"/>
                                        <p:tgtEl>
                                          <p:spTgt spid="2253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iterate type="wd">
                                    <p:tmPct val="100000"/>
                                  </p:iterate>
                                  <p:childTnLst>
                                    <p:set>
                                      <p:cBhvr>
                                        <p:cTn id="31" dur="1" fill="hold">
                                          <p:stCondLst>
                                            <p:cond delay="0"/>
                                          </p:stCondLst>
                                        </p:cTn>
                                        <p:tgtEl>
                                          <p:spTgt spid="22535"/>
                                        </p:tgtEl>
                                        <p:attrNameLst>
                                          <p:attrName>style.visibility</p:attrName>
                                        </p:attrNameLst>
                                      </p:cBhvr>
                                      <p:to>
                                        <p:strVal val="visible"/>
                                      </p:to>
                                    </p:set>
                                    <p:animEffect transition="in" filter="wipe(up)">
                                      <p:cBhvr>
                                        <p:cTn id="32" dur="300"/>
                                        <p:tgtEl>
                                          <p:spTgt spid="22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autoUpdateAnimBg="0"/>
      <p:bldP spid="22532" grpId="0" autoUpdateAnimBg="0"/>
      <p:bldP spid="22533" grpId="0" autoUpdateAnimBg="0"/>
      <p:bldP spid="22534" grpId="0" autoUpdateAnimBg="0"/>
      <p:bldP spid="22535"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057400" y="1600200"/>
            <a:ext cx="464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KALÇA EKLEMİ:</a:t>
            </a:r>
          </a:p>
        </p:txBody>
      </p:sp>
      <p:sp>
        <p:nvSpPr>
          <p:cNvPr id="23555" name="Text Box 3"/>
          <p:cNvSpPr txBox="1">
            <a:spLocks noChangeArrowheads="1"/>
          </p:cNvSpPr>
          <p:nvPr/>
        </p:nvSpPr>
        <p:spPr bwMode="auto">
          <a:xfrm>
            <a:off x="1066800" y="2209800"/>
            <a:ext cx="6629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solidFill>
                  <a:srgbClr val="D60093"/>
                </a:solidFill>
              </a:rPr>
              <a:t>Kalça Kemiği - Uyluk Kemiği</a:t>
            </a:r>
          </a:p>
        </p:txBody>
      </p:sp>
      <p:sp>
        <p:nvSpPr>
          <p:cNvPr id="23556" name="Text Box 4"/>
          <p:cNvSpPr txBox="1">
            <a:spLocks noChangeArrowheads="1"/>
          </p:cNvSpPr>
          <p:nvPr/>
        </p:nvSpPr>
        <p:spPr bwMode="auto">
          <a:xfrm>
            <a:off x="1828800" y="2895600"/>
            <a:ext cx="464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DİZ EKLEMİ:</a:t>
            </a:r>
          </a:p>
        </p:txBody>
      </p:sp>
      <p:sp>
        <p:nvSpPr>
          <p:cNvPr id="23557" name="Text Box 5"/>
          <p:cNvSpPr txBox="1">
            <a:spLocks noChangeArrowheads="1"/>
          </p:cNvSpPr>
          <p:nvPr/>
        </p:nvSpPr>
        <p:spPr bwMode="auto">
          <a:xfrm>
            <a:off x="990600" y="3581400"/>
            <a:ext cx="5791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solidFill>
                  <a:srgbClr val="FF3300"/>
                </a:solidFill>
              </a:rPr>
              <a:t>Uyluk kemiği - İncik kemiği</a:t>
            </a:r>
          </a:p>
        </p:txBody>
      </p:sp>
      <p:sp>
        <p:nvSpPr>
          <p:cNvPr id="23558" name="Text Box 6"/>
          <p:cNvSpPr txBox="1">
            <a:spLocks noChangeArrowheads="1"/>
          </p:cNvSpPr>
          <p:nvPr/>
        </p:nvSpPr>
        <p:spPr bwMode="auto">
          <a:xfrm>
            <a:off x="1676400" y="4343400"/>
            <a:ext cx="5486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ALT ÇENE EKLEMİ :</a:t>
            </a:r>
          </a:p>
        </p:txBody>
      </p:sp>
      <p:sp>
        <p:nvSpPr>
          <p:cNvPr id="23559" name="Text Box 7"/>
          <p:cNvSpPr txBox="1">
            <a:spLocks noChangeArrowheads="1"/>
          </p:cNvSpPr>
          <p:nvPr/>
        </p:nvSpPr>
        <p:spPr bwMode="auto">
          <a:xfrm>
            <a:off x="838200" y="5105400"/>
            <a:ext cx="6781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solidFill>
                  <a:srgbClr val="CC0099"/>
                </a:solidFill>
              </a:rPr>
              <a:t>Alt Çene Kemiği - Şakak Kemiği</a:t>
            </a:r>
          </a:p>
        </p:txBody>
      </p:sp>
      <p:sp>
        <p:nvSpPr>
          <p:cNvPr id="23560" name="Text Box 8"/>
          <p:cNvSpPr txBox="1">
            <a:spLocks noChangeArrowheads="1"/>
          </p:cNvSpPr>
          <p:nvPr/>
        </p:nvSpPr>
        <p:spPr bwMode="auto">
          <a:xfrm>
            <a:off x="8153400" y="60960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A.Ç</a:t>
            </a:r>
          </a:p>
        </p:txBody>
      </p:sp>
      <p:sp>
        <p:nvSpPr>
          <p:cNvPr id="23561" name="Text Box 9"/>
          <p:cNvSpPr txBox="1">
            <a:spLocks noChangeArrowheads="1"/>
          </p:cNvSpPr>
          <p:nvPr/>
        </p:nvSpPr>
        <p:spPr bwMode="auto">
          <a:xfrm>
            <a:off x="1219200" y="381000"/>
            <a:ext cx="6934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2800" b="1"/>
              <a:t>EKLEMLER  VE  BAĞLANTI YAPTIĞI KEMİKLER</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box(out)">
                                      <p:cBhvr>
                                        <p:cTn id="7" dur="5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wd">
                                    <p:tmPct val="100000"/>
                                  </p:iterate>
                                  <p:childTnLst>
                                    <p:set>
                                      <p:cBhvr>
                                        <p:cTn id="11" dur="1" fill="hold">
                                          <p:stCondLst>
                                            <p:cond delay="0"/>
                                          </p:stCondLst>
                                        </p:cTn>
                                        <p:tgtEl>
                                          <p:spTgt spid="23555"/>
                                        </p:tgtEl>
                                        <p:attrNameLst>
                                          <p:attrName>style.visibility</p:attrName>
                                        </p:attrNameLst>
                                      </p:cBhvr>
                                      <p:to>
                                        <p:strVal val="visible"/>
                                      </p:to>
                                    </p:set>
                                    <p:animEffect transition="in" filter="wipe(up)">
                                      <p:cBhvr>
                                        <p:cTn id="12" dur="300"/>
                                        <p:tgtEl>
                                          <p:spTgt spid="235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3556"/>
                                        </p:tgtEl>
                                        <p:attrNameLst>
                                          <p:attrName>style.visibility</p:attrName>
                                        </p:attrNameLst>
                                      </p:cBhvr>
                                      <p:to>
                                        <p:strVal val="visible"/>
                                      </p:to>
                                    </p:set>
                                    <p:animEffect transition="in" filter="box(out)">
                                      <p:cBhvr>
                                        <p:cTn id="17" dur="500"/>
                                        <p:tgtEl>
                                          <p:spTgt spid="235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iterate type="wd">
                                    <p:tmPct val="100000"/>
                                  </p:iterate>
                                  <p:childTnLst>
                                    <p:set>
                                      <p:cBhvr>
                                        <p:cTn id="21" dur="1" fill="hold">
                                          <p:stCondLst>
                                            <p:cond delay="0"/>
                                          </p:stCondLst>
                                        </p:cTn>
                                        <p:tgtEl>
                                          <p:spTgt spid="23557"/>
                                        </p:tgtEl>
                                        <p:attrNameLst>
                                          <p:attrName>style.visibility</p:attrName>
                                        </p:attrNameLst>
                                      </p:cBhvr>
                                      <p:to>
                                        <p:strVal val="visible"/>
                                      </p:to>
                                    </p:set>
                                    <p:animEffect transition="in" filter="wipe(up)">
                                      <p:cBhvr>
                                        <p:cTn id="22" dur="300"/>
                                        <p:tgtEl>
                                          <p:spTgt spid="2355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3558"/>
                                        </p:tgtEl>
                                        <p:attrNameLst>
                                          <p:attrName>style.visibility</p:attrName>
                                        </p:attrNameLst>
                                      </p:cBhvr>
                                      <p:to>
                                        <p:strVal val="visible"/>
                                      </p:to>
                                    </p:set>
                                    <p:animEffect transition="in" filter="box(out)">
                                      <p:cBhvr>
                                        <p:cTn id="27" dur="500"/>
                                        <p:tgtEl>
                                          <p:spTgt spid="2355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iterate type="wd">
                                    <p:tmPct val="100000"/>
                                  </p:iterate>
                                  <p:childTnLst>
                                    <p:set>
                                      <p:cBhvr>
                                        <p:cTn id="31" dur="1" fill="hold">
                                          <p:stCondLst>
                                            <p:cond delay="0"/>
                                          </p:stCondLst>
                                        </p:cTn>
                                        <p:tgtEl>
                                          <p:spTgt spid="23559"/>
                                        </p:tgtEl>
                                        <p:attrNameLst>
                                          <p:attrName>style.visibility</p:attrName>
                                        </p:attrNameLst>
                                      </p:cBhvr>
                                      <p:to>
                                        <p:strVal val="visible"/>
                                      </p:to>
                                    </p:set>
                                    <p:animEffect transition="in" filter="wipe(up)">
                                      <p:cBhvr>
                                        <p:cTn id="32" dur="300"/>
                                        <p:tgtEl>
                                          <p:spTgt spid="23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autoUpdateAnimBg="0"/>
      <p:bldP spid="23556" grpId="0" autoUpdateAnimBg="0"/>
      <p:bldP spid="23557" grpId="0" autoUpdateAnimBg="0"/>
      <p:bldP spid="23558" grpId="0" autoUpdateAnimBg="0"/>
      <p:bldP spid="23559"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4578" name="WordArt 2"/>
          <p:cNvSpPr>
            <a:spLocks noChangeArrowheads="1" noChangeShapeType="1" noTextEdit="1"/>
          </p:cNvSpPr>
          <p:nvPr/>
        </p:nvSpPr>
        <p:spPr bwMode="auto">
          <a:xfrm>
            <a:off x="228600" y="304800"/>
            <a:ext cx="4495800" cy="990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n w="9525">
                  <a:solidFill>
                    <a:srgbClr val="000000"/>
                  </a:solidFill>
                  <a:round/>
                  <a:headEnd/>
                  <a:tailEnd/>
                </a:ln>
                <a:solidFill>
                  <a:srgbClr val="008000"/>
                </a:solidFill>
                <a:latin typeface="Arial Black"/>
              </a:rPr>
              <a:t>YARI HAREKETLİ </a:t>
            </a:r>
          </a:p>
          <a:p>
            <a:pPr algn="ctr"/>
            <a:r>
              <a:rPr lang="tr-TR" sz="3600" kern="10">
                <a:ln w="9525">
                  <a:solidFill>
                    <a:srgbClr val="000000"/>
                  </a:solidFill>
                  <a:round/>
                  <a:headEnd/>
                  <a:tailEnd/>
                </a:ln>
                <a:solidFill>
                  <a:srgbClr val="008000"/>
                </a:solidFill>
                <a:latin typeface="Arial Black"/>
              </a:rPr>
              <a:t>EKLEMLER</a:t>
            </a:r>
          </a:p>
        </p:txBody>
      </p:sp>
      <p:graphicFrame>
        <p:nvGraphicFramePr>
          <p:cNvPr id="24579" name="Object 3"/>
          <p:cNvGraphicFramePr>
            <a:graphicFrameLocks noChangeAspect="1"/>
          </p:cNvGraphicFramePr>
          <p:nvPr/>
        </p:nvGraphicFramePr>
        <p:xfrm>
          <a:off x="4648200" y="685800"/>
          <a:ext cx="4067175" cy="5181600"/>
        </p:xfrm>
        <a:graphic>
          <a:graphicData uri="http://schemas.openxmlformats.org/presentationml/2006/ole">
            <mc:AlternateContent xmlns:mc="http://schemas.openxmlformats.org/markup-compatibility/2006">
              <mc:Choice xmlns:v="urn:schemas-microsoft-com:vml" Requires="v">
                <p:oleObj spid="_x0000_s24584" name="Bit Eşlem Resmi" r:id="rId3" imgW="1219370" imgH="1552792" progId="Paint.Picture">
                  <p:embed/>
                </p:oleObj>
              </mc:Choice>
              <mc:Fallback>
                <p:oleObj name="Bit Eşlem Resmi" r:id="rId3" imgW="1219370" imgH="1552792"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685800"/>
                        <a:ext cx="4067175"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580" name="Rectangle 4"/>
          <p:cNvSpPr>
            <a:spLocks noChangeArrowheads="1"/>
          </p:cNvSpPr>
          <p:nvPr/>
        </p:nvSpPr>
        <p:spPr bwMode="auto">
          <a:xfrm>
            <a:off x="381000" y="1447800"/>
            <a:ext cx="5181600" cy="2625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130000"/>
              </a:lnSpc>
              <a:spcBef>
                <a:spcPct val="50000"/>
              </a:spcBef>
            </a:pPr>
            <a:r>
              <a:rPr lang="tr-TR" altLang="tr-TR" sz="3200" b="1" i="1">
                <a:solidFill>
                  <a:srgbClr val="003300"/>
                </a:solidFill>
              </a:rPr>
              <a:t>Çok az hareket edebilen eklemler , belkemiğinde olduğu gibi , kemiklerin kısıtlı hareketlerini sağlarlar.</a:t>
            </a:r>
          </a:p>
        </p:txBody>
      </p:sp>
      <p:sp>
        <p:nvSpPr>
          <p:cNvPr id="24581" name="Text Box 5"/>
          <p:cNvSpPr txBox="1">
            <a:spLocks noChangeArrowheads="1"/>
          </p:cNvSpPr>
          <p:nvPr/>
        </p:nvSpPr>
        <p:spPr bwMode="auto">
          <a:xfrm>
            <a:off x="8077200" y="61722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A.Ç</a:t>
            </a:r>
          </a:p>
        </p:txBody>
      </p:sp>
      <p:sp>
        <p:nvSpPr>
          <p:cNvPr id="24582" name="Text Box 6"/>
          <p:cNvSpPr txBox="1">
            <a:spLocks noChangeArrowheads="1"/>
          </p:cNvSpPr>
          <p:nvPr/>
        </p:nvSpPr>
        <p:spPr bwMode="auto">
          <a:xfrm>
            <a:off x="609600" y="41148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ÖRNEK :</a:t>
            </a:r>
          </a:p>
        </p:txBody>
      </p:sp>
      <p:sp>
        <p:nvSpPr>
          <p:cNvPr id="24583" name="Text Box 7"/>
          <p:cNvSpPr txBox="1">
            <a:spLocks noChangeArrowheads="1"/>
          </p:cNvSpPr>
          <p:nvPr/>
        </p:nvSpPr>
        <p:spPr bwMode="auto">
          <a:xfrm>
            <a:off x="381000" y="4572000"/>
            <a:ext cx="4800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2800" b="1">
                <a:solidFill>
                  <a:srgbClr val="FF0000"/>
                </a:solidFill>
              </a:rPr>
              <a:t>OMURLAR ARASINDAKİ EKLEMLER.</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box(out)">
                                      <p:cBhvr>
                                        <p:cTn id="7" dur="500"/>
                                        <p:tgtEl>
                                          <p:spTgt spid="245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 fill="hold" grpId="0" nodeType="clickEffect">
                                  <p:stCondLst>
                                    <p:cond delay="0"/>
                                  </p:stCondLst>
                                  <p:childTnLst>
                                    <p:set>
                                      <p:cBhvr>
                                        <p:cTn id="11" dur="1" fill="hold">
                                          <p:stCondLst>
                                            <p:cond delay="0"/>
                                          </p:stCondLst>
                                        </p:cTn>
                                        <p:tgtEl>
                                          <p:spTgt spid="24578"/>
                                        </p:tgtEl>
                                        <p:attrNameLst>
                                          <p:attrName>style.visibility</p:attrName>
                                        </p:attrNameLst>
                                      </p:cBhvr>
                                      <p:to>
                                        <p:strVal val="visible"/>
                                      </p:to>
                                    </p:set>
                                    <p:anim calcmode="lin" valueType="num">
                                      <p:cBhvr>
                                        <p:cTn id="12" dur="500" fill="hold"/>
                                        <p:tgtEl>
                                          <p:spTgt spid="24578"/>
                                        </p:tgtEl>
                                        <p:attrNameLst>
                                          <p:attrName>ppt_x</p:attrName>
                                        </p:attrNameLst>
                                      </p:cBhvr>
                                      <p:tavLst>
                                        <p:tav tm="0">
                                          <p:val>
                                            <p:strVal val="#ppt_x"/>
                                          </p:val>
                                        </p:tav>
                                        <p:tav tm="100000">
                                          <p:val>
                                            <p:strVal val="#ppt_x"/>
                                          </p:val>
                                        </p:tav>
                                      </p:tavLst>
                                    </p:anim>
                                    <p:anim calcmode="lin" valueType="num">
                                      <p:cBhvr>
                                        <p:cTn id="13" dur="500" fill="hold"/>
                                        <p:tgtEl>
                                          <p:spTgt spid="24578"/>
                                        </p:tgtEl>
                                        <p:attrNameLst>
                                          <p:attrName>ppt_y</p:attrName>
                                        </p:attrNameLst>
                                      </p:cBhvr>
                                      <p:tavLst>
                                        <p:tav tm="0">
                                          <p:val>
                                            <p:strVal val="#ppt_y-#ppt_h/2"/>
                                          </p:val>
                                        </p:tav>
                                        <p:tav tm="100000">
                                          <p:val>
                                            <p:strVal val="#ppt_y"/>
                                          </p:val>
                                        </p:tav>
                                      </p:tavLst>
                                    </p:anim>
                                    <p:anim calcmode="lin" valueType="num">
                                      <p:cBhvr>
                                        <p:cTn id="14" dur="500" fill="hold"/>
                                        <p:tgtEl>
                                          <p:spTgt spid="24578"/>
                                        </p:tgtEl>
                                        <p:attrNameLst>
                                          <p:attrName>ppt_w</p:attrName>
                                        </p:attrNameLst>
                                      </p:cBhvr>
                                      <p:tavLst>
                                        <p:tav tm="0">
                                          <p:val>
                                            <p:strVal val="#ppt_w"/>
                                          </p:val>
                                        </p:tav>
                                        <p:tav tm="100000">
                                          <p:val>
                                            <p:strVal val="#ppt_w"/>
                                          </p:val>
                                        </p:tav>
                                      </p:tavLst>
                                    </p:anim>
                                    <p:anim calcmode="lin" valueType="num">
                                      <p:cBhvr>
                                        <p:cTn id="15" dur="500" fill="hold"/>
                                        <p:tgtEl>
                                          <p:spTgt spid="24578"/>
                                        </p:tgtEl>
                                        <p:attrNameLst>
                                          <p:attrName>ppt_h</p:attrName>
                                        </p:attrNameLst>
                                      </p:cBhvr>
                                      <p:tavLst>
                                        <p:tav tm="0">
                                          <p:val>
                                            <p:fltVal val="0"/>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5" fill="hold" grpId="0" nodeType="clickEffect">
                                  <p:stCondLst>
                                    <p:cond delay="0"/>
                                  </p:stCondLst>
                                  <p:iterate type="wd">
                                    <p:tmPct val="100000"/>
                                  </p:iterate>
                                  <p:childTnLst>
                                    <p:set>
                                      <p:cBhvr>
                                        <p:cTn id="19" dur="1" fill="hold">
                                          <p:stCondLst>
                                            <p:cond delay="0"/>
                                          </p:stCondLst>
                                        </p:cTn>
                                        <p:tgtEl>
                                          <p:spTgt spid="24580"/>
                                        </p:tgtEl>
                                        <p:attrNameLst>
                                          <p:attrName>style.visibility</p:attrName>
                                        </p:attrNameLst>
                                      </p:cBhvr>
                                      <p:to>
                                        <p:strVal val="visible"/>
                                      </p:to>
                                    </p:set>
                                    <p:animEffect transition="in" filter="checkerboard(down)">
                                      <p:cBhvr>
                                        <p:cTn id="20" dur="300"/>
                                        <p:tgtEl>
                                          <p:spTgt spid="2458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24582"/>
                                        </p:tgtEl>
                                        <p:attrNameLst>
                                          <p:attrName>style.visibility</p:attrName>
                                        </p:attrNameLst>
                                      </p:cBhvr>
                                      <p:to>
                                        <p:strVal val="visible"/>
                                      </p:to>
                                    </p:set>
                                    <p:animEffect transition="in" filter="box(out)">
                                      <p:cBhvr>
                                        <p:cTn id="25" dur="500"/>
                                        <p:tgtEl>
                                          <p:spTgt spid="2458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24583"/>
                                        </p:tgtEl>
                                        <p:attrNameLst>
                                          <p:attrName>style.visibility</p:attrName>
                                        </p:attrNameLst>
                                      </p:cBhvr>
                                      <p:to>
                                        <p:strVal val="visible"/>
                                      </p:to>
                                    </p:set>
                                    <p:anim calcmode="lin" valueType="num">
                                      <p:cBhvr additive="base">
                                        <p:cTn id="30" dur="5000" fill="hold"/>
                                        <p:tgtEl>
                                          <p:spTgt spid="24583"/>
                                        </p:tgtEl>
                                        <p:attrNameLst>
                                          <p:attrName>ppt_x</p:attrName>
                                        </p:attrNameLst>
                                      </p:cBhvr>
                                      <p:tavLst>
                                        <p:tav tm="0">
                                          <p:val>
                                            <p:strVal val="#ppt_x"/>
                                          </p:val>
                                        </p:tav>
                                        <p:tav tm="100000">
                                          <p:val>
                                            <p:strVal val="#ppt_x"/>
                                          </p:val>
                                        </p:tav>
                                      </p:tavLst>
                                    </p:anim>
                                    <p:anim calcmode="lin" valueType="num">
                                      <p:cBhvr additive="base">
                                        <p:cTn id="31" dur="5000" fill="hold"/>
                                        <p:tgtEl>
                                          <p:spTgt spid="245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nimBg="1"/>
      <p:bldP spid="24580" grpId="0" autoUpdateAnimBg="0"/>
      <p:bldP spid="24582" grpId="0" autoUpdateAnimBg="0"/>
      <p:bldP spid="24583"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5602" name="WordArt 2"/>
          <p:cNvSpPr>
            <a:spLocks noChangeArrowheads="1" noChangeShapeType="1" noTextEdit="1"/>
          </p:cNvSpPr>
          <p:nvPr/>
        </p:nvSpPr>
        <p:spPr bwMode="auto">
          <a:xfrm>
            <a:off x="304800" y="304800"/>
            <a:ext cx="66294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n w="9525">
                  <a:solidFill>
                    <a:srgbClr val="000000"/>
                  </a:solidFill>
                  <a:round/>
                  <a:headEnd/>
                  <a:tailEnd/>
                </a:ln>
                <a:solidFill>
                  <a:srgbClr val="800080"/>
                </a:solidFill>
                <a:latin typeface="Arial Black"/>
              </a:rPr>
              <a:t>HAREKETSİZ EKLEMLER </a:t>
            </a:r>
          </a:p>
        </p:txBody>
      </p:sp>
      <p:graphicFrame>
        <p:nvGraphicFramePr>
          <p:cNvPr id="25603" name="Object 3"/>
          <p:cNvGraphicFramePr>
            <a:graphicFrameLocks noChangeAspect="1"/>
          </p:cNvGraphicFramePr>
          <p:nvPr/>
        </p:nvGraphicFramePr>
        <p:xfrm>
          <a:off x="5715000" y="1219200"/>
          <a:ext cx="2867025" cy="3200400"/>
        </p:xfrm>
        <a:graphic>
          <a:graphicData uri="http://schemas.openxmlformats.org/presentationml/2006/ole">
            <mc:AlternateContent xmlns:mc="http://schemas.openxmlformats.org/markup-compatibility/2006">
              <mc:Choice xmlns:v="urn:schemas-microsoft-com:vml" Requires="v">
                <p:oleObj spid="_x0000_s25608" name="Bit Eşlem Resmi" r:id="rId3" imgW="1390844" imgH="1552792" progId="Paint.Picture">
                  <p:embed/>
                </p:oleObj>
              </mc:Choice>
              <mc:Fallback>
                <p:oleObj name="Bit Eşlem Resmi" r:id="rId3" imgW="1390844" imgH="1552792"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1219200"/>
                        <a:ext cx="2867025"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604" name="Rectangle 4"/>
          <p:cNvSpPr>
            <a:spLocks noChangeArrowheads="1"/>
          </p:cNvSpPr>
          <p:nvPr/>
        </p:nvSpPr>
        <p:spPr bwMode="auto">
          <a:xfrm>
            <a:off x="304800" y="1219200"/>
            <a:ext cx="5029200" cy="325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130000"/>
              </a:lnSpc>
              <a:spcBef>
                <a:spcPct val="50000"/>
              </a:spcBef>
            </a:pPr>
            <a:r>
              <a:rPr lang="tr-TR" altLang="tr-TR" sz="3200" b="1" i="1">
                <a:solidFill>
                  <a:srgbClr val="660066"/>
                </a:solidFill>
              </a:rPr>
              <a:t>Bu eklemler, kemiklerin kafatasında olduğu gibi sabit ve sıkı şekilde tutturulduğu yerlerde bulunurlar.</a:t>
            </a:r>
          </a:p>
        </p:txBody>
      </p:sp>
      <p:sp>
        <p:nvSpPr>
          <p:cNvPr id="25605" name="Text Box 5"/>
          <p:cNvSpPr txBox="1">
            <a:spLocks noChangeArrowheads="1"/>
          </p:cNvSpPr>
          <p:nvPr/>
        </p:nvSpPr>
        <p:spPr bwMode="auto">
          <a:xfrm>
            <a:off x="457200" y="48768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ÖRNEK :</a:t>
            </a:r>
          </a:p>
        </p:txBody>
      </p:sp>
      <p:sp>
        <p:nvSpPr>
          <p:cNvPr id="25606" name="Text Box 6"/>
          <p:cNvSpPr txBox="1">
            <a:spLocks noChangeArrowheads="1"/>
          </p:cNvSpPr>
          <p:nvPr/>
        </p:nvSpPr>
        <p:spPr bwMode="auto">
          <a:xfrm>
            <a:off x="2438400" y="4876800"/>
            <a:ext cx="5638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solidFill>
                  <a:srgbClr val="FF0000"/>
                </a:solidFill>
              </a:rPr>
              <a:t>BAŞ  EKLEMLERİ</a:t>
            </a:r>
          </a:p>
        </p:txBody>
      </p:sp>
      <p:sp>
        <p:nvSpPr>
          <p:cNvPr id="25607" name="Text Box 7"/>
          <p:cNvSpPr txBox="1">
            <a:spLocks noChangeArrowheads="1"/>
          </p:cNvSpPr>
          <p:nvPr/>
        </p:nvSpPr>
        <p:spPr bwMode="auto">
          <a:xfrm>
            <a:off x="7696200" y="60198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       A.Ç</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box(out)">
                                      <p:cBhvr>
                                        <p:cTn id="7" dur="500"/>
                                        <p:tgtEl>
                                          <p:spTgt spid="256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5602"/>
                                        </p:tgtEl>
                                        <p:attrNameLst>
                                          <p:attrName>style.visibility</p:attrName>
                                        </p:attrNameLst>
                                      </p:cBhvr>
                                      <p:to>
                                        <p:strVal val="visible"/>
                                      </p:to>
                                    </p:set>
                                    <p:anim calcmode="lin" valueType="num">
                                      <p:cBhvr additive="base">
                                        <p:cTn id="12" dur="500"/>
                                        <p:tgtEl>
                                          <p:spTgt spid="25602"/>
                                        </p:tgtEl>
                                        <p:attrNameLst>
                                          <p:attrName>ppt_y</p:attrName>
                                        </p:attrNameLst>
                                      </p:cBhvr>
                                      <p:tavLst>
                                        <p:tav tm="0">
                                          <p:val>
                                            <p:strVal val="#ppt_y+#ppt_h*1.125000"/>
                                          </p:val>
                                        </p:tav>
                                        <p:tav tm="100000">
                                          <p:val>
                                            <p:strVal val="#ppt_y"/>
                                          </p:val>
                                        </p:tav>
                                      </p:tavLst>
                                    </p:anim>
                                    <p:animEffect transition="in" filter="wipe(up)">
                                      <p:cBhvr>
                                        <p:cTn id="13" dur="500"/>
                                        <p:tgtEl>
                                          <p:spTgt spid="2560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0"/>
                                  </p:stCondLst>
                                  <p:iterate type="wd">
                                    <p:tmPct val="100000"/>
                                  </p:iterate>
                                  <p:childTnLst>
                                    <p:set>
                                      <p:cBhvr>
                                        <p:cTn id="17" dur="1" fill="hold">
                                          <p:stCondLst>
                                            <p:cond delay="0"/>
                                          </p:stCondLst>
                                        </p:cTn>
                                        <p:tgtEl>
                                          <p:spTgt spid="25604"/>
                                        </p:tgtEl>
                                        <p:attrNameLst>
                                          <p:attrName>style.visibility</p:attrName>
                                        </p:attrNameLst>
                                      </p:cBhvr>
                                      <p:to>
                                        <p:strVal val="visible"/>
                                      </p:to>
                                    </p:set>
                                    <p:animEffect transition="in" filter="wipe(up)">
                                      <p:cBhvr>
                                        <p:cTn id="18" dur="300"/>
                                        <p:tgtEl>
                                          <p:spTgt spid="2560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25605"/>
                                        </p:tgtEl>
                                        <p:attrNameLst>
                                          <p:attrName>style.visibility</p:attrName>
                                        </p:attrNameLst>
                                      </p:cBhvr>
                                      <p:to>
                                        <p:strVal val="visible"/>
                                      </p:to>
                                    </p:set>
                                    <p:animEffect transition="in" filter="box(out)">
                                      <p:cBhvr>
                                        <p:cTn id="23" dur="500"/>
                                        <p:tgtEl>
                                          <p:spTgt spid="2560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7" presetClass="entr" presetSubtype="4" fill="hold" grpId="0" nodeType="clickEffect">
                                  <p:stCondLst>
                                    <p:cond delay="0"/>
                                  </p:stCondLst>
                                  <p:childTnLst>
                                    <p:set>
                                      <p:cBhvr>
                                        <p:cTn id="27" dur="1" fill="hold">
                                          <p:stCondLst>
                                            <p:cond delay="0"/>
                                          </p:stCondLst>
                                        </p:cTn>
                                        <p:tgtEl>
                                          <p:spTgt spid="25606"/>
                                        </p:tgtEl>
                                        <p:attrNameLst>
                                          <p:attrName>style.visibility</p:attrName>
                                        </p:attrNameLst>
                                      </p:cBhvr>
                                      <p:to>
                                        <p:strVal val="visible"/>
                                      </p:to>
                                    </p:set>
                                    <p:anim calcmode="lin" valueType="num">
                                      <p:cBhvr additive="base">
                                        <p:cTn id="28" dur="5000" fill="hold"/>
                                        <p:tgtEl>
                                          <p:spTgt spid="25606"/>
                                        </p:tgtEl>
                                        <p:attrNameLst>
                                          <p:attrName>ppt_x</p:attrName>
                                        </p:attrNameLst>
                                      </p:cBhvr>
                                      <p:tavLst>
                                        <p:tav tm="0">
                                          <p:val>
                                            <p:strVal val="#ppt_x"/>
                                          </p:val>
                                        </p:tav>
                                        <p:tav tm="100000">
                                          <p:val>
                                            <p:strVal val="#ppt_x"/>
                                          </p:val>
                                        </p:tav>
                                      </p:tavLst>
                                    </p:anim>
                                    <p:anim calcmode="lin" valueType="num">
                                      <p:cBhvr additive="base">
                                        <p:cTn id="29" dur="5000" fill="hold"/>
                                        <p:tgtEl>
                                          <p:spTgt spid="256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nimBg="1"/>
      <p:bldP spid="25604" grpId="0" autoUpdateAnimBg="0"/>
      <p:bldP spid="25605" grpId="0" autoUpdateAnimBg="0"/>
      <p:bldP spid="25606"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533400" y="4191000"/>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 </a:t>
            </a:r>
          </a:p>
        </p:txBody>
      </p:sp>
      <p:sp>
        <p:nvSpPr>
          <p:cNvPr id="26627" name="Text Box 3"/>
          <p:cNvSpPr txBox="1">
            <a:spLocks noChangeArrowheads="1"/>
          </p:cNvSpPr>
          <p:nvPr/>
        </p:nvSpPr>
        <p:spPr bwMode="auto">
          <a:xfrm>
            <a:off x="4495800" y="5105400"/>
            <a:ext cx="3352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tr-TR" altLang="tr-TR" sz="1800" b="1"/>
          </a:p>
        </p:txBody>
      </p:sp>
      <p:sp>
        <p:nvSpPr>
          <p:cNvPr id="26628" name="Rectangle 4"/>
          <p:cNvSpPr>
            <a:spLocks noChangeArrowheads="1"/>
          </p:cNvSpPr>
          <p:nvPr/>
        </p:nvSpPr>
        <p:spPr bwMode="auto">
          <a:xfrm>
            <a:off x="0" y="0"/>
            <a:ext cx="9144000" cy="6858000"/>
          </a:xfrm>
          <a:prstGeom prst="rect">
            <a:avLst/>
          </a:prstGeom>
          <a:gradFill rotWithShape="0">
            <a:gsLst>
              <a:gs pos="0">
                <a:srgbClr val="DDEBCF"/>
              </a:gs>
              <a:gs pos="50000">
                <a:srgbClr val="9CB86E"/>
              </a:gs>
              <a:gs pos="100000">
                <a:srgbClr val="156B13"/>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6629" name="WordArt 5"/>
          <p:cNvSpPr>
            <a:spLocks noChangeArrowheads="1" noChangeShapeType="1" noTextEdit="1"/>
          </p:cNvSpPr>
          <p:nvPr/>
        </p:nvSpPr>
        <p:spPr bwMode="auto">
          <a:xfrm>
            <a:off x="2895600" y="2209800"/>
            <a:ext cx="3657600" cy="685800"/>
          </a:xfrm>
          <a:prstGeom prst="rect">
            <a:avLst/>
          </a:prstGeom>
        </p:spPr>
        <p:txBody>
          <a:bodyPr wrap="none" fromWordArt="1">
            <a:prstTxWarp prst="textPlain">
              <a:avLst>
                <a:gd name="adj" fmla="val 50000"/>
              </a:avLst>
            </a:prstTxWarp>
          </a:bodyPr>
          <a:lstStyle/>
          <a:p>
            <a:pPr algn="ctr"/>
            <a:r>
              <a:rPr lang="tr-TR"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SORULAR</a:t>
            </a:r>
          </a:p>
        </p:txBody>
      </p:sp>
      <p:sp>
        <p:nvSpPr>
          <p:cNvPr id="26630" name="Text Box 6"/>
          <p:cNvSpPr txBox="1">
            <a:spLocks noChangeArrowheads="1"/>
          </p:cNvSpPr>
          <p:nvPr/>
        </p:nvSpPr>
        <p:spPr bwMode="auto">
          <a:xfrm>
            <a:off x="8077200" y="60960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A.Ç</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p:tgtEl>
                                          <p:spTgt spid="26626"/>
                                        </p:tgtEl>
                                        <p:attrNameLst>
                                          <p:attrName>ppt_x</p:attrName>
                                        </p:attrNameLst>
                                      </p:cBhvr>
                                      <p:tavLst>
                                        <p:tav tm="0">
                                          <p:val>
                                            <p:strVal val="#ppt_x+#ppt_w*1.125000"/>
                                          </p:val>
                                        </p:tav>
                                        <p:tav tm="100000">
                                          <p:val>
                                            <p:strVal val="#ppt_x"/>
                                          </p:val>
                                        </p:tav>
                                      </p:tavLst>
                                    </p:anim>
                                    <p:animEffect transition="in" filter="wipe(left)">
                                      <p:cBhvr>
                                        <p:cTn id="8" dur="500"/>
                                        <p:tgtEl>
                                          <p:spTgt spid="26626"/>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26627"/>
                                        </p:tgtEl>
                                        <p:attrNameLst>
                                          <p:attrName>style.visibility</p:attrName>
                                        </p:attrNameLst>
                                      </p:cBhvr>
                                      <p:to>
                                        <p:strVal val="visible"/>
                                      </p:to>
                                    </p:set>
                                    <p:anim calcmode="lin" valueType="num">
                                      <p:cBhvr additive="base">
                                        <p:cTn id="13" dur="500"/>
                                        <p:tgtEl>
                                          <p:spTgt spid="26627"/>
                                        </p:tgtEl>
                                        <p:attrNameLst>
                                          <p:attrName>ppt_y</p:attrName>
                                        </p:attrNameLst>
                                      </p:cBhvr>
                                      <p:tavLst>
                                        <p:tav tm="0">
                                          <p:val>
                                            <p:strVal val="#ppt_y+#ppt_h*1.125000"/>
                                          </p:val>
                                        </p:tav>
                                        <p:tav tm="100000">
                                          <p:val>
                                            <p:strVal val="#ppt_y"/>
                                          </p:val>
                                        </p:tav>
                                      </p:tavLst>
                                    </p:anim>
                                    <p:animEffect transition="in" filter="wipe(up)">
                                      <p:cBhvr>
                                        <p:cTn id="14" dur="500"/>
                                        <p:tgtEl>
                                          <p:spTgt spid="2662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6629"/>
                                        </p:tgtEl>
                                        <p:attrNameLst>
                                          <p:attrName>style.visibility</p:attrName>
                                        </p:attrNameLst>
                                      </p:cBhvr>
                                      <p:to>
                                        <p:strVal val="visible"/>
                                      </p:to>
                                    </p:set>
                                    <p:anim calcmode="lin" valueType="num">
                                      <p:cBhvr>
                                        <p:cTn id="19" dur="500" fill="hold"/>
                                        <p:tgtEl>
                                          <p:spTgt spid="26629"/>
                                        </p:tgtEl>
                                        <p:attrNameLst>
                                          <p:attrName>ppt_w</p:attrName>
                                        </p:attrNameLst>
                                      </p:cBhvr>
                                      <p:tavLst>
                                        <p:tav tm="0">
                                          <p:val>
                                            <p:fltVal val="0"/>
                                          </p:val>
                                        </p:tav>
                                        <p:tav tm="100000">
                                          <p:val>
                                            <p:strVal val="#ppt_w"/>
                                          </p:val>
                                        </p:tav>
                                      </p:tavLst>
                                    </p:anim>
                                    <p:anim calcmode="lin" valueType="num">
                                      <p:cBhvr>
                                        <p:cTn id="20" dur="500" fill="hold"/>
                                        <p:tgtEl>
                                          <p:spTgt spid="266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7" grpId="0" autoUpdateAnimBg="0"/>
      <p:bldP spid="2662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0"/>
            <a:ext cx="9144000" cy="6858000"/>
          </a:xfrm>
          <a:prstGeom prst="rect">
            <a:avLst/>
          </a:prstGeom>
          <a:gradFill rotWithShape="0">
            <a:gsLst>
              <a:gs pos="0">
                <a:srgbClr val="DDEBCF"/>
              </a:gs>
              <a:gs pos="50000">
                <a:srgbClr val="9CB86E"/>
              </a:gs>
              <a:gs pos="100000">
                <a:srgbClr val="156B13"/>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7651" name="Text Box 3"/>
          <p:cNvSpPr txBox="1">
            <a:spLocks noChangeArrowheads="1"/>
          </p:cNvSpPr>
          <p:nvPr/>
        </p:nvSpPr>
        <p:spPr bwMode="auto">
          <a:xfrm>
            <a:off x="762000" y="381000"/>
            <a:ext cx="7239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tr-TR" altLang="tr-TR" sz="3600" b="1">
                <a:solidFill>
                  <a:srgbClr val="FF0000"/>
                </a:solidFill>
              </a:rPr>
              <a:t>S    O   R   U   L   A   R</a:t>
            </a:r>
          </a:p>
        </p:txBody>
      </p:sp>
      <p:sp>
        <p:nvSpPr>
          <p:cNvPr id="27652" name="Text Box 4"/>
          <p:cNvSpPr txBox="1">
            <a:spLocks noChangeArrowheads="1"/>
          </p:cNvSpPr>
          <p:nvPr/>
        </p:nvSpPr>
        <p:spPr bwMode="auto">
          <a:xfrm>
            <a:off x="533400" y="1600200"/>
            <a:ext cx="7924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1. Bir eklemin yapısında aşağıdakilerden hangisi bulunmaz?</a:t>
            </a:r>
          </a:p>
        </p:txBody>
      </p:sp>
      <p:sp>
        <p:nvSpPr>
          <p:cNvPr id="27653" name="Text Box 5"/>
          <p:cNvSpPr txBox="1">
            <a:spLocks noChangeArrowheads="1"/>
          </p:cNvSpPr>
          <p:nvPr/>
        </p:nvSpPr>
        <p:spPr bwMode="auto">
          <a:xfrm>
            <a:off x="1828800" y="3048000"/>
            <a:ext cx="3962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A. Eklem sıvısı</a:t>
            </a:r>
          </a:p>
        </p:txBody>
      </p:sp>
      <p:sp>
        <p:nvSpPr>
          <p:cNvPr id="27654" name="Text Box 6"/>
          <p:cNvSpPr txBox="1">
            <a:spLocks noChangeArrowheads="1"/>
          </p:cNvSpPr>
          <p:nvPr/>
        </p:nvSpPr>
        <p:spPr bwMode="auto">
          <a:xfrm>
            <a:off x="1828800" y="3733800"/>
            <a:ext cx="4191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B. Eklem kıkırdağı</a:t>
            </a:r>
          </a:p>
        </p:txBody>
      </p:sp>
      <p:sp>
        <p:nvSpPr>
          <p:cNvPr id="27655" name="Text Box 7"/>
          <p:cNvSpPr txBox="1">
            <a:spLocks noChangeArrowheads="1"/>
          </p:cNvSpPr>
          <p:nvPr/>
        </p:nvSpPr>
        <p:spPr bwMode="auto">
          <a:xfrm>
            <a:off x="1752600" y="4343400"/>
            <a:ext cx="426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C. Eklem kapsülü</a:t>
            </a:r>
          </a:p>
        </p:txBody>
      </p:sp>
      <p:sp>
        <p:nvSpPr>
          <p:cNvPr id="27656" name="Text Box 8"/>
          <p:cNvSpPr txBox="1">
            <a:spLocks noChangeArrowheads="1"/>
          </p:cNvSpPr>
          <p:nvPr/>
        </p:nvSpPr>
        <p:spPr bwMode="auto">
          <a:xfrm>
            <a:off x="1828800" y="5029200"/>
            <a:ext cx="3810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D . Kas demeti</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 calcmode="lin" valueType="num">
                                      <p:cBhvr>
                                        <p:cTn id="7" dur="500" fill="hold"/>
                                        <p:tgtEl>
                                          <p:spTgt spid="27651"/>
                                        </p:tgtEl>
                                        <p:attrNameLst>
                                          <p:attrName>ppt_w</p:attrName>
                                        </p:attrNameLst>
                                      </p:cBhvr>
                                      <p:tavLst>
                                        <p:tav tm="0">
                                          <p:val>
                                            <p:fltVal val="0"/>
                                          </p:val>
                                        </p:tav>
                                        <p:tav tm="100000">
                                          <p:val>
                                            <p:strVal val="#ppt_w"/>
                                          </p:val>
                                        </p:tav>
                                      </p:tavLst>
                                    </p:anim>
                                    <p:anim calcmode="lin" valueType="num">
                                      <p:cBhvr>
                                        <p:cTn id="8" dur="500" fill="hold"/>
                                        <p:tgtEl>
                                          <p:spTgt spid="2765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7652"/>
                                        </p:tgtEl>
                                        <p:attrNameLst>
                                          <p:attrName>style.visibility</p:attrName>
                                        </p:attrNameLst>
                                      </p:cBhvr>
                                      <p:to>
                                        <p:strVal val="visible"/>
                                      </p:to>
                                    </p:set>
                                    <p:animEffect transition="in" filter="wipe(up)">
                                      <p:cBhvr>
                                        <p:cTn id="13" dur="500"/>
                                        <p:tgtEl>
                                          <p:spTgt spid="2765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27653"/>
                                        </p:tgtEl>
                                        <p:attrNameLst>
                                          <p:attrName>style.visibility</p:attrName>
                                        </p:attrNameLst>
                                      </p:cBhvr>
                                      <p:to>
                                        <p:strVal val="visible"/>
                                      </p:to>
                                    </p:set>
                                    <p:animEffect transition="in" filter="box(out)">
                                      <p:cBhvr>
                                        <p:cTn id="18" dur="500"/>
                                        <p:tgtEl>
                                          <p:spTgt spid="2765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27654"/>
                                        </p:tgtEl>
                                        <p:attrNameLst>
                                          <p:attrName>style.visibility</p:attrName>
                                        </p:attrNameLst>
                                      </p:cBhvr>
                                      <p:to>
                                        <p:strVal val="visible"/>
                                      </p:to>
                                    </p:set>
                                    <p:animEffect transition="in" filter="box(out)">
                                      <p:cBhvr>
                                        <p:cTn id="23" dur="500"/>
                                        <p:tgtEl>
                                          <p:spTgt spid="2765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27655"/>
                                        </p:tgtEl>
                                        <p:attrNameLst>
                                          <p:attrName>style.visibility</p:attrName>
                                        </p:attrNameLst>
                                      </p:cBhvr>
                                      <p:to>
                                        <p:strVal val="visible"/>
                                      </p:to>
                                    </p:set>
                                    <p:animEffect transition="in" filter="box(out)">
                                      <p:cBhvr>
                                        <p:cTn id="28" dur="500"/>
                                        <p:tgtEl>
                                          <p:spTgt spid="2765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32" fill="hold" grpId="0" nodeType="clickEffect">
                                  <p:stCondLst>
                                    <p:cond delay="0"/>
                                  </p:stCondLst>
                                  <p:childTnLst>
                                    <p:set>
                                      <p:cBhvr>
                                        <p:cTn id="32" dur="1" fill="hold">
                                          <p:stCondLst>
                                            <p:cond delay="0"/>
                                          </p:stCondLst>
                                        </p:cTn>
                                        <p:tgtEl>
                                          <p:spTgt spid="27656"/>
                                        </p:tgtEl>
                                        <p:attrNameLst>
                                          <p:attrName>style.visibility</p:attrName>
                                        </p:attrNameLst>
                                      </p:cBhvr>
                                      <p:to>
                                        <p:strVal val="visible"/>
                                      </p:to>
                                    </p:set>
                                    <p:animEffect transition="in" filter="box(out)">
                                      <p:cBhvr>
                                        <p:cTn id="33" dur="500"/>
                                        <p:tgtEl>
                                          <p:spTgt spid="27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utoUpdateAnimBg="0"/>
      <p:bldP spid="27652" grpId="0" autoUpdateAnimBg="0"/>
      <p:bldP spid="27653" grpId="0" autoUpdateAnimBg="0"/>
      <p:bldP spid="27654" grpId="0" autoUpdateAnimBg="0"/>
      <p:bldP spid="27655" grpId="0" autoUpdateAnimBg="0"/>
      <p:bldP spid="27656"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0"/>
            <a:ext cx="9144000" cy="6858000"/>
          </a:xfrm>
          <a:prstGeom prst="rect">
            <a:avLst/>
          </a:prstGeom>
          <a:gradFill rotWithShape="0">
            <a:gsLst>
              <a:gs pos="0">
                <a:srgbClr val="DDEBCF"/>
              </a:gs>
              <a:gs pos="50000">
                <a:srgbClr val="9CB86E"/>
              </a:gs>
              <a:gs pos="100000">
                <a:srgbClr val="156B13"/>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8675" name="Text Box 3"/>
          <p:cNvSpPr txBox="1">
            <a:spLocks noChangeArrowheads="1"/>
          </p:cNvSpPr>
          <p:nvPr/>
        </p:nvSpPr>
        <p:spPr bwMode="auto">
          <a:xfrm>
            <a:off x="762000" y="762000"/>
            <a:ext cx="6858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2. Kol ve uyluk kemiklerinin komşu kemiklerle yaptıkları eklemler  hangi çeşit eklemdir?</a:t>
            </a:r>
          </a:p>
        </p:txBody>
      </p:sp>
      <p:sp>
        <p:nvSpPr>
          <p:cNvPr id="28676" name="Text Box 4"/>
          <p:cNvSpPr txBox="1">
            <a:spLocks noChangeArrowheads="1"/>
          </p:cNvSpPr>
          <p:nvPr/>
        </p:nvSpPr>
        <p:spPr bwMode="auto">
          <a:xfrm>
            <a:off x="1828800" y="2667000"/>
            <a:ext cx="2743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A . Oynamaz</a:t>
            </a:r>
          </a:p>
        </p:txBody>
      </p:sp>
      <p:sp>
        <p:nvSpPr>
          <p:cNvPr id="28677" name="Text Box 5"/>
          <p:cNvSpPr txBox="1">
            <a:spLocks noChangeArrowheads="1"/>
          </p:cNvSpPr>
          <p:nvPr/>
        </p:nvSpPr>
        <p:spPr bwMode="auto">
          <a:xfrm>
            <a:off x="1752600" y="3352800"/>
            <a:ext cx="3048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B. Yarı  oynar</a:t>
            </a:r>
          </a:p>
        </p:txBody>
      </p:sp>
      <p:sp>
        <p:nvSpPr>
          <p:cNvPr id="28678" name="Text Box 6"/>
          <p:cNvSpPr txBox="1">
            <a:spLocks noChangeArrowheads="1"/>
          </p:cNvSpPr>
          <p:nvPr/>
        </p:nvSpPr>
        <p:spPr bwMode="auto">
          <a:xfrm>
            <a:off x="1828800" y="3962400"/>
            <a:ext cx="3048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C . Oynar</a:t>
            </a:r>
          </a:p>
        </p:txBody>
      </p:sp>
      <p:sp>
        <p:nvSpPr>
          <p:cNvPr id="28679" name="Text Box 7"/>
          <p:cNvSpPr txBox="1">
            <a:spLocks noChangeArrowheads="1"/>
          </p:cNvSpPr>
          <p:nvPr/>
        </p:nvSpPr>
        <p:spPr bwMode="auto">
          <a:xfrm>
            <a:off x="1828800" y="4724400"/>
            <a:ext cx="533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D . Bunlar eklem yapmaz</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iterate type="wd">
                                    <p:tmPct val="100000"/>
                                  </p:iterate>
                                  <p:childTnLst>
                                    <p:set>
                                      <p:cBhvr>
                                        <p:cTn id="6" dur="1" fill="hold">
                                          <p:stCondLst>
                                            <p:cond delay="0"/>
                                          </p:stCondLst>
                                        </p:cTn>
                                        <p:tgtEl>
                                          <p:spTgt spid="28675"/>
                                        </p:tgtEl>
                                        <p:attrNameLst>
                                          <p:attrName>style.visibility</p:attrName>
                                        </p:attrNameLst>
                                      </p:cBhvr>
                                      <p:to>
                                        <p:strVal val="visible"/>
                                      </p:to>
                                    </p:set>
                                    <p:animEffect transition="in" filter="wipe(up)">
                                      <p:cBhvr>
                                        <p:cTn id="7" dur="300"/>
                                        <p:tgtEl>
                                          <p:spTgt spid="286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8676"/>
                                        </p:tgtEl>
                                        <p:attrNameLst>
                                          <p:attrName>style.visibility</p:attrName>
                                        </p:attrNameLst>
                                      </p:cBhvr>
                                      <p:to>
                                        <p:strVal val="visible"/>
                                      </p:to>
                                    </p:set>
                                    <p:animEffect transition="in" filter="box(out)">
                                      <p:cBhvr>
                                        <p:cTn id="12" dur="500"/>
                                        <p:tgtEl>
                                          <p:spTgt spid="286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8677"/>
                                        </p:tgtEl>
                                        <p:attrNameLst>
                                          <p:attrName>style.visibility</p:attrName>
                                        </p:attrNameLst>
                                      </p:cBhvr>
                                      <p:to>
                                        <p:strVal val="visible"/>
                                      </p:to>
                                    </p:set>
                                    <p:animEffect transition="in" filter="box(out)">
                                      <p:cBhvr>
                                        <p:cTn id="17" dur="500"/>
                                        <p:tgtEl>
                                          <p:spTgt spid="286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8678"/>
                                        </p:tgtEl>
                                        <p:attrNameLst>
                                          <p:attrName>style.visibility</p:attrName>
                                        </p:attrNameLst>
                                      </p:cBhvr>
                                      <p:to>
                                        <p:strVal val="visible"/>
                                      </p:to>
                                    </p:set>
                                    <p:animEffect transition="in" filter="box(out)">
                                      <p:cBhvr>
                                        <p:cTn id="22" dur="500"/>
                                        <p:tgtEl>
                                          <p:spTgt spid="2867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8679"/>
                                        </p:tgtEl>
                                        <p:attrNameLst>
                                          <p:attrName>style.visibility</p:attrName>
                                        </p:attrNameLst>
                                      </p:cBhvr>
                                      <p:to>
                                        <p:strVal val="visible"/>
                                      </p:to>
                                    </p:set>
                                    <p:animEffect transition="in" filter="box(out)">
                                      <p:cBhvr>
                                        <p:cTn id="27" dur="5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utoUpdateAnimBg="0"/>
      <p:bldP spid="28676" grpId="0" autoUpdateAnimBg="0"/>
      <p:bldP spid="28677" grpId="0" autoUpdateAnimBg="0"/>
      <p:bldP spid="28678" grpId="0" autoUpdateAnimBg="0"/>
      <p:bldP spid="28679"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6858000"/>
          </a:xfrm>
          <a:prstGeom prst="rect">
            <a:avLst/>
          </a:prstGeom>
          <a:gradFill rotWithShape="0">
            <a:gsLst>
              <a:gs pos="0">
                <a:srgbClr val="DDEBCF"/>
              </a:gs>
              <a:gs pos="50000">
                <a:srgbClr val="9CB86E"/>
              </a:gs>
              <a:gs pos="100000">
                <a:srgbClr val="156B13"/>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9699" name="Text Box 3"/>
          <p:cNvSpPr txBox="1">
            <a:spLocks noChangeArrowheads="1"/>
          </p:cNvSpPr>
          <p:nvPr/>
        </p:nvSpPr>
        <p:spPr bwMode="auto">
          <a:xfrm>
            <a:off x="381000" y="685800"/>
            <a:ext cx="8153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 </a:t>
            </a:r>
            <a:r>
              <a:rPr lang="tr-TR" altLang="tr-TR" sz="3600" b="1"/>
              <a:t>3 . Yarı oynar eklem nerede bulunur ?</a:t>
            </a:r>
          </a:p>
        </p:txBody>
      </p:sp>
      <p:sp>
        <p:nvSpPr>
          <p:cNvPr id="29700" name="Text Box 4"/>
          <p:cNvSpPr txBox="1">
            <a:spLocks noChangeArrowheads="1"/>
          </p:cNvSpPr>
          <p:nvPr/>
        </p:nvSpPr>
        <p:spPr bwMode="auto">
          <a:xfrm>
            <a:off x="914400" y="1828800"/>
            <a:ext cx="6324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A . Omurgalar arasında.</a:t>
            </a:r>
          </a:p>
        </p:txBody>
      </p:sp>
      <p:sp>
        <p:nvSpPr>
          <p:cNvPr id="29701" name="Text Box 5"/>
          <p:cNvSpPr txBox="1">
            <a:spLocks noChangeArrowheads="1"/>
          </p:cNvSpPr>
          <p:nvPr/>
        </p:nvSpPr>
        <p:spPr bwMode="auto">
          <a:xfrm>
            <a:off x="838200" y="2514600"/>
            <a:ext cx="5486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B . Kol-ön kol arasında</a:t>
            </a:r>
          </a:p>
        </p:txBody>
      </p:sp>
      <p:sp>
        <p:nvSpPr>
          <p:cNvPr id="29702" name="Text Box 6"/>
          <p:cNvSpPr txBox="1">
            <a:spLocks noChangeArrowheads="1"/>
          </p:cNvSpPr>
          <p:nvPr/>
        </p:nvSpPr>
        <p:spPr bwMode="auto">
          <a:xfrm>
            <a:off x="914400" y="3352800"/>
            <a:ext cx="5257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C . Üst çene - şakak</a:t>
            </a:r>
          </a:p>
        </p:txBody>
      </p:sp>
      <p:sp>
        <p:nvSpPr>
          <p:cNvPr id="29703" name="Text Box 7"/>
          <p:cNvSpPr txBox="1">
            <a:spLocks noChangeArrowheads="1"/>
          </p:cNvSpPr>
          <p:nvPr/>
        </p:nvSpPr>
        <p:spPr bwMode="auto">
          <a:xfrm>
            <a:off x="914400" y="4114800"/>
            <a:ext cx="6781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D . Kalça - uyluk arasında</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 calcmode="lin" valueType="num">
                                      <p:cBhvr additive="base">
                                        <p:cTn id="7" dur="500"/>
                                        <p:tgtEl>
                                          <p:spTgt spid="29699"/>
                                        </p:tgtEl>
                                        <p:attrNameLst>
                                          <p:attrName>ppt_x</p:attrName>
                                        </p:attrNameLst>
                                      </p:cBhvr>
                                      <p:tavLst>
                                        <p:tav tm="0">
                                          <p:val>
                                            <p:strVal val="#ppt_x+#ppt_w*1.125000"/>
                                          </p:val>
                                        </p:tav>
                                        <p:tav tm="100000">
                                          <p:val>
                                            <p:strVal val="#ppt_x"/>
                                          </p:val>
                                        </p:tav>
                                      </p:tavLst>
                                    </p:anim>
                                    <p:animEffect transition="in" filter="wipe(left)">
                                      <p:cBhvr>
                                        <p:cTn id="8" dur="500"/>
                                        <p:tgtEl>
                                          <p:spTgt spid="29699"/>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29700"/>
                                        </p:tgtEl>
                                        <p:attrNameLst>
                                          <p:attrName>style.visibility</p:attrName>
                                        </p:attrNameLst>
                                      </p:cBhvr>
                                      <p:to>
                                        <p:strVal val="visible"/>
                                      </p:to>
                                    </p:set>
                                    <p:anim calcmode="lin" valueType="num">
                                      <p:cBhvr additive="base">
                                        <p:cTn id="13" dur="500"/>
                                        <p:tgtEl>
                                          <p:spTgt spid="29700"/>
                                        </p:tgtEl>
                                        <p:attrNameLst>
                                          <p:attrName>ppt_x</p:attrName>
                                        </p:attrNameLst>
                                      </p:cBhvr>
                                      <p:tavLst>
                                        <p:tav tm="0">
                                          <p:val>
                                            <p:strVal val="#ppt_x-#ppt_w*1.125000"/>
                                          </p:val>
                                        </p:tav>
                                        <p:tav tm="100000">
                                          <p:val>
                                            <p:strVal val="#ppt_x"/>
                                          </p:val>
                                        </p:tav>
                                      </p:tavLst>
                                    </p:anim>
                                    <p:animEffect transition="in" filter="wipe(right)">
                                      <p:cBhvr>
                                        <p:cTn id="14" dur="500"/>
                                        <p:tgtEl>
                                          <p:spTgt spid="2970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2" fill="hold" grpId="0" nodeType="clickEffect">
                                  <p:stCondLst>
                                    <p:cond delay="0"/>
                                  </p:stCondLst>
                                  <p:childTnLst>
                                    <p:set>
                                      <p:cBhvr>
                                        <p:cTn id="18" dur="1" fill="hold">
                                          <p:stCondLst>
                                            <p:cond delay="0"/>
                                          </p:stCondLst>
                                        </p:cTn>
                                        <p:tgtEl>
                                          <p:spTgt spid="29701"/>
                                        </p:tgtEl>
                                        <p:attrNameLst>
                                          <p:attrName>style.visibility</p:attrName>
                                        </p:attrNameLst>
                                      </p:cBhvr>
                                      <p:to>
                                        <p:strVal val="visible"/>
                                      </p:to>
                                    </p:set>
                                    <p:anim calcmode="lin" valueType="num">
                                      <p:cBhvr additive="base">
                                        <p:cTn id="19" dur="500"/>
                                        <p:tgtEl>
                                          <p:spTgt spid="29701"/>
                                        </p:tgtEl>
                                        <p:attrNameLst>
                                          <p:attrName>ppt_x</p:attrName>
                                        </p:attrNameLst>
                                      </p:cBhvr>
                                      <p:tavLst>
                                        <p:tav tm="0">
                                          <p:val>
                                            <p:strVal val="#ppt_x+#ppt_w*1.125000"/>
                                          </p:val>
                                        </p:tav>
                                        <p:tav tm="100000">
                                          <p:val>
                                            <p:strVal val="#ppt_x"/>
                                          </p:val>
                                        </p:tav>
                                      </p:tavLst>
                                    </p:anim>
                                    <p:animEffect transition="in" filter="wipe(left)">
                                      <p:cBhvr>
                                        <p:cTn id="20" dur="500"/>
                                        <p:tgtEl>
                                          <p:spTgt spid="2970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29702"/>
                                        </p:tgtEl>
                                        <p:attrNameLst>
                                          <p:attrName>style.visibility</p:attrName>
                                        </p:attrNameLst>
                                      </p:cBhvr>
                                      <p:to>
                                        <p:strVal val="visible"/>
                                      </p:to>
                                    </p:set>
                                    <p:anim calcmode="lin" valueType="num">
                                      <p:cBhvr additive="base">
                                        <p:cTn id="25" dur="500"/>
                                        <p:tgtEl>
                                          <p:spTgt spid="29702"/>
                                        </p:tgtEl>
                                        <p:attrNameLst>
                                          <p:attrName>ppt_y</p:attrName>
                                        </p:attrNameLst>
                                      </p:cBhvr>
                                      <p:tavLst>
                                        <p:tav tm="0">
                                          <p:val>
                                            <p:strVal val="#ppt_y+#ppt_h*1.125000"/>
                                          </p:val>
                                        </p:tav>
                                        <p:tav tm="100000">
                                          <p:val>
                                            <p:strVal val="#ppt_y"/>
                                          </p:val>
                                        </p:tav>
                                      </p:tavLst>
                                    </p:anim>
                                    <p:animEffect transition="in" filter="wipe(up)">
                                      <p:cBhvr>
                                        <p:cTn id="26" dur="500"/>
                                        <p:tgtEl>
                                          <p:spTgt spid="2970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29703"/>
                                        </p:tgtEl>
                                        <p:attrNameLst>
                                          <p:attrName>style.visibility</p:attrName>
                                        </p:attrNameLst>
                                      </p:cBhvr>
                                      <p:to>
                                        <p:strVal val="visible"/>
                                      </p:to>
                                    </p:set>
                                    <p:anim calcmode="lin" valueType="num">
                                      <p:cBhvr additive="base">
                                        <p:cTn id="31" dur="500"/>
                                        <p:tgtEl>
                                          <p:spTgt spid="29703"/>
                                        </p:tgtEl>
                                        <p:attrNameLst>
                                          <p:attrName>ppt_y</p:attrName>
                                        </p:attrNameLst>
                                      </p:cBhvr>
                                      <p:tavLst>
                                        <p:tav tm="0">
                                          <p:val>
                                            <p:strVal val="#ppt_y+#ppt_h*1.125000"/>
                                          </p:val>
                                        </p:tav>
                                        <p:tav tm="100000">
                                          <p:val>
                                            <p:strVal val="#ppt_y"/>
                                          </p:val>
                                        </p:tav>
                                      </p:tavLst>
                                    </p:anim>
                                    <p:animEffect transition="in" filter="wipe(up)">
                                      <p:cBhvr>
                                        <p:cTn id="32" dur="500"/>
                                        <p:tgtEl>
                                          <p:spTgt spid="297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utoUpdateAnimBg="0"/>
      <p:bldP spid="29700" grpId="0" autoUpdateAnimBg="0"/>
      <p:bldP spid="29701" grpId="0" autoUpdateAnimBg="0"/>
      <p:bldP spid="29702" grpId="0" autoUpdateAnimBg="0"/>
      <p:bldP spid="29703"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0"/>
            <a:ext cx="9144000" cy="6858000"/>
          </a:xfrm>
          <a:prstGeom prst="rect">
            <a:avLst/>
          </a:prstGeom>
          <a:gradFill rotWithShape="0">
            <a:gsLst>
              <a:gs pos="0">
                <a:srgbClr val="DDEBCF"/>
              </a:gs>
              <a:gs pos="50000">
                <a:srgbClr val="9CB86E"/>
              </a:gs>
              <a:gs pos="100000">
                <a:srgbClr val="156B13"/>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0723" name="Text Box 3"/>
          <p:cNvSpPr txBox="1">
            <a:spLocks noChangeArrowheads="1"/>
          </p:cNvSpPr>
          <p:nvPr/>
        </p:nvSpPr>
        <p:spPr bwMode="auto">
          <a:xfrm>
            <a:off x="609600" y="533400"/>
            <a:ext cx="8229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4. Kafa tasını oluşturan kemikler arasındaki eklem ne tür eklemdir?</a:t>
            </a:r>
          </a:p>
        </p:txBody>
      </p:sp>
      <p:sp>
        <p:nvSpPr>
          <p:cNvPr id="30724" name="Text Box 4"/>
          <p:cNvSpPr txBox="1">
            <a:spLocks noChangeArrowheads="1"/>
          </p:cNvSpPr>
          <p:nvPr/>
        </p:nvSpPr>
        <p:spPr bwMode="auto">
          <a:xfrm>
            <a:off x="1524000" y="2057400"/>
            <a:ext cx="5486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A . Hareketli eklem</a:t>
            </a:r>
          </a:p>
        </p:txBody>
      </p:sp>
      <p:sp>
        <p:nvSpPr>
          <p:cNvPr id="30725" name="Text Box 5"/>
          <p:cNvSpPr txBox="1">
            <a:spLocks noChangeArrowheads="1"/>
          </p:cNvSpPr>
          <p:nvPr/>
        </p:nvSpPr>
        <p:spPr bwMode="auto">
          <a:xfrm>
            <a:off x="1524000" y="2819400"/>
            <a:ext cx="5562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B . Yarı hareketli</a:t>
            </a:r>
          </a:p>
        </p:txBody>
      </p:sp>
      <p:sp>
        <p:nvSpPr>
          <p:cNvPr id="30726" name="Text Box 6"/>
          <p:cNvSpPr txBox="1">
            <a:spLocks noChangeArrowheads="1"/>
          </p:cNvSpPr>
          <p:nvPr/>
        </p:nvSpPr>
        <p:spPr bwMode="auto">
          <a:xfrm>
            <a:off x="1447800" y="3581400"/>
            <a:ext cx="5257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C . Hareketsiz</a:t>
            </a:r>
          </a:p>
        </p:txBody>
      </p:sp>
      <p:sp>
        <p:nvSpPr>
          <p:cNvPr id="30727" name="Text Box 7"/>
          <p:cNvSpPr txBox="1">
            <a:spLocks noChangeArrowheads="1"/>
          </p:cNvSpPr>
          <p:nvPr/>
        </p:nvSpPr>
        <p:spPr bwMode="auto">
          <a:xfrm>
            <a:off x="1447800" y="4419600"/>
            <a:ext cx="495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D . Eklem yoktur</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grpId="0" nodeType="clickEffect">
                                  <p:stCondLst>
                                    <p:cond delay="0"/>
                                  </p:stCondLst>
                                  <p:iterate type="wd">
                                    <p:tmPct val="100000"/>
                                  </p:iterate>
                                  <p:childTnLst>
                                    <p:set>
                                      <p:cBhvr>
                                        <p:cTn id="6" dur="1" fill="hold">
                                          <p:stCondLst>
                                            <p:cond delay="0"/>
                                          </p:stCondLst>
                                        </p:cTn>
                                        <p:tgtEl>
                                          <p:spTgt spid="30723"/>
                                        </p:tgtEl>
                                        <p:attrNameLst>
                                          <p:attrName>style.visibility</p:attrName>
                                        </p:attrNameLst>
                                      </p:cBhvr>
                                      <p:to>
                                        <p:strVal val="visible"/>
                                      </p:to>
                                    </p:set>
                                    <p:animEffect transition="in" filter="checkerboard(down)">
                                      <p:cBhvr>
                                        <p:cTn id="7" dur="300"/>
                                        <p:tgtEl>
                                          <p:spTgt spid="307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0724"/>
                                        </p:tgtEl>
                                        <p:attrNameLst>
                                          <p:attrName>style.visibility</p:attrName>
                                        </p:attrNameLst>
                                      </p:cBhvr>
                                      <p:to>
                                        <p:strVal val="visible"/>
                                      </p:to>
                                    </p:set>
                                    <p:animEffect transition="in" filter="box(out)">
                                      <p:cBhvr>
                                        <p:cTn id="12" dur="500"/>
                                        <p:tgtEl>
                                          <p:spTgt spid="307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0725"/>
                                        </p:tgtEl>
                                        <p:attrNameLst>
                                          <p:attrName>style.visibility</p:attrName>
                                        </p:attrNameLst>
                                      </p:cBhvr>
                                      <p:to>
                                        <p:strVal val="visible"/>
                                      </p:to>
                                    </p:set>
                                    <p:animEffect transition="in" filter="box(out)">
                                      <p:cBhvr>
                                        <p:cTn id="17" dur="500"/>
                                        <p:tgtEl>
                                          <p:spTgt spid="3072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0726"/>
                                        </p:tgtEl>
                                        <p:attrNameLst>
                                          <p:attrName>style.visibility</p:attrName>
                                        </p:attrNameLst>
                                      </p:cBhvr>
                                      <p:to>
                                        <p:strVal val="visible"/>
                                      </p:to>
                                    </p:set>
                                    <p:animEffect transition="in" filter="box(out)">
                                      <p:cBhvr>
                                        <p:cTn id="22" dur="500"/>
                                        <p:tgtEl>
                                          <p:spTgt spid="3072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0727"/>
                                        </p:tgtEl>
                                        <p:attrNameLst>
                                          <p:attrName>style.visibility</p:attrName>
                                        </p:attrNameLst>
                                      </p:cBhvr>
                                      <p:to>
                                        <p:strVal val="visible"/>
                                      </p:to>
                                    </p:set>
                                    <p:animEffect transition="in" filter="box(out)">
                                      <p:cBhvr>
                                        <p:cTn id="27" dur="500"/>
                                        <p:tgtEl>
                                          <p:spTgt spid="30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utoUpdateAnimBg="0"/>
      <p:bldP spid="30724" grpId="0" autoUpdateAnimBg="0"/>
      <p:bldP spid="30725" grpId="0" autoUpdateAnimBg="0"/>
      <p:bldP spid="30726" grpId="0" autoUpdateAnimBg="0"/>
      <p:bldP spid="30727"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0"/>
            <a:ext cx="9144000" cy="6858000"/>
          </a:xfrm>
          <a:prstGeom prst="rect">
            <a:avLst/>
          </a:prstGeom>
          <a:gradFill rotWithShape="0">
            <a:gsLst>
              <a:gs pos="0">
                <a:srgbClr val="DDEBCF"/>
              </a:gs>
              <a:gs pos="50000">
                <a:srgbClr val="9CB86E"/>
              </a:gs>
              <a:gs pos="100000">
                <a:srgbClr val="156B13"/>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1747" name="Text Box 3"/>
          <p:cNvSpPr txBox="1">
            <a:spLocks noChangeArrowheads="1"/>
          </p:cNvSpPr>
          <p:nvPr/>
        </p:nvSpPr>
        <p:spPr bwMode="auto">
          <a:xfrm>
            <a:off x="609600" y="533400"/>
            <a:ext cx="7010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5 . İki kemiğin eklemleştiği yerde zorlama olursa,hangi olay olur?</a:t>
            </a:r>
          </a:p>
        </p:txBody>
      </p:sp>
      <p:sp>
        <p:nvSpPr>
          <p:cNvPr id="31748" name="Text Box 4"/>
          <p:cNvSpPr txBox="1">
            <a:spLocks noChangeArrowheads="1"/>
          </p:cNvSpPr>
          <p:nvPr/>
        </p:nvSpPr>
        <p:spPr bwMode="auto">
          <a:xfrm>
            <a:off x="1143000" y="2057400"/>
            <a:ext cx="4191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A . Kırılma</a:t>
            </a:r>
          </a:p>
        </p:txBody>
      </p:sp>
      <p:sp>
        <p:nvSpPr>
          <p:cNvPr id="31749" name="Text Box 5"/>
          <p:cNvSpPr txBox="1">
            <a:spLocks noChangeArrowheads="1"/>
          </p:cNvSpPr>
          <p:nvPr/>
        </p:nvSpPr>
        <p:spPr bwMode="auto">
          <a:xfrm>
            <a:off x="4876800" y="2057400"/>
            <a:ext cx="373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B . Çıkma</a:t>
            </a:r>
          </a:p>
        </p:txBody>
      </p:sp>
      <p:sp>
        <p:nvSpPr>
          <p:cNvPr id="31750" name="Text Box 6"/>
          <p:cNvSpPr txBox="1">
            <a:spLocks noChangeArrowheads="1"/>
          </p:cNvSpPr>
          <p:nvPr/>
        </p:nvSpPr>
        <p:spPr bwMode="auto">
          <a:xfrm>
            <a:off x="1143000" y="3200400"/>
            <a:ext cx="3276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C . Burkulma</a:t>
            </a:r>
          </a:p>
        </p:txBody>
      </p:sp>
      <p:sp>
        <p:nvSpPr>
          <p:cNvPr id="31751" name="Text Box 7"/>
          <p:cNvSpPr txBox="1">
            <a:spLocks noChangeArrowheads="1"/>
          </p:cNvSpPr>
          <p:nvPr/>
        </p:nvSpPr>
        <p:spPr bwMode="auto">
          <a:xfrm>
            <a:off x="4876800" y="3200400"/>
            <a:ext cx="266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D . Kopma</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iterate type="wd">
                                    <p:tmPct val="100000"/>
                                  </p:iterate>
                                  <p:childTnLst>
                                    <p:set>
                                      <p:cBhvr>
                                        <p:cTn id="6" dur="1" fill="hold">
                                          <p:stCondLst>
                                            <p:cond delay="0"/>
                                          </p:stCondLst>
                                        </p:cTn>
                                        <p:tgtEl>
                                          <p:spTgt spid="31747"/>
                                        </p:tgtEl>
                                        <p:attrNameLst>
                                          <p:attrName>style.visibility</p:attrName>
                                        </p:attrNameLst>
                                      </p:cBhvr>
                                      <p:to>
                                        <p:strVal val="visible"/>
                                      </p:to>
                                    </p:set>
                                    <p:animEffect transition="in" filter="box(out)">
                                      <p:cBhvr>
                                        <p:cTn id="7" dur="300"/>
                                        <p:tgtEl>
                                          <p:spTgt spid="317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1748"/>
                                        </p:tgtEl>
                                        <p:attrNameLst>
                                          <p:attrName>style.visibility</p:attrName>
                                        </p:attrNameLst>
                                      </p:cBhvr>
                                      <p:to>
                                        <p:strVal val="visible"/>
                                      </p:to>
                                    </p:set>
                                    <p:animEffect transition="in" filter="box(out)">
                                      <p:cBhvr>
                                        <p:cTn id="12" dur="500"/>
                                        <p:tgtEl>
                                          <p:spTgt spid="317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1749"/>
                                        </p:tgtEl>
                                        <p:attrNameLst>
                                          <p:attrName>style.visibility</p:attrName>
                                        </p:attrNameLst>
                                      </p:cBhvr>
                                      <p:to>
                                        <p:strVal val="visible"/>
                                      </p:to>
                                    </p:set>
                                    <p:animEffect transition="in" filter="box(out)">
                                      <p:cBhvr>
                                        <p:cTn id="17" dur="500"/>
                                        <p:tgtEl>
                                          <p:spTgt spid="3174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1750"/>
                                        </p:tgtEl>
                                        <p:attrNameLst>
                                          <p:attrName>style.visibility</p:attrName>
                                        </p:attrNameLst>
                                      </p:cBhvr>
                                      <p:to>
                                        <p:strVal val="visible"/>
                                      </p:to>
                                    </p:set>
                                    <p:animEffect transition="in" filter="box(out)">
                                      <p:cBhvr>
                                        <p:cTn id="22" dur="500"/>
                                        <p:tgtEl>
                                          <p:spTgt spid="3175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1751"/>
                                        </p:tgtEl>
                                        <p:attrNameLst>
                                          <p:attrName>style.visibility</p:attrName>
                                        </p:attrNameLst>
                                      </p:cBhvr>
                                      <p:to>
                                        <p:strVal val="visible"/>
                                      </p:to>
                                    </p:set>
                                    <p:animEffect transition="in" filter="box(out)">
                                      <p:cBhvr>
                                        <p:cTn id="27" dur="500"/>
                                        <p:tgtEl>
                                          <p:spTgt spid="31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utoUpdateAnimBg="0"/>
      <p:bldP spid="31748" grpId="0" autoUpdateAnimBg="0"/>
      <p:bldP spid="31749" grpId="0" autoUpdateAnimBg="0"/>
      <p:bldP spid="31750" grpId="0" autoUpdateAnimBg="0"/>
      <p:bldP spid="3175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533400" y="1600200"/>
            <a:ext cx="7848600" cy="255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5400" b="1"/>
              <a:t>Kemikleri birbirlerine bağlayan yapılara </a:t>
            </a:r>
            <a:r>
              <a:rPr lang="tr-TR" altLang="tr-TR" sz="5400" b="1">
                <a:solidFill>
                  <a:srgbClr val="0000FF"/>
                </a:solidFill>
              </a:rPr>
              <a:t>EKLEM</a:t>
            </a:r>
            <a:r>
              <a:rPr lang="tr-TR" altLang="tr-TR" sz="5400" b="1"/>
              <a:t> adı verilir.</a:t>
            </a:r>
          </a:p>
        </p:txBody>
      </p:sp>
      <p:sp>
        <p:nvSpPr>
          <p:cNvPr id="5123" name="Text Box 3"/>
          <p:cNvSpPr txBox="1">
            <a:spLocks noChangeArrowheads="1"/>
          </p:cNvSpPr>
          <p:nvPr/>
        </p:nvSpPr>
        <p:spPr bwMode="auto">
          <a:xfrm>
            <a:off x="8229600" y="60960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A.Ç</a:t>
            </a:r>
          </a:p>
        </p:txBody>
      </p:sp>
      <p:sp>
        <p:nvSpPr>
          <p:cNvPr id="5124" name="WordArt 4"/>
          <p:cNvSpPr>
            <a:spLocks noChangeArrowheads="1" noChangeShapeType="1" noTextEdit="1"/>
          </p:cNvSpPr>
          <p:nvPr/>
        </p:nvSpPr>
        <p:spPr bwMode="auto">
          <a:xfrm>
            <a:off x="2133600" y="457200"/>
            <a:ext cx="4114800" cy="381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3600" kern="10">
                <a:ln w="9525">
                  <a:solidFill>
                    <a:srgbClr val="000000"/>
                  </a:solidFill>
                  <a:round/>
                  <a:headEnd/>
                  <a:tailEnd/>
                </a:ln>
                <a:solidFill>
                  <a:srgbClr val="0000CC"/>
                </a:solidFill>
                <a:latin typeface="Arial Black"/>
              </a:rPr>
              <a:t>EKLEMLER</a:t>
            </a:r>
          </a:p>
        </p:txBody>
      </p:sp>
    </p:spTree>
  </p:cSld>
  <p:clrMapOvr>
    <a:masterClrMapping/>
  </p:clrMapOvr>
  <p:transition spd="slow">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0"/>
            <a:ext cx="9144000" cy="6858000"/>
          </a:xfrm>
          <a:prstGeom prst="rect">
            <a:avLst/>
          </a:prstGeom>
          <a:gradFill rotWithShape="0">
            <a:gsLst>
              <a:gs pos="0">
                <a:srgbClr val="DDEBCF"/>
              </a:gs>
              <a:gs pos="50000">
                <a:srgbClr val="9CB86E"/>
              </a:gs>
              <a:gs pos="100000">
                <a:srgbClr val="156B13"/>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71" name="Text Box 3"/>
          <p:cNvSpPr txBox="1">
            <a:spLocks noChangeArrowheads="1"/>
          </p:cNvSpPr>
          <p:nvPr/>
        </p:nvSpPr>
        <p:spPr bwMode="auto">
          <a:xfrm>
            <a:off x="533400" y="381000"/>
            <a:ext cx="67818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6 . İki kemik arasındaki eklemlerin hareketi sınırlıdır.</a:t>
            </a:r>
          </a:p>
          <a:p>
            <a:pPr eaLnBrk="0" hangingPunct="0">
              <a:spcBef>
                <a:spcPct val="50000"/>
              </a:spcBef>
            </a:pPr>
            <a:r>
              <a:rPr lang="tr-TR" altLang="tr-TR" sz="3600" b="1"/>
              <a:t>    Bu eklemlere ne ad verilir?</a:t>
            </a:r>
          </a:p>
        </p:txBody>
      </p:sp>
      <p:sp>
        <p:nvSpPr>
          <p:cNvPr id="32772" name="Text Box 4"/>
          <p:cNvSpPr txBox="1">
            <a:spLocks noChangeArrowheads="1"/>
          </p:cNvSpPr>
          <p:nvPr/>
        </p:nvSpPr>
        <p:spPr bwMode="auto">
          <a:xfrm>
            <a:off x="1295400" y="2743200"/>
            <a:ext cx="495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A . Hareketsiz eklem</a:t>
            </a:r>
          </a:p>
        </p:txBody>
      </p:sp>
      <p:sp>
        <p:nvSpPr>
          <p:cNvPr id="32773" name="Text Box 5"/>
          <p:cNvSpPr txBox="1">
            <a:spLocks noChangeArrowheads="1"/>
          </p:cNvSpPr>
          <p:nvPr/>
        </p:nvSpPr>
        <p:spPr bwMode="auto">
          <a:xfrm>
            <a:off x="1295400" y="3581400"/>
            <a:ext cx="518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B . Yarı hareketli</a:t>
            </a:r>
          </a:p>
        </p:txBody>
      </p:sp>
      <p:sp>
        <p:nvSpPr>
          <p:cNvPr id="32774" name="Text Box 6"/>
          <p:cNvSpPr txBox="1">
            <a:spLocks noChangeArrowheads="1"/>
          </p:cNvSpPr>
          <p:nvPr/>
        </p:nvSpPr>
        <p:spPr bwMode="auto">
          <a:xfrm>
            <a:off x="1295400" y="4267200"/>
            <a:ext cx="4343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C . Hareketli eklem</a:t>
            </a:r>
          </a:p>
        </p:txBody>
      </p:sp>
      <p:sp>
        <p:nvSpPr>
          <p:cNvPr id="32775" name="Text Box 7"/>
          <p:cNvSpPr txBox="1">
            <a:spLocks noChangeArrowheads="1"/>
          </p:cNvSpPr>
          <p:nvPr/>
        </p:nvSpPr>
        <p:spPr bwMode="auto">
          <a:xfrm>
            <a:off x="1371600" y="4953000"/>
            <a:ext cx="3962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D . Biri hareketli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iterate type="wd">
                                    <p:tmPct val="100000"/>
                                  </p:iterate>
                                  <p:childTnLst>
                                    <p:set>
                                      <p:cBhvr>
                                        <p:cTn id="6" dur="1" fill="hold">
                                          <p:stCondLst>
                                            <p:cond delay="0"/>
                                          </p:stCondLst>
                                        </p:cTn>
                                        <p:tgtEl>
                                          <p:spTgt spid="32771"/>
                                        </p:tgtEl>
                                        <p:attrNameLst>
                                          <p:attrName>style.visibility</p:attrName>
                                        </p:attrNameLst>
                                      </p:cBhvr>
                                      <p:to>
                                        <p:strVal val="visible"/>
                                      </p:to>
                                    </p:set>
                                    <p:animEffect transition="in" filter="wipe(up)">
                                      <p:cBhvr>
                                        <p:cTn id="7" dur="300"/>
                                        <p:tgtEl>
                                          <p:spTgt spid="327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2772"/>
                                        </p:tgtEl>
                                        <p:attrNameLst>
                                          <p:attrName>style.visibility</p:attrName>
                                        </p:attrNameLst>
                                      </p:cBhvr>
                                      <p:to>
                                        <p:strVal val="visible"/>
                                      </p:to>
                                    </p:set>
                                    <p:animEffect transition="in" filter="box(out)">
                                      <p:cBhvr>
                                        <p:cTn id="12" dur="500"/>
                                        <p:tgtEl>
                                          <p:spTgt spid="327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2773"/>
                                        </p:tgtEl>
                                        <p:attrNameLst>
                                          <p:attrName>style.visibility</p:attrName>
                                        </p:attrNameLst>
                                      </p:cBhvr>
                                      <p:to>
                                        <p:strVal val="visible"/>
                                      </p:to>
                                    </p:set>
                                    <p:animEffect transition="in" filter="box(out)">
                                      <p:cBhvr>
                                        <p:cTn id="17" dur="500"/>
                                        <p:tgtEl>
                                          <p:spTgt spid="327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32774"/>
                                        </p:tgtEl>
                                        <p:attrNameLst>
                                          <p:attrName>style.visibility</p:attrName>
                                        </p:attrNameLst>
                                      </p:cBhvr>
                                      <p:to>
                                        <p:strVal val="visible"/>
                                      </p:to>
                                    </p:set>
                                    <p:anim calcmode="lin" valueType="num">
                                      <p:cBhvr additive="base">
                                        <p:cTn id="22" dur="5000" fill="hold"/>
                                        <p:tgtEl>
                                          <p:spTgt spid="32774"/>
                                        </p:tgtEl>
                                        <p:attrNameLst>
                                          <p:attrName>ppt_x</p:attrName>
                                        </p:attrNameLst>
                                      </p:cBhvr>
                                      <p:tavLst>
                                        <p:tav tm="0">
                                          <p:val>
                                            <p:strVal val="#ppt_x"/>
                                          </p:val>
                                        </p:tav>
                                        <p:tav tm="100000">
                                          <p:val>
                                            <p:strVal val="#ppt_x"/>
                                          </p:val>
                                        </p:tav>
                                      </p:tavLst>
                                    </p:anim>
                                    <p:anim calcmode="lin" valueType="num">
                                      <p:cBhvr additive="base">
                                        <p:cTn id="23" dur="5000" fill="hold"/>
                                        <p:tgtEl>
                                          <p:spTgt spid="32774"/>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7" presetClass="entr" presetSubtype="4" fill="hold" grpId="0" nodeType="clickEffect">
                                  <p:stCondLst>
                                    <p:cond delay="0"/>
                                  </p:stCondLst>
                                  <p:childTnLst>
                                    <p:set>
                                      <p:cBhvr>
                                        <p:cTn id="27" dur="1" fill="hold">
                                          <p:stCondLst>
                                            <p:cond delay="0"/>
                                          </p:stCondLst>
                                        </p:cTn>
                                        <p:tgtEl>
                                          <p:spTgt spid="32775"/>
                                        </p:tgtEl>
                                        <p:attrNameLst>
                                          <p:attrName>style.visibility</p:attrName>
                                        </p:attrNameLst>
                                      </p:cBhvr>
                                      <p:to>
                                        <p:strVal val="visible"/>
                                      </p:to>
                                    </p:set>
                                    <p:anim calcmode="lin" valueType="num">
                                      <p:cBhvr additive="base">
                                        <p:cTn id="28" dur="5000" fill="hold"/>
                                        <p:tgtEl>
                                          <p:spTgt spid="32775"/>
                                        </p:tgtEl>
                                        <p:attrNameLst>
                                          <p:attrName>ppt_x</p:attrName>
                                        </p:attrNameLst>
                                      </p:cBhvr>
                                      <p:tavLst>
                                        <p:tav tm="0">
                                          <p:val>
                                            <p:strVal val="#ppt_x"/>
                                          </p:val>
                                        </p:tav>
                                        <p:tav tm="100000">
                                          <p:val>
                                            <p:strVal val="#ppt_x"/>
                                          </p:val>
                                        </p:tav>
                                      </p:tavLst>
                                    </p:anim>
                                    <p:anim calcmode="lin" valueType="num">
                                      <p:cBhvr additive="base">
                                        <p:cTn id="29" dur="5000" fill="hold"/>
                                        <p:tgtEl>
                                          <p:spTgt spid="327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utoUpdateAnimBg="0"/>
      <p:bldP spid="32772" grpId="0" autoUpdateAnimBg="0"/>
      <p:bldP spid="32773" grpId="0" autoUpdateAnimBg="0"/>
      <p:bldP spid="32774" grpId="0" autoUpdateAnimBg="0"/>
      <p:bldP spid="32775"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0"/>
            <a:ext cx="9144000" cy="6858000"/>
          </a:xfrm>
          <a:prstGeom prst="rect">
            <a:avLst/>
          </a:prstGeom>
          <a:gradFill rotWithShape="0">
            <a:gsLst>
              <a:gs pos="0">
                <a:srgbClr val="DDEBCF"/>
              </a:gs>
              <a:gs pos="50000">
                <a:srgbClr val="9CB86E"/>
              </a:gs>
              <a:gs pos="100000">
                <a:srgbClr val="156B13"/>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795" name="WordArt 3"/>
          <p:cNvSpPr>
            <a:spLocks noChangeArrowheads="1" noChangeShapeType="1" noTextEdit="1"/>
          </p:cNvSpPr>
          <p:nvPr/>
        </p:nvSpPr>
        <p:spPr bwMode="auto">
          <a:xfrm>
            <a:off x="3048000" y="1295400"/>
            <a:ext cx="2971800" cy="990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tr-TR" sz="2000" kern="10">
                <a:ln w="9525">
                  <a:solidFill>
                    <a:srgbClr val="000000"/>
                  </a:solidFill>
                  <a:round/>
                  <a:headEnd/>
                  <a:tailEnd/>
                </a:ln>
                <a:solidFill>
                  <a:srgbClr val="0000FF"/>
                </a:solidFill>
                <a:latin typeface="Arial Black"/>
              </a:rPr>
              <a:t>LÜTFEN !</a:t>
            </a:r>
          </a:p>
        </p:txBody>
      </p:sp>
      <p:sp>
        <p:nvSpPr>
          <p:cNvPr id="33796" name="WordArt 4"/>
          <p:cNvSpPr>
            <a:spLocks noChangeArrowheads="1" noChangeShapeType="1" noTextEdit="1"/>
          </p:cNvSpPr>
          <p:nvPr/>
        </p:nvSpPr>
        <p:spPr bwMode="auto">
          <a:xfrm>
            <a:off x="1219200" y="3200400"/>
            <a:ext cx="63246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tr-TR" sz="2000" kern="10">
                <a:solidFill>
                  <a:srgbClr val="FF0000"/>
                </a:solidFill>
                <a:effectLst>
                  <a:outerShdw dist="53882" dir="2700000" algn="ctr" rotWithShape="0">
                    <a:srgbClr val="C0C0C0"/>
                  </a:outerShdw>
                </a:effectLst>
                <a:latin typeface="Times New Roman"/>
                <a:cs typeface="Times New Roman"/>
              </a:rPr>
              <a:t>CEVAPLARINIZI KONTROL EDİNİZ</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box(out)">
                                      <p:cBhvr>
                                        <p:cTn id="7" dur="500"/>
                                        <p:tgtEl>
                                          <p:spTgt spid="337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3796"/>
                                        </p:tgtEl>
                                        <p:attrNameLst>
                                          <p:attrName>style.visibility</p:attrName>
                                        </p:attrNameLst>
                                      </p:cBhvr>
                                      <p:to>
                                        <p:strVal val="visible"/>
                                      </p:to>
                                    </p:set>
                                    <p:animEffect transition="in" filter="wipe(up)">
                                      <p:cBhvr>
                                        <p:cTn id="12" dur="500"/>
                                        <p:tgtEl>
                                          <p:spTgt spid="33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nimBg="1"/>
      <p:bldP spid="3379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0"/>
            <a:ext cx="9144000" cy="6858000"/>
          </a:xfrm>
          <a:prstGeom prst="rect">
            <a:avLst/>
          </a:prstGeom>
          <a:gradFill rotWithShape="0">
            <a:gsLst>
              <a:gs pos="0">
                <a:srgbClr val="DDEBCF"/>
              </a:gs>
              <a:gs pos="50000">
                <a:srgbClr val="9CB86E"/>
              </a:gs>
              <a:gs pos="100000">
                <a:srgbClr val="156B13"/>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4819" name="WordArt 3"/>
          <p:cNvSpPr>
            <a:spLocks noChangeArrowheads="1" noChangeShapeType="1" noTextEdit="1"/>
          </p:cNvSpPr>
          <p:nvPr/>
        </p:nvSpPr>
        <p:spPr bwMode="auto">
          <a:xfrm>
            <a:off x="381000" y="457200"/>
            <a:ext cx="2971800" cy="381000"/>
          </a:xfrm>
          <a:prstGeom prst="rect">
            <a:avLst/>
          </a:prstGeom>
        </p:spPr>
        <p:txBody>
          <a:bodyPr wrap="none" fromWordArt="1">
            <a:prstTxWarp prst="textPlain">
              <a:avLst>
                <a:gd name="adj" fmla="val 50000"/>
              </a:avLst>
            </a:prstTxWarp>
          </a:bodyPr>
          <a:lstStyle/>
          <a:p>
            <a:pPr algn="ctr"/>
            <a:r>
              <a:rPr lang="tr-TR" sz="20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CEVAPLAR</a:t>
            </a:r>
          </a:p>
        </p:txBody>
      </p:sp>
      <p:sp>
        <p:nvSpPr>
          <p:cNvPr id="34820" name="Text Box 4"/>
          <p:cNvSpPr txBox="1">
            <a:spLocks noChangeArrowheads="1"/>
          </p:cNvSpPr>
          <p:nvPr/>
        </p:nvSpPr>
        <p:spPr bwMode="auto">
          <a:xfrm>
            <a:off x="1447800" y="1371600"/>
            <a:ext cx="1143000" cy="243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1. D</a:t>
            </a:r>
          </a:p>
          <a:p>
            <a:pPr eaLnBrk="0" hangingPunct="0">
              <a:spcBef>
                <a:spcPct val="50000"/>
              </a:spcBef>
            </a:pPr>
            <a:r>
              <a:rPr lang="tr-TR" altLang="tr-TR" sz="1800" b="1"/>
              <a:t>2. C</a:t>
            </a:r>
          </a:p>
          <a:p>
            <a:pPr eaLnBrk="0" hangingPunct="0">
              <a:spcBef>
                <a:spcPct val="50000"/>
              </a:spcBef>
            </a:pPr>
            <a:r>
              <a:rPr lang="tr-TR" altLang="tr-TR" sz="1800" b="1"/>
              <a:t>3. A</a:t>
            </a:r>
          </a:p>
          <a:p>
            <a:pPr eaLnBrk="0" hangingPunct="0">
              <a:spcBef>
                <a:spcPct val="50000"/>
              </a:spcBef>
            </a:pPr>
            <a:r>
              <a:rPr lang="tr-TR" altLang="tr-TR" sz="1800" b="1"/>
              <a:t>4. C</a:t>
            </a:r>
          </a:p>
          <a:p>
            <a:pPr eaLnBrk="0" hangingPunct="0">
              <a:spcBef>
                <a:spcPct val="50000"/>
              </a:spcBef>
            </a:pPr>
            <a:r>
              <a:rPr lang="tr-TR" altLang="tr-TR" sz="1800" b="1"/>
              <a:t>5. C</a:t>
            </a:r>
          </a:p>
          <a:p>
            <a:pPr eaLnBrk="0" hangingPunct="0">
              <a:spcBef>
                <a:spcPct val="50000"/>
              </a:spcBef>
            </a:pPr>
            <a:r>
              <a:rPr lang="tr-TR" altLang="tr-TR" sz="1800" b="1"/>
              <a:t>6. B</a:t>
            </a:r>
          </a:p>
        </p:txBody>
      </p:sp>
      <p:sp>
        <p:nvSpPr>
          <p:cNvPr id="34821" name="WordArt 5"/>
          <p:cNvSpPr>
            <a:spLocks noChangeArrowheads="1" noChangeShapeType="1" noTextEdit="1"/>
          </p:cNvSpPr>
          <p:nvPr/>
        </p:nvSpPr>
        <p:spPr bwMode="auto">
          <a:xfrm>
            <a:off x="4572000" y="1066800"/>
            <a:ext cx="3733800" cy="533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tr-TR" sz="2000" kern="10">
                <a:gradFill rotWithShape="0">
                  <a:gsLst>
                    <a:gs pos="0">
                      <a:srgbClr val="9999FF"/>
                    </a:gs>
                    <a:gs pos="100000">
                      <a:srgbClr val="009999"/>
                    </a:gs>
                  </a:gsLst>
                  <a:lin ang="5400000" scaled="1"/>
                </a:gradFill>
                <a:effectLst>
                  <a:outerShdw dist="53882" dir="2700000" algn="ctr" rotWithShape="0">
                    <a:srgbClr val="C0C0C0"/>
                  </a:outerShdw>
                </a:effectLst>
                <a:latin typeface="Times New Roman"/>
                <a:cs typeface="Times New Roman"/>
              </a:rPr>
              <a:t>HAZIRLAYAN</a:t>
            </a:r>
          </a:p>
        </p:txBody>
      </p:sp>
      <p:sp>
        <p:nvSpPr>
          <p:cNvPr id="34822" name="WordArt 6"/>
          <p:cNvSpPr>
            <a:spLocks noChangeArrowheads="1" noChangeShapeType="1" noTextEdit="1"/>
          </p:cNvSpPr>
          <p:nvPr/>
        </p:nvSpPr>
        <p:spPr bwMode="auto">
          <a:xfrm rot="5400000">
            <a:off x="5219700" y="3314700"/>
            <a:ext cx="2667000" cy="304800"/>
          </a:xfrm>
          <a:prstGeom prst="rect">
            <a:avLst/>
          </a:prstGeom>
        </p:spPr>
        <p:txBody>
          <a:bodyPr vert="wordArtVert" wrap="none" fromWordArt="1">
            <a:prstTxWarp prst="textPlain">
              <a:avLst>
                <a:gd name="adj" fmla="val 50000"/>
              </a:avLst>
            </a:prstTxWarp>
          </a:bodyPr>
          <a:lstStyle/>
          <a:p>
            <a:pPr algn="ctr" fontAlgn="auto"/>
            <a:r>
              <a:rPr lang="tr-TR" sz="2000" i="1" kern="10">
                <a:ln w="9525">
                  <a:solidFill>
                    <a:srgbClr val="800000"/>
                  </a:solidFill>
                  <a:round/>
                  <a:headEnd/>
                  <a:tailEnd/>
                </a:ln>
                <a:solidFill>
                  <a:srgbClr val="800000"/>
                </a:solidFill>
                <a:effectLst>
                  <a:outerShdw dist="35921" dir="2700000" algn="ctr" rotWithShape="0">
                    <a:srgbClr val="C0C0C0"/>
                  </a:outerShdw>
                </a:effectLst>
                <a:latin typeface="Arial Black"/>
              </a:rPr>
              <a:t>A . ÇIĞRIK</a:t>
            </a:r>
          </a:p>
        </p:txBody>
      </p:sp>
      <p:sp>
        <p:nvSpPr>
          <p:cNvPr id="34823" name="Text Box 7"/>
          <p:cNvSpPr txBox="1">
            <a:spLocks noChangeArrowheads="1"/>
          </p:cNvSpPr>
          <p:nvPr/>
        </p:nvSpPr>
        <p:spPr bwMode="auto">
          <a:xfrm>
            <a:off x="3048000" y="5410200"/>
            <a:ext cx="571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tr-TR" altLang="tr-TR" b="1"/>
              <a:t>FEN BİLGİSİ ÖĞRETMENİ</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4819"/>
                                        </p:tgtEl>
                                        <p:attrNameLst>
                                          <p:attrName>style.visibility</p:attrName>
                                        </p:attrNameLst>
                                      </p:cBhvr>
                                      <p:to>
                                        <p:strVal val="visible"/>
                                      </p:to>
                                    </p:set>
                                    <p:animEffect transition="in" filter="box(out)">
                                      <p:cBhvr>
                                        <p:cTn id="7" dur="500"/>
                                        <p:tgtEl>
                                          <p:spTgt spid="348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grpId="0" nodeType="clickEffect">
                                  <p:stCondLst>
                                    <p:cond delay="0"/>
                                  </p:stCondLst>
                                  <p:iterate type="wd">
                                    <p:tmPct val="100000"/>
                                  </p:iterate>
                                  <p:childTnLst>
                                    <p:set>
                                      <p:cBhvr>
                                        <p:cTn id="11" dur="1" fill="hold">
                                          <p:stCondLst>
                                            <p:cond delay="0"/>
                                          </p:stCondLst>
                                        </p:cTn>
                                        <p:tgtEl>
                                          <p:spTgt spid="34820"/>
                                        </p:tgtEl>
                                        <p:attrNameLst>
                                          <p:attrName>style.visibility</p:attrName>
                                        </p:attrNameLst>
                                      </p:cBhvr>
                                      <p:to>
                                        <p:strVal val="visible"/>
                                      </p:to>
                                    </p:set>
                                    <p:anim calcmode="lin" valueType="num">
                                      <p:cBhvr additive="base">
                                        <p:cTn id="12" dur="1000" fill="hold"/>
                                        <p:tgtEl>
                                          <p:spTgt spid="34820"/>
                                        </p:tgtEl>
                                        <p:attrNameLst>
                                          <p:attrName>ppt_x</p:attrName>
                                        </p:attrNameLst>
                                      </p:cBhvr>
                                      <p:tavLst>
                                        <p:tav tm="0">
                                          <p:val>
                                            <p:strVal val="#ppt_x"/>
                                          </p:val>
                                        </p:tav>
                                        <p:tav tm="100000">
                                          <p:val>
                                            <p:strVal val="#ppt_x"/>
                                          </p:val>
                                        </p:tav>
                                      </p:tavLst>
                                    </p:anim>
                                    <p:anim calcmode="lin" valueType="num">
                                      <p:cBhvr additive="base">
                                        <p:cTn id="13" dur="1000" fill="hold"/>
                                        <p:tgtEl>
                                          <p:spTgt spid="34820"/>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7" presetClass="entr" presetSubtype="2" fill="hold" grpId="0" nodeType="clickEffect">
                                  <p:stCondLst>
                                    <p:cond delay="0"/>
                                  </p:stCondLst>
                                  <p:childTnLst>
                                    <p:set>
                                      <p:cBhvr>
                                        <p:cTn id="17" dur="1" fill="hold">
                                          <p:stCondLst>
                                            <p:cond delay="0"/>
                                          </p:stCondLst>
                                        </p:cTn>
                                        <p:tgtEl>
                                          <p:spTgt spid="34821"/>
                                        </p:tgtEl>
                                        <p:attrNameLst>
                                          <p:attrName>style.visibility</p:attrName>
                                        </p:attrNameLst>
                                      </p:cBhvr>
                                      <p:to>
                                        <p:strVal val="visible"/>
                                      </p:to>
                                    </p:set>
                                    <p:anim calcmode="lin" valueType="num">
                                      <p:cBhvr additive="base">
                                        <p:cTn id="18" dur="5000" fill="hold"/>
                                        <p:tgtEl>
                                          <p:spTgt spid="34821"/>
                                        </p:tgtEl>
                                        <p:attrNameLst>
                                          <p:attrName>ppt_x</p:attrName>
                                        </p:attrNameLst>
                                      </p:cBhvr>
                                      <p:tavLst>
                                        <p:tav tm="0">
                                          <p:val>
                                            <p:strVal val="1+#ppt_w/2"/>
                                          </p:val>
                                        </p:tav>
                                        <p:tav tm="100000">
                                          <p:val>
                                            <p:strVal val="#ppt_x"/>
                                          </p:val>
                                        </p:tav>
                                      </p:tavLst>
                                    </p:anim>
                                    <p:anim calcmode="lin" valueType="num">
                                      <p:cBhvr additive="base">
                                        <p:cTn id="19" dur="5000" fill="hold"/>
                                        <p:tgtEl>
                                          <p:spTgt spid="34821"/>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4822"/>
                                        </p:tgtEl>
                                        <p:attrNameLst>
                                          <p:attrName>style.visibility</p:attrName>
                                        </p:attrNameLst>
                                      </p:cBhvr>
                                      <p:to>
                                        <p:strVal val="visible"/>
                                      </p:to>
                                    </p:set>
                                    <p:anim calcmode="lin" valueType="num">
                                      <p:cBhvr additive="base">
                                        <p:cTn id="24" dur="5000" fill="hold"/>
                                        <p:tgtEl>
                                          <p:spTgt spid="34822"/>
                                        </p:tgtEl>
                                        <p:attrNameLst>
                                          <p:attrName>ppt_x</p:attrName>
                                        </p:attrNameLst>
                                      </p:cBhvr>
                                      <p:tavLst>
                                        <p:tav tm="0">
                                          <p:val>
                                            <p:strVal val="#ppt_x"/>
                                          </p:val>
                                        </p:tav>
                                        <p:tav tm="100000">
                                          <p:val>
                                            <p:strVal val="#ppt_x"/>
                                          </p:val>
                                        </p:tav>
                                      </p:tavLst>
                                    </p:anim>
                                    <p:anim calcmode="lin" valueType="num">
                                      <p:cBhvr additive="base">
                                        <p:cTn id="25" dur="5000" fill="hold"/>
                                        <p:tgtEl>
                                          <p:spTgt spid="34822"/>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4823"/>
                                        </p:tgtEl>
                                        <p:attrNameLst>
                                          <p:attrName>style.visibility</p:attrName>
                                        </p:attrNameLst>
                                      </p:cBhvr>
                                      <p:to>
                                        <p:strVal val="visible"/>
                                      </p:to>
                                    </p:set>
                                    <p:anim calcmode="lin" valueType="num">
                                      <p:cBhvr additive="base">
                                        <p:cTn id="30" dur="500" fill="hold"/>
                                        <p:tgtEl>
                                          <p:spTgt spid="34823"/>
                                        </p:tgtEl>
                                        <p:attrNameLst>
                                          <p:attrName>ppt_x</p:attrName>
                                        </p:attrNameLst>
                                      </p:cBhvr>
                                      <p:tavLst>
                                        <p:tav tm="0">
                                          <p:val>
                                            <p:strVal val="#ppt_x"/>
                                          </p:val>
                                        </p:tav>
                                        <p:tav tm="100000">
                                          <p:val>
                                            <p:strVal val="#ppt_x"/>
                                          </p:val>
                                        </p:tav>
                                      </p:tavLst>
                                    </p:anim>
                                    <p:anim calcmode="lin" valueType="num">
                                      <p:cBhvr additive="base">
                                        <p:cTn id="31" dur="500" fill="hold"/>
                                        <p:tgtEl>
                                          <p:spTgt spid="348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nimBg="1"/>
      <p:bldP spid="34820" grpId="0" autoUpdateAnimBg="0"/>
      <p:bldP spid="34821" grpId="0" animBg="1"/>
      <p:bldP spid="34822" grpId="0" animBg="1"/>
      <p:bldP spid="34823"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descr="Paspas"/>
          <p:cNvSpPr>
            <a:spLocks noChangeArrowheads="1"/>
          </p:cNvSpPr>
          <p:nvPr/>
        </p:nvSpPr>
        <p:spPr bwMode="auto">
          <a:xfrm>
            <a:off x="0" y="0"/>
            <a:ext cx="9144000" cy="6858000"/>
          </a:xfrm>
          <a:prstGeom prst="rect">
            <a:avLst/>
          </a:prstGeom>
          <a:blipFill dpi="0" rotWithShape="0">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843" name="WordArt 3" descr="Mor örgü"/>
          <p:cNvSpPr>
            <a:spLocks noChangeArrowheads="1" noChangeShapeType="1" noTextEdit="1"/>
          </p:cNvSpPr>
          <p:nvPr/>
        </p:nvSpPr>
        <p:spPr bwMode="auto">
          <a:xfrm>
            <a:off x="1295400" y="1524000"/>
            <a:ext cx="6543675" cy="1295400"/>
          </a:xfrm>
          <a:prstGeom prst="rect">
            <a:avLst/>
          </a:prstGeom>
        </p:spPr>
        <p:txBody>
          <a:bodyPr wrap="none" fromWordArt="1">
            <a:prstTxWarp prst="textPlain">
              <a:avLst>
                <a:gd name="adj" fmla="val 50000"/>
              </a:avLst>
            </a:prstTxWarp>
          </a:bodyPr>
          <a:lstStyle/>
          <a:p>
            <a:pPr algn="ctr"/>
            <a:r>
              <a:rPr lang="tr-TR" sz="3600" kern="10">
                <a:ln w="12700">
                  <a:solidFill>
                    <a:srgbClr val="3333CC"/>
                  </a:solidFill>
                  <a:round/>
                  <a:headEnd/>
                  <a:tailEnd/>
                </a:ln>
                <a:blipFill dpi="0" rotWithShape="0">
                  <a:blip r:embed="rId3"/>
                  <a:srcRect/>
                  <a:tile tx="0" ty="0" sx="100000" sy="100000" flip="none" algn="tl"/>
                </a:blipFill>
                <a:effectLst>
                  <a:outerShdw dist="45791" dir="2021404" algn="ctr" rotWithShape="0">
                    <a:srgbClr val="9999FF"/>
                  </a:outerShdw>
                </a:effectLst>
                <a:latin typeface="Arial Black"/>
              </a:rPr>
              <a:t>BİLİP DE KULLANMAMAK,</a:t>
            </a:r>
          </a:p>
        </p:txBody>
      </p:sp>
      <p:sp>
        <p:nvSpPr>
          <p:cNvPr id="35844" name="WordArt 4" descr="Mor örgü"/>
          <p:cNvSpPr>
            <a:spLocks noChangeArrowheads="1" noChangeShapeType="1" noTextEdit="1"/>
          </p:cNvSpPr>
          <p:nvPr/>
        </p:nvSpPr>
        <p:spPr bwMode="auto">
          <a:xfrm>
            <a:off x="1347788" y="3105150"/>
            <a:ext cx="6448425" cy="1009650"/>
          </a:xfrm>
          <a:prstGeom prst="rect">
            <a:avLst/>
          </a:prstGeom>
        </p:spPr>
        <p:txBody>
          <a:bodyPr wrap="none" fromWordArt="1">
            <a:prstTxWarp prst="textPlain">
              <a:avLst>
                <a:gd name="adj" fmla="val 50000"/>
              </a:avLst>
            </a:prstTxWarp>
          </a:bodyPr>
          <a:lstStyle/>
          <a:p>
            <a:pPr algn="ctr"/>
            <a:r>
              <a:rPr lang="tr-TR" sz="3600" kern="10">
                <a:ln w="12700">
                  <a:solidFill>
                    <a:srgbClr val="3333CC"/>
                  </a:solidFill>
                  <a:round/>
                  <a:headEnd/>
                  <a:tailEnd/>
                </a:ln>
                <a:blipFill dpi="0" rotWithShape="0">
                  <a:blip r:embed="rId3"/>
                  <a:srcRect/>
                  <a:tile tx="0" ty="0" sx="100000" sy="100000" flip="none" algn="tl"/>
                </a:blipFill>
                <a:effectLst>
                  <a:outerShdw dist="45791" dir="2021404" algn="ctr" rotWithShape="0">
                    <a:srgbClr val="9999FF"/>
                  </a:outerShdw>
                </a:effectLst>
                <a:latin typeface="Arial Black"/>
              </a:rPr>
              <a:t>AYNI BİLMEMEK GİBİDİR.</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box(out)">
                                      <p:cBhvr>
                                        <p:cTn id="7" dur="500"/>
                                        <p:tgtEl>
                                          <p:spTgt spid="35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5843"/>
                                        </p:tgtEl>
                                        <p:attrNameLst>
                                          <p:attrName>style.visibility</p:attrName>
                                        </p:attrNameLst>
                                      </p:cBhvr>
                                      <p:to>
                                        <p:strVal val="visible"/>
                                      </p:to>
                                    </p:set>
                                    <p:anim calcmode="lin" valueType="num">
                                      <p:cBhvr additive="base">
                                        <p:cTn id="12" dur="500" fill="hold"/>
                                        <p:tgtEl>
                                          <p:spTgt spid="35843"/>
                                        </p:tgtEl>
                                        <p:attrNameLst>
                                          <p:attrName>ppt_x</p:attrName>
                                        </p:attrNameLst>
                                      </p:cBhvr>
                                      <p:tavLst>
                                        <p:tav tm="0">
                                          <p:val>
                                            <p:strVal val="0-#ppt_w/2"/>
                                          </p:val>
                                        </p:tav>
                                        <p:tav tm="100000">
                                          <p:val>
                                            <p:strVal val="#ppt_x"/>
                                          </p:val>
                                        </p:tav>
                                      </p:tavLst>
                                    </p:anim>
                                    <p:anim calcmode="lin" valueType="num">
                                      <p:cBhvr additive="base">
                                        <p:cTn id="13" dur="500" fill="hold"/>
                                        <p:tgtEl>
                                          <p:spTgt spid="3584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35844"/>
                                        </p:tgtEl>
                                        <p:attrNameLst>
                                          <p:attrName>style.visibility</p:attrName>
                                        </p:attrNameLst>
                                      </p:cBhvr>
                                      <p:to>
                                        <p:strVal val="visible"/>
                                      </p:to>
                                    </p:set>
                                    <p:anim calcmode="lin" valueType="num">
                                      <p:cBhvr additive="base">
                                        <p:cTn id="18" dur="500" fill="hold"/>
                                        <p:tgtEl>
                                          <p:spTgt spid="35844"/>
                                        </p:tgtEl>
                                        <p:attrNameLst>
                                          <p:attrName>ppt_x</p:attrName>
                                        </p:attrNameLst>
                                      </p:cBhvr>
                                      <p:tavLst>
                                        <p:tav tm="0">
                                          <p:val>
                                            <p:strVal val="1+#ppt_w/2"/>
                                          </p:val>
                                        </p:tav>
                                        <p:tav tm="100000">
                                          <p:val>
                                            <p:strVal val="#ppt_x"/>
                                          </p:val>
                                        </p:tav>
                                      </p:tavLst>
                                    </p:anim>
                                    <p:anim calcmode="lin" valueType="num">
                                      <p:cBhvr additive="base">
                                        <p:cTn id="19" dur="500" fill="hold"/>
                                        <p:tgtEl>
                                          <p:spTgt spid="358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nimBg="1"/>
      <p:bldP spid="35843" grpId="0" animBg="1"/>
      <p:bldP spid="3584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8229600" y="60960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A.Ç</a:t>
            </a:r>
          </a:p>
        </p:txBody>
      </p:sp>
      <p:graphicFrame>
        <p:nvGraphicFramePr>
          <p:cNvPr id="6147" name="Object 3"/>
          <p:cNvGraphicFramePr>
            <a:graphicFrameLocks noChangeAspect="1"/>
          </p:cNvGraphicFramePr>
          <p:nvPr/>
        </p:nvGraphicFramePr>
        <p:xfrm>
          <a:off x="685800" y="517525"/>
          <a:ext cx="8153400" cy="6070600"/>
        </p:xfrm>
        <a:graphic>
          <a:graphicData uri="http://schemas.openxmlformats.org/presentationml/2006/ole">
            <mc:AlternateContent xmlns:mc="http://schemas.openxmlformats.org/markup-compatibility/2006">
              <mc:Choice xmlns:v="urn:schemas-microsoft-com:vml" Requires="v">
                <p:oleObj spid="_x0000_s6149" name="Slayt" r:id="rId3" imgW="4472326" imgH="3349786" progId="PowerPoint.Slide.8">
                  <p:embed/>
                </p:oleObj>
              </mc:Choice>
              <mc:Fallback>
                <p:oleObj name="Slayt" r:id="rId3" imgW="4472326" imgH="3349786" progId="PowerPoint.Slid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517525"/>
                        <a:ext cx="8153400" cy="607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8" name="Text Box 4"/>
          <p:cNvSpPr txBox="1">
            <a:spLocks noChangeArrowheads="1"/>
          </p:cNvSpPr>
          <p:nvPr/>
        </p:nvSpPr>
        <p:spPr bwMode="auto">
          <a:xfrm>
            <a:off x="1981200" y="304800"/>
            <a:ext cx="350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2800" b="1"/>
              <a:t>EKLEMİN  YAPISI</a:t>
            </a:r>
          </a:p>
        </p:txBody>
      </p:sp>
    </p:spTree>
  </p:cSld>
  <p:clrMapOvr>
    <a:masterClrMapping/>
  </p:clrMapOvr>
  <p:transition spd="slow">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8229600" y="60960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A.Ç</a:t>
            </a:r>
          </a:p>
        </p:txBody>
      </p:sp>
      <p:sp>
        <p:nvSpPr>
          <p:cNvPr id="7171" name="Text Box 3"/>
          <p:cNvSpPr txBox="1">
            <a:spLocks noChangeArrowheads="1"/>
          </p:cNvSpPr>
          <p:nvPr/>
        </p:nvSpPr>
        <p:spPr bwMode="auto">
          <a:xfrm>
            <a:off x="228600" y="228600"/>
            <a:ext cx="8534400"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EKLEMLER</a:t>
            </a:r>
          </a:p>
          <a:p>
            <a:pPr eaLnBrk="0" hangingPunct="0">
              <a:spcBef>
                <a:spcPct val="50000"/>
              </a:spcBef>
            </a:pPr>
            <a:r>
              <a:rPr lang="tr-TR" altLang="tr-TR" sz="2800" b="1"/>
              <a:t>Bacağımızı her büktüğümüzde ya da yumruğumuzu her sıktığımızda eklemlerimiz çalışır. Eklemlerimiz,kemiklerin birleştiği yerlerde bulunur. Onlar olmadan,vücudumuz hareket edemez ve dimdik dururdu.</a:t>
            </a:r>
          </a:p>
          <a:p>
            <a:pPr eaLnBrk="0" hangingPunct="0">
              <a:spcBef>
                <a:spcPct val="50000"/>
              </a:spcBef>
            </a:pPr>
            <a:r>
              <a:rPr lang="tr-TR" altLang="tr-TR" sz="2800" b="1"/>
              <a:t>  Eklemlerin çoğu kapı menteşesinin kapıyı açıp kapaması gibi,kemiklerin serbestçe hareket etmesini sağlarlar.</a:t>
            </a:r>
          </a:p>
        </p:txBody>
      </p:sp>
    </p:spTree>
  </p:cSld>
  <p:clrMapOvr>
    <a:masterClrMapping/>
  </p:clrMapOvr>
  <p:transition spd="slow">
    <p:random/>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8229600" y="60960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A.Ç</a:t>
            </a:r>
          </a:p>
        </p:txBody>
      </p:sp>
      <p:sp>
        <p:nvSpPr>
          <p:cNvPr id="8195" name="Text Box 3"/>
          <p:cNvSpPr txBox="1">
            <a:spLocks noChangeArrowheads="1"/>
          </p:cNvSpPr>
          <p:nvPr/>
        </p:nvSpPr>
        <p:spPr bwMode="auto">
          <a:xfrm>
            <a:off x="1371600" y="304800"/>
            <a:ext cx="7239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3600" b="1"/>
              <a:t>EKLEM ÇEŞİTLERİ</a:t>
            </a:r>
          </a:p>
        </p:txBody>
      </p:sp>
      <p:sp>
        <p:nvSpPr>
          <p:cNvPr id="8196" name="Text Box 4"/>
          <p:cNvSpPr txBox="1">
            <a:spLocks noChangeArrowheads="1"/>
          </p:cNvSpPr>
          <p:nvPr/>
        </p:nvSpPr>
        <p:spPr bwMode="auto">
          <a:xfrm>
            <a:off x="533400" y="1143000"/>
            <a:ext cx="769620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0" hangingPunct="0">
              <a:spcBef>
                <a:spcPct val="50000"/>
              </a:spcBef>
              <a:buFontTx/>
              <a:buAutoNum type="arabicPeriod"/>
            </a:pPr>
            <a:r>
              <a:rPr lang="tr-TR" altLang="tr-TR" sz="3600" b="1"/>
              <a:t>OYNAR ( HAREKETLİ) EKLEMLER</a:t>
            </a:r>
          </a:p>
          <a:p>
            <a:pPr eaLnBrk="0" hangingPunct="0">
              <a:spcBef>
                <a:spcPct val="50000"/>
              </a:spcBef>
            </a:pPr>
            <a:r>
              <a:rPr lang="tr-TR" altLang="tr-TR" sz="3600" b="1"/>
              <a:t>2. YARI OYNAR YARI HAREKETLİ )EKLEMLER</a:t>
            </a:r>
          </a:p>
          <a:p>
            <a:pPr eaLnBrk="0" hangingPunct="0">
              <a:spcBef>
                <a:spcPct val="50000"/>
              </a:spcBef>
            </a:pPr>
            <a:r>
              <a:rPr lang="tr-TR" altLang="tr-TR" sz="3600" b="1"/>
              <a:t>3. OYNAMAZ ( HAREKETSİZ) EKLEMLER</a:t>
            </a:r>
          </a:p>
        </p:txBody>
      </p:sp>
    </p:spTree>
  </p:cSld>
  <p:clrMapOvr>
    <a:masterClrMapping/>
  </p:clrMapOvr>
  <p:transition spd="slow">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8229600" y="60960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A.Ç</a:t>
            </a:r>
          </a:p>
        </p:txBody>
      </p:sp>
      <p:graphicFrame>
        <p:nvGraphicFramePr>
          <p:cNvPr id="9219" name="Object 3"/>
          <p:cNvGraphicFramePr>
            <a:graphicFrameLocks noChangeAspect="1"/>
          </p:cNvGraphicFramePr>
          <p:nvPr/>
        </p:nvGraphicFramePr>
        <p:xfrm>
          <a:off x="2590800" y="228600"/>
          <a:ext cx="3275013" cy="5943600"/>
        </p:xfrm>
        <a:graphic>
          <a:graphicData uri="http://schemas.openxmlformats.org/presentationml/2006/ole">
            <mc:AlternateContent xmlns:mc="http://schemas.openxmlformats.org/markup-compatibility/2006">
              <mc:Choice xmlns:v="urn:schemas-microsoft-com:vml" Requires="v">
                <p:oleObj spid="_x0000_s9220" name="Bit Eşlem Resmi" r:id="rId3" imgW="1390844" imgH="2523810" progId="Paint.Picture">
                  <p:embed/>
                </p:oleObj>
              </mc:Choice>
              <mc:Fallback>
                <p:oleObj name="Bit Eşlem Resmi" r:id="rId3" imgW="1390844" imgH="2523810"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228600"/>
                        <a:ext cx="3275013"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8229600" y="60960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A.Ç</a:t>
            </a:r>
          </a:p>
        </p:txBody>
      </p:sp>
      <p:graphicFrame>
        <p:nvGraphicFramePr>
          <p:cNvPr id="10243" name="Object 3"/>
          <p:cNvGraphicFramePr>
            <a:graphicFrameLocks noChangeAspect="1"/>
          </p:cNvGraphicFramePr>
          <p:nvPr/>
        </p:nvGraphicFramePr>
        <p:xfrm>
          <a:off x="3048000" y="457200"/>
          <a:ext cx="3200400" cy="6019800"/>
        </p:xfrm>
        <a:graphic>
          <a:graphicData uri="http://schemas.openxmlformats.org/presentationml/2006/ole">
            <mc:AlternateContent xmlns:mc="http://schemas.openxmlformats.org/markup-compatibility/2006">
              <mc:Choice xmlns:v="urn:schemas-microsoft-com:vml" Requires="v">
                <p:oleObj spid="_x0000_s10244" name="Bit Eşlem Resmi" r:id="rId3" imgW="1362265" imgH="2561905" progId="Paint.Picture">
                  <p:embed/>
                </p:oleObj>
              </mc:Choice>
              <mc:Fallback>
                <p:oleObj name="Bit Eşlem Resmi" r:id="rId3" imgW="1362265" imgH="2561905"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457200"/>
                        <a:ext cx="32004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8229600" y="60960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1800" b="1"/>
              <a:t>A.Ç</a:t>
            </a:r>
          </a:p>
        </p:txBody>
      </p:sp>
      <p:graphicFrame>
        <p:nvGraphicFramePr>
          <p:cNvPr id="11267" name="Object 3"/>
          <p:cNvGraphicFramePr>
            <a:graphicFrameLocks noChangeAspect="1"/>
          </p:cNvGraphicFramePr>
          <p:nvPr/>
        </p:nvGraphicFramePr>
        <p:xfrm>
          <a:off x="3124200" y="381000"/>
          <a:ext cx="3009900" cy="5562600"/>
        </p:xfrm>
        <a:graphic>
          <a:graphicData uri="http://schemas.openxmlformats.org/presentationml/2006/ole">
            <mc:AlternateContent xmlns:mc="http://schemas.openxmlformats.org/markup-compatibility/2006">
              <mc:Choice xmlns:v="urn:schemas-microsoft-com:vml" Requires="v">
                <p:oleObj spid="_x0000_s11268" name="Bit Eşlem Resmi" r:id="rId3" imgW="1380952" imgH="2553056" progId="Paint.Picture">
                  <p:embed/>
                </p:oleObj>
              </mc:Choice>
              <mc:Fallback>
                <p:oleObj name="Bit Eşlem Resmi" r:id="rId3" imgW="1380952" imgH="2553056"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381000"/>
                        <a:ext cx="30099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random/>
  </p:transition>
</p:sld>
</file>

<file path=ppt/theme/theme1.xml><?xml version="1.0" encoding="utf-8"?>
<a:theme xmlns:a="http://schemas.openxmlformats.org/drawingml/2006/main" name="Varsayılan Tasarım">
  <a:themeElements>
    <a:clrScheme name="Varsayılan Tasarı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arsayılan Tasarım">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arsayılan Tasarı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arsayılan Tasarı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TotalTime>
  <Words>634</Words>
  <Application>Microsoft Office PowerPoint</Application>
  <PresentationFormat>Ekran Gösterisi (4:3)</PresentationFormat>
  <Paragraphs>126</Paragraphs>
  <Slides>33</Slides>
  <Notes>0</Notes>
  <HiddenSlides>0</HiddenSlides>
  <MMClips>0</MMClips>
  <ScaleCrop>false</ScaleCrop>
  <HeadingPairs>
    <vt:vector size="8" baseType="variant">
      <vt:variant>
        <vt:lpstr>Kullanılan Yazı Tipleri</vt:lpstr>
      </vt:variant>
      <vt:variant>
        <vt:i4>3</vt:i4>
      </vt:variant>
      <vt:variant>
        <vt:lpstr>Tema</vt:lpstr>
      </vt:variant>
      <vt:variant>
        <vt:i4>1</vt:i4>
      </vt:variant>
      <vt:variant>
        <vt:lpstr>Katıştırılmış OLE Hizmet Programları</vt:lpstr>
      </vt:variant>
      <vt:variant>
        <vt:i4>2</vt:i4>
      </vt:variant>
      <vt:variant>
        <vt:lpstr>Slayt Başlıkları</vt:lpstr>
      </vt:variant>
      <vt:variant>
        <vt:i4>33</vt:i4>
      </vt:variant>
    </vt:vector>
  </HeadingPairs>
  <TitlesOfParts>
    <vt:vector size="39" baseType="lpstr">
      <vt:lpstr>Times New Roman</vt:lpstr>
      <vt:lpstr>Arial</vt:lpstr>
      <vt:lpstr>Arial Black</vt:lpstr>
      <vt:lpstr>Varsayılan Tasarım</vt:lpstr>
      <vt:lpstr>Microsoft PowerPoint Slaydı</vt:lpstr>
      <vt:lpstr>Bit Eşlem Resmi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ers</dc:creator>
  <cp:lastModifiedBy>mehmet genç</cp:lastModifiedBy>
  <cp:revision>3</cp:revision>
  <dcterms:created xsi:type="dcterms:W3CDTF">2003-08-22T08:10:38Z</dcterms:created>
  <dcterms:modified xsi:type="dcterms:W3CDTF">2016-10-01T12:27:25Z</dcterms:modified>
</cp:coreProperties>
</file>