
<file path=[Content_Types].xml><?xml version="1.0" encoding="utf-8"?>
<Types xmlns="http://schemas.openxmlformats.org/package/2006/content-types">
  <Default Extension="jpg" ContentType="image/jp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  <p:sldId id="269" r:id="rId15"/>
    <p:sldId id="270" r:id="rId16"/>
    <p:sldId id="271" r:id="rId17"/>
    <p:sldId id="272" r:id="rId18"/>
    <p:sldId id="273" r:id="rId19"/>
    <p:sldId id="274" r:id="rId20"/>
    <p:sldId id="275" r:id="rId21"/>
    <p:sldId id="276" r:id="rId22"/>
    <p:sldId id="277" r:id="rId23"/>
    <p:sldId id="278" r:id="rId24"/>
    <p:sldId id="279" r:id="rId25"/>
    <p:sldId id="280" r:id="rId26"/>
    <p:sldId id="281" r:id="rId27"/>
    <p:sldId id="282" r:id="rId28"/>
    <p:sldId id="283" r:id="rId29"/>
    <p:sldId id="284" r:id="rId30"/>
    <p:sldId id="285" r:id="rId31"/>
    <p:sldId id="286" r:id="rId32"/>
    <p:sldId id="287" r:id="rId33"/>
    <p:sldId id="288" r:id="rId34"/>
    <p:sldId id="289" r:id="rId35"/>
    <p:sldId id="290" r:id="rId36"/>
    <p:sldId id="291" r:id="rId37"/>
    <p:sldId id="292" r:id="rId38"/>
    <p:sldId id="293" r:id="rId39"/>
    <p:sldId id="294" r:id="rId40"/>
    <p:sldId id="295" r:id="rId41"/>
    <p:sldId id="296" r:id="rId42"/>
    <p:sldId id="297" r:id="rId43"/>
    <p:sldId id="298" r:id="rId44"/>
    <p:sldId id="299" r:id="rId45"/>
    <p:sldId id="300" r:id="rId46"/>
    <p:sldId id="301" r:id="rId47"/>
    <p:sldId id="302" r:id="rId48"/>
    <p:sldId id="303" r:id="rId49"/>
    <p:sldId id="304" r:id="rId50"/>
    <p:sldId id="305" r:id="rId51"/>
    <p:sldId id="306" r:id="rId52"/>
    <p:sldId id="307" r:id="rId53"/>
    <p:sldId id="308" r:id="rId54"/>
    <p:sldId id="309" r:id="rId55"/>
    <p:sldId id="310" r:id="rId56"/>
    <p:sldId id="311" r:id="rId57"/>
    <p:sldId id="312" r:id="rId58"/>
    <p:sldId id="313" r:id="rId59"/>
    <p:sldId id="314" r:id="rId60"/>
  </p:sldIdLst>
  <p:sldSz cx="9144000" cy="6858000" type="screen4x3"/>
  <p:notesSz cx="9144000" cy="6858000"/>
  <p:defaultTextStyle>
    <a:defPPr>
      <a:defRPr lang="tr-T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85" d="100"/>
          <a:sy n="85" d="100"/>
        </p:scale>
        <p:origin x="1554" y="84"/>
      </p:cViewPr>
      <p:guideLst>
        <p:guide orient="horz" pos="2880"/>
        <p:guide pos="216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ctrTitle"/>
          </p:nvPr>
        </p:nvSpPr>
        <p:spPr>
          <a:xfrm>
            <a:off x="685800" y="2125980"/>
            <a:ext cx="7772400" cy="14401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subTitle" idx="4"/>
          </p:nvPr>
        </p:nvSpPr>
        <p:spPr>
          <a:xfrm>
            <a:off x="1371600" y="3840480"/>
            <a:ext cx="6400800" cy="17145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221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/>
        <p:txBody>
          <a:bodyPr lIns="0" tIns="0" rIns="0" bIns="0"/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221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sz="half" idx="2"/>
          </p:nvPr>
        </p:nvSpPr>
        <p:spPr>
          <a:xfrm>
            <a:off x="45720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sz="half" idx="3"/>
          </p:nvPr>
        </p:nvSpPr>
        <p:spPr>
          <a:xfrm>
            <a:off x="4709160" y="1577340"/>
            <a:ext cx="3977640" cy="452628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/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6" name="Holder 6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7" name="Holder 7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Only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bk object 17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bk object 18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bk object 19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bk object 20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bk object 21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bk object 22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bk object 23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4" name="bk object 24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5" name="bk object 25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6" name="bk object 26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7" name="bk object 27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/>
        <p:txBody>
          <a:bodyPr lIns="0" tIns="0" rIns="0" bIns="0"/>
          <a:lstStyle>
            <a:lvl1pPr>
              <a:defRPr sz="4400" b="0" i="0">
                <a:solidFill>
                  <a:srgbClr val="56221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5" name="Holder 5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image" Target="../media/image1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bk object 1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" name="Holder 2"/>
          <p:cNvSpPr>
            <a:spLocks noGrp="1"/>
          </p:cNvSpPr>
          <p:nvPr>
            <p:ph type="title"/>
          </p:nvPr>
        </p:nvSpPr>
        <p:spPr>
          <a:xfrm>
            <a:off x="1483740" y="477138"/>
            <a:ext cx="6176518" cy="696594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4400" b="0" i="0">
                <a:solidFill>
                  <a:srgbClr val="562213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body" idx="1"/>
          </p:nvPr>
        </p:nvSpPr>
        <p:spPr>
          <a:xfrm>
            <a:off x="650240" y="1462481"/>
            <a:ext cx="7843519" cy="3319145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>
              <a:defRPr sz="3200" b="0" i="0">
                <a:solidFill>
                  <a:schemeClr val="tx1"/>
                </a:solidFill>
                <a:latin typeface="Trebuchet MS"/>
                <a:cs typeface="Trebuchet MS"/>
              </a:defRPr>
            </a:lvl1pPr>
          </a:lstStyle>
          <a:p>
            <a:endParaRPr/>
          </a:p>
        </p:txBody>
      </p:sp>
      <p:sp>
        <p:nvSpPr>
          <p:cNvPr id="4" name="Holder 4"/>
          <p:cNvSpPr>
            <a:spLocks noGrp="1"/>
          </p:cNvSpPr>
          <p:nvPr>
            <p:ph type="ftr" sz="quarter" idx="5"/>
          </p:nvPr>
        </p:nvSpPr>
        <p:spPr>
          <a:xfrm>
            <a:off x="3108960" y="6377940"/>
            <a:ext cx="292608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5" name="Holder 5"/>
          <p:cNvSpPr>
            <a:spLocks noGrp="1"/>
          </p:cNvSpPr>
          <p:nvPr>
            <p:ph type="dt" sz="half" idx="6"/>
          </p:nvPr>
        </p:nvSpPr>
        <p:spPr>
          <a:xfrm>
            <a:off x="45720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t>11/7/2018</a:t>
            </a:fld>
            <a:endParaRPr lang="en-US"/>
          </a:p>
        </p:txBody>
      </p:sp>
      <p:sp>
        <p:nvSpPr>
          <p:cNvPr id="6" name="Holder 6"/>
          <p:cNvSpPr>
            <a:spLocks noGrp="1"/>
          </p:cNvSpPr>
          <p:nvPr>
            <p:ph type="sldNum" sz="quarter" idx="7"/>
          </p:nvPr>
        </p:nvSpPr>
        <p:spPr>
          <a:xfrm>
            <a:off x="6583680" y="6377940"/>
            <a:ext cx="2103120" cy="342900"/>
          </a:xfrm>
          <a:prstGeom prst="rect">
            <a:avLst/>
          </a:prstGeom>
        </p:spPr>
        <p:txBody>
          <a:bodyPr wrap="square" lIns="0" tIns="0" rIns="0" bIns="0">
            <a:spAutoFit/>
          </a:bodyPr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t>‹#›</a:t>
            </a:fld>
            <a:endParaR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</p:sldLayoutIdLst>
  <p:txStyles>
    <p:titleStyle>
      <a:lvl1pPr>
        <a:defRPr>
          <a:latin typeface="+mj-lt"/>
          <a:ea typeface="+mj-ea"/>
          <a:cs typeface="+mj-cs"/>
        </a:defRPr>
      </a:lvl1pPr>
    </p:titleStyle>
    <p:body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bodyStyle>
    <p:otherStyle>
      <a:lvl1pPr marL="0">
        <a:defRPr>
          <a:latin typeface="+mn-lt"/>
          <a:ea typeface="+mn-ea"/>
          <a:cs typeface="+mn-cs"/>
        </a:defRPr>
      </a:lvl1pPr>
      <a:lvl2pPr marL="457200">
        <a:defRPr>
          <a:latin typeface="+mn-lt"/>
          <a:ea typeface="+mn-ea"/>
          <a:cs typeface="+mn-cs"/>
        </a:defRPr>
      </a:lvl2pPr>
      <a:lvl3pPr marL="914400">
        <a:defRPr>
          <a:latin typeface="+mn-lt"/>
          <a:ea typeface="+mn-ea"/>
          <a:cs typeface="+mn-cs"/>
        </a:defRPr>
      </a:lvl3pPr>
      <a:lvl4pPr marL="1371600">
        <a:defRPr>
          <a:latin typeface="+mn-lt"/>
          <a:ea typeface="+mn-ea"/>
          <a:cs typeface="+mn-cs"/>
        </a:defRPr>
      </a:lvl4pPr>
      <a:lvl5pPr marL="1828800">
        <a:defRPr>
          <a:latin typeface="+mn-lt"/>
          <a:ea typeface="+mn-ea"/>
          <a:cs typeface="+mn-cs"/>
        </a:defRPr>
      </a:lvl5pPr>
      <a:lvl6pPr marL="2286000">
        <a:defRPr>
          <a:latin typeface="+mn-lt"/>
          <a:ea typeface="+mn-ea"/>
          <a:cs typeface="+mn-cs"/>
        </a:defRPr>
      </a:lvl6pPr>
      <a:lvl7pPr marL="2743200">
        <a:defRPr>
          <a:latin typeface="+mn-lt"/>
          <a:ea typeface="+mn-ea"/>
          <a:cs typeface="+mn-cs"/>
        </a:defRPr>
      </a:lvl7pPr>
      <a:lvl8pPr marL="3200400">
        <a:defRPr>
          <a:latin typeface="+mn-lt"/>
          <a:ea typeface="+mn-ea"/>
          <a:cs typeface="+mn-cs"/>
        </a:defRPr>
      </a:lvl8pPr>
      <a:lvl9pPr marL="3657600">
        <a:defRPr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image" Target="../media/image2.png"/><Relationship Id="rId7" Type="http://schemas.openxmlformats.org/officeDocument/2006/relationships/image" Target="../media/image27.png"/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2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3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3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7" Type="http://schemas.openxmlformats.org/officeDocument/2006/relationships/image" Target="../media/image47.png"/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2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52.jpg"/><Relationship Id="rId5" Type="http://schemas.openxmlformats.org/officeDocument/2006/relationships/image" Target="../media/image51.png"/><Relationship Id="rId4" Type="http://schemas.openxmlformats.org/officeDocument/2006/relationships/image" Target="../media/image50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7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png"/><Relationship Id="rId3" Type="http://schemas.openxmlformats.org/officeDocument/2006/relationships/image" Target="../media/image2.png"/><Relationship Id="rId7" Type="http://schemas.openxmlformats.org/officeDocument/2006/relationships/image" Target="../media/image42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.png"/><Relationship Id="rId3" Type="http://schemas.openxmlformats.org/officeDocument/2006/relationships/image" Target="../media/image2.png"/><Relationship Id="rId7" Type="http://schemas.openxmlformats.org/officeDocument/2006/relationships/image" Target="../media/image9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5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7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59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58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7" Type="http://schemas.openxmlformats.org/officeDocument/2006/relationships/image" Target="../media/image45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44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1.pn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6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14.jpg"/><Relationship Id="rId4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6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5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pn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0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2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7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5.xml"/><Relationship Id="rId6" Type="http://schemas.openxmlformats.org/officeDocument/2006/relationships/image" Target="../media/image74.jpg"/><Relationship Id="rId5" Type="http://schemas.openxmlformats.org/officeDocument/2006/relationships/image" Target="../media/image5.png"/><Relationship Id="rId4" Type="http://schemas.openxmlformats.org/officeDocument/2006/relationships/image" Target="../media/image4.pn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7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5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949957" y="2508370"/>
            <a:ext cx="6558280" cy="1590675"/>
          </a:xfrm>
          <a:prstGeom prst="rect">
            <a:avLst/>
          </a:prstGeom>
        </p:spPr>
        <p:txBody>
          <a:bodyPr vert="horz" wrap="square" lIns="0" tIns="97155" rIns="0" bIns="0" rtlCol="0">
            <a:spAutoFit/>
          </a:bodyPr>
          <a:lstStyle/>
          <a:p>
            <a:pPr algn="ctr">
              <a:lnSpc>
                <a:spcPct val="100000"/>
              </a:lnSpc>
              <a:spcBef>
                <a:spcPts val="765"/>
              </a:spcBef>
            </a:pPr>
            <a:r>
              <a:rPr sz="4800" dirty="0">
                <a:solidFill>
                  <a:srgbClr val="FF0000"/>
                </a:solidFill>
                <a:latin typeface="Arial"/>
                <a:cs typeface="Arial"/>
              </a:rPr>
              <a:t>KAS</a:t>
            </a:r>
            <a:r>
              <a:rPr sz="4800" spc="-285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sz="4800" spc="-55" dirty="0">
                <a:solidFill>
                  <a:srgbClr val="FF0000"/>
                </a:solidFill>
                <a:latin typeface="Arial"/>
                <a:cs typeface="Arial"/>
              </a:rPr>
              <a:t>ANATOMİSİ</a:t>
            </a:r>
            <a:endParaRPr sz="4800">
              <a:latin typeface="Arial"/>
              <a:cs typeface="Arial"/>
            </a:endParaRPr>
          </a:p>
          <a:p>
            <a:pPr algn="ctr">
              <a:lnSpc>
                <a:spcPct val="100000"/>
              </a:lnSpc>
              <a:spcBef>
                <a:spcPts val="615"/>
              </a:spcBef>
            </a:pPr>
            <a:r>
              <a:rPr spc="-60" dirty="0">
                <a:solidFill>
                  <a:srgbClr val="FF0000"/>
                </a:solidFill>
                <a:latin typeface="Arial"/>
                <a:cs typeface="Arial"/>
              </a:rPr>
              <a:t>Öğr. Gör. </a:t>
            </a:r>
            <a:r>
              <a:rPr spc="-5" dirty="0">
                <a:solidFill>
                  <a:srgbClr val="FF0000"/>
                </a:solidFill>
                <a:latin typeface="Arial"/>
                <a:cs typeface="Arial"/>
              </a:rPr>
              <a:t>Nurhan</a:t>
            </a:r>
            <a:r>
              <a:rPr spc="90" dirty="0">
                <a:solidFill>
                  <a:srgbClr val="FF0000"/>
                </a:solidFill>
                <a:latin typeface="Arial"/>
                <a:cs typeface="Arial"/>
              </a:rPr>
              <a:t> </a:t>
            </a:r>
            <a:r>
              <a:rPr dirty="0">
                <a:solidFill>
                  <a:srgbClr val="FF0000"/>
                </a:solidFill>
                <a:latin typeface="Arial"/>
                <a:cs typeface="Arial"/>
              </a:rPr>
              <a:t>BİNGÖL</a:t>
            </a:r>
          </a:p>
        </p:txBody>
      </p: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88719" y="373379"/>
            <a:ext cx="2569463" cy="1133856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3081527" y="385572"/>
            <a:ext cx="804672" cy="11338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3209544" y="373379"/>
            <a:ext cx="1792224" cy="1133856"/>
          </a:xfrm>
          <a:prstGeom prst="rect">
            <a:avLst/>
          </a:prstGeom>
          <a:blipFill>
            <a:blip r:embed="rId9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4325111" y="385572"/>
            <a:ext cx="804672" cy="1133855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>
            <a:spLocks noGrp="1"/>
          </p:cNvSpPr>
          <p:nvPr>
            <p:ph type="title"/>
          </p:nvPr>
        </p:nvSpPr>
        <p:spPr>
          <a:xfrm>
            <a:off x="1514094" y="507618"/>
            <a:ext cx="329057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75" dirty="0"/>
              <a:t>KAS</a:t>
            </a:r>
            <a:r>
              <a:rPr sz="4000" spc="-175" dirty="0"/>
              <a:t> </a:t>
            </a:r>
            <a:r>
              <a:rPr sz="4000" spc="-5" dirty="0"/>
              <a:t>ÇEŞ</a:t>
            </a:r>
            <a:r>
              <a:rPr sz="4000" spc="-5" dirty="0">
                <a:latin typeface="Arial"/>
                <a:cs typeface="Arial"/>
              </a:rPr>
              <a:t>İ</a:t>
            </a:r>
            <a:r>
              <a:rPr sz="4000" spc="-5" dirty="0"/>
              <a:t>TLER</a:t>
            </a:r>
            <a:r>
              <a:rPr sz="4000" spc="-5" dirty="0">
                <a:latin typeface="Arial"/>
                <a:cs typeface="Arial"/>
              </a:rPr>
              <a:t>İ</a:t>
            </a:r>
            <a:endParaRPr sz="4000">
              <a:latin typeface="Arial"/>
              <a:cs typeface="Arial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1232712" y="1413509"/>
            <a:ext cx="6788150" cy="5153660"/>
          </a:xfrm>
          <a:prstGeom prst="rect">
            <a:avLst/>
          </a:prstGeom>
        </p:spPr>
        <p:txBody>
          <a:bodyPr vert="horz" wrap="square" lIns="0" tIns="53975" rIns="0" bIns="0" rtlCol="0">
            <a:spAutoFit/>
          </a:bodyPr>
          <a:lstStyle/>
          <a:p>
            <a:pPr marL="295910" marR="480059" indent="-283845">
              <a:lnSpc>
                <a:spcPts val="2590"/>
              </a:lnSpc>
              <a:spcBef>
                <a:spcPts val="425"/>
              </a:spcBef>
            </a:pPr>
            <a:r>
              <a:rPr sz="2400" spc="-180" dirty="0">
                <a:latin typeface="Trebuchet MS"/>
                <a:cs typeface="Trebuchet MS"/>
              </a:rPr>
              <a:t>Yapısal </a:t>
            </a:r>
            <a:r>
              <a:rPr sz="2400" spc="-170" dirty="0">
                <a:latin typeface="Trebuchet MS"/>
                <a:cs typeface="Trebuchet MS"/>
              </a:rPr>
              <a:t>ve </a:t>
            </a:r>
            <a:r>
              <a:rPr sz="2400" spc="-114" dirty="0">
                <a:latin typeface="Trebuchet MS"/>
                <a:cs typeface="Trebuchet MS"/>
              </a:rPr>
              <a:t>fonksiyonel </a:t>
            </a:r>
            <a:r>
              <a:rPr sz="2400" spc="-130" dirty="0">
                <a:latin typeface="Trebuchet MS"/>
                <a:cs typeface="Trebuchet MS"/>
              </a:rPr>
              <a:t>özelliklerine </a:t>
            </a:r>
            <a:r>
              <a:rPr sz="2400" spc="-90" dirty="0">
                <a:latin typeface="Trebuchet MS"/>
                <a:cs typeface="Trebuchet MS"/>
              </a:rPr>
              <a:t>göre </a:t>
            </a:r>
            <a:r>
              <a:rPr sz="2400" spc="-125" dirty="0">
                <a:latin typeface="Trebuchet MS"/>
                <a:cs typeface="Trebuchet MS"/>
              </a:rPr>
              <a:t>üç </a:t>
            </a:r>
            <a:r>
              <a:rPr sz="2400" spc="-85" dirty="0">
                <a:latin typeface="Trebuchet MS"/>
                <a:cs typeface="Trebuchet MS"/>
              </a:rPr>
              <a:t>tür </a:t>
            </a:r>
            <a:r>
              <a:rPr sz="2400" spc="-120" dirty="0">
                <a:latin typeface="Trebuchet MS"/>
                <a:cs typeface="Trebuchet MS"/>
              </a:rPr>
              <a:t>kas  </a:t>
            </a:r>
            <a:r>
              <a:rPr sz="2400" spc="-130" dirty="0">
                <a:latin typeface="Trebuchet MS"/>
                <a:cs typeface="Trebuchet MS"/>
              </a:rPr>
              <a:t>vardır: </a:t>
            </a:r>
            <a:r>
              <a:rPr sz="2400" spc="-105" dirty="0">
                <a:latin typeface="Trebuchet MS"/>
                <a:cs typeface="Trebuchet MS"/>
              </a:rPr>
              <a:t>Çizgili </a:t>
            </a:r>
            <a:r>
              <a:rPr sz="2400" spc="-195" dirty="0">
                <a:latin typeface="Trebuchet MS"/>
                <a:cs typeface="Trebuchet MS"/>
              </a:rPr>
              <a:t>kaslar, </a:t>
            </a:r>
            <a:r>
              <a:rPr sz="2400" spc="-140" dirty="0">
                <a:latin typeface="Trebuchet MS"/>
                <a:cs typeface="Trebuchet MS"/>
              </a:rPr>
              <a:t>(iskelet </a:t>
            </a:r>
            <a:r>
              <a:rPr sz="2400" spc="-125" dirty="0">
                <a:latin typeface="Trebuchet MS"/>
                <a:cs typeface="Trebuchet MS"/>
              </a:rPr>
              <a:t>kası) </a:t>
            </a:r>
            <a:r>
              <a:rPr sz="2400" spc="-155" dirty="0">
                <a:latin typeface="Trebuchet MS"/>
                <a:cs typeface="Trebuchet MS"/>
              </a:rPr>
              <a:t>kalp </a:t>
            </a:r>
            <a:r>
              <a:rPr sz="2400" spc="-130" dirty="0">
                <a:latin typeface="Trebuchet MS"/>
                <a:cs typeface="Trebuchet MS"/>
              </a:rPr>
              <a:t>kası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125" dirty="0">
                <a:latin typeface="Trebuchet MS"/>
                <a:cs typeface="Trebuchet MS"/>
              </a:rPr>
              <a:t>düz  </a:t>
            </a:r>
            <a:r>
              <a:rPr sz="2400" spc="-165" dirty="0">
                <a:latin typeface="Trebuchet MS"/>
                <a:cs typeface="Trebuchet MS"/>
              </a:rPr>
              <a:t>kaslardır. </a:t>
            </a:r>
            <a:r>
              <a:rPr sz="2400" spc="-120" dirty="0">
                <a:latin typeface="Trebuchet MS"/>
                <a:cs typeface="Trebuchet MS"/>
              </a:rPr>
              <a:t>Burada </a:t>
            </a:r>
            <a:r>
              <a:rPr sz="2400" spc="-145" dirty="0">
                <a:latin typeface="Trebuchet MS"/>
                <a:cs typeface="Trebuchet MS"/>
              </a:rPr>
              <a:t>iskelet kasına </a:t>
            </a:r>
            <a:r>
              <a:rPr sz="2400" spc="-110" dirty="0">
                <a:latin typeface="Trebuchet MS"/>
                <a:cs typeface="Trebuchet MS"/>
              </a:rPr>
              <a:t>yer</a:t>
            </a:r>
            <a:r>
              <a:rPr sz="2400" spc="20" dirty="0">
                <a:latin typeface="Trebuchet MS"/>
                <a:cs typeface="Trebuchet MS"/>
              </a:rPr>
              <a:t> </a:t>
            </a:r>
            <a:r>
              <a:rPr sz="2400" spc="-160" dirty="0">
                <a:latin typeface="Trebuchet MS"/>
                <a:cs typeface="Trebuchet MS"/>
              </a:rPr>
              <a:t>verilecektir.</a:t>
            </a:r>
            <a:endParaRPr sz="24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235"/>
              </a:spcBef>
            </a:pPr>
            <a:r>
              <a:rPr sz="2400" spc="-130" dirty="0">
                <a:latin typeface="Arial"/>
                <a:cs typeface="Arial"/>
              </a:rPr>
              <a:t>İ</a:t>
            </a:r>
            <a:r>
              <a:rPr sz="2400" spc="-130" dirty="0">
                <a:latin typeface="Trebuchet MS"/>
                <a:cs typeface="Trebuchet MS"/>
              </a:rPr>
              <a:t>skelet </a:t>
            </a:r>
            <a:r>
              <a:rPr sz="2400" spc="-95" dirty="0">
                <a:latin typeface="Trebuchet MS"/>
                <a:cs typeface="Trebuchet MS"/>
              </a:rPr>
              <a:t>Kasının</a:t>
            </a:r>
            <a:r>
              <a:rPr sz="2400" spc="-360" dirty="0">
                <a:latin typeface="Trebuchet MS"/>
                <a:cs typeface="Trebuchet MS"/>
              </a:rPr>
              <a:t> </a:t>
            </a:r>
            <a:r>
              <a:rPr sz="2400" spc="-165" dirty="0">
                <a:latin typeface="Trebuchet MS"/>
                <a:cs typeface="Trebuchet MS"/>
              </a:rPr>
              <a:t>Yapısı</a:t>
            </a:r>
            <a:endParaRPr sz="2400">
              <a:latin typeface="Trebuchet MS"/>
              <a:cs typeface="Trebuchet MS"/>
            </a:endParaRPr>
          </a:p>
          <a:p>
            <a:pPr marL="295910" marR="5080" indent="-283845">
              <a:lnSpc>
                <a:spcPct val="90000"/>
              </a:lnSpc>
              <a:spcBef>
                <a:spcPts val="645"/>
              </a:spcBef>
            </a:pPr>
            <a:r>
              <a:rPr sz="2400" spc="-55" dirty="0">
                <a:latin typeface="Trebuchet MS"/>
                <a:cs typeface="Trebuchet MS"/>
              </a:rPr>
              <a:t>Bol </a:t>
            </a:r>
            <a:r>
              <a:rPr sz="2400" spc="-155" dirty="0">
                <a:latin typeface="Trebuchet MS"/>
                <a:cs typeface="Trebuchet MS"/>
              </a:rPr>
              <a:t>damarlı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114" dirty="0">
                <a:latin typeface="Trebuchet MS"/>
                <a:cs typeface="Trebuchet MS"/>
              </a:rPr>
              <a:t>sinirli </a:t>
            </a:r>
            <a:r>
              <a:rPr sz="2400" spc="-100" dirty="0">
                <a:latin typeface="Trebuchet MS"/>
                <a:cs typeface="Trebuchet MS"/>
              </a:rPr>
              <a:t>bir </a:t>
            </a:r>
            <a:r>
              <a:rPr sz="2400" spc="-180" dirty="0">
                <a:latin typeface="Trebuchet MS"/>
                <a:cs typeface="Trebuchet MS"/>
              </a:rPr>
              <a:t>yapıya </a:t>
            </a:r>
            <a:r>
              <a:rPr sz="2400" spc="-140" dirty="0">
                <a:latin typeface="Trebuchet MS"/>
                <a:cs typeface="Trebuchet MS"/>
              </a:rPr>
              <a:t>sahip </a:t>
            </a:r>
            <a:r>
              <a:rPr sz="2400" spc="-130" dirty="0">
                <a:latin typeface="Trebuchet MS"/>
                <a:cs typeface="Trebuchet MS"/>
              </a:rPr>
              <a:t>olan </a:t>
            </a:r>
            <a:r>
              <a:rPr sz="2400" spc="-145" dirty="0">
                <a:latin typeface="Trebuchet MS"/>
                <a:cs typeface="Trebuchet MS"/>
              </a:rPr>
              <a:t>iskelet </a:t>
            </a:r>
            <a:r>
              <a:rPr sz="2400" spc="-175" dirty="0">
                <a:latin typeface="Trebuchet MS"/>
                <a:cs typeface="Trebuchet MS"/>
              </a:rPr>
              <a:t>kası,  </a:t>
            </a:r>
            <a:r>
              <a:rPr sz="2400" spc="-135" dirty="0">
                <a:latin typeface="Trebuchet MS"/>
                <a:cs typeface="Trebuchet MS"/>
              </a:rPr>
              <a:t>demetler </a:t>
            </a:r>
            <a:r>
              <a:rPr sz="2400" spc="-155" dirty="0">
                <a:latin typeface="Trebuchet MS"/>
                <a:cs typeface="Trebuchet MS"/>
              </a:rPr>
              <a:t>halinde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95" dirty="0">
                <a:latin typeface="Trebuchet MS"/>
                <a:cs typeface="Trebuchet MS"/>
              </a:rPr>
              <a:t>bir </a:t>
            </a:r>
            <a:r>
              <a:rPr sz="2400" spc="-180" dirty="0">
                <a:latin typeface="Trebuchet MS"/>
                <a:cs typeface="Trebuchet MS"/>
              </a:rPr>
              <a:t>kılıfla </a:t>
            </a:r>
            <a:r>
              <a:rPr sz="2400" spc="-125" dirty="0">
                <a:latin typeface="Trebuchet MS"/>
                <a:cs typeface="Trebuchet MS"/>
              </a:rPr>
              <a:t>sarılmış </a:t>
            </a:r>
            <a:r>
              <a:rPr sz="2400" spc="-114" dirty="0">
                <a:latin typeface="Trebuchet MS"/>
                <a:cs typeface="Trebuchet MS"/>
              </a:rPr>
              <a:t>olarak </a:t>
            </a:r>
            <a:r>
              <a:rPr sz="2400" spc="-175" dirty="0">
                <a:latin typeface="Trebuchet MS"/>
                <a:cs typeface="Trebuchet MS"/>
              </a:rPr>
              <a:t>bulunur.  </a:t>
            </a:r>
            <a:r>
              <a:rPr sz="2400" spc="-60" dirty="0">
                <a:latin typeface="Trebuchet MS"/>
                <a:cs typeface="Trebuchet MS"/>
              </a:rPr>
              <a:t>Bu </a:t>
            </a:r>
            <a:r>
              <a:rPr sz="2400" spc="-160" dirty="0">
                <a:latin typeface="Trebuchet MS"/>
                <a:cs typeface="Trebuchet MS"/>
              </a:rPr>
              <a:t>kılıflar </a:t>
            </a:r>
            <a:r>
              <a:rPr sz="2400" spc="-130" dirty="0">
                <a:latin typeface="Trebuchet MS"/>
                <a:cs typeface="Trebuchet MS"/>
              </a:rPr>
              <a:t>bulundukları </a:t>
            </a:r>
            <a:r>
              <a:rPr sz="2400" spc="-135" dirty="0">
                <a:latin typeface="Trebuchet MS"/>
                <a:cs typeface="Trebuchet MS"/>
              </a:rPr>
              <a:t>yere </a:t>
            </a:r>
            <a:r>
              <a:rPr sz="2400" spc="-90" dirty="0">
                <a:latin typeface="Trebuchet MS"/>
                <a:cs typeface="Trebuchet MS"/>
              </a:rPr>
              <a:t>göre </a:t>
            </a:r>
            <a:r>
              <a:rPr sz="2400" spc="-175" dirty="0">
                <a:latin typeface="Trebuchet MS"/>
                <a:cs typeface="Trebuchet MS"/>
              </a:rPr>
              <a:t>adlandırılır. </a:t>
            </a:r>
            <a:r>
              <a:rPr sz="2400" spc="-110" dirty="0">
                <a:latin typeface="Trebuchet MS"/>
                <a:cs typeface="Trebuchet MS"/>
              </a:rPr>
              <a:t>Çizgili  </a:t>
            </a:r>
            <a:r>
              <a:rPr sz="2400" spc="-135" dirty="0">
                <a:latin typeface="Trebuchet MS"/>
                <a:cs typeface="Trebuchet MS"/>
              </a:rPr>
              <a:t>kasları </a:t>
            </a:r>
            <a:r>
              <a:rPr sz="2400" spc="-150" dirty="0">
                <a:latin typeface="Trebuchet MS"/>
                <a:cs typeface="Trebuchet MS"/>
              </a:rPr>
              <a:t>yapısı </a:t>
            </a:r>
            <a:r>
              <a:rPr sz="2400" spc="-55" dirty="0">
                <a:latin typeface="Trebuchet MS"/>
                <a:cs typeface="Trebuchet MS"/>
              </a:rPr>
              <a:t>çok </a:t>
            </a:r>
            <a:r>
              <a:rPr sz="2400" spc="-175" dirty="0">
                <a:latin typeface="Trebuchet MS"/>
                <a:cs typeface="Trebuchet MS"/>
              </a:rPr>
              <a:t>sayıda </a:t>
            </a:r>
            <a:r>
              <a:rPr sz="2400" spc="-114" dirty="0">
                <a:latin typeface="Trebuchet MS"/>
                <a:cs typeface="Trebuchet MS"/>
              </a:rPr>
              <a:t>kas </a:t>
            </a:r>
            <a:r>
              <a:rPr sz="2400" spc="-165" dirty="0">
                <a:latin typeface="Trebuchet MS"/>
                <a:cs typeface="Trebuchet MS"/>
              </a:rPr>
              <a:t>lifinden </a:t>
            </a:r>
            <a:r>
              <a:rPr sz="2400" spc="-145" dirty="0">
                <a:latin typeface="Trebuchet MS"/>
                <a:cs typeface="Trebuchet MS"/>
              </a:rPr>
              <a:t>oluşur. </a:t>
            </a:r>
            <a:r>
              <a:rPr sz="2400" spc="10" dirty="0">
                <a:latin typeface="Trebuchet MS"/>
                <a:cs typeface="Trebuchet MS"/>
              </a:rPr>
              <a:t>Her </a:t>
            </a:r>
            <a:r>
              <a:rPr sz="2400" spc="-95" dirty="0">
                <a:latin typeface="Trebuchet MS"/>
                <a:cs typeface="Trebuchet MS"/>
              </a:rPr>
              <a:t>bir  </a:t>
            </a:r>
            <a:r>
              <a:rPr sz="2400" spc="-120" dirty="0">
                <a:latin typeface="Trebuchet MS"/>
                <a:cs typeface="Trebuchet MS"/>
              </a:rPr>
              <a:t>kas </a:t>
            </a:r>
            <a:r>
              <a:rPr sz="2400" spc="-180" dirty="0">
                <a:latin typeface="Trebuchet MS"/>
                <a:cs typeface="Trebuchet MS"/>
              </a:rPr>
              <a:t>lifini </a:t>
            </a:r>
            <a:r>
              <a:rPr sz="2400" spc="-125" dirty="0">
                <a:latin typeface="Trebuchet MS"/>
                <a:cs typeface="Trebuchet MS"/>
              </a:rPr>
              <a:t>saran </a:t>
            </a:r>
            <a:r>
              <a:rPr sz="2400" spc="-130" dirty="0">
                <a:latin typeface="Trebuchet MS"/>
                <a:cs typeface="Trebuchet MS"/>
              </a:rPr>
              <a:t>gevşek </a:t>
            </a:r>
            <a:r>
              <a:rPr sz="2400" spc="-195" dirty="0">
                <a:latin typeface="Trebuchet MS"/>
                <a:cs typeface="Trebuchet MS"/>
              </a:rPr>
              <a:t>ba</a:t>
            </a:r>
            <a:r>
              <a:rPr sz="2400" spc="-195" dirty="0">
                <a:latin typeface="Arial"/>
                <a:cs typeface="Arial"/>
              </a:rPr>
              <a:t>ğ </a:t>
            </a:r>
            <a:r>
              <a:rPr sz="2400" spc="-125" dirty="0">
                <a:latin typeface="Trebuchet MS"/>
                <a:cs typeface="Trebuchet MS"/>
              </a:rPr>
              <a:t>dokusuna, </a:t>
            </a:r>
            <a:r>
              <a:rPr sz="2400" spc="-120" dirty="0">
                <a:latin typeface="Trebuchet MS"/>
                <a:cs typeface="Trebuchet MS"/>
              </a:rPr>
              <a:t>endomysium-  </a:t>
            </a:r>
            <a:r>
              <a:rPr sz="2400" spc="-110" dirty="0">
                <a:latin typeface="Trebuchet MS"/>
                <a:cs typeface="Trebuchet MS"/>
              </a:rPr>
              <a:t>endomisyum </a:t>
            </a:r>
            <a:r>
              <a:rPr sz="2400" spc="-190" dirty="0">
                <a:latin typeface="Trebuchet MS"/>
                <a:cs typeface="Trebuchet MS"/>
              </a:rPr>
              <a:t>denir. </a:t>
            </a:r>
            <a:r>
              <a:rPr sz="2400" spc="-35" dirty="0">
                <a:latin typeface="Trebuchet MS"/>
                <a:cs typeface="Trebuchet MS"/>
              </a:rPr>
              <a:t>Kas </a:t>
            </a:r>
            <a:r>
              <a:rPr sz="2400" spc="-160" dirty="0">
                <a:latin typeface="Trebuchet MS"/>
                <a:cs typeface="Trebuchet MS"/>
              </a:rPr>
              <a:t>lifleri </a:t>
            </a:r>
            <a:r>
              <a:rPr sz="2400" spc="-95" dirty="0">
                <a:latin typeface="Trebuchet MS"/>
                <a:cs typeface="Trebuchet MS"/>
              </a:rPr>
              <a:t>bir </a:t>
            </a:r>
            <a:r>
              <a:rPr sz="2400" spc="-190" dirty="0">
                <a:latin typeface="Trebuchet MS"/>
                <a:cs typeface="Trebuchet MS"/>
              </a:rPr>
              <a:t>araya </a:t>
            </a:r>
            <a:r>
              <a:rPr sz="2400" spc="-135" dirty="0">
                <a:latin typeface="Trebuchet MS"/>
                <a:cs typeface="Trebuchet MS"/>
              </a:rPr>
              <a:t>gelerek </a:t>
            </a:r>
            <a:r>
              <a:rPr sz="2400" spc="-120" dirty="0">
                <a:latin typeface="Trebuchet MS"/>
                <a:cs typeface="Trebuchet MS"/>
              </a:rPr>
              <a:t>kas </a:t>
            </a:r>
            <a:r>
              <a:rPr sz="2400" spc="-204" dirty="0">
                <a:latin typeface="Trebuchet MS"/>
                <a:cs typeface="Trebuchet MS"/>
              </a:rPr>
              <a:t>lifi  </a:t>
            </a:r>
            <a:r>
              <a:rPr sz="2400" spc="-140" dirty="0">
                <a:latin typeface="Trebuchet MS"/>
                <a:cs typeface="Trebuchet MS"/>
              </a:rPr>
              <a:t>demetlerini </a:t>
            </a:r>
            <a:r>
              <a:rPr sz="2400" spc="-150" dirty="0">
                <a:latin typeface="Trebuchet MS"/>
                <a:cs typeface="Trebuchet MS"/>
              </a:rPr>
              <a:t>(fasikül) </a:t>
            </a:r>
            <a:r>
              <a:rPr sz="2400" spc="-125" dirty="0">
                <a:latin typeface="Trebuchet MS"/>
                <a:cs typeface="Trebuchet MS"/>
              </a:rPr>
              <a:t>oluşturur. </a:t>
            </a:r>
            <a:r>
              <a:rPr sz="2400" spc="-35" dirty="0">
                <a:latin typeface="Trebuchet MS"/>
                <a:cs typeface="Trebuchet MS"/>
              </a:rPr>
              <a:t>Kas </a:t>
            </a:r>
            <a:r>
              <a:rPr sz="2400" spc="-200" dirty="0">
                <a:latin typeface="Trebuchet MS"/>
                <a:cs typeface="Trebuchet MS"/>
              </a:rPr>
              <a:t>lifi </a:t>
            </a:r>
            <a:r>
              <a:rPr sz="2400" spc="-140" dirty="0">
                <a:latin typeface="Trebuchet MS"/>
                <a:cs typeface="Trebuchet MS"/>
              </a:rPr>
              <a:t>demetlerini  </a:t>
            </a:r>
            <a:r>
              <a:rPr sz="2400" spc="-125" dirty="0">
                <a:latin typeface="Trebuchet MS"/>
                <a:cs typeface="Trebuchet MS"/>
              </a:rPr>
              <a:t>saran </a:t>
            </a:r>
            <a:r>
              <a:rPr sz="2400" spc="-200" dirty="0">
                <a:latin typeface="Trebuchet MS"/>
                <a:cs typeface="Trebuchet MS"/>
              </a:rPr>
              <a:t>ba</a:t>
            </a:r>
            <a:r>
              <a:rPr sz="2400" spc="-200" dirty="0">
                <a:latin typeface="Arial"/>
                <a:cs typeface="Arial"/>
              </a:rPr>
              <a:t>ğ </a:t>
            </a:r>
            <a:r>
              <a:rPr sz="2400" spc="-125" dirty="0">
                <a:latin typeface="Trebuchet MS"/>
                <a:cs typeface="Trebuchet MS"/>
              </a:rPr>
              <a:t>dokusuna, </a:t>
            </a:r>
            <a:r>
              <a:rPr sz="2400" spc="-145" dirty="0">
                <a:latin typeface="Trebuchet MS"/>
                <a:cs typeface="Trebuchet MS"/>
              </a:rPr>
              <a:t>perimysium/perimisyum </a:t>
            </a:r>
            <a:r>
              <a:rPr sz="2400" spc="-170" dirty="0">
                <a:latin typeface="Trebuchet MS"/>
                <a:cs typeface="Trebuchet MS"/>
              </a:rPr>
              <a:t>adı  </a:t>
            </a:r>
            <a:r>
              <a:rPr sz="2400" spc="-175" dirty="0">
                <a:latin typeface="Trebuchet MS"/>
                <a:cs typeface="Trebuchet MS"/>
              </a:rPr>
              <a:t>verilir. </a:t>
            </a:r>
            <a:r>
              <a:rPr sz="2400" spc="-75" dirty="0">
                <a:latin typeface="Trebuchet MS"/>
                <a:cs typeface="Trebuchet MS"/>
              </a:rPr>
              <a:t>Kasın </a:t>
            </a:r>
            <a:r>
              <a:rPr sz="2400" spc="-125" dirty="0">
                <a:latin typeface="Trebuchet MS"/>
                <a:cs typeface="Trebuchet MS"/>
              </a:rPr>
              <a:t>tümünü </a:t>
            </a:r>
            <a:r>
              <a:rPr sz="2400" spc="-130" dirty="0">
                <a:latin typeface="Trebuchet MS"/>
                <a:cs typeface="Trebuchet MS"/>
              </a:rPr>
              <a:t>saran gevşek </a:t>
            </a:r>
            <a:r>
              <a:rPr sz="2400" spc="-125" dirty="0">
                <a:latin typeface="Trebuchet MS"/>
                <a:cs typeface="Trebuchet MS"/>
              </a:rPr>
              <a:t>ba</a:t>
            </a:r>
            <a:r>
              <a:rPr sz="2400" spc="-125" dirty="0">
                <a:latin typeface="Arial"/>
                <a:cs typeface="Arial"/>
              </a:rPr>
              <a:t>ğ</a:t>
            </a:r>
            <a:r>
              <a:rPr sz="2400" spc="-125" dirty="0">
                <a:latin typeface="Trebuchet MS"/>
                <a:cs typeface="Trebuchet MS"/>
              </a:rPr>
              <a:t>dokusuna </a:t>
            </a:r>
            <a:r>
              <a:rPr sz="2400" spc="-180" dirty="0">
                <a:latin typeface="Trebuchet MS"/>
                <a:cs typeface="Trebuchet MS"/>
              </a:rPr>
              <a:t>da  </a:t>
            </a:r>
            <a:r>
              <a:rPr sz="2400" spc="-135" dirty="0">
                <a:latin typeface="Trebuchet MS"/>
                <a:cs typeface="Trebuchet MS"/>
              </a:rPr>
              <a:t>epimysium-epimisyum </a:t>
            </a:r>
            <a:r>
              <a:rPr sz="2400" spc="-190" dirty="0">
                <a:latin typeface="Trebuchet MS"/>
                <a:cs typeface="Trebuchet MS"/>
              </a:rPr>
              <a:t>denir. </a:t>
            </a:r>
            <a:r>
              <a:rPr sz="2400" spc="-125" dirty="0">
                <a:latin typeface="Trebuchet MS"/>
                <a:cs typeface="Trebuchet MS"/>
              </a:rPr>
              <a:t>Epimisyumun </a:t>
            </a:r>
            <a:r>
              <a:rPr sz="2400" spc="-110" dirty="0">
                <a:latin typeface="Trebuchet MS"/>
                <a:cs typeface="Trebuchet MS"/>
              </a:rPr>
              <a:t>üstünü </a:t>
            </a:r>
            <a:r>
              <a:rPr sz="2400" spc="-130" dirty="0">
                <a:latin typeface="Trebuchet MS"/>
                <a:cs typeface="Trebuchet MS"/>
              </a:rPr>
              <a:t>ise  </a:t>
            </a:r>
            <a:r>
              <a:rPr sz="2400" spc="-135" dirty="0">
                <a:latin typeface="Trebuchet MS"/>
                <a:cs typeface="Trebuchet MS"/>
              </a:rPr>
              <a:t>akzar </a:t>
            </a:r>
            <a:r>
              <a:rPr sz="2400" spc="-165" dirty="0">
                <a:latin typeface="Trebuchet MS"/>
                <a:cs typeface="Trebuchet MS"/>
              </a:rPr>
              <a:t>(fascia)</a:t>
            </a:r>
            <a:r>
              <a:rPr sz="2400" spc="10" dirty="0">
                <a:latin typeface="Trebuchet MS"/>
                <a:cs typeface="Trebuchet MS"/>
              </a:rPr>
              <a:t> </a:t>
            </a:r>
            <a:r>
              <a:rPr sz="2400" spc="-135" dirty="0">
                <a:latin typeface="Trebuchet MS"/>
                <a:cs typeface="Trebuchet MS"/>
              </a:rPr>
              <a:t>örter.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713992" y="1919731"/>
            <a:ext cx="6647815" cy="4305300"/>
          </a:xfrm>
          <a:prstGeom prst="rect">
            <a:avLst/>
          </a:prstGeom>
        </p:spPr>
        <p:txBody>
          <a:bodyPr vert="horz" wrap="square" lIns="0" tIns="39370" rIns="0" bIns="0" rtlCol="0">
            <a:spAutoFit/>
          </a:bodyPr>
          <a:lstStyle/>
          <a:p>
            <a:pPr marL="29209" marR="62230" indent="-17145">
              <a:lnSpc>
                <a:spcPct val="90600"/>
              </a:lnSpc>
              <a:spcBef>
                <a:spcPts val="310"/>
              </a:spcBef>
            </a:pPr>
            <a:r>
              <a:rPr sz="1900" spc="-105" dirty="0">
                <a:latin typeface="Arial"/>
                <a:cs typeface="Arial"/>
              </a:rPr>
              <a:t>İ</a:t>
            </a:r>
            <a:r>
              <a:rPr sz="1900" spc="-105" dirty="0">
                <a:latin typeface="Trebuchet MS"/>
                <a:cs typeface="Trebuchet MS"/>
              </a:rPr>
              <a:t>skelet kaslarının </a:t>
            </a:r>
            <a:r>
              <a:rPr sz="1900" spc="-125" dirty="0">
                <a:latin typeface="Trebuchet MS"/>
                <a:cs typeface="Trebuchet MS"/>
              </a:rPr>
              <a:t>yapısında </a:t>
            </a:r>
            <a:r>
              <a:rPr sz="1900" spc="-114" dirty="0">
                <a:latin typeface="Trebuchet MS"/>
                <a:cs typeface="Trebuchet MS"/>
              </a:rPr>
              <a:t>bulunan </a:t>
            </a:r>
            <a:r>
              <a:rPr sz="1900" spc="-95" dirty="0">
                <a:latin typeface="Trebuchet MS"/>
                <a:cs typeface="Trebuchet MS"/>
              </a:rPr>
              <a:t>kas </a:t>
            </a:r>
            <a:r>
              <a:rPr sz="1900" spc="-114" dirty="0">
                <a:latin typeface="Trebuchet MS"/>
                <a:cs typeface="Trebuchet MS"/>
              </a:rPr>
              <a:t>telleri </a:t>
            </a:r>
            <a:r>
              <a:rPr sz="1900" spc="-140" dirty="0">
                <a:latin typeface="Trebuchet MS"/>
                <a:cs typeface="Trebuchet MS"/>
              </a:rPr>
              <a:t>(fibril/kas </a:t>
            </a:r>
            <a:r>
              <a:rPr sz="1900" spc="-90" dirty="0">
                <a:latin typeface="Trebuchet MS"/>
                <a:cs typeface="Trebuchet MS"/>
              </a:rPr>
              <a:t>hücresi)  </a:t>
            </a:r>
            <a:r>
              <a:rPr sz="1900" spc="-100" dirty="0">
                <a:latin typeface="Trebuchet MS"/>
                <a:cs typeface="Trebuchet MS"/>
              </a:rPr>
              <a:t>uzun </a:t>
            </a:r>
            <a:r>
              <a:rPr sz="1900" spc="-95" dirty="0">
                <a:latin typeface="Trebuchet MS"/>
                <a:cs typeface="Trebuchet MS"/>
              </a:rPr>
              <a:t>silindirik </a:t>
            </a:r>
            <a:r>
              <a:rPr sz="1900" spc="-155" dirty="0">
                <a:latin typeface="Trebuchet MS"/>
                <a:cs typeface="Trebuchet MS"/>
              </a:rPr>
              <a:t>yapıdadır. </a:t>
            </a:r>
            <a:r>
              <a:rPr sz="1900" spc="-285" dirty="0">
                <a:latin typeface="Trebuchet MS"/>
                <a:cs typeface="Trebuchet MS"/>
              </a:rPr>
              <a:t>. </a:t>
            </a:r>
            <a:r>
              <a:rPr sz="1900" spc="-30" dirty="0">
                <a:latin typeface="Trebuchet MS"/>
                <a:cs typeface="Trebuchet MS"/>
              </a:rPr>
              <a:t>Kas </a:t>
            </a:r>
            <a:r>
              <a:rPr sz="1900" spc="-120" dirty="0">
                <a:latin typeface="Trebuchet MS"/>
                <a:cs typeface="Trebuchet MS"/>
              </a:rPr>
              <a:t>telinin </a:t>
            </a:r>
            <a:r>
              <a:rPr sz="1900" spc="-95" dirty="0">
                <a:latin typeface="Trebuchet MS"/>
                <a:cs typeface="Trebuchet MS"/>
              </a:rPr>
              <a:t>üzerini </a:t>
            </a:r>
            <a:r>
              <a:rPr sz="1900" spc="-105" dirty="0">
                <a:latin typeface="Trebuchet MS"/>
                <a:cs typeface="Trebuchet MS"/>
              </a:rPr>
              <a:t>sarcolemma </a:t>
            </a:r>
            <a:r>
              <a:rPr sz="1900" spc="-114" dirty="0">
                <a:latin typeface="Trebuchet MS"/>
                <a:cs typeface="Trebuchet MS"/>
              </a:rPr>
              <a:t>denilen </a:t>
            </a:r>
            <a:r>
              <a:rPr sz="1900" spc="-75" dirty="0">
                <a:latin typeface="Trebuchet MS"/>
                <a:cs typeface="Trebuchet MS"/>
              </a:rPr>
              <a:t>bir  </a:t>
            </a:r>
            <a:r>
              <a:rPr sz="1900" spc="-100" dirty="0">
                <a:latin typeface="Trebuchet MS"/>
                <a:cs typeface="Trebuchet MS"/>
              </a:rPr>
              <a:t>zar </a:t>
            </a:r>
            <a:r>
              <a:rPr sz="1900" spc="-105" dirty="0">
                <a:latin typeface="Trebuchet MS"/>
                <a:cs typeface="Trebuchet MS"/>
              </a:rPr>
              <a:t>örter. </a:t>
            </a:r>
            <a:r>
              <a:rPr sz="1900" spc="-30" dirty="0">
                <a:latin typeface="Trebuchet MS"/>
                <a:cs typeface="Trebuchet MS"/>
              </a:rPr>
              <a:t>Kas </a:t>
            </a:r>
            <a:r>
              <a:rPr sz="1900" spc="-120" dirty="0">
                <a:latin typeface="Trebuchet MS"/>
                <a:cs typeface="Trebuchet MS"/>
              </a:rPr>
              <a:t>telinin </a:t>
            </a:r>
            <a:r>
              <a:rPr sz="1900" spc="-114" dirty="0">
                <a:latin typeface="Trebuchet MS"/>
                <a:cs typeface="Trebuchet MS"/>
              </a:rPr>
              <a:t>içinde </a:t>
            </a:r>
            <a:r>
              <a:rPr sz="1900" spc="-60" dirty="0">
                <a:latin typeface="Trebuchet MS"/>
                <a:cs typeface="Trebuchet MS"/>
              </a:rPr>
              <a:t>birçok </a:t>
            </a:r>
            <a:r>
              <a:rPr sz="1900" spc="-114" dirty="0">
                <a:latin typeface="Trebuchet MS"/>
                <a:cs typeface="Trebuchet MS"/>
              </a:rPr>
              <a:t>myofibril </a:t>
            </a:r>
            <a:r>
              <a:rPr sz="1900" spc="-90" dirty="0">
                <a:latin typeface="Trebuchet MS"/>
                <a:cs typeface="Trebuchet MS"/>
              </a:rPr>
              <a:t>bulunur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05" dirty="0">
                <a:latin typeface="Trebuchet MS"/>
                <a:cs typeface="Trebuchet MS"/>
              </a:rPr>
              <a:t>bunlar </a:t>
            </a:r>
            <a:r>
              <a:rPr sz="1900" spc="-100" dirty="0">
                <a:latin typeface="Trebuchet MS"/>
                <a:cs typeface="Trebuchet MS"/>
              </a:rPr>
              <a:t>kasın  </a:t>
            </a:r>
            <a:r>
              <a:rPr sz="1900" spc="-95" dirty="0">
                <a:latin typeface="Trebuchet MS"/>
                <a:cs typeface="Trebuchet MS"/>
              </a:rPr>
              <a:t>kontraktil </a:t>
            </a:r>
            <a:r>
              <a:rPr sz="1900" spc="-145" dirty="0">
                <a:latin typeface="Trebuchet MS"/>
                <a:cs typeface="Trebuchet MS"/>
              </a:rPr>
              <a:t>yapılarıdır. </a:t>
            </a:r>
            <a:r>
              <a:rPr sz="1900" spc="-85" dirty="0">
                <a:latin typeface="Trebuchet MS"/>
                <a:cs typeface="Trebuchet MS"/>
              </a:rPr>
              <a:t>Myofibrillerin </a:t>
            </a:r>
            <a:r>
              <a:rPr sz="1900" spc="-120" dirty="0">
                <a:latin typeface="Trebuchet MS"/>
                <a:cs typeface="Trebuchet MS"/>
              </a:rPr>
              <a:t>aralarını </a:t>
            </a:r>
            <a:r>
              <a:rPr sz="1900" spc="-114" dirty="0">
                <a:latin typeface="Trebuchet MS"/>
                <a:cs typeface="Trebuchet MS"/>
              </a:rPr>
              <a:t>sarcoplazma</a:t>
            </a:r>
            <a:r>
              <a:rPr sz="1900" spc="80" dirty="0">
                <a:latin typeface="Trebuchet MS"/>
                <a:cs typeface="Trebuchet MS"/>
              </a:rPr>
              <a:t> </a:t>
            </a:r>
            <a:r>
              <a:rPr sz="1900" spc="-105" dirty="0">
                <a:latin typeface="Trebuchet MS"/>
                <a:cs typeface="Trebuchet MS"/>
              </a:rPr>
              <a:t>doldurur.</a:t>
            </a:r>
            <a:endParaRPr sz="1900">
              <a:latin typeface="Trebuchet MS"/>
              <a:cs typeface="Trebuchet MS"/>
            </a:endParaRPr>
          </a:p>
          <a:p>
            <a:pPr marL="29209" marR="5080">
              <a:lnSpc>
                <a:spcPts val="2020"/>
              </a:lnSpc>
              <a:spcBef>
                <a:spcPts val="55"/>
              </a:spcBef>
            </a:pPr>
            <a:r>
              <a:rPr sz="1900" spc="-110" dirty="0">
                <a:latin typeface="Trebuchet MS"/>
                <a:cs typeface="Trebuchet MS"/>
              </a:rPr>
              <a:t>Sarkoplazma </a:t>
            </a:r>
            <a:r>
              <a:rPr sz="1900" spc="-140" dirty="0">
                <a:latin typeface="Trebuchet MS"/>
                <a:cs typeface="Trebuchet MS"/>
              </a:rPr>
              <a:t>glikojen,ATP, </a:t>
            </a:r>
            <a:r>
              <a:rPr sz="1900" spc="-105" dirty="0">
                <a:latin typeface="Trebuchet MS"/>
                <a:cs typeface="Trebuchet MS"/>
              </a:rPr>
              <a:t>fosfokreatin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05" dirty="0">
                <a:latin typeface="Trebuchet MS"/>
                <a:cs typeface="Trebuchet MS"/>
              </a:rPr>
              <a:t>enzimler taşır.Ayrıca </a:t>
            </a:r>
            <a:r>
              <a:rPr sz="1900" spc="-100" dirty="0">
                <a:latin typeface="Trebuchet MS"/>
                <a:cs typeface="Trebuchet MS"/>
              </a:rPr>
              <a:t>kasın  </a:t>
            </a:r>
            <a:r>
              <a:rPr sz="1900" spc="-145" dirty="0">
                <a:latin typeface="Trebuchet MS"/>
                <a:cs typeface="Trebuchet MS"/>
              </a:rPr>
              <a:t>aktifli</a:t>
            </a:r>
            <a:r>
              <a:rPr sz="1900" spc="-145" dirty="0">
                <a:latin typeface="Arial"/>
                <a:cs typeface="Arial"/>
              </a:rPr>
              <a:t>ğ</a:t>
            </a:r>
            <a:r>
              <a:rPr sz="1900" spc="-145" dirty="0">
                <a:latin typeface="Trebuchet MS"/>
                <a:cs typeface="Trebuchet MS"/>
              </a:rPr>
              <a:t>i </a:t>
            </a:r>
            <a:r>
              <a:rPr sz="1900" spc="-95" dirty="0">
                <a:latin typeface="Trebuchet MS"/>
                <a:cs typeface="Trebuchet MS"/>
              </a:rPr>
              <a:t>oranında </a:t>
            </a:r>
            <a:r>
              <a:rPr sz="1900" spc="-125" dirty="0">
                <a:latin typeface="Trebuchet MS"/>
                <a:cs typeface="Trebuchet MS"/>
              </a:rPr>
              <a:t>sayıları </a:t>
            </a:r>
            <a:r>
              <a:rPr sz="1900" spc="-110" dirty="0">
                <a:latin typeface="Trebuchet MS"/>
                <a:cs typeface="Trebuchet MS"/>
              </a:rPr>
              <a:t>artan </a:t>
            </a:r>
            <a:r>
              <a:rPr sz="1900" spc="-75" dirty="0">
                <a:latin typeface="Trebuchet MS"/>
                <a:cs typeface="Trebuchet MS"/>
              </a:rPr>
              <a:t>mitokondriler</a:t>
            </a:r>
            <a:r>
              <a:rPr sz="1900" spc="210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bulunur.</a:t>
            </a:r>
            <a:endParaRPr sz="1900">
              <a:latin typeface="Trebuchet MS"/>
              <a:cs typeface="Trebuchet MS"/>
            </a:endParaRPr>
          </a:p>
          <a:p>
            <a:pPr marL="29209" marR="27940" indent="-17145">
              <a:lnSpc>
                <a:spcPct val="90000"/>
              </a:lnSpc>
              <a:spcBef>
                <a:spcPts val="610"/>
              </a:spcBef>
            </a:pPr>
            <a:r>
              <a:rPr sz="1900" spc="5" dirty="0">
                <a:latin typeface="Trebuchet MS"/>
                <a:cs typeface="Trebuchet MS"/>
              </a:rPr>
              <a:t>Her </a:t>
            </a:r>
            <a:r>
              <a:rPr sz="1900" spc="-95" dirty="0">
                <a:latin typeface="Trebuchet MS"/>
                <a:cs typeface="Trebuchet MS"/>
              </a:rPr>
              <a:t>kas </a:t>
            </a:r>
            <a:r>
              <a:rPr sz="1900" spc="-130" dirty="0">
                <a:latin typeface="Trebuchet MS"/>
                <a:cs typeface="Trebuchet MS"/>
              </a:rPr>
              <a:t>teli </a:t>
            </a:r>
            <a:r>
              <a:rPr sz="1900" spc="-95" dirty="0">
                <a:latin typeface="Trebuchet MS"/>
                <a:cs typeface="Trebuchet MS"/>
              </a:rPr>
              <a:t>birkaç </a:t>
            </a:r>
            <a:r>
              <a:rPr sz="1900" spc="-90" dirty="0">
                <a:latin typeface="Trebuchet MS"/>
                <a:cs typeface="Trebuchet MS"/>
              </a:rPr>
              <a:t>çekirdek </a:t>
            </a:r>
            <a:r>
              <a:rPr sz="1900" spc="-95" dirty="0">
                <a:latin typeface="Trebuchet MS"/>
                <a:cs typeface="Trebuchet MS"/>
              </a:rPr>
              <a:t>taşır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05" dirty="0">
                <a:latin typeface="Trebuchet MS"/>
                <a:cs typeface="Trebuchet MS"/>
              </a:rPr>
              <a:t>bunlar </a:t>
            </a:r>
            <a:r>
              <a:rPr sz="1900" spc="-100" dirty="0">
                <a:latin typeface="Trebuchet MS"/>
                <a:cs typeface="Trebuchet MS"/>
              </a:rPr>
              <a:t>sarkolemmanın </a:t>
            </a:r>
            <a:r>
              <a:rPr sz="1900" spc="-114" dirty="0">
                <a:latin typeface="Trebuchet MS"/>
                <a:cs typeface="Trebuchet MS"/>
              </a:rPr>
              <a:t>hemen  </a:t>
            </a:r>
            <a:r>
              <a:rPr sz="1900" spc="-140" dirty="0">
                <a:latin typeface="Trebuchet MS"/>
                <a:cs typeface="Trebuchet MS"/>
              </a:rPr>
              <a:t>altında </a:t>
            </a:r>
            <a:r>
              <a:rPr sz="1900" spc="-100" dirty="0">
                <a:latin typeface="Trebuchet MS"/>
                <a:cs typeface="Trebuchet MS"/>
              </a:rPr>
              <a:t>bulunur.Ayrıca </a:t>
            </a:r>
            <a:r>
              <a:rPr sz="1900" spc="-95" dirty="0">
                <a:latin typeface="Trebuchet MS"/>
                <a:cs typeface="Trebuchet MS"/>
              </a:rPr>
              <a:t>kas </a:t>
            </a:r>
            <a:r>
              <a:rPr sz="1900" spc="-130" dirty="0">
                <a:latin typeface="Trebuchet MS"/>
                <a:cs typeface="Trebuchet MS"/>
              </a:rPr>
              <a:t>teli </a:t>
            </a:r>
            <a:r>
              <a:rPr sz="1900" spc="-114" dirty="0">
                <a:latin typeface="Trebuchet MS"/>
                <a:cs typeface="Trebuchet MS"/>
              </a:rPr>
              <a:t>içinde </a:t>
            </a:r>
            <a:r>
              <a:rPr sz="1900" spc="-175" dirty="0">
                <a:latin typeface="Trebuchet MS"/>
                <a:cs typeface="Trebuchet MS"/>
              </a:rPr>
              <a:t>a</a:t>
            </a:r>
            <a:r>
              <a:rPr sz="1900" spc="-175" dirty="0">
                <a:latin typeface="Arial"/>
                <a:cs typeface="Arial"/>
              </a:rPr>
              <a:t>ğ </a:t>
            </a:r>
            <a:r>
              <a:rPr sz="1900" spc="-85" dirty="0">
                <a:latin typeface="Trebuchet MS"/>
                <a:cs typeface="Trebuchet MS"/>
              </a:rPr>
              <a:t>görünümünde </a:t>
            </a:r>
            <a:r>
              <a:rPr sz="1900" spc="-114" dirty="0">
                <a:latin typeface="Trebuchet MS"/>
                <a:cs typeface="Trebuchet MS"/>
              </a:rPr>
              <a:t>tubul </a:t>
            </a:r>
            <a:r>
              <a:rPr sz="1900" spc="-100" dirty="0">
                <a:latin typeface="Trebuchet MS"/>
                <a:cs typeface="Trebuchet MS"/>
              </a:rPr>
              <a:t>sistemi  </a:t>
            </a:r>
            <a:r>
              <a:rPr sz="1900" spc="-85" dirty="0">
                <a:latin typeface="Trebuchet MS"/>
                <a:cs typeface="Trebuchet MS"/>
              </a:rPr>
              <a:t>vardır </a:t>
            </a:r>
            <a:r>
              <a:rPr sz="1900" spc="-155" dirty="0">
                <a:latin typeface="Trebuchet MS"/>
                <a:cs typeface="Trebuchet MS"/>
              </a:rPr>
              <a:t>ki, </a:t>
            </a:r>
            <a:r>
              <a:rPr sz="1900" spc="-120" dirty="0">
                <a:latin typeface="Trebuchet MS"/>
                <a:cs typeface="Trebuchet MS"/>
              </a:rPr>
              <a:t>buna </a:t>
            </a:r>
            <a:r>
              <a:rPr sz="1900" spc="-100" dirty="0">
                <a:latin typeface="Trebuchet MS"/>
                <a:cs typeface="Trebuchet MS"/>
              </a:rPr>
              <a:t>sarkoplazmik retikulum </a:t>
            </a:r>
            <a:r>
              <a:rPr sz="1900" spc="-140" dirty="0">
                <a:latin typeface="Trebuchet MS"/>
                <a:cs typeface="Trebuchet MS"/>
              </a:rPr>
              <a:t>adı verilir. </a:t>
            </a:r>
            <a:r>
              <a:rPr sz="1900" spc="-45" dirty="0">
                <a:latin typeface="Trebuchet MS"/>
                <a:cs typeface="Trebuchet MS"/>
              </a:rPr>
              <a:t>Bir </a:t>
            </a:r>
            <a:r>
              <a:rPr sz="1900" spc="-95" dirty="0">
                <a:latin typeface="Trebuchet MS"/>
                <a:cs typeface="Trebuchet MS"/>
              </a:rPr>
              <a:t>kas </a:t>
            </a:r>
            <a:r>
              <a:rPr sz="1900" spc="-160" dirty="0">
                <a:latin typeface="Trebuchet MS"/>
                <a:cs typeface="Trebuchet MS"/>
              </a:rPr>
              <a:t>lifi </a:t>
            </a:r>
            <a:r>
              <a:rPr sz="1900" spc="-85" dirty="0">
                <a:latin typeface="Trebuchet MS"/>
                <a:cs typeface="Trebuchet MS"/>
              </a:rPr>
              <a:t>elektron  </a:t>
            </a:r>
            <a:r>
              <a:rPr sz="1900" spc="-80" dirty="0">
                <a:latin typeface="Trebuchet MS"/>
                <a:cs typeface="Trebuchet MS"/>
              </a:rPr>
              <a:t>mikroskobunda </a:t>
            </a:r>
            <a:r>
              <a:rPr sz="1900" spc="-114" dirty="0">
                <a:latin typeface="Trebuchet MS"/>
                <a:cs typeface="Trebuchet MS"/>
              </a:rPr>
              <a:t>incelenecek </a:t>
            </a:r>
            <a:r>
              <a:rPr sz="1900" spc="-70" dirty="0">
                <a:latin typeface="Trebuchet MS"/>
                <a:cs typeface="Trebuchet MS"/>
              </a:rPr>
              <a:t>olursa </a:t>
            </a:r>
            <a:r>
              <a:rPr sz="1900" spc="-110" dirty="0">
                <a:latin typeface="Trebuchet MS"/>
                <a:cs typeface="Trebuchet MS"/>
              </a:rPr>
              <a:t>myofibrillerin </a:t>
            </a:r>
            <a:r>
              <a:rPr sz="1900" spc="-145" dirty="0">
                <a:latin typeface="Trebuchet MS"/>
                <a:cs typeface="Trebuchet MS"/>
              </a:rPr>
              <a:t>daha </a:t>
            </a:r>
            <a:r>
              <a:rPr sz="1900" spc="-80" dirty="0">
                <a:latin typeface="Trebuchet MS"/>
                <a:cs typeface="Trebuchet MS"/>
              </a:rPr>
              <a:t>küçük </a:t>
            </a:r>
            <a:r>
              <a:rPr sz="1900" spc="-130" dirty="0">
                <a:latin typeface="Trebuchet MS"/>
                <a:cs typeface="Trebuchet MS"/>
              </a:rPr>
              <a:t>yapılar  </a:t>
            </a:r>
            <a:r>
              <a:rPr sz="1900" spc="-100" dirty="0">
                <a:latin typeface="Trebuchet MS"/>
                <a:cs typeface="Trebuchet MS"/>
              </a:rPr>
              <a:t>olan </a:t>
            </a:r>
            <a:r>
              <a:rPr sz="1900" spc="-120" dirty="0">
                <a:latin typeface="Trebuchet MS"/>
                <a:cs typeface="Trebuchet MS"/>
              </a:rPr>
              <a:t>myoflamentlerden </a:t>
            </a:r>
            <a:r>
              <a:rPr sz="1900" spc="-135" dirty="0">
                <a:latin typeface="Trebuchet MS"/>
                <a:cs typeface="Trebuchet MS"/>
              </a:rPr>
              <a:t>meydana geldi</a:t>
            </a:r>
            <a:r>
              <a:rPr sz="1900" spc="-135" dirty="0">
                <a:latin typeface="Arial"/>
                <a:cs typeface="Arial"/>
              </a:rPr>
              <a:t>ğ</a:t>
            </a:r>
            <a:r>
              <a:rPr sz="1900" spc="-135" dirty="0">
                <a:latin typeface="Trebuchet MS"/>
                <a:cs typeface="Trebuchet MS"/>
              </a:rPr>
              <a:t>i </a:t>
            </a:r>
            <a:r>
              <a:rPr sz="1900" spc="-114" dirty="0">
                <a:latin typeface="Trebuchet MS"/>
                <a:cs typeface="Trebuchet MS"/>
              </a:rPr>
              <a:t>görülür. </a:t>
            </a:r>
            <a:r>
              <a:rPr sz="1900" spc="-85" dirty="0">
                <a:latin typeface="Trebuchet MS"/>
                <a:cs typeface="Trebuchet MS"/>
              </a:rPr>
              <a:t>Bunlar </a:t>
            </a:r>
            <a:r>
              <a:rPr sz="1900" spc="-120" dirty="0">
                <a:latin typeface="Trebuchet MS"/>
                <a:cs typeface="Trebuchet MS"/>
              </a:rPr>
              <a:t>ince </a:t>
            </a:r>
            <a:r>
              <a:rPr sz="1900" spc="-114" dirty="0">
                <a:latin typeface="Trebuchet MS"/>
                <a:cs typeface="Trebuchet MS"/>
              </a:rPr>
              <a:t>aktin  </a:t>
            </a:r>
            <a:r>
              <a:rPr sz="1900" spc="-130" dirty="0">
                <a:latin typeface="Trebuchet MS"/>
                <a:cs typeface="Trebuchet MS"/>
              </a:rPr>
              <a:t>flamentleri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20" dirty="0">
                <a:latin typeface="Trebuchet MS"/>
                <a:cs typeface="Trebuchet MS"/>
              </a:rPr>
              <a:t>kalın </a:t>
            </a:r>
            <a:r>
              <a:rPr sz="1900" spc="-110" dirty="0">
                <a:latin typeface="Trebuchet MS"/>
                <a:cs typeface="Trebuchet MS"/>
              </a:rPr>
              <a:t>myozin </a:t>
            </a:r>
            <a:r>
              <a:rPr sz="1900" spc="-120" dirty="0">
                <a:latin typeface="Trebuchet MS"/>
                <a:cs typeface="Trebuchet MS"/>
              </a:rPr>
              <a:t>flamentleridir.Aktin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10" dirty="0">
                <a:latin typeface="Trebuchet MS"/>
                <a:cs typeface="Trebuchet MS"/>
              </a:rPr>
              <a:t>myozin  </a:t>
            </a:r>
            <a:r>
              <a:rPr sz="1900" spc="-130" dirty="0">
                <a:latin typeface="Trebuchet MS"/>
                <a:cs typeface="Trebuchet MS"/>
              </a:rPr>
              <a:t>flamentleri </a:t>
            </a:r>
            <a:r>
              <a:rPr sz="1900" spc="-114" dirty="0">
                <a:latin typeface="Trebuchet MS"/>
                <a:cs typeface="Trebuchet MS"/>
              </a:rPr>
              <a:t>myofibrilde </a:t>
            </a:r>
            <a:r>
              <a:rPr sz="1900" spc="-75" dirty="0">
                <a:latin typeface="Trebuchet MS"/>
                <a:cs typeface="Trebuchet MS"/>
              </a:rPr>
              <a:t>bir </a:t>
            </a:r>
            <a:r>
              <a:rPr sz="1900" spc="-120" dirty="0">
                <a:latin typeface="Trebuchet MS"/>
                <a:cs typeface="Trebuchet MS"/>
              </a:rPr>
              <a:t>takım </a:t>
            </a:r>
            <a:r>
              <a:rPr sz="1900" spc="-110" dirty="0">
                <a:latin typeface="Trebuchet MS"/>
                <a:cs typeface="Trebuchet MS"/>
              </a:rPr>
              <a:t>çizgiler </a:t>
            </a:r>
            <a:r>
              <a:rPr sz="1900" spc="-114" dirty="0">
                <a:latin typeface="Trebuchet MS"/>
                <a:cs typeface="Trebuchet MS"/>
              </a:rPr>
              <a:t>(bantlar) </a:t>
            </a:r>
            <a:r>
              <a:rPr sz="1900" spc="-135" dirty="0">
                <a:latin typeface="Trebuchet MS"/>
                <a:cs typeface="Trebuchet MS"/>
              </a:rPr>
              <a:t>meydana</a:t>
            </a:r>
            <a:r>
              <a:rPr sz="1900" spc="-130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getirir.</a:t>
            </a:r>
            <a:endParaRPr sz="1900">
              <a:latin typeface="Trebuchet MS"/>
              <a:cs typeface="Trebuchet MS"/>
            </a:endParaRPr>
          </a:p>
          <a:p>
            <a:pPr marL="29209">
              <a:lnSpc>
                <a:spcPts val="1920"/>
              </a:lnSpc>
            </a:pPr>
            <a:r>
              <a:rPr sz="1900" spc="-50" dirty="0">
                <a:latin typeface="Trebuchet MS"/>
                <a:cs typeface="Trebuchet MS"/>
              </a:rPr>
              <a:t>Bu </a:t>
            </a:r>
            <a:r>
              <a:rPr sz="1900" spc="-120" dirty="0">
                <a:latin typeface="Trebuchet MS"/>
                <a:cs typeface="Trebuchet MS"/>
              </a:rPr>
              <a:t>bantlar </a:t>
            </a:r>
            <a:r>
              <a:rPr sz="1900" spc="-114" dirty="0">
                <a:latin typeface="Trebuchet MS"/>
                <a:cs typeface="Trebuchet MS"/>
              </a:rPr>
              <a:t>harflerle </a:t>
            </a:r>
            <a:r>
              <a:rPr sz="1900" spc="-130" dirty="0">
                <a:latin typeface="Trebuchet MS"/>
                <a:cs typeface="Trebuchet MS"/>
              </a:rPr>
              <a:t>adlandırılmıştır. </a:t>
            </a:r>
            <a:r>
              <a:rPr sz="1900" spc="-80" dirty="0">
                <a:latin typeface="Arial"/>
                <a:cs typeface="Arial"/>
              </a:rPr>
              <a:t>İ</a:t>
            </a:r>
            <a:r>
              <a:rPr sz="1900" spc="-80" dirty="0">
                <a:latin typeface="Trebuchet MS"/>
                <a:cs typeface="Trebuchet MS"/>
              </a:rPr>
              <a:t>ki </a:t>
            </a:r>
            <a:r>
              <a:rPr sz="1900" spc="-70" dirty="0">
                <a:latin typeface="Trebuchet MS"/>
                <a:cs typeface="Trebuchet MS"/>
              </a:rPr>
              <a:t>“Z” </a:t>
            </a:r>
            <a:r>
              <a:rPr sz="1900" spc="-130" dirty="0">
                <a:latin typeface="Trebuchet MS"/>
                <a:cs typeface="Trebuchet MS"/>
              </a:rPr>
              <a:t>hattı </a:t>
            </a:r>
            <a:r>
              <a:rPr sz="1900" spc="-114" dirty="0">
                <a:latin typeface="Trebuchet MS"/>
                <a:cs typeface="Trebuchet MS"/>
              </a:rPr>
              <a:t>arasında</a:t>
            </a:r>
            <a:r>
              <a:rPr sz="1900" spc="-100" dirty="0">
                <a:latin typeface="Trebuchet MS"/>
                <a:cs typeface="Trebuchet MS"/>
              </a:rPr>
              <a:t> </a:t>
            </a:r>
            <a:r>
              <a:rPr sz="1900" spc="-135" dirty="0">
                <a:latin typeface="Trebuchet MS"/>
                <a:cs typeface="Trebuchet MS"/>
              </a:rPr>
              <a:t>kalan</a:t>
            </a:r>
            <a:endParaRPr sz="1900">
              <a:latin typeface="Trebuchet MS"/>
              <a:cs typeface="Trebuchet MS"/>
            </a:endParaRPr>
          </a:p>
          <a:p>
            <a:pPr marL="29209" marR="607695">
              <a:lnSpc>
                <a:spcPts val="2050"/>
              </a:lnSpc>
              <a:spcBef>
                <a:spcPts val="160"/>
              </a:spcBef>
            </a:pPr>
            <a:r>
              <a:rPr sz="1900" spc="-114" dirty="0">
                <a:latin typeface="Trebuchet MS"/>
                <a:cs typeface="Trebuchet MS"/>
              </a:rPr>
              <a:t>myofibril </a:t>
            </a:r>
            <a:r>
              <a:rPr sz="1900" spc="-110" dirty="0">
                <a:latin typeface="Trebuchet MS"/>
                <a:cs typeface="Trebuchet MS"/>
              </a:rPr>
              <a:t>bölümüne, </a:t>
            </a:r>
            <a:r>
              <a:rPr sz="1900" spc="-75" dirty="0">
                <a:latin typeface="Trebuchet MS"/>
                <a:cs typeface="Trebuchet MS"/>
              </a:rPr>
              <a:t>sarcomer </a:t>
            </a:r>
            <a:r>
              <a:rPr sz="1900" spc="-150" dirty="0">
                <a:latin typeface="Trebuchet MS"/>
                <a:cs typeface="Trebuchet MS"/>
              </a:rPr>
              <a:t>denir. </a:t>
            </a:r>
            <a:r>
              <a:rPr sz="1900" spc="-114" dirty="0">
                <a:latin typeface="Trebuchet MS"/>
                <a:cs typeface="Trebuchet MS"/>
              </a:rPr>
              <a:t>Sarkomer, </a:t>
            </a:r>
            <a:r>
              <a:rPr sz="1900" spc="-95" dirty="0">
                <a:latin typeface="Trebuchet MS"/>
                <a:cs typeface="Trebuchet MS"/>
              </a:rPr>
              <a:t>kas</a:t>
            </a:r>
            <a:r>
              <a:rPr sz="1900" spc="-290" dirty="0">
                <a:latin typeface="Trebuchet MS"/>
                <a:cs typeface="Trebuchet MS"/>
              </a:rPr>
              <a:t> </a:t>
            </a:r>
            <a:r>
              <a:rPr sz="1900" spc="-95" dirty="0">
                <a:latin typeface="Trebuchet MS"/>
                <a:cs typeface="Trebuchet MS"/>
              </a:rPr>
              <a:t>hücresinde  </a:t>
            </a:r>
            <a:r>
              <a:rPr sz="1900" spc="-125" dirty="0">
                <a:latin typeface="Trebuchet MS"/>
                <a:cs typeface="Trebuchet MS"/>
              </a:rPr>
              <a:t>kasılma </a:t>
            </a:r>
            <a:r>
              <a:rPr sz="1900" spc="-105" dirty="0">
                <a:latin typeface="Trebuchet MS"/>
                <a:cs typeface="Trebuchet MS"/>
              </a:rPr>
              <a:t>işini </a:t>
            </a:r>
            <a:r>
              <a:rPr sz="1900" spc="-145" dirty="0">
                <a:latin typeface="Trebuchet MS"/>
                <a:cs typeface="Trebuchet MS"/>
              </a:rPr>
              <a:t>yapan </a:t>
            </a:r>
            <a:r>
              <a:rPr sz="1900" spc="-110" dirty="0">
                <a:latin typeface="Trebuchet MS"/>
                <a:cs typeface="Trebuchet MS"/>
              </a:rPr>
              <a:t>en </a:t>
            </a:r>
            <a:r>
              <a:rPr sz="1900" spc="-80" dirty="0">
                <a:latin typeface="Trebuchet MS"/>
                <a:cs typeface="Trebuchet MS"/>
              </a:rPr>
              <a:t>küçük</a:t>
            </a:r>
            <a:r>
              <a:rPr sz="1900" spc="235" dirty="0">
                <a:latin typeface="Trebuchet MS"/>
                <a:cs typeface="Trebuchet MS"/>
              </a:rPr>
              <a:t> </a:t>
            </a:r>
            <a:r>
              <a:rPr sz="1900" spc="-130" dirty="0">
                <a:latin typeface="Trebuchet MS"/>
                <a:cs typeface="Trebuchet MS"/>
              </a:rPr>
              <a:t>birimdir.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228344" y="399288"/>
            <a:ext cx="862583" cy="1217676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365503" y="387095"/>
            <a:ext cx="6239256" cy="1217676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>
            <a:spLocks noGrp="1"/>
          </p:cNvSpPr>
          <p:nvPr>
            <p:ph type="title"/>
          </p:nvPr>
        </p:nvSpPr>
        <p:spPr>
          <a:xfrm>
            <a:off x="1579244" y="532892"/>
            <a:ext cx="567436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-30" dirty="0">
                <a:latin typeface="Arial"/>
                <a:cs typeface="Arial"/>
              </a:rPr>
              <a:t>İ</a:t>
            </a:r>
            <a:r>
              <a:rPr sz="4300" spc="-30" dirty="0"/>
              <a:t>SKELET </a:t>
            </a:r>
            <a:r>
              <a:rPr sz="4300" spc="220" dirty="0"/>
              <a:t>KASININ</a:t>
            </a:r>
            <a:r>
              <a:rPr sz="4300" spc="-810" dirty="0"/>
              <a:t> </a:t>
            </a:r>
            <a:r>
              <a:rPr sz="4300" spc="-95" dirty="0"/>
              <a:t>YAPISI</a:t>
            </a:r>
            <a:endParaRPr sz="43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956560" y="2157983"/>
            <a:ext cx="4457699" cy="338023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447291" y="1727704"/>
            <a:ext cx="6836409" cy="4636770"/>
          </a:xfrm>
          <a:prstGeom prst="rect">
            <a:avLst/>
          </a:prstGeom>
        </p:spPr>
        <p:txBody>
          <a:bodyPr vert="horz" wrap="square" lIns="0" tIns="5524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34"/>
              </a:spcBef>
            </a:pPr>
            <a:r>
              <a:rPr sz="2200" spc="-120" dirty="0">
                <a:latin typeface="Arial"/>
                <a:cs typeface="Arial"/>
              </a:rPr>
              <a:t>İ</a:t>
            </a:r>
            <a:r>
              <a:rPr sz="2200" spc="-120" dirty="0">
                <a:latin typeface="Trebuchet MS"/>
                <a:cs typeface="Trebuchet MS"/>
              </a:rPr>
              <a:t>skelet </a:t>
            </a:r>
            <a:r>
              <a:rPr sz="2200" spc="-100" dirty="0">
                <a:latin typeface="Trebuchet MS"/>
                <a:cs typeface="Trebuchet MS"/>
              </a:rPr>
              <a:t>Kaslarının </a:t>
            </a:r>
            <a:r>
              <a:rPr sz="2200" spc="-140" dirty="0">
                <a:latin typeface="Trebuchet MS"/>
                <a:cs typeface="Trebuchet MS"/>
              </a:rPr>
              <a:t>Yardımcı</a:t>
            </a:r>
            <a:r>
              <a:rPr sz="2200" spc="-200" dirty="0">
                <a:latin typeface="Trebuchet MS"/>
                <a:cs typeface="Trebuchet MS"/>
              </a:rPr>
              <a:t> </a:t>
            </a:r>
            <a:r>
              <a:rPr sz="2200" spc="-140" dirty="0">
                <a:latin typeface="Trebuchet MS"/>
                <a:cs typeface="Trebuchet MS"/>
              </a:rPr>
              <a:t>Elemanları</a:t>
            </a:r>
            <a:endParaRPr sz="2200">
              <a:latin typeface="Trebuchet MS"/>
              <a:cs typeface="Trebuchet MS"/>
            </a:endParaRPr>
          </a:p>
          <a:p>
            <a:pPr marL="295910" marR="296545" indent="-283210">
              <a:lnSpc>
                <a:spcPct val="90500"/>
              </a:lnSpc>
              <a:spcBef>
                <a:spcPts val="585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338455" algn="l"/>
                <a:tab pos="339090" algn="l"/>
              </a:tabLst>
            </a:pPr>
            <a:r>
              <a:rPr sz="2200" spc="-150" dirty="0">
                <a:latin typeface="Trebuchet MS"/>
                <a:cs typeface="Trebuchet MS"/>
              </a:rPr>
              <a:t>Tendon: </a:t>
            </a:r>
            <a:r>
              <a:rPr sz="2200" spc="-55" dirty="0">
                <a:latin typeface="Trebuchet MS"/>
                <a:cs typeface="Trebuchet MS"/>
              </a:rPr>
              <a:t>(Kiriş) </a:t>
            </a:r>
            <a:r>
              <a:rPr sz="2200" spc="-95" dirty="0">
                <a:latin typeface="Trebuchet MS"/>
                <a:cs typeface="Trebuchet MS"/>
              </a:rPr>
              <a:t>Kasların </a:t>
            </a:r>
            <a:r>
              <a:rPr sz="2200" spc="-125" dirty="0">
                <a:latin typeface="Trebuchet MS"/>
                <a:cs typeface="Trebuchet MS"/>
              </a:rPr>
              <a:t>kemiklere </a:t>
            </a:r>
            <a:r>
              <a:rPr sz="2200" spc="-130" dirty="0">
                <a:latin typeface="Trebuchet MS"/>
                <a:cs typeface="Trebuchet MS"/>
              </a:rPr>
              <a:t>tutunmasını </a:t>
            </a:r>
            <a:r>
              <a:rPr sz="2200" spc="-170" dirty="0">
                <a:latin typeface="Trebuchet MS"/>
                <a:cs typeface="Trebuchet MS"/>
              </a:rPr>
              <a:t>sa</a:t>
            </a:r>
            <a:r>
              <a:rPr sz="2200" spc="-170" dirty="0">
                <a:latin typeface="Arial"/>
                <a:cs typeface="Arial"/>
              </a:rPr>
              <a:t>ğ</a:t>
            </a:r>
            <a:r>
              <a:rPr sz="2200" spc="-170" dirty="0">
                <a:latin typeface="Trebuchet MS"/>
                <a:cs typeface="Trebuchet MS"/>
              </a:rPr>
              <a:t>layan  </a:t>
            </a:r>
            <a:r>
              <a:rPr sz="2200" spc="-180" dirty="0">
                <a:latin typeface="Trebuchet MS"/>
                <a:cs typeface="Trebuchet MS"/>
              </a:rPr>
              <a:t>ba</a:t>
            </a:r>
            <a:r>
              <a:rPr sz="2200" spc="-180" dirty="0">
                <a:latin typeface="Arial"/>
                <a:cs typeface="Arial"/>
              </a:rPr>
              <a:t>ğ </a:t>
            </a:r>
            <a:r>
              <a:rPr sz="2200" spc="-100" dirty="0">
                <a:latin typeface="Trebuchet MS"/>
                <a:cs typeface="Trebuchet MS"/>
              </a:rPr>
              <a:t>dokudan </a:t>
            </a:r>
            <a:r>
              <a:rPr sz="2200" spc="-120" dirty="0">
                <a:latin typeface="Trebuchet MS"/>
                <a:cs typeface="Trebuchet MS"/>
              </a:rPr>
              <a:t>oluşmuş, </a:t>
            </a:r>
            <a:r>
              <a:rPr sz="2200" spc="-70" dirty="0">
                <a:latin typeface="Trebuchet MS"/>
                <a:cs typeface="Trebuchet MS"/>
              </a:rPr>
              <a:t>sert </a:t>
            </a:r>
            <a:r>
              <a:rPr sz="2200" spc="-160" dirty="0">
                <a:latin typeface="Trebuchet MS"/>
                <a:cs typeface="Trebuchet MS"/>
              </a:rPr>
              <a:t>beyaz </a:t>
            </a:r>
            <a:r>
              <a:rPr sz="2200" spc="-140" dirty="0">
                <a:latin typeface="Trebuchet MS"/>
                <a:cs typeface="Trebuchet MS"/>
              </a:rPr>
              <a:t>yapıdır.Tendonlar  </a:t>
            </a:r>
            <a:r>
              <a:rPr sz="2200" spc="-125" dirty="0">
                <a:latin typeface="Trebuchet MS"/>
                <a:cs typeface="Trebuchet MS"/>
              </a:rPr>
              <a:t>kasların sonlanma noktalarında </a:t>
            </a:r>
            <a:r>
              <a:rPr sz="2200" spc="-160" dirty="0">
                <a:latin typeface="Trebuchet MS"/>
                <a:cs typeface="Trebuchet MS"/>
              </a:rPr>
              <a:t>bulunur. </a:t>
            </a:r>
            <a:r>
              <a:rPr sz="2200" spc="-114" dirty="0">
                <a:latin typeface="Trebuchet MS"/>
                <a:cs typeface="Trebuchet MS"/>
              </a:rPr>
              <a:t>Kasılma  </a:t>
            </a:r>
            <a:r>
              <a:rPr sz="2200" spc="-125" dirty="0">
                <a:latin typeface="Trebuchet MS"/>
                <a:cs typeface="Trebuchet MS"/>
              </a:rPr>
              <a:t>yetenekleri</a:t>
            </a:r>
            <a:r>
              <a:rPr sz="2200" spc="-60" dirty="0">
                <a:latin typeface="Trebuchet MS"/>
                <a:cs typeface="Trebuchet MS"/>
              </a:rPr>
              <a:t> </a:t>
            </a:r>
            <a:r>
              <a:rPr sz="2200" spc="-145" dirty="0">
                <a:latin typeface="Trebuchet MS"/>
                <a:cs typeface="Trebuchet MS"/>
              </a:rPr>
              <a:t>yoktur.</a:t>
            </a:r>
            <a:endParaRPr sz="2200">
              <a:latin typeface="Trebuchet MS"/>
              <a:cs typeface="Trebuchet MS"/>
            </a:endParaRPr>
          </a:p>
          <a:p>
            <a:pPr marL="295910" marR="5080" indent="-283210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373380" algn="l"/>
                <a:tab pos="374015" algn="l"/>
              </a:tabLst>
            </a:pPr>
            <a:r>
              <a:rPr sz="2200" spc="-170" dirty="0">
                <a:latin typeface="Trebuchet MS"/>
                <a:cs typeface="Trebuchet MS"/>
              </a:rPr>
              <a:t>Fascia-fasya: </a:t>
            </a:r>
            <a:r>
              <a:rPr sz="2200" spc="-65" dirty="0">
                <a:latin typeface="Trebuchet MS"/>
                <a:cs typeface="Trebuchet MS"/>
              </a:rPr>
              <a:t>(Akzar) </a:t>
            </a:r>
            <a:r>
              <a:rPr sz="2200" spc="-120" dirty="0">
                <a:latin typeface="Trebuchet MS"/>
                <a:cs typeface="Trebuchet MS"/>
              </a:rPr>
              <a:t>Epimisyumun </a:t>
            </a:r>
            <a:r>
              <a:rPr sz="2200" spc="-130" dirty="0">
                <a:latin typeface="Trebuchet MS"/>
                <a:cs typeface="Trebuchet MS"/>
              </a:rPr>
              <a:t>üstünde, </a:t>
            </a:r>
            <a:r>
              <a:rPr sz="2200" spc="-125" dirty="0">
                <a:latin typeface="Trebuchet MS"/>
                <a:cs typeface="Trebuchet MS"/>
              </a:rPr>
              <a:t>kasların  </a:t>
            </a:r>
            <a:r>
              <a:rPr sz="2200" spc="-110" dirty="0">
                <a:latin typeface="Trebuchet MS"/>
                <a:cs typeface="Trebuchet MS"/>
              </a:rPr>
              <a:t>üzerini </a:t>
            </a:r>
            <a:r>
              <a:rPr sz="2200" spc="-105" dirty="0">
                <a:latin typeface="Trebuchet MS"/>
                <a:cs typeface="Trebuchet MS"/>
              </a:rPr>
              <a:t>örten, </a:t>
            </a:r>
            <a:r>
              <a:rPr sz="2200" spc="-125" dirty="0">
                <a:latin typeface="Trebuchet MS"/>
                <a:cs typeface="Trebuchet MS"/>
              </a:rPr>
              <a:t>kasları </a:t>
            </a:r>
            <a:r>
              <a:rPr sz="2200" spc="-120" dirty="0">
                <a:latin typeface="Trebuchet MS"/>
                <a:cs typeface="Trebuchet MS"/>
              </a:rPr>
              <a:t>koruyan, </a:t>
            </a:r>
            <a:r>
              <a:rPr sz="2200" spc="-110" dirty="0">
                <a:latin typeface="Trebuchet MS"/>
                <a:cs typeface="Trebuchet MS"/>
              </a:rPr>
              <a:t>kas </a:t>
            </a:r>
            <a:r>
              <a:rPr sz="2200" spc="-130" dirty="0">
                <a:latin typeface="Trebuchet MS"/>
                <a:cs typeface="Trebuchet MS"/>
              </a:rPr>
              <a:t>tellerini </a:t>
            </a:r>
            <a:r>
              <a:rPr sz="2200" spc="-90" dirty="0">
                <a:latin typeface="Trebuchet MS"/>
                <a:cs typeface="Trebuchet MS"/>
              </a:rPr>
              <a:t>bir </a:t>
            </a:r>
            <a:r>
              <a:rPr sz="2200" spc="-155" dirty="0">
                <a:latin typeface="Trebuchet MS"/>
                <a:cs typeface="Trebuchet MS"/>
              </a:rPr>
              <a:t>arada </a:t>
            </a:r>
            <a:r>
              <a:rPr sz="2200" spc="-105" dirty="0">
                <a:latin typeface="Trebuchet MS"/>
                <a:cs typeface="Trebuchet MS"/>
              </a:rPr>
              <a:t>toplu  olarak </a:t>
            </a:r>
            <a:r>
              <a:rPr sz="2200" spc="-175" dirty="0">
                <a:latin typeface="Trebuchet MS"/>
                <a:cs typeface="Trebuchet MS"/>
              </a:rPr>
              <a:t>tutan, </a:t>
            </a:r>
            <a:r>
              <a:rPr sz="2200" spc="-180" dirty="0">
                <a:latin typeface="Trebuchet MS"/>
                <a:cs typeface="Trebuchet MS"/>
              </a:rPr>
              <a:t>ba</a:t>
            </a:r>
            <a:r>
              <a:rPr sz="2200" spc="-180" dirty="0">
                <a:latin typeface="Arial"/>
                <a:cs typeface="Arial"/>
              </a:rPr>
              <a:t>ğ </a:t>
            </a:r>
            <a:r>
              <a:rPr sz="2200" spc="-100" dirty="0">
                <a:latin typeface="Trebuchet MS"/>
                <a:cs typeface="Trebuchet MS"/>
              </a:rPr>
              <a:t>dokudan </a:t>
            </a:r>
            <a:r>
              <a:rPr sz="2200" spc="-165" dirty="0">
                <a:latin typeface="Trebuchet MS"/>
                <a:cs typeface="Trebuchet MS"/>
              </a:rPr>
              <a:t>yapılmış, </a:t>
            </a:r>
            <a:r>
              <a:rPr sz="2200" spc="-130" dirty="0">
                <a:latin typeface="Trebuchet MS"/>
                <a:cs typeface="Trebuchet MS"/>
              </a:rPr>
              <a:t>parlak </a:t>
            </a:r>
            <a:r>
              <a:rPr sz="2200" spc="-110" dirty="0">
                <a:latin typeface="Trebuchet MS"/>
                <a:cs typeface="Trebuchet MS"/>
              </a:rPr>
              <a:t>gümüş </a:t>
            </a:r>
            <a:r>
              <a:rPr sz="2200" spc="-120" dirty="0">
                <a:latin typeface="Trebuchet MS"/>
                <a:cs typeface="Trebuchet MS"/>
              </a:rPr>
              <a:t>renginde  </a:t>
            </a:r>
            <a:r>
              <a:rPr sz="2200" spc="-170" dirty="0">
                <a:latin typeface="Trebuchet MS"/>
                <a:cs typeface="Trebuchet MS"/>
              </a:rPr>
              <a:t>zardır.</a:t>
            </a:r>
            <a:endParaRPr sz="2200">
              <a:latin typeface="Trebuchet MS"/>
              <a:cs typeface="Trebuchet MS"/>
            </a:endParaRPr>
          </a:p>
          <a:p>
            <a:pPr marL="295910" marR="217170" indent="-283210">
              <a:lnSpc>
                <a:spcPct val="89400"/>
              </a:lnSpc>
              <a:spcBef>
                <a:spcPts val="615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373380" algn="l"/>
                <a:tab pos="374015" algn="l"/>
              </a:tabLst>
            </a:pPr>
            <a:r>
              <a:rPr sz="2200" spc="-125" dirty="0">
                <a:latin typeface="Trebuchet MS"/>
                <a:cs typeface="Trebuchet MS"/>
              </a:rPr>
              <a:t>Bursae:Tendonlarla </a:t>
            </a:r>
            <a:r>
              <a:rPr sz="2200" spc="-114" dirty="0">
                <a:latin typeface="Trebuchet MS"/>
                <a:cs typeface="Trebuchet MS"/>
              </a:rPr>
              <a:t>kemikler </a:t>
            </a:r>
            <a:r>
              <a:rPr sz="2200" spc="-135" dirty="0">
                <a:latin typeface="Trebuchet MS"/>
                <a:cs typeface="Trebuchet MS"/>
              </a:rPr>
              <a:t>arasında </a:t>
            </a:r>
            <a:r>
              <a:rPr sz="2200" spc="-160" dirty="0">
                <a:latin typeface="Trebuchet MS"/>
                <a:cs typeface="Trebuchet MS"/>
              </a:rPr>
              <a:t>bulunan, </a:t>
            </a:r>
            <a:r>
              <a:rPr sz="2200" spc="-145" dirty="0">
                <a:latin typeface="Trebuchet MS"/>
                <a:cs typeface="Trebuchet MS"/>
              </a:rPr>
              <a:t>içi </a:t>
            </a:r>
            <a:r>
              <a:rPr sz="2200" spc="-114" dirty="0">
                <a:latin typeface="Trebuchet MS"/>
                <a:cs typeface="Trebuchet MS"/>
              </a:rPr>
              <a:t>sıvı  </a:t>
            </a:r>
            <a:r>
              <a:rPr sz="2200" spc="-90" dirty="0">
                <a:latin typeface="Trebuchet MS"/>
                <a:cs typeface="Trebuchet MS"/>
              </a:rPr>
              <a:t>dolu </a:t>
            </a:r>
            <a:r>
              <a:rPr sz="2200" spc="-165" dirty="0">
                <a:latin typeface="Trebuchet MS"/>
                <a:cs typeface="Trebuchet MS"/>
              </a:rPr>
              <a:t>kaygan </a:t>
            </a:r>
            <a:r>
              <a:rPr sz="2200" spc="-145" dirty="0">
                <a:latin typeface="Trebuchet MS"/>
                <a:cs typeface="Trebuchet MS"/>
              </a:rPr>
              <a:t>keselerdir. </a:t>
            </a:r>
            <a:r>
              <a:rPr sz="2200" spc="-95" dirty="0">
                <a:latin typeface="Trebuchet MS"/>
                <a:cs typeface="Trebuchet MS"/>
              </a:rPr>
              <a:t>Bursalar </a:t>
            </a:r>
            <a:r>
              <a:rPr sz="2200" spc="-110" dirty="0">
                <a:latin typeface="Trebuchet MS"/>
                <a:cs typeface="Trebuchet MS"/>
              </a:rPr>
              <a:t>kas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10" dirty="0">
                <a:latin typeface="Trebuchet MS"/>
                <a:cs typeface="Trebuchet MS"/>
              </a:rPr>
              <a:t>tendonların </a:t>
            </a:r>
            <a:r>
              <a:rPr sz="2200" spc="-140" dirty="0">
                <a:latin typeface="Trebuchet MS"/>
                <a:cs typeface="Trebuchet MS"/>
              </a:rPr>
              <a:t>kolay  </a:t>
            </a:r>
            <a:r>
              <a:rPr sz="2200" spc="-150" dirty="0">
                <a:latin typeface="Trebuchet MS"/>
                <a:cs typeface="Trebuchet MS"/>
              </a:rPr>
              <a:t>kaymalarını </a:t>
            </a:r>
            <a:r>
              <a:rPr sz="2200" spc="-160" dirty="0">
                <a:latin typeface="Trebuchet MS"/>
                <a:cs typeface="Trebuchet MS"/>
              </a:rPr>
              <a:t>sa</a:t>
            </a:r>
            <a:r>
              <a:rPr sz="2200" spc="-160" dirty="0">
                <a:latin typeface="Arial"/>
                <a:cs typeface="Arial"/>
              </a:rPr>
              <a:t>ğ</a:t>
            </a:r>
            <a:r>
              <a:rPr sz="2200" spc="-160" dirty="0">
                <a:latin typeface="Trebuchet MS"/>
                <a:cs typeface="Trebuchet MS"/>
              </a:rPr>
              <a:t>layarak </a:t>
            </a:r>
            <a:r>
              <a:rPr sz="2200" spc="-110" dirty="0">
                <a:latin typeface="Trebuchet MS"/>
                <a:cs typeface="Trebuchet MS"/>
              </a:rPr>
              <a:t>fonksiyonlarını</a:t>
            </a:r>
            <a:r>
              <a:rPr sz="2200" spc="260" dirty="0">
                <a:latin typeface="Trebuchet MS"/>
                <a:cs typeface="Trebuchet MS"/>
              </a:rPr>
              <a:t> </a:t>
            </a:r>
            <a:r>
              <a:rPr sz="2200" spc="-150" dirty="0">
                <a:latin typeface="Trebuchet MS"/>
                <a:cs typeface="Trebuchet MS"/>
              </a:rPr>
              <a:t>kolaylaştırır.</a:t>
            </a:r>
            <a:endParaRPr sz="2200">
              <a:latin typeface="Trebuchet MS"/>
              <a:cs typeface="Trebuchet MS"/>
            </a:endParaRPr>
          </a:p>
          <a:p>
            <a:pPr marL="295910" indent="-283210">
              <a:lnSpc>
                <a:spcPts val="2510"/>
              </a:lnSpc>
              <a:spcBef>
                <a:spcPts val="370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160" dirty="0">
                <a:latin typeface="Trebuchet MS"/>
                <a:cs typeface="Trebuchet MS"/>
              </a:rPr>
              <a:t>Vagina </a:t>
            </a:r>
            <a:r>
              <a:rPr sz="2200" spc="-125" dirty="0">
                <a:latin typeface="Trebuchet MS"/>
                <a:cs typeface="Trebuchet MS"/>
              </a:rPr>
              <a:t>tendinis:Tendonların </a:t>
            </a:r>
            <a:r>
              <a:rPr sz="2200" spc="-120" dirty="0">
                <a:latin typeface="Trebuchet MS"/>
                <a:cs typeface="Trebuchet MS"/>
              </a:rPr>
              <a:t>çevresini saran iki </a:t>
            </a:r>
            <a:r>
              <a:rPr sz="2200" spc="-160" dirty="0">
                <a:latin typeface="Trebuchet MS"/>
                <a:cs typeface="Trebuchet MS"/>
              </a:rPr>
              <a:t>yapraklı,</a:t>
            </a:r>
            <a:r>
              <a:rPr sz="2200" spc="245" dirty="0">
                <a:latin typeface="Trebuchet MS"/>
                <a:cs typeface="Trebuchet MS"/>
              </a:rPr>
              <a:t> </a:t>
            </a:r>
            <a:r>
              <a:rPr sz="2200" spc="-145" dirty="0">
                <a:latin typeface="Trebuchet MS"/>
                <a:cs typeface="Trebuchet MS"/>
              </a:rPr>
              <a:t>içi</a:t>
            </a:r>
            <a:endParaRPr sz="2200">
              <a:latin typeface="Trebuchet MS"/>
              <a:cs typeface="Trebuchet MS"/>
            </a:endParaRPr>
          </a:p>
          <a:p>
            <a:pPr marL="295910">
              <a:lnSpc>
                <a:spcPts val="2510"/>
              </a:lnSpc>
            </a:pPr>
            <a:r>
              <a:rPr sz="2200" spc="-110" dirty="0">
                <a:latin typeface="Trebuchet MS"/>
                <a:cs typeface="Trebuchet MS"/>
              </a:rPr>
              <a:t>synovia </a:t>
            </a:r>
            <a:r>
              <a:rPr sz="2200" spc="-90" dirty="0">
                <a:latin typeface="Trebuchet MS"/>
                <a:cs typeface="Trebuchet MS"/>
              </a:rPr>
              <a:t>dolu</a:t>
            </a:r>
            <a:r>
              <a:rPr sz="2200" spc="25" dirty="0">
                <a:latin typeface="Trebuchet MS"/>
                <a:cs typeface="Trebuchet MS"/>
              </a:rPr>
              <a:t> </a:t>
            </a:r>
            <a:r>
              <a:rPr sz="2200" spc="-145" dirty="0">
                <a:latin typeface="Trebuchet MS"/>
                <a:cs typeface="Trebuchet MS"/>
              </a:rPr>
              <a:t>keselerdir.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661541" y="919378"/>
            <a:ext cx="6682740" cy="5179695"/>
          </a:xfrm>
          <a:prstGeom prst="rect">
            <a:avLst/>
          </a:prstGeom>
        </p:spPr>
        <p:txBody>
          <a:bodyPr vert="horz" wrap="square" lIns="0" tIns="64135" rIns="0" bIns="0" rtlCol="0">
            <a:spAutoFit/>
          </a:bodyPr>
          <a:lstStyle/>
          <a:p>
            <a:pPr marL="196850">
              <a:lnSpc>
                <a:spcPct val="100000"/>
              </a:lnSpc>
              <a:spcBef>
                <a:spcPts val="505"/>
              </a:spcBef>
            </a:pPr>
            <a:r>
              <a:rPr sz="1900" spc="-105" dirty="0">
                <a:latin typeface="Arial"/>
                <a:cs typeface="Arial"/>
              </a:rPr>
              <a:t>İ</a:t>
            </a:r>
            <a:r>
              <a:rPr sz="1900" spc="-105" dirty="0">
                <a:latin typeface="Trebuchet MS"/>
                <a:cs typeface="Trebuchet MS"/>
              </a:rPr>
              <a:t>skelet </a:t>
            </a:r>
            <a:r>
              <a:rPr sz="1900" spc="-85" dirty="0">
                <a:latin typeface="Trebuchet MS"/>
                <a:cs typeface="Trebuchet MS"/>
              </a:rPr>
              <a:t>Kaslarının</a:t>
            </a:r>
            <a:r>
              <a:rPr sz="1900" spc="-210" dirty="0">
                <a:latin typeface="Trebuchet MS"/>
                <a:cs typeface="Trebuchet MS"/>
              </a:rPr>
              <a:t> </a:t>
            </a:r>
            <a:r>
              <a:rPr sz="1900" spc="-95" dirty="0">
                <a:latin typeface="Trebuchet MS"/>
                <a:cs typeface="Trebuchet MS"/>
              </a:rPr>
              <a:t>Adlandırılması</a:t>
            </a:r>
            <a:endParaRPr sz="1900">
              <a:latin typeface="Trebuchet MS"/>
              <a:cs typeface="Trebuchet MS"/>
            </a:endParaRPr>
          </a:p>
          <a:p>
            <a:pPr marL="295910" marR="127635" indent="-120650">
              <a:lnSpc>
                <a:spcPts val="2050"/>
              </a:lnSpc>
              <a:spcBef>
                <a:spcPts val="670"/>
              </a:spcBef>
            </a:pPr>
            <a:r>
              <a:rPr sz="1900" spc="-100" dirty="0">
                <a:latin typeface="Trebuchet MS"/>
                <a:cs typeface="Trebuchet MS"/>
              </a:rPr>
              <a:t>Vücudumuzda </a:t>
            </a:r>
            <a:r>
              <a:rPr sz="1900" spc="-114" dirty="0">
                <a:latin typeface="Trebuchet MS"/>
                <a:cs typeface="Trebuchet MS"/>
              </a:rPr>
              <a:t>bulunan </a:t>
            </a:r>
            <a:r>
              <a:rPr sz="1900" spc="-45" dirty="0">
                <a:latin typeface="Trebuchet MS"/>
                <a:cs typeface="Trebuchet MS"/>
              </a:rPr>
              <a:t>çok </a:t>
            </a:r>
            <a:r>
              <a:rPr sz="1900" spc="-125" dirty="0">
                <a:latin typeface="Trebuchet MS"/>
                <a:cs typeface="Trebuchet MS"/>
              </a:rPr>
              <a:t>sayıdaki </a:t>
            </a:r>
            <a:r>
              <a:rPr sz="1900" spc="-105" dirty="0">
                <a:latin typeface="Trebuchet MS"/>
                <a:cs typeface="Trebuchet MS"/>
              </a:rPr>
              <a:t>kaslar </a:t>
            </a:r>
            <a:r>
              <a:rPr sz="1900" spc="-120" dirty="0">
                <a:latin typeface="Trebuchet MS"/>
                <a:cs typeface="Trebuchet MS"/>
              </a:rPr>
              <a:t>farklı </a:t>
            </a:r>
            <a:r>
              <a:rPr sz="1900" spc="-100" dirty="0">
                <a:latin typeface="Trebuchet MS"/>
                <a:cs typeface="Trebuchet MS"/>
              </a:rPr>
              <a:t>özellikleri </a:t>
            </a:r>
            <a:r>
              <a:rPr sz="1900" spc="-110" dirty="0">
                <a:latin typeface="Trebuchet MS"/>
                <a:cs typeface="Trebuchet MS"/>
              </a:rPr>
              <a:t>dikkate  </a:t>
            </a:r>
            <a:r>
              <a:rPr sz="1900" spc="-125" dirty="0">
                <a:latin typeface="Trebuchet MS"/>
                <a:cs typeface="Trebuchet MS"/>
              </a:rPr>
              <a:t>alınarak</a:t>
            </a:r>
            <a:r>
              <a:rPr sz="1900" spc="-45" dirty="0">
                <a:latin typeface="Trebuchet MS"/>
                <a:cs typeface="Trebuchet MS"/>
              </a:rPr>
              <a:t> </a:t>
            </a:r>
            <a:r>
              <a:rPr sz="1900" spc="-130" dirty="0">
                <a:latin typeface="Trebuchet MS"/>
                <a:cs typeface="Trebuchet MS"/>
              </a:rPr>
              <a:t>sınıflandırılmıştır.</a:t>
            </a:r>
            <a:endParaRPr sz="1900">
              <a:latin typeface="Trebuchet MS"/>
              <a:cs typeface="Trebuchet MS"/>
            </a:endParaRPr>
          </a:p>
          <a:p>
            <a:pPr marL="295910" marR="5080" indent="182880">
              <a:lnSpc>
                <a:spcPts val="2050"/>
              </a:lnSpc>
              <a:spcBef>
                <a:spcPts val="605"/>
              </a:spcBef>
            </a:pPr>
            <a:r>
              <a:rPr sz="1900" spc="-110" dirty="0">
                <a:latin typeface="Trebuchet MS"/>
                <a:cs typeface="Trebuchet MS"/>
              </a:rPr>
              <a:t>Bazı </a:t>
            </a:r>
            <a:r>
              <a:rPr sz="1900" spc="-105" dirty="0">
                <a:latin typeface="Trebuchet MS"/>
                <a:cs typeface="Trebuchet MS"/>
              </a:rPr>
              <a:t>kaslar </a:t>
            </a:r>
            <a:r>
              <a:rPr sz="1900" spc="-90" dirty="0">
                <a:latin typeface="Trebuchet MS"/>
                <a:cs typeface="Trebuchet MS"/>
              </a:rPr>
              <a:t>gövde </a:t>
            </a:r>
            <a:r>
              <a:rPr sz="1900" spc="-105" dirty="0">
                <a:latin typeface="Trebuchet MS"/>
                <a:cs typeface="Trebuchet MS"/>
              </a:rPr>
              <a:t>şekline </a:t>
            </a:r>
            <a:r>
              <a:rPr sz="1900" spc="-110" dirty="0">
                <a:latin typeface="Trebuchet MS"/>
                <a:cs typeface="Trebuchet MS"/>
              </a:rPr>
              <a:t>göre; </a:t>
            </a:r>
            <a:r>
              <a:rPr sz="1900" spc="-100" dirty="0">
                <a:latin typeface="Trebuchet MS"/>
                <a:cs typeface="Trebuchet MS"/>
              </a:rPr>
              <a:t>kare şeklindeki </a:t>
            </a:r>
            <a:r>
              <a:rPr sz="1900" spc="-155" dirty="0">
                <a:latin typeface="Trebuchet MS"/>
                <a:cs typeface="Trebuchet MS"/>
              </a:rPr>
              <a:t>kaslar, </a:t>
            </a:r>
            <a:r>
              <a:rPr sz="1900" spc="-110" dirty="0">
                <a:latin typeface="Trebuchet MS"/>
                <a:cs typeface="Trebuchet MS"/>
              </a:rPr>
              <a:t>(quadrat  </a:t>
            </a:r>
            <a:r>
              <a:rPr sz="1900" spc="-95" dirty="0">
                <a:latin typeface="Trebuchet MS"/>
                <a:cs typeface="Trebuchet MS"/>
              </a:rPr>
              <a:t>kas) </a:t>
            </a:r>
            <a:r>
              <a:rPr sz="1900" spc="-100" dirty="0">
                <a:latin typeface="Trebuchet MS"/>
                <a:cs typeface="Trebuchet MS"/>
              </a:rPr>
              <a:t>çember şeklindeki </a:t>
            </a:r>
            <a:r>
              <a:rPr sz="1900" spc="-155" dirty="0">
                <a:latin typeface="Trebuchet MS"/>
                <a:cs typeface="Trebuchet MS"/>
              </a:rPr>
              <a:t>kaslar, </a:t>
            </a:r>
            <a:r>
              <a:rPr sz="1900" spc="-70" dirty="0">
                <a:latin typeface="Trebuchet MS"/>
                <a:cs typeface="Trebuchet MS"/>
              </a:rPr>
              <a:t>(orbiküler </a:t>
            </a:r>
            <a:r>
              <a:rPr sz="1900" spc="-100" dirty="0">
                <a:latin typeface="Trebuchet MS"/>
                <a:cs typeface="Trebuchet MS"/>
              </a:rPr>
              <a:t>kaslar) </a:t>
            </a:r>
            <a:r>
              <a:rPr sz="1900" spc="-110" dirty="0">
                <a:latin typeface="Trebuchet MS"/>
                <a:cs typeface="Trebuchet MS"/>
              </a:rPr>
              <a:t>silindirik, yuvarlak  </a:t>
            </a:r>
            <a:r>
              <a:rPr sz="1900" spc="-155" dirty="0">
                <a:latin typeface="Trebuchet MS"/>
                <a:cs typeface="Trebuchet MS"/>
              </a:rPr>
              <a:t>kaslar, </a:t>
            </a:r>
            <a:r>
              <a:rPr sz="1900" spc="-100" dirty="0">
                <a:latin typeface="Trebuchet MS"/>
                <a:cs typeface="Trebuchet MS"/>
              </a:rPr>
              <a:t>(teretik kaslar)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140" dirty="0">
                <a:latin typeface="Trebuchet MS"/>
                <a:cs typeface="Trebuchet MS"/>
              </a:rPr>
              <a:t>adlandırılır. </a:t>
            </a:r>
            <a:r>
              <a:rPr sz="1900" spc="-125" dirty="0">
                <a:latin typeface="Trebuchet MS"/>
                <a:cs typeface="Trebuchet MS"/>
              </a:rPr>
              <a:t>Kaslar, </a:t>
            </a:r>
            <a:r>
              <a:rPr sz="1900" spc="-95" dirty="0">
                <a:latin typeface="Trebuchet MS"/>
                <a:cs typeface="Trebuchet MS"/>
              </a:rPr>
              <a:t>kas</a:t>
            </a:r>
            <a:r>
              <a:rPr sz="1900" spc="-235" dirty="0">
                <a:latin typeface="Trebuchet MS"/>
                <a:cs typeface="Trebuchet MS"/>
              </a:rPr>
              <a:t> </a:t>
            </a:r>
            <a:r>
              <a:rPr sz="1900" spc="-120" dirty="0">
                <a:latin typeface="Trebuchet MS"/>
                <a:cs typeface="Trebuchet MS"/>
              </a:rPr>
              <a:t>liflerinin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910"/>
              </a:lnSpc>
            </a:pPr>
            <a:r>
              <a:rPr sz="1900" spc="-110" dirty="0">
                <a:latin typeface="Trebuchet MS"/>
                <a:cs typeface="Trebuchet MS"/>
              </a:rPr>
              <a:t>düzenlenişine </a:t>
            </a:r>
            <a:r>
              <a:rPr sz="1900" spc="-70" dirty="0">
                <a:latin typeface="Trebuchet MS"/>
                <a:cs typeface="Trebuchet MS"/>
              </a:rPr>
              <a:t>göre </a:t>
            </a:r>
            <a:r>
              <a:rPr sz="1900" spc="-110" dirty="0">
                <a:latin typeface="Trebuchet MS"/>
                <a:cs typeface="Trebuchet MS"/>
              </a:rPr>
              <a:t>de </a:t>
            </a:r>
            <a:r>
              <a:rPr sz="1900" spc="-90" dirty="0">
                <a:latin typeface="Trebuchet MS"/>
                <a:cs typeface="Trebuchet MS"/>
              </a:rPr>
              <a:t>dik </a:t>
            </a:r>
            <a:r>
              <a:rPr sz="1900" spc="-120" dirty="0">
                <a:latin typeface="Trebuchet MS"/>
                <a:cs typeface="Trebuchet MS"/>
              </a:rPr>
              <a:t>seyirli, </a:t>
            </a:r>
            <a:r>
              <a:rPr sz="1900" spc="-80" dirty="0">
                <a:latin typeface="Trebuchet MS"/>
                <a:cs typeface="Trebuchet MS"/>
              </a:rPr>
              <a:t>oblik </a:t>
            </a:r>
            <a:r>
              <a:rPr sz="1900" spc="-100" dirty="0">
                <a:latin typeface="Trebuchet MS"/>
                <a:cs typeface="Trebuchet MS"/>
              </a:rPr>
              <a:t>seyirli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05" dirty="0">
                <a:latin typeface="Trebuchet MS"/>
                <a:cs typeface="Trebuchet MS"/>
              </a:rPr>
              <a:t>horizantal</a:t>
            </a:r>
            <a:r>
              <a:rPr sz="1900" spc="140" dirty="0">
                <a:latin typeface="Trebuchet MS"/>
                <a:cs typeface="Trebuchet MS"/>
              </a:rPr>
              <a:t> </a:t>
            </a:r>
            <a:r>
              <a:rPr sz="1900" spc="-100" dirty="0">
                <a:latin typeface="Trebuchet MS"/>
                <a:cs typeface="Trebuchet MS"/>
              </a:rPr>
              <a:t>seyirli</a:t>
            </a:r>
            <a:endParaRPr sz="1900">
              <a:latin typeface="Trebuchet MS"/>
              <a:cs typeface="Trebuchet MS"/>
            </a:endParaRPr>
          </a:p>
          <a:p>
            <a:pPr marL="295910" marR="90170">
              <a:lnSpc>
                <a:spcPct val="90000"/>
              </a:lnSpc>
              <a:spcBef>
                <a:spcPts val="114"/>
              </a:spcBef>
            </a:pPr>
            <a:r>
              <a:rPr sz="1900" spc="-80" dirty="0">
                <a:latin typeface="Trebuchet MS"/>
                <a:cs typeface="Trebuchet MS"/>
              </a:rPr>
              <a:t>(transversus) </a:t>
            </a:r>
            <a:r>
              <a:rPr sz="1900" spc="-100" dirty="0">
                <a:latin typeface="Trebuchet MS"/>
                <a:cs typeface="Trebuchet MS"/>
              </a:rPr>
              <a:t>kaslar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140" dirty="0">
                <a:latin typeface="Trebuchet MS"/>
                <a:cs typeface="Trebuchet MS"/>
              </a:rPr>
              <a:t>adlandırılır. </a:t>
            </a:r>
            <a:r>
              <a:rPr sz="1900" spc="-114" dirty="0">
                <a:latin typeface="Trebuchet MS"/>
                <a:cs typeface="Trebuchet MS"/>
              </a:rPr>
              <a:t>Bazı </a:t>
            </a:r>
            <a:r>
              <a:rPr sz="1900" spc="-100" dirty="0">
                <a:latin typeface="Trebuchet MS"/>
                <a:cs typeface="Trebuchet MS"/>
              </a:rPr>
              <a:t>kaslar </a:t>
            </a:r>
            <a:r>
              <a:rPr sz="1900" spc="-114" dirty="0">
                <a:latin typeface="Trebuchet MS"/>
                <a:cs typeface="Trebuchet MS"/>
              </a:rPr>
              <a:t>baş </a:t>
            </a:r>
            <a:r>
              <a:rPr sz="1900" spc="-130" dirty="0">
                <a:latin typeface="Trebuchet MS"/>
                <a:cs typeface="Trebuchet MS"/>
              </a:rPr>
              <a:t>sayılarına  </a:t>
            </a:r>
            <a:r>
              <a:rPr sz="1900" spc="-70" dirty="0">
                <a:latin typeface="Trebuchet MS"/>
                <a:cs typeface="Trebuchet MS"/>
              </a:rPr>
              <a:t>göre </a:t>
            </a:r>
            <a:r>
              <a:rPr sz="1900" spc="-100" dirty="0">
                <a:latin typeface="Trebuchet MS"/>
                <a:cs typeface="Trebuchet MS"/>
              </a:rPr>
              <a:t>iki </a:t>
            </a:r>
            <a:r>
              <a:rPr sz="1900" spc="-150" dirty="0">
                <a:latin typeface="Trebuchet MS"/>
                <a:cs typeface="Trebuchet MS"/>
              </a:rPr>
              <a:t>başlı, </a:t>
            </a:r>
            <a:r>
              <a:rPr sz="1900" spc="-100" dirty="0">
                <a:latin typeface="Trebuchet MS"/>
                <a:cs typeface="Trebuchet MS"/>
              </a:rPr>
              <a:t>(biceps) </a:t>
            </a:r>
            <a:r>
              <a:rPr sz="1900" spc="-105" dirty="0">
                <a:latin typeface="Trebuchet MS"/>
                <a:cs typeface="Trebuchet MS"/>
              </a:rPr>
              <a:t>üç </a:t>
            </a:r>
            <a:r>
              <a:rPr sz="1900" spc="-150" dirty="0">
                <a:latin typeface="Trebuchet MS"/>
                <a:cs typeface="Trebuchet MS"/>
              </a:rPr>
              <a:t>başlı, </a:t>
            </a:r>
            <a:r>
              <a:rPr sz="1900" spc="-90" dirty="0">
                <a:latin typeface="Trebuchet MS"/>
                <a:cs typeface="Trebuchet MS"/>
              </a:rPr>
              <a:t>(triceps) </a:t>
            </a:r>
            <a:r>
              <a:rPr sz="1900" spc="-35" dirty="0">
                <a:latin typeface="Trebuchet MS"/>
                <a:cs typeface="Trebuchet MS"/>
              </a:rPr>
              <a:t>dört </a:t>
            </a:r>
            <a:r>
              <a:rPr sz="1900" spc="-150" dirty="0">
                <a:latin typeface="Trebuchet MS"/>
                <a:cs typeface="Trebuchet MS"/>
              </a:rPr>
              <a:t>başlı, </a:t>
            </a:r>
            <a:r>
              <a:rPr sz="1900" spc="-100" dirty="0">
                <a:latin typeface="Trebuchet MS"/>
                <a:cs typeface="Trebuchet MS"/>
              </a:rPr>
              <a:t>(quadriceps)  </a:t>
            </a:r>
            <a:r>
              <a:rPr sz="1900" spc="-105" dirty="0">
                <a:latin typeface="Trebuchet MS"/>
                <a:cs typeface="Trebuchet MS"/>
              </a:rPr>
              <a:t>kaslar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140" dirty="0">
                <a:latin typeface="Trebuchet MS"/>
                <a:cs typeface="Trebuchet MS"/>
              </a:rPr>
              <a:t>adlandırılır. </a:t>
            </a:r>
            <a:r>
              <a:rPr sz="1900" spc="-90" dirty="0">
                <a:latin typeface="Trebuchet MS"/>
                <a:cs typeface="Trebuchet MS"/>
              </a:rPr>
              <a:t>Fonksiyonlarına </a:t>
            </a:r>
            <a:r>
              <a:rPr sz="1900" spc="-110" dirty="0">
                <a:latin typeface="Trebuchet MS"/>
                <a:cs typeface="Trebuchet MS"/>
              </a:rPr>
              <a:t>göre; </a:t>
            </a:r>
            <a:r>
              <a:rPr sz="1900" spc="-130" dirty="0">
                <a:latin typeface="Trebuchet MS"/>
                <a:cs typeface="Trebuchet MS"/>
              </a:rPr>
              <a:t>fleksor, </a:t>
            </a:r>
            <a:r>
              <a:rPr sz="1900" spc="-110" dirty="0">
                <a:latin typeface="Trebuchet MS"/>
                <a:cs typeface="Trebuchet MS"/>
              </a:rPr>
              <a:t>ekstansor,  </a:t>
            </a:r>
            <a:r>
              <a:rPr sz="1900" spc="-125" dirty="0">
                <a:latin typeface="Trebuchet MS"/>
                <a:cs typeface="Trebuchet MS"/>
              </a:rPr>
              <a:t>abduktor, </a:t>
            </a:r>
            <a:r>
              <a:rPr sz="1900" spc="-80" dirty="0">
                <a:latin typeface="Trebuchet MS"/>
                <a:cs typeface="Trebuchet MS"/>
              </a:rPr>
              <a:t>adduktor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60" dirty="0">
                <a:latin typeface="Trebuchet MS"/>
                <a:cs typeface="Trebuchet MS"/>
              </a:rPr>
              <a:t>rotator </a:t>
            </a:r>
            <a:r>
              <a:rPr sz="1900" spc="-105" dirty="0">
                <a:latin typeface="Trebuchet MS"/>
                <a:cs typeface="Trebuchet MS"/>
              </a:rPr>
              <a:t>kaslar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95" dirty="0">
                <a:latin typeface="Trebuchet MS"/>
                <a:cs typeface="Trebuchet MS"/>
              </a:rPr>
              <a:t>beş </a:t>
            </a:r>
            <a:r>
              <a:rPr sz="1900" spc="-105" dirty="0">
                <a:latin typeface="Trebuchet MS"/>
                <a:cs typeface="Trebuchet MS"/>
              </a:rPr>
              <a:t>gruba</a:t>
            </a:r>
            <a:r>
              <a:rPr sz="1900" spc="190" dirty="0">
                <a:latin typeface="Trebuchet MS"/>
                <a:cs typeface="Trebuchet MS"/>
              </a:rPr>
              <a:t> </a:t>
            </a:r>
            <a:r>
              <a:rPr sz="1900" spc="-155" dirty="0">
                <a:latin typeface="Trebuchet MS"/>
                <a:cs typeface="Trebuchet MS"/>
              </a:rPr>
              <a:t>ayrılır.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939"/>
              </a:lnSpc>
            </a:pPr>
            <a:r>
              <a:rPr sz="1900" spc="-70" dirty="0">
                <a:latin typeface="Trebuchet MS"/>
                <a:cs typeface="Trebuchet MS"/>
              </a:rPr>
              <a:t>Kaslar </a:t>
            </a:r>
            <a:r>
              <a:rPr sz="1900" spc="-135" dirty="0">
                <a:latin typeface="Trebuchet MS"/>
                <a:cs typeface="Trebuchet MS"/>
              </a:rPr>
              <a:t>çalışma </a:t>
            </a:r>
            <a:r>
              <a:rPr sz="1900" spc="-110" dirty="0">
                <a:latin typeface="Trebuchet MS"/>
                <a:cs typeface="Trebuchet MS"/>
              </a:rPr>
              <a:t>düzeni </a:t>
            </a:r>
            <a:r>
              <a:rPr sz="1900" spc="-120" dirty="0">
                <a:latin typeface="Trebuchet MS"/>
                <a:cs typeface="Trebuchet MS"/>
              </a:rPr>
              <a:t>bakımından </a:t>
            </a:r>
            <a:r>
              <a:rPr sz="1900" spc="-105" dirty="0">
                <a:latin typeface="Trebuchet MS"/>
                <a:cs typeface="Trebuchet MS"/>
              </a:rPr>
              <a:t>sinerjist kaslar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14" dirty="0">
                <a:latin typeface="Trebuchet MS"/>
                <a:cs typeface="Trebuchet MS"/>
              </a:rPr>
              <a:t>antagonist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165"/>
              </a:lnSpc>
            </a:pPr>
            <a:r>
              <a:rPr sz="1900" spc="-100" dirty="0">
                <a:latin typeface="Trebuchet MS"/>
                <a:cs typeface="Trebuchet MS"/>
              </a:rPr>
              <a:t>kaslar </a:t>
            </a:r>
            <a:r>
              <a:rPr sz="1900" spc="-90" dirty="0">
                <a:latin typeface="Trebuchet MS"/>
                <a:cs typeface="Trebuchet MS"/>
              </a:rPr>
              <a:t>olarak</a:t>
            </a:r>
            <a:r>
              <a:rPr sz="1900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adlandırılır.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75"/>
              </a:spcBef>
            </a:pPr>
            <a:r>
              <a:rPr sz="1900" spc="-105" dirty="0">
                <a:latin typeface="Trebuchet MS"/>
                <a:cs typeface="Trebuchet MS"/>
              </a:rPr>
              <a:t>Bunlar:</a:t>
            </a:r>
            <a:endParaRPr sz="1900">
              <a:latin typeface="Trebuchet MS"/>
              <a:cs typeface="Trebuchet MS"/>
            </a:endParaRPr>
          </a:p>
          <a:p>
            <a:pPr marL="295910" marR="157480" indent="-283210">
              <a:lnSpc>
                <a:spcPts val="2020"/>
              </a:lnSpc>
              <a:spcBef>
                <a:spcPts val="655"/>
              </a:spcBef>
              <a:buClr>
                <a:srgbClr val="3891A7"/>
              </a:buClr>
              <a:buSzPct val="78947"/>
              <a:buFont typeface="Arial"/>
              <a:buChar char=""/>
              <a:tabLst>
                <a:tab pos="362585" algn="l"/>
                <a:tab pos="363220" algn="l"/>
              </a:tabLst>
            </a:pPr>
            <a:r>
              <a:rPr sz="1900" spc="-105" dirty="0">
                <a:latin typeface="Trebuchet MS"/>
                <a:cs typeface="Trebuchet MS"/>
              </a:rPr>
              <a:t>Sinerjist </a:t>
            </a:r>
            <a:r>
              <a:rPr sz="1900" spc="-120" dirty="0">
                <a:latin typeface="Trebuchet MS"/>
                <a:cs typeface="Trebuchet MS"/>
              </a:rPr>
              <a:t>kaslar: </a:t>
            </a:r>
            <a:r>
              <a:rPr sz="1900" spc="-45" dirty="0">
                <a:latin typeface="Trebuchet MS"/>
                <a:cs typeface="Trebuchet MS"/>
              </a:rPr>
              <a:t>Bir </a:t>
            </a:r>
            <a:r>
              <a:rPr sz="1900" spc="-114" dirty="0">
                <a:latin typeface="Trebuchet MS"/>
                <a:cs typeface="Trebuchet MS"/>
              </a:rPr>
              <a:t>ekleme </a:t>
            </a:r>
            <a:r>
              <a:rPr sz="1900" spc="-150" dirty="0">
                <a:latin typeface="Trebuchet MS"/>
                <a:cs typeface="Trebuchet MS"/>
              </a:rPr>
              <a:t>aynı </a:t>
            </a:r>
            <a:r>
              <a:rPr sz="1900" spc="-80" dirty="0">
                <a:latin typeface="Trebuchet MS"/>
                <a:cs typeface="Trebuchet MS"/>
              </a:rPr>
              <a:t>yönde </a:t>
            </a:r>
            <a:r>
              <a:rPr sz="1900" spc="-110" dirty="0">
                <a:latin typeface="Trebuchet MS"/>
                <a:cs typeface="Trebuchet MS"/>
              </a:rPr>
              <a:t>etki </a:t>
            </a:r>
            <a:r>
              <a:rPr sz="1900" spc="-170" dirty="0">
                <a:latin typeface="Trebuchet MS"/>
                <a:cs typeface="Trebuchet MS"/>
              </a:rPr>
              <a:t>yapan, </a:t>
            </a:r>
            <a:r>
              <a:rPr sz="1900" spc="-150" dirty="0">
                <a:latin typeface="Trebuchet MS"/>
                <a:cs typeface="Trebuchet MS"/>
              </a:rPr>
              <a:t>aynı </a:t>
            </a:r>
            <a:r>
              <a:rPr sz="1900" spc="-114" dirty="0">
                <a:latin typeface="Trebuchet MS"/>
                <a:cs typeface="Trebuchet MS"/>
              </a:rPr>
              <a:t>hareketin  </a:t>
            </a:r>
            <a:r>
              <a:rPr sz="1900" spc="-130" dirty="0">
                <a:latin typeface="Trebuchet MS"/>
                <a:cs typeface="Trebuchet MS"/>
              </a:rPr>
              <a:t>yapılmasını </a:t>
            </a:r>
            <a:r>
              <a:rPr sz="1900" spc="-155" dirty="0">
                <a:latin typeface="Trebuchet MS"/>
                <a:cs typeface="Trebuchet MS"/>
              </a:rPr>
              <a:t>sa</a:t>
            </a:r>
            <a:r>
              <a:rPr sz="1900" spc="-155" dirty="0">
                <a:latin typeface="Arial"/>
                <a:cs typeface="Arial"/>
              </a:rPr>
              <a:t>ğ</a:t>
            </a:r>
            <a:r>
              <a:rPr sz="1900" spc="-155" dirty="0">
                <a:latin typeface="Trebuchet MS"/>
                <a:cs typeface="Trebuchet MS"/>
              </a:rPr>
              <a:t>layan</a:t>
            </a:r>
            <a:r>
              <a:rPr sz="1900" spc="60" dirty="0">
                <a:latin typeface="Trebuchet MS"/>
                <a:cs typeface="Trebuchet MS"/>
              </a:rPr>
              <a:t> </a:t>
            </a:r>
            <a:r>
              <a:rPr sz="1900" spc="-130" dirty="0">
                <a:latin typeface="Trebuchet MS"/>
                <a:cs typeface="Trebuchet MS"/>
              </a:rPr>
              <a:t>kaslardır.</a:t>
            </a:r>
            <a:endParaRPr sz="1900">
              <a:latin typeface="Trebuchet MS"/>
              <a:cs typeface="Trebuchet MS"/>
            </a:endParaRPr>
          </a:p>
          <a:p>
            <a:pPr marL="295910" indent="-283210">
              <a:lnSpc>
                <a:spcPts val="2150"/>
              </a:lnSpc>
              <a:spcBef>
                <a:spcPts val="380"/>
              </a:spcBef>
              <a:buClr>
                <a:srgbClr val="3891A7"/>
              </a:buClr>
              <a:buSzPct val="78947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1900" spc="-80" dirty="0">
                <a:latin typeface="Trebuchet MS"/>
                <a:cs typeface="Trebuchet MS"/>
              </a:rPr>
              <a:t>Antagonist </a:t>
            </a:r>
            <a:r>
              <a:rPr sz="1900" spc="-120" dirty="0">
                <a:latin typeface="Trebuchet MS"/>
                <a:cs typeface="Trebuchet MS"/>
              </a:rPr>
              <a:t>kaslar: </a:t>
            </a:r>
            <a:r>
              <a:rPr sz="1900" spc="-40" dirty="0">
                <a:latin typeface="Trebuchet MS"/>
                <a:cs typeface="Trebuchet MS"/>
              </a:rPr>
              <a:t>Bir </a:t>
            </a:r>
            <a:r>
              <a:rPr sz="1900" spc="-114" dirty="0">
                <a:latin typeface="Trebuchet MS"/>
                <a:cs typeface="Trebuchet MS"/>
              </a:rPr>
              <a:t>ekleme </a:t>
            </a:r>
            <a:r>
              <a:rPr sz="1900" spc="-105" dirty="0">
                <a:latin typeface="Trebuchet MS"/>
                <a:cs typeface="Trebuchet MS"/>
              </a:rPr>
              <a:t>aksi </a:t>
            </a:r>
            <a:r>
              <a:rPr sz="1900" spc="-80" dirty="0">
                <a:latin typeface="Trebuchet MS"/>
                <a:cs typeface="Trebuchet MS"/>
              </a:rPr>
              <a:t>yönde </a:t>
            </a:r>
            <a:r>
              <a:rPr sz="1900" spc="-105" dirty="0">
                <a:latin typeface="Trebuchet MS"/>
                <a:cs typeface="Trebuchet MS"/>
              </a:rPr>
              <a:t>etki </a:t>
            </a:r>
            <a:r>
              <a:rPr sz="1900" spc="-170" dirty="0">
                <a:latin typeface="Trebuchet MS"/>
                <a:cs typeface="Trebuchet MS"/>
              </a:rPr>
              <a:t>yapan,</a:t>
            </a:r>
            <a:r>
              <a:rPr sz="1900" spc="-90" dirty="0">
                <a:latin typeface="Trebuchet MS"/>
                <a:cs typeface="Trebuchet MS"/>
              </a:rPr>
              <a:t> </a:t>
            </a:r>
            <a:r>
              <a:rPr sz="1900" spc="-120" dirty="0">
                <a:latin typeface="Trebuchet MS"/>
                <a:cs typeface="Trebuchet MS"/>
              </a:rPr>
              <a:t>farklı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150"/>
              </a:lnSpc>
            </a:pPr>
            <a:r>
              <a:rPr sz="1900" spc="-105" dirty="0">
                <a:latin typeface="Trebuchet MS"/>
                <a:cs typeface="Trebuchet MS"/>
              </a:rPr>
              <a:t>hareketlerin </a:t>
            </a:r>
            <a:r>
              <a:rPr sz="1900" spc="-135" dirty="0">
                <a:latin typeface="Trebuchet MS"/>
                <a:cs typeface="Trebuchet MS"/>
              </a:rPr>
              <a:t>yapılmasına </a:t>
            </a:r>
            <a:r>
              <a:rPr sz="1900" spc="-114" dirty="0">
                <a:latin typeface="Trebuchet MS"/>
                <a:cs typeface="Trebuchet MS"/>
              </a:rPr>
              <a:t>imkan </a:t>
            </a:r>
            <a:r>
              <a:rPr sz="1900" spc="-150" dirty="0">
                <a:latin typeface="Trebuchet MS"/>
                <a:cs typeface="Trebuchet MS"/>
              </a:rPr>
              <a:t>sa</a:t>
            </a:r>
            <a:r>
              <a:rPr sz="1900" spc="-150" dirty="0">
                <a:latin typeface="Arial"/>
                <a:cs typeface="Arial"/>
              </a:rPr>
              <a:t>ğ</a:t>
            </a:r>
            <a:r>
              <a:rPr sz="1900" spc="-150" dirty="0">
                <a:latin typeface="Trebuchet MS"/>
                <a:cs typeface="Trebuchet MS"/>
              </a:rPr>
              <a:t>layan</a:t>
            </a:r>
            <a:r>
              <a:rPr sz="1900" spc="170" dirty="0">
                <a:latin typeface="Trebuchet MS"/>
                <a:cs typeface="Trebuchet MS"/>
              </a:rPr>
              <a:t> </a:t>
            </a:r>
            <a:r>
              <a:rPr sz="1900" spc="-130" dirty="0">
                <a:latin typeface="Trebuchet MS"/>
                <a:cs typeface="Trebuchet MS"/>
              </a:rPr>
              <a:t>kaslardır.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845311" y="1626576"/>
            <a:ext cx="7440295" cy="3759835"/>
          </a:xfrm>
          <a:prstGeom prst="rect">
            <a:avLst/>
          </a:prstGeom>
        </p:spPr>
        <p:txBody>
          <a:bodyPr vert="horz" wrap="square" lIns="0" tIns="9588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755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347345" algn="l"/>
                <a:tab pos="347980" algn="l"/>
              </a:tabLst>
            </a:pPr>
            <a:r>
              <a:rPr sz="3200" spc="-160" dirty="0">
                <a:latin typeface="Trebuchet MS"/>
                <a:cs typeface="Trebuchet MS"/>
              </a:rPr>
              <a:t>Vücuttaki </a:t>
            </a:r>
            <a:r>
              <a:rPr sz="3200" spc="-85" dirty="0">
                <a:latin typeface="Trebuchet MS"/>
                <a:cs typeface="Trebuchet MS"/>
              </a:rPr>
              <a:t>Önemli </a:t>
            </a:r>
            <a:r>
              <a:rPr sz="3200" spc="-170" dirty="0">
                <a:latin typeface="Arial"/>
                <a:cs typeface="Arial"/>
              </a:rPr>
              <a:t>İ</a:t>
            </a:r>
            <a:r>
              <a:rPr sz="3200" spc="-170" dirty="0">
                <a:latin typeface="Trebuchet MS"/>
                <a:cs typeface="Trebuchet MS"/>
              </a:rPr>
              <a:t>skelet</a:t>
            </a:r>
            <a:r>
              <a:rPr sz="3200" spc="-50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Kasları</a:t>
            </a:r>
            <a:endParaRPr sz="3200">
              <a:latin typeface="Trebuchet MS"/>
              <a:cs typeface="Trebuchet MS"/>
            </a:endParaRPr>
          </a:p>
          <a:p>
            <a:pPr marL="295910" marR="5080" indent="-283210" algn="just">
              <a:lnSpc>
                <a:spcPct val="100000"/>
              </a:lnSpc>
              <a:spcBef>
                <a:spcPts val="66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spc="-160" dirty="0">
                <a:latin typeface="Trebuchet MS"/>
                <a:cs typeface="Trebuchet MS"/>
              </a:rPr>
              <a:t>Vücuttaki </a:t>
            </a:r>
            <a:r>
              <a:rPr sz="3200" spc="-185" dirty="0">
                <a:latin typeface="Trebuchet MS"/>
                <a:cs typeface="Trebuchet MS"/>
              </a:rPr>
              <a:t>kaslar; baş-boyun, </a:t>
            </a:r>
            <a:r>
              <a:rPr sz="3200" spc="-190" dirty="0">
                <a:latin typeface="Trebuchet MS"/>
                <a:cs typeface="Trebuchet MS"/>
              </a:rPr>
              <a:t>gövde, </a:t>
            </a:r>
            <a:r>
              <a:rPr sz="3200" spc="-140" dirty="0">
                <a:latin typeface="Trebuchet MS"/>
                <a:cs typeface="Trebuchet MS"/>
              </a:rPr>
              <a:t>üst </a:t>
            </a:r>
            <a:r>
              <a:rPr sz="3200" spc="-690" dirty="0">
                <a:latin typeface="Trebuchet MS"/>
                <a:cs typeface="Trebuchet MS"/>
              </a:rPr>
              <a:t>taraf  </a:t>
            </a:r>
            <a:r>
              <a:rPr sz="3200" spc="-220" dirty="0">
                <a:latin typeface="Trebuchet MS"/>
                <a:cs typeface="Trebuchet MS"/>
              </a:rPr>
              <a:t>ve </a:t>
            </a:r>
            <a:r>
              <a:rPr sz="3200" spc="-254" dirty="0">
                <a:latin typeface="Trebuchet MS"/>
                <a:cs typeface="Trebuchet MS"/>
              </a:rPr>
              <a:t>alt </a:t>
            </a:r>
            <a:r>
              <a:rPr sz="3200" spc="-240" dirty="0">
                <a:latin typeface="Trebuchet MS"/>
                <a:cs typeface="Trebuchet MS"/>
              </a:rPr>
              <a:t>taraf </a:t>
            </a:r>
            <a:r>
              <a:rPr sz="3200" spc="-175" dirty="0">
                <a:latin typeface="Trebuchet MS"/>
                <a:cs typeface="Trebuchet MS"/>
              </a:rPr>
              <a:t>kasları </a:t>
            </a:r>
            <a:r>
              <a:rPr sz="3200" spc="-155" dirty="0">
                <a:latin typeface="Trebuchet MS"/>
                <a:cs typeface="Trebuchet MS"/>
              </a:rPr>
              <a:t>olmak </a:t>
            </a:r>
            <a:r>
              <a:rPr sz="3200" spc="-160" dirty="0">
                <a:latin typeface="Trebuchet MS"/>
                <a:cs typeface="Trebuchet MS"/>
              </a:rPr>
              <a:t>üzere </a:t>
            </a:r>
            <a:r>
              <a:rPr sz="3200" spc="-55" dirty="0">
                <a:latin typeface="Trebuchet MS"/>
                <a:cs typeface="Trebuchet MS"/>
              </a:rPr>
              <a:t>dört </a:t>
            </a:r>
            <a:r>
              <a:rPr sz="3200" spc="-180" dirty="0">
                <a:latin typeface="Trebuchet MS"/>
                <a:cs typeface="Trebuchet MS"/>
              </a:rPr>
              <a:t>grupta  </a:t>
            </a:r>
            <a:r>
              <a:rPr sz="3200" spc="-235" dirty="0">
                <a:latin typeface="Trebuchet MS"/>
                <a:cs typeface="Trebuchet MS"/>
              </a:rPr>
              <a:t>incelenir.</a:t>
            </a:r>
            <a:endParaRPr sz="3200">
              <a:latin typeface="Trebuchet MS"/>
              <a:cs typeface="Trebuchet MS"/>
            </a:endParaRPr>
          </a:p>
          <a:p>
            <a:pPr marL="155575">
              <a:lnSpc>
                <a:spcPct val="100000"/>
              </a:lnSpc>
              <a:spcBef>
                <a:spcPts val="605"/>
              </a:spcBef>
            </a:pPr>
            <a:r>
              <a:rPr sz="3200" spc="-130" dirty="0">
                <a:latin typeface="Trebuchet MS"/>
                <a:cs typeface="Trebuchet MS"/>
              </a:rPr>
              <a:t>Baş </a:t>
            </a:r>
            <a:r>
              <a:rPr sz="3200" spc="-220" dirty="0">
                <a:latin typeface="Trebuchet MS"/>
                <a:cs typeface="Trebuchet MS"/>
              </a:rPr>
              <a:t>ve </a:t>
            </a:r>
            <a:r>
              <a:rPr sz="3200" spc="-100" dirty="0">
                <a:latin typeface="Trebuchet MS"/>
                <a:cs typeface="Trebuchet MS"/>
              </a:rPr>
              <a:t>Boyun</a:t>
            </a:r>
            <a:r>
              <a:rPr sz="3200" spc="35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Kasları</a:t>
            </a:r>
            <a:endParaRPr sz="3200">
              <a:latin typeface="Trebuchet MS"/>
              <a:cs typeface="Trebuchet MS"/>
            </a:endParaRPr>
          </a:p>
          <a:p>
            <a:pPr marL="295910" marR="1031240" indent="-283210">
              <a:lnSpc>
                <a:spcPct val="101600"/>
              </a:lnSpc>
              <a:spcBef>
                <a:spcPts val="48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spc="-130" dirty="0">
                <a:latin typeface="Trebuchet MS"/>
                <a:cs typeface="Trebuchet MS"/>
              </a:rPr>
              <a:t>Baş </a:t>
            </a:r>
            <a:r>
              <a:rPr sz="3200" spc="-215" dirty="0">
                <a:latin typeface="Trebuchet MS"/>
                <a:cs typeface="Trebuchet MS"/>
              </a:rPr>
              <a:t>ve </a:t>
            </a:r>
            <a:r>
              <a:rPr sz="3200" spc="-130" dirty="0">
                <a:latin typeface="Trebuchet MS"/>
                <a:cs typeface="Trebuchet MS"/>
              </a:rPr>
              <a:t>boyun </a:t>
            </a:r>
            <a:r>
              <a:rPr sz="3200" spc="-175" dirty="0">
                <a:latin typeface="Trebuchet MS"/>
                <a:cs typeface="Trebuchet MS"/>
              </a:rPr>
              <a:t>kasları </a:t>
            </a:r>
            <a:r>
              <a:rPr sz="3200" spc="-220" dirty="0">
                <a:latin typeface="Trebuchet MS"/>
                <a:cs typeface="Trebuchet MS"/>
              </a:rPr>
              <a:t>aşa</a:t>
            </a:r>
            <a:r>
              <a:rPr sz="3200" spc="-220" dirty="0">
                <a:latin typeface="Arial"/>
                <a:cs typeface="Arial"/>
              </a:rPr>
              <a:t>ğ</a:t>
            </a:r>
            <a:r>
              <a:rPr sz="3200" spc="-220" dirty="0">
                <a:latin typeface="Trebuchet MS"/>
                <a:cs typeface="Trebuchet MS"/>
              </a:rPr>
              <a:t>ıdaki </a:t>
            </a:r>
            <a:r>
              <a:rPr sz="3200" spc="-215" dirty="0">
                <a:latin typeface="Trebuchet MS"/>
                <a:cs typeface="Trebuchet MS"/>
              </a:rPr>
              <a:t>şekilde  </a:t>
            </a:r>
            <a:r>
              <a:rPr sz="3200" spc="-220" dirty="0">
                <a:latin typeface="Trebuchet MS"/>
                <a:cs typeface="Trebuchet MS"/>
              </a:rPr>
              <a:t>sınıflandırılır.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5792724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90854"/>
            <a:ext cx="509079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5" dirty="0">
                <a:solidFill>
                  <a:srgbClr val="51DC00"/>
                </a:solidFill>
                <a:latin typeface="Arial"/>
                <a:cs typeface="Arial"/>
              </a:rPr>
              <a:t>İSKELET</a:t>
            </a:r>
            <a:r>
              <a:rPr sz="4300" b="1" spc="-60" dirty="0">
                <a:solidFill>
                  <a:srgbClr val="51DC00"/>
                </a:solidFill>
                <a:latin typeface="Arial"/>
                <a:cs typeface="Arial"/>
              </a:rPr>
              <a:t> </a:t>
            </a:r>
            <a:r>
              <a:rPr sz="4300" b="1" spc="-5" dirty="0">
                <a:solidFill>
                  <a:srgbClr val="51DC00"/>
                </a:solidFill>
                <a:latin typeface="Arial"/>
                <a:cs typeface="Arial"/>
              </a:rPr>
              <a:t>KASLARI: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847140" y="3130676"/>
            <a:ext cx="2687320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solidFill>
                  <a:srgbClr val="3891A7"/>
                </a:solidFill>
                <a:latin typeface="Arial"/>
                <a:cs typeface="Arial"/>
              </a:rPr>
              <a:t>Gövde</a:t>
            </a:r>
            <a:r>
              <a:rPr sz="3200" b="1" spc="-90" dirty="0">
                <a:solidFill>
                  <a:srgbClr val="3891A7"/>
                </a:solidFill>
                <a:latin typeface="Arial"/>
                <a:cs typeface="Arial"/>
              </a:rPr>
              <a:t> </a:t>
            </a:r>
            <a:r>
              <a:rPr sz="3200" b="1" spc="-10" dirty="0">
                <a:solidFill>
                  <a:srgbClr val="3891A7"/>
                </a:solidFill>
                <a:latin typeface="Arial"/>
                <a:cs typeface="Arial"/>
              </a:rPr>
              <a:t>kasları</a:t>
            </a:r>
            <a:endParaRPr sz="32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859536" y="3613403"/>
            <a:ext cx="2773680" cy="0"/>
          </a:xfrm>
          <a:custGeom>
            <a:avLst/>
            <a:gdLst/>
            <a:ahLst/>
            <a:cxnLst/>
            <a:rect l="l" t="t" r="r" b="b"/>
            <a:pathLst>
              <a:path w="2773679">
                <a:moveTo>
                  <a:pt x="0" y="0"/>
                </a:moveTo>
                <a:lnTo>
                  <a:pt x="2773679" y="0"/>
                </a:lnTo>
              </a:path>
            </a:pathLst>
          </a:custGeom>
          <a:ln w="42672">
            <a:solidFill>
              <a:srgbClr val="3891A7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746752" y="3130676"/>
            <a:ext cx="3504565" cy="51371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u="heavy" spc="-795" dirty="0">
                <a:solidFill>
                  <a:srgbClr val="3891A7"/>
                </a:solidFill>
                <a:uFill>
                  <a:solidFill>
                    <a:srgbClr val="3891A7"/>
                  </a:solidFill>
                </a:uFill>
                <a:latin typeface="Times New Roman"/>
                <a:cs typeface="Times New Roman"/>
              </a:rPr>
              <a:t> </a:t>
            </a:r>
            <a:r>
              <a:rPr sz="3200" b="1" u="heavy" spc="-5" dirty="0">
                <a:solidFill>
                  <a:srgbClr val="3891A7"/>
                </a:solidFill>
                <a:uFill>
                  <a:solidFill>
                    <a:srgbClr val="3891A7"/>
                  </a:solidFill>
                </a:uFill>
                <a:latin typeface="Arial"/>
                <a:cs typeface="Arial"/>
              </a:rPr>
              <a:t>Ekstremite</a:t>
            </a:r>
            <a:r>
              <a:rPr sz="3200" b="1" u="heavy" spc="-45" dirty="0">
                <a:solidFill>
                  <a:srgbClr val="3891A7"/>
                </a:solidFill>
                <a:uFill>
                  <a:solidFill>
                    <a:srgbClr val="3891A7"/>
                  </a:solidFill>
                </a:uFill>
                <a:latin typeface="Arial"/>
                <a:cs typeface="Arial"/>
              </a:rPr>
              <a:t> </a:t>
            </a:r>
            <a:r>
              <a:rPr sz="3200" b="1" u="heavy" spc="-5" dirty="0">
                <a:solidFill>
                  <a:srgbClr val="3891A7"/>
                </a:solidFill>
                <a:uFill>
                  <a:solidFill>
                    <a:srgbClr val="3891A7"/>
                  </a:solidFill>
                </a:uFill>
                <a:latin typeface="Arial"/>
                <a:cs typeface="Arial"/>
              </a:rPr>
              <a:t>kasları</a:t>
            </a:r>
            <a:endParaRPr sz="3200">
              <a:latin typeface="Arial"/>
              <a:cs typeface="Arial"/>
            </a:endParaRPr>
          </a:p>
        </p:txBody>
      </p:sp>
      <p:sp>
        <p:nvSpPr>
          <p:cNvPr id="7" name="object 7"/>
          <p:cNvSpPr txBox="1"/>
          <p:nvPr/>
        </p:nvSpPr>
        <p:spPr>
          <a:xfrm>
            <a:off x="5296154" y="3618284"/>
            <a:ext cx="1223010" cy="115443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6985">
              <a:lnSpc>
                <a:spcPct val="115700"/>
              </a:lnSpc>
              <a:spcBef>
                <a:spcPts val="100"/>
              </a:spcBef>
            </a:pP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Kol  Ba</a:t>
            </a:r>
            <a:r>
              <a:rPr sz="3200" b="1" spc="-10" dirty="0">
                <a:solidFill>
                  <a:srgbClr val="FF0000"/>
                </a:solidFill>
                <a:latin typeface="Arial"/>
                <a:cs typeface="Arial"/>
              </a:rPr>
              <a:t>c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ak</a:t>
            </a:r>
            <a:endParaRPr sz="3200">
              <a:latin typeface="Arial"/>
              <a:cs typeface="Arial"/>
            </a:endParaRPr>
          </a:p>
        </p:txBody>
      </p:sp>
      <p:sp>
        <p:nvSpPr>
          <p:cNvPr id="8" name="object 8"/>
          <p:cNvSpPr txBox="1"/>
          <p:nvPr/>
        </p:nvSpPr>
        <p:spPr>
          <a:xfrm>
            <a:off x="1298194" y="3618284"/>
            <a:ext cx="1997710" cy="284670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09855" marR="5080" indent="-97790">
              <a:lnSpc>
                <a:spcPct val="115700"/>
              </a:lnSpc>
              <a:spcBef>
                <a:spcPts val="100"/>
              </a:spcBef>
            </a:pPr>
            <a:r>
              <a:rPr sz="3200" b="1" spc="-45" dirty="0">
                <a:solidFill>
                  <a:srgbClr val="FF0000"/>
                </a:solidFill>
                <a:latin typeface="Arial"/>
                <a:cs typeface="Arial"/>
              </a:rPr>
              <a:t>Toraks 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Abdom</a:t>
            </a:r>
            <a:r>
              <a:rPr sz="3200" b="1" spc="-15" dirty="0">
                <a:solidFill>
                  <a:srgbClr val="FF0000"/>
                </a:solidFill>
                <a:latin typeface="Arial"/>
                <a:cs typeface="Arial"/>
              </a:rPr>
              <a:t>e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n  Sırt</a:t>
            </a:r>
            <a:endParaRPr sz="3200">
              <a:latin typeface="Arial"/>
              <a:cs typeface="Arial"/>
            </a:endParaRPr>
          </a:p>
          <a:p>
            <a:pPr marL="125095" marR="598170">
              <a:lnSpc>
                <a:spcPct val="115599"/>
              </a:lnSpc>
              <a:spcBef>
                <a:spcPts val="5"/>
              </a:spcBef>
            </a:pPr>
            <a:r>
              <a:rPr sz="3200" b="1" spc="-5" dirty="0">
                <a:solidFill>
                  <a:srgbClr val="FF0000"/>
                </a:solidFill>
                <a:latin typeface="Arial"/>
                <a:cs typeface="Arial"/>
              </a:rPr>
              <a:t>Baş  </a:t>
            </a:r>
            <a:r>
              <a:rPr sz="3200" b="1" dirty="0">
                <a:solidFill>
                  <a:srgbClr val="FF0000"/>
                </a:solidFill>
                <a:latin typeface="Arial"/>
                <a:cs typeface="Arial"/>
              </a:rPr>
              <a:t>Boyun</a:t>
            </a:r>
            <a:endParaRPr sz="3200">
              <a:latin typeface="Arial"/>
              <a:cs typeface="Arial"/>
            </a:endParaRPr>
          </a:p>
        </p:txBody>
      </p:sp>
      <p:sp>
        <p:nvSpPr>
          <p:cNvPr id="9" name="object 9"/>
          <p:cNvSpPr/>
          <p:nvPr/>
        </p:nvSpPr>
        <p:spPr>
          <a:xfrm>
            <a:off x="5029200" y="1600200"/>
            <a:ext cx="1607820" cy="1524000"/>
          </a:xfrm>
          <a:custGeom>
            <a:avLst/>
            <a:gdLst/>
            <a:ahLst/>
            <a:cxnLst/>
            <a:rect l="l" t="t" r="r" b="b"/>
            <a:pathLst>
              <a:path w="1607820" h="1524000">
                <a:moveTo>
                  <a:pt x="17399" y="0"/>
                </a:moveTo>
                <a:lnTo>
                  <a:pt x="0" y="66675"/>
                </a:lnTo>
                <a:lnTo>
                  <a:pt x="17399" y="128524"/>
                </a:lnTo>
                <a:lnTo>
                  <a:pt x="31750" y="179324"/>
                </a:lnTo>
                <a:lnTo>
                  <a:pt x="55499" y="239649"/>
                </a:lnTo>
                <a:lnTo>
                  <a:pt x="82550" y="311150"/>
                </a:lnTo>
                <a:lnTo>
                  <a:pt x="114300" y="360299"/>
                </a:lnTo>
                <a:lnTo>
                  <a:pt x="153924" y="436499"/>
                </a:lnTo>
                <a:lnTo>
                  <a:pt x="196850" y="508000"/>
                </a:lnTo>
                <a:lnTo>
                  <a:pt x="236474" y="577850"/>
                </a:lnTo>
                <a:lnTo>
                  <a:pt x="293624" y="660400"/>
                </a:lnTo>
                <a:lnTo>
                  <a:pt x="336423" y="720725"/>
                </a:lnTo>
                <a:lnTo>
                  <a:pt x="403098" y="796925"/>
                </a:lnTo>
                <a:lnTo>
                  <a:pt x="549148" y="958850"/>
                </a:lnTo>
                <a:lnTo>
                  <a:pt x="606298" y="1016000"/>
                </a:lnTo>
                <a:lnTo>
                  <a:pt x="690372" y="1082675"/>
                </a:lnTo>
                <a:lnTo>
                  <a:pt x="765048" y="1134999"/>
                </a:lnTo>
                <a:lnTo>
                  <a:pt x="842772" y="1182624"/>
                </a:lnTo>
                <a:lnTo>
                  <a:pt x="926846" y="1225550"/>
                </a:lnTo>
                <a:lnTo>
                  <a:pt x="980821" y="1249299"/>
                </a:lnTo>
                <a:lnTo>
                  <a:pt x="1041146" y="1266825"/>
                </a:lnTo>
                <a:lnTo>
                  <a:pt x="1091946" y="1279525"/>
                </a:lnTo>
                <a:lnTo>
                  <a:pt x="1136396" y="1289050"/>
                </a:lnTo>
                <a:lnTo>
                  <a:pt x="1177671" y="1290574"/>
                </a:lnTo>
                <a:lnTo>
                  <a:pt x="1114171" y="1523873"/>
                </a:lnTo>
                <a:lnTo>
                  <a:pt x="1176020" y="1479550"/>
                </a:lnTo>
                <a:lnTo>
                  <a:pt x="1253871" y="1433449"/>
                </a:lnTo>
                <a:lnTo>
                  <a:pt x="1334770" y="1388999"/>
                </a:lnTo>
                <a:lnTo>
                  <a:pt x="1423670" y="1349375"/>
                </a:lnTo>
                <a:lnTo>
                  <a:pt x="1485519" y="1333500"/>
                </a:lnTo>
                <a:lnTo>
                  <a:pt x="1595120" y="1331849"/>
                </a:lnTo>
                <a:lnTo>
                  <a:pt x="1607693" y="1281049"/>
                </a:lnTo>
                <a:lnTo>
                  <a:pt x="1537970" y="1219200"/>
                </a:lnTo>
                <a:lnTo>
                  <a:pt x="1464945" y="1152525"/>
                </a:lnTo>
                <a:lnTo>
                  <a:pt x="1399149" y="1069975"/>
                </a:lnTo>
                <a:lnTo>
                  <a:pt x="1231646" y="1069975"/>
                </a:lnTo>
                <a:lnTo>
                  <a:pt x="1150620" y="1052449"/>
                </a:lnTo>
                <a:lnTo>
                  <a:pt x="1079246" y="1033399"/>
                </a:lnTo>
                <a:lnTo>
                  <a:pt x="995172" y="1001649"/>
                </a:lnTo>
                <a:lnTo>
                  <a:pt x="915797" y="962025"/>
                </a:lnTo>
                <a:lnTo>
                  <a:pt x="825246" y="909574"/>
                </a:lnTo>
                <a:lnTo>
                  <a:pt x="745998" y="861949"/>
                </a:lnTo>
                <a:lnTo>
                  <a:pt x="636397" y="782574"/>
                </a:lnTo>
                <a:lnTo>
                  <a:pt x="549148" y="712724"/>
                </a:lnTo>
                <a:lnTo>
                  <a:pt x="472948" y="644525"/>
                </a:lnTo>
                <a:lnTo>
                  <a:pt x="357124" y="523875"/>
                </a:lnTo>
                <a:lnTo>
                  <a:pt x="322199" y="488950"/>
                </a:lnTo>
                <a:lnTo>
                  <a:pt x="295148" y="457200"/>
                </a:lnTo>
                <a:lnTo>
                  <a:pt x="217424" y="361950"/>
                </a:lnTo>
                <a:lnTo>
                  <a:pt x="184150" y="317500"/>
                </a:lnTo>
                <a:lnTo>
                  <a:pt x="161925" y="279400"/>
                </a:lnTo>
                <a:lnTo>
                  <a:pt x="136525" y="241300"/>
                </a:lnTo>
                <a:lnTo>
                  <a:pt x="114300" y="203200"/>
                </a:lnTo>
                <a:lnTo>
                  <a:pt x="95250" y="171450"/>
                </a:lnTo>
                <a:lnTo>
                  <a:pt x="74549" y="133350"/>
                </a:lnTo>
                <a:lnTo>
                  <a:pt x="52324" y="85725"/>
                </a:lnTo>
                <a:lnTo>
                  <a:pt x="33274" y="42799"/>
                </a:lnTo>
                <a:lnTo>
                  <a:pt x="17399" y="0"/>
                </a:lnTo>
                <a:close/>
              </a:path>
              <a:path w="1607820" h="1524000">
                <a:moveTo>
                  <a:pt x="1285621" y="873125"/>
                </a:moveTo>
                <a:lnTo>
                  <a:pt x="1231646" y="1069975"/>
                </a:lnTo>
                <a:lnTo>
                  <a:pt x="1399149" y="1069975"/>
                </a:lnTo>
                <a:lnTo>
                  <a:pt x="1396619" y="1066800"/>
                </a:lnTo>
                <a:lnTo>
                  <a:pt x="1344295" y="990600"/>
                </a:lnTo>
                <a:lnTo>
                  <a:pt x="1314196" y="946150"/>
                </a:lnTo>
                <a:lnTo>
                  <a:pt x="1285621" y="873125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5032247" y="1665732"/>
            <a:ext cx="1592580" cy="1466215"/>
          </a:xfrm>
          <a:custGeom>
            <a:avLst/>
            <a:gdLst/>
            <a:ahLst/>
            <a:cxnLst/>
            <a:rect l="l" t="t" r="r" b="b"/>
            <a:pathLst>
              <a:path w="1592579" h="1466214">
                <a:moveTo>
                  <a:pt x="0" y="0"/>
                </a:moveTo>
                <a:lnTo>
                  <a:pt x="8000" y="65023"/>
                </a:lnTo>
                <a:lnTo>
                  <a:pt x="17525" y="117347"/>
                </a:lnTo>
                <a:lnTo>
                  <a:pt x="30225" y="160273"/>
                </a:lnTo>
                <a:lnTo>
                  <a:pt x="46100" y="214248"/>
                </a:lnTo>
                <a:lnTo>
                  <a:pt x="68325" y="288797"/>
                </a:lnTo>
                <a:lnTo>
                  <a:pt x="98425" y="355345"/>
                </a:lnTo>
                <a:lnTo>
                  <a:pt x="138175" y="430021"/>
                </a:lnTo>
                <a:lnTo>
                  <a:pt x="180975" y="501395"/>
                </a:lnTo>
                <a:lnTo>
                  <a:pt x="222250" y="567943"/>
                </a:lnTo>
                <a:lnTo>
                  <a:pt x="279400" y="652144"/>
                </a:lnTo>
                <a:lnTo>
                  <a:pt x="323850" y="707643"/>
                </a:lnTo>
                <a:lnTo>
                  <a:pt x="390525" y="782192"/>
                </a:lnTo>
                <a:lnTo>
                  <a:pt x="462025" y="864742"/>
                </a:lnTo>
                <a:lnTo>
                  <a:pt x="535051" y="943990"/>
                </a:lnTo>
                <a:lnTo>
                  <a:pt x="592201" y="999616"/>
                </a:lnTo>
                <a:lnTo>
                  <a:pt x="677926" y="1064640"/>
                </a:lnTo>
                <a:lnTo>
                  <a:pt x="750951" y="1118615"/>
                </a:lnTo>
                <a:lnTo>
                  <a:pt x="830452" y="1166114"/>
                </a:lnTo>
                <a:lnTo>
                  <a:pt x="913002" y="1210564"/>
                </a:lnTo>
                <a:lnTo>
                  <a:pt x="963802" y="1231264"/>
                </a:lnTo>
                <a:lnTo>
                  <a:pt x="1028826" y="1250188"/>
                </a:lnTo>
                <a:lnTo>
                  <a:pt x="1078102" y="1262888"/>
                </a:lnTo>
                <a:lnTo>
                  <a:pt x="1122552" y="1270889"/>
                </a:lnTo>
                <a:lnTo>
                  <a:pt x="1163827" y="1275588"/>
                </a:lnTo>
                <a:lnTo>
                  <a:pt x="1111377" y="1466088"/>
                </a:lnTo>
                <a:lnTo>
                  <a:pt x="1178052" y="1424813"/>
                </a:lnTo>
                <a:lnTo>
                  <a:pt x="1243202" y="1386713"/>
                </a:lnTo>
                <a:lnTo>
                  <a:pt x="1328927" y="1339088"/>
                </a:lnTo>
                <a:lnTo>
                  <a:pt x="1419478" y="1305814"/>
                </a:lnTo>
                <a:lnTo>
                  <a:pt x="1497202" y="1281938"/>
                </a:lnTo>
                <a:lnTo>
                  <a:pt x="1592452" y="1267714"/>
                </a:lnTo>
                <a:lnTo>
                  <a:pt x="1522602" y="1205864"/>
                </a:lnTo>
                <a:lnTo>
                  <a:pt x="1454403" y="1137539"/>
                </a:lnTo>
                <a:lnTo>
                  <a:pt x="1381378" y="1058290"/>
                </a:lnTo>
                <a:lnTo>
                  <a:pt x="1219453" y="1058290"/>
                </a:lnTo>
                <a:lnTo>
                  <a:pt x="1136777" y="1040764"/>
                </a:lnTo>
                <a:lnTo>
                  <a:pt x="1062227" y="1021714"/>
                </a:lnTo>
                <a:lnTo>
                  <a:pt x="979677" y="986916"/>
                </a:lnTo>
                <a:lnTo>
                  <a:pt x="901826" y="948816"/>
                </a:lnTo>
                <a:lnTo>
                  <a:pt x="809751" y="898016"/>
                </a:lnTo>
                <a:lnTo>
                  <a:pt x="731901" y="848867"/>
                </a:lnTo>
                <a:lnTo>
                  <a:pt x="620776" y="771143"/>
                </a:lnTo>
                <a:lnTo>
                  <a:pt x="531876" y="704468"/>
                </a:lnTo>
                <a:lnTo>
                  <a:pt x="457326" y="633094"/>
                </a:lnTo>
                <a:lnTo>
                  <a:pt x="377825" y="555370"/>
                </a:lnTo>
                <a:lnTo>
                  <a:pt x="341375" y="517270"/>
                </a:lnTo>
                <a:lnTo>
                  <a:pt x="307975" y="480694"/>
                </a:lnTo>
                <a:lnTo>
                  <a:pt x="279400" y="450595"/>
                </a:lnTo>
                <a:lnTo>
                  <a:pt x="250825" y="415670"/>
                </a:lnTo>
                <a:lnTo>
                  <a:pt x="201675" y="356996"/>
                </a:lnTo>
                <a:lnTo>
                  <a:pt x="166750" y="311022"/>
                </a:lnTo>
                <a:lnTo>
                  <a:pt x="146050" y="272922"/>
                </a:lnTo>
                <a:lnTo>
                  <a:pt x="119125" y="237997"/>
                </a:lnTo>
                <a:lnTo>
                  <a:pt x="96900" y="198373"/>
                </a:lnTo>
                <a:lnTo>
                  <a:pt x="76200" y="168147"/>
                </a:lnTo>
                <a:lnTo>
                  <a:pt x="57150" y="128523"/>
                </a:lnTo>
                <a:lnTo>
                  <a:pt x="34925" y="84073"/>
                </a:lnTo>
                <a:lnTo>
                  <a:pt x="15875" y="44450"/>
                </a:lnTo>
                <a:lnTo>
                  <a:pt x="0" y="0"/>
                </a:lnTo>
                <a:close/>
              </a:path>
              <a:path w="1592579" h="1466214">
                <a:moveTo>
                  <a:pt x="1271777" y="864742"/>
                </a:moveTo>
                <a:lnTo>
                  <a:pt x="1219453" y="1058290"/>
                </a:lnTo>
                <a:lnTo>
                  <a:pt x="1381378" y="1058290"/>
                </a:lnTo>
                <a:lnTo>
                  <a:pt x="1328927" y="982090"/>
                </a:lnTo>
                <a:lnTo>
                  <a:pt x="1298828" y="934465"/>
                </a:lnTo>
                <a:lnTo>
                  <a:pt x="1271777" y="864742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943100" y="1431036"/>
            <a:ext cx="1466215" cy="1560830"/>
          </a:xfrm>
          <a:custGeom>
            <a:avLst/>
            <a:gdLst/>
            <a:ahLst/>
            <a:cxnLst/>
            <a:rect l="l" t="t" r="r" b="b"/>
            <a:pathLst>
              <a:path w="1466214" h="1560830">
                <a:moveTo>
                  <a:pt x="298576" y="884174"/>
                </a:moveTo>
                <a:lnTo>
                  <a:pt x="279526" y="946150"/>
                </a:lnTo>
                <a:lnTo>
                  <a:pt x="262127" y="987425"/>
                </a:lnTo>
                <a:lnTo>
                  <a:pt x="244601" y="1028700"/>
                </a:lnTo>
                <a:lnTo>
                  <a:pt x="206501" y="1096899"/>
                </a:lnTo>
                <a:lnTo>
                  <a:pt x="181101" y="1130300"/>
                </a:lnTo>
                <a:lnTo>
                  <a:pt x="163575" y="1154049"/>
                </a:lnTo>
                <a:lnTo>
                  <a:pt x="111125" y="1209675"/>
                </a:lnTo>
                <a:lnTo>
                  <a:pt x="71500" y="1242949"/>
                </a:lnTo>
                <a:lnTo>
                  <a:pt x="36575" y="1270000"/>
                </a:lnTo>
                <a:lnTo>
                  <a:pt x="0" y="1296924"/>
                </a:lnTo>
                <a:lnTo>
                  <a:pt x="57150" y="1323975"/>
                </a:lnTo>
                <a:lnTo>
                  <a:pt x="122300" y="1331849"/>
                </a:lnTo>
                <a:lnTo>
                  <a:pt x="174751" y="1349375"/>
                </a:lnTo>
                <a:lnTo>
                  <a:pt x="212851" y="1366774"/>
                </a:lnTo>
                <a:lnTo>
                  <a:pt x="254126" y="1387475"/>
                </a:lnTo>
                <a:lnTo>
                  <a:pt x="284352" y="1406525"/>
                </a:lnTo>
                <a:lnTo>
                  <a:pt x="323976" y="1430274"/>
                </a:lnTo>
                <a:lnTo>
                  <a:pt x="362076" y="1457325"/>
                </a:lnTo>
                <a:lnTo>
                  <a:pt x="393954" y="1482725"/>
                </a:lnTo>
                <a:lnTo>
                  <a:pt x="422529" y="1511300"/>
                </a:lnTo>
                <a:lnTo>
                  <a:pt x="455802" y="1541399"/>
                </a:lnTo>
                <a:lnTo>
                  <a:pt x="492379" y="1560449"/>
                </a:lnTo>
                <a:lnTo>
                  <a:pt x="439927" y="1331849"/>
                </a:lnTo>
                <a:lnTo>
                  <a:pt x="458977" y="1330325"/>
                </a:lnTo>
                <a:lnTo>
                  <a:pt x="503555" y="1322324"/>
                </a:lnTo>
                <a:lnTo>
                  <a:pt x="560705" y="1311275"/>
                </a:lnTo>
                <a:lnTo>
                  <a:pt x="611505" y="1296924"/>
                </a:lnTo>
                <a:lnTo>
                  <a:pt x="675005" y="1274699"/>
                </a:lnTo>
                <a:lnTo>
                  <a:pt x="728980" y="1249299"/>
                </a:lnTo>
                <a:lnTo>
                  <a:pt x="779907" y="1217549"/>
                </a:lnTo>
                <a:lnTo>
                  <a:pt x="832231" y="1185799"/>
                </a:lnTo>
                <a:lnTo>
                  <a:pt x="883157" y="1147699"/>
                </a:lnTo>
                <a:lnTo>
                  <a:pt x="927424" y="1104900"/>
                </a:lnTo>
                <a:lnTo>
                  <a:pt x="389127" y="1104900"/>
                </a:lnTo>
                <a:lnTo>
                  <a:pt x="352551" y="909574"/>
                </a:lnTo>
                <a:lnTo>
                  <a:pt x="298576" y="884174"/>
                </a:lnTo>
                <a:close/>
              </a:path>
              <a:path w="1466214" h="1560830">
                <a:moveTo>
                  <a:pt x="1439037" y="0"/>
                </a:moveTo>
                <a:lnTo>
                  <a:pt x="1418336" y="127000"/>
                </a:lnTo>
                <a:lnTo>
                  <a:pt x="1411986" y="165100"/>
                </a:lnTo>
                <a:lnTo>
                  <a:pt x="1399286" y="201549"/>
                </a:lnTo>
                <a:lnTo>
                  <a:pt x="1386586" y="239649"/>
                </a:lnTo>
                <a:lnTo>
                  <a:pt x="1366012" y="285750"/>
                </a:lnTo>
                <a:lnTo>
                  <a:pt x="1342136" y="327025"/>
                </a:lnTo>
                <a:lnTo>
                  <a:pt x="1311910" y="390525"/>
                </a:lnTo>
                <a:lnTo>
                  <a:pt x="1265936" y="455549"/>
                </a:lnTo>
                <a:lnTo>
                  <a:pt x="1221358" y="520700"/>
                </a:lnTo>
                <a:lnTo>
                  <a:pt x="1180083" y="576199"/>
                </a:lnTo>
                <a:lnTo>
                  <a:pt x="1141983" y="626999"/>
                </a:lnTo>
                <a:lnTo>
                  <a:pt x="1099058" y="680974"/>
                </a:lnTo>
                <a:lnTo>
                  <a:pt x="1053083" y="728599"/>
                </a:lnTo>
                <a:lnTo>
                  <a:pt x="1019682" y="765175"/>
                </a:lnTo>
                <a:lnTo>
                  <a:pt x="970407" y="809625"/>
                </a:lnTo>
                <a:lnTo>
                  <a:pt x="921257" y="852424"/>
                </a:lnTo>
                <a:lnTo>
                  <a:pt x="873632" y="890524"/>
                </a:lnTo>
                <a:lnTo>
                  <a:pt x="818007" y="930275"/>
                </a:lnTo>
                <a:lnTo>
                  <a:pt x="760857" y="962025"/>
                </a:lnTo>
                <a:lnTo>
                  <a:pt x="705231" y="993775"/>
                </a:lnTo>
                <a:lnTo>
                  <a:pt x="662305" y="1011174"/>
                </a:lnTo>
                <a:lnTo>
                  <a:pt x="617855" y="1035050"/>
                </a:lnTo>
                <a:lnTo>
                  <a:pt x="541655" y="1061974"/>
                </a:lnTo>
                <a:lnTo>
                  <a:pt x="482854" y="1079500"/>
                </a:lnTo>
                <a:lnTo>
                  <a:pt x="411352" y="1101725"/>
                </a:lnTo>
                <a:lnTo>
                  <a:pt x="389127" y="1104900"/>
                </a:lnTo>
                <a:lnTo>
                  <a:pt x="927424" y="1104900"/>
                </a:lnTo>
                <a:lnTo>
                  <a:pt x="929132" y="1103249"/>
                </a:lnTo>
                <a:lnTo>
                  <a:pt x="980058" y="1057275"/>
                </a:lnTo>
                <a:lnTo>
                  <a:pt x="1072133" y="955675"/>
                </a:lnTo>
                <a:lnTo>
                  <a:pt x="1115060" y="901700"/>
                </a:lnTo>
                <a:lnTo>
                  <a:pt x="1167383" y="831850"/>
                </a:lnTo>
                <a:lnTo>
                  <a:pt x="1202308" y="782574"/>
                </a:lnTo>
                <a:lnTo>
                  <a:pt x="1245235" y="719074"/>
                </a:lnTo>
                <a:lnTo>
                  <a:pt x="1289685" y="638175"/>
                </a:lnTo>
                <a:lnTo>
                  <a:pt x="1319911" y="577850"/>
                </a:lnTo>
                <a:lnTo>
                  <a:pt x="1348486" y="523875"/>
                </a:lnTo>
                <a:lnTo>
                  <a:pt x="1373886" y="466725"/>
                </a:lnTo>
                <a:lnTo>
                  <a:pt x="1405636" y="384175"/>
                </a:lnTo>
                <a:lnTo>
                  <a:pt x="1426337" y="333375"/>
                </a:lnTo>
                <a:lnTo>
                  <a:pt x="1437386" y="288925"/>
                </a:lnTo>
                <a:lnTo>
                  <a:pt x="1446911" y="239649"/>
                </a:lnTo>
                <a:lnTo>
                  <a:pt x="1454912" y="200025"/>
                </a:lnTo>
                <a:lnTo>
                  <a:pt x="1464437" y="152400"/>
                </a:lnTo>
                <a:lnTo>
                  <a:pt x="1465961" y="101600"/>
                </a:lnTo>
                <a:lnTo>
                  <a:pt x="1465961" y="19050"/>
                </a:lnTo>
                <a:lnTo>
                  <a:pt x="1439037" y="0"/>
                </a:lnTo>
                <a:close/>
              </a:path>
            </a:pathLst>
          </a:custGeom>
          <a:solidFill>
            <a:srgbClr val="0080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2004060" y="1446275"/>
            <a:ext cx="1422400" cy="1546860"/>
          </a:xfrm>
          <a:custGeom>
            <a:avLst/>
            <a:gdLst/>
            <a:ahLst/>
            <a:cxnLst/>
            <a:rect l="l" t="t" r="r" b="b"/>
            <a:pathLst>
              <a:path w="1422400" h="1546860">
                <a:moveTo>
                  <a:pt x="296798" y="897254"/>
                </a:moveTo>
                <a:lnTo>
                  <a:pt x="276097" y="957579"/>
                </a:lnTo>
                <a:lnTo>
                  <a:pt x="258698" y="1000506"/>
                </a:lnTo>
                <a:lnTo>
                  <a:pt x="241172" y="1041781"/>
                </a:lnTo>
                <a:lnTo>
                  <a:pt x="203072" y="1108456"/>
                </a:lnTo>
                <a:lnTo>
                  <a:pt x="179323" y="1143381"/>
                </a:lnTo>
                <a:lnTo>
                  <a:pt x="160273" y="1167257"/>
                </a:lnTo>
                <a:lnTo>
                  <a:pt x="142875" y="1189482"/>
                </a:lnTo>
                <a:lnTo>
                  <a:pt x="111125" y="1222883"/>
                </a:lnTo>
                <a:lnTo>
                  <a:pt x="71373" y="1256157"/>
                </a:lnTo>
                <a:lnTo>
                  <a:pt x="36448" y="1283208"/>
                </a:lnTo>
                <a:lnTo>
                  <a:pt x="0" y="1310132"/>
                </a:lnTo>
                <a:lnTo>
                  <a:pt x="41275" y="1319657"/>
                </a:lnTo>
                <a:lnTo>
                  <a:pt x="117475" y="1343533"/>
                </a:lnTo>
                <a:lnTo>
                  <a:pt x="168147" y="1360932"/>
                </a:lnTo>
                <a:lnTo>
                  <a:pt x="204723" y="1376934"/>
                </a:lnTo>
                <a:lnTo>
                  <a:pt x="242823" y="1395984"/>
                </a:lnTo>
                <a:lnTo>
                  <a:pt x="311022" y="1438783"/>
                </a:lnTo>
                <a:lnTo>
                  <a:pt x="344296" y="1462659"/>
                </a:lnTo>
                <a:lnTo>
                  <a:pt x="377697" y="1488059"/>
                </a:lnTo>
                <a:lnTo>
                  <a:pt x="434847" y="1546733"/>
                </a:lnTo>
                <a:lnTo>
                  <a:pt x="384047" y="1345057"/>
                </a:lnTo>
                <a:lnTo>
                  <a:pt x="441197" y="1335532"/>
                </a:lnTo>
                <a:lnTo>
                  <a:pt x="483996" y="1326007"/>
                </a:lnTo>
                <a:lnTo>
                  <a:pt x="539495" y="1314958"/>
                </a:lnTo>
                <a:lnTo>
                  <a:pt x="588771" y="1300607"/>
                </a:lnTo>
                <a:lnTo>
                  <a:pt x="648969" y="1276858"/>
                </a:lnTo>
                <a:lnTo>
                  <a:pt x="702944" y="1249807"/>
                </a:lnTo>
                <a:lnTo>
                  <a:pt x="753744" y="1218057"/>
                </a:lnTo>
                <a:lnTo>
                  <a:pt x="802894" y="1184656"/>
                </a:lnTo>
                <a:lnTo>
                  <a:pt x="852169" y="1146556"/>
                </a:lnTo>
                <a:lnTo>
                  <a:pt x="868589" y="1130681"/>
                </a:lnTo>
                <a:lnTo>
                  <a:pt x="339597" y="1130681"/>
                </a:lnTo>
                <a:lnTo>
                  <a:pt x="296798" y="897254"/>
                </a:lnTo>
                <a:close/>
              </a:path>
              <a:path w="1422400" h="1546860">
                <a:moveTo>
                  <a:pt x="1407540" y="0"/>
                </a:moveTo>
                <a:lnTo>
                  <a:pt x="1386966" y="125475"/>
                </a:lnTo>
                <a:lnTo>
                  <a:pt x="1353565" y="236600"/>
                </a:lnTo>
                <a:lnTo>
                  <a:pt x="1332991" y="284225"/>
                </a:lnTo>
                <a:lnTo>
                  <a:pt x="1309115" y="325500"/>
                </a:lnTo>
                <a:lnTo>
                  <a:pt x="1279016" y="389127"/>
                </a:lnTo>
                <a:lnTo>
                  <a:pt x="1190116" y="519302"/>
                </a:lnTo>
                <a:lnTo>
                  <a:pt x="1148841" y="574928"/>
                </a:lnTo>
                <a:lnTo>
                  <a:pt x="1110741" y="625728"/>
                </a:lnTo>
                <a:lnTo>
                  <a:pt x="1067942" y="679703"/>
                </a:lnTo>
                <a:lnTo>
                  <a:pt x="1023492" y="728979"/>
                </a:lnTo>
                <a:lnTo>
                  <a:pt x="991742" y="767079"/>
                </a:lnTo>
                <a:lnTo>
                  <a:pt x="941069" y="811529"/>
                </a:lnTo>
                <a:lnTo>
                  <a:pt x="894969" y="854328"/>
                </a:lnTo>
                <a:lnTo>
                  <a:pt x="847344" y="892556"/>
                </a:lnTo>
                <a:lnTo>
                  <a:pt x="793369" y="933831"/>
                </a:lnTo>
                <a:lnTo>
                  <a:pt x="741044" y="965581"/>
                </a:lnTo>
                <a:lnTo>
                  <a:pt x="683894" y="997331"/>
                </a:lnTo>
                <a:lnTo>
                  <a:pt x="642619" y="1016381"/>
                </a:lnTo>
                <a:lnTo>
                  <a:pt x="599820" y="1040257"/>
                </a:lnTo>
                <a:lnTo>
                  <a:pt x="526795" y="1068832"/>
                </a:lnTo>
                <a:lnTo>
                  <a:pt x="469772" y="1087882"/>
                </a:lnTo>
                <a:lnTo>
                  <a:pt x="399922" y="1110107"/>
                </a:lnTo>
                <a:lnTo>
                  <a:pt x="339597" y="1130681"/>
                </a:lnTo>
                <a:lnTo>
                  <a:pt x="868589" y="1130681"/>
                </a:lnTo>
                <a:lnTo>
                  <a:pt x="898144" y="1102106"/>
                </a:lnTo>
                <a:lnTo>
                  <a:pt x="947419" y="1056132"/>
                </a:lnTo>
                <a:lnTo>
                  <a:pt x="1039367" y="954404"/>
                </a:lnTo>
                <a:lnTo>
                  <a:pt x="1080642" y="900429"/>
                </a:lnTo>
                <a:lnTo>
                  <a:pt x="1166367" y="779779"/>
                </a:lnTo>
                <a:lnTo>
                  <a:pt x="1207642" y="716279"/>
                </a:lnTo>
                <a:lnTo>
                  <a:pt x="1253616" y="633602"/>
                </a:lnTo>
                <a:lnTo>
                  <a:pt x="1282191" y="574928"/>
                </a:lnTo>
                <a:lnTo>
                  <a:pt x="1312290" y="519302"/>
                </a:lnTo>
                <a:lnTo>
                  <a:pt x="1336166" y="463676"/>
                </a:lnTo>
                <a:lnTo>
                  <a:pt x="1352041" y="420877"/>
                </a:lnTo>
                <a:lnTo>
                  <a:pt x="1367916" y="379602"/>
                </a:lnTo>
                <a:lnTo>
                  <a:pt x="1385315" y="327151"/>
                </a:lnTo>
                <a:lnTo>
                  <a:pt x="1396491" y="281050"/>
                </a:lnTo>
                <a:lnTo>
                  <a:pt x="1407540" y="231901"/>
                </a:lnTo>
                <a:lnTo>
                  <a:pt x="1412366" y="193801"/>
                </a:lnTo>
                <a:lnTo>
                  <a:pt x="1418716" y="144525"/>
                </a:lnTo>
                <a:lnTo>
                  <a:pt x="1421891" y="103250"/>
                </a:lnTo>
                <a:lnTo>
                  <a:pt x="1407540" y="0"/>
                </a:lnTo>
                <a:close/>
              </a:path>
            </a:pathLst>
          </a:custGeom>
          <a:solidFill>
            <a:srgbClr val="00FF00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138684"/>
            <a:ext cx="1539240" cy="199174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770636" y="1270457"/>
            <a:ext cx="7224395" cy="367030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450215" indent="-28321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spc="-5" dirty="0">
                <a:latin typeface="Arial"/>
                <a:cs typeface="Arial"/>
              </a:rPr>
              <a:t>İnsan vücudunda 300 çiftten </a:t>
            </a:r>
            <a:r>
              <a:rPr sz="3200" b="1" spc="-430" dirty="0">
                <a:latin typeface="Arial"/>
                <a:cs typeface="Arial"/>
              </a:rPr>
              <a:t>fazla  </a:t>
            </a:r>
            <a:r>
              <a:rPr sz="3200" b="1" spc="-5" dirty="0">
                <a:latin typeface="Arial"/>
                <a:cs typeface="Arial"/>
              </a:rPr>
              <a:t>çizgili kas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spc="-30" dirty="0">
                <a:latin typeface="Arial"/>
                <a:cs typeface="Arial"/>
              </a:rPr>
              <a:t>vardır.</a:t>
            </a:r>
            <a:endParaRPr sz="3200">
              <a:latin typeface="Arial"/>
              <a:cs typeface="Arial"/>
            </a:endParaRPr>
          </a:p>
          <a:p>
            <a:pPr marL="295910" marR="5080" indent="-283210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  <a:tab pos="5179060" algn="l"/>
              </a:tabLst>
            </a:pPr>
            <a:r>
              <a:rPr sz="3200" b="1" spc="-245" dirty="0">
                <a:latin typeface="Arial"/>
                <a:cs typeface="Arial"/>
              </a:rPr>
              <a:t>T</a:t>
            </a:r>
            <a:r>
              <a:rPr sz="3200" b="1" dirty="0">
                <a:latin typeface="Arial"/>
                <a:cs typeface="Arial"/>
              </a:rPr>
              <a:t>opl</a:t>
            </a:r>
            <a:r>
              <a:rPr sz="3200" b="1" spc="-20" dirty="0">
                <a:latin typeface="Arial"/>
                <a:cs typeface="Arial"/>
              </a:rPr>
              <a:t>a</a:t>
            </a:r>
            <a:r>
              <a:rPr sz="3200" b="1" spc="5" dirty="0">
                <a:latin typeface="Arial"/>
                <a:cs typeface="Arial"/>
              </a:rPr>
              <a:t>m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v</a:t>
            </a:r>
            <a:r>
              <a:rPr sz="3200" b="1" spc="-15" dirty="0">
                <a:latin typeface="Arial"/>
                <a:cs typeface="Arial"/>
              </a:rPr>
              <a:t>ü</a:t>
            </a:r>
            <a:r>
              <a:rPr sz="3200" b="1" spc="-5" dirty="0">
                <a:latin typeface="Arial"/>
                <a:cs typeface="Arial"/>
              </a:rPr>
              <a:t>c</a:t>
            </a:r>
            <a:r>
              <a:rPr sz="3200" b="1" spc="-15" dirty="0">
                <a:latin typeface="Arial"/>
                <a:cs typeface="Arial"/>
              </a:rPr>
              <a:t>u</a:t>
            </a:r>
            <a:r>
              <a:rPr sz="3200" b="1" dirty="0">
                <a:latin typeface="Arial"/>
                <a:cs typeface="Arial"/>
              </a:rPr>
              <a:t>t</a:t>
            </a:r>
            <a:r>
              <a:rPr sz="3200" b="1" spc="-25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a</a:t>
            </a:r>
            <a:r>
              <a:rPr sz="3200" b="1" spc="-15" dirty="0">
                <a:latin typeface="Arial"/>
                <a:cs typeface="Arial"/>
              </a:rPr>
              <a:t>ğ</a:t>
            </a:r>
            <a:r>
              <a:rPr sz="3200" b="1" dirty="0">
                <a:latin typeface="Arial"/>
                <a:cs typeface="Arial"/>
              </a:rPr>
              <a:t>ırlı</a:t>
            </a:r>
            <a:r>
              <a:rPr sz="3200" b="1" spc="-15" dirty="0">
                <a:latin typeface="Arial"/>
                <a:cs typeface="Arial"/>
              </a:rPr>
              <a:t>ğ</a:t>
            </a:r>
            <a:r>
              <a:rPr sz="3200" b="1" dirty="0">
                <a:latin typeface="Arial"/>
                <a:cs typeface="Arial"/>
              </a:rPr>
              <a:t>ın</a:t>
            </a:r>
            <a:r>
              <a:rPr sz="3200" b="1" spc="-10" dirty="0">
                <a:latin typeface="Arial"/>
                <a:cs typeface="Arial"/>
              </a:rPr>
              <a:t>ı</a:t>
            </a:r>
            <a:r>
              <a:rPr sz="3200" b="1" dirty="0">
                <a:latin typeface="Arial"/>
                <a:cs typeface="Arial"/>
              </a:rPr>
              <a:t>n	</a:t>
            </a:r>
            <a:r>
              <a:rPr sz="3200" b="1" spc="-15" dirty="0">
                <a:latin typeface="Arial"/>
                <a:cs typeface="Arial"/>
              </a:rPr>
              <a:t>y</a:t>
            </a:r>
            <a:r>
              <a:rPr sz="3200" b="1" spc="-5" dirty="0">
                <a:latin typeface="Arial"/>
                <a:cs typeface="Arial"/>
              </a:rPr>
              <a:t>arı</a:t>
            </a:r>
            <a:r>
              <a:rPr sz="3200" b="1" spc="-20" dirty="0">
                <a:latin typeface="Arial"/>
                <a:cs typeface="Arial"/>
              </a:rPr>
              <a:t>s</a:t>
            </a:r>
            <a:r>
              <a:rPr sz="3200" b="1" dirty="0">
                <a:latin typeface="Arial"/>
                <a:cs typeface="Arial"/>
              </a:rPr>
              <a:t>ınd</a:t>
            </a:r>
            <a:r>
              <a:rPr sz="3200" b="1" spc="-20" dirty="0">
                <a:latin typeface="Arial"/>
                <a:cs typeface="Arial"/>
              </a:rPr>
              <a:t>a</a:t>
            </a:r>
            <a:r>
              <a:rPr sz="3200" b="1" dirty="0">
                <a:latin typeface="Arial"/>
                <a:cs typeface="Arial"/>
              </a:rPr>
              <a:t>n  fazlasını</a:t>
            </a:r>
            <a:r>
              <a:rPr sz="3200" b="1" spc="-40" dirty="0">
                <a:latin typeface="Arial"/>
                <a:cs typeface="Arial"/>
              </a:rPr>
              <a:t> </a:t>
            </a:r>
            <a:r>
              <a:rPr sz="3200" b="1" spc="-15" dirty="0">
                <a:latin typeface="Arial"/>
                <a:cs typeface="Arial"/>
              </a:rPr>
              <a:t>oluştururlar.</a:t>
            </a:r>
            <a:endParaRPr sz="3200">
              <a:latin typeface="Arial"/>
              <a:cs typeface="Arial"/>
            </a:endParaRPr>
          </a:p>
          <a:p>
            <a:pPr marL="295910" marR="1209675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dirty="0">
                <a:latin typeface="Arial"/>
                <a:cs typeface="Arial"/>
              </a:rPr>
              <a:t>Kaslar </a:t>
            </a:r>
            <a:r>
              <a:rPr sz="3200" b="1" spc="-5" dirty="0">
                <a:latin typeface="Arial"/>
                <a:cs typeface="Arial"/>
              </a:rPr>
              <a:t>kemiklere </a:t>
            </a:r>
            <a:r>
              <a:rPr sz="3200" b="1" dirty="0">
                <a:latin typeface="Arial"/>
                <a:cs typeface="Arial"/>
              </a:rPr>
              <a:t>iki </a:t>
            </a:r>
            <a:r>
              <a:rPr sz="3200" b="1" spc="-50" dirty="0">
                <a:latin typeface="Arial"/>
                <a:cs typeface="Arial"/>
              </a:rPr>
              <a:t>noktadan  </a:t>
            </a:r>
            <a:r>
              <a:rPr sz="3200" b="1" spc="-10" dirty="0">
                <a:latin typeface="Arial"/>
                <a:cs typeface="Arial"/>
              </a:rPr>
              <a:t>tutunur..........</a:t>
            </a:r>
            <a:r>
              <a:rPr sz="3200" b="1" spc="-10" dirty="0">
                <a:solidFill>
                  <a:srgbClr val="3891A7"/>
                </a:solidFill>
                <a:latin typeface="Arial"/>
                <a:cs typeface="Arial"/>
              </a:rPr>
              <a:t>Origo</a:t>
            </a:r>
            <a:endParaRPr sz="3200">
              <a:latin typeface="Arial"/>
              <a:cs typeface="Arial"/>
            </a:endParaRPr>
          </a:p>
          <a:p>
            <a:pPr marL="1703070">
              <a:lnSpc>
                <a:spcPct val="100000"/>
              </a:lnSpc>
              <a:spcBef>
                <a:spcPts val="605"/>
              </a:spcBef>
            </a:pPr>
            <a:r>
              <a:rPr sz="3200" b="1" spc="-5" dirty="0">
                <a:latin typeface="Arial"/>
                <a:cs typeface="Arial"/>
              </a:rPr>
              <a:t>...........</a:t>
            </a:r>
            <a:r>
              <a:rPr sz="3200" b="1" spc="-5" dirty="0">
                <a:solidFill>
                  <a:srgbClr val="3891A7"/>
                </a:solidFill>
                <a:latin typeface="Arial"/>
                <a:cs typeface="Arial"/>
              </a:rPr>
              <a:t>İnsersio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5365" cy="6858000"/>
          </a:xfrm>
          <a:custGeom>
            <a:avLst/>
            <a:gdLst/>
            <a:ahLst/>
            <a:cxnLst/>
            <a:rect l="l" t="t" r="r" b="b"/>
            <a:pathLst>
              <a:path w="1015365" h="6858000">
                <a:moveTo>
                  <a:pt x="0" y="6858000"/>
                </a:moveTo>
                <a:lnTo>
                  <a:pt x="1014984" y="6858000"/>
                </a:lnTo>
                <a:lnTo>
                  <a:pt x="10149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7F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838200" y="0"/>
            <a:ext cx="6669024" cy="678179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2063495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90854"/>
            <a:ext cx="136080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5" dirty="0">
                <a:solidFill>
                  <a:srgbClr val="3891A7"/>
                </a:solidFill>
                <a:latin typeface="Arial"/>
                <a:cs typeface="Arial"/>
              </a:rPr>
              <a:t>KA</a:t>
            </a:r>
            <a:r>
              <a:rPr sz="4300" b="1" spc="5" dirty="0">
                <a:solidFill>
                  <a:srgbClr val="3891A7"/>
                </a:solidFill>
                <a:latin typeface="Arial"/>
                <a:cs typeface="Arial"/>
              </a:rPr>
              <a:t>S</a:t>
            </a:r>
            <a:r>
              <a:rPr sz="4300" b="1" spc="-5" dirty="0">
                <a:solidFill>
                  <a:srgbClr val="3891A7"/>
                </a:solidFill>
                <a:latin typeface="Arial"/>
                <a:cs typeface="Arial"/>
              </a:rPr>
              <a:t>: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389" y="1469263"/>
            <a:ext cx="6687184" cy="237299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210">
              <a:lnSpc>
                <a:spcPct val="100000"/>
              </a:lnSpc>
              <a:spcBef>
                <a:spcPts val="100"/>
              </a:spcBef>
              <a:buClr>
                <a:srgbClr val="3891A7"/>
              </a:buClr>
              <a:buSzPct val="79166"/>
              <a:buFont typeface="Arial"/>
              <a:buChar char=""/>
              <a:tabLst>
                <a:tab pos="296545" algn="l"/>
              </a:tabLst>
            </a:pPr>
            <a:r>
              <a:rPr sz="3600" b="1" spc="-5" dirty="0">
                <a:latin typeface="Arial"/>
                <a:cs typeface="Arial"/>
              </a:rPr>
              <a:t>Üzerine yapıştığı kemik  yapıların hareketini</a:t>
            </a:r>
            <a:r>
              <a:rPr sz="3600" b="1" spc="-65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sağlayan,</a:t>
            </a:r>
            <a:endParaRPr sz="36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166"/>
              <a:buFont typeface="Arial"/>
              <a:buChar char=""/>
              <a:tabLst>
                <a:tab pos="296545" algn="l"/>
              </a:tabLst>
            </a:pPr>
            <a:r>
              <a:rPr sz="3600" b="1" spc="-5" dirty="0">
                <a:latin typeface="Arial"/>
                <a:cs typeface="Arial"/>
              </a:rPr>
              <a:t>Kasılabilme özelliğine</a:t>
            </a:r>
            <a:r>
              <a:rPr sz="3600" b="1" spc="-10" dirty="0">
                <a:latin typeface="Arial"/>
                <a:cs typeface="Arial"/>
              </a:rPr>
              <a:t> </a:t>
            </a:r>
            <a:r>
              <a:rPr sz="3600" b="1" spc="-5" dirty="0">
                <a:latin typeface="Arial"/>
                <a:cs typeface="Arial"/>
              </a:rPr>
              <a:t>sahip,</a:t>
            </a:r>
            <a:endParaRPr sz="36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166"/>
              <a:buFont typeface="Arial"/>
              <a:buChar char=""/>
              <a:tabLst>
                <a:tab pos="296545" algn="l"/>
              </a:tabLst>
            </a:pPr>
            <a:r>
              <a:rPr sz="3600" b="1" spc="-5" dirty="0">
                <a:latin typeface="Arial"/>
                <a:cs typeface="Arial"/>
              </a:rPr>
              <a:t>Hareketin aktif</a:t>
            </a:r>
            <a:r>
              <a:rPr sz="3600" b="1" spc="-20" dirty="0">
                <a:latin typeface="Arial"/>
                <a:cs typeface="Arial"/>
              </a:rPr>
              <a:t> organlarıdır.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4615053" y="4798490"/>
            <a:ext cx="3216773" cy="1473437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3698748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90854"/>
            <a:ext cx="2997200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60" dirty="0">
                <a:latin typeface="Arial"/>
                <a:cs typeface="Arial"/>
              </a:rPr>
              <a:t>LİGAMENT: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389" y="1469263"/>
            <a:ext cx="5748655" cy="112268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0"/>
              </a:spcBef>
            </a:pPr>
            <a:r>
              <a:rPr sz="2850" spc="-725" dirty="0">
                <a:solidFill>
                  <a:srgbClr val="3891A7"/>
                </a:solidFill>
                <a:latin typeface="Arial"/>
                <a:cs typeface="Arial"/>
              </a:rPr>
              <a:t> </a:t>
            </a:r>
            <a:r>
              <a:rPr sz="3600" b="1" dirty="0">
                <a:latin typeface="Arial"/>
                <a:cs typeface="Arial"/>
              </a:rPr>
              <a:t>Eklemi </a:t>
            </a:r>
            <a:r>
              <a:rPr sz="3600" b="1" spc="-5" dirty="0">
                <a:latin typeface="Arial"/>
                <a:cs typeface="Arial"/>
              </a:rPr>
              <a:t>yerinde </a:t>
            </a:r>
            <a:r>
              <a:rPr sz="3600" b="1" dirty="0">
                <a:latin typeface="Arial"/>
                <a:cs typeface="Arial"/>
              </a:rPr>
              <a:t>tutan  </a:t>
            </a:r>
            <a:r>
              <a:rPr sz="3600" b="1" spc="-70" dirty="0">
                <a:latin typeface="Arial"/>
                <a:cs typeface="Arial"/>
              </a:rPr>
              <a:t>sert </a:t>
            </a:r>
            <a:r>
              <a:rPr sz="3600" b="1" dirty="0">
                <a:latin typeface="Arial"/>
                <a:cs typeface="Arial"/>
              </a:rPr>
              <a:t>bağlara </a:t>
            </a:r>
            <a:r>
              <a:rPr sz="3600" b="1" spc="-5" dirty="0">
                <a:solidFill>
                  <a:srgbClr val="3891A7"/>
                </a:solidFill>
                <a:latin typeface="Arial"/>
                <a:cs typeface="Arial"/>
              </a:rPr>
              <a:t>ligament  </a:t>
            </a:r>
            <a:r>
              <a:rPr sz="3600" b="1" spc="-40" dirty="0">
                <a:latin typeface="Arial"/>
                <a:cs typeface="Arial"/>
              </a:rPr>
              <a:t>denir.</a:t>
            </a:r>
            <a:endParaRPr sz="3600">
              <a:latin typeface="Arial"/>
              <a:cs typeface="Arial"/>
            </a:endParaRPr>
          </a:p>
        </p:txBody>
      </p:sp>
      <p:sp>
        <p:nvSpPr>
          <p:cNvPr id="5" name="object 5"/>
          <p:cNvSpPr/>
          <p:nvPr/>
        </p:nvSpPr>
        <p:spPr>
          <a:xfrm>
            <a:off x="2895600" y="3848142"/>
            <a:ext cx="2848780" cy="240878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1015365" cy="6858000"/>
          </a:xfrm>
          <a:custGeom>
            <a:avLst/>
            <a:gdLst/>
            <a:ahLst/>
            <a:cxnLst/>
            <a:rect l="l" t="t" r="r" b="b"/>
            <a:pathLst>
              <a:path w="1015365" h="6858000">
                <a:moveTo>
                  <a:pt x="0" y="6858000"/>
                </a:moveTo>
                <a:lnTo>
                  <a:pt x="1014984" y="6858000"/>
                </a:lnTo>
                <a:lnTo>
                  <a:pt x="1014984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7F8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981200" y="304798"/>
            <a:ext cx="4824984" cy="6477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999540" y="859282"/>
            <a:ext cx="7327900" cy="494982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105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spc="-5" dirty="0">
                <a:latin typeface="Arial"/>
                <a:cs typeface="Arial"/>
              </a:rPr>
              <a:t>Çizgili </a:t>
            </a:r>
            <a:r>
              <a:rPr sz="3200" b="1" spc="-10" dirty="0">
                <a:latin typeface="Arial"/>
                <a:cs typeface="Arial"/>
              </a:rPr>
              <a:t>kaslar </a:t>
            </a:r>
            <a:r>
              <a:rPr sz="3200" b="1" spc="-5" dirty="0">
                <a:latin typeface="Arial"/>
                <a:cs typeface="Arial"/>
              </a:rPr>
              <a:t>kasılarak</a:t>
            </a:r>
            <a:r>
              <a:rPr sz="3200" b="1" spc="-50" dirty="0">
                <a:latin typeface="Arial"/>
                <a:cs typeface="Arial"/>
              </a:rPr>
              <a:t> </a:t>
            </a:r>
            <a:r>
              <a:rPr sz="3200" b="1" spc="-5" dirty="0">
                <a:latin typeface="Arial"/>
                <a:cs typeface="Arial"/>
              </a:rPr>
              <a:t>,kemikleri</a:t>
            </a:r>
            <a:endParaRPr sz="3200">
              <a:latin typeface="Arial"/>
              <a:cs typeface="Arial"/>
            </a:endParaRPr>
          </a:p>
          <a:p>
            <a:pPr marL="295910">
              <a:lnSpc>
                <a:spcPct val="100000"/>
              </a:lnSpc>
            </a:pPr>
            <a:r>
              <a:rPr sz="3200" b="1" spc="-5" dirty="0">
                <a:latin typeface="Arial"/>
                <a:cs typeface="Arial"/>
              </a:rPr>
              <a:t>birbirine yaklaştırır veya</a:t>
            </a:r>
            <a:r>
              <a:rPr sz="3200" b="1" spc="-55" dirty="0">
                <a:latin typeface="Arial"/>
                <a:cs typeface="Arial"/>
              </a:rPr>
              <a:t> </a:t>
            </a:r>
            <a:r>
              <a:rPr sz="3200" b="1" spc="-20" dirty="0">
                <a:latin typeface="Arial"/>
                <a:cs typeface="Arial"/>
              </a:rPr>
              <a:t>uzaklaştırır.</a:t>
            </a:r>
            <a:endParaRPr sz="32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spc="-5" dirty="0">
                <a:latin typeface="Arial"/>
                <a:cs typeface="Arial"/>
              </a:rPr>
              <a:t>Böylece hareket sağlanmış</a:t>
            </a:r>
            <a:r>
              <a:rPr sz="3200" b="1" spc="-65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olur.</a:t>
            </a:r>
            <a:endParaRPr sz="3200">
              <a:latin typeface="Arial"/>
              <a:cs typeface="Arial"/>
            </a:endParaRPr>
          </a:p>
          <a:p>
            <a:pPr marL="2673350">
              <a:lnSpc>
                <a:spcPct val="100000"/>
              </a:lnSpc>
              <a:spcBef>
                <a:spcPts val="600"/>
              </a:spcBef>
            </a:pPr>
            <a:r>
              <a:rPr sz="3200" b="1" spc="-5" dirty="0">
                <a:latin typeface="Arial"/>
                <a:cs typeface="Arial"/>
              </a:rPr>
              <a:t>Fleksiyon</a:t>
            </a:r>
            <a:endParaRPr sz="3200">
              <a:latin typeface="Arial"/>
              <a:cs typeface="Arial"/>
            </a:endParaRPr>
          </a:p>
          <a:p>
            <a:pPr marL="2604770" marR="2162175" indent="68580" algn="just">
              <a:lnSpc>
                <a:spcPct val="115700"/>
              </a:lnSpc>
            </a:pPr>
            <a:r>
              <a:rPr sz="3200" b="1" spc="-5" dirty="0">
                <a:latin typeface="Arial"/>
                <a:cs typeface="Arial"/>
              </a:rPr>
              <a:t>Ekstansiyon  Abduksiyon  Adduksiyon  </a:t>
            </a:r>
            <a:r>
              <a:rPr sz="3200" b="1" dirty="0">
                <a:latin typeface="Arial"/>
                <a:cs typeface="Arial"/>
              </a:rPr>
              <a:t>Suppi</a:t>
            </a:r>
            <a:r>
              <a:rPr sz="3200" b="1" spc="-10" dirty="0">
                <a:latin typeface="Arial"/>
                <a:cs typeface="Arial"/>
              </a:rPr>
              <a:t>n</a:t>
            </a:r>
            <a:r>
              <a:rPr sz="3200" b="1" dirty="0">
                <a:latin typeface="Arial"/>
                <a:cs typeface="Arial"/>
              </a:rPr>
              <a:t>a</a:t>
            </a:r>
            <a:r>
              <a:rPr sz="3200" b="1" spc="-10" dirty="0">
                <a:latin typeface="Arial"/>
                <a:cs typeface="Arial"/>
              </a:rPr>
              <a:t>s</a:t>
            </a:r>
            <a:r>
              <a:rPr sz="3200" b="1" dirty="0">
                <a:latin typeface="Arial"/>
                <a:cs typeface="Arial"/>
              </a:rPr>
              <a:t>yon  Rotasyon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191" y="329184"/>
            <a:ext cx="7014972" cy="124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42545">
              <a:lnSpc>
                <a:spcPct val="100000"/>
              </a:lnSpc>
              <a:spcBef>
                <a:spcPts val="105"/>
              </a:spcBef>
            </a:pPr>
            <a:r>
              <a:rPr spc="-135" dirty="0"/>
              <a:t>Kasın </a:t>
            </a:r>
            <a:r>
              <a:rPr spc="-215" dirty="0"/>
              <a:t>Kasılma</a:t>
            </a:r>
            <a:r>
              <a:rPr spc="-160" dirty="0"/>
              <a:t> </a:t>
            </a:r>
            <a:r>
              <a:rPr spc="-215" dirty="0"/>
              <a:t>Mekanizması</a:t>
            </a:r>
          </a:p>
        </p:txBody>
      </p:sp>
      <p:sp>
        <p:nvSpPr>
          <p:cNvPr id="4" name="object 4"/>
          <p:cNvSpPr txBox="1"/>
          <p:nvPr/>
        </p:nvSpPr>
        <p:spPr>
          <a:xfrm>
            <a:off x="1232712" y="2081911"/>
            <a:ext cx="6910070" cy="413448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95910" marR="237490" indent="-283210">
              <a:lnSpc>
                <a:spcPct val="90000"/>
              </a:lnSpc>
              <a:spcBef>
                <a:spcPts val="359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114" dirty="0">
                <a:latin typeface="Trebuchet MS"/>
                <a:cs typeface="Trebuchet MS"/>
              </a:rPr>
              <a:t>Vücutta </a:t>
            </a:r>
            <a:r>
              <a:rPr sz="2200" spc="-135" dirty="0">
                <a:latin typeface="Trebuchet MS"/>
                <a:cs typeface="Trebuchet MS"/>
              </a:rPr>
              <a:t>bulunan </a:t>
            </a:r>
            <a:r>
              <a:rPr sz="2200" spc="-80" dirty="0">
                <a:latin typeface="Trebuchet MS"/>
                <a:cs typeface="Trebuchet MS"/>
              </a:rPr>
              <a:t>her </a:t>
            </a:r>
            <a:r>
              <a:rPr sz="2200" spc="-125" dirty="0">
                <a:latin typeface="Trebuchet MS"/>
                <a:cs typeface="Trebuchet MS"/>
              </a:rPr>
              <a:t>çeşit </a:t>
            </a:r>
            <a:r>
              <a:rPr sz="2200" spc="-114" dirty="0">
                <a:latin typeface="Trebuchet MS"/>
                <a:cs typeface="Trebuchet MS"/>
              </a:rPr>
              <a:t>kasın </a:t>
            </a:r>
            <a:r>
              <a:rPr sz="2200" spc="-100" dirty="0">
                <a:latin typeface="Trebuchet MS"/>
                <a:cs typeface="Trebuchet MS"/>
              </a:rPr>
              <a:t>fonksiyonu </a:t>
            </a:r>
            <a:r>
              <a:rPr sz="2200" spc="-160" dirty="0">
                <a:latin typeface="Trebuchet MS"/>
                <a:cs typeface="Trebuchet MS"/>
              </a:rPr>
              <a:t>kasılmaktır.  </a:t>
            </a:r>
            <a:r>
              <a:rPr sz="2200" spc="-90" dirty="0">
                <a:latin typeface="Trebuchet MS"/>
                <a:cs typeface="Trebuchet MS"/>
              </a:rPr>
              <a:t>(kontraksiyon) </a:t>
            </a:r>
            <a:r>
              <a:rPr sz="2200" spc="-114" dirty="0">
                <a:latin typeface="Trebuchet MS"/>
                <a:cs typeface="Trebuchet MS"/>
              </a:rPr>
              <a:t>Kasılma </a:t>
            </a:r>
            <a:r>
              <a:rPr sz="2200" spc="-160" dirty="0">
                <a:latin typeface="Trebuchet MS"/>
                <a:cs typeface="Trebuchet MS"/>
              </a:rPr>
              <a:t>ile </a:t>
            </a:r>
            <a:r>
              <a:rPr sz="2200" spc="-130" dirty="0">
                <a:latin typeface="Trebuchet MS"/>
                <a:cs typeface="Trebuchet MS"/>
              </a:rPr>
              <a:t>organizmada </a:t>
            </a:r>
            <a:r>
              <a:rPr sz="2200" spc="-70" dirty="0">
                <a:latin typeface="Trebuchet MS"/>
                <a:cs typeface="Trebuchet MS"/>
              </a:rPr>
              <a:t>birçok </a:t>
            </a:r>
            <a:r>
              <a:rPr sz="2200" spc="-165" dirty="0">
                <a:latin typeface="Trebuchet MS"/>
                <a:cs typeface="Trebuchet MS"/>
              </a:rPr>
              <a:t>faaliyetler  </a:t>
            </a:r>
            <a:r>
              <a:rPr sz="2200" spc="-120" dirty="0">
                <a:latin typeface="Trebuchet MS"/>
                <a:cs typeface="Trebuchet MS"/>
              </a:rPr>
              <a:t>yerine </a:t>
            </a:r>
            <a:r>
              <a:rPr sz="2200" spc="-165" dirty="0">
                <a:latin typeface="Trebuchet MS"/>
                <a:cs typeface="Trebuchet MS"/>
              </a:rPr>
              <a:t>getirilir. </a:t>
            </a:r>
            <a:r>
              <a:rPr sz="2200" spc="-30" dirty="0">
                <a:latin typeface="Trebuchet MS"/>
                <a:cs typeface="Trebuchet MS"/>
              </a:rPr>
              <a:t>Kas </a:t>
            </a:r>
            <a:r>
              <a:rPr sz="2200" spc="-110" dirty="0">
                <a:latin typeface="Trebuchet MS"/>
                <a:cs typeface="Trebuchet MS"/>
              </a:rPr>
              <a:t>hücreleri </a:t>
            </a:r>
            <a:r>
              <a:rPr sz="2200" spc="-114" dirty="0">
                <a:latin typeface="Trebuchet MS"/>
                <a:cs typeface="Trebuchet MS"/>
              </a:rPr>
              <a:t>bu </a:t>
            </a:r>
            <a:r>
              <a:rPr sz="2200" spc="-120" dirty="0">
                <a:latin typeface="Trebuchet MS"/>
                <a:cs typeface="Trebuchet MS"/>
              </a:rPr>
              <a:t>fonksiyonu, </a:t>
            </a:r>
            <a:r>
              <a:rPr sz="2200" spc="-150" dirty="0">
                <a:latin typeface="Trebuchet MS"/>
                <a:cs typeface="Trebuchet MS"/>
              </a:rPr>
              <a:t>kimyasal  </a:t>
            </a:r>
            <a:r>
              <a:rPr sz="2200" spc="-145" dirty="0">
                <a:latin typeface="Trebuchet MS"/>
                <a:cs typeface="Trebuchet MS"/>
              </a:rPr>
              <a:t>enerjiyi </a:t>
            </a:r>
            <a:r>
              <a:rPr sz="2200" spc="-135" dirty="0">
                <a:latin typeface="Trebuchet MS"/>
                <a:cs typeface="Trebuchet MS"/>
              </a:rPr>
              <a:t>kullanarak</a:t>
            </a:r>
            <a:r>
              <a:rPr sz="2200" spc="60" dirty="0">
                <a:latin typeface="Trebuchet MS"/>
                <a:cs typeface="Trebuchet MS"/>
              </a:rPr>
              <a:t> </a:t>
            </a:r>
            <a:r>
              <a:rPr sz="2200" spc="-165" dirty="0">
                <a:latin typeface="Trebuchet MS"/>
                <a:cs typeface="Trebuchet MS"/>
              </a:rPr>
              <a:t>yapmaktadırlar.</a:t>
            </a:r>
            <a:endParaRPr sz="2200">
              <a:latin typeface="Trebuchet MS"/>
              <a:cs typeface="Trebuchet MS"/>
            </a:endParaRPr>
          </a:p>
          <a:p>
            <a:pPr marL="295910" marR="173355" indent="-283210">
              <a:lnSpc>
                <a:spcPct val="90000"/>
              </a:lnSpc>
              <a:spcBef>
                <a:spcPts val="600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95" dirty="0">
                <a:latin typeface="Trebuchet MS"/>
                <a:cs typeface="Trebuchet MS"/>
              </a:rPr>
              <a:t>Çizgili </a:t>
            </a:r>
            <a:r>
              <a:rPr sz="2200" spc="-180" dirty="0">
                <a:latin typeface="Trebuchet MS"/>
                <a:cs typeface="Trebuchet MS"/>
              </a:rPr>
              <a:t>kaslar, </a:t>
            </a:r>
            <a:r>
              <a:rPr sz="2200" spc="-90" dirty="0">
                <a:latin typeface="Trebuchet MS"/>
                <a:cs typeface="Trebuchet MS"/>
              </a:rPr>
              <a:t>bir </a:t>
            </a:r>
            <a:r>
              <a:rPr sz="2200" spc="-175" dirty="0">
                <a:latin typeface="Trebuchet MS"/>
                <a:cs typeface="Trebuchet MS"/>
              </a:rPr>
              <a:t>ya </a:t>
            </a:r>
            <a:r>
              <a:rPr sz="2200" spc="-165" dirty="0">
                <a:latin typeface="Trebuchet MS"/>
                <a:cs typeface="Trebuchet MS"/>
              </a:rPr>
              <a:t>da daha </a:t>
            </a:r>
            <a:r>
              <a:rPr sz="2200" spc="-200" dirty="0">
                <a:latin typeface="Trebuchet MS"/>
                <a:cs typeface="Trebuchet MS"/>
              </a:rPr>
              <a:t>fazla </a:t>
            </a:r>
            <a:r>
              <a:rPr sz="2200" spc="-105" dirty="0">
                <a:latin typeface="Trebuchet MS"/>
                <a:cs typeface="Trebuchet MS"/>
              </a:rPr>
              <a:t>sinire </a:t>
            </a:r>
            <a:r>
              <a:rPr sz="2200" spc="-150" dirty="0">
                <a:latin typeface="Trebuchet MS"/>
                <a:cs typeface="Trebuchet MS"/>
              </a:rPr>
              <a:t>sahiptirler. </a:t>
            </a:r>
            <a:r>
              <a:rPr sz="2200" spc="15" dirty="0">
                <a:latin typeface="Trebuchet MS"/>
                <a:cs typeface="Trebuchet MS"/>
              </a:rPr>
              <a:t>Motor  </a:t>
            </a:r>
            <a:r>
              <a:rPr sz="2200" spc="-95" dirty="0">
                <a:latin typeface="Trebuchet MS"/>
                <a:cs typeface="Trebuchet MS"/>
              </a:rPr>
              <a:t>sinirler </a:t>
            </a:r>
            <a:r>
              <a:rPr sz="2200" spc="-135" dirty="0">
                <a:latin typeface="Trebuchet MS"/>
                <a:cs typeface="Trebuchet MS"/>
              </a:rPr>
              <a:t>iskelet </a:t>
            </a:r>
            <a:r>
              <a:rPr sz="2200" spc="-130" dirty="0">
                <a:latin typeface="Trebuchet MS"/>
                <a:cs typeface="Trebuchet MS"/>
              </a:rPr>
              <a:t>kaslarında </a:t>
            </a:r>
            <a:r>
              <a:rPr sz="2200" spc="-70" dirty="0">
                <a:latin typeface="Trebuchet MS"/>
                <a:cs typeface="Trebuchet MS"/>
              </a:rPr>
              <a:t>birçok </a:t>
            </a:r>
            <a:r>
              <a:rPr sz="2200" spc="-120" dirty="0">
                <a:latin typeface="Trebuchet MS"/>
                <a:cs typeface="Trebuchet MS"/>
              </a:rPr>
              <a:t>kola </a:t>
            </a:r>
            <a:r>
              <a:rPr sz="2200" spc="-140" dirty="0">
                <a:latin typeface="Trebuchet MS"/>
                <a:cs typeface="Trebuchet MS"/>
              </a:rPr>
              <a:t>ayrılarak sonlanırlar.  </a:t>
            </a:r>
            <a:r>
              <a:rPr sz="2200" spc="-120" dirty="0">
                <a:latin typeface="Trebuchet MS"/>
                <a:cs typeface="Trebuchet MS"/>
              </a:rPr>
              <a:t>Sonlanma </a:t>
            </a:r>
            <a:r>
              <a:rPr sz="2200" spc="-140" dirty="0">
                <a:latin typeface="Trebuchet MS"/>
                <a:cs typeface="Trebuchet MS"/>
              </a:rPr>
              <a:t>noktalarına, </a:t>
            </a:r>
            <a:r>
              <a:rPr sz="2200" spc="-40" dirty="0">
                <a:latin typeface="Trebuchet MS"/>
                <a:cs typeface="Trebuchet MS"/>
              </a:rPr>
              <a:t>motor </a:t>
            </a:r>
            <a:r>
              <a:rPr sz="2200" spc="-114" dirty="0">
                <a:latin typeface="Trebuchet MS"/>
                <a:cs typeface="Trebuchet MS"/>
              </a:rPr>
              <a:t>uç </a:t>
            </a:r>
            <a:r>
              <a:rPr sz="2200" spc="-145" dirty="0">
                <a:latin typeface="Trebuchet MS"/>
                <a:cs typeface="Trebuchet MS"/>
              </a:rPr>
              <a:t>plak </a:t>
            </a:r>
            <a:r>
              <a:rPr sz="2200" spc="-175" dirty="0">
                <a:latin typeface="Trebuchet MS"/>
                <a:cs typeface="Trebuchet MS"/>
              </a:rPr>
              <a:t>denir. </a:t>
            </a:r>
            <a:r>
              <a:rPr sz="2200" spc="-95" dirty="0">
                <a:latin typeface="Trebuchet MS"/>
                <a:cs typeface="Trebuchet MS"/>
              </a:rPr>
              <a:t>Kasların  </a:t>
            </a:r>
            <a:r>
              <a:rPr sz="2200" spc="-130" dirty="0">
                <a:latin typeface="Trebuchet MS"/>
                <a:cs typeface="Trebuchet MS"/>
              </a:rPr>
              <a:t>uyarılması </a:t>
            </a:r>
            <a:r>
              <a:rPr sz="2200" spc="-135" dirty="0">
                <a:latin typeface="Trebuchet MS"/>
                <a:cs typeface="Trebuchet MS"/>
              </a:rPr>
              <a:t>için </a:t>
            </a:r>
            <a:r>
              <a:rPr sz="2200" spc="-130" dirty="0">
                <a:latin typeface="Trebuchet MS"/>
                <a:cs typeface="Trebuchet MS"/>
              </a:rPr>
              <a:t>belirli </a:t>
            </a:r>
            <a:r>
              <a:rPr sz="2200" spc="-90" dirty="0">
                <a:latin typeface="Trebuchet MS"/>
                <a:cs typeface="Trebuchet MS"/>
              </a:rPr>
              <a:t>bir </a:t>
            </a:r>
            <a:r>
              <a:rPr sz="2200" spc="-125" dirty="0">
                <a:latin typeface="Trebuchet MS"/>
                <a:cs typeface="Trebuchet MS"/>
              </a:rPr>
              <a:t>şiddet </a:t>
            </a:r>
            <a:r>
              <a:rPr sz="2200" spc="-130" dirty="0">
                <a:latin typeface="Trebuchet MS"/>
                <a:cs typeface="Trebuchet MS"/>
              </a:rPr>
              <a:t>düzeyinde </a:t>
            </a:r>
            <a:r>
              <a:rPr sz="2200" spc="-120" dirty="0">
                <a:latin typeface="Trebuchet MS"/>
                <a:cs typeface="Trebuchet MS"/>
              </a:rPr>
              <a:t>uyarı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65" dirty="0">
                <a:latin typeface="Trebuchet MS"/>
                <a:cs typeface="Trebuchet MS"/>
              </a:rPr>
              <a:t>olmalıdır.</a:t>
            </a:r>
            <a:endParaRPr sz="2200">
              <a:latin typeface="Trebuchet MS"/>
              <a:cs typeface="Trebuchet MS"/>
            </a:endParaRPr>
          </a:p>
          <a:p>
            <a:pPr marL="295910">
              <a:lnSpc>
                <a:spcPts val="2210"/>
              </a:lnSpc>
            </a:pPr>
            <a:r>
              <a:rPr sz="2200" spc="-75" dirty="0">
                <a:latin typeface="Trebuchet MS"/>
                <a:cs typeface="Trebuchet MS"/>
              </a:rPr>
              <a:t>Kasın </a:t>
            </a:r>
            <a:r>
              <a:rPr sz="2200" spc="-135" dirty="0">
                <a:latin typeface="Trebuchet MS"/>
                <a:cs typeface="Trebuchet MS"/>
              </a:rPr>
              <a:t>kasılmasını </a:t>
            </a:r>
            <a:r>
              <a:rPr sz="2200" spc="-175" dirty="0">
                <a:latin typeface="Trebuchet MS"/>
                <a:cs typeface="Trebuchet MS"/>
              </a:rPr>
              <a:t>sa</a:t>
            </a:r>
            <a:r>
              <a:rPr sz="2200" spc="-175" dirty="0">
                <a:latin typeface="Arial"/>
                <a:cs typeface="Arial"/>
              </a:rPr>
              <a:t>ğ</a:t>
            </a:r>
            <a:r>
              <a:rPr sz="2200" spc="-175" dirty="0">
                <a:latin typeface="Trebuchet MS"/>
                <a:cs typeface="Trebuchet MS"/>
              </a:rPr>
              <a:t>layan </a:t>
            </a:r>
            <a:r>
              <a:rPr sz="2200" spc="-130" dirty="0">
                <a:latin typeface="Trebuchet MS"/>
                <a:cs typeface="Trebuchet MS"/>
              </a:rPr>
              <a:t>en </a:t>
            </a:r>
            <a:r>
              <a:rPr sz="2200" spc="-90" dirty="0">
                <a:latin typeface="Trebuchet MS"/>
                <a:cs typeface="Trebuchet MS"/>
              </a:rPr>
              <a:t>küçük </a:t>
            </a:r>
            <a:r>
              <a:rPr sz="2200" spc="-120" dirty="0">
                <a:latin typeface="Trebuchet MS"/>
                <a:cs typeface="Trebuchet MS"/>
              </a:rPr>
              <a:t>uyarı </a:t>
            </a:r>
            <a:r>
              <a:rPr sz="2200" spc="-140" dirty="0">
                <a:latin typeface="Trebuchet MS"/>
                <a:cs typeface="Trebuchet MS"/>
              </a:rPr>
              <a:t>şiddetine,</a:t>
            </a:r>
            <a:r>
              <a:rPr sz="2200" spc="-225" dirty="0">
                <a:latin typeface="Trebuchet MS"/>
                <a:cs typeface="Trebuchet MS"/>
              </a:rPr>
              <a:t> </a:t>
            </a:r>
            <a:r>
              <a:rPr sz="2200" spc="-100" dirty="0">
                <a:latin typeface="Trebuchet MS"/>
                <a:cs typeface="Trebuchet MS"/>
              </a:rPr>
              <a:t>eşik</a:t>
            </a:r>
            <a:endParaRPr sz="2200">
              <a:latin typeface="Trebuchet MS"/>
              <a:cs typeface="Trebuchet MS"/>
            </a:endParaRPr>
          </a:p>
          <a:p>
            <a:pPr marL="295910" marR="5080">
              <a:lnSpc>
                <a:spcPct val="90000"/>
              </a:lnSpc>
              <a:spcBef>
                <a:spcPts val="130"/>
              </a:spcBef>
            </a:pPr>
            <a:r>
              <a:rPr sz="2200" spc="-125" dirty="0">
                <a:latin typeface="Trebuchet MS"/>
                <a:cs typeface="Trebuchet MS"/>
              </a:rPr>
              <a:t>şiddeti </a:t>
            </a:r>
            <a:r>
              <a:rPr sz="2200" spc="-175" dirty="0">
                <a:latin typeface="Trebuchet MS"/>
                <a:cs typeface="Trebuchet MS"/>
              </a:rPr>
              <a:t>denir. </a:t>
            </a:r>
            <a:r>
              <a:rPr sz="2200" spc="-110" dirty="0">
                <a:latin typeface="Trebuchet MS"/>
                <a:cs typeface="Trebuchet MS"/>
              </a:rPr>
              <a:t>Kas, </a:t>
            </a:r>
            <a:r>
              <a:rPr sz="2200" spc="-100" dirty="0">
                <a:latin typeface="Trebuchet MS"/>
                <a:cs typeface="Trebuchet MS"/>
              </a:rPr>
              <a:t>eşik </a:t>
            </a:r>
            <a:r>
              <a:rPr sz="2200" spc="-125" dirty="0">
                <a:latin typeface="Trebuchet MS"/>
                <a:cs typeface="Trebuchet MS"/>
              </a:rPr>
              <a:t>şiddetinden </a:t>
            </a:r>
            <a:r>
              <a:rPr sz="2200" spc="-165" dirty="0">
                <a:latin typeface="Trebuchet MS"/>
                <a:cs typeface="Trebuchet MS"/>
              </a:rPr>
              <a:t>daha </a:t>
            </a:r>
            <a:r>
              <a:rPr sz="2200" spc="-90" dirty="0">
                <a:latin typeface="Trebuchet MS"/>
                <a:cs typeface="Trebuchet MS"/>
              </a:rPr>
              <a:t>küçük </a:t>
            </a:r>
            <a:r>
              <a:rPr sz="2200" spc="-120" dirty="0">
                <a:latin typeface="Trebuchet MS"/>
                <a:cs typeface="Trebuchet MS"/>
              </a:rPr>
              <a:t>de</a:t>
            </a:r>
            <a:r>
              <a:rPr sz="2200" spc="-120" dirty="0">
                <a:latin typeface="Arial"/>
                <a:cs typeface="Arial"/>
              </a:rPr>
              <a:t>ğ</a:t>
            </a:r>
            <a:r>
              <a:rPr sz="2200" spc="-120" dirty="0">
                <a:latin typeface="Trebuchet MS"/>
                <a:cs typeface="Trebuchet MS"/>
              </a:rPr>
              <a:t>erdeki  </a:t>
            </a:r>
            <a:r>
              <a:rPr sz="2200" spc="-135" dirty="0">
                <a:latin typeface="Trebuchet MS"/>
                <a:cs typeface="Trebuchet MS"/>
              </a:rPr>
              <a:t>uyarılara </a:t>
            </a:r>
            <a:r>
              <a:rPr sz="2200" spc="-125" dirty="0">
                <a:latin typeface="Trebuchet MS"/>
                <a:cs typeface="Trebuchet MS"/>
              </a:rPr>
              <a:t>tepki </a:t>
            </a:r>
            <a:r>
              <a:rPr sz="2200" spc="-105" dirty="0">
                <a:latin typeface="Trebuchet MS"/>
                <a:cs typeface="Trebuchet MS"/>
              </a:rPr>
              <a:t>göstermezken </a:t>
            </a:r>
            <a:r>
              <a:rPr sz="2200" spc="-100" dirty="0">
                <a:latin typeface="Trebuchet MS"/>
                <a:cs typeface="Trebuchet MS"/>
              </a:rPr>
              <a:t>eşik </a:t>
            </a:r>
            <a:r>
              <a:rPr sz="2200" spc="-125" dirty="0">
                <a:latin typeface="Trebuchet MS"/>
                <a:cs typeface="Trebuchet MS"/>
              </a:rPr>
              <a:t>şiddetinden </a:t>
            </a:r>
            <a:r>
              <a:rPr sz="2200" spc="-165" dirty="0">
                <a:latin typeface="Trebuchet MS"/>
                <a:cs typeface="Trebuchet MS"/>
              </a:rPr>
              <a:t>daha </a:t>
            </a:r>
            <a:r>
              <a:rPr sz="2200" spc="-90" dirty="0">
                <a:latin typeface="Trebuchet MS"/>
                <a:cs typeface="Trebuchet MS"/>
              </a:rPr>
              <a:t>yüksek  </a:t>
            </a:r>
            <a:r>
              <a:rPr sz="2200" spc="-125" dirty="0">
                <a:latin typeface="Trebuchet MS"/>
                <a:cs typeface="Trebuchet MS"/>
              </a:rPr>
              <a:t>de</a:t>
            </a:r>
            <a:r>
              <a:rPr sz="2200" spc="-125" dirty="0">
                <a:latin typeface="Arial"/>
                <a:cs typeface="Arial"/>
              </a:rPr>
              <a:t>ğ</a:t>
            </a:r>
            <a:r>
              <a:rPr sz="2200" spc="-125" dirty="0">
                <a:latin typeface="Trebuchet MS"/>
                <a:cs typeface="Trebuchet MS"/>
              </a:rPr>
              <a:t>erdeki </a:t>
            </a:r>
            <a:r>
              <a:rPr sz="2200" spc="-135" dirty="0">
                <a:latin typeface="Trebuchet MS"/>
                <a:cs typeface="Trebuchet MS"/>
              </a:rPr>
              <a:t>uyarılara </a:t>
            </a:r>
            <a:r>
              <a:rPr sz="2200" spc="-165" dirty="0">
                <a:latin typeface="Trebuchet MS"/>
                <a:cs typeface="Trebuchet MS"/>
              </a:rPr>
              <a:t>da </a:t>
            </a:r>
            <a:r>
              <a:rPr sz="2200" spc="-175" dirty="0">
                <a:latin typeface="Trebuchet MS"/>
                <a:cs typeface="Trebuchet MS"/>
              </a:rPr>
              <a:t>aynı </a:t>
            </a:r>
            <a:r>
              <a:rPr sz="2200" spc="-130" dirty="0">
                <a:latin typeface="Trebuchet MS"/>
                <a:cs typeface="Trebuchet MS"/>
              </a:rPr>
              <a:t>şiddette </a:t>
            </a:r>
            <a:r>
              <a:rPr sz="2200" spc="-125" dirty="0">
                <a:latin typeface="Trebuchet MS"/>
                <a:cs typeface="Trebuchet MS"/>
              </a:rPr>
              <a:t>tepki</a:t>
            </a:r>
            <a:r>
              <a:rPr sz="2200" dirty="0">
                <a:latin typeface="Trebuchet MS"/>
                <a:cs typeface="Trebuchet MS"/>
              </a:rPr>
              <a:t> </a:t>
            </a:r>
            <a:r>
              <a:rPr sz="2200" spc="-130" dirty="0">
                <a:latin typeface="Trebuchet MS"/>
                <a:cs typeface="Trebuchet MS"/>
              </a:rPr>
              <a:t>gösterir.</a:t>
            </a:r>
            <a:endParaRPr sz="2200">
              <a:latin typeface="Trebuchet MS"/>
              <a:cs typeface="Trebuchet MS"/>
            </a:endParaRPr>
          </a:p>
          <a:p>
            <a:pPr marL="295910" indent="-283210">
              <a:lnSpc>
                <a:spcPct val="100000"/>
              </a:lnSpc>
              <a:spcBef>
                <a:spcPts val="370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60" dirty="0">
                <a:latin typeface="Trebuchet MS"/>
                <a:cs typeface="Trebuchet MS"/>
              </a:rPr>
              <a:t>Bu </a:t>
            </a:r>
            <a:r>
              <a:rPr sz="2200" spc="-190" dirty="0">
                <a:latin typeface="Trebuchet MS"/>
                <a:cs typeface="Trebuchet MS"/>
              </a:rPr>
              <a:t>olaya, </a:t>
            </a:r>
            <a:r>
              <a:rPr sz="2200" b="1" spc="-55" dirty="0">
                <a:solidFill>
                  <a:srgbClr val="FF0000"/>
                </a:solidFill>
                <a:latin typeface="Trebuchet MS"/>
                <a:cs typeface="Trebuchet MS"/>
              </a:rPr>
              <a:t>“ya </a:t>
            </a:r>
            <a:r>
              <a:rPr sz="2200" b="1" spc="-30" dirty="0">
                <a:solidFill>
                  <a:srgbClr val="FF0000"/>
                </a:solidFill>
                <a:latin typeface="Trebuchet MS"/>
                <a:cs typeface="Trebuchet MS"/>
              </a:rPr>
              <a:t>hep </a:t>
            </a:r>
            <a:r>
              <a:rPr sz="2200" b="1" spc="-55" dirty="0">
                <a:solidFill>
                  <a:srgbClr val="FF0000"/>
                </a:solidFill>
                <a:latin typeface="Trebuchet MS"/>
                <a:cs typeface="Trebuchet MS"/>
              </a:rPr>
              <a:t>ya </a:t>
            </a:r>
            <a:r>
              <a:rPr sz="2200" b="1" spc="-40" dirty="0">
                <a:solidFill>
                  <a:srgbClr val="FF0000"/>
                </a:solidFill>
                <a:latin typeface="Trebuchet MS"/>
                <a:cs typeface="Trebuchet MS"/>
              </a:rPr>
              <a:t>hiç yasası”</a:t>
            </a:r>
            <a:r>
              <a:rPr sz="2200" b="1" spc="-8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200" spc="-175" dirty="0">
                <a:latin typeface="Trebuchet MS"/>
                <a:cs typeface="Trebuchet MS"/>
              </a:rPr>
              <a:t>denir.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32712" y="1292732"/>
            <a:ext cx="6965950" cy="4065904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  <a:tabLst>
                <a:tab pos="295910" algn="l"/>
              </a:tabLst>
            </a:pPr>
            <a:r>
              <a:rPr sz="1600" spc="-425" dirty="0">
                <a:solidFill>
                  <a:srgbClr val="3891A7"/>
                </a:solidFill>
                <a:latin typeface="Arial"/>
                <a:cs typeface="Arial"/>
              </a:rPr>
              <a:t>	</a:t>
            </a:r>
            <a:r>
              <a:rPr sz="2000" spc="-5" dirty="0">
                <a:latin typeface="Times New Roman"/>
                <a:cs typeface="Times New Roman"/>
              </a:rPr>
              <a:t>Kaslara </a:t>
            </a:r>
            <a:r>
              <a:rPr sz="2000" dirty="0">
                <a:latin typeface="Times New Roman"/>
                <a:cs typeface="Times New Roman"/>
              </a:rPr>
              <a:t>gelen </a:t>
            </a:r>
            <a:r>
              <a:rPr sz="2000" spc="-10" dirty="0">
                <a:latin typeface="Times New Roman"/>
                <a:cs typeface="Times New Roman"/>
              </a:rPr>
              <a:t>uyarılar, </a:t>
            </a:r>
            <a:r>
              <a:rPr sz="2000" dirty="0">
                <a:latin typeface="Times New Roman"/>
                <a:cs typeface="Times New Roman"/>
              </a:rPr>
              <a:t>nöronların </a:t>
            </a:r>
            <a:r>
              <a:rPr sz="2000" spc="-5" dirty="0">
                <a:latin typeface="Times New Roman"/>
                <a:cs typeface="Times New Roman"/>
              </a:rPr>
              <a:t>motor </a:t>
            </a:r>
            <a:r>
              <a:rPr sz="2000" dirty="0">
                <a:latin typeface="Times New Roman"/>
                <a:cs typeface="Times New Roman"/>
              </a:rPr>
              <a:t>uç</a:t>
            </a:r>
            <a:r>
              <a:rPr sz="2000" spc="-12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plaklarından</a:t>
            </a:r>
            <a:endParaRPr sz="200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asetilkolin salgılanmasını </a:t>
            </a:r>
            <a:r>
              <a:rPr sz="2000" spc="-20" dirty="0">
                <a:latin typeface="Times New Roman"/>
                <a:cs typeface="Times New Roman"/>
              </a:rPr>
              <a:t>sağlar. </a:t>
            </a:r>
            <a:r>
              <a:rPr sz="2000" dirty="0">
                <a:latin typeface="Times New Roman"/>
                <a:cs typeface="Times New Roman"/>
              </a:rPr>
              <a:t>Hücre </a:t>
            </a:r>
            <a:r>
              <a:rPr sz="2000" spc="-5" dirty="0">
                <a:latin typeface="Times New Roman"/>
                <a:cs typeface="Times New Roman"/>
              </a:rPr>
              <a:t>içine </a:t>
            </a:r>
            <a:r>
              <a:rPr sz="2000" dirty="0">
                <a:latin typeface="Times New Roman"/>
                <a:cs typeface="Times New Roman"/>
              </a:rPr>
              <a:t>giren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sodyum</a:t>
            </a:r>
            <a:endParaRPr sz="200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</a:pPr>
            <a:r>
              <a:rPr sz="2000" spc="-5" dirty="0">
                <a:latin typeface="Times New Roman"/>
                <a:cs typeface="Times New Roman"/>
              </a:rPr>
              <a:t>iyonları, sarkoplazmik retikulumda </a:t>
            </a:r>
            <a:r>
              <a:rPr sz="2000" dirty="0">
                <a:latin typeface="Times New Roman"/>
                <a:cs typeface="Times New Roman"/>
              </a:rPr>
              <a:t>depo </a:t>
            </a:r>
            <a:r>
              <a:rPr sz="2000" spc="-5" dirty="0">
                <a:latin typeface="Times New Roman"/>
                <a:cs typeface="Times New Roman"/>
              </a:rPr>
              <a:t>edilmiş </a:t>
            </a:r>
            <a:r>
              <a:rPr sz="2000" dirty="0">
                <a:latin typeface="Times New Roman"/>
                <a:cs typeface="Times New Roman"/>
              </a:rPr>
              <a:t>olan</a:t>
            </a:r>
            <a:r>
              <a:rPr sz="2000" spc="-85" dirty="0">
                <a:latin typeface="Times New Roman"/>
                <a:cs typeface="Times New Roman"/>
              </a:rPr>
              <a:t> </a:t>
            </a:r>
            <a:r>
              <a:rPr sz="2000" dirty="0">
                <a:latin typeface="Times New Roman"/>
                <a:cs typeface="Times New Roman"/>
              </a:rPr>
              <a:t>kalsiyum</a:t>
            </a:r>
            <a:endParaRPr sz="200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iyonlarının dışarı </a:t>
            </a:r>
            <a:r>
              <a:rPr sz="2000" spc="-5" dirty="0">
                <a:latin typeface="Times New Roman"/>
                <a:cs typeface="Times New Roman"/>
              </a:rPr>
              <a:t>çıkmasını, </a:t>
            </a:r>
            <a:r>
              <a:rPr sz="2000" dirty="0">
                <a:latin typeface="Times New Roman"/>
                <a:cs typeface="Times New Roman"/>
              </a:rPr>
              <a:t>aktin ve </a:t>
            </a:r>
            <a:r>
              <a:rPr sz="2000" spc="-5" dirty="0">
                <a:latin typeface="Times New Roman"/>
                <a:cs typeface="Times New Roman"/>
              </a:rPr>
              <a:t>myozin</a:t>
            </a:r>
            <a:r>
              <a:rPr sz="2000" spc="-11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flamentlerinin</a:t>
            </a:r>
            <a:endParaRPr sz="2000">
              <a:latin typeface="Times New Roman"/>
              <a:cs typeface="Times New Roman"/>
            </a:endParaRPr>
          </a:p>
          <a:p>
            <a:pPr marL="295910" marR="5080">
              <a:lnSpc>
                <a:spcPct val="100000"/>
              </a:lnSpc>
            </a:pPr>
            <a:r>
              <a:rPr sz="2000" dirty="0">
                <a:latin typeface="Times New Roman"/>
                <a:cs typeface="Times New Roman"/>
              </a:rPr>
              <a:t>arasına </a:t>
            </a:r>
            <a:r>
              <a:rPr sz="2000" spc="-5" dirty="0">
                <a:latin typeface="Times New Roman"/>
                <a:cs typeface="Times New Roman"/>
              </a:rPr>
              <a:t>yayılmasını </a:t>
            </a:r>
            <a:r>
              <a:rPr sz="2000" spc="-20" dirty="0">
                <a:latin typeface="Times New Roman"/>
                <a:cs typeface="Times New Roman"/>
              </a:rPr>
              <a:t>sağlar. </a:t>
            </a:r>
            <a:r>
              <a:rPr sz="2000" spc="-5" dirty="0">
                <a:latin typeface="Times New Roman"/>
                <a:cs typeface="Times New Roman"/>
              </a:rPr>
              <a:t>Myozin </a:t>
            </a:r>
            <a:r>
              <a:rPr sz="2000" dirty="0">
                <a:latin typeface="Times New Roman"/>
                <a:cs typeface="Times New Roman"/>
              </a:rPr>
              <a:t>üzerindeki </a:t>
            </a:r>
            <a:r>
              <a:rPr sz="2000" spc="-70" dirty="0">
                <a:latin typeface="Times New Roman"/>
                <a:cs typeface="Times New Roman"/>
              </a:rPr>
              <a:t>ATP </a:t>
            </a:r>
            <a:r>
              <a:rPr sz="2000" dirty="0">
                <a:latin typeface="Times New Roman"/>
                <a:cs typeface="Times New Roman"/>
              </a:rPr>
              <a:t>az </a:t>
            </a:r>
            <a:r>
              <a:rPr sz="2000" spc="-5" dirty="0">
                <a:latin typeface="Times New Roman"/>
                <a:cs typeface="Times New Roman"/>
              </a:rPr>
              <a:t>enzimi  </a:t>
            </a:r>
            <a:r>
              <a:rPr sz="2000" dirty="0">
                <a:latin typeface="Times New Roman"/>
                <a:cs typeface="Times New Roman"/>
              </a:rPr>
              <a:t>serbest </a:t>
            </a:r>
            <a:r>
              <a:rPr sz="2000" spc="-20" dirty="0">
                <a:latin typeface="Times New Roman"/>
                <a:cs typeface="Times New Roman"/>
              </a:rPr>
              <a:t>kalır. </a:t>
            </a:r>
            <a:r>
              <a:rPr sz="2000" dirty="0">
                <a:latin typeface="Times New Roman"/>
                <a:cs typeface="Times New Roman"/>
              </a:rPr>
              <a:t>Bu </a:t>
            </a:r>
            <a:r>
              <a:rPr sz="2000" spc="-5" dirty="0">
                <a:latin typeface="Times New Roman"/>
                <a:cs typeface="Times New Roman"/>
              </a:rPr>
              <a:t>enzim, </a:t>
            </a:r>
            <a:r>
              <a:rPr sz="2000" spc="-160" dirty="0">
                <a:latin typeface="Times New Roman"/>
                <a:cs typeface="Times New Roman"/>
              </a:rPr>
              <a:t>ATP‟yi </a:t>
            </a:r>
            <a:r>
              <a:rPr sz="2000" dirty="0">
                <a:latin typeface="Times New Roman"/>
                <a:cs typeface="Times New Roman"/>
              </a:rPr>
              <a:t>ADP ve fosfata </a:t>
            </a:r>
            <a:r>
              <a:rPr sz="2000" spc="-5" dirty="0">
                <a:latin typeface="Times New Roman"/>
                <a:cs typeface="Times New Roman"/>
              </a:rPr>
              <a:t>hidrolize </a:t>
            </a:r>
            <a:r>
              <a:rPr sz="2000" dirty="0">
                <a:latin typeface="Times New Roman"/>
                <a:cs typeface="Times New Roman"/>
              </a:rPr>
              <a:t>ederek  enerji </a:t>
            </a:r>
            <a:r>
              <a:rPr sz="2000" spc="-5" dirty="0">
                <a:latin typeface="Times New Roman"/>
                <a:cs typeface="Times New Roman"/>
              </a:rPr>
              <a:t>açığa çıkmasını </a:t>
            </a:r>
            <a:r>
              <a:rPr sz="2000" spc="-20" dirty="0">
                <a:latin typeface="Times New Roman"/>
                <a:cs typeface="Times New Roman"/>
              </a:rPr>
              <a:t>sağlar. </a:t>
            </a:r>
            <a:r>
              <a:rPr sz="2000" spc="-5" dirty="0">
                <a:latin typeface="Times New Roman"/>
                <a:cs typeface="Times New Roman"/>
              </a:rPr>
              <a:t>Açığa çıkan </a:t>
            </a:r>
            <a:r>
              <a:rPr sz="2000" dirty="0">
                <a:latin typeface="Times New Roman"/>
                <a:cs typeface="Times New Roman"/>
              </a:rPr>
              <a:t>bu enerji, aktin ve  </a:t>
            </a:r>
            <a:r>
              <a:rPr sz="2000" spc="-5" dirty="0">
                <a:latin typeface="Times New Roman"/>
                <a:cs typeface="Times New Roman"/>
              </a:rPr>
              <a:t>myozin </a:t>
            </a:r>
            <a:r>
              <a:rPr sz="2000" dirty="0">
                <a:latin typeface="Times New Roman"/>
                <a:cs typeface="Times New Roman"/>
              </a:rPr>
              <a:t>ipliklerinin birbiri içine </a:t>
            </a:r>
            <a:r>
              <a:rPr sz="2000" spc="-5" dirty="0">
                <a:latin typeface="Times New Roman"/>
                <a:cs typeface="Times New Roman"/>
              </a:rPr>
              <a:t>kaymasını </a:t>
            </a:r>
            <a:r>
              <a:rPr sz="2000" spc="-20" dirty="0">
                <a:latin typeface="Times New Roman"/>
                <a:cs typeface="Times New Roman"/>
              </a:rPr>
              <a:t>sağlar. </a:t>
            </a:r>
            <a:r>
              <a:rPr sz="2000" spc="-5" dirty="0">
                <a:latin typeface="Times New Roman"/>
                <a:cs typeface="Times New Roman"/>
              </a:rPr>
              <a:t>Bu </a:t>
            </a:r>
            <a:r>
              <a:rPr sz="2000" dirty="0">
                <a:latin typeface="Times New Roman"/>
                <a:cs typeface="Times New Roman"/>
              </a:rPr>
              <a:t>olay iki</a:t>
            </a:r>
            <a:r>
              <a:rPr sz="2000" spc="-14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elin  </a:t>
            </a:r>
            <a:r>
              <a:rPr sz="2000" dirty="0">
                <a:latin typeface="Times New Roman"/>
                <a:cs typeface="Times New Roman"/>
              </a:rPr>
              <a:t>parmaklarının birbiri </a:t>
            </a:r>
            <a:r>
              <a:rPr sz="2000" spc="-5" dirty="0">
                <a:latin typeface="Times New Roman"/>
                <a:cs typeface="Times New Roman"/>
              </a:rPr>
              <a:t>içine girme </a:t>
            </a:r>
            <a:r>
              <a:rPr sz="2000" dirty="0">
                <a:latin typeface="Times New Roman"/>
                <a:cs typeface="Times New Roman"/>
              </a:rPr>
              <a:t>hareketine </a:t>
            </a:r>
            <a:r>
              <a:rPr sz="2000" spc="-10" dirty="0">
                <a:latin typeface="Times New Roman"/>
                <a:cs typeface="Times New Roman"/>
              </a:rPr>
              <a:t>benzetilebilir. </a:t>
            </a:r>
            <a:r>
              <a:rPr sz="2000" spc="-5" dirty="0">
                <a:latin typeface="Times New Roman"/>
                <a:cs typeface="Times New Roman"/>
              </a:rPr>
              <a:t>Uyarı  </a:t>
            </a:r>
            <a:r>
              <a:rPr sz="2000" dirty="0">
                <a:latin typeface="Times New Roman"/>
                <a:cs typeface="Times New Roman"/>
              </a:rPr>
              <a:t>kesilince kalsiyum </a:t>
            </a:r>
            <a:r>
              <a:rPr sz="2000" spc="-5" dirty="0">
                <a:latin typeface="Times New Roman"/>
                <a:cs typeface="Times New Roman"/>
              </a:rPr>
              <a:t>iyonları sarkoplazmik </a:t>
            </a:r>
            <a:r>
              <a:rPr sz="2000" dirty="0">
                <a:latin typeface="Times New Roman"/>
                <a:cs typeface="Times New Roman"/>
              </a:rPr>
              <a:t>retikulum</a:t>
            </a:r>
            <a:r>
              <a:rPr sz="2000" spc="-145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içerisine</a:t>
            </a:r>
            <a:endParaRPr sz="2000">
              <a:latin typeface="Times New Roman"/>
              <a:cs typeface="Times New Roman"/>
            </a:endParaRPr>
          </a:p>
          <a:p>
            <a:pPr marL="295910">
              <a:lnSpc>
                <a:spcPct val="100000"/>
              </a:lnSpc>
              <a:spcBef>
                <a:spcPts val="5"/>
              </a:spcBef>
            </a:pPr>
            <a:r>
              <a:rPr sz="2000" dirty="0">
                <a:latin typeface="Times New Roman"/>
                <a:cs typeface="Times New Roman"/>
              </a:rPr>
              <a:t>tekrar </a:t>
            </a:r>
            <a:r>
              <a:rPr sz="2000" spc="-5" dirty="0">
                <a:latin typeface="Times New Roman"/>
                <a:cs typeface="Times New Roman"/>
              </a:rPr>
              <a:t>alınır </a:t>
            </a:r>
            <a:r>
              <a:rPr sz="2000" dirty="0">
                <a:latin typeface="Times New Roman"/>
                <a:cs typeface="Times New Roman"/>
              </a:rPr>
              <a:t>ve kas</a:t>
            </a:r>
            <a:r>
              <a:rPr sz="2000" spc="-75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gevşer.</a:t>
            </a:r>
            <a:endParaRPr sz="2000">
              <a:latin typeface="Times New Roman"/>
              <a:cs typeface="Times New Roman"/>
            </a:endParaRPr>
          </a:p>
          <a:p>
            <a:pPr marL="295910" marR="168275" indent="-283845">
              <a:lnSpc>
                <a:spcPct val="100000"/>
              </a:lnSpc>
              <a:spcBef>
                <a:spcPts val="600"/>
              </a:spcBef>
              <a:tabLst>
                <a:tab pos="295910" algn="l"/>
              </a:tabLst>
            </a:pPr>
            <a:r>
              <a:rPr sz="1600" spc="-425" dirty="0">
                <a:solidFill>
                  <a:srgbClr val="3891A7"/>
                </a:solidFill>
                <a:latin typeface="Arial"/>
                <a:cs typeface="Arial"/>
              </a:rPr>
              <a:t>	</a:t>
            </a:r>
            <a:r>
              <a:rPr sz="2000" spc="-5" dirty="0">
                <a:latin typeface="Times New Roman"/>
                <a:cs typeface="Times New Roman"/>
              </a:rPr>
              <a:t>Kasılan </a:t>
            </a:r>
            <a:r>
              <a:rPr sz="2000" dirty="0">
                <a:latin typeface="Times New Roman"/>
                <a:cs typeface="Times New Roman"/>
              </a:rPr>
              <a:t>kasın; </a:t>
            </a:r>
            <a:r>
              <a:rPr sz="2000" spc="-5" dirty="0">
                <a:latin typeface="Times New Roman"/>
                <a:cs typeface="Times New Roman"/>
              </a:rPr>
              <a:t>hacmi değişmez, </a:t>
            </a:r>
            <a:r>
              <a:rPr sz="2000" dirty="0">
                <a:latin typeface="Times New Roman"/>
                <a:cs typeface="Times New Roman"/>
              </a:rPr>
              <a:t>eni </a:t>
            </a:r>
            <a:r>
              <a:rPr sz="2000" spc="-15" dirty="0">
                <a:latin typeface="Times New Roman"/>
                <a:cs typeface="Times New Roman"/>
              </a:rPr>
              <a:t>artar, </a:t>
            </a:r>
            <a:r>
              <a:rPr sz="2000" dirty="0">
                <a:latin typeface="Times New Roman"/>
                <a:cs typeface="Times New Roman"/>
              </a:rPr>
              <a:t>boyu </a:t>
            </a:r>
            <a:r>
              <a:rPr sz="2000" spc="-15" dirty="0">
                <a:latin typeface="Times New Roman"/>
                <a:cs typeface="Times New Roman"/>
              </a:rPr>
              <a:t>kısalır, </a:t>
            </a:r>
            <a:r>
              <a:rPr sz="2000" spc="-5" dirty="0">
                <a:latin typeface="Times New Roman"/>
                <a:cs typeface="Times New Roman"/>
              </a:rPr>
              <a:t>sarkomer  </a:t>
            </a:r>
            <a:r>
              <a:rPr sz="2000" spc="-10" dirty="0">
                <a:latin typeface="Times New Roman"/>
                <a:cs typeface="Times New Roman"/>
              </a:rPr>
              <a:t>küçülür, </a:t>
            </a:r>
            <a:r>
              <a:rPr sz="2000" dirty="0">
                <a:latin typeface="Times New Roman"/>
                <a:cs typeface="Times New Roman"/>
              </a:rPr>
              <a:t>bantları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15" dirty="0">
                <a:latin typeface="Times New Roman"/>
                <a:cs typeface="Times New Roman"/>
              </a:rPr>
              <a:t>uzaklaşır.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680210" y="1379782"/>
            <a:ext cx="6760209" cy="2020570"/>
          </a:xfrm>
          <a:prstGeom prst="rect">
            <a:avLst/>
          </a:prstGeom>
        </p:spPr>
        <p:txBody>
          <a:bodyPr vert="horz" wrap="square" lIns="0" tIns="9525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50"/>
              </a:spcBef>
            </a:pPr>
            <a:r>
              <a:rPr sz="2400" b="1" spc="75" dirty="0">
                <a:solidFill>
                  <a:srgbClr val="FF0000"/>
                </a:solidFill>
                <a:latin typeface="Trebuchet MS"/>
                <a:cs typeface="Trebuchet MS"/>
              </a:rPr>
              <a:t>Kas</a:t>
            </a:r>
            <a:r>
              <a:rPr sz="2400" b="1" spc="-49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400" b="1" spc="-40" dirty="0">
                <a:solidFill>
                  <a:srgbClr val="FF0000"/>
                </a:solidFill>
                <a:latin typeface="Trebuchet MS"/>
                <a:cs typeface="Trebuchet MS"/>
              </a:rPr>
              <a:t>Yorgunlu</a:t>
            </a:r>
            <a:r>
              <a:rPr sz="2400" b="1" spc="-40" dirty="0">
                <a:solidFill>
                  <a:srgbClr val="FF0000"/>
                </a:solidFill>
                <a:latin typeface="Arial"/>
                <a:cs typeface="Arial"/>
              </a:rPr>
              <a:t>ğ</a:t>
            </a:r>
            <a:r>
              <a:rPr sz="2400" b="1" spc="-40" dirty="0">
                <a:solidFill>
                  <a:srgbClr val="FF0000"/>
                </a:solidFill>
                <a:latin typeface="Trebuchet MS"/>
                <a:cs typeface="Trebuchet MS"/>
              </a:rPr>
              <a:t>u</a:t>
            </a:r>
            <a:endParaRPr sz="2400">
              <a:latin typeface="Trebuchet MS"/>
              <a:cs typeface="Trebuchet MS"/>
            </a:endParaRPr>
          </a:p>
          <a:p>
            <a:pPr marL="212090" marR="5080" indent="54610">
              <a:lnSpc>
                <a:spcPct val="100000"/>
              </a:lnSpc>
              <a:spcBef>
                <a:spcPts val="655"/>
              </a:spcBef>
            </a:pPr>
            <a:r>
              <a:rPr sz="2400" spc="-114" dirty="0">
                <a:latin typeface="Trebuchet MS"/>
                <a:cs typeface="Trebuchet MS"/>
              </a:rPr>
              <a:t>Kas, </a:t>
            </a:r>
            <a:r>
              <a:rPr sz="2400" spc="-120" dirty="0">
                <a:latin typeface="Trebuchet MS"/>
                <a:cs typeface="Trebuchet MS"/>
              </a:rPr>
              <a:t>uzun </a:t>
            </a:r>
            <a:r>
              <a:rPr sz="2400" spc="-90" dirty="0">
                <a:latin typeface="Trebuchet MS"/>
                <a:cs typeface="Trebuchet MS"/>
              </a:rPr>
              <a:t>süre </a:t>
            </a:r>
            <a:r>
              <a:rPr sz="2400" spc="-160" dirty="0">
                <a:latin typeface="Trebuchet MS"/>
                <a:cs typeface="Trebuchet MS"/>
              </a:rPr>
              <a:t>aktiviteye </a:t>
            </a:r>
            <a:r>
              <a:rPr sz="2400" spc="-125" dirty="0">
                <a:latin typeface="Trebuchet MS"/>
                <a:cs typeface="Trebuchet MS"/>
              </a:rPr>
              <a:t>maruz </a:t>
            </a:r>
            <a:r>
              <a:rPr sz="2400" spc="-130" dirty="0">
                <a:latin typeface="Trebuchet MS"/>
                <a:cs typeface="Trebuchet MS"/>
              </a:rPr>
              <a:t>kalırsa </a:t>
            </a:r>
            <a:r>
              <a:rPr sz="2400" spc="-140" dirty="0">
                <a:latin typeface="Trebuchet MS"/>
                <a:cs typeface="Trebuchet MS"/>
              </a:rPr>
              <a:t>yorulur. </a:t>
            </a:r>
            <a:r>
              <a:rPr sz="2400" spc="-75" dirty="0">
                <a:latin typeface="Trebuchet MS"/>
                <a:cs typeface="Trebuchet MS"/>
              </a:rPr>
              <a:t>Kasın  </a:t>
            </a:r>
            <a:r>
              <a:rPr sz="2400" spc="-140" dirty="0">
                <a:latin typeface="Trebuchet MS"/>
                <a:cs typeface="Trebuchet MS"/>
              </a:rPr>
              <a:t>kan </a:t>
            </a:r>
            <a:r>
              <a:rPr sz="2400" spc="-130" dirty="0">
                <a:latin typeface="Trebuchet MS"/>
                <a:cs typeface="Trebuchet MS"/>
              </a:rPr>
              <a:t>dolaşımı </a:t>
            </a:r>
            <a:r>
              <a:rPr sz="2400" spc="-140" dirty="0">
                <a:latin typeface="Trebuchet MS"/>
                <a:cs typeface="Trebuchet MS"/>
              </a:rPr>
              <a:t>aksatılırsa </a:t>
            </a:r>
            <a:r>
              <a:rPr sz="2400" spc="-120" dirty="0">
                <a:latin typeface="Trebuchet MS"/>
                <a:cs typeface="Trebuchet MS"/>
              </a:rPr>
              <a:t>yorulma </a:t>
            </a:r>
            <a:r>
              <a:rPr sz="2400" spc="-175" dirty="0">
                <a:latin typeface="Trebuchet MS"/>
                <a:cs typeface="Trebuchet MS"/>
              </a:rPr>
              <a:t>daha </a:t>
            </a:r>
            <a:r>
              <a:rPr sz="2400" spc="-140" dirty="0">
                <a:latin typeface="Trebuchet MS"/>
                <a:cs typeface="Trebuchet MS"/>
              </a:rPr>
              <a:t>çabuk </a:t>
            </a:r>
            <a:r>
              <a:rPr sz="2400" spc="-170" dirty="0">
                <a:latin typeface="Trebuchet MS"/>
                <a:cs typeface="Trebuchet MS"/>
              </a:rPr>
              <a:t>olur. </a:t>
            </a:r>
            <a:r>
              <a:rPr sz="2400" spc="-35" dirty="0">
                <a:latin typeface="Trebuchet MS"/>
                <a:cs typeface="Trebuchet MS"/>
              </a:rPr>
              <a:t>Kas  </a:t>
            </a:r>
            <a:r>
              <a:rPr sz="2400" spc="-120" dirty="0">
                <a:latin typeface="Trebuchet MS"/>
                <a:cs typeface="Trebuchet MS"/>
              </a:rPr>
              <a:t>yorgunlu</a:t>
            </a:r>
            <a:r>
              <a:rPr sz="2400" spc="-120" dirty="0">
                <a:latin typeface="Arial"/>
                <a:cs typeface="Arial"/>
              </a:rPr>
              <a:t>ğ</a:t>
            </a:r>
            <a:r>
              <a:rPr sz="2400" spc="-120" dirty="0">
                <a:latin typeface="Trebuchet MS"/>
                <a:cs typeface="Trebuchet MS"/>
              </a:rPr>
              <a:t>unun </a:t>
            </a:r>
            <a:r>
              <a:rPr sz="2400" spc="-125" dirty="0">
                <a:latin typeface="Trebuchet MS"/>
                <a:cs typeface="Trebuchet MS"/>
              </a:rPr>
              <a:t>esas </a:t>
            </a:r>
            <a:r>
              <a:rPr sz="2400" spc="-170" dirty="0">
                <a:latin typeface="Trebuchet MS"/>
                <a:cs typeface="Trebuchet MS"/>
              </a:rPr>
              <a:t>nedeni, </a:t>
            </a:r>
            <a:r>
              <a:rPr sz="2400" spc="-125" dirty="0">
                <a:latin typeface="Trebuchet MS"/>
                <a:cs typeface="Trebuchet MS"/>
              </a:rPr>
              <a:t>oksijen </a:t>
            </a:r>
            <a:r>
              <a:rPr sz="2400" spc="-165" dirty="0">
                <a:latin typeface="Trebuchet MS"/>
                <a:cs typeface="Trebuchet MS"/>
              </a:rPr>
              <a:t>yetmezli</a:t>
            </a:r>
            <a:r>
              <a:rPr sz="2400" spc="-165" dirty="0">
                <a:latin typeface="Arial"/>
                <a:cs typeface="Arial"/>
              </a:rPr>
              <a:t>ğ</a:t>
            </a:r>
            <a:r>
              <a:rPr sz="2400" spc="-165" dirty="0">
                <a:latin typeface="Trebuchet MS"/>
                <a:cs typeface="Trebuchet MS"/>
              </a:rPr>
              <a:t>i ve  </a:t>
            </a:r>
            <a:r>
              <a:rPr sz="2400" spc="-140" dirty="0">
                <a:latin typeface="Trebuchet MS"/>
                <a:cs typeface="Trebuchet MS"/>
              </a:rPr>
              <a:t>metabolitlerin</a:t>
            </a:r>
            <a:r>
              <a:rPr sz="2400" spc="-80" dirty="0">
                <a:latin typeface="Trebuchet MS"/>
                <a:cs typeface="Trebuchet MS"/>
              </a:rPr>
              <a:t> </a:t>
            </a:r>
            <a:r>
              <a:rPr sz="2400" spc="-145" dirty="0">
                <a:latin typeface="Trebuchet MS"/>
                <a:cs typeface="Trebuchet MS"/>
              </a:rPr>
              <a:t>birikmesidir.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304289" y="1864613"/>
            <a:ext cx="6983095" cy="351536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295910" marR="5080" indent="-283210" algn="just">
              <a:lnSpc>
                <a:spcPct val="100000"/>
              </a:lnSpc>
              <a:spcBef>
                <a:spcPts val="95"/>
              </a:spcBef>
              <a:buClr>
                <a:srgbClr val="3891A7"/>
              </a:buClr>
              <a:buSzPct val="80357"/>
              <a:buFont typeface="Arial"/>
              <a:buChar char=""/>
              <a:tabLst>
                <a:tab pos="296545" algn="l"/>
              </a:tabLst>
            </a:pPr>
            <a:r>
              <a:rPr sz="2800" spc="-160" dirty="0">
                <a:latin typeface="Trebuchet MS"/>
                <a:cs typeface="Trebuchet MS"/>
              </a:rPr>
              <a:t>Fizyolojik </a:t>
            </a:r>
            <a:r>
              <a:rPr sz="2800" spc="-200" dirty="0">
                <a:latin typeface="Trebuchet MS"/>
                <a:cs typeface="Trebuchet MS"/>
              </a:rPr>
              <a:t>tetanus: </a:t>
            </a:r>
            <a:r>
              <a:rPr sz="2800" spc="-100" dirty="0">
                <a:latin typeface="Trebuchet MS"/>
                <a:cs typeface="Trebuchet MS"/>
              </a:rPr>
              <a:t>Kasa </a:t>
            </a:r>
            <a:r>
              <a:rPr sz="2800" spc="-65" dirty="0">
                <a:latin typeface="Trebuchet MS"/>
                <a:cs typeface="Trebuchet MS"/>
              </a:rPr>
              <a:t>çok </a:t>
            </a:r>
            <a:r>
              <a:rPr sz="2800" spc="-110" dirty="0">
                <a:latin typeface="Trebuchet MS"/>
                <a:cs typeface="Trebuchet MS"/>
              </a:rPr>
              <a:t>sık </a:t>
            </a:r>
            <a:r>
              <a:rPr sz="2800" spc="-185" dirty="0">
                <a:latin typeface="Trebuchet MS"/>
                <a:cs typeface="Trebuchet MS"/>
              </a:rPr>
              <a:t>aralıklarla </a:t>
            </a:r>
            <a:r>
              <a:rPr sz="2800" spc="-509" dirty="0">
                <a:latin typeface="Trebuchet MS"/>
                <a:cs typeface="Trebuchet MS"/>
              </a:rPr>
              <a:t>uyarı  </a:t>
            </a:r>
            <a:r>
              <a:rPr sz="2800" spc="-135" dirty="0">
                <a:latin typeface="Trebuchet MS"/>
                <a:cs typeface="Trebuchet MS"/>
              </a:rPr>
              <a:t>verilirse </a:t>
            </a:r>
            <a:r>
              <a:rPr sz="2800" spc="-140" dirty="0">
                <a:latin typeface="Trebuchet MS"/>
                <a:cs typeface="Trebuchet MS"/>
              </a:rPr>
              <a:t>kas </a:t>
            </a:r>
            <a:r>
              <a:rPr sz="2800" spc="-185" dirty="0">
                <a:latin typeface="Trebuchet MS"/>
                <a:cs typeface="Trebuchet MS"/>
              </a:rPr>
              <a:t>gevşemeye </a:t>
            </a:r>
            <a:r>
              <a:rPr sz="2800" spc="-180" dirty="0">
                <a:latin typeface="Trebuchet MS"/>
                <a:cs typeface="Trebuchet MS"/>
              </a:rPr>
              <a:t>fırsat </a:t>
            </a:r>
            <a:r>
              <a:rPr sz="2800" spc="-204" dirty="0">
                <a:latin typeface="Trebuchet MS"/>
                <a:cs typeface="Trebuchet MS"/>
              </a:rPr>
              <a:t>bulamaz </a:t>
            </a:r>
            <a:r>
              <a:rPr sz="2800" spc="-200" dirty="0">
                <a:latin typeface="Trebuchet MS"/>
                <a:cs typeface="Trebuchet MS"/>
              </a:rPr>
              <a:t>ve </a:t>
            </a:r>
            <a:r>
              <a:rPr sz="2800" spc="-165" dirty="0">
                <a:latin typeface="Trebuchet MS"/>
                <a:cs typeface="Trebuchet MS"/>
              </a:rPr>
              <a:t>kasılı  </a:t>
            </a:r>
            <a:r>
              <a:rPr sz="2800" spc="-195" dirty="0">
                <a:latin typeface="Trebuchet MS"/>
                <a:cs typeface="Trebuchet MS"/>
              </a:rPr>
              <a:t>vaziyette </a:t>
            </a:r>
            <a:r>
              <a:rPr sz="2800" spc="-240" dirty="0">
                <a:latin typeface="Trebuchet MS"/>
                <a:cs typeface="Trebuchet MS"/>
              </a:rPr>
              <a:t>kalır. </a:t>
            </a:r>
            <a:r>
              <a:rPr sz="2800" spc="-75" dirty="0">
                <a:latin typeface="Trebuchet MS"/>
                <a:cs typeface="Trebuchet MS"/>
              </a:rPr>
              <a:t>Bu </a:t>
            </a:r>
            <a:r>
              <a:rPr sz="2800" spc="-180" dirty="0">
                <a:latin typeface="Trebuchet MS"/>
                <a:cs typeface="Trebuchet MS"/>
              </a:rPr>
              <a:t>duruma, </a:t>
            </a:r>
            <a:r>
              <a:rPr sz="2800" spc="-175" dirty="0">
                <a:latin typeface="Trebuchet MS"/>
                <a:cs typeface="Trebuchet MS"/>
              </a:rPr>
              <a:t>tetanik </a:t>
            </a:r>
            <a:r>
              <a:rPr sz="2800" spc="-180" dirty="0">
                <a:latin typeface="Trebuchet MS"/>
                <a:cs typeface="Trebuchet MS"/>
              </a:rPr>
              <a:t>kasılma </a:t>
            </a:r>
            <a:r>
              <a:rPr sz="2800" spc="-220" dirty="0">
                <a:latin typeface="Trebuchet MS"/>
                <a:cs typeface="Trebuchet MS"/>
              </a:rPr>
              <a:t>veya  </a:t>
            </a:r>
            <a:r>
              <a:rPr sz="2800" spc="-175" dirty="0">
                <a:latin typeface="Trebuchet MS"/>
                <a:cs typeface="Trebuchet MS"/>
              </a:rPr>
              <a:t>fizyolojik </a:t>
            </a:r>
            <a:r>
              <a:rPr sz="2800" b="1" spc="-15" dirty="0">
                <a:solidFill>
                  <a:srgbClr val="FF0000"/>
                </a:solidFill>
                <a:latin typeface="Trebuchet MS"/>
                <a:cs typeface="Trebuchet MS"/>
              </a:rPr>
              <a:t>tetanus</a:t>
            </a:r>
            <a:r>
              <a:rPr sz="2800" b="1" spc="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220" dirty="0">
                <a:latin typeface="Trebuchet MS"/>
                <a:cs typeface="Trebuchet MS"/>
              </a:rPr>
              <a:t>denir.</a:t>
            </a:r>
            <a:endParaRPr sz="2800">
              <a:latin typeface="Trebuchet MS"/>
              <a:cs typeface="Trebuchet MS"/>
            </a:endParaRPr>
          </a:p>
          <a:p>
            <a:pPr marL="295910" marR="554355" indent="-283210" algn="just">
              <a:lnSpc>
                <a:spcPct val="100499"/>
              </a:lnSpc>
              <a:spcBef>
                <a:spcPts val="535"/>
              </a:spcBef>
              <a:buClr>
                <a:srgbClr val="3891A7"/>
              </a:buClr>
              <a:buSzPct val="80357"/>
              <a:buFont typeface="Arial"/>
              <a:buChar char=""/>
              <a:tabLst>
                <a:tab pos="395605" algn="l"/>
              </a:tabLst>
            </a:pPr>
            <a:r>
              <a:rPr sz="2800" spc="-40" dirty="0">
                <a:latin typeface="Trebuchet MS"/>
                <a:cs typeface="Trebuchet MS"/>
              </a:rPr>
              <a:t>Kas </a:t>
            </a:r>
            <a:r>
              <a:rPr sz="2800" spc="-145" dirty="0">
                <a:latin typeface="Trebuchet MS"/>
                <a:cs typeface="Trebuchet MS"/>
              </a:rPr>
              <a:t>tonüsü: </a:t>
            </a:r>
            <a:r>
              <a:rPr sz="2800" spc="-130" dirty="0">
                <a:latin typeface="Trebuchet MS"/>
                <a:cs typeface="Trebuchet MS"/>
              </a:rPr>
              <a:t>Bireyler </a:t>
            </a:r>
            <a:r>
              <a:rPr sz="2800" spc="-180" dirty="0">
                <a:latin typeface="Trebuchet MS"/>
                <a:cs typeface="Trebuchet MS"/>
              </a:rPr>
              <a:t>bilinçli </a:t>
            </a:r>
            <a:r>
              <a:rPr sz="2800" spc="-135" dirty="0">
                <a:latin typeface="Trebuchet MS"/>
                <a:cs typeface="Trebuchet MS"/>
              </a:rPr>
              <a:t>oldu</a:t>
            </a:r>
            <a:r>
              <a:rPr sz="2800" spc="-135" dirty="0">
                <a:latin typeface="Arial"/>
                <a:cs typeface="Arial"/>
              </a:rPr>
              <a:t>ğ</a:t>
            </a:r>
            <a:r>
              <a:rPr sz="2800" spc="-135" dirty="0">
                <a:latin typeface="Trebuchet MS"/>
                <a:cs typeface="Trebuchet MS"/>
              </a:rPr>
              <a:t>u </a:t>
            </a:r>
            <a:r>
              <a:rPr sz="2800" spc="-145" dirty="0">
                <a:latin typeface="Trebuchet MS"/>
                <a:cs typeface="Trebuchet MS"/>
              </a:rPr>
              <a:t>sürece  </a:t>
            </a:r>
            <a:r>
              <a:rPr sz="2800" spc="-170" dirty="0">
                <a:latin typeface="Trebuchet MS"/>
                <a:cs typeface="Trebuchet MS"/>
              </a:rPr>
              <a:t>iskelet </a:t>
            </a:r>
            <a:r>
              <a:rPr sz="2800" spc="-155" dirty="0">
                <a:latin typeface="Trebuchet MS"/>
                <a:cs typeface="Trebuchet MS"/>
              </a:rPr>
              <a:t>kasları </a:t>
            </a:r>
            <a:r>
              <a:rPr sz="2800" spc="-170" dirty="0">
                <a:latin typeface="Trebuchet MS"/>
                <a:cs typeface="Trebuchet MS"/>
              </a:rPr>
              <a:t>dinlenme </a:t>
            </a:r>
            <a:r>
              <a:rPr sz="2800" spc="-125" dirty="0">
                <a:latin typeface="Trebuchet MS"/>
                <a:cs typeface="Trebuchet MS"/>
              </a:rPr>
              <a:t>süresinde </a:t>
            </a:r>
            <a:r>
              <a:rPr sz="2800" spc="-190" dirty="0">
                <a:latin typeface="Trebuchet MS"/>
                <a:cs typeface="Trebuchet MS"/>
              </a:rPr>
              <a:t>bile </a:t>
            </a:r>
            <a:r>
              <a:rPr sz="2800" spc="-254" dirty="0">
                <a:latin typeface="Trebuchet MS"/>
                <a:cs typeface="Trebuchet MS"/>
              </a:rPr>
              <a:t>hafif  </a:t>
            </a:r>
            <a:r>
              <a:rPr sz="2800" spc="-170" dirty="0">
                <a:latin typeface="Trebuchet MS"/>
                <a:cs typeface="Trebuchet MS"/>
              </a:rPr>
              <a:t>kasılı </a:t>
            </a:r>
            <a:r>
              <a:rPr sz="2800" spc="-220" dirty="0">
                <a:latin typeface="Trebuchet MS"/>
                <a:cs typeface="Trebuchet MS"/>
              </a:rPr>
              <a:t>haldedir. </a:t>
            </a:r>
            <a:r>
              <a:rPr sz="2800" spc="-135" dirty="0">
                <a:latin typeface="Trebuchet MS"/>
                <a:cs typeface="Trebuchet MS"/>
              </a:rPr>
              <a:t>Kaslardaki </a:t>
            </a:r>
            <a:r>
              <a:rPr sz="2800" spc="-150" dirty="0">
                <a:latin typeface="Trebuchet MS"/>
                <a:cs typeface="Trebuchet MS"/>
              </a:rPr>
              <a:t>bu </a:t>
            </a:r>
            <a:r>
              <a:rPr sz="2800" spc="-195" dirty="0">
                <a:latin typeface="Trebuchet MS"/>
                <a:cs typeface="Trebuchet MS"/>
              </a:rPr>
              <a:t>gerginli</a:t>
            </a:r>
            <a:r>
              <a:rPr sz="2800" spc="-195" dirty="0">
                <a:latin typeface="Arial"/>
                <a:cs typeface="Arial"/>
              </a:rPr>
              <a:t>ğ</a:t>
            </a:r>
            <a:r>
              <a:rPr sz="2800" spc="-195" dirty="0">
                <a:latin typeface="Trebuchet MS"/>
                <a:cs typeface="Trebuchet MS"/>
              </a:rPr>
              <a:t>e, </a:t>
            </a:r>
            <a:r>
              <a:rPr sz="2800" b="1" spc="-5" dirty="0">
                <a:solidFill>
                  <a:srgbClr val="FF0000"/>
                </a:solidFill>
                <a:latin typeface="Trebuchet MS"/>
                <a:cs typeface="Trebuchet MS"/>
              </a:rPr>
              <a:t>kas  </a:t>
            </a:r>
            <a:r>
              <a:rPr sz="2800" b="1" dirty="0">
                <a:solidFill>
                  <a:srgbClr val="FF0000"/>
                </a:solidFill>
                <a:latin typeface="Trebuchet MS"/>
                <a:cs typeface="Trebuchet MS"/>
              </a:rPr>
              <a:t>tonüsü</a:t>
            </a:r>
            <a:r>
              <a:rPr sz="2800" b="1" spc="-60" dirty="0">
                <a:solidFill>
                  <a:srgbClr val="FF0000"/>
                </a:solidFill>
                <a:latin typeface="Trebuchet MS"/>
                <a:cs typeface="Trebuchet MS"/>
              </a:rPr>
              <a:t> </a:t>
            </a:r>
            <a:r>
              <a:rPr sz="2800" spc="-125" dirty="0">
                <a:latin typeface="Trebuchet MS"/>
                <a:cs typeface="Trebuchet MS"/>
              </a:rPr>
              <a:t>denir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2193289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8363" y="3257422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8363" y="3822827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2372" y="4393057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8363" y="5214492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8363" y="5784799"/>
            <a:ext cx="457200" cy="26517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75663" y="271779"/>
            <a:ext cx="6939280" cy="6059170"/>
          </a:xfrm>
          <a:prstGeom prst="rect">
            <a:avLst/>
          </a:prstGeom>
        </p:spPr>
        <p:txBody>
          <a:bodyPr vert="horz" wrap="square" lIns="0" tIns="6604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520"/>
              </a:spcBef>
              <a:buClr>
                <a:srgbClr val="3891A7"/>
              </a:buClr>
              <a:buSzPct val="8055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1800" spc="-90" dirty="0">
                <a:latin typeface="Trebuchet MS"/>
                <a:cs typeface="Trebuchet MS"/>
              </a:rPr>
              <a:t>Vücuttaki </a:t>
            </a:r>
            <a:r>
              <a:rPr sz="1800" spc="-55" dirty="0">
                <a:latin typeface="Trebuchet MS"/>
                <a:cs typeface="Trebuchet MS"/>
              </a:rPr>
              <a:t>Önemli </a:t>
            </a:r>
            <a:r>
              <a:rPr sz="1800" spc="-95" dirty="0">
                <a:latin typeface="Arial"/>
                <a:cs typeface="Arial"/>
              </a:rPr>
              <a:t>İ</a:t>
            </a:r>
            <a:r>
              <a:rPr sz="1800" spc="-95" dirty="0">
                <a:latin typeface="Trebuchet MS"/>
                <a:cs typeface="Trebuchet MS"/>
              </a:rPr>
              <a:t>skelet</a:t>
            </a:r>
            <a:r>
              <a:rPr sz="1800" spc="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95910" marR="323215" indent="-283210">
              <a:lnSpc>
                <a:spcPts val="1939"/>
              </a:lnSpc>
              <a:spcBef>
                <a:spcPts val="670"/>
              </a:spcBef>
              <a:buClr>
                <a:srgbClr val="3891A7"/>
              </a:buClr>
              <a:buSzPct val="8055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1800" spc="-90" dirty="0">
                <a:latin typeface="Trebuchet MS"/>
                <a:cs typeface="Trebuchet MS"/>
              </a:rPr>
              <a:t>Vücuttaki </a:t>
            </a:r>
            <a:r>
              <a:rPr sz="1800" spc="-110" dirty="0">
                <a:latin typeface="Trebuchet MS"/>
                <a:cs typeface="Trebuchet MS"/>
              </a:rPr>
              <a:t>kaslar; </a:t>
            </a:r>
            <a:r>
              <a:rPr sz="1800" spc="-105" dirty="0">
                <a:latin typeface="Trebuchet MS"/>
                <a:cs typeface="Trebuchet MS"/>
              </a:rPr>
              <a:t>baş-boyun, </a:t>
            </a:r>
            <a:r>
              <a:rPr sz="1800" spc="-110" dirty="0">
                <a:latin typeface="Trebuchet MS"/>
                <a:cs typeface="Trebuchet MS"/>
              </a:rPr>
              <a:t>gövde, </a:t>
            </a:r>
            <a:r>
              <a:rPr sz="1800" spc="-80" dirty="0">
                <a:latin typeface="Trebuchet MS"/>
                <a:cs typeface="Trebuchet MS"/>
              </a:rPr>
              <a:t>üst </a:t>
            </a:r>
            <a:r>
              <a:rPr sz="1800" spc="-140" dirty="0">
                <a:latin typeface="Trebuchet MS"/>
                <a:cs typeface="Trebuchet MS"/>
              </a:rPr>
              <a:t>taraf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45" dirty="0">
                <a:latin typeface="Trebuchet MS"/>
                <a:cs typeface="Trebuchet MS"/>
              </a:rPr>
              <a:t>alt </a:t>
            </a:r>
            <a:r>
              <a:rPr sz="1800" spc="-140" dirty="0">
                <a:latin typeface="Trebuchet MS"/>
                <a:cs typeface="Trebuchet MS"/>
              </a:rPr>
              <a:t>taraf </a:t>
            </a:r>
            <a:r>
              <a:rPr sz="1800" spc="-100" dirty="0">
                <a:latin typeface="Trebuchet MS"/>
                <a:cs typeface="Trebuchet MS"/>
              </a:rPr>
              <a:t>kasları </a:t>
            </a:r>
            <a:r>
              <a:rPr sz="1800" spc="-90" dirty="0">
                <a:latin typeface="Trebuchet MS"/>
                <a:cs typeface="Trebuchet MS"/>
              </a:rPr>
              <a:t>olmak  </a:t>
            </a:r>
            <a:r>
              <a:rPr sz="1800" spc="-95" dirty="0">
                <a:latin typeface="Trebuchet MS"/>
                <a:cs typeface="Trebuchet MS"/>
              </a:rPr>
              <a:t>üzere </a:t>
            </a:r>
            <a:r>
              <a:rPr sz="1800" spc="-35" dirty="0">
                <a:latin typeface="Trebuchet MS"/>
                <a:cs typeface="Trebuchet MS"/>
              </a:rPr>
              <a:t>dört </a:t>
            </a:r>
            <a:r>
              <a:rPr sz="1800" spc="-105" dirty="0">
                <a:latin typeface="Trebuchet MS"/>
                <a:cs typeface="Trebuchet MS"/>
              </a:rPr>
              <a:t>grupta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incelenir.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60"/>
              </a:spcBef>
            </a:pPr>
            <a:r>
              <a:rPr sz="1800" spc="-80" dirty="0">
                <a:latin typeface="Trebuchet MS"/>
                <a:cs typeface="Trebuchet MS"/>
              </a:rPr>
              <a:t>Baş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60" dirty="0">
                <a:latin typeface="Trebuchet MS"/>
                <a:cs typeface="Trebuchet MS"/>
              </a:rPr>
              <a:t>Boyun</a:t>
            </a:r>
            <a:r>
              <a:rPr sz="1800" spc="5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50"/>
              </a:spcBef>
            </a:pPr>
            <a:r>
              <a:rPr sz="1800" spc="-80" dirty="0">
                <a:latin typeface="Trebuchet MS"/>
                <a:cs typeface="Trebuchet MS"/>
              </a:rPr>
              <a:t>Baş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boyun </a:t>
            </a:r>
            <a:r>
              <a:rPr sz="1800" spc="-100" dirty="0">
                <a:latin typeface="Trebuchet MS"/>
                <a:cs typeface="Trebuchet MS"/>
              </a:rPr>
              <a:t>kasları </a:t>
            </a:r>
            <a:r>
              <a:rPr sz="1800" spc="-125" dirty="0">
                <a:latin typeface="Trebuchet MS"/>
                <a:cs typeface="Trebuchet MS"/>
              </a:rPr>
              <a:t>aşa</a:t>
            </a:r>
            <a:r>
              <a:rPr sz="1800" spc="-125" dirty="0">
                <a:latin typeface="Arial"/>
                <a:cs typeface="Arial"/>
              </a:rPr>
              <a:t>ğ</a:t>
            </a:r>
            <a:r>
              <a:rPr sz="1800" spc="-125" dirty="0">
                <a:latin typeface="Trebuchet MS"/>
                <a:cs typeface="Trebuchet MS"/>
              </a:rPr>
              <a:t>ıdaki </a:t>
            </a:r>
            <a:r>
              <a:rPr sz="1800" spc="-95" dirty="0">
                <a:latin typeface="Trebuchet MS"/>
                <a:cs typeface="Trebuchet MS"/>
              </a:rPr>
              <a:t>şekilde</a:t>
            </a:r>
            <a:r>
              <a:rPr sz="1800" spc="204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sınıflandırılır.</a:t>
            </a:r>
            <a:endParaRPr sz="1800">
              <a:latin typeface="Trebuchet MS"/>
              <a:cs typeface="Trebuchet MS"/>
            </a:endParaRPr>
          </a:p>
          <a:p>
            <a:pPr marL="375285">
              <a:lnSpc>
                <a:spcPct val="100000"/>
              </a:lnSpc>
              <a:spcBef>
                <a:spcPts val="420"/>
              </a:spcBef>
            </a:pPr>
            <a:r>
              <a:rPr sz="1800" spc="-80" dirty="0">
                <a:latin typeface="Trebuchet MS"/>
                <a:cs typeface="Trebuchet MS"/>
              </a:rPr>
              <a:t>Baş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95910" marR="5080" indent="8890">
              <a:lnSpc>
                <a:spcPts val="1910"/>
              </a:lnSpc>
              <a:spcBef>
                <a:spcPts val="655"/>
              </a:spcBef>
            </a:pPr>
            <a:r>
              <a:rPr sz="1800" spc="-55" dirty="0">
                <a:latin typeface="Trebuchet MS"/>
                <a:cs typeface="Trebuchet MS"/>
              </a:rPr>
              <a:t>Mimik </a:t>
            </a:r>
            <a:r>
              <a:rPr sz="1800" spc="-95" dirty="0">
                <a:latin typeface="Trebuchet MS"/>
                <a:cs typeface="Trebuchet MS"/>
              </a:rPr>
              <a:t>Kasları: </a:t>
            </a:r>
            <a:r>
              <a:rPr sz="1800" spc="-60" dirty="0">
                <a:latin typeface="Trebuchet MS"/>
                <a:cs typeface="Trebuchet MS"/>
              </a:rPr>
              <a:t>(Yüz </a:t>
            </a:r>
            <a:r>
              <a:rPr sz="1800" spc="-114" dirty="0">
                <a:latin typeface="Trebuchet MS"/>
                <a:cs typeface="Trebuchet MS"/>
              </a:rPr>
              <a:t>kasları-m. </a:t>
            </a:r>
            <a:r>
              <a:rPr sz="1800" spc="-130" dirty="0">
                <a:latin typeface="Trebuchet MS"/>
                <a:cs typeface="Trebuchet MS"/>
              </a:rPr>
              <a:t>faciales) </a:t>
            </a:r>
            <a:r>
              <a:rPr sz="1800" spc="-120" dirty="0">
                <a:latin typeface="Trebuchet MS"/>
                <a:cs typeface="Trebuchet MS"/>
              </a:rPr>
              <a:t>Saçlı deri, </a:t>
            </a:r>
            <a:r>
              <a:rPr sz="1800" spc="-100" dirty="0">
                <a:latin typeface="Trebuchet MS"/>
                <a:cs typeface="Trebuchet MS"/>
              </a:rPr>
              <a:t>yüz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95" dirty="0">
                <a:latin typeface="Trebuchet MS"/>
                <a:cs typeface="Trebuchet MS"/>
              </a:rPr>
              <a:t>boyunda </a:t>
            </a:r>
            <a:r>
              <a:rPr sz="1800" spc="-120" dirty="0">
                <a:latin typeface="Trebuchet MS"/>
                <a:cs typeface="Trebuchet MS"/>
              </a:rPr>
              <a:t>yüzeyel  </a:t>
            </a:r>
            <a:r>
              <a:rPr sz="1800" spc="-85" dirty="0">
                <a:latin typeface="Trebuchet MS"/>
                <a:cs typeface="Trebuchet MS"/>
              </a:rPr>
              <a:t>olarak yer </a:t>
            </a:r>
            <a:r>
              <a:rPr sz="1800" spc="-145" dirty="0">
                <a:latin typeface="Trebuchet MS"/>
                <a:cs typeface="Trebuchet MS"/>
              </a:rPr>
              <a:t>alan </a:t>
            </a:r>
            <a:r>
              <a:rPr sz="1800" spc="-95" dirty="0">
                <a:latin typeface="Trebuchet MS"/>
                <a:cs typeface="Trebuchet MS"/>
              </a:rPr>
              <a:t>bu kaslar </a:t>
            </a:r>
            <a:r>
              <a:rPr sz="1800" spc="-170" dirty="0">
                <a:latin typeface="Trebuchet MS"/>
                <a:cs typeface="Trebuchet MS"/>
              </a:rPr>
              <a:t>a</a:t>
            </a:r>
            <a:r>
              <a:rPr sz="1800" spc="-170" dirty="0">
                <a:latin typeface="Arial"/>
                <a:cs typeface="Arial"/>
              </a:rPr>
              <a:t>ğ</a:t>
            </a:r>
            <a:r>
              <a:rPr sz="1800" spc="-170" dirty="0">
                <a:latin typeface="Trebuchet MS"/>
                <a:cs typeface="Trebuchet MS"/>
              </a:rPr>
              <a:t>ız, </a:t>
            </a:r>
            <a:r>
              <a:rPr sz="1800" spc="-105" dirty="0">
                <a:latin typeface="Trebuchet MS"/>
                <a:cs typeface="Trebuchet MS"/>
              </a:rPr>
              <a:t>burun, </a:t>
            </a:r>
            <a:r>
              <a:rPr sz="1800" spc="-130" dirty="0">
                <a:latin typeface="Trebuchet MS"/>
                <a:cs typeface="Trebuchet MS"/>
              </a:rPr>
              <a:t>kulak, </a:t>
            </a:r>
            <a:r>
              <a:rPr sz="1800" spc="-75" dirty="0">
                <a:latin typeface="Trebuchet MS"/>
                <a:cs typeface="Trebuchet MS"/>
              </a:rPr>
              <a:t>göz </a:t>
            </a:r>
            <a:r>
              <a:rPr sz="1800" spc="-125" dirty="0">
                <a:latin typeface="Trebuchet MS"/>
                <a:cs typeface="Trebuchet MS"/>
              </a:rPr>
              <a:t>etrafında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yer</a:t>
            </a:r>
            <a:endParaRPr sz="1800">
              <a:latin typeface="Trebuchet MS"/>
              <a:cs typeface="Trebuchet MS"/>
            </a:endParaRPr>
          </a:p>
          <a:p>
            <a:pPr marL="295910" marR="835025">
              <a:lnSpc>
                <a:spcPts val="1910"/>
              </a:lnSpc>
              <a:spcBef>
                <a:spcPts val="70"/>
              </a:spcBef>
            </a:pPr>
            <a:r>
              <a:rPr sz="1800" spc="-110" dirty="0">
                <a:latin typeface="Trebuchet MS"/>
                <a:cs typeface="Trebuchet MS"/>
              </a:rPr>
              <a:t>aldıklarından </a:t>
            </a:r>
            <a:r>
              <a:rPr sz="1800" spc="-105" dirty="0">
                <a:latin typeface="Trebuchet MS"/>
                <a:cs typeface="Trebuchet MS"/>
              </a:rPr>
              <a:t>yüze </a:t>
            </a:r>
            <a:r>
              <a:rPr sz="1800" spc="-100" dirty="0">
                <a:latin typeface="Trebuchet MS"/>
                <a:cs typeface="Trebuchet MS"/>
              </a:rPr>
              <a:t>mimik hareketleri </a:t>
            </a:r>
            <a:r>
              <a:rPr sz="1800" spc="-110" dirty="0">
                <a:latin typeface="Trebuchet MS"/>
                <a:cs typeface="Trebuchet MS"/>
              </a:rPr>
              <a:t>yaptırmalarının </a:t>
            </a:r>
            <a:r>
              <a:rPr sz="1800" spc="-120" dirty="0">
                <a:latin typeface="Trebuchet MS"/>
                <a:cs typeface="Trebuchet MS"/>
              </a:rPr>
              <a:t>yanında </a:t>
            </a:r>
            <a:r>
              <a:rPr sz="1800" spc="-95" dirty="0">
                <a:latin typeface="Trebuchet MS"/>
                <a:cs typeface="Trebuchet MS"/>
              </a:rPr>
              <a:t>bu  </a:t>
            </a:r>
            <a:r>
              <a:rPr sz="1800" spc="-100" dirty="0">
                <a:latin typeface="Trebuchet MS"/>
                <a:cs typeface="Trebuchet MS"/>
              </a:rPr>
              <a:t>deliklerin </a:t>
            </a:r>
            <a:r>
              <a:rPr sz="1800" spc="-130" dirty="0">
                <a:latin typeface="Trebuchet MS"/>
                <a:cs typeface="Trebuchet MS"/>
              </a:rPr>
              <a:t>açılıp </a:t>
            </a:r>
            <a:r>
              <a:rPr sz="1800" spc="-114" dirty="0">
                <a:latin typeface="Trebuchet MS"/>
                <a:cs typeface="Trebuchet MS"/>
              </a:rPr>
              <a:t>kapanmasını</a:t>
            </a:r>
            <a:r>
              <a:rPr sz="1800" spc="80" dirty="0">
                <a:latin typeface="Trebuchet MS"/>
                <a:cs typeface="Trebuchet MS"/>
              </a:rPr>
              <a:t> </a:t>
            </a:r>
            <a:r>
              <a:rPr sz="1800" spc="-160" dirty="0">
                <a:latin typeface="Trebuchet MS"/>
                <a:cs typeface="Trebuchet MS"/>
              </a:rPr>
              <a:t>sa</a:t>
            </a:r>
            <a:r>
              <a:rPr sz="1800" spc="-160" dirty="0">
                <a:latin typeface="Arial"/>
                <a:cs typeface="Arial"/>
              </a:rPr>
              <a:t>ğ</a:t>
            </a:r>
            <a:r>
              <a:rPr sz="1800" spc="-160" dirty="0">
                <a:latin typeface="Trebuchet MS"/>
                <a:cs typeface="Trebuchet MS"/>
              </a:rPr>
              <a:t>lar.</a:t>
            </a:r>
            <a:endParaRPr sz="1800">
              <a:latin typeface="Trebuchet MS"/>
              <a:cs typeface="Trebuchet MS"/>
            </a:endParaRPr>
          </a:p>
          <a:p>
            <a:pPr marL="295910" marR="156210" indent="8890">
              <a:lnSpc>
                <a:spcPts val="1910"/>
              </a:lnSpc>
              <a:spcBef>
                <a:spcPts val="670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55" dirty="0">
                <a:latin typeface="Trebuchet MS"/>
                <a:cs typeface="Trebuchet MS"/>
              </a:rPr>
              <a:t>Orbicularis </a:t>
            </a:r>
            <a:r>
              <a:rPr sz="1800" spc="-75" dirty="0">
                <a:latin typeface="Trebuchet MS"/>
                <a:cs typeface="Trebuchet MS"/>
              </a:rPr>
              <a:t>Oculi: </a:t>
            </a:r>
            <a:r>
              <a:rPr sz="1800" spc="-20" dirty="0">
                <a:latin typeface="Trebuchet MS"/>
                <a:cs typeface="Trebuchet MS"/>
              </a:rPr>
              <a:t>(Göz </a:t>
            </a:r>
            <a:r>
              <a:rPr sz="1800" spc="-100" dirty="0">
                <a:latin typeface="Trebuchet MS"/>
                <a:cs typeface="Trebuchet MS"/>
              </a:rPr>
              <a:t>çevre </a:t>
            </a:r>
            <a:r>
              <a:rPr sz="1800" spc="-95" dirty="0">
                <a:latin typeface="Trebuchet MS"/>
                <a:cs typeface="Trebuchet MS"/>
              </a:rPr>
              <a:t>kası) </a:t>
            </a:r>
            <a:r>
              <a:rPr sz="1800" spc="10" dirty="0">
                <a:latin typeface="Trebuchet MS"/>
                <a:cs typeface="Trebuchet MS"/>
              </a:rPr>
              <a:t>Göz </a:t>
            </a:r>
            <a:r>
              <a:rPr sz="1800" spc="-75" dirty="0">
                <a:latin typeface="Trebuchet MS"/>
                <a:cs typeface="Trebuchet MS"/>
              </a:rPr>
              <a:t>çukurunu </a:t>
            </a:r>
            <a:r>
              <a:rPr sz="1800" spc="-105" dirty="0">
                <a:latin typeface="Trebuchet MS"/>
                <a:cs typeface="Trebuchet MS"/>
              </a:rPr>
              <a:t>çepeçevre </a:t>
            </a:r>
            <a:r>
              <a:rPr sz="1800" spc="-140" dirty="0">
                <a:latin typeface="Trebuchet MS"/>
                <a:cs typeface="Trebuchet MS"/>
              </a:rPr>
              <a:t>sarar.  </a:t>
            </a:r>
            <a:r>
              <a:rPr sz="1800" spc="5" dirty="0">
                <a:latin typeface="Trebuchet MS"/>
                <a:cs typeface="Trebuchet MS"/>
              </a:rPr>
              <a:t>Göz </a:t>
            </a:r>
            <a:r>
              <a:rPr sz="1800" spc="-110" dirty="0">
                <a:latin typeface="Trebuchet MS"/>
                <a:cs typeface="Trebuchet MS"/>
              </a:rPr>
              <a:t>kapaklarının </a:t>
            </a:r>
            <a:r>
              <a:rPr sz="1800" spc="-120" dirty="0">
                <a:latin typeface="Trebuchet MS"/>
                <a:cs typeface="Trebuchet MS"/>
              </a:rPr>
              <a:t>kapatılmasını </a:t>
            </a:r>
            <a:r>
              <a:rPr sz="1800" spc="-160" dirty="0">
                <a:latin typeface="Trebuchet MS"/>
                <a:cs typeface="Trebuchet MS"/>
              </a:rPr>
              <a:t>sa</a:t>
            </a:r>
            <a:r>
              <a:rPr sz="1800" spc="-160" dirty="0">
                <a:latin typeface="Arial"/>
                <a:cs typeface="Arial"/>
              </a:rPr>
              <a:t>ğ</a:t>
            </a:r>
            <a:r>
              <a:rPr sz="1800" spc="-160" dirty="0">
                <a:latin typeface="Trebuchet MS"/>
                <a:cs typeface="Trebuchet MS"/>
              </a:rPr>
              <a:t>lar. </a:t>
            </a:r>
            <a:r>
              <a:rPr sz="1800" spc="-65" dirty="0">
                <a:latin typeface="Trebuchet MS"/>
                <a:cs typeface="Trebuchet MS"/>
              </a:rPr>
              <a:t>Kaşlar </a:t>
            </a:r>
            <a:r>
              <a:rPr sz="1800" spc="-110" dirty="0">
                <a:latin typeface="Trebuchet MS"/>
                <a:cs typeface="Trebuchet MS"/>
              </a:rPr>
              <a:t>arasında </a:t>
            </a:r>
            <a:r>
              <a:rPr sz="1800" spc="-85" dirty="0">
                <a:latin typeface="Trebuchet MS"/>
                <a:cs typeface="Trebuchet MS"/>
              </a:rPr>
              <a:t>kırışıklıklar</a:t>
            </a:r>
            <a:r>
              <a:rPr sz="1800" spc="95" dirty="0">
                <a:latin typeface="Trebuchet MS"/>
                <a:cs typeface="Trebuchet MS"/>
              </a:rPr>
              <a:t> </a:t>
            </a:r>
            <a:r>
              <a:rPr sz="1800" spc="-170" dirty="0">
                <a:latin typeface="Trebuchet MS"/>
                <a:cs typeface="Trebuchet MS"/>
              </a:rPr>
              <a:t>yapar.</a:t>
            </a:r>
            <a:endParaRPr sz="1800">
              <a:latin typeface="Trebuchet MS"/>
              <a:cs typeface="Trebuchet MS"/>
            </a:endParaRPr>
          </a:p>
          <a:p>
            <a:pPr marL="295910" marR="265430" indent="8890">
              <a:lnSpc>
                <a:spcPts val="1980"/>
              </a:lnSpc>
              <a:spcBef>
                <a:spcPts val="575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55" dirty="0">
                <a:latin typeface="Trebuchet MS"/>
                <a:cs typeface="Trebuchet MS"/>
              </a:rPr>
              <a:t>Orbicularis </a:t>
            </a:r>
            <a:r>
              <a:rPr sz="1800" spc="-30" dirty="0">
                <a:latin typeface="Trebuchet MS"/>
                <a:cs typeface="Trebuchet MS"/>
              </a:rPr>
              <a:t>Oris: </a:t>
            </a:r>
            <a:r>
              <a:rPr sz="1800" spc="-70" dirty="0">
                <a:latin typeface="Trebuchet MS"/>
                <a:cs typeface="Trebuchet MS"/>
              </a:rPr>
              <a:t>(A</a:t>
            </a:r>
            <a:r>
              <a:rPr sz="1800" spc="-70" dirty="0">
                <a:latin typeface="Arial"/>
                <a:cs typeface="Arial"/>
              </a:rPr>
              <a:t>ğ</a:t>
            </a:r>
            <a:r>
              <a:rPr sz="1800" spc="-70" dirty="0">
                <a:latin typeface="Trebuchet MS"/>
                <a:cs typeface="Trebuchet MS"/>
              </a:rPr>
              <a:t>ız </a:t>
            </a:r>
            <a:r>
              <a:rPr sz="1800" spc="-100" dirty="0">
                <a:latin typeface="Trebuchet MS"/>
                <a:cs typeface="Trebuchet MS"/>
              </a:rPr>
              <a:t>çevre </a:t>
            </a:r>
            <a:r>
              <a:rPr sz="1800" spc="-95" dirty="0">
                <a:latin typeface="Trebuchet MS"/>
                <a:cs typeface="Trebuchet MS"/>
              </a:rPr>
              <a:t>kası) </a:t>
            </a:r>
            <a:r>
              <a:rPr sz="1800" spc="-60" dirty="0">
                <a:latin typeface="Trebuchet MS"/>
                <a:cs typeface="Trebuchet MS"/>
              </a:rPr>
              <a:t>A</a:t>
            </a:r>
            <a:r>
              <a:rPr sz="1800" spc="-60" dirty="0">
                <a:latin typeface="Arial"/>
                <a:cs typeface="Arial"/>
              </a:rPr>
              <a:t>ğ</a:t>
            </a:r>
            <a:r>
              <a:rPr sz="1800" spc="-60" dirty="0">
                <a:latin typeface="Trebuchet MS"/>
                <a:cs typeface="Trebuchet MS"/>
              </a:rPr>
              <a:t>ız </a:t>
            </a:r>
            <a:r>
              <a:rPr sz="1800" spc="-120" dirty="0">
                <a:latin typeface="Trebuchet MS"/>
                <a:cs typeface="Trebuchet MS"/>
              </a:rPr>
              <a:t>etrafını </a:t>
            </a:r>
            <a:r>
              <a:rPr sz="1800" spc="-65" dirty="0">
                <a:latin typeface="Trebuchet MS"/>
                <a:cs typeface="Trebuchet MS"/>
              </a:rPr>
              <a:t>her </a:t>
            </a:r>
            <a:r>
              <a:rPr sz="1800" spc="-95" dirty="0">
                <a:latin typeface="Trebuchet MS"/>
                <a:cs typeface="Trebuchet MS"/>
              </a:rPr>
              <a:t>iki </a:t>
            </a:r>
            <a:r>
              <a:rPr sz="1800" spc="-114" dirty="0">
                <a:latin typeface="Trebuchet MS"/>
                <a:cs typeface="Trebuchet MS"/>
              </a:rPr>
              <a:t>dudakta</a:t>
            </a:r>
            <a:r>
              <a:rPr sz="1800" spc="-24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yer  </a:t>
            </a:r>
            <a:r>
              <a:rPr sz="1800" spc="-120" dirty="0">
                <a:latin typeface="Trebuchet MS"/>
                <a:cs typeface="Trebuchet MS"/>
              </a:rPr>
              <a:t>alarak </a:t>
            </a:r>
            <a:r>
              <a:rPr sz="1800" spc="-105" dirty="0">
                <a:latin typeface="Trebuchet MS"/>
                <a:cs typeface="Trebuchet MS"/>
              </a:rPr>
              <a:t>dairesel </a:t>
            </a:r>
            <a:r>
              <a:rPr sz="1800" spc="-85" dirty="0">
                <a:latin typeface="Trebuchet MS"/>
                <a:cs typeface="Trebuchet MS"/>
              </a:rPr>
              <a:t>olarak </a:t>
            </a:r>
            <a:r>
              <a:rPr sz="1800" spc="-140" dirty="0">
                <a:latin typeface="Trebuchet MS"/>
                <a:cs typeface="Trebuchet MS"/>
              </a:rPr>
              <a:t>sarar. </a:t>
            </a:r>
            <a:r>
              <a:rPr sz="1800" spc="-65" dirty="0">
                <a:latin typeface="Trebuchet MS"/>
                <a:cs typeface="Trebuchet MS"/>
              </a:rPr>
              <a:t>Dudakları </a:t>
            </a:r>
            <a:r>
              <a:rPr sz="1800" spc="-110" dirty="0">
                <a:latin typeface="Trebuchet MS"/>
                <a:cs typeface="Trebuchet MS"/>
              </a:rPr>
              <a:t>kapatır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60" dirty="0">
                <a:latin typeface="Trebuchet MS"/>
                <a:cs typeface="Trebuchet MS"/>
              </a:rPr>
              <a:t>öne</a:t>
            </a:r>
            <a:r>
              <a:rPr sz="1800" spc="170" dirty="0">
                <a:latin typeface="Trebuchet MS"/>
                <a:cs typeface="Trebuchet MS"/>
              </a:rPr>
              <a:t> </a:t>
            </a:r>
            <a:r>
              <a:rPr sz="1800" spc="-165" dirty="0">
                <a:latin typeface="Trebuchet MS"/>
                <a:cs typeface="Trebuchet MS"/>
              </a:rPr>
              <a:t>iter.</a:t>
            </a:r>
            <a:endParaRPr sz="1800">
              <a:latin typeface="Trebuchet MS"/>
              <a:cs typeface="Trebuchet MS"/>
            </a:endParaRPr>
          </a:p>
          <a:p>
            <a:pPr marL="295910" marR="290195" indent="71120">
              <a:lnSpc>
                <a:spcPts val="1939"/>
              </a:lnSpc>
              <a:spcBef>
                <a:spcPts val="565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90" dirty="0">
                <a:latin typeface="Trebuchet MS"/>
                <a:cs typeface="Trebuchet MS"/>
              </a:rPr>
              <a:t>Buccinator: </a:t>
            </a:r>
            <a:r>
              <a:rPr sz="1800" spc="-70" dirty="0">
                <a:latin typeface="Trebuchet MS"/>
                <a:cs typeface="Trebuchet MS"/>
              </a:rPr>
              <a:t>(Üfürtücü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60" dirty="0">
                <a:latin typeface="Trebuchet MS"/>
                <a:cs typeface="Trebuchet MS"/>
              </a:rPr>
              <a:t>A</a:t>
            </a:r>
            <a:r>
              <a:rPr sz="1800" spc="-60" dirty="0">
                <a:latin typeface="Arial"/>
                <a:cs typeface="Arial"/>
              </a:rPr>
              <a:t>ğ</a:t>
            </a:r>
            <a:r>
              <a:rPr sz="1800" spc="-60" dirty="0">
                <a:latin typeface="Trebuchet MS"/>
                <a:cs typeface="Trebuchet MS"/>
              </a:rPr>
              <a:t>ız </a:t>
            </a:r>
            <a:r>
              <a:rPr sz="1800" spc="-70" dirty="0">
                <a:latin typeface="Trebuchet MS"/>
                <a:cs typeface="Trebuchet MS"/>
              </a:rPr>
              <a:t>köşeleri </a:t>
            </a:r>
            <a:r>
              <a:rPr sz="1800" spc="-130" dirty="0">
                <a:latin typeface="Trebuchet MS"/>
                <a:cs typeface="Trebuchet MS"/>
              </a:rPr>
              <a:t>ile </a:t>
            </a:r>
            <a:r>
              <a:rPr sz="1800" spc="-120" dirty="0">
                <a:latin typeface="Trebuchet MS"/>
                <a:cs typeface="Trebuchet MS"/>
              </a:rPr>
              <a:t>mandibula </a:t>
            </a:r>
            <a:r>
              <a:rPr sz="1800" spc="-125" dirty="0">
                <a:latin typeface="Trebuchet MS"/>
                <a:cs typeface="Trebuchet MS"/>
              </a:rPr>
              <a:t>ve</a:t>
            </a:r>
            <a:r>
              <a:rPr sz="1800" spc="-24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maksilla  </a:t>
            </a:r>
            <a:r>
              <a:rPr sz="1800" spc="-105" dirty="0">
                <a:latin typeface="Trebuchet MS"/>
                <a:cs typeface="Trebuchet MS"/>
              </a:rPr>
              <a:t>arasındadır.A</a:t>
            </a:r>
            <a:r>
              <a:rPr sz="1800" spc="-105" dirty="0">
                <a:latin typeface="Arial"/>
                <a:cs typeface="Arial"/>
              </a:rPr>
              <a:t>ğ</a:t>
            </a:r>
            <a:r>
              <a:rPr sz="1800" spc="-105" dirty="0">
                <a:latin typeface="Trebuchet MS"/>
                <a:cs typeface="Trebuchet MS"/>
              </a:rPr>
              <a:t>ız </a:t>
            </a:r>
            <a:r>
              <a:rPr sz="1800" spc="-85" dirty="0">
                <a:latin typeface="Trebuchet MS"/>
                <a:cs typeface="Trebuchet MS"/>
              </a:rPr>
              <a:t>boşlu</a:t>
            </a:r>
            <a:r>
              <a:rPr sz="1800" spc="-85" dirty="0">
                <a:latin typeface="Arial"/>
                <a:cs typeface="Arial"/>
              </a:rPr>
              <a:t>ğ</a:t>
            </a:r>
            <a:r>
              <a:rPr sz="1800" spc="-85" dirty="0">
                <a:latin typeface="Trebuchet MS"/>
                <a:cs typeface="Trebuchet MS"/>
              </a:rPr>
              <a:t>unun </a:t>
            </a:r>
            <a:r>
              <a:rPr sz="1800" spc="-125" dirty="0">
                <a:latin typeface="Trebuchet MS"/>
                <a:cs typeface="Trebuchet MS"/>
              </a:rPr>
              <a:t>yan </a:t>
            </a:r>
            <a:r>
              <a:rPr sz="1800" spc="-135" dirty="0">
                <a:latin typeface="Trebuchet MS"/>
                <a:cs typeface="Trebuchet MS"/>
              </a:rPr>
              <a:t>tarafında </a:t>
            </a:r>
            <a:r>
              <a:rPr sz="1800" spc="-140" dirty="0">
                <a:latin typeface="Trebuchet MS"/>
                <a:cs typeface="Trebuchet MS"/>
              </a:rPr>
              <a:t>yana</a:t>
            </a:r>
            <a:r>
              <a:rPr sz="1800" spc="-140" dirty="0">
                <a:latin typeface="Arial"/>
                <a:cs typeface="Arial"/>
              </a:rPr>
              <a:t>ğ</a:t>
            </a:r>
            <a:r>
              <a:rPr sz="1800" spc="-140" dirty="0">
                <a:latin typeface="Trebuchet MS"/>
                <a:cs typeface="Trebuchet MS"/>
              </a:rPr>
              <a:t>ımızdadır. </a:t>
            </a:r>
            <a:r>
              <a:rPr sz="1800" spc="-100" dirty="0">
                <a:latin typeface="Trebuchet MS"/>
                <a:cs typeface="Trebuchet MS"/>
              </a:rPr>
              <a:t>Üfleme </a:t>
            </a:r>
            <a:r>
              <a:rPr sz="1800" spc="-125" dirty="0">
                <a:latin typeface="Trebuchet MS"/>
                <a:cs typeface="Trebuchet MS"/>
              </a:rPr>
              <a:t>ve  </a:t>
            </a:r>
            <a:r>
              <a:rPr sz="1800" spc="-114" dirty="0">
                <a:latin typeface="Trebuchet MS"/>
                <a:cs typeface="Trebuchet MS"/>
              </a:rPr>
              <a:t>çi</a:t>
            </a:r>
            <a:r>
              <a:rPr sz="1800" spc="-114" dirty="0">
                <a:latin typeface="Arial"/>
                <a:cs typeface="Arial"/>
              </a:rPr>
              <a:t>ğ</a:t>
            </a:r>
            <a:r>
              <a:rPr sz="1800" spc="-114" dirty="0">
                <a:latin typeface="Trebuchet MS"/>
                <a:cs typeface="Trebuchet MS"/>
              </a:rPr>
              <a:t>nemede </a:t>
            </a:r>
            <a:r>
              <a:rPr sz="1800" spc="-55" dirty="0">
                <a:latin typeface="Trebuchet MS"/>
                <a:cs typeface="Trebuchet MS"/>
              </a:rPr>
              <a:t>rol</a:t>
            </a:r>
            <a:r>
              <a:rPr sz="1800" spc="15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oynar.</a:t>
            </a:r>
            <a:endParaRPr sz="1800">
              <a:latin typeface="Trebuchet MS"/>
              <a:cs typeface="Trebuchet MS"/>
            </a:endParaRPr>
          </a:p>
          <a:p>
            <a:pPr marL="295910" marR="499745" indent="8890">
              <a:lnSpc>
                <a:spcPts val="1939"/>
              </a:lnSpc>
              <a:spcBef>
                <a:spcPts val="645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25" dirty="0">
                <a:latin typeface="Trebuchet MS"/>
                <a:cs typeface="Trebuchet MS"/>
              </a:rPr>
              <a:t>Corrugator </a:t>
            </a:r>
            <a:r>
              <a:rPr sz="1800" spc="-114" dirty="0">
                <a:latin typeface="Trebuchet MS"/>
                <a:cs typeface="Trebuchet MS"/>
              </a:rPr>
              <a:t>Supercilii: </a:t>
            </a:r>
            <a:r>
              <a:rPr sz="1800" spc="-45" dirty="0">
                <a:latin typeface="Trebuchet MS"/>
                <a:cs typeface="Trebuchet MS"/>
              </a:rPr>
              <a:t>(Kaş </a:t>
            </a:r>
            <a:r>
              <a:rPr sz="1800" spc="-135" dirty="0">
                <a:latin typeface="Trebuchet MS"/>
                <a:cs typeface="Trebuchet MS"/>
              </a:rPr>
              <a:t>çatan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95" dirty="0">
                <a:latin typeface="Trebuchet MS"/>
                <a:cs typeface="Trebuchet MS"/>
              </a:rPr>
              <a:t>Frontal </a:t>
            </a:r>
            <a:r>
              <a:rPr sz="1800" spc="-110" dirty="0">
                <a:latin typeface="Trebuchet MS"/>
                <a:cs typeface="Trebuchet MS"/>
              </a:rPr>
              <a:t>kemikle </a:t>
            </a:r>
            <a:r>
              <a:rPr sz="1800" spc="-90" dirty="0">
                <a:latin typeface="Trebuchet MS"/>
                <a:cs typeface="Trebuchet MS"/>
              </a:rPr>
              <a:t>kaş </a:t>
            </a:r>
            <a:r>
              <a:rPr sz="1800" spc="-80" dirty="0">
                <a:latin typeface="Trebuchet MS"/>
                <a:cs typeface="Trebuchet MS"/>
              </a:rPr>
              <a:t>derisi  </a:t>
            </a:r>
            <a:r>
              <a:rPr sz="1800" spc="-110" dirty="0">
                <a:latin typeface="Trebuchet MS"/>
                <a:cs typeface="Trebuchet MS"/>
              </a:rPr>
              <a:t>arasında </a:t>
            </a:r>
            <a:r>
              <a:rPr sz="1800" spc="-130" dirty="0">
                <a:latin typeface="Trebuchet MS"/>
                <a:cs typeface="Trebuchet MS"/>
              </a:rPr>
              <a:t>bulunur. </a:t>
            </a:r>
            <a:r>
              <a:rPr sz="1800" spc="-75" dirty="0">
                <a:latin typeface="Trebuchet MS"/>
                <a:cs typeface="Trebuchet MS"/>
              </a:rPr>
              <a:t>Kaşları </a:t>
            </a:r>
            <a:r>
              <a:rPr sz="1800" spc="-85" dirty="0">
                <a:latin typeface="Trebuchet MS"/>
                <a:cs typeface="Trebuchet MS"/>
              </a:rPr>
              <a:t>birbirine </a:t>
            </a:r>
            <a:r>
              <a:rPr sz="1800" spc="-125" dirty="0">
                <a:latin typeface="Trebuchet MS"/>
                <a:cs typeface="Trebuchet MS"/>
              </a:rPr>
              <a:t>yaklaştırır, </a:t>
            </a:r>
            <a:r>
              <a:rPr sz="1800" spc="-100" dirty="0">
                <a:latin typeface="Trebuchet MS"/>
                <a:cs typeface="Trebuchet MS"/>
              </a:rPr>
              <a:t>kaşları </a:t>
            </a:r>
            <a:r>
              <a:rPr sz="1800" spc="-170" dirty="0">
                <a:latin typeface="Trebuchet MS"/>
                <a:cs typeface="Trebuchet MS"/>
              </a:rPr>
              <a:t>çatar.</a:t>
            </a:r>
            <a:endParaRPr sz="1800">
              <a:latin typeface="Trebuchet MS"/>
              <a:cs typeface="Trebuchet MS"/>
            </a:endParaRPr>
          </a:p>
          <a:p>
            <a:pPr marL="295910" marR="247650" indent="8890">
              <a:lnSpc>
                <a:spcPts val="1939"/>
              </a:lnSpc>
              <a:spcBef>
                <a:spcPts val="610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105" dirty="0">
                <a:latin typeface="Trebuchet MS"/>
                <a:cs typeface="Trebuchet MS"/>
              </a:rPr>
              <a:t>Frontalis: </a:t>
            </a:r>
            <a:r>
              <a:rPr sz="1800" spc="-60" dirty="0">
                <a:latin typeface="Trebuchet MS"/>
                <a:cs typeface="Trebuchet MS"/>
              </a:rPr>
              <a:t>(Alın </a:t>
            </a:r>
            <a:r>
              <a:rPr sz="1800" spc="-95" dirty="0">
                <a:latin typeface="Trebuchet MS"/>
                <a:cs typeface="Trebuchet MS"/>
              </a:rPr>
              <a:t>kası </a:t>
            </a:r>
            <a:r>
              <a:rPr sz="1800" spc="-80" dirty="0">
                <a:latin typeface="Trebuchet MS"/>
                <a:cs typeface="Trebuchet MS"/>
              </a:rPr>
              <a:t>) </a:t>
            </a:r>
            <a:r>
              <a:rPr sz="1800" spc="-50" dirty="0">
                <a:latin typeface="Trebuchet MS"/>
                <a:cs typeface="Trebuchet MS"/>
              </a:rPr>
              <a:t>Alın </a:t>
            </a:r>
            <a:r>
              <a:rPr sz="1800" spc="-80" dirty="0">
                <a:latin typeface="Trebuchet MS"/>
                <a:cs typeface="Trebuchet MS"/>
              </a:rPr>
              <a:t>derisi </a:t>
            </a:r>
            <a:r>
              <a:rPr sz="1800" spc="-130" dirty="0">
                <a:latin typeface="Trebuchet MS"/>
                <a:cs typeface="Trebuchet MS"/>
              </a:rPr>
              <a:t>ile </a:t>
            </a:r>
            <a:r>
              <a:rPr sz="1800" spc="-95" dirty="0">
                <a:latin typeface="Trebuchet MS"/>
                <a:cs typeface="Trebuchet MS"/>
              </a:rPr>
              <a:t>kaşlar </a:t>
            </a:r>
            <a:r>
              <a:rPr sz="1800" spc="-130" dirty="0">
                <a:latin typeface="Trebuchet MS"/>
                <a:cs typeface="Trebuchet MS"/>
              </a:rPr>
              <a:t>arasındadır. </a:t>
            </a:r>
            <a:r>
              <a:rPr sz="1800" spc="-70" dirty="0">
                <a:latin typeface="Trebuchet MS"/>
                <a:cs typeface="Trebuchet MS"/>
              </a:rPr>
              <a:t>Kaşları</a:t>
            </a:r>
            <a:r>
              <a:rPr sz="1800" spc="-280" dirty="0">
                <a:latin typeface="Trebuchet MS"/>
                <a:cs typeface="Trebuchet MS"/>
              </a:rPr>
              <a:t> </a:t>
            </a:r>
            <a:r>
              <a:rPr sz="1800" spc="-90" dirty="0">
                <a:latin typeface="Trebuchet MS"/>
                <a:cs typeface="Trebuchet MS"/>
              </a:rPr>
              <a:t>yukarı  </a:t>
            </a:r>
            <a:r>
              <a:rPr sz="1800" spc="-125" dirty="0">
                <a:latin typeface="Trebuchet MS"/>
                <a:cs typeface="Trebuchet MS"/>
              </a:rPr>
              <a:t>kaldırır, </a:t>
            </a:r>
            <a:r>
              <a:rPr sz="1800" spc="-155" dirty="0">
                <a:latin typeface="Trebuchet MS"/>
                <a:cs typeface="Trebuchet MS"/>
              </a:rPr>
              <a:t>kafa </a:t>
            </a:r>
            <a:r>
              <a:rPr sz="1800" spc="-85" dirty="0">
                <a:latin typeface="Trebuchet MS"/>
                <a:cs typeface="Trebuchet MS"/>
              </a:rPr>
              <a:t>derisini </a:t>
            </a:r>
            <a:r>
              <a:rPr sz="1800" spc="-110" dirty="0">
                <a:latin typeface="Trebuchet MS"/>
                <a:cs typeface="Trebuchet MS"/>
              </a:rPr>
              <a:t>hareket </a:t>
            </a:r>
            <a:r>
              <a:rPr sz="1800" spc="-130" dirty="0">
                <a:latin typeface="Trebuchet MS"/>
                <a:cs typeface="Trebuchet MS"/>
              </a:rPr>
              <a:t>ettirir, alında </a:t>
            </a:r>
            <a:r>
              <a:rPr sz="1800" spc="-85" dirty="0">
                <a:latin typeface="Trebuchet MS"/>
                <a:cs typeface="Trebuchet MS"/>
              </a:rPr>
              <a:t>kırışıklıklar </a:t>
            </a:r>
            <a:r>
              <a:rPr sz="1800" spc="-125" dirty="0">
                <a:latin typeface="Trebuchet MS"/>
                <a:cs typeface="Trebuchet MS"/>
              </a:rPr>
              <a:t>meydana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getirir.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3006851"/>
            <a:ext cx="509015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8363" y="3997705"/>
            <a:ext cx="509015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8363" y="4992573"/>
            <a:ext cx="509015" cy="29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458467" y="5679033"/>
            <a:ext cx="509016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75663" y="1863699"/>
            <a:ext cx="6889750" cy="47510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80" dirty="0">
                <a:latin typeface="Trebuchet MS"/>
                <a:cs typeface="Trebuchet MS"/>
              </a:rPr>
              <a:t>Çi</a:t>
            </a:r>
            <a:r>
              <a:rPr sz="2000" spc="-80" dirty="0">
                <a:latin typeface="Arial"/>
                <a:cs typeface="Arial"/>
              </a:rPr>
              <a:t>ğ</a:t>
            </a:r>
            <a:r>
              <a:rPr sz="2000" spc="-80" dirty="0">
                <a:latin typeface="Trebuchet MS"/>
                <a:cs typeface="Trebuchet MS"/>
              </a:rPr>
              <a:t>neme</a:t>
            </a:r>
            <a:r>
              <a:rPr sz="2000" spc="-9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10" dirty="0">
                <a:latin typeface="Trebuchet MS"/>
                <a:cs typeface="Trebuchet MS"/>
              </a:rPr>
              <a:t>Her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55" dirty="0">
                <a:latin typeface="Trebuchet MS"/>
                <a:cs typeface="Trebuchet MS"/>
              </a:rPr>
              <a:t>tarafta </a:t>
            </a:r>
            <a:r>
              <a:rPr sz="2000" spc="-50" dirty="0">
                <a:latin typeface="Trebuchet MS"/>
                <a:cs typeface="Trebuchet MS"/>
              </a:rPr>
              <a:t>dörder </a:t>
            </a:r>
            <a:r>
              <a:rPr sz="2000" spc="-140" dirty="0">
                <a:latin typeface="Trebuchet MS"/>
                <a:cs typeface="Trebuchet MS"/>
              </a:rPr>
              <a:t>adet </a:t>
            </a:r>
            <a:r>
              <a:rPr sz="2000" spc="-130" dirty="0">
                <a:latin typeface="Trebuchet MS"/>
                <a:cs typeface="Trebuchet MS"/>
              </a:rPr>
              <a:t>çi</a:t>
            </a:r>
            <a:r>
              <a:rPr sz="2000" spc="-130" dirty="0">
                <a:latin typeface="Arial"/>
                <a:cs typeface="Arial"/>
              </a:rPr>
              <a:t>ğ</a:t>
            </a:r>
            <a:r>
              <a:rPr sz="2000" spc="-130" dirty="0">
                <a:latin typeface="Trebuchet MS"/>
                <a:cs typeface="Trebuchet MS"/>
              </a:rPr>
              <a:t>neme </a:t>
            </a:r>
            <a:r>
              <a:rPr sz="2000" spc="-110" dirty="0">
                <a:latin typeface="Trebuchet MS"/>
                <a:cs typeface="Trebuchet MS"/>
              </a:rPr>
              <a:t>kası </a:t>
            </a:r>
            <a:r>
              <a:rPr sz="2000" spc="-145" dirty="0">
                <a:latin typeface="Trebuchet MS"/>
                <a:cs typeface="Trebuchet MS"/>
              </a:rPr>
              <a:t>bulunur.</a:t>
            </a:r>
            <a:r>
              <a:rPr sz="2000" spc="-80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Mandibulaya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</a:pPr>
            <a:r>
              <a:rPr sz="2000" spc="-110" dirty="0">
                <a:latin typeface="Trebuchet MS"/>
                <a:cs typeface="Trebuchet MS"/>
              </a:rPr>
              <a:t>tutunarak </a:t>
            </a:r>
            <a:r>
              <a:rPr sz="2000" spc="-125" dirty="0">
                <a:latin typeface="Trebuchet MS"/>
                <a:cs typeface="Trebuchet MS"/>
              </a:rPr>
              <a:t>ci</a:t>
            </a:r>
            <a:r>
              <a:rPr sz="2000" spc="-125" dirty="0">
                <a:latin typeface="Arial"/>
                <a:cs typeface="Arial"/>
              </a:rPr>
              <a:t>ğ</a:t>
            </a:r>
            <a:r>
              <a:rPr sz="2000" spc="-125" dirty="0">
                <a:latin typeface="Trebuchet MS"/>
                <a:cs typeface="Trebuchet MS"/>
              </a:rPr>
              <a:t>neme </a:t>
            </a:r>
            <a:r>
              <a:rPr sz="2000" spc="-120" dirty="0">
                <a:latin typeface="Trebuchet MS"/>
                <a:cs typeface="Trebuchet MS"/>
              </a:rPr>
              <a:t>hareketi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295910" marR="288925" indent="39370">
              <a:lnSpc>
                <a:spcPct val="101499"/>
              </a:lnSpc>
              <a:spcBef>
                <a:spcPts val="565"/>
              </a:spcBef>
            </a:pPr>
            <a:r>
              <a:rPr sz="2000" spc="-110" dirty="0">
                <a:latin typeface="Trebuchet MS"/>
                <a:cs typeface="Trebuchet MS"/>
              </a:rPr>
              <a:t>M.Temporalis: (şakak </a:t>
            </a:r>
            <a:r>
              <a:rPr sz="2000" spc="-105" dirty="0">
                <a:latin typeface="Trebuchet MS"/>
                <a:cs typeface="Trebuchet MS"/>
              </a:rPr>
              <a:t>kası) </a:t>
            </a:r>
            <a:r>
              <a:rPr sz="2000" spc="-80" dirty="0">
                <a:latin typeface="Trebuchet MS"/>
                <a:cs typeface="Trebuchet MS"/>
              </a:rPr>
              <a:t>En </a:t>
            </a:r>
            <a:r>
              <a:rPr sz="2000" spc="-120" dirty="0">
                <a:latin typeface="Trebuchet MS"/>
                <a:cs typeface="Trebuchet MS"/>
              </a:rPr>
              <a:t>güçlü </a:t>
            </a:r>
            <a:r>
              <a:rPr sz="2000" spc="-125" dirty="0">
                <a:latin typeface="Trebuchet MS"/>
                <a:cs typeface="Trebuchet MS"/>
              </a:rPr>
              <a:t>çi</a:t>
            </a:r>
            <a:r>
              <a:rPr sz="2000" spc="-125" dirty="0">
                <a:latin typeface="Arial"/>
                <a:cs typeface="Arial"/>
              </a:rPr>
              <a:t>ğ</a:t>
            </a:r>
            <a:r>
              <a:rPr sz="2000" spc="-125" dirty="0">
                <a:latin typeface="Trebuchet MS"/>
                <a:cs typeface="Trebuchet MS"/>
              </a:rPr>
              <a:t>neme kasıdır.Temporal  </a:t>
            </a:r>
            <a:r>
              <a:rPr sz="2000" spc="-110" dirty="0">
                <a:latin typeface="Trebuchet MS"/>
                <a:cs typeface="Trebuchet MS"/>
              </a:rPr>
              <a:t>kemikteki şakak </a:t>
            </a:r>
            <a:r>
              <a:rPr sz="2000" spc="-90" dirty="0">
                <a:latin typeface="Trebuchet MS"/>
                <a:cs typeface="Trebuchet MS"/>
              </a:rPr>
              <a:t>çukurundan </a:t>
            </a:r>
            <a:r>
              <a:rPr sz="2000" spc="-170" dirty="0">
                <a:latin typeface="Trebuchet MS"/>
                <a:cs typeface="Trebuchet MS"/>
              </a:rPr>
              <a:t>başlar, </a:t>
            </a:r>
            <a:r>
              <a:rPr sz="2000" spc="-130" dirty="0">
                <a:latin typeface="Trebuchet MS"/>
                <a:cs typeface="Trebuchet MS"/>
              </a:rPr>
              <a:t>mandibula </a:t>
            </a:r>
            <a:r>
              <a:rPr sz="2000" spc="-90" dirty="0">
                <a:latin typeface="Trebuchet MS"/>
                <a:cs typeface="Trebuchet MS"/>
              </a:rPr>
              <a:t>kolunun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30" dirty="0">
                <a:latin typeface="Trebuchet MS"/>
                <a:cs typeface="Trebuchet MS"/>
              </a:rPr>
              <a:t>ön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365"/>
              </a:lnSpc>
            </a:pPr>
            <a:r>
              <a:rPr sz="2000" spc="-114" dirty="0">
                <a:latin typeface="Trebuchet MS"/>
                <a:cs typeface="Trebuchet MS"/>
              </a:rPr>
              <a:t>çıkıntısında </a:t>
            </a:r>
            <a:r>
              <a:rPr sz="2000" spc="-130" dirty="0">
                <a:latin typeface="Trebuchet MS"/>
                <a:cs typeface="Trebuchet MS"/>
              </a:rPr>
              <a:t>sonlanır. </a:t>
            </a:r>
            <a:r>
              <a:rPr sz="2000" spc="-114" dirty="0">
                <a:latin typeface="Trebuchet MS"/>
                <a:cs typeface="Trebuchet MS"/>
              </a:rPr>
              <a:t>Mandibulayı </a:t>
            </a:r>
            <a:r>
              <a:rPr sz="2000" spc="-95" dirty="0">
                <a:latin typeface="Trebuchet MS"/>
                <a:cs typeface="Trebuchet MS"/>
              </a:rPr>
              <a:t>yukarı </a:t>
            </a:r>
            <a:r>
              <a:rPr sz="2000" spc="-140" dirty="0">
                <a:latin typeface="Trebuchet MS"/>
                <a:cs typeface="Trebuchet MS"/>
              </a:rPr>
              <a:t>kaldırır, </a:t>
            </a:r>
            <a:r>
              <a:rPr sz="2000" spc="-150" dirty="0">
                <a:latin typeface="Trebuchet MS"/>
                <a:cs typeface="Trebuchet MS"/>
              </a:rPr>
              <a:t>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zı</a:t>
            </a:r>
            <a:r>
              <a:rPr sz="2000" spc="-235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kapatır.</a:t>
            </a:r>
            <a:endParaRPr sz="2000">
              <a:latin typeface="Trebuchet MS"/>
              <a:cs typeface="Trebuchet MS"/>
            </a:endParaRPr>
          </a:p>
          <a:p>
            <a:pPr marL="295910" marR="294640" indent="39370">
              <a:lnSpc>
                <a:spcPct val="100800"/>
              </a:lnSpc>
              <a:spcBef>
                <a:spcPts val="58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85" dirty="0">
                <a:latin typeface="Trebuchet MS"/>
                <a:cs typeface="Trebuchet MS"/>
              </a:rPr>
              <a:t>Masseter: </a:t>
            </a:r>
            <a:r>
              <a:rPr sz="2000" dirty="0">
                <a:latin typeface="Trebuchet MS"/>
                <a:cs typeface="Trebuchet MS"/>
              </a:rPr>
              <a:t>(Dış </a:t>
            </a:r>
            <a:r>
              <a:rPr sz="2000" spc="-125" dirty="0">
                <a:latin typeface="Trebuchet MS"/>
                <a:cs typeface="Trebuchet MS"/>
              </a:rPr>
              <a:t>çi</a:t>
            </a:r>
            <a:r>
              <a:rPr sz="2000" spc="-125" dirty="0">
                <a:latin typeface="Arial"/>
                <a:cs typeface="Arial"/>
              </a:rPr>
              <a:t>ğ</a:t>
            </a:r>
            <a:r>
              <a:rPr sz="2000" spc="-125" dirty="0">
                <a:latin typeface="Trebuchet MS"/>
                <a:cs typeface="Trebuchet MS"/>
              </a:rPr>
              <a:t>neme </a:t>
            </a:r>
            <a:r>
              <a:rPr sz="2000" spc="-105" dirty="0">
                <a:latin typeface="Trebuchet MS"/>
                <a:cs typeface="Trebuchet MS"/>
              </a:rPr>
              <a:t>kası) Mandibula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25" dirty="0">
                <a:latin typeface="Trebuchet MS"/>
                <a:cs typeface="Trebuchet MS"/>
              </a:rPr>
              <a:t>maksillanın </a:t>
            </a:r>
            <a:r>
              <a:rPr sz="2000" spc="-90" dirty="0">
                <a:latin typeface="Trebuchet MS"/>
                <a:cs typeface="Trebuchet MS"/>
              </a:rPr>
              <a:t>dış  </a:t>
            </a:r>
            <a:r>
              <a:rPr sz="2000" spc="-145" dirty="0">
                <a:latin typeface="Trebuchet MS"/>
                <a:cs typeface="Trebuchet MS"/>
              </a:rPr>
              <a:t>tarafında </a:t>
            </a:r>
            <a:r>
              <a:rPr sz="2000" spc="-40" dirty="0">
                <a:latin typeface="Trebuchet MS"/>
                <a:cs typeface="Trebuchet MS"/>
              </a:rPr>
              <a:t>dört </a:t>
            </a:r>
            <a:r>
              <a:rPr sz="2000" spc="-80" dirty="0">
                <a:latin typeface="Trebuchet MS"/>
                <a:cs typeface="Trebuchet MS"/>
              </a:rPr>
              <a:t>köşeli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114" dirty="0">
                <a:latin typeface="Trebuchet MS"/>
                <a:cs typeface="Trebuchet MS"/>
              </a:rPr>
              <a:t>Mandibulayı </a:t>
            </a:r>
            <a:r>
              <a:rPr sz="2000" spc="-95" dirty="0">
                <a:latin typeface="Trebuchet MS"/>
                <a:cs typeface="Trebuchet MS"/>
              </a:rPr>
              <a:t>yukarı </a:t>
            </a:r>
            <a:r>
              <a:rPr sz="2000" spc="-140" dirty="0">
                <a:latin typeface="Trebuchet MS"/>
                <a:cs typeface="Trebuchet MS"/>
              </a:rPr>
              <a:t>kaldırır, </a:t>
            </a:r>
            <a:r>
              <a:rPr sz="2000" spc="-150" dirty="0">
                <a:latin typeface="Trebuchet MS"/>
                <a:cs typeface="Trebuchet MS"/>
              </a:rPr>
              <a:t>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zı  </a:t>
            </a:r>
            <a:r>
              <a:rPr sz="2000" spc="-170" dirty="0">
                <a:latin typeface="Trebuchet MS"/>
                <a:cs typeface="Trebuchet MS"/>
              </a:rPr>
              <a:t>kapatır.</a:t>
            </a:r>
            <a:endParaRPr sz="2000">
              <a:latin typeface="Trebuchet MS"/>
              <a:cs typeface="Trebuchet MS"/>
            </a:endParaRPr>
          </a:p>
          <a:p>
            <a:pPr marL="335280">
              <a:lnSpc>
                <a:spcPts val="2385"/>
              </a:lnSpc>
              <a:spcBef>
                <a:spcPts val="600"/>
              </a:spcBef>
            </a:pPr>
            <a:r>
              <a:rPr sz="2000" spc="-80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pterygoideus </a:t>
            </a:r>
            <a:r>
              <a:rPr sz="2000" spc="-145" dirty="0">
                <a:latin typeface="Trebuchet MS"/>
                <a:cs typeface="Trebuchet MS"/>
              </a:rPr>
              <a:t>medialis: </a:t>
            </a:r>
            <a:r>
              <a:rPr sz="2000" spc="-114" dirty="0">
                <a:latin typeface="Trebuchet MS"/>
                <a:cs typeface="Trebuchet MS"/>
              </a:rPr>
              <a:t>(iç </a:t>
            </a:r>
            <a:r>
              <a:rPr sz="2000" spc="-135" dirty="0">
                <a:latin typeface="Trebuchet MS"/>
                <a:cs typeface="Trebuchet MS"/>
              </a:rPr>
              <a:t>yan </a:t>
            </a:r>
            <a:r>
              <a:rPr sz="2000" spc="-120" dirty="0">
                <a:latin typeface="Trebuchet MS"/>
                <a:cs typeface="Trebuchet MS"/>
              </a:rPr>
              <a:t>kanatsı </a:t>
            </a:r>
            <a:r>
              <a:rPr sz="2000" spc="-95" dirty="0">
                <a:latin typeface="Trebuchet MS"/>
                <a:cs typeface="Trebuchet MS"/>
              </a:rPr>
              <a:t>kas) </a:t>
            </a:r>
            <a:r>
              <a:rPr sz="2000" spc="-105" dirty="0">
                <a:latin typeface="Trebuchet MS"/>
                <a:cs typeface="Trebuchet MS"/>
              </a:rPr>
              <a:t>Mandibulanın</a:t>
            </a:r>
            <a:r>
              <a:rPr sz="2000" spc="-12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iç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385"/>
              </a:lnSpc>
            </a:pPr>
            <a:r>
              <a:rPr sz="2000" spc="-150" dirty="0">
                <a:latin typeface="Trebuchet MS"/>
                <a:cs typeface="Trebuchet MS"/>
              </a:rPr>
              <a:t>yanında, </a:t>
            </a:r>
            <a:r>
              <a:rPr sz="2000" spc="-95" dirty="0">
                <a:latin typeface="Trebuchet MS"/>
                <a:cs typeface="Trebuchet MS"/>
              </a:rPr>
              <a:t>derinde </a:t>
            </a:r>
            <a:r>
              <a:rPr sz="2000" spc="-110" dirty="0">
                <a:latin typeface="Trebuchet MS"/>
                <a:cs typeface="Trebuchet MS"/>
              </a:rPr>
              <a:t>bulunur.A</a:t>
            </a:r>
            <a:r>
              <a:rPr sz="2000" spc="-110" dirty="0">
                <a:latin typeface="Arial"/>
                <a:cs typeface="Arial"/>
              </a:rPr>
              <a:t>ğ</a:t>
            </a:r>
            <a:r>
              <a:rPr sz="2000" spc="-110" dirty="0">
                <a:latin typeface="Trebuchet MS"/>
                <a:cs typeface="Trebuchet MS"/>
              </a:rPr>
              <a:t>zı</a:t>
            </a:r>
            <a:r>
              <a:rPr sz="2000" spc="-170" dirty="0">
                <a:latin typeface="Trebuchet MS"/>
                <a:cs typeface="Trebuchet MS"/>
              </a:rPr>
              <a:t> kapatır.</a:t>
            </a:r>
            <a:endParaRPr sz="2000">
              <a:latin typeface="Trebuchet MS"/>
              <a:cs typeface="Trebuchet MS"/>
            </a:endParaRPr>
          </a:p>
          <a:p>
            <a:pPr marL="295910" marR="5080" indent="109220">
              <a:lnSpc>
                <a:spcPct val="99300"/>
              </a:lnSpc>
              <a:spcBef>
                <a:spcPts val="65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pterygoideus </a:t>
            </a:r>
            <a:r>
              <a:rPr sz="2000" spc="-145" dirty="0">
                <a:latin typeface="Trebuchet MS"/>
                <a:cs typeface="Trebuchet MS"/>
              </a:rPr>
              <a:t>lateralis: </a:t>
            </a:r>
            <a:r>
              <a:rPr sz="2000" dirty="0">
                <a:latin typeface="Trebuchet MS"/>
                <a:cs typeface="Trebuchet MS"/>
              </a:rPr>
              <a:t>(Dış </a:t>
            </a:r>
            <a:r>
              <a:rPr sz="2000" spc="-135" dirty="0">
                <a:latin typeface="Trebuchet MS"/>
                <a:cs typeface="Trebuchet MS"/>
              </a:rPr>
              <a:t>yan </a:t>
            </a:r>
            <a:r>
              <a:rPr sz="2000" spc="-120" dirty="0">
                <a:latin typeface="Trebuchet MS"/>
                <a:cs typeface="Trebuchet MS"/>
              </a:rPr>
              <a:t>kanatsı </a:t>
            </a:r>
            <a:r>
              <a:rPr sz="2000" spc="-95" dirty="0">
                <a:latin typeface="Trebuchet MS"/>
                <a:cs typeface="Trebuchet MS"/>
              </a:rPr>
              <a:t>kas) Medial</a:t>
            </a:r>
            <a:r>
              <a:rPr sz="2000" spc="-195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piterigoid  </a:t>
            </a:r>
            <a:r>
              <a:rPr sz="2000" spc="-105" dirty="0">
                <a:latin typeface="Trebuchet MS"/>
                <a:cs typeface="Trebuchet MS"/>
              </a:rPr>
              <a:t>kasın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145" dirty="0">
                <a:latin typeface="Trebuchet MS"/>
                <a:cs typeface="Trebuchet MS"/>
              </a:rPr>
              <a:t>tarafında </a:t>
            </a:r>
            <a:r>
              <a:rPr sz="2000" spc="-140" dirty="0">
                <a:latin typeface="Trebuchet MS"/>
                <a:cs typeface="Trebuchet MS"/>
              </a:rPr>
              <a:t>bulunan, </a:t>
            </a:r>
            <a:r>
              <a:rPr sz="2000" spc="-105" dirty="0">
                <a:latin typeface="Trebuchet MS"/>
                <a:cs typeface="Trebuchet MS"/>
              </a:rPr>
              <a:t>kısa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0" dirty="0">
                <a:latin typeface="Trebuchet MS"/>
                <a:cs typeface="Trebuchet MS"/>
              </a:rPr>
              <a:t>kalın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114" dirty="0">
                <a:latin typeface="Trebuchet MS"/>
                <a:cs typeface="Trebuchet MS"/>
              </a:rPr>
              <a:t>Mandibulayı öne,  </a:t>
            </a:r>
            <a:r>
              <a:rPr sz="2000" spc="-150" dirty="0">
                <a:latin typeface="Trebuchet MS"/>
                <a:cs typeface="Trebuchet MS"/>
              </a:rPr>
              <a:t>aşa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ı </a:t>
            </a:r>
            <a:r>
              <a:rPr sz="2000" spc="-165" dirty="0">
                <a:latin typeface="Trebuchet MS"/>
                <a:cs typeface="Trebuchet MS"/>
              </a:rPr>
              <a:t>çeker, </a:t>
            </a:r>
            <a:r>
              <a:rPr sz="2000" spc="-125" dirty="0">
                <a:latin typeface="Trebuchet MS"/>
                <a:cs typeface="Trebuchet MS"/>
              </a:rPr>
              <a:t>çeneyi </a:t>
            </a:r>
            <a:r>
              <a:rPr sz="2000" spc="-204" dirty="0">
                <a:latin typeface="Trebuchet MS"/>
                <a:cs typeface="Trebuchet MS"/>
              </a:rPr>
              <a:t>açar, </a:t>
            </a:r>
            <a:r>
              <a:rPr sz="2000" spc="-135" dirty="0">
                <a:latin typeface="Trebuchet MS"/>
                <a:cs typeface="Trebuchet MS"/>
              </a:rPr>
              <a:t>mandibulayı </a:t>
            </a:r>
            <a:r>
              <a:rPr sz="2000" spc="-150" dirty="0">
                <a:latin typeface="Trebuchet MS"/>
                <a:cs typeface="Trebuchet MS"/>
              </a:rPr>
              <a:t>sa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a </a:t>
            </a:r>
            <a:r>
              <a:rPr sz="2000" spc="-95" dirty="0">
                <a:latin typeface="Trebuchet MS"/>
                <a:cs typeface="Trebuchet MS"/>
              </a:rPr>
              <a:t>sola</a:t>
            </a:r>
            <a:r>
              <a:rPr sz="2000" spc="70" dirty="0">
                <a:latin typeface="Trebuchet MS"/>
                <a:cs typeface="Trebuchet MS"/>
              </a:rPr>
              <a:t> </a:t>
            </a:r>
            <a:r>
              <a:rPr sz="2000" spc="-165" dirty="0">
                <a:latin typeface="Trebuchet MS"/>
                <a:cs typeface="Trebuchet MS"/>
              </a:rPr>
              <a:t>çeker.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 txBox="1">
            <a:spLocks noGrp="1"/>
          </p:cNvSpPr>
          <p:nvPr>
            <p:ph type="title"/>
          </p:nvPr>
        </p:nvSpPr>
        <p:spPr>
          <a:xfrm>
            <a:off x="1765173" y="2004440"/>
            <a:ext cx="6363970" cy="27692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5080" indent="-236854" algn="ctr">
              <a:lnSpc>
                <a:spcPct val="100000"/>
              </a:lnSpc>
              <a:spcBef>
                <a:spcPts val="100"/>
              </a:spcBef>
            </a:pPr>
            <a:r>
              <a:rPr sz="2850" spc="-725" dirty="0">
                <a:solidFill>
                  <a:srgbClr val="3891A7"/>
                </a:solidFill>
                <a:latin typeface="Arial"/>
                <a:cs typeface="Arial"/>
              </a:rPr>
              <a:t> </a:t>
            </a:r>
            <a:r>
              <a:rPr sz="3600" spc="-140" dirty="0">
                <a:solidFill>
                  <a:srgbClr val="000000"/>
                </a:solidFill>
              </a:rPr>
              <a:t>Kasları </a:t>
            </a:r>
            <a:r>
              <a:rPr sz="3600" spc="-240" dirty="0">
                <a:solidFill>
                  <a:srgbClr val="000000"/>
                </a:solidFill>
              </a:rPr>
              <a:t>inceleyen </a:t>
            </a:r>
            <a:r>
              <a:rPr sz="3600" spc="-235" dirty="0">
                <a:solidFill>
                  <a:srgbClr val="000000"/>
                </a:solidFill>
              </a:rPr>
              <a:t>bilim </a:t>
            </a:r>
            <a:r>
              <a:rPr sz="3600" spc="-300" dirty="0">
                <a:solidFill>
                  <a:srgbClr val="000000"/>
                </a:solidFill>
              </a:rPr>
              <a:t>dalına,  </a:t>
            </a:r>
            <a:r>
              <a:rPr sz="3600" spc="-204" dirty="0">
                <a:solidFill>
                  <a:srgbClr val="000000"/>
                </a:solidFill>
              </a:rPr>
              <a:t>myologia-miyoloji </a:t>
            </a:r>
            <a:r>
              <a:rPr sz="3600" spc="-280" dirty="0">
                <a:solidFill>
                  <a:srgbClr val="000000"/>
                </a:solidFill>
              </a:rPr>
              <a:t>denir. </a:t>
            </a:r>
            <a:r>
              <a:rPr sz="3600" spc="-220" dirty="0">
                <a:solidFill>
                  <a:srgbClr val="000000"/>
                </a:solidFill>
              </a:rPr>
              <a:t>Latincede  </a:t>
            </a:r>
            <a:r>
              <a:rPr sz="3600" spc="-175" dirty="0">
                <a:solidFill>
                  <a:srgbClr val="000000"/>
                </a:solidFill>
              </a:rPr>
              <a:t>musculus kas </a:t>
            </a:r>
            <a:r>
              <a:rPr sz="3600" spc="-254" dirty="0">
                <a:solidFill>
                  <a:srgbClr val="000000"/>
                </a:solidFill>
              </a:rPr>
              <a:t>demektir. </a:t>
            </a:r>
            <a:r>
              <a:rPr sz="3600" spc="-160" dirty="0">
                <a:solidFill>
                  <a:srgbClr val="000000"/>
                </a:solidFill>
              </a:rPr>
              <a:t>Kısaca</a:t>
            </a:r>
            <a:r>
              <a:rPr sz="3600" spc="-509" dirty="0">
                <a:solidFill>
                  <a:srgbClr val="000000"/>
                </a:solidFill>
              </a:rPr>
              <a:t> </a:t>
            </a:r>
            <a:r>
              <a:rPr sz="3600" spc="-150" dirty="0">
                <a:solidFill>
                  <a:srgbClr val="000000"/>
                </a:solidFill>
              </a:rPr>
              <a:t>“M”  </a:t>
            </a:r>
            <a:r>
              <a:rPr sz="3600" spc="-235" dirty="0">
                <a:solidFill>
                  <a:srgbClr val="000000"/>
                </a:solidFill>
              </a:rPr>
              <a:t>harfi </a:t>
            </a:r>
            <a:r>
              <a:rPr sz="3600" spc="-254" dirty="0">
                <a:solidFill>
                  <a:srgbClr val="000000"/>
                </a:solidFill>
              </a:rPr>
              <a:t>ile </a:t>
            </a:r>
            <a:r>
              <a:rPr sz="3600" spc="-145" dirty="0">
                <a:solidFill>
                  <a:srgbClr val="000000"/>
                </a:solidFill>
              </a:rPr>
              <a:t>gösterilir(M. </a:t>
            </a:r>
            <a:r>
              <a:rPr sz="3600" spc="-110" dirty="0">
                <a:solidFill>
                  <a:srgbClr val="000000"/>
                </a:solidFill>
              </a:rPr>
              <a:t>Deltoideus  </a:t>
            </a:r>
            <a:r>
              <a:rPr sz="3600" spc="-225" dirty="0">
                <a:solidFill>
                  <a:srgbClr val="000000"/>
                </a:solidFill>
              </a:rPr>
              <a:t>gibi)</a:t>
            </a:r>
            <a:endParaRPr sz="36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0"/>
            <a:ext cx="9143999" cy="685800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32712" y="277555"/>
            <a:ext cx="7630795" cy="5157470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5"/>
              </a:spcBef>
            </a:pPr>
            <a:r>
              <a:rPr sz="2400" spc="-75" dirty="0">
                <a:latin typeface="Trebuchet MS"/>
                <a:cs typeface="Trebuchet MS"/>
              </a:rPr>
              <a:t>Boyun</a:t>
            </a:r>
            <a:r>
              <a:rPr sz="2400" spc="-65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Kasları</a:t>
            </a:r>
            <a:endParaRPr sz="2400">
              <a:latin typeface="Trebuchet MS"/>
              <a:cs typeface="Trebuchet MS"/>
            </a:endParaRPr>
          </a:p>
          <a:p>
            <a:pPr marL="295910" marR="692785" indent="-283845">
              <a:lnSpc>
                <a:spcPct val="100000"/>
              </a:lnSpc>
              <a:spcBef>
                <a:spcPts val="600"/>
              </a:spcBef>
            </a:pPr>
            <a:r>
              <a:rPr sz="2400" spc="-80" dirty="0">
                <a:latin typeface="Trebuchet MS"/>
                <a:cs typeface="Trebuchet MS"/>
              </a:rPr>
              <a:t>Boyun </a:t>
            </a:r>
            <a:r>
              <a:rPr sz="2400" spc="-160" dirty="0">
                <a:latin typeface="Trebuchet MS"/>
                <a:cs typeface="Trebuchet MS"/>
              </a:rPr>
              <a:t>kasları; yüzeyel </a:t>
            </a:r>
            <a:r>
              <a:rPr sz="2400" spc="-105" dirty="0">
                <a:latin typeface="Trebuchet MS"/>
                <a:cs typeface="Trebuchet MS"/>
              </a:rPr>
              <a:t>boyun </a:t>
            </a:r>
            <a:r>
              <a:rPr sz="2400" spc="-160" dirty="0">
                <a:latin typeface="Trebuchet MS"/>
                <a:cs typeface="Trebuchet MS"/>
              </a:rPr>
              <a:t>kasları, </a:t>
            </a:r>
            <a:r>
              <a:rPr sz="2400" spc="-75" dirty="0">
                <a:latin typeface="Trebuchet MS"/>
                <a:cs typeface="Trebuchet MS"/>
              </a:rPr>
              <a:t>orta </a:t>
            </a:r>
            <a:r>
              <a:rPr sz="2400" spc="-160" dirty="0">
                <a:latin typeface="Trebuchet MS"/>
                <a:cs typeface="Trebuchet MS"/>
              </a:rPr>
              <a:t>plandaki </a:t>
            </a:r>
            <a:r>
              <a:rPr sz="2400" spc="-105" dirty="0">
                <a:latin typeface="Trebuchet MS"/>
                <a:cs typeface="Trebuchet MS"/>
              </a:rPr>
              <a:t>boyun  </a:t>
            </a:r>
            <a:r>
              <a:rPr sz="2400" spc="-135" dirty="0">
                <a:latin typeface="Trebuchet MS"/>
                <a:cs typeface="Trebuchet MS"/>
              </a:rPr>
              <a:t>kasları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105" dirty="0">
                <a:latin typeface="Trebuchet MS"/>
                <a:cs typeface="Trebuchet MS"/>
              </a:rPr>
              <a:t>derin boyun </a:t>
            </a:r>
            <a:r>
              <a:rPr sz="2400" spc="-135" dirty="0">
                <a:latin typeface="Trebuchet MS"/>
                <a:cs typeface="Trebuchet MS"/>
              </a:rPr>
              <a:t>kasları </a:t>
            </a:r>
            <a:r>
              <a:rPr sz="2400" spc="-114" dirty="0">
                <a:latin typeface="Trebuchet MS"/>
                <a:cs typeface="Trebuchet MS"/>
              </a:rPr>
              <a:t>olarak</a:t>
            </a:r>
            <a:r>
              <a:rPr sz="2400" spc="300" dirty="0">
                <a:latin typeface="Trebuchet MS"/>
                <a:cs typeface="Trebuchet MS"/>
              </a:rPr>
              <a:t> </a:t>
            </a:r>
            <a:r>
              <a:rPr sz="2400" spc="-155" dirty="0">
                <a:latin typeface="Trebuchet MS"/>
                <a:cs typeface="Trebuchet MS"/>
              </a:rPr>
              <a:t>gruplandırılır.</a:t>
            </a:r>
            <a:endParaRPr sz="2400">
              <a:latin typeface="Trebuchet MS"/>
              <a:cs typeface="Trebuchet MS"/>
            </a:endParaRPr>
          </a:p>
          <a:p>
            <a:pPr marL="50165">
              <a:lnSpc>
                <a:spcPct val="100000"/>
              </a:lnSpc>
              <a:spcBef>
                <a:spcPts val="600"/>
              </a:spcBef>
            </a:pPr>
            <a:r>
              <a:rPr sz="2400" spc="-130" dirty="0">
                <a:latin typeface="Trebuchet MS"/>
                <a:cs typeface="Trebuchet MS"/>
              </a:rPr>
              <a:t>Yüzeyel </a:t>
            </a:r>
            <a:r>
              <a:rPr sz="2400" spc="-75" dirty="0">
                <a:latin typeface="Trebuchet MS"/>
                <a:cs typeface="Trebuchet MS"/>
              </a:rPr>
              <a:t>Boyun</a:t>
            </a:r>
            <a:r>
              <a:rPr sz="2400" spc="-10" dirty="0">
                <a:latin typeface="Trebuchet MS"/>
                <a:cs typeface="Trebuchet MS"/>
              </a:rPr>
              <a:t> </a:t>
            </a:r>
            <a:r>
              <a:rPr sz="2400" spc="-95" dirty="0">
                <a:latin typeface="Trebuchet MS"/>
                <a:cs typeface="Trebuchet MS"/>
              </a:rPr>
              <a:t>Kasları</a:t>
            </a:r>
            <a:endParaRPr sz="2400">
              <a:latin typeface="Trebuchet MS"/>
              <a:cs typeface="Trebuchet MS"/>
            </a:endParaRPr>
          </a:p>
          <a:p>
            <a:pPr marL="295910" marR="313690" indent="-283210">
              <a:lnSpc>
                <a:spcPct val="99200"/>
              </a:lnSpc>
              <a:spcBef>
                <a:spcPts val="625"/>
              </a:spcBef>
              <a:buClr>
                <a:srgbClr val="3891A7"/>
              </a:buClr>
              <a:buSzPct val="79166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400" b="1" spc="50" dirty="0">
                <a:solidFill>
                  <a:srgbClr val="FF0000"/>
                </a:solidFill>
                <a:latin typeface="Trebuchet MS"/>
                <a:cs typeface="Trebuchet MS"/>
              </a:rPr>
              <a:t>M. </a:t>
            </a:r>
            <a:r>
              <a:rPr sz="2400" b="1" spc="5" dirty="0">
                <a:solidFill>
                  <a:srgbClr val="FF0000"/>
                </a:solidFill>
                <a:latin typeface="Trebuchet MS"/>
                <a:cs typeface="Trebuchet MS"/>
              </a:rPr>
              <a:t>platysma-platisma 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kası: </a:t>
            </a:r>
            <a:r>
              <a:rPr sz="2400" spc="-85" dirty="0">
                <a:latin typeface="Trebuchet MS"/>
                <a:cs typeface="Trebuchet MS"/>
              </a:rPr>
              <a:t>Boynun </a:t>
            </a:r>
            <a:r>
              <a:rPr sz="2400" spc="-40" dirty="0">
                <a:latin typeface="Trebuchet MS"/>
                <a:cs typeface="Trebuchet MS"/>
              </a:rPr>
              <a:t>ön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160" dirty="0">
                <a:latin typeface="Trebuchet MS"/>
                <a:cs typeface="Trebuchet MS"/>
              </a:rPr>
              <a:t>yanında  </a:t>
            </a:r>
            <a:r>
              <a:rPr sz="2400" spc="-145" dirty="0">
                <a:latin typeface="Trebuchet MS"/>
                <a:cs typeface="Trebuchet MS"/>
              </a:rPr>
              <a:t>bulunan </a:t>
            </a:r>
            <a:r>
              <a:rPr sz="2400" spc="-180" dirty="0">
                <a:latin typeface="Trebuchet MS"/>
                <a:cs typeface="Trebuchet MS"/>
              </a:rPr>
              <a:t>ince, </a:t>
            </a:r>
            <a:r>
              <a:rPr sz="2400" spc="-135" dirty="0">
                <a:latin typeface="Trebuchet MS"/>
                <a:cs typeface="Trebuchet MS"/>
              </a:rPr>
              <a:t>geniş </a:t>
            </a:r>
            <a:r>
              <a:rPr sz="2400" spc="-165" dirty="0">
                <a:latin typeface="Trebuchet MS"/>
                <a:cs typeface="Trebuchet MS"/>
              </a:rPr>
              <a:t>ve </a:t>
            </a:r>
            <a:r>
              <a:rPr sz="2400" spc="-90" dirty="0">
                <a:latin typeface="Trebuchet MS"/>
                <a:cs typeface="Trebuchet MS"/>
              </a:rPr>
              <a:t>dörtgen </a:t>
            </a:r>
            <a:r>
              <a:rPr sz="2400" spc="-145" dirty="0">
                <a:latin typeface="Trebuchet MS"/>
                <a:cs typeface="Trebuchet MS"/>
              </a:rPr>
              <a:t>biçiminde </a:t>
            </a:r>
            <a:r>
              <a:rPr sz="2400" spc="-95" dirty="0">
                <a:latin typeface="Trebuchet MS"/>
                <a:cs typeface="Trebuchet MS"/>
              </a:rPr>
              <a:t>bir </a:t>
            </a:r>
            <a:r>
              <a:rPr sz="2400" spc="-180" dirty="0">
                <a:latin typeface="Trebuchet MS"/>
                <a:cs typeface="Trebuchet MS"/>
              </a:rPr>
              <a:t>kastır. </a:t>
            </a:r>
            <a:r>
              <a:rPr sz="2400" spc="-80" dirty="0">
                <a:latin typeface="Trebuchet MS"/>
                <a:cs typeface="Trebuchet MS"/>
              </a:rPr>
              <a:t>Boyun  </a:t>
            </a:r>
            <a:r>
              <a:rPr sz="2400" spc="-114" dirty="0">
                <a:latin typeface="Trebuchet MS"/>
                <a:cs typeface="Trebuchet MS"/>
              </a:rPr>
              <a:t>derisini </a:t>
            </a:r>
            <a:r>
              <a:rPr sz="2400" spc="-125" dirty="0">
                <a:latin typeface="Trebuchet MS"/>
                <a:cs typeface="Trebuchet MS"/>
              </a:rPr>
              <a:t>gerer.Alt </a:t>
            </a:r>
            <a:r>
              <a:rPr sz="2400" spc="-160" dirty="0">
                <a:latin typeface="Trebuchet MS"/>
                <a:cs typeface="Trebuchet MS"/>
              </a:rPr>
              <a:t>duda</a:t>
            </a:r>
            <a:r>
              <a:rPr sz="2400" spc="-160" dirty="0">
                <a:latin typeface="Arial"/>
                <a:cs typeface="Arial"/>
              </a:rPr>
              <a:t>ğ</a:t>
            </a:r>
            <a:r>
              <a:rPr sz="2400" spc="-160" dirty="0">
                <a:latin typeface="Trebuchet MS"/>
                <a:cs typeface="Trebuchet MS"/>
              </a:rPr>
              <a:t>ı </a:t>
            </a:r>
            <a:r>
              <a:rPr sz="2400" spc="-170" dirty="0">
                <a:latin typeface="Trebuchet MS"/>
                <a:cs typeface="Trebuchet MS"/>
              </a:rPr>
              <a:t>ve </a:t>
            </a:r>
            <a:r>
              <a:rPr sz="2400" spc="-190" dirty="0">
                <a:latin typeface="Trebuchet MS"/>
                <a:cs typeface="Trebuchet MS"/>
              </a:rPr>
              <a:t>a</a:t>
            </a:r>
            <a:r>
              <a:rPr sz="2400" spc="-190" dirty="0">
                <a:latin typeface="Arial"/>
                <a:cs typeface="Arial"/>
              </a:rPr>
              <a:t>ğ</a:t>
            </a:r>
            <a:r>
              <a:rPr sz="2400" spc="-190" dirty="0">
                <a:latin typeface="Trebuchet MS"/>
                <a:cs typeface="Trebuchet MS"/>
              </a:rPr>
              <a:t>ız </a:t>
            </a:r>
            <a:r>
              <a:rPr sz="2400" spc="-90" dirty="0">
                <a:latin typeface="Trebuchet MS"/>
                <a:cs typeface="Trebuchet MS"/>
              </a:rPr>
              <a:t>köşesini </a:t>
            </a:r>
            <a:r>
              <a:rPr sz="2400" spc="-185" dirty="0">
                <a:latin typeface="Trebuchet MS"/>
                <a:cs typeface="Trebuchet MS"/>
              </a:rPr>
              <a:t>aşa</a:t>
            </a:r>
            <a:r>
              <a:rPr sz="2400" spc="-185" dirty="0">
                <a:latin typeface="Arial"/>
                <a:cs typeface="Arial"/>
              </a:rPr>
              <a:t>ğ</a:t>
            </a:r>
            <a:r>
              <a:rPr sz="2400" spc="-185" dirty="0">
                <a:latin typeface="Trebuchet MS"/>
                <a:cs typeface="Trebuchet MS"/>
              </a:rPr>
              <a:t>ıya</a:t>
            </a:r>
            <a:r>
              <a:rPr sz="2400" spc="-105" dirty="0">
                <a:latin typeface="Trebuchet MS"/>
                <a:cs typeface="Trebuchet MS"/>
              </a:rPr>
              <a:t> </a:t>
            </a:r>
            <a:r>
              <a:rPr sz="2400" spc="-195" dirty="0">
                <a:latin typeface="Trebuchet MS"/>
                <a:cs typeface="Trebuchet MS"/>
              </a:rPr>
              <a:t>çeker.</a:t>
            </a:r>
            <a:endParaRPr sz="2400">
              <a:latin typeface="Trebuchet MS"/>
              <a:cs typeface="Trebuchet MS"/>
            </a:endParaRPr>
          </a:p>
          <a:p>
            <a:pPr marL="295910" marR="204470" indent="-283210">
              <a:lnSpc>
                <a:spcPct val="99200"/>
              </a:lnSpc>
              <a:spcBef>
                <a:spcPts val="675"/>
              </a:spcBef>
              <a:buClr>
                <a:srgbClr val="3891A7"/>
              </a:buClr>
              <a:buSzPct val="79166"/>
              <a:buFont typeface="Arial"/>
              <a:buChar char=""/>
              <a:tabLst>
                <a:tab pos="379730" algn="l"/>
                <a:tab pos="380365" algn="l"/>
              </a:tabLst>
            </a:pPr>
            <a:r>
              <a:rPr sz="2400" b="1" spc="50" dirty="0">
                <a:solidFill>
                  <a:srgbClr val="FF0000"/>
                </a:solidFill>
                <a:latin typeface="Trebuchet MS"/>
                <a:cs typeface="Trebuchet MS"/>
              </a:rPr>
              <a:t>M. </a:t>
            </a:r>
            <a:r>
              <a:rPr sz="2400" b="1" spc="10" dirty="0">
                <a:solidFill>
                  <a:srgbClr val="FF0000"/>
                </a:solidFill>
                <a:latin typeface="Trebuchet MS"/>
                <a:cs typeface="Trebuchet MS"/>
              </a:rPr>
              <a:t>Sternocleidomastoideus </a:t>
            </a:r>
            <a:r>
              <a:rPr sz="2400" b="1" spc="30" dirty="0">
                <a:solidFill>
                  <a:srgbClr val="FF0000"/>
                </a:solidFill>
                <a:latin typeface="Trebuchet MS"/>
                <a:cs typeface="Trebuchet MS"/>
              </a:rPr>
              <a:t>(scm)-  </a:t>
            </a:r>
            <a:r>
              <a:rPr sz="2400" b="1" spc="10" dirty="0">
                <a:solidFill>
                  <a:srgbClr val="FF0000"/>
                </a:solidFill>
                <a:latin typeface="Trebuchet MS"/>
                <a:cs typeface="Trebuchet MS"/>
              </a:rPr>
              <a:t>sternokloidomastoid </a:t>
            </a:r>
            <a:r>
              <a:rPr sz="2400" b="1" spc="-65" dirty="0">
                <a:solidFill>
                  <a:srgbClr val="FF0000"/>
                </a:solidFill>
                <a:latin typeface="Trebuchet MS"/>
                <a:cs typeface="Trebuchet MS"/>
              </a:rPr>
              <a:t>kas: </a:t>
            </a:r>
            <a:r>
              <a:rPr sz="2400" spc="-105" dirty="0">
                <a:latin typeface="Trebuchet MS"/>
                <a:cs typeface="Trebuchet MS"/>
              </a:rPr>
              <a:t>Sternum </a:t>
            </a:r>
            <a:r>
              <a:rPr sz="2400" spc="-155" dirty="0">
                <a:latin typeface="Trebuchet MS"/>
                <a:cs typeface="Trebuchet MS"/>
              </a:rPr>
              <a:t>sapı </a:t>
            </a:r>
            <a:r>
              <a:rPr sz="2400" spc="-170" dirty="0">
                <a:latin typeface="Trebuchet MS"/>
                <a:cs typeface="Trebuchet MS"/>
              </a:rPr>
              <a:t>ve </a:t>
            </a:r>
            <a:r>
              <a:rPr sz="2400" spc="-160" dirty="0">
                <a:latin typeface="Trebuchet MS"/>
                <a:cs typeface="Trebuchet MS"/>
              </a:rPr>
              <a:t>klavikuladan  </a:t>
            </a:r>
            <a:r>
              <a:rPr sz="2400" spc="-175" dirty="0">
                <a:latin typeface="Trebuchet MS"/>
                <a:cs typeface="Trebuchet MS"/>
              </a:rPr>
              <a:t>başlayıp </a:t>
            </a:r>
            <a:r>
              <a:rPr sz="2400" spc="-120" dirty="0">
                <a:latin typeface="Trebuchet MS"/>
                <a:cs typeface="Trebuchet MS"/>
              </a:rPr>
              <a:t>temporal </a:t>
            </a:r>
            <a:r>
              <a:rPr sz="2400" spc="-155" dirty="0">
                <a:latin typeface="Trebuchet MS"/>
                <a:cs typeface="Trebuchet MS"/>
              </a:rPr>
              <a:t>kemi</a:t>
            </a:r>
            <a:r>
              <a:rPr sz="2400" spc="-155" dirty="0">
                <a:latin typeface="Arial"/>
                <a:cs typeface="Arial"/>
              </a:rPr>
              <a:t>ğ</a:t>
            </a:r>
            <a:r>
              <a:rPr sz="2400" spc="-155" dirty="0">
                <a:latin typeface="Trebuchet MS"/>
                <a:cs typeface="Trebuchet MS"/>
              </a:rPr>
              <a:t>in </a:t>
            </a:r>
            <a:r>
              <a:rPr sz="2400" spc="-120" dirty="0">
                <a:latin typeface="Trebuchet MS"/>
                <a:cs typeface="Trebuchet MS"/>
              </a:rPr>
              <a:t>mastoid </a:t>
            </a:r>
            <a:r>
              <a:rPr sz="2400" spc="-135" dirty="0">
                <a:latin typeface="Trebuchet MS"/>
                <a:cs typeface="Trebuchet MS"/>
              </a:rPr>
              <a:t>çıkıntısında</a:t>
            </a:r>
            <a:r>
              <a:rPr sz="2400" spc="250" dirty="0">
                <a:latin typeface="Trebuchet MS"/>
                <a:cs typeface="Trebuchet MS"/>
              </a:rPr>
              <a:t> </a:t>
            </a:r>
            <a:r>
              <a:rPr sz="2400" spc="-160" dirty="0">
                <a:latin typeface="Trebuchet MS"/>
                <a:cs typeface="Trebuchet MS"/>
              </a:rPr>
              <a:t>sonlanır.</a:t>
            </a:r>
            <a:endParaRPr sz="2400">
              <a:latin typeface="Trebuchet MS"/>
              <a:cs typeface="Trebuchet MS"/>
            </a:endParaRPr>
          </a:p>
          <a:p>
            <a:pPr marL="295910" marR="5080">
              <a:lnSpc>
                <a:spcPct val="99200"/>
              </a:lnSpc>
              <a:spcBef>
                <a:spcPts val="70"/>
              </a:spcBef>
            </a:pPr>
            <a:r>
              <a:rPr sz="2400" spc="-85" dirty="0">
                <a:latin typeface="Trebuchet MS"/>
                <a:cs typeface="Trebuchet MS"/>
              </a:rPr>
              <a:t>Boynun </a:t>
            </a:r>
            <a:r>
              <a:rPr sz="2400" spc="-165" dirty="0">
                <a:latin typeface="Trebuchet MS"/>
                <a:cs typeface="Trebuchet MS"/>
              </a:rPr>
              <a:t>yan </a:t>
            </a:r>
            <a:r>
              <a:rPr sz="2400" spc="-175" dirty="0">
                <a:latin typeface="Trebuchet MS"/>
                <a:cs typeface="Trebuchet MS"/>
              </a:rPr>
              <a:t>tarafında </a:t>
            </a:r>
            <a:r>
              <a:rPr sz="2400" spc="-145" dirty="0">
                <a:latin typeface="Trebuchet MS"/>
                <a:cs typeface="Trebuchet MS"/>
              </a:rPr>
              <a:t>bulunan </a:t>
            </a:r>
            <a:r>
              <a:rPr sz="2400" spc="-155" dirty="0">
                <a:latin typeface="Trebuchet MS"/>
                <a:cs typeface="Trebuchet MS"/>
              </a:rPr>
              <a:t>kalın </a:t>
            </a:r>
            <a:r>
              <a:rPr sz="2400" spc="-95" dirty="0">
                <a:latin typeface="Trebuchet MS"/>
                <a:cs typeface="Trebuchet MS"/>
              </a:rPr>
              <a:t>bir </a:t>
            </a:r>
            <a:r>
              <a:rPr sz="2400" spc="-180" dirty="0">
                <a:latin typeface="Trebuchet MS"/>
                <a:cs typeface="Trebuchet MS"/>
              </a:rPr>
              <a:t>kastır. </a:t>
            </a:r>
            <a:r>
              <a:rPr sz="2400" spc="-175" dirty="0">
                <a:latin typeface="Trebuchet MS"/>
                <a:cs typeface="Trebuchet MS"/>
              </a:rPr>
              <a:t>Tek </a:t>
            </a:r>
            <a:r>
              <a:rPr sz="2400" spc="-180" dirty="0">
                <a:latin typeface="Trebuchet MS"/>
                <a:cs typeface="Trebuchet MS"/>
              </a:rPr>
              <a:t>taraflı  </a:t>
            </a:r>
            <a:r>
              <a:rPr sz="2400" spc="-150" dirty="0">
                <a:latin typeface="Trebuchet MS"/>
                <a:cs typeface="Trebuchet MS"/>
              </a:rPr>
              <a:t>kasılınca </a:t>
            </a:r>
            <a:r>
              <a:rPr sz="2400" spc="-145" dirty="0">
                <a:latin typeface="Trebuchet MS"/>
                <a:cs typeface="Trebuchet MS"/>
              </a:rPr>
              <a:t>başı </a:t>
            </a:r>
            <a:r>
              <a:rPr sz="2400" spc="-135" dirty="0">
                <a:latin typeface="Trebuchet MS"/>
                <a:cs typeface="Trebuchet MS"/>
              </a:rPr>
              <a:t>kendi </a:t>
            </a:r>
            <a:r>
              <a:rPr sz="2400" spc="-185" dirty="0">
                <a:latin typeface="Trebuchet MS"/>
                <a:cs typeface="Trebuchet MS"/>
              </a:rPr>
              <a:t>tarafına </a:t>
            </a:r>
            <a:r>
              <a:rPr sz="2400" spc="-220" dirty="0">
                <a:latin typeface="Trebuchet MS"/>
                <a:cs typeface="Trebuchet MS"/>
              </a:rPr>
              <a:t>e</a:t>
            </a:r>
            <a:r>
              <a:rPr sz="2400" spc="-220" dirty="0">
                <a:latin typeface="Arial"/>
                <a:cs typeface="Arial"/>
              </a:rPr>
              <a:t>ğ</a:t>
            </a:r>
            <a:r>
              <a:rPr sz="2400" spc="-220" dirty="0">
                <a:latin typeface="Trebuchet MS"/>
                <a:cs typeface="Trebuchet MS"/>
              </a:rPr>
              <a:t>er, </a:t>
            </a:r>
            <a:r>
              <a:rPr sz="2400" spc="-130" dirty="0">
                <a:latin typeface="Trebuchet MS"/>
                <a:cs typeface="Trebuchet MS"/>
              </a:rPr>
              <a:t>yüzü </a:t>
            </a:r>
            <a:r>
              <a:rPr sz="2400" spc="-100" dirty="0">
                <a:latin typeface="Trebuchet MS"/>
                <a:cs typeface="Trebuchet MS"/>
              </a:rPr>
              <a:t>karşı </a:t>
            </a:r>
            <a:r>
              <a:rPr sz="2400" spc="-195" dirty="0">
                <a:latin typeface="Trebuchet MS"/>
                <a:cs typeface="Trebuchet MS"/>
              </a:rPr>
              <a:t>tarafa </a:t>
            </a:r>
            <a:r>
              <a:rPr sz="2400" spc="-125" dirty="0">
                <a:latin typeface="Trebuchet MS"/>
                <a:cs typeface="Trebuchet MS"/>
              </a:rPr>
              <a:t>döndürür.  </a:t>
            </a:r>
            <a:r>
              <a:rPr sz="2400" spc="-85" dirty="0">
                <a:latin typeface="Trebuchet MS"/>
                <a:cs typeface="Trebuchet MS"/>
              </a:rPr>
              <a:t>Çift </a:t>
            </a:r>
            <a:r>
              <a:rPr sz="2400" spc="-180" dirty="0">
                <a:latin typeface="Trebuchet MS"/>
                <a:cs typeface="Trebuchet MS"/>
              </a:rPr>
              <a:t>taraflı </a:t>
            </a:r>
            <a:r>
              <a:rPr sz="2400" spc="-125" dirty="0">
                <a:latin typeface="Trebuchet MS"/>
                <a:cs typeface="Trebuchet MS"/>
              </a:rPr>
              <a:t>kasılırsa </a:t>
            </a:r>
            <a:r>
              <a:rPr sz="2400" spc="-145" dirty="0">
                <a:latin typeface="Trebuchet MS"/>
                <a:cs typeface="Trebuchet MS"/>
              </a:rPr>
              <a:t>başı </a:t>
            </a:r>
            <a:r>
              <a:rPr sz="2400" spc="-80" dirty="0">
                <a:latin typeface="Trebuchet MS"/>
                <a:cs typeface="Trebuchet MS"/>
              </a:rPr>
              <a:t>öne</a:t>
            </a:r>
            <a:r>
              <a:rPr sz="2400" spc="210" dirty="0">
                <a:latin typeface="Trebuchet MS"/>
                <a:cs typeface="Trebuchet MS"/>
              </a:rPr>
              <a:t> </a:t>
            </a:r>
            <a:r>
              <a:rPr sz="2400" spc="-220" dirty="0">
                <a:latin typeface="Trebuchet MS"/>
                <a:cs typeface="Trebuchet MS"/>
              </a:rPr>
              <a:t>e</a:t>
            </a:r>
            <a:r>
              <a:rPr sz="2400" spc="-220" dirty="0">
                <a:latin typeface="Arial"/>
                <a:cs typeface="Arial"/>
              </a:rPr>
              <a:t>ğ</a:t>
            </a:r>
            <a:r>
              <a:rPr sz="2400" spc="-220" dirty="0">
                <a:latin typeface="Trebuchet MS"/>
                <a:cs typeface="Trebuchet MS"/>
              </a:rPr>
              <a:t>er.</a:t>
            </a:r>
            <a:endParaRPr sz="24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6989" y="1045463"/>
            <a:ext cx="509016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6989" y="2036317"/>
            <a:ext cx="509016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6989" y="3788994"/>
            <a:ext cx="509016" cy="29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16989" y="5161534"/>
            <a:ext cx="509016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 txBox="1"/>
          <p:nvPr/>
        </p:nvSpPr>
        <p:spPr>
          <a:xfrm>
            <a:off x="1304289" y="211937"/>
            <a:ext cx="7667625" cy="5584825"/>
          </a:xfrm>
          <a:prstGeom prst="rect">
            <a:avLst/>
          </a:prstGeom>
        </p:spPr>
        <p:txBody>
          <a:bodyPr vert="horz" wrap="square" lIns="0" tIns="8382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60"/>
              </a:spcBef>
            </a:pPr>
            <a:r>
              <a:rPr sz="2000" dirty="0">
                <a:latin typeface="Trebuchet MS"/>
                <a:cs typeface="Trebuchet MS"/>
              </a:rPr>
              <a:t>Orta </a:t>
            </a:r>
            <a:r>
              <a:rPr sz="2000" spc="-125" dirty="0">
                <a:latin typeface="Trebuchet MS"/>
                <a:cs typeface="Trebuchet MS"/>
              </a:rPr>
              <a:t>Plandaki </a:t>
            </a:r>
            <a:r>
              <a:rPr sz="2000" spc="-65" dirty="0">
                <a:latin typeface="Trebuchet MS"/>
                <a:cs typeface="Trebuchet MS"/>
              </a:rPr>
              <a:t>Boyun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2000" spc="-50" dirty="0">
                <a:latin typeface="Trebuchet MS"/>
                <a:cs typeface="Trebuchet MS"/>
              </a:rPr>
              <a:t>Bu </a:t>
            </a:r>
            <a:r>
              <a:rPr sz="2000" spc="-165" dirty="0">
                <a:latin typeface="Trebuchet MS"/>
                <a:cs typeface="Trebuchet MS"/>
              </a:rPr>
              <a:t>kaslar, </a:t>
            </a:r>
            <a:r>
              <a:rPr sz="2000" spc="-105" dirty="0">
                <a:latin typeface="Trebuchet MS"/>
                <a:cs typeface="Trebuchet MS"/>
              </a:rPr>
              <a:t>hyoid </a:t>
            </a:r>
            <a:r>
              <a:rPr sz="2000" spc="-135" dirty="0">
                <a:latin typeface="Trebuchet MS"/>
                <a:cs typeface="Trebuchet MS"/>
              </a:rPr>
              <a:t>kemi</a:t>
            </a:r>
            <a:r>
              <a:rPr sz="2000" spc="-135" dirty="0">
                <a:latin typeface="Arial"/>
                <a:cs typeface="Arial"/>
              </a:rPr>
              <a:t>ğ</a:t>
            </a:r>
            <a:r>
              <a:rPr sz="2000" spc="-135" dirty="0">
                <a:latin typeface="Trebuchet MS"/>
                <a:cs typeface="Trebuchet MS"/>
              </a:rPr>
              <a:t>e </a:t>
            </a:r>
            <a:r>
              <a:rPr sz="2000" spc="-120" dirty="0">
                <a:latin typeface="Trebuchet MS"/>
                <a:cs typeface="Trebuchet MS"/>
              </a:rPr>
              <a:t>tutunan</a:t>
            </a:r>
            <a:r>
              <a:rPr sz="2000" spc="-10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kaslardır.</a:t>
            </a:r>
            <a:endParaRPr sz="2000">
              <a:latin typeface="Trebuchet MS"/>
              <a:cs typeface="Trebuchet MS"/>
            </a:endParaRPr>
          </a:p>
          <a:p>
            <a:pPr marL="335280">
              <a:lnSpc>
                <a:spcPts val="2380"/>
              </a:lnSpc>
              <a:spcBef>
                <a:spcPts val="635"/>
              </a:spcBef>
            </a:pPr>
            <a:r>
              <a:rPr sz="2000" spc="-40" dirty="0">
                <a:latin typeface="Trebuchet MS"/>
                <a:cs typeface="Trebuchet MS"/>
              </a:rPr>
              <a:t>Hyoid </a:t>
            </a:r>
            <a:r>
              <a:rPr sz="2000" spc="-90" dirty="0">
                <a:latin typeface="Trebuchet MS"/>
                <a:cs typeface="Trebuchet MS"/>
              </a:rPr>
              <a:t>üstü </a:t>
            </a:r>
            <a:r>
              <a:rPr sz="2000" spc="-125" dirty="0">
                <a:latin typeface="Trebuchet MS"/>
                <a:cs typeface="Trebuchet MS"/>
              </a:rPr>
              <a:t>kaslar: </a:t>
            </a:r>
            <a:r>
              <a:rPr sz="2000" spc="-40" dirty="0">
                <a:latin typeface="Trebuchet MS"/>
                <a:cs typeface="Trebuchet MS"/>
              </a:rPr>
              <a:t>Hyoid </a:t>
            </a:r>
            <a:r>
              <a:rPr sz="2000" spc="-110" dirty="0">
                <a:latin typeface="Trebuchet MS"/>
                <a:cs typeface="Trebuchet MS"/>
              </a:rPr>
              <a:t>kemik </a:t>
            </a:r>
            <a:r>
              <a:rPr sz="2000" spc="-140" dirty="0">
                <a:latin typeface="Trebuchet MS"/>
                <a:cs typeface="Trebuchet MS"/>
              </a:rPr>
              <a:t>ile </a:t>
            </a:r>
            <a:r>
              <a:rPr sz="2000" spc="-130" dirty="0">
                <a:latin typeface="Trebuchet MS"/>
                <a:cs typeface="Trebuchet MS"/>
              </a:rPr>
              <a:t>mandibula </a:t>
            </a:r>
            <a:r>
              <a:rPr sz="2000" spc="-114" dirty="0">
                <a:latin typeface="Trebuchet MS"/>
                <a:cs typeface="Trebuchet MS"/>
              </a:rPr>
              <a:t>arasındaki </a:t>
            </a:r>
            <a:r>
              <a:rPr sz="2000" spc="-140" dirty="0">
                <a:latin typeface="Trebuchet MS"/>
                <a:cs typeface="Trebuchet MS"/>
              </a:rPr>
              <a:t>kaslardır.</a:t>
            </a:r>
            <a:r>
              <a:rPr sz="2000" spc="-150" dirty="0">
                <a:latin typeface="Trebuchet MS"/>
                <a:cs typeface="Trebuchet MS"/>
              </a:rPr>
              <a:t> </a:t>
            </a:r>
            <a:r>
              <a:rPr sz="2000" spc="-40" dirty="0">
                <a:latin typeface="Trebuchet MS"/>
                <a:cs typeface="Trebuchet MS"/>
              </a:rPr>
              <a:t>Hyoid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380"/>
              </a:lnSpc>
            </a:pPr>
            <a:r>
              <a:rPr sz="2000" spc="-135" dirty="0">
                <a:latin typeface="Trebuchet MS"/>
                <a:cs typeface="Trebuchet MS"/>
              </a:rPr>
              <a:t>kemi</a:t>
            </a:r>
            <a:r>
              <a:rPr sz="2000" spc="-135" dirty="0">
                <a:latin typeface="Arial"/>
                <a:cs typeface="Arial"/>
              </a:rPr>
              <a:t>ğ</a:t>
            </a:r>
            <a:r>
              <a:rPr sz="2000" spc="-135" dirty="0">
                <a:latin typeface="Trebuchet MS"/>
                <a:cs typeface="Trebuchet MS"/>
              </a:rPr>
              <a:t>i </a:t>
            </a:r>
            <a:r>
              <a:rPr sz="2000" spc="-95" dirty="0">
                <a:latin typeface="Trebuchet MS"/>
                <a:cs typeface="Trebuchet MS"/>
              </a:rPr>
              <a:t>yukarı </a:t>
            </a:r>
            <a:r>
              <a:rPr sz="2000" spc="-135" dirty="0">
                <a:latin typeface="Trebuchet MS"/>
                <a:cs typeface="Trebuchet MS"/>
              </a:rPr>
              <a:t>kaldırır, </a:t>
            </a:r>
            <a:r>
              <a:rPr sz="2000" spc="-130" dirty="0">
                <a:latin typeface="Trebuchet MS"/>
                <a:cs typeface="Trebuchet MS"/>
              </a:rPr>
              <a:t>bazıları </a:t>
            </a:r>
            <a:r>
              <a:rPr sz="2000" spc="-155" dirty="0">
                <a:latin typeface="Trebuchet MS"/>
                <a:cs typeface="Trebuchet MS"/>
              </a:rPr>
              <a:t>a</a:t>
            </a:r>
            <a:r>
              <a:rPr sz="2000" spc="-155" dirty="0">
                <a:latin typeface="Arial"/>
                <a:cs typeface="Arial"/>
              </a:rPr>
              <a:t>ğ</a:t>
            </a:r>
            <a:r>
              <a:rPr sz="2000" spc="-155" dirty="0">
                <a:latin typeface="Trebuchet MS"/>
                <a:cs typeface="Trebuchet MS"/>
              </a:rPr>
              <a:t>ız </a:t>
            </a:r>
            <a:r>
              <a:rPr sz="2000" spc="-145" dirty="0">
                <a:latin typeface="Trebuchet MS"/>
                <a:cs typeface="Trebuchet MS"/>
              </a:rPr>
              <a:t>tabanı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0" dirty="0">
                <a:latin typeface="Trebuchet MS"/>
                <a:cs typeface="Trebuchet MS"/>
              </a:rPr>
              <a:t>dili </a:t>
            </a:r>
            <a:r>
              <a:rPr sz="2000" spc="-95" dirty="0">
                <a:latin typeface="Trebuchet MS"/>
                <a:cs typeface="Trebuchet MS"/>
              </a:rPr>
              <a:t>yukarı</a:t>
            </a:r>
            <a:r>
              <a:rPr sz="2000" spc="225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kaldırarak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  <a:spcBef>
                <a:spcPts val="40"/>
              </a:spcBef>
            </a:pPr>
            <a:r>
              <a:rPr sz="2000" spc="-95" dirty="0">
                <a:latin typeface="Trebuchet MS"/>
                <a:cs typeface="Trebuchet MS"/>
              </a:rPr>
              <a:t>konuşma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5" dirty="0">
                <a:latin typeface="Trebuchet MS"/>
                <a:cs typeface="Trebuchet MS"/>
              </a:rPr>
              <a:t>yutmada </a:t>
            </a:r>
            <a:r>
              <a:rPr sz="2000" spc="-55" dirty="0">
                <a:latin typeface="Trebuchet MS"/>
                <a:cs typeface="Trebuchet MS"/>
              </a:rPr>
              <a:t>rol</a:t>
            </a:r>
            <a:r>
              <a:rPr sz="2000" spc="85" dirty="0">
                <a:latin typeface="Trebuchet MS"/>
                <a:cs typeface="Trebuchet MS"/>
              </a:rPr>
              <a:t> </a:t>
            </a:r>
            <a:r>
              <a:rPr sz="2000" spc="-195" dirty="0">
                <a:latin typeface="Trebuchet MS"/>
                <a:cs typeface="Trebuchet MS"/>
              </a:rPr>
              <a:t>alır.</a:t>
            </a:r>
            <a:endParaRPr sz="2000">
              <a:latin typeface="Trebuchet MS"/>
              <a:cs typeface="Trebuchet MS"/>
            </a:endParaRPr>
          </a:p>
          <a:p>
            <a:pPr marL="295910" marR="9525" indent="39370" algn="just">
              <a:lnSpc>
                <a:spcPct val="99300"/>
              </a:lnSpc>
              <a:spcBef>
                <a:spcPts val="615"/>
              </a:spcBef>
            </a:pPr>
            <a:r>
              <a:rPr sz="2000" spc="-40" dirty="0">
                <a:latin typeface="Trebuchet MS"/>
                <a:cs typeface="Trebuchet MS"/>
              </a:rPr>
              <a:t>Hyoid </a:t>
            </a:r>
            <a:r>
              <a:rPr sz="2000" spc="-155" dirty="0">
                <a:latin typeface="Trebuchet MS"/>
                <a:cs typeface="Trebuchet MS"/>
              </a:rPr>
              <a:t>altı </a:t>
            </a:r>
            <a:r>
              <a:rPr sz="2000" spc="-125" dirty="0">
                <a:latin typeface="Trebuchet MS"/>
                <a:cs typeface="Trebuchet MS"/>
              </a:rPr>
              <a:t>kaslar: </a:t>
            </a:r>
            <a:r>
              <a:rPr sz="2000" spc="-100" dirty="0">
                <a:latin typeface="Trebuchet MS"/>
                <a:cs typeface="Trebuchet MS"/>
              </a:rPr>
              <a:t>Genellikle </a:t>
            </a:r>
            <a:r>
              <a:rPr sz="2000" spc="-90" dirty="0">
                <a:latin typeface="Trebuchet MS"/>
                <a:cs typeface="Trebuchet MS"/>
              </a:rPr>
              <a:t>sternum </a:t>
            </a:r>
            <a:r>
              <a:rPr sz="2000" spc="-130" dirty="0">
                <a:latin typeface="Trebuchet MS"/>
                <a:cs typeface="Trebuchet MS"/>
              </a:rPr>
              <a:t>sapı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5" dirty="0">
                <a:latin typeface="Trebuchet MS"/>
                <a:cs typeface="Trebuchet MS"/>
              </a:rPr>
              <a:t>klavikuladan </a:t>
            </a:r>
            <a:r>
              <a:rPr sz="2000" spc="-165" dirty="0">
                <a:latin typeface="Trebuchet MS"/>
                <a:cs typeface="Trebuchet MS"/>
              </a:rPr>
              <a:t>başlayıp, </a:t>
            </a:r>
            <a:r>
              <a:rPr sz="2000" spc="-105" dirty="0">
                <a:latin typeface="Trebuchet MS"/>
                <a:cs typeface="Trebuchet MS"/>
              </a:rPr>
              <a:t>hyoid  </a:t>
            </a:r>
            <a:r>
              <a:rPr sz="2000" spc="-114" dirty="0">
                <a:latin typeface="Trebuchet MS"/>
                <a:cs typeface="Trebuchet MS"/>
              </a:rPr>
              <a:t>kemikte </a:t>
            </a:r>
            <a:r>
              <a:rPr sz="2000" spc="-130" dirty="0">
                <a:latin typeface="Trebuchet MS"/>
                <a:cs typeface="Trebuchet MS"/>
              </a:rPr>
              <a:t>sonlanır. </a:t>
            </a:r>
            <a:r>
              <a:rPr sz="2000" spc="-150" dirty="0">
                <a:latin typeface="Trebuchet MS"/>
                <a:cs typeface="Trebuchet MS"/>
              </a:rPr>
              <a:t>ince, </a:t>
            </a:r>
            <a:r>
              <a:rPr sz="2000" spc="-135" dirty="0">
                <a:latin typeface="Trebuchet MS"/>
                <a:cs typeface="Trebuchet MS"/>
              </a:rPr>
              <a:t>uzun, </a:t>
            </a:r>
            <a:r>
              <a:rPr sz="2000" spc="-85" dirty="0">
                <a:latin typeface="Trebuchet MS"/>
                <a:cs typeface="Trebuchet MS"/>
              </a:rPr>
              <a:t>şerit </a:t>
            </a:r>
            <a:r>
              <a:rPr sz="2000" spc="-105" dirty="0">
                <a:latin typeface="Trebuchet MS"/>
                <a:cs typeface="Trebuchet MS"/>
              </a:rPr>
              <a:t>şeklinde </a:t>
            </a:r>
            <a:r>
              <a:rPr sz="2000" spc="-40" dirty="0">
                <a:latin typeface="Trebuchet MS"/>
                <a:cs typeface="Trebuchet MS"/>
              </a:rPr>
              <a:t>dört </a:t>
            </a:r>
            <a:r>
              <a:rPr sz="2000" spc="-140" dirty="0">
                <a:latin typeface="Trebuchet MS"/>
                <a:cs typeface="Trebuchet MS"/>
              </a:rPr>
              <a:t>adet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40" dirty="0">
                <a:latin typeface="Trebuchet MS"/>
                <a:cs typeface="Trebuchet MS"/>
              </a:rPr>
              <a:t>Hyoid</a:t>
            </a:r>
            <a:r>
              <a:rPr sz="2000" spc="-340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kemi</a:t>
            </a:r>
            <a:r>
              <a:rPr sz="2000" spc="-130" dirty="0">
                <a:latin typeface="Arial"/>
                <a:cs typeface="Arial"/>
              </a:rPr>
              <a:t>ğ</a:t>
            </a:r>
            <a:r>
              <a:rPr sz="2000" spc="-130" dirty="0">
                <a:latin typeface="Trebuchet MS"/>
                <a:cs typeface="Trebuchet MS"/>
              </a:rPr>
              <a:t>i  </a:t>
            </a:r>
            <a:r>
              <a:rPr sz="2000" spc="-150" dirty="0">
                <a:latin typeface="Trebuchet MS"/>
                <a:cs typeface="Trebuchet MS"/>
              </a:rPr>
              <a:t>aşa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ı </a:t>
            </a:r>
            <a:r>
              <a:rPr sz="2000" spc="-165" dirty="0">
                <a:latin typeface="Trebuchet MS"/>
                <a:cs typeface="Trebuchet MS"/>
              </a:rPr>
              <a:t>çeker, </a:t>
            </a:r>
            <a:r>
              <a:rPr sz="2000" spc="-95" dirty="0">
                <a:latin typeface="Trebuchet MS"/>
                <a:cs typeface="Trebuchet MS"/>
              </a:rPr>
              <a:t>konuşma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20" dirty="0">
                <a:latin typeface="Trebuchet MS"/>
                <a:cs typeface="Trebuchet MS"/>
              </a:rPr>
              <a:t>yutkunmada </a:t>
            </a:r>
            <a:r>
              <a:rPr sz="2000" spc="-55" dirty="0">
                <a:latin typeface="Trebuchet MS"/>
                <a:cs typeface="Trebuchet MS"/>
              </a:rPr>
              <a:t>rol</a:t>
            </a:r>
            <a:r>
              <a:rPr sz="2000" spc="90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oynarlar.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35"/>
              </a:spcBef>
            </a:pPr>
            <a:r>
              <a:rPr sz="2000" spc="-15" dirty="0">
                <a:latin typeface="Trebuchet MS"/>
                <a:cs typeface="Trebuchet MS"/>
              </a:rPr>
              <a:t>Derin </a:t>
            </a:r>
            <a:r>
              <a:rPr sz="2000" spc="-65" dirty="0">
                <a:latin typeface="Trebuchet MS"/>
                <a:cs typeface="Trebuchet MS"/>
              </a:rPr>
              <a:t>Boyun</a:t>
            </a:r>
            <a:r>
              <a:rPr sz="2000" spc="-13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90" dirty="0">
                <a:latin typeface="Trebuchet MS"/>
                <a:cs typeface="Trebuchet MS"/>
              </a:rPr>
              <a:t>Bunlar </a:t>
            </a:r>
            <a:r>
              <a:rPr sz="2000" spc="-114" dirty="0">
                <a:latin typeface="Trebuchet MS"/>
                <a:cs typeface="Trebuchet MS"/>
              </a:rPr>
              <a:t>skalen </a:t>
            </a:r>
            <a:r>
              <a:rPr sz="2000" spc="-105" dirty="0">
                <a:latin typeface="Trebuchet MS"/>
                <a:cs typeface="Trebuchet MS"/>
              </a:rPr>
              <a:t>kaslar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05" dirty="0">
                <a:latin typeface="Trebuchet MS"/>
                <a:cs typeface="Trebuchet MS"/>
              </a:rPr>
              <a:t>prevertebral</a:t>
            </a:r>
            <a:r>
              <a:rPr sz="2000" spc="10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kaslardır.</a:t>
            </a:r>
            <a:endParaRPr sz="2000">
              <a:latin typeface="Trebuchet MS"/>
              <a:cs typeface="Trebuchet MS"/>
            </a:endParaRPr>
          </a:p>
          <a:p>
            <a:pPr marL="295910" marR="62230" indent="39370">
              <a:lnSpc>
                <a:spcPct val="100000"/>
              </a:lnSpc>
              <a:spcBef>
                <a:spcPts val="600"/>
              </a:spcBef>
            </a:pPr>
            <a:r>
              <a:rPr sz="2000" spc="-114" dirty="0">
                <a:latin typeface="Trebuchet MS"/>
                <a:cs typeface="Trebuchet MS"/>
              </a:rPr>
              <a:t>Skalen </a:t>
            </a:r>
            <a:r>
              <a:rPr sz="2000" spc="-125" dirty="0">
                <a:latin typeface="Trebuchet MS"/>
                <a:cs typeface="Trebuchet MS"/>
              </a:rPr>
              <a:t>kaslar: </a:t>
            </a:r>
            <a:r>
              <a:rPr sz="2000" spc="-70" dirty="0">
                <a:latin typeface="Trebuchet MS"/>
                <a:cs typeface="Trebuchet MS"/>
              </a:rPr>
              <a:t>Boynun </a:t>
            </a:r>
            <a:r>
              <a:rPr sz="2000" spc="-145" dirty="0">
                <a:latin typeface="Trebuchet MS"/>
                <a:cs typeface="Trebuchet MS"/>
              </a:rPr>
              <a:t>yanlarında, </a:t>
            </a:r>
            <a:r>
              <a:rPr sz="2000" spc="-90" dirty="0">
                <a:latin typeface="Trebuchet MS"/>
                <a:cs typeface="Trebuchet MS"/>
              </a:rPr>
              <a:t>derin </a:t>
            </a:r>
            <a:r>
              <a:rPr sz="2000" spc="-140" dirty="0">
                <a:latin typeface="Trebuchet MS"/>
                <a:cs typeface="Trebuchet MS"/>
              </a:rPr>
              <a:t>planda </a:t>
            </a:r>
            <a:r>
              <a:rPr sz="2000" spc="-120" dirty="0">
                <a:latin typeface="Trebuchet MS"/>
                <a:cs typeface="Trebuchet MS"/>
              </a:rPr>
              <a:t>ön, </a:t>
            </a:r>
            <a:r>
              <a:rPr sz="2000" spc="-65" dirty="0">
                <a:latin typeface="Trebuchet MS"/>
                <a:cs typeface="Trebuchet MS"/>
              </a:rPr>
              <a:t>orta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25" dirty="0">
                <a:latin typeface="Trebuchet MS"/>
                <a:cs typeface="Trebuchet MS"/>
              </a:rPr>
              <a:t>arkada </a:t>
            </a:r>
            <a:r>
              <a:rPr sz="2000" spc="-95" dirty="0">
                <a:latin typeface="Trebuchet MS"/>
                <a:cs typeface="Trebuchet MS"/>
              </a:rPr>
              <a:t>olmak  </a:t>
            </a:r>
            <a:r>
              <a:rPr sz="2000" spc="-100" dirty="0">
                <a:latin typeface="Trebuchet MS"/>
                <a:cs typeface="Trebuchet MS"/>
              </a:rPr>
              <a:t>üzere </a:t>
            </a:r>
            <a:r>
              <a:rPr sz="2000" spc="-140" dirty="0">
                <a:latin typeface="Trebuchet MS"/>
                <a:cs typeface="Trebuchet MS"/>
              </a:rPr>
              <a:t>sa</a:t>
            </a:r>
            <a:r>
              <a:rPr sz="2000" spc="-140" dirty="0">
                <a:latin typeface="Arial"/>
                <a:cs typeface="Arial"/>
              </a:rPr>
              <a:t>ğ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5" dirty="0">
                <a:latin typeface="Trebuchet MS"/>
                <a:cs typeface="Trebuchet MS"/>
              </a:rPr>
              <a:t>solda </a:t>
            </a:r>
            <a:r>
              <a:rPr sz="2000" spc="-80" dirty="0">
                <a:latin typeface="Trebuchet MS"/>
                <a:cs typeface="Trebuchet MS"/>
              </a:rPr>
              <a:t>üçer </a:t>
            </a:r>
            <a:r>
              <a:rPr sz="2000" spc="-165" dirty="0">
                <a:latin typeface="Trebuchet MS"/>
                <a:cs typeface="Trebuchet MS"/>
              </a:rPr>
              <a:t>adettir. </a:t>
            </a:r>
            <a:r>
              <a:rPr sz="2000" spc="-85" dirty="0">
                <a:latin typeface="Trebuchet MS"/>
                <a:cs typeface="Trebuchet MS"/>
              </a:rPr>
              <a:t>(M. </a:t>
            </a:r>
            <a:r>
              <a:rPr sz="2000" spc="-110" dirty="0">
                <a:latin typeface="Trebuchet MS"/>
                <a:cs typeface="Trebuchet MS"/>
              </a:rPr>
              <a:t>scalenus </a:t>
            </a:r>
            <a:r>
              <a:rPr sz="2000" spc="-85" dirty="0">
                <a:latin typeface="Trebuchet MS"/>
                <a:cs typeface="Trebuchet MS"/>
              </a:rPr>
              <a:t>anterior-ön </a:t>
            </a:r>
            <a:r>
              <a:rPr sz="2000" spc="-114" dirty="0">
                <a:latin typeface="Trebuchet MS"/>
                <a:cs typeface="Trebuchet MS"/>
              </a:rPr>
              <a:t>skalen </a:t>
            </a:r>
            <a:r>
              <a:rPr sz="2000" spc="-150" dirty="0">
                <a:latin typeface="Trebuchet MS"/>
                <a:cs typeface="Trebuchet MS"/>
              </a:rPr>
              <a:t>kas, </a:t>
            </a:r>
            <a:r>
              <a:rPr sz="2000" spc="-80" dirty="0">
                <a:latin typeface="Trebuchet MS"/>
                <a:cs typeface="Trebuchet MS"/>
              </a:rPr>
              <a:t>M.  </a:t>
            </a:r>
            <a:r>
              <a:rPr sz="2000" spc="-114" dirty="0">
                <a:latin typeface="Trebuchet MS"/>
                <a:cs typeface="Trebuchet MS"/>
              </a:rPr>
              <a:t>scalenus </a:t>
            </a:r>
            <a:r>
              <a:rPr sz="2000" spc="-85" dirty="0">
                <a:latin typeface="Trebuchet MS"/>
                <a:cs typeface="Trebuchet MS"/>
              </a:rPr>
              <a:t>medius-orta </a:t>
            </a:r>
            <a:r>
              <a:rPr sz="2000" spc="-114" dirty="0">
                <a:latin typeface="Trebuchet MS"/>
                <a:cs typeface="Trebuchet MS"/>
              </a:rPr>
              <a:t>skalen </a:t>
            </a:r>
            <a:r>
              <a:rPr sz="2000" spc="-150" dirty="0">
                <a:latin typeface="Trebuchet MS"/>
                <a:cs typeface="Trebuchet MS"/>
              </a:rPr>
              <a:t>kas, </a:t>
            </a:r>
            <a:r>
              <a:rPr sz="2000" spc="-80" dirty="0">
                <a:latin typeface="Trebuchet MS"/>
                <a:cs typeface="Trebuchet MS"/>
              </a:rPr>
              <a:t>M. </a:t>
            </a:r>
            <a:r>
              <a:rPr sz="2000" spc="-110" dirty="0">
                <a:latin typeface="Trebuchet MS"/>
                <a:cs typeface="Trebuchet MS"/>
              </a:rPr>
              <a:t>scalenus </a:t>
            </a:r>
            <a:r>
              <a:rPr sz="2000" spc="-70" dirty="0">
                <a:latin typeface="Trebuchet MS"/>
                <a:cs typeface="Trebuchet MS"/>
              </a:rPr>
              <a:t>posterior- </a:t>
            </a:r>
            <a:r>
              <a:rPr sz="2000" spc="-110" dirty="0">
                <a:latin typeface="Trebuchet MS"/>
                <a:cs typeface="Trebuchet MS"/>
              </a:rPr>
              <a:t>arka </a:t>
            </a:r>
            <a:r>
              <a:rPr sz="2000" spc="-114" dirty="0">
                <a:latin typeface="Trebuchet MS"/>
                <a:cs typeface="Trebuchet MS"/>
              </a:rPr>
              <a:t>skalen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kas)</a:t>
            </a:r>
            <a:endParaRPr sz="2000">
              <a:latin typeface="Trebuchet MS"/>
              <a:cs typeface="Trebuchet MS"/>
            </a:endParaRPr>
          </a:p>
          <a:p>
            <a:pPr marL="335280" indent="-323215">
              <a:lnSpc>
                <a:spcPct val="100000"/>
              </a:lnSpc>
              <a:spcBef>
                <a:spcPts val="600"/>
              </a:spcBef>
              <a:tabLst>
                <a:tab pos="6095365" algn="l"/>
              </a:tabLst>
            </a:pPr>
            <a:r>
              <a:rPr sz="2000" spc="-114" dirty="0">
                <a:latin typeface="Trebuchet MS"/>
                <a:cs typeface="Trebuchet MS"/>
              </a:rPr>
              <a:t>Skalen </a:t>
            </a:r>
            <a:r>
              <a:rPr sz="2000" spc="-110" dirty="0">
                <a:latin typeface="Trebuchet MS"/>
                <a:cs typeface="Trebuchet MS"/>
              </a:rPr>
              <a:t>kasların </a:t>
            </a:r>
            <a:r>
              <a:rPr sz="2000" spc="-100" dirty="0">
                <a:latin typeface="Trebuchet MS"/>
                <a:cs typeface="Trebuchet MS"/>
              </a:rPr>
              <a:t>üçü </a:t>
            </a:r>
            <a:r>
              <a:rPr sz="2000" spc="-114" dirty="0">
                <a:latin typeface="Trebuchet MS"/>
                <a:cs typeface="Trebuchet MS"/>
              </a:rPr>
              <a:t>de </a:t>
            </a:r>
            <a:r>
              <a:rPr sz="2000" spc="-175" dirty="0">
                <a:latin typeface="Trebuchet MS"/>
                <a:cs typeface="Trebuchet MS"/>
              </a:rPr>
              <a:t>1. </a:t>
            </a:r>
            <a:r>
              <a:rPr sz="2000" spc="-125" dirty="0">
                <a:latin typeface="Trebuchet MS"/>
                <a:cs typeface="Trebuchet MS"/>
              </a:rPr>
              <a:t>kaburgayı </a:t>
            </a:r>
            <a:r>
              <a:rPr sz="2000" spc="-105" dirty="0">
                <a:latin typeface="Trebuchet MS"/>
                <a:cs typeface="Trebuchet MS"/>
              </a:rPr>
              <a:t>kaldırarak</a:t>
            </a:r>
            <a:r>
              <a:rPr sz="2000" spc="150" dirty="0">
                <a:latin typeface="Trebuchet MS"/>
                <a:cs typeface="Trebuchet MS"/>
              </a:rPr>
              <a:t> </a:t>
            </a:r>
            <a:r>
              <a:rPr sz="2000" spc="-60" dirty="0">
                <a:latin typeface="Trebuchet MS"/>
                <a:cs typeface="Trebuchet MS"/>
              </a:rPr>
              <a:t>soluk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75" dirty="0">
                <a:latin typeface="Trebuchet MS"/>
                <a:cs typeface="Trebuchet MS"/>
              </a:rPr>
              <a:t>almaya	</a:t>
            </a:r>
            <a:r>
              <a:rPr sz="2000" spc="-114" dirty="0">
                <a:latin typeface="Trebuchet MS"/>
                <a:cs typeface="Trebuchet MS"/>
              </a:rPr>
              <a:t>yardım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eder.</a:t>
            </a:r>
            <a:endParaRPr sz="2000">
              <a:latin typeface="Trebuchet MS"/>
              <a:cs typeface="Trebuchet MS"/>
            </a:endParaRPr>
          </a:p>
          <a:p>
            <a:pPr marL="295910" marR="223520" indent="39370">
              <a:lnSpc>
                <a:spcPct val="100000"/>
              </a:lnSpc>
              <a:spcBef>
                <a:spcPts val="605"/>
              </a:spcBef>
            </a:pPr>
            <a:r>
              <a:rPr sz="2000" spc="-105" dirty="0">
                <a:latin typeface="Trebuchet MS"/>
                <a:cs typeface="Trebuchet MS"/>
              </a:rPr>
              <a:t>Prevertebral </a:t>
            </a:r>
            <a:r>
              <a:rPr sz="2000" spc="-125" dirty="0">
                <a:latin typeface="Trebuchet MS"/>
                <a:cs typeface="Trebuchet MS"/>
              </a:rPr>
              <a:t>kaslar: </a:t>
            </a:r>
            <a:r>
              <a:rPr sz="2000" spc="-65" dirty="0">
                <a:latin typeface="Trebuchet MS"/>
                <a:cs typeface="Trebuchet MS"/>
              </a:rPr>
              <a:t>Boyun </a:t>
            </a:r>
            <a:r>
              <a:rPr sz="2000" spc="-90" dirty="0">
                <a:latin typeface="Trebuchet MS"/>
                <a:cs typeface="Trebuchet MS"/>
              </a:rPr>
              <a:t>omurlarının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150" dirty="0">
                <a:latin typeface="Trebuchet MS"/>
                <a:cs typeface="Trebuchet MS"/>
              </a:rPr>
              <a:t>tarafına </a:t>
            </a:r>
            <a:r>
              <a:rPr sz="2000" spc="-100" dirty="0">
                <a:latin typeface="Trebuchet MS"/>
                <a:cs typeface="Trebuchet MS"/>
              </a:rPr>
              <a:t>yerleşmiş </a:t>
            </a:r>
            <a:r>
              <a:rPr sz="2000" spc="-140" dirty="0">
                <a:latin typeface="Trebuchet MS"/>
                <a:cs typeface="Trebuchet MS"/>
              </a:rPr>
              <a:t>kaslardır.  </a:t>
            </a:r>
            <a:r>
              <a:rPr sz="2000" spc="-114" dirty="0">
                <a:latin typeface="Trebuchet MS"/>
                <a:cs typeface="Trebuchet MS"/>
              </a:rPr>
              <a:t>Başa </a:t>
            </a:r>
            <a:r>
              <a:rPr sz="2000" spc="-105" dirty="0">
                <a:latin typeface="Trebuchet MS"/>
                <a:cs typeface="Trebuchet MS"/>
              </a:rPr>
              <a:t>fleksiyon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5412" y="3996816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45412" y="4571365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5412" y="5383987"/>
            <a:ext cx="457200" cy="26517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32712" y="212851"/>
            <a:ext cx="7014845" cy="6216015"/>
          </a:xfrm>
          <a:prstGeom prst="rect">
            <a:avLst/>
          </a:prstGeom>
        </p:spPr>
        <p:txBody>
          <a:bodyPr vert="horz" wrap="square" lIns="0" tIns="5651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45"/>
              </a:spcBef>
            </a:pPr>
            <a:r>
              <a:rPr sz="1800" spc="-35" dirty="0">
                <a:latin typeface="Trebuchet MS"/>
                <a:cs typeface="Trebuchet MS"/>
              </a:rPr>
              <a:t>Gövde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95910" marR="688975" indent="-283845">
              <a:lnSpc>
                <a:spcPts val="1980"/>
              </a:lnSpc>
              <a:spcBef>
                <a:spcPts val="565"/>
              </a:spcBef>
            </a:pPr>
            <a:r>
              <a:rPr sz="1800" spc="-35" dirty="0">
                <a:latin typeface="Trebuchet MS"/>
                <a:cs typeface="Trebuchet MS"/>
              </a:rPr>
              <a:t>Gövde </a:t>
            </a:r>
            <a:r>
              <a:rPr sz="1800" spc="-120" dirty="0">
                <a:latin typeface="Trebuchet MS"/>
                <a:cs typeface="Trebuchet MS"/>
              </a:rPr>
              <a:t>kasları, </a:t>
            </a:r>
            <a:r>
              <a:rPr sz="1800" spc="-80" dirty="0">
                <a:latin typeface="Trebuchet MS"/>
                <a:cs typeface="Trebuchet MS"/>
              </a:rPr>
              <a:t>gö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üs </a:t>
            </a:r>
            <a:r>
              <a:rPr sz="1800" spc="-120" dirty="0">
                <a:latin typeface="Trebuchet MS"/>
                <a:cs typeface="Trebuchet MS"/>
              </a:rPr>
              <a:t>kasları, </a:t>
            </a:r>
            <a:r>
              <a:rPr sz="1800" spc="-85" dirty="0">
                <a:latin typeface="Trebuchet MS"/>
                <a:cs typeface="Trebuchet MS"/>
              </a:rPr>
              <a:t>karın </a:t>
            </a:r>
            <a:r>
              <a:rPr sz="1800" spc="-125" dirty="0">
                <a:latin typeface="Trebuchet MS"/>
                <a:cs typeface="Trebuchet MS"/>
              </a:rPr>
              <a:t>kasları, </a:t>
            </a:r>
            <a:r>
              <a:rPr sz="1800" spc="-60" dirty="0">
                <a:latin typeface="Trebuchet MS"/>
                <a:cs typeface="Trebuchet MS"/>
              </a:rPr>
              <a:t>sırt </a:t>
            </a:r>
            <a:r>
              <a:rPr sz="1800" spc="-100" dirty="0">
                <a:latin typeface="Trebuchet MS"/>
                <a:cs typeface="Trebuchet MS"/>
              </a:rPr>
              <a:t>kasları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05" dirty="0">
                <a:latin typeface="Trebuchet MS"/>
                <a:cs typeface="Trebuchet MS"/>
              </a:rPr>
              <a:t>pelvis </a:t>
            </a:r>
            <a:r>
              <a:rPr sz="1800" spc="-95" dirty="0">
                <a:latin typeface="Trebuchet MS"/>
                <a:cs typeface="Trebuchet MS"/>
              </a:rPr>
              <a:t>çıkışını  </a:t>
            </a:r>
            <a:r>
              <a:rPr sz="1800" spc="-130" dirty="0">
                <a:latin typeface="Trebuchet MS"/>
                <a:cs typeface="Trebuchet MS"/>
              </a:rPr>
              <a:t>kapatan </a:t>
            </a:r>
            <a:r>
              <a:rPr sz="1800" spc="-95" dirty="0">
                <a:latin typeface="Trebuchet MS"/>
                <a:cs typeface="Trebuchet MS"/>
              </a:rPr>
              <a:t>kaslar </a:t>
            </a:r>
            <a:r>
              <a:rPr sz="1800" spc="-85" dirty="0">
                <a:latin typeface="Trebuchet MS"/>
                <a:cs typeface="Trebuchet MS"/>
              </a:rPr>
              <a:t>olarak </a:t>
            </a:r>
            <a:r>
              <a:rPr sz="1800" spc="-35" dirty="0">
                <a:latin typeface="Trebuchet MS"/>
                <a:cs typeface="Trebuchet MS"/>
              </a:rPr>
              <a:t>dört </a:t>
            </a:r>
            <a:r>
              <a:rPr sz="1800" spc="-105" dirty="0">
                <a:latin typeface="Trebuchet MS"/>
                <a:cs typeface="Trebuchet MS"/>
              </a:rPr>
              <a:t>grupta</a:t>
            </a:r>
            <a:r>
              <a:rPr sz="1800" spc="45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incelenir.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15"/>
              </a:spcBef>
            </a:pP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</a:t>
            </a:r>
            <a:r>
              <a:rPr sz="1800" spc="-5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12700" marR="1202055">
              <a:lnSpc>
                <a:spcPct val="117800"/>
              </a:lnSpc>
            </a:pP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 </a:t>
            </a:r>
            <a:r>
              <a:rPr sz="1800" spc="-120" dirty="0">
                <a:latin typeface="Trebuchet MS"/>
                <a:cs typeface="Trebuchet MS"/>
              </a:rPr>
              <a:t>kasları, yüzeyel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derin gö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üs </a:t>
            </a:r>
            <a:r>
              <a:rPr sz="1800" spc="-100" dirty="0">
                <a:latin typeface="Trebuchet MS"/>
                <a:cs typeface="Trebuchet MS"/>
              </a:rPr>
              <a:t>kasları </a:t>
            </a:r>
            <a:r>
              <a:rPr sz="1800" spc="-85" dirty="0">
                <a:latin typeface="Trebuchet MS"/>
                <a:cs typeface="Trebuchet MS"/>
              </a:rPr>
              <a:t>olarak </a:t>
            </a:r>
            <a:r>
              <a:rPr sz="1800" spc="-110" dirty="0">
                <a:latin typeface="Trebuchet MS"/>
                <a:cs typeface="Trebuchet MS"/>
              </a:rPr>
              <a:t>ikiye </a:t>
            </a:r>
            <a:r>
              <a:rPr sz="1800" spc="-145" dirty="0">
                <a:latin typeface="Trebuchet MS"/>
                <a:cs typeface="Trebuchet MS"/>
              </a:rPr>
              <a:t>ayrılır.  </a:t>
            </a:r>
            <a:r>
              <a:rPr sz="1800" spc="-95" dirty="0">
                <a:latin typeface="Trebuchet MS"/>
                <a:cs typeface="Trebuchet MS"/>
              </a:rPr>
              <a:t>Yüzeyel </a:t>
            </a: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</a:t>
            </a:r>
            <a:r>
              <a:rPr sz="1800" spc="-2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95910" marR="5080" indent="-283845" algn="just">
              <a:lnSpc>
                <a:spcPct val="90800"/>
              </a:lnSpc>
              <a:spcBef>
                <a:spcPts val="580"/>
              </a:spcBef>
            </a:pPr>
            <a:r>
              <a:rPr sz="1800" spc="-50" dirty="0">
                <a:latin typeface="Trebuchet MS"/>
                <a:cs typeface="Trebuchet MS"/>
              </a:rPr>
              <a:t>Bu </a:t>
            </a:r>
            <a:r>
              <a:rPr sz="1800" spc="-145" dirty="0">
                <a:latin typeface="Trebuchet MS"/>
                <a:cs typeface="Trebuchet MS"/>
              </a:rPr>
              <a:t>kaslar, </a:t>
            </a:r>
            <a:r>
              <a:rPr sz="1800" spc="-80" dirty="0">
                <a:latin typeface="Trebuchet MS"/>
                <a:cs typeface="Trebuchet MS"/>
              </a:rPr>
              <a:t>üst </a:t>
            </a:r>
            <a:r>
              <a:rPr sz="1800" spc="-95" dirty="0">
                <a:latin typeface="Trebuchet MS"/>
                <a:cs typeface="Trebuchet MS"/>
              </a:rPr>
              <a:t>ekstremite </a:t>
            </a:r>
            <a:r>
              <a:rPr sz="1800" spc="-130" dirty="0">
                <a:latin typeface="Trebuchet MS"/>
                <a:cs typeface="Trebuchet MS"/>
              </a:rPr>
              <a:t>ile ilgili </a:t>
            </a:r>
            <a:r>
              <a:rPr sz="1800" spc="-125" dirty="0">
                <a:latin typeface="Trebuchet MS"/>
                <a:cs typeface="Trebuchet MS"/>
              </a:rPr>
              <a:t>kaslardır. </a:t>
            </a:r>
            <a:r>
              <a:rPr sz="1800" spc="-25" dirty="0">
                <a:latin typeface="Trebuchet MS"/>
                <a:cs typeface="Trebuchet MS"/>
              </a:rPr>
              <a:t>Gö</a:t>
            </a:r>
            <a:r>
              <a:rPr sz="1800" spc="-25" dirty="0">
                <a:latin typeface="Arial"/>
                <a:cs typeface="Arial"/>
              </a:rPr>
              <a:t>ğ</a:t>
            </a:r>
            <a:r>
              <a:rPr sz="1800" spc="-25" dirty="0">
                <a:latin typeface="Trebuchet MS"/>
                <a:cs typeface="Trebuchet MS"/>
              </a:rPr>
              <a:t>üs </a:t>
            </a:r>
            <a:r>
              <a:rPr sz="1800" spc="-100" dirty="0">
                <a:latin typeface="Trebuchet MS"/>
                <a:cs typeface="Trebuchet MS"/>
              </a:rPr>
              <a:t>kemiklerinden </a:t>
            </a:r>
            <a:r>
              <a:rPr sz="1800" spc="-130" dirty="0">
                <a:latin typeface="Trebuchet MS"/>
                <a:cs typeface="Trebuchet MS"/>
              </a:rPr>
              <a:t>başlayıp </a:t>
            </a:r>
            <a:r>
              <a:rPr sz="1800" spc="-80" dirty="0">
                <a:latin typeface="Trebuchet MS"/>
                <a:cs typeface="Trebuchet MS"/>
              </a:rPr>
              <a:t>üst  </a:t>
            </a:r>
            <a:r>
              <a:rPr sz="1800" spc="-95" dirty="0">
                <a:latin typeface="Trebuchet MS"/>
                <a:cs typeface="Trebuchet MS"/>
              </a:rPr>
              <a:t>ekstremite </a:t>
            </a:r>
            <a:r>
              <a:rPr sz="1800" spc="-100" dirty="0">
                <a:latin typeface="Trebuchet MS"/>
                <a:cs typeface="Trebuchet MS"/>
              </a:rPr>
              <a:t>kemiklerinde </a:t>
            </a:r>
            <a:r>
              <a:rPr sz="1800" spc="-75" dirty="0">
                <a:latin typeface="Trebuchet MS"/>
                <a:cs typeface="Trebuchet MS"/>
              </a:rPr>
              <a:t>sonlanır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üst </a:t>
            </a:r>
            <a:r>
              <a:rPr sz="1800" spc="-95" dirty="0">
                <a:latin typeface="Trebuchet MS"/>
                <a:cs typeface="Trebuchet MS"/>
              </a:rPr>
              <a:t>ekstremitenin </a:t>
            </a:r>
            <a:r>
              <a:rPr sz="1800" spc="-100" dirty="0">
                <a:latin typeface="Trebuchet MS"/>
                <a:cs typeface="Trebuchet MS"/>
              </a:rPr>
              <a:t>hareketlerinde </a:t>
            </a:r>
            <a:r>
              <a:rPr sz="1800" spc="-55" dirty="0">
                <a:latin typeface="Trebuchet MS"/>
                <a:cs typeface="Trebuchet MS"/>
              </a:rPr>
              <a:t>rol  </a:t>
            </a:r>
            <a:r>
              <a:rPr sz="1800" spc="-175" dirty="0">
                <a:latin typeface="Trebuchet MS"/>
                <a:cs typeface="Trebuchet MS"/>
              </a:rPr>
              <a:t>alır.</a:t>
            </a:r>
            <a:endParaRPr sz="1800">
              <a:latin typeface="Trebuchet MS"/>
              <a:cs typeface="Trebuchet MS"/>
            </a:endParaRPr>
          </a:p>
          <a:p>
            <a:pPr marL="295910" marR="187960" indent="-283845">
              <a:lnSpc>
                <a:spcPct val="90600"/>
              </a:lnSpc>
              <a:spcBef>
                <a:spcPts val="555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95" dirty="0">
                <a:latin typeface="Trebuchet MS"/>
                <a:cs typeface="Trebuchet MS"/>
              </a:rPr>
              <a:t>Pectoralis </a:t>
            </a:r>
            <a:r>
              <a:rPr sz="1800" spc="-80" dirty="0">
                <a:latin typeface="Trebuchet MS"/>
                <a:cs typeface="Trebuchet MS"/>
              </a:rPr>
              <a:t>Majör: </a:t>
            </a:r>
            <a:r>
              <a:rPr sz="1800" spc="-70" dirty="0">
                <a:latin typeface="Trebuchet MS"/>
                <a:cs typeface="Trebuchet MS"/>
              </a:rPr>
              <a:t>(Büyük </a:t>
            </a: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 </a:t>
            </a:r>
            <a:r>
              <a:rPr sz="1800" spc="-55" dirty="0">
                <a:latin typeface="Trebuchet MS"/>
                <a:cs typeface="Trebuchet MS"/>
              </a:rPr>
              <a:t>Kası) </a:t>
            </a: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 ön </a:t>
            </a:r>
            <a:r>
              <a:rPr sz="1800" spc="-95" dirty="0">
                <a:latin typeface="Trebuchet MS"/>
                <a:cs typeface="Trebuchet MS"/>
              </a:rPr>
              <a:t>duvarının </a:t>
            </a:r>
            <a:r>
              <a:rPr sz="1800" spc="-85" dirty="0">
                <a:latin typeface="Trebuchet MS"/>
                <a:cs typeface="Trebuchet MS"/>
              </a:rPr>
              <a:t>büyük </a:t>
            </a:r>
            <a:r>
              <a:rPr sz="1800" spc="-70" dirty="0">
                <a:latin typeface="Trebuchet MS"/>
                <a:cs typeface="Trebuchet MS"/>
              </a:rPr>
              <a:t>bir  </a:t>
            </a:r>
            <a:r>
              <a:rPr sz="1800" spc="-90" dirty="0">
                <a:latin typeface="Trebuchet MS"/>
                <a:cs typeface="Trebuchet MS"/>
              </a:rPr>
              <a:t>kısmını örten, </a:t>
            </a:r>
            <a:r>
              <a:rPr sz="1800" spc="-100" dirty="0">
                <a:latin typeface="Trebuchet MS"/>
                <a:cs typeface="Trebuchet MS"/>
              </a:rPr>
              <a:t>geniş </a:t>
            </a:r>
            <a:r>
              <a:rPr sz="1800" spc="-130" dirty="0">
                <a:latin typeface="Trebuchet MS"/>
                <a:cs typeface="Trebuchet MS"/>
              </a:rPr>
              <a:t>yelpaze </a:t>
            </a:r>
            <a:r>
              <a:rPr sz="1800" spc="-95" dirty="0">
                <a:latin typeface="Trebuchet MS"/>
                <a:cs typeface="Trebuchet MS"/>
              </a:rPr>
              <a:t>şeklinde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</a:t>
            </a:r>
            <a:r>
              <a:rPr sz="1800" spc="-100" dirty="0">
                <a:latin typeface="Trebuchet MS"/>
                <a:cs typeface="Trebuchet MS"/>
              </a:rPr>
              <a:t>Klavikula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90" dirty="0">
                <a:latin typeface="Trebuchet MS"/>
                <a:cs typeface="Trebuchet MS"/>
              </a:rPr>
              <a:t>sternumdan  </a:t>
            </a:r>
            <a:r>
              <a:rPr sz="1800" spc="-155" dirty="0">
                <a:latin typeface="Trebuchet MS"/>
                <a:cs typeface="Trebuchet MS"/>
              </a:rPr>
              <a:t>başlar, </a:t>
            </a:r>
            <a:r>
              <a:rPr sz="1800" spc="-75" dirty="0">
                <a:latin typeface="Trebuchet MS"/>
                <a:cs typeface="Trebuchet MS"/>
              </a:rPr>
              <a:t>humerusun </a:t>
            </a:r>
            <a:r>
              <a:rPr sz="1800" spc="-80" dirty="0">
                <a:latin typeface="Trebuchet MS"/>
                <a:cs typeface="Trebuchet MS"/>
              </a:rPr>
              <a:t>üst </a:t>
            </a:r>
            <a:r>
              <a:rPr sz="1800" spc="-105" dirty="0">
                <a:latin typeface="Trebuchet MS"/>
                <a:cs typeface="Trebuchet MS"/>
              </a:rPr>
              <a:t>ucunda </a:t>
            </a:r>
            <a:r>
              <a:rPr sz="1800" spc="-120" dirty="0">
                <a:latin typeface="Trebuchet MS"/>
                <a:cs typeface="Trebuchet MS"/>
              </a:rPr>
              <a:t>sonlanır. </a:t>
            </a:r>
            <a:r>
              <a:rPr sz="1800" spc="-65" dirty="0">
                <a:latin typeface="Trebuchet MS"/>
                <a:cs typeface="Trebuchet MS"/>
              </a:rPr>
              <a:t>Kola </a:t>
            </a:r>
            <a:r>
              <a:rPr sz="1800" spc="-114" dirty="0">
                <a:latin typeface="Trebuchet MS"/>
                <a:cs typeface="Trebuchet MS"/>
              </a:rPr>
              <a:t>fleksiyon, </a:t>
            </a:r>
            <a:r>
              <a:rPr sz="1800" spc="-120" dirty="0">
                <a:latin typeface="Trebuchet MS"/>
                <a:cs typeface="Trebuchet MS"/>
              </a:rPr>
              <a:t>içe </a:t>
            </a:r>
            <a:r>
              <a:rPr sz="1800" spc="-70" dirty="0">
                <a:latin typeface="Trebuchet MS"/>
                <a:cs typeface="Trebuchet MS"/>
              </a:rPr>
              <a:t>rotasyon </a:t>
            </a:r>
            <a:r>
              <a:rPr sz="1800" spc="-125" dirty="0">
                <a:latin typeface="Trebuchet MS"/>
                <a:cs typeface="Trebuchet MS"/>
              </a:rPr>
              <a:t>ve  </a:t>
            </a:r>
            <a:r>
              <a:rPr sz="1800" spc="-85" dirty="0">
                <a:latin typeface="Trebuchet MS"/>
                <a:cs typeface="Trebuchet MS"/>
              </a:rPr>
              <a:t>adduksiyon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yaptırır.</a:t>
            </a:r>
            <a:endParaRPr sz="1800">
              <a:latin typeface="Trebuchet MS"/>
              <a:cs typeface="Trebuchet MS"/>
            </a:endParaRPr>
          </a:p>
          <a:p>
            <a:pPr marL="295910" marR="379730" indent="8890">
              <a:lnSpc>
                <a:spcPts val="1939"/>
              </a:lnSpc>
              <a:spcBef>
                <a:spcPts val="600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95" dirty="0">
                <a:latin typeface="Trebuchet MS"/>
                <a:cs typeface="Trebuchet MS"/>
              </a:rPr>
              <a:t>Pectoralis </a:t>
            </a:r>
            <a:r>
              <a:rPr sz="1800" spc="-40" dirty="0">
                <a:latin typeface="Trebuchet MS"/>
                <a:cs typeface="Trebuchet MS"/>
              </a:rPr>
              <a:t>Minör: </a:t>
            </a:r>
            <a:r>
              <a:rPr sz="1800" spc="-45" dirty="0">
                <a:latin typeface="Trebuchet MS"/>
                <a:cs typeface="Trebuchet MS"/>
              </a:rPr>
              <a:t>(Küçük </a:t>
            </a:r>
            <a:r>
              <a:rPr sz="1800" spc="-30" dirty="0">
                <a:latin typeface="Trebuchet MS"/>
                <a:cs typeface="Trebuchet MS"/>
              </a:rPr>
              <a:t>Gö</a:t>
            </a:r>
            <a:r>
              <a:rPr sz="1800" spc="-30" dirty="0">
                <a:latin typeface="Arial"/>
                <a:cs typeface="Arial"/>
              </a:rPr>
              <a:t>ğ</a:t>
            </a:r>
            <a:r>
              <a:rPr sz="1800" spc="-30" dirty="0">
                <a:latin typeface="Trebuchet MS"/>
                <a:cs typeface="Trebuchet MS"/>
              </a:rPr>
              <a:t>üs </a:t>
            </a:r>
            <a:r>
              <a:rPr sz="1800" spc="-55" dirty="0">
                <a:latin typeface="Trebuchet MS"/>
                <a:cs typeface="Trebuchet MS"/>
              </a:rPr>
              <a:t>Kası) </a:t>
            </a:r>
            <a:r>
              <a:rPr sz="1800" spc="-65" dirty="0">
                <a:latin typeface="Trebuchet MS"/>
                <a:cs typeface="Trebuchet MS"/>
              </a:rPr>
              <a:t>Büyük </a:t>
            </a:r>
            <a:r>
              <a:rPr sz="1800" spc="-80" dirty="0">
                <a:latin typeface="Trebuchet MS"/>
                <a:cs typeface="Trebuchet MS"/>
              </a:rPr>
              <a:t>gö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üs </a:t>
            </a:r>
            <a:r>
              <a:rPr sz="1800" spc="-95" dirty="0">
                <a:latin typeface="Trebuchet MS"/>
                <a:cs typeface="Trebuchet MS"/>
              </a:rPr>
              <a:t>kasının</a:t>
            </a:r>
            <a:r>
              <a:rPr sz="1800" spc="-310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altında  </a:t>
            </a:r>
            <a:r>
              <a:rPr sz="1800" spc="-105" dirty="0">
                <a:latin typeface="Trebuchet MS"/>
                <a:cs typeface="Trebuchet MS"/>
              </a:rPr>
              <a:t>üçgen </a:t>
            </a:r>
            <a:r>
              <a:rPr sz="1800" spc="-95" dirty="0">
                <a:latin typeface="Trebuchet MS"/>
                <a:cs typeface="Trebuchet MS"/>
              </a:rPr>
              <a:t>şeklinde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</a:t>
            </a:r>
            <a:r>
              <a:rPr sz="1800" spc="-25" dirty="0">
                <a:latin typeface="Trebuchet MS"/>
                <a:cs typeface="Trebuchet MS"/>
              </a:rPr>
              <a:t>Omuzu </a:t>
            </a:r>
            <a:r>
              <a:rPr sz="1800" spc="-60" dirty="0">
                <a:latin typeface="Trebuchet MS"/>
                <a:cs typeface="Trebuchet MS"/>
              </a:rPr>
              <a:t>öne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 </a:t>
            </a:r>
            <a:r>
              <a:rPr sz="1800" spc="-60" dirty="0">
                <a:latin typeface="Trebuchet MS"/>
                <a:cs typeface="Trebuchet MS"/>
              </a:rPr>
              <a:t>do</a:t>
            </a:r>
            <a:r>
              <a:rPr sz="1800" spc="-60" dirty="0">
                <a:latin typeface="Arial"/>
                <a:cs typeface="Arial"/>
              </a:rPr>
              <a:t>ğ</a:t>
            </a:r>
            <a:r>
              <a:rPr sz="1800" spc="-60" dirty="0">
                <a:latin typeface="Trebuchet MS"/>
                <a:cs typeface="Trebuchet MS"/>
              </a:rPr>
              <a:t>ru</a:t>
            </a:r>
            <a:r>
              <a:rPr sz="1800" spc="125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çeker.</a:t>
            </a:r>
            <a:endParaRPr sz="1800">
              <a:latin typeface="Trebuchet MS"/>
              <a:cs typeface="Trebuchet MS"/>
            </a:endParaRPr>
          </a:p>
          <a:p>
            <a:pPr marL="295910" marR="6985" indent="8890">
              <a:lnSpc>
                <a:spcPct val="90000"/>
              </a:lnSpc>
              <a:spcBef>
                <a:spcPts val="610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120" dirty="0">
                <a:latin typeface="Trebuchet MS"/>
                <a:cs typeface="Trebuchet MS"/>
              </a:rPr>
              <a:t>Subclavius: </a:t>
            </a:r>
            <a:r>
              <a:rPr sz="1800" spc="-40" dirty="0">
                <a:latin typeface="Trebuchet MS"/>
                <a:cs typeface="Trebuchet MS"/>
              </a:rPr>
              <a:t>(Köprücük </a:t>
            </a:r>
            <a:r>
              <a:rPr sz="1800" spc="-60" dirty="0">
                <a:latin typeface="Trebuchet MS"/>
                <a:cs typeface="Trebuchet MS"/>
              </a:rPr>
              <a:t>Altı </a:t>
            </a:r>
            <a:r>
              <a:rPr sz="1800" spc="-55" dirty="0">
                <a:latin typeface="Trebuchet MS"/>
                <a:cs typeface="Trebuchet MS"/>
              </a:rPr>
              <a:t>Kası) </a:t>
            </a:r>
            <a:r>
              <a:rPr sz="1800" spc="-160" dirty="0">
                <a:latin typeface="Trebuchet MS"/>
                <a:cs typeface="Trebuchet MS"/>
              </a:rPr>
              <a:t>1. </a:t>
            </a:r>
            <a:r>
              <a:rPr sz="1800" spc="-105" dirty="0">
                <a:latin typeface="Trebuchet MS"/>
                <a:cs typeface="Trebuchet MS"/>
              </a:rPr>
              <a:t>kaburga </a:t>
            </a:r>
            <a:r>
              <a:rPr sz="1800" spc="-130" dirty="0">
                <a:latin typeface="Trebuchet MS"/>
                <a:cs typeface="Trebuchet MS"/>
              </a:rPr>
              <a:t>ile </a:t>
            </a:r>
            <a:r>
              <a:rPr sz="1800" spc="-120" dirty="0">
                <a:latin typeface="Trebuchet MS"/>
                <a:cs typeface="Trebuchet MS"/>
              </a:rPr>
              <a:t>klavikula </a:t>
            </a:r>
            <a:r>
              <a:rPr sz="1800" spc="-110" dirty="0">
                <a:latin typeface="Trebuchet MS"/>
                <a:cs typeface="Trebuchet MS"/>
              </a:rPr>
              <a:t>arasında</a:t>
            </a:r>
            <a:r>
              <a:rPr sz="1800" spc="-27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küçük 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</a:t>
            </a:r>
            <a:r>
              <a:rPr sz="1800" spc="-10" dirty="0">
                <a:latin typeface="Trebuchet MS"/>
                <a:cs typeface="Trebuchet MS"/>
              </a:rPr>
              <a:t>Omzu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 </a:t>
            </a:r>
            <a:r>
              <a:rPr sz="1800" spc="-120" dirty="0">
                <a:latin typeface="Trebuchet MS"/>
                <a:cs typeface="Trebuchet MS"/>
              </a:rPr>
              <a:t>içe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60" dirty="0">
                <a:latin typeface="Trebuchet MS"/>
                <a:cs typeface="Trebuchet MS"/>
              </a:rPr>
              <a:t>öne </a:t>
            </a:r>
            <a:r>
              <a:rPr sz="1800" spc="-150" dirty="0">
                <a:latin typeface="Trebuchet MS"/>
                <a:cs typeface="Trebuchet MS"/>
              </a:rPr>
              <a:t>çeker. </a:t>
            </a:r>
            <a:r>
              <a:rPr sz="1800" spc="-90" dirty="0">
                <a:latin typeface="Trebuchet MS"/>
                <a:cs typeface="Trebuchet MS"/>
              </a:rPr>
              <a:t>Koltukaltı </a:t>
            </a:r>
            <a:r>
              <a:rPr sz="1800" spc="-110" dirty="0">
                <a:latin typeface="Trebuchet MS"/>
                <a:cs typeface="Trebuchet MS"/>
              </a:rPr>
              <a:t>damar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70" dirty="0">
                <a:latin typeface="Trebuchet MS"/>
                <a:cs typeface="Trebuchet MS"/>
              </a:rPr>
              <a:t>sinir </a:t>
            </a:r>
            <a:r>
              <a:rPr sz="1800" spc="-135" dirty="0">
                <a:latin typeface="Trebuchet MS"/>
                <a:cs typeface="Trebuchet MS"/>
              </a:rPr>
              <a:t>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ını  </a:t>
            </a:r>
            <a:r>
              <a:rPr sz="1800" spc="-100" dirty="0">
                <a:latin typeface="Trebuchet MS"/>
                <a:cs typeface="Trebuchet MS"/>
              </a:rPr>
              <a:t>korur.</a:t>
            </a:r>
            <a:endParaRPr sz="1800">
              <a:latin typeface="Trebuchet MS"/>
              <a:cs typeface="Trebuchet MS"/>
            </a:endParaRPr>
          </a:p>
          <a:p>
            <a:pPr marL="295910" marR="53340" indent="8890">
              <a:lnSpc>
                <a:spcPct val="90600"/>
              </a:lnSpc>
              <a:spcBef>
                <a:spcPts val="555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75" dirty="0">
                <a:latin typeface="Trebuchet MS"/>
                <a:cs typeface="Trebuchet MS"/>
              </a:rPr>
              <a:t>Serratus </a:t>
            </a:r>
            <a:r>
              <a:rPr sz="1800" spc="-50" dirty="0">
                <a:latin typeface="Trebuchet MS"/>
                <a:cs typeface="Trebuchet MS"/>
              </a:rPr>
              <a:t>Anterior: </a:t>
            </a:r>
            <a:r>
              <a:rPr sz="1800" spc="-70" dirty="0">
                <a:latin typeface="Trebuchet MS"/>
                <a:cs typeface="Trebuchet MS"/>
              </a:rPr>
              <a:t>Gö</a:t>
            </a:r>
            <a:r>
              <a:rPr sz="1800" spc="-70" dirty="0">
                <a:latin typeface="Arial"/>
                <a:cs typeface="Arial"/>
              </a:rPr>
              <a:t>ğ</a:t>
            </a:r>
            <a:r>
              <a:rPr sz="1800" spc="-70" dirty="0">
                <a:latin typeface="Trebuchet MS"/>
                <a:cs typeface="Trebuchet MS"/>
              </a:rPr>
              <a:t>üs, </a:t>
            </a:r>
            <a:r>
              <a:rPr sz="1800" spc="-125" dirty="0">
                <a:latin typeface="Trebuchet MS"/>
                <a:cs typeface="Trebuchet MS"/>
              </a:rPr>
              <a:t>yan </a:t>
            </a:r>
            <a:r>
              <a:rPr sz="1800" spc="-105" dirty="0">
                <a:latin typeface="Trebuchet MS"/>
                <a:cs typeface="Trebuchet MS"/>
              </a:rPr>
              <a:t>duvarında </a:t>
            </a:r>
            <a:r>
              <a:rPr sz="1800" spc="-125" dirty="0">
                <a:latin typeface="Trebuchet MS"/>
                <a:cs typeface="Trebuchet MS"/>
              </a:rPr>
              <a:t>yassı, </a:t>
            </a:r>
            <a:r>
              <a:rPr sz="1800" spc="-100" dirty="0">
                <a:latin typeface="Trebuchet MS"/>
                <a:cs typeface="Trebuchet MS"/>
              </a:rPr>
              <a:t>geniş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 </a:t>
            </a:r>
            <a:r>
              <a:rPr sz="1800" spc="-85" dirty="0">
                <a:latin typeface="Trebuchet MS"/>
                <a:cs typeface="Trebuchet MS"/>
              </a:rPr>
              <a:t>Kaburgalar </a:t>
            </a:r>
            <a:r>
              <a:rPr sz="1800" spc="-130" dirty="0">
                <a:latin typeface="Trebuchet MS"/>
                <a:cs typeface="Trebuchet MS"/>
              </a:rPr>
              <a:t>ile </a:t>
            </a:r>
            <a:r>
              <a:rPr sz="1800" spc="-110" dirty="0">
                <a:latin typeface="Trebuchet MS"/>
                <a:cs typeface="Trebuchet MS"/>
              </a:rPr>
              <a:t>skapula </a:t>
            </a:r>
            <a:r>
              <a:rPr sz="1800" spc="-130" dirty="0">
                <a:latin typeface="Trebuchet MS"/>
                <a:cs typeface="Trebuchet MS"/>
              </a:rPr>
              <a:t>arasındadır. </a:t>
            </a:r>
            <a:r>
              <a:rPr sz="1800" spc="-120" dirty="0">
                <a:latin typeface="Trebuchet MS"/>
                <a:cs typeface="Trebuchet MS"/>
              </a:rPr>
              <a:t>Skapulayı </a:t>
            </a:r>
            <a:r>
              <a:rPr sz="1800" spc="-60" dirty="0">
                <a:latin typeface="Trebuchet MS"/>
                <a:cs typeface="Trebuchet MS"/>
              </a:rPr>
              <a:t>öne </a:t>
            </a:r>
            <a:r>
              <a:rPr sz="1800" spc="-150" dirty="0">
                <a:latin typeface="Trebuchet MS"/>
                <a:cs typeface="Trebuchet MS"/>
              </a:rPr>
              <a:t>çeker, </a:t>
            </a:r>
            <a:r>
              <a:rPr sz="1800" spc="-100" dirty="0">
                <a:latin typeface="Trebuchet MS"/>
                <a:cs typeface="Trebuchet MS"/>
              </a:rPr>
              <a:t>yukarıya </a:t>
            </a:r>
            <a:r>
              <a:rPr sz="1800" spc="-70" dirty="0">
                <a:latin typeface="Trebuchet MS"/>
                <a:cs typeface="Trebuchet MS"/>
              </a:rPr>
              <a:t>rotasyon  </a:t>
            </a:r>
            <a:r>
              <a:rPr sz="1800" spc="-135" dirty="0">
                <a:latin typeface="Trebuchet MS"/>
                <a:cs typeface="Trebuchet MS"/>
              </a:rPr>
              <a:t>yaptırır. </a:t>
            </a:r>
            <a:r>
              <a:rPr sz="1800" spc="-114" dirty="0">
                <a:latin typeface="Trebuchet MS"/>
                <a:cs typeface="Trebuchet MS"/>
              </a:rPr>
              <a:t>Skapula </a:t>
            </a:r>
            <a:r>
              <a:rPr sz="1800" spc="-110" dirty="0">
                <a:latin typeface="Trebuchet MS"/>
                <a:cs typeface="Trebuchet MS"/>
              </a:rPr>
              <a:t>sabit iken </a:t>
            </a:r>
            <a:r>
              <a:rPr sz="1800" spc="-105" dirty="0">
                <a:latin typeface="Trebuchet MS"/>
                <a:cs typeface="Trebuchet MS"/>
              </a:rPr>
              <a:t>kaburgaları </a:t>
            </a:r>
            <a:r>
              <a:rPr sz="1800" spc="-100" dirty="0">
                <a:latin typeface="Trebuchet MS"/>
                <a:cs typeface="Trebuchet MS"/>
              </a:rPr>
              <a:t>kaldırarak </a:t>
            </a:r>
            <a:r>
              <a:rPr sz="1800" spc="-60" dirty="0">
                <a:latin typeface="Trebuchet MS"/>
                <a:cs typeface="Trebuchet MS"/>
              </a:rPr>
              <a:t>soluk </a:t>
            </a:r>
            <a:r>
              <a:rPr sz="1800" spc="-160" dirty="0">
                <a:latin typeface="Trebuchet MS"/>
                <a:cs typeface="Trebuchet MS"/>
              </a:rPr>
              <a:t>almaya </a:t>
            </a:r>
            <a:r>
              <a:rPr sz="1800" spc="-105" dirty="0">
                <a:latin typeface="Trebuchet MS"/>
                <a:cs typeface="Trebuchet MS"/>
              </a:rPr>
              <a:t>yardım  </a:t>
            </a:r>
            <a:r>
              <a:rPr sz="1800" spc="-155" dirty="0">
                <a:latin typeface="Trebuchet MS"/>
                <a:cs typeface="Trebuchet MS"/>
              </a:rPr>
              <a:t>eder.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434340" y="0"/>
            <a:ext cx="1063752" cy="1078991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815339" y="0"/>
            <a:ext cx="810768" cy="1091184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943355" y="0"/>
            <a:ext cx="3243072" cy="1078991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3659123" y="0"/>
            <a:ext cx="1712976" cy="1078991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>
            <a:spLocks noGrp="1"/>
          </p:cNvSpPr>
          <p:nvPr>
            <p:ph type="title"/>
          </p:nvPr>
        </p:nvSpPr>
        <p:spPr>
          <a:xfrm>
            <a:off x="763016" y="75056"/>
            <a:ext cx="4282440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125" dirty="0"/>
              <a:t>D</a:t>
            </a:r>
            <a:r>
              <a:rPr sz="4000" spc="125" dirty="0">
                <a:latin typeface="Arial"/>
                <a:cs typeface="Arial"/>
              </a:rPr>
              <a:t>İ</a:t>
            </a:r>
            <a:r>
              <a:rPr sz="4000" spc="125" dirty="0"/>
              <a:t>YAFRAGMA</a:t>
            </a:r>
            <a:r>
              <a:rPr sz="4000" spc="-55" dirty="0"/>
              <a:t> </a:t>
            </a:r>
            <a:r>
              <a:rPr sz="4000" spc="100" dirty="0"/>
              <a:t>KASI</a:t>
            </a:r>
            <a:endParaRPr sz="4000">
              <a:latin typeface="Arial"/>
              <a:cs typeface="Arial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1523" y="836675"/>
            <a:ext cx="9142475" cy="602132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6989" y="1454530"/>
            <a:ext cx="509016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6989" y="2902585"/>
            <a:ext cx="509016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6989" y="4350765"/>
            <a:ext cx="509016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304289" y="702538"/>
            <a:ext cx="6976745" cy="5354955"/>
          </a:xfrm>
          <a:prstGeom prst="rect">
            <a:avLst/>
          </a:prstGeom>
        </p:spPr>
        <p:txBody>
          <a:bodyPr vert="horz" wrap="square" lIns="0" tIns="6286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495"/>
              </a:spcBef>
            </a:pPr>
            <a:r>
              <a:rPr sz="2000" spc="-15" dirty="0">
                <a:latin typeface="Trebuchet MS"/>
                <a:cs typeface="Trebuchet MS"/>
              </a:rPr>
              <a:t>Derin </a:t>
            </a:r>
            <a:r>
              <a:rPr sz="2000" spc="-60" dirty="0">
                <a:latin typeface="Trebuchet MS"/>
                <a:cs typeface="Trebuchet MS"/>
              </a:rPr>
              <a:t>(Asıl) </a:t>
            </a:r>
            <a:r>
              <a:rPr sz="2000" spc="-30" dirty="0">
                <a:latin typeface="Trebuchet MS"/>
                <a:cs typeface="Trebuchet MS"/>
              </a:rPr>
              <a:t>Gö</a:t>
            </a:r>
            <a:r>
              <a:rPr sz="2000" spc="-30" dirty="0">
                <a:latin typeface="Arial"/>
                <a:cs typeface="Arial"/>
              </a:rPr>
              <a:t>ğ</a:t>
            </a:r>
            <a:r>
              <a:rPr sz="2000" spc="-30" dirty="0">
                <a:latin typeface="Trebuchet MS"/>
                <a:cs typeface="Trebuchet MS"/>
              </a:rPr>
              <a:t>üs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400"/>
              </a:spcBef>
            </a:pPr>
            <a:r>
              <a:rPr sz="2000" spc="-90" dirty="0">
                <a:latin typeface="Trebuchet MS"/>
                <a:cs typeface="Trebuchet MS"/>
              </a:rPr>
              <a:t>Bunlar </a:t>
            </a:r>
            <a:r>
              <a:rPr sz="2000" spc="-114" dirty="0">
                <a:latin typeface="Trebuchet MS"/>
                <a:cs typeface="Trebuchet MS"/>
              </a:rPr>
              <a:t>kaburgalar arası </a:t>
            </a:r>
            <a:r>
              <a:rPr sz="2000" spc="-110" dirty="0">
                <a:latin typeface="Trebuchet MS"/>
                <a:cs typeface="Trebuchet MS"/>
              </a:rPr>
              <a:t>kaslar </a:t>
            </a:r>
            <a:r>
              <a:rPr sz="2000" spc="-140" dirty="0">
                <a:latin typeface="Trebuchet MS"/>
                <a:cs typeface="Trebuchet MS"/>
              </a:rPr>
              <a:t>ve</a:t>
            </a:r>
            <a:r>
              <a:rPr sz="2000" spc="90" dirty="0">
                <a:latin typeface="Trebuchet MS"/>
                <a:cs typeface="Trebuchet MS"/>
              </a:rPr>
              <a:t> </a:t>
            </a:r>
            <a:r>
              <a:rPr sz="2000" spc="-135" dirty="0">
                <a:latin typeface="Trebuchet MS"/>
                <a:cs typeface="Trebuchet MS"/>
              </a:rPr>
              <a:t>diyafragmadır:</a:t>
            </a:r>
            <a:endParaRPr sz="2000">
              <a:latin typeface="Trebuchet MS"/>
              <a:cs typeface="Trebuchet MS"/>
            </a:endParaRPr>
          </a:p>
          <a:p>
            <a:pPr marL="295910" marR="83820" indent="39370">
              <a:lnSpc>
                <a:spcPct val="90000"/>
              </a:lnSpc>
              <a:spcBef>
                <a:spcPts val="56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5" dirty="0">
                <a:latin typeface="Arial"/>
                <a:cs typeface="Arial"/>
              </a:rPr>
              <a:t>İ</a:t>
            </a:r>
            <a:r>
              <a:rPr sz="2000" spc="-95" dirty="0">
                <a:latin typeface="Trebuchet MS"/>
                <a:cs typeface="Trebuchet MS"/>
              </a:rPr>
              <a:t>ntercostales </a:t>
            </a:r>
            <a:r>
              <a:rPr sz="2000" spc="-105" dirty="0">
                <a:latin typeface="Trebuchet MS"/>
                <a:cs typeface="Trebuchet MS"/>
              </a:rPr>
              <a:t>Externi: </a:t>
            </a:r>
            <a:r>
              <a:rPr sz="2000" dirty="0">
                <a:latin typeface="Trebuchet MS"/>
                <a:cs typeface="Trebuchet MS"/>
              </a:rPr>
              <a:t>(Dış </a:t>
            </a:r>
            <a:r>
              <a:rPr sz="2000" spc="-114" dirty="0">
                <a:latin typeface="Trebuchet MS"/>
                <a:cs typeface="Trebuchet MS"/>
              </a:rPr>
              <a:t>kaburgalar arası </a:t>
            </a:r>
            <a:r>
              <a:rPr sz="2000" spc="-105" dirty="0">
                <a:latin typeface="Trebuchet MS"/>
                <a:cs typeface="Trebuchet MS"/>
              </a:rPr>
              <a:t>kaslar)</a:t>
            </a:r>
            <a:r>
              <a:rPr sz="2000" spc="-34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Kaburgalar  </a:t>
            </a:r>
            <a:r>
              <a:rPr sz="2000" spc="-114" dirty="0">
                <a:latin typeface="Trebuchet MS"/>
                <a:cs typeface="Trebuchet MS"/>
              </a:rPr>
              <a:t>arası </a:t>
            </a:r>
            <a:r>
              <a:rPr sz="2000" spc="-150" dirty="0">
                <a:latin typeface="Trebuchet MS"/>
                <a:cs typeface="Trebuchet MS"/>
              </a:rPr>
              <a:t>dışta, </a:t>
            </a:r>
            <a:r>
              <a:rPr sz="2000" spc="-130" dirty="0">
                <a:latin typeface="Trebuchet MS"/>
                <a:cs typeface="Trebuchet MS"/>
              </a:rPr>
              <a:t>yüzeyel </a:t>
            </a:r>
            <a:r>
              <a:rPr sz="2000" spc="-120" dirty="0">
                <a:latin typeface="Trebuchet MS"/>
                <a:cs typeface="Trebuchet MS"/>
              </a:rPr>
              <a:t>bulunan </a:t>
            </a:r>
            <a:r>
              <a:rPr sz="2000" spc="-140" dirty="0">
                <a:latin typeface="Trebuchet MS"/>
                <a:cs typeface="Trebuchet MS"/>
              </a:rPr>
              <a:t>kaslardır. </a:t>
            </a:r>
            <a:r>
              <a:rPr sz="2000" spc="10" dirty="0">
                <a:latin typeface="Trebuchet MS"/>
                <a:cs typeface="Trebuchet MS"/>
              </a:rPr>
              <a:t>Her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95" dirty="0">
                <a:latin typeface="Trebuchet MS"/>
                <a:cs typeface="Trebuchet MS"/>
              </a:rPr>
              <a:t>kas </a:t>
            </a:r>
            <a:r>
              <a:rPr sz="2000" spc="-110" dirty="0">
                <a:latin typeface="Trebuchet MS"/>
                <a:cs typeface="Trebuchet MS"/>
              </a:rPr>
              <a:t>kaburganın </a:t>
            </a:r>
            <a:r>
              <a:rPr sz="2000" spc="-160" dirty="0">
                <a:latin typeface="Trebuchet MS"/>
                <a:cs typeface="Trebuchet MS"/>
              </a:rPr>
              <a:t>alt  </a:t>
            </a:r>
            <a:r>
              <a:rPr sz="2000" spc="-114" dirty="0">
                <a:latin typeface="Trebuchet MS"/>
                <a:cs typeface="Trebuchet MS"/>
              </a:rPr>
              <a:t>kenarından </a:t>
            </a:r>
            <a:r>
              <a:rPr sz="2000" spc="-170" dirty="0">
                <a:latin typeface="Trebuchet MS"/>
                <a:cs typeface="Trebuchet MS"/>
              </a:rPr>
              <a:t>başlar, </a:t>
            </a:r>
            <a:r>
              <a:rPr sz="2000" spc="-100" dirty="0">
                <a:latin typeface="Trebuchet MS"/>
                <a:cs typeface="Trebuchet MS"/>
              </a:rPr>
              <a:t>di</a:t>
            </a:r>
            <a:r>
              <a:rPr sz="2000" spc="-100" dirty="0">
                <a:latin typeface="Arial"/>
                <a:cs typeface="Arial"/>
              </a:rPr>
              <a:t>ğ</a:t>
            </a:r>
            <a:r>
              <a:rPr sz="2000" spc="-100" dirty="0">
                <a:latin typeface="Trebuchet MS"/>
                <a:cs typeface="Trebuchet MS"/>
              </a:rPr>
              <a:t>er </a:t>
            </a:r>
            <a:r>
              <a:rPr sz="2000" spc="-110" dirty="0">
                <a:latin typeface="Trebuchet MS"/>
                <a:cs typeface="Trebuchet MS"/>
              </a:rPr>
              <a:t>kaburganın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114" dirty="0">
                <a:latin typeface="Trebuchet MS"/>
                <a:cs typeface="Trebuchet MS"/>
              </a:rPr>
              <a:t>kenarında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sonlanır.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060"/>
              </a:lnSpc>
            </a:pPr>
            <a:r>
              <a:rPr sz="2000" spc="-95" dirty="0">
                <a:latin typeface="Trebuchet MS"/>
                <a:cs typeface="Trebuchet MS"/>
              </a:rPr>
              <a:t>Kaburgaları yukarı </a:t>
            </a:r>
            <a:r>
              <a:rPr sz="2000" spc="-105" dirty="0">
                <a:latin typeface="Trebuchet MS"/>
                <a:cs typeface="Trebuchet MS"/>
              </a:rPr>
              <a:t>kaldırarak </a:t>
            </a:r>
            <a:r>
              <a:rPr sz="2000" spc="-85" dirty="0">
                <a:latin typeface="Trebuchet MS"/>
                <a:cs typeface="Trebuchet MS"/>
              </a:rPr>
              <a:t>gö</a:t>
            </a:r>
            <a:r>
              <a:rPr sz="2000" spc="-85" dirty="0">
                <a:latin typeface="Arial"/>
                <a:cs typeface="Arial"/>
              </a:rPr>
              <a:t>ğ</a:t>
            </a:r>
            <a:r>
              <a:rPr sz="2000" spc="-85" dirty="0">
                <a:latin typeface="Trebuchet MS"/>
                <a:cs typeface="Trebuchet MS"/>
              </a:rPr>
              <a:t>üs </a:t>
            </a:r>
            <a:r>
              <a:rPr sz="2000" spc="-95" dirty="0">
                <a:latin typeface="Trebuchet MS"/>
                <a:cs typeface="Trebuchet MS"/>
              </a:rPr>
              <a:t>boşlu</a:t>
            </a:r>
            <a:r>
              <a:rPr sz="2000" spc="-95" dirty="0">
                <a:latin typeface="Arial"/>
                <a:cs typeface="Arial"/>
              </a:rPr>
              <a:t>ğ</a:t>
            </a:r>
            <a:r>
              <a:rPr sz="2000" spc="-95" dirty="0">
                <a:latin typeface="Trebuchet MS"/>
                <a:cs typeface="Trebuchet MS"/>
              </a:rPr>
              <a:t>unun </a:t>
            </a:r>
            <a:r>
              <a:rPr sz="2000" spc="-125" dirty="0">
                <a:latin typeface="Trebuchet MS"/>
                <a:cs typeface="Trebuchet MS"/>
              </a:rPr>
              <a:t>hacmini </a:t>
            </a:r>
            <a:r>
              <a:rPr sz="2000" spc="-75" dirty="0">
                <a:latin typeface="Trebuchet MS"/>
                <a:cs typeface="Trebuchet MS"/>
              </a:rPr>
              <a:t>artırır</a:t>
            </a:r>
            <a:r>
              <a:rPr sz="2000" spc="6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ve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300"/>
              </a:lnSpc>
            </a:pPr>
            <a:r>
              <a:rPr sz="2000" spc="-60" dirty="0">
                <a:latin typeface="Trebuchet MS"/>
                <a:cs typeface="Trebuchet MS"/>
              </a:rPr>
              <a:t>soluk </a:t>
            </a:r>
            <a:r>
              <a:rPr sz="2000" spc="-175" dirty="0">
                <a:latin typeface="Trebuchet MS"/>
                <a:cs typeface="Trebuchet MS"/>
              </a:rPr>
              <a:t>almaya </a:t>
            </a:r>
            <a:r>
              <a:rPr sz="2000" spc="-114" dirty="0">
                <a:latin typeface="Trebuchet MS"/>
                <a:cs typeface="Trebuchet MS"/>
              </a:rPr>
              <a:t>yardımcı</a:t>
            </a:r>
            <a:r>
              <a:rPr sz="2000" spc="20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olur</a:t>
            </a:r>
            <a:endParaRPr sz="2000">
              <a:latin typeface="Trebuchet MS"/>
              <a:cs typeface="Trebuchet MS"/>
            </a:endParaRPr>
          </a:p>
          <a:p>
            <a:pPr marL="295910" marR="135890" indent="39370">
              <a:lnSpc>
                <a:spcPct val="90400"/>
              </a:lnSpc>
              <a:spcBef>
                <a:spcPts val="55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Arial"/>
                <a:cs typeface="Arial"/>
              </a:rPr>
              <a:t>İ</a:t>
            </a:r>
            <a:r>
              <a:rPr sz="2000" spc="-90" dirty="0">
                <a:latin typeface="Trebuchet MS"/>
                <a:cs typeface="Trebuchet MS"/>
              </a:rPr>
              <a:t>nterkostales </a:t>
            </a:r>
            <a:r>
              <a:rPr sz="2000" spc="-114" dirty="0">
                <a:latin typeface="Arial"/>
                <a:cs typeface="Arial"/>
              </a:rPr>
              <a:t>İ</a:t>
            </a:r>
            <a:r>
              <a:rPr sz="2000" spc="-114" dirty="0">
                <a:latin typeface="Trebuchet MS"/>
                <a:cs typeface="Trebuchet MS"/>
              </a:rPr>
              <a:t>nterni: (iç kaburgalar arası </a:t>
            </a:r>
            <a:r>
              <a:rPr sz="2000" spc="-105" dirty="0">
                <a:latin typeface="Trebuchet MS"/>
                <a:cs typeface="Trebuchet MS"/>
              </a:rPr>
              <a:t>kaslar)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Kaburgaların  </a:t>
            </a:r>
            <a:r>
              <a:rPr sz="2000" spc="-120" dirty="0">
                <a:latin typeface="Trebuchet MS"/>
                <a:cs typeface="Trebuchet MS"/>
              </a:rPr>
              <a:t>arasında </a:t>
            </a:r>
            <a:r>
              <a:rPr sz="2000" spc="-95" dirty="0">
                <a:latin typeface="Trebuchet MS"/>
                <a:cs typeface="Trebuchet MS"/>
              </a:rPr>
              <a:t>derinde </a:t>
            </a:r>
            <a:r>
              <a:rPr sz="2000" spc="-105" dirty="0">
                <a:latin typeface="Trebuchet MS"/>
                <a:cs typeface="Trebuchet MS"/>
              </a:rPr>
              <a:t>olan </a:t>
            </a:r>
            <a:r>
              <a:rPr sz="2000" spc="-140" dirty="0">
                <a:latin typeface="Trebuchet MS"/>
                <a:cs typeface="Trebuchet MS"/>
              </a:rPr>
              <a:t>kaslardır. </a:t>
            </a:r>
            <a:r>
              <a:rPr sz="2000" spc="10" dirty="0">
                <a:latin typeface="Trebuchet MS"/>
                <a:cs typeface="Trebuchet MS"/>
              </a:rPr>
              <a:t>Her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10" dirty="0">
                <a:latin typeface="Trebuchet MS"/>
                <a:cs typeface="Trebuchet MS"/>
              </a:rPr>
              <a:t>kaburganın </a:t>
            </a:r>
            <a:r>
              <a:rPr sz="2000" spc="-85" dirty="0">
                <a:latin typeface="Trebuchet MS"/>
                <a:cs typeface="Trebuchet MS"/>
              </a:rPr>
              <a:t>üst  </a:t>
            </a:r>
            <a:r>
              <a:rPr sz="2000" spc="-114" dirty="0">
                <a:latin typeface="Trebuchet MS"/>
                <a:cs typeface="Trebuchet MS"/>
              </a:rPr>
              <a:t>kenarından </a:t>
            </a:r>
            <a:r>
              <a:rPr sz="2000" spc="-170" dirty="0">
                <a:latin typeface="Trebuchet MS"/>
                <a:cs typeface="Trebuchet MS"/>
              </a:rPr>
              <a:t>başlar,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00" dirty="0">
                <a:latin typeface="Trebuchet MS"/>
                <a:cs typeface="Trebuchet MS"/>
              </a:rPr>
              <a:t>üstteki </a:t>
            </a:r>
            <a:r>
              <a:rPr sz="2000" spc="-110" dirty="0">
                <a:latin typeface="Trebuchet MS"/>
                <a:cs typeface="Trebuchet MS"/>
              </a:rPr>
              <a:t>kaburganın </a:t>
            </a:r>
            <a:r>
              <a:rPr sz="2000" spc="-160" dirty="0">
                <a:latin typeface="Trebuchet MS"/>
                <a:cs typeface="Trebuchet MS"/>
              </a:rPr>
              <a:t>alt </a:t>
            </a:r>
            <a:r>
              <a:rPr sz="2000" spc="-114" dirty="0">
                <a:latin typeface="Trebuchet MS"/>
                <a:cs typeface="Trebuchet MS"/>
              </a:rPr>
              <a:t>kenarında </a:t>
            </a:r>
            <a:r>
              <a:rPr sz="2000" spc="-130" dirty="0">
                <a:latin typeface="Trebuchet MS"/>
                <a:cs typeface="Trebuchet MS"/>
              </a:rPr>
              <a:t>sonlanır.  </a:t>
            </a:r>
            <a:r>
              <a:rPr sz="2000" spc="-95" dirty="0">
                <a:latin typeface="Trebuchet MS"/>
                <a:cs typeface="Trebuchet MS"/>
              </a:rPr>
              <a:t>Kaburgaları </a:t>
            </a:r>
            <a:r>
              <a:rPr sz="2000" spc="-150" dirty="0">
                <a:latin typeface="Trebuchet MS"/>
                <a:cs typeface="Trebuchet MS"/>
              </a:rPr>
              <a:t>aşa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ı </a:t>
            </a:r>
            <a:r>
              <a:rPr sz="2000" spc="-100" dirty="0">
                <a:latin typeface="Trebuchet MS"/>
                <a:cs typeface="Trebuchet MS"/>
              </a:rPr>
              <a:t>çekerek </a:t>
            </a:r>
            <a:r>
              <a:rPr sz="2000" spc="-85" dirty="0">
                <a:latin typeface="Trebuchet MS"/>
                <a:cs typeface="Trebuchet MS"/>
              </a:rPr>
              <a:t>gö</a:t>
            </a:r>
            <a:r>
              <a:rPr sz="2000" spc="-85" dirty="0">
                <a:latin typeface="Arial"/>
                <a:cs typeface="Arial"/>
              </a:rPr>
              <a:t>ğ</a:t>
            </a:r>
            <a:r>
              <a:rPr sz="2000" spc="-85" dirty="0">
                <a:latin typeface="Trebuchet MS"/>
                <a:cs typeface="Trebuchet MS"/>
              </a:rPr>
              <a:t>üs </a:t>
            </a:r>
            <a:r>
              <a:rPr sz="2000" spc="-95" dirty="0">
                <a:latin typeface="Trebuchet MS"/>
                <a:cs typeface="Trebuchet MS"/>
              </a:rPr>
              <a:t>boşlu</a:t>
            </a:r>
            <a:r>
              <a:rPr sz="2000" spc="-95" dirty="0">
                <a:latin typeface="Arial"/>
                <a:cs typeface="Arial"/>
              </a:rPr>
              <a:t>ğ</a:t>
            </a:r>
            <a:r>
              <a:rPr sz="2000" spc="-95" dirty="0">
                <a:latin typeface="Trebuchet MS"/>
                <a:cs typeface="Trebuchet MS"/>
              </a:rPr>
              <a:t>unun </a:t>
            </a:r>
            <a:r>
              <a:rPr sz="2000" spc="-125" dirty="0">
                <a:latin typeface="Trebuchet MS"/>
                <a:cs typeface="Trebuchet MS"/>
              </a:rPr>
              <a:t>hacmini </a:t>
            </a:r>
            <a:r>
              <a:rPr sz="2000" spc="-110" dirty="0">
                <a:latin typeface="Trebuchet MS"/>
                <a:cs typeface="Trebuchet MS"/>
              </a:rPr>
              <a:t>daraltır </a:t>
            </a:r>
            <a:r>
              <a:rPr sz="2000" spc="-140" dirty="0">
                <a:latin typeface="Trebuchet MS"/>
                <a:cs typeface="Trebuchet MS"/>
              </a:rPr>
              <a:t>ve  </a:t>
            </a:r>
            <a:r>
              <a:rPr sz="2000" spc="-60" dirty="0">
                <a:latin typeface="Trebuchet MS"/>
                <a:cs typeface="Trebuchet MS"/>
              </a:rPr>
              <a:t>soluk </a:t>
            </a:r>
            <a:r>
              <a:rPr sz="2000" spc="-120" dirty="0">
                <a:latin typeface="Trebuchet MS"/>
                <a:cs typeface="Trebuchet MS"/>
              </a:rPr>
              <a:t>vermeye </a:t>
            </a:r>
            <a:r>
              <a:rPr sz="2000" spc="-85" dirty="0">
                <a:latin typeface="Trebuchet MS"/>
                <a:cs typeface="Trebuchet MS"/>
              </a:rPr>
              <a:t>(ekspirasyon) </a:t>
            </a:r>
            <a:r>
              <a:rPr sz="2000" spc="-114" dirty="0">
                <a:latin typeface="Trebuchet MS"/>
                <a:cs typeface="Trebuchet MS"/>
              </a:rPr>
              <a:t>yardım</a:t>
            </a:r>
            <a:r>
              <a:rPr sz="2000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eder.</a:t>
            </a:r>
            <a:endParaRPr sz="2000">
              <a:latin typeface="Trebuchet MS"/>
              <a:cs typeface="Trebuchet MS"/>
            </a:endParaRPr>
          </a:p>
          <a:p>
            <a:pPr marL="335280">
              <a:lnSpc>
                <a:spcPts val="2280"/>
              </a:lnSpc>
              <a:spcBef>
                <a:spcPts val="325"/>
              </a:spcBef>
            </a:pPr>
            <a:r>
              <a:rPr sz="2000" spc="-114" dirty="0">
                <a:latin typeface="Trebuchet MS"/>
                <a:cs typeface="Trebuchet MS"/>
              </a:rPr>
              <a:t>Diaphragma: </a:t>
            </a:r>
            <a:r>
              <a:rPr sz="2000" spc="-105" dirty="0">
                <a:latin typeface="Trebuchet MS"/>
                <a:cs typeface="Trebuchet MS"/>
              </a:rPr>
              <a:t>(Diyafragma kası) </a:t>
            </a:r>
            <a:r>
              <a:rPr sz="2000" spc="-30" dirty="0">
                <a:latin typeface="Trebuchet MS"/>
                <a:cs typeface="Trebuchet MS"/>
              </a:rPr>
              <a:t>Gö</a:t>
            </a:r>
            <a:r>
              <a:rPr sz="2000" spc="-30" dirty="0">
                <a:latin typeface="Arial"/>
                <a:cs typeface="Arial"/>
              </a:rPr>
              <a:t>ğ</a:t>
            </a:r>
            <a:r>
              <a:rPr sz="2000" spc="-30" dirty="0">
                <a:latin typeface="Trebuchet MS"/>
                <a:cs typeface="Trebuchet MS"/>
              </a:rPr>
              <a:t>üs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5" dirty="0">
                <a:latin typeface="Trebuchet MS"/>
                <a:cs typeface="Trebuchet MS"/>
              </a:rPr>
              <a:t>karın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boşlu</a:t>
            </a:r>
            <a:r>
              <a:rPr sz="2000" spc="-90" dirty="0">
                <a:latin typeface="Arial"/>
                <a:cs typeface="Arial"/>
              </a:rPr>
              <a:t>ğ</a:t>
            </a:r>
            <a:r>
              <a:rPr sz="2000" spc="-90" dirty="0">
                <a:latin typeface="Trebuchet MS"/>
                <a:cs typeface="Trebuchet MS"/>
              </a:rPr>
              <a:t>unu</a:t>
            </a:r>
            <a:endParaRPr sz="2000">
              <a:latin typeface="Trebuchet MS"/>
              <a:cs typeface="Trebuchet MS"/>
            </a:endParaRPr>
          </a:p>
          <a:p>
            <a:pPr marL="295910" marR="173990">
              <a:lnSpc>
                <a:spcPct val="90500"/>
              </a:lnSpc>
              <a:spcBef>
                <a:spcPts val="105"/>
              </a:spcBef>
            </a:pPr>
            <a:r>
              <a:rPr sz="2000" spc="-90" dirty="0">
                <a:latin typeface="Trebuchet MS"/>
                <a:cs typeface="Trebuchet MS"/>
              </a:rPr>
              <a:t>birbirinden </a:t>
            </a:r>
            <a:r>
              <a:rPr sz="2000" spc="-155" dirty="0">
                <a:latin typeface="Trebuchet MS"/>
                <a:cs typeface="Trebuchet MS"/>
              </a:rPr>
              <a:t>ayıran, </a:t>
            </a:r>
            <a:r>
              <a:rPr sz="2000" spc="-80" dirty="0">
                <a:latin typeface="Trebuchet MS"/>
                <a:cs typeface="Trebuchet MS"/>
              </a:rPr>
              <a:t>konveks </a:t>
            </a:r>
            <a:r>
              <a:rPr sz="2000" spc="-100" dirty="0">
                <a:latin typeface="Trebuchet MS"/>
                <a:cs typeface="Trebuchet MS"/>
              </a:rPr>
              <a:t>yüzü </a:t>
            </a:r>
            <a:r>
              <a:rPr sz="2000" spc="-85" dirty="0">
                <a:latin typeface="Trebuchet MS"/>
                <a:cs typeface="Trebuchet MS"/>
              </a:rPr>
              <a:t>gö</a:t>
            </a:r>
            <a:r>
              <a:rPr sz="2000" spc="-85" dirty="0">
                <a:latin typeface="Arial"/>
                <a:cs typeface="Arial"/>
              </a:rPr>
              <a:t>ğ</a:t>
            </a:r>
            <a:r>
              <a:rPr sz="2000" spc="-85" dirty="0">
                <a:latin typeface="Trebuchet MS"/>
                <a:cs typeface="Trebuchet MS"/>
              </a:rPr>
              <a:t>üs </a:t>
            </a:r>
            <a:r>
              <a:rPr sz="2000" spc="-100" dirty="0">
                <a:latin typeface="Trebuchet MS"/>
                <a:cs typeface="Trebuchet MS"/>
              </a:rPr>
              <a:t>boşlu</a:t>
            </a:r>
            <a:r>
              <a:rPr sz="2000" spc="-100" dirty="0">
                <a:latin typeface="Arial"/>
                <a:cs typeface="Arial"/>
              </a:rPr>
              <a:t>ğ</a:t>
            </a:r>
            <a:r>
              <a:rPr sz="2000" spc="-100" dirty="0">
                <a:latin typeface="Trebuchet MS"/>
                <a:cs typeface="Trebuchet MS"/>
              </a:rPr>
              <a:t>una </a:t>
            </a:r>
            <a:r>
              <a:rPr sz="2000" spc="-160" dirty="0">
                <a:latin typeface="Trebuchet MS"/>
                <a:cs typeface="Trebuchet MS"/>
              </a:rPr>
              <a:t>bakan, </a:t>
            </a:r>
            <a:r>
              <a:rPr sz="2000" spc="-100" dirty="0">
                <a:latin typeface="Trebuchet MS"/>
                <a:cs typeface="Trebuchet MS"/>
              </a:rPr>
              <a:t>kubbe  </a:t>
            </a:r>
            <a:r>
              <a:rPr sz="2000" spc="-105" dirty="0">
                <a:latin typeface="Trebuchet MS"/>
                <a:cs typeface="Trebuchet MS"/>
              </a:rPr>
              <a:t>şeklinde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90" dirty="0">
                <a:latin typeface="Trebuchet MS"/>
                <a:cs typeface="Trebuchet MS"/>
              </a:rPr>
              <a:t>Solunumun </a:t>
            </a:r>
            <a:r>
              <a:rPr sz="2000" spc="-130" dirty="0">
                <a:latin typeface="Trebuchet MS"/>
                <a:cs typeface="Trebuchet MS"/>
              </a:rPr>
              <a:t>temel </a:t>
            </a:r>
            <a:r>
              <a:rPr sz="2000" spc="-95" dirty="0">
                <a:latin typeface="Trebuchet MS"/>
                <a:cs typeface="Trebuchet MS"/>
              </a:rPr>
              <a:t>kasıdır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25" dirty="0">
                <a:latin typeface="Trebuchet MS"/>
                <a:cs typeface="Trebuchet MS"/>
              </a:rPr>
              <a:t>kalpten </a:t>
            </a:r>
            <a:r>
              <a:rPr sz="2000" spc="-60" dirty="0">
                <a:latin typeface="Trebuchet MS"/>
                <a:cs typeface="Trebuchet MS"/>
              </a:rPr>
              <a:t>sonra </a:t>
            </a:r>
            <a:r>
              <a:rPr sz="2000" spc="-114" dirty="0">
                <a:latin typeface="Trebuchet MS"/>
                <a:cs typeface="Trebuchet MS"/>
              </a:rPr>
              <a:t>en  </a:t>
            </a:r>
            <a:r>
              <a:rPr sz="2000" spc="-75" dirty="0">
                <a:latin typeface="Trebuchet MS"/>
                <a:cs typeface="Trebuchet MS"/>
              </a:rPr>
              <a:t>seri </a:t>
            </a:r>
            <a:r>
              <a:rPr sz="2000" spc="-105" dirty="0">
                <a:latin typeface="Trebuchet MS"/>
                <a:cs typeface="Trebuchet MS"/>
              </a:rPr>
              <a:t>şekilde </a:t>
            </a:r>
            <a:r>
              <a:rPr sz="2000" spc="-135" dirty="0">
                <a:latin typeface="Trebuchet MS"/>
                <a:cs typeface="Trebuchet MS"/>
              </a:rPr>
              <a:t>çalışan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105" dirty="0">
                <a:latin typeface="Trebuchet MS"/>
                <a:cs typeface="Trebuchet MS"/>
              </a:rPr>
              <a:t>Diyafragmanın </a:t>
            </a:r>
            <a:r>
              <a:rPr sz="2000" spc="-150" dirty="0">
                <a:latin typeface="Trebuchet MS"/>
                <a:cs typeface="Trebuchet MS"/>
              </a:rPr>
              <a:t>kaburgalar, </a:t>
            </a:r>
            <a:r>
              <a:rPr sz="2000" spc="-90" dirty="0">
                <a:latin typeface="Trebuchet MS"/>
                <a:cs typeface="Trebuchet MS"/>
              </a:rPr>
              <a:t>sternum </a:t>
            </a:r>
            <a:r>
              <a:rPr sz="2000" spc="-140" dirty="0">
                <a:latin typeface="Trebuchet MS"/>
                <a:cs typeface="Trebuchet MS"/>
              </a:rPr>
              <a:t>ve  </a:t>
            </a:r>
            <a:r>
              <a:rPr sz="2000" spc="-135" dirty="0">
                <a:latin typeface="Trebuchet MS"/>
                <a:cs typeface="Trebuchet MS"/>
              </a:rPr>
              <a:t>lumbal </a:t>
            </a:r>
            <a:r>
              <a:rPr sz="2000" spc="-95" dirty="0">
                <a:latin typeface="Trebuchet MS"/>
                <a:cs typeface="Trebuchet MS"/>
              </a:rPr>
              <a:t>omurlardan </a:t>
            </a:r>
            <a:r>
              <a:rPr sz="2000" spc="-150" dirty="0">
                <a:latin typeface="Trebuchet MS"/>
                <a:cs typeface="Trebuchet MS"/>
              </a:rPr>
              <a:t>başlayan </a:t>
            </a:r>
            <a:r>
              <a:rPr sz="2000" spc="-135" dirty="0">
                <a:latin typeface="Trebuchet MS"/>
                <a:cs typeface="Trebuchet MS"/>
              </a:rPr>
              <a:t>lifleri </a:t>
            </a:r>
            <a:r>
              <a:rPr sz="2000" spc="-105" dirty="0">
                <a:latin typeface="Trebuchet MS"/>
                <a:cs typeface="Trebuchet MS"/>
              </a:rPr>
              <a:t>kasın </a:t>
            </a:r>
            <a:r>
              <a:rPr sz="2000" spc="-90" dirty="0">
                <a:latin typeface="Trebuchet MS"/>
                <a:cs typeface="Trebuchet MS"/>
              </a:rPr>
              <a:t>ortasında </a:t>
            </a:r>
            <a:r>
              <a:rPr sz="2000" spc="-130" dirty="0">
                <a:latin typeface="Trebuchet MS"/>
                <a:cs typeface="Trebuchet MS"/>
              </a:rPr>
              <a:t>birleşir.</a:t>
            </a:r>
            <a:r>
              <a:rPr sz="2000" spc="-15" dirty="0">
                <a:latin typeface="Trebuchet MS"/>
                <a:cs typeface="Trebuchet MS"/>
              </a:rPr>
              <a:t> </a:t>
            </a:r>
            <a:r>
              <a:rPr sz="2000" spc="-50" dirty="0">
                <a:latin typeface="Trebuchet MS"/>
                <a:cs typeface="Trebuchet MS"/>
              </a:rPr>
              <a:t>Bu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160"/>
              </a:lnSpc>
            </a:pPr>
            <a:r>
              <a:rPr sz="2000" spc="-100" dirty="0">
                <a:latin typeface="Trebuchet MS"/>
                <a:cs typeface="Trebuchet MS"/>
              </a:rPr>
              <a:t>birleşme </a:t>
            </a:r>
            <a:r>
              <a:rPr sz="2000" spc="-105" dirty="0">
                <a:latin typeface="Trebuchet MS"/>
                <a:cs typeface="Trebuchet MS"/>
              </a:rPr>
              <a:t>yerine </a:t>
            </a:r>
            <a:r>
              <a:rPr sz="2000" spc="-95" dirty="0">
                <a:latin typeface="Trebuchet MS"/>
                <a:cs typeface="Trebuchet MS"/>
              </a:rPr>
              <a:t>centrum </a:t>
            </a:r>
            <a:r>
              <a:rPr sz="2000" spc="-110" dirty="0">
                <a:latin typeface="Trebuchet MS"/>
                <a:cs typeface="Trebuchet MS"/>
              </a:rPr>
              <a:t>tendineum</a:t>
            </a:r>
            <a:r>
              <a:rPr sz="2000" spc="-20" dirty="0">
                <a:latin typeface="Trebuchet MS"/>
                <a:cs typeface="Trebuchet MS"/>
              </a:rPr>
              <a:t> </a:t>
            </a:r>
            <a:r>
              <a:rPr sz="2000" spc="-155" dirty="0">
                <a:latin typeface="Trebuchet MS"/>
                <a:cs typeface="Trebuchet MS"/>
              </a:rPr>
              <a:t>denir.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232712" y="393954"/>
            <a:ext cx="7158990" cy="5872480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295910" marR="680720" indent="-283845">
              <a:lnSpc>
                <a:spcPct val="90000"/>
              </a:lnSpc>
              <a:spcBef>
                <a:spcPts val="359"/>
              </a:spcBef>
            </a:pPr>
            <a:r>
              <a:rPr sz="2200" spc="-120" dirty="0">
                <a:latin typeface="Trebuchet MS"/>
                <a:cs typeface="Trebuchet MS"/>
              </a:rPr>
              <a:t>Diyafragma </a:t>
            </a:r>
            <a:r>
              <a:rPr sz="2200" spc="-80" dirty="0">
                <a:latin typeface="Trebuchet MS"/>
                <a:cs typeface="Trebuchet MS"/>
              </a:rPr>
              <a:t>Üzerinde </a:t>
            </a:r>
            <a:r>
              <a:rPr sz="2200" spc="-120" dirty="0">
                <a:latin typeface="Trebuchet MS"/>
                <a:cs typeface="Trebuchet MS"/>
              </a:rPr>
              <a:t>Bulunan </a:t>
            </a:r>
            <a:r>
              <a:rPr sz="2200" spc="-110" dirty="0">
                <a:latin typeface="Trebuchet MS"/>
                <a:cs typeface="Trebuchet MS"/>
              </a:rPr>
              <a:t>Açıklıklar: </a:t>
            </a:r>
            <a:r>
              <a:rPr sz="2200" spc="-120" dirty="0">
                <a:latin typeface="Trebuchet MS"/>
                <a:cs typeface="Trebuchet MS"/>
              </a:rPr>
              <a:t>Diyaframanın  </a:t>
            </a:r>
            <a:r>
              <a:rPr sz="2200" spc="-110" dirty="0">
                <a:latin typeface="Trebuchet MS"/>
                <a:cs typeface="Trebuchet MS"/>
              </a:rPr>
              <a:t>üzerinde </a:t>
            </a:r>
            <a:r>
              <a:rPr sz="2200" spc="-135" dirty="0">
                <a:latin typeface="Trebuchet MS"/>
                <a:cs typeface="Trebuchet MS"/>
              </a:rPr>
              <a:t>çeşitli </a:t>
            </a:r>
            <a:r>
              <a:rPr sz="2200" spc="-145" dirty="0">
                <a:latin typeface="Trebuchet MS"/>
                <a:cs typeface="Trebuchet MS"/>
              </a:rPr>
              <a:t>yapıların </a:t>
            </a:r>
            <a:r>
              <a:rPr sz="2200" spc="-155" dirty="0">
                <a:latin typeface="Trebuchet MS"/>
                <a:cs typeface="Trebuchet MS"/>
              </a:rPr>
              <a:t>geçti</a:t>
            </a:r>
            <a:r>
              <a:rPr sz="2200" spc="-155" dirty="0">
                <a:latin typeface="Arial"/>
                <a:cs typeface="Arial"/>
              </a:rPr>
              <a:t>ğ</a:t>
            </a:r>
            <a:r>
              <a:rPr sz="2200" spc="-155" dirty="0">
                <a:latin typeface="Trebuchet MS"/>
                <a:cs typeface="Trebuchet MS"/>
              </a:rPr>
              <a:t>i </a:t>
            </a:r>
            <a:r>
              <a:rPr sz="2200" spc="-114" dirty="0">
                <a:latin typeface="Trebuchet MS"/>
                <a:cs typeface="Trebuchet MS"/>
              </a:rPr>
              <a:t>üç </a:t>
            </a:r>
            <a:r>
              <a:rPr sz="2200" spc="-155" dirty="0">
                <a:latin typeface="Trebuchet MS"/>
                <a:cs typeface="Trebuchet MS"/>
              </a:rPr>
              <a:t>adet </a:t>
            </a:r>
            <a:r>
              <a:rPr sz="2200" spc="-135" dirty="0">
                <a:latin typeface="Trebuchet MS"/>
                <a:cs typeface="Trebuchet MS"/>
              </a:rPr>
              <a:t>açıklık </a:t>
            </a:r>
            <a:r>
              <a:rPr sz="2200" spc="-160" dirty="0">
                <a:latin typeface="Trebuchet MS"/>
                <a:cs typeface="Trebuchet MS"/>
              </a:rPr>
              <a:t>bulunur.  </a:t>
            </a:r>
            <a:r>
              <a:rPr sz="2200" spc="-125" dirty="0">
                <a:latin typeface="Trebuchet MS"/>
                <a:cs typeface="Trebuchet MS"/>
              </a:rPr>
              <a:t>Bunlar:</a:t>
            </a:r>
            <a:endParaRPr sz="2200">
              <a:latin typeface="Trebuchet MS"/>
              <a:cs typeface="Trebuchet MS"/>
            </a:endParaRPr>
          </a:p>
          <a:p>
            <a:pPr marL="295910" marR="644525" indent="-283210">
              <a:lnSpc>
                <a:spcPts val="2340"/>
              </a:lnSpc>
              <a:spcBef>
                <a:spcPts val="665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85" dirty="0">
                <a:latin typeface="Trebuchet MS"/>
                <a:cs typeface="Trebuchet MS"/>
              </a:rPr>
              <a:t>Hiatus </a:t>
            </a:r>
            <a:r>
              <a:rPr sz="2200" spc="-114" dirty="0">
                <a:latin typeface="Trebuchet MS"/>
                <a:cs typeface="Trebuchet MS"/>
              </a:rPr>
              <a:t>aorticus: </a:t>
            </a:r>
            <a:r>
              <a:rPr sz="2200" spc="-60" dirty="0">
                <a:latin typeface="Trebuchet MS"/>
                <a:cs typeface="Trebuchet MS"/>
              </a:rPr>
              <a:t>Bu </a:t>
            </a:r>
            <a:r>
              <a:rPr sz="2200" spc="-145" dirty="0">
                <a:latin typeface="Trebuchet MS"/>
                <a:cs typeface="Trebuchet MS"/>
              </a:rPr>
              <a:t>açıklıktan </a:t>
            </a:r>
            <a:r>
              <a:rPr sz="2200" spc="-70" dirty="0">
                <a:latin typeface="Trebuchet MS"/>
                <a:cs typeface="Trebuchet MS"/>
              </a:rPr>
              <a:t>aort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05" dirty="0">
                <a:latin typeface="Trebuchet MS"/>
                <a:cs typeface="Trebuchet MS"/>
              </a:rPr>
              <a:t>ductus </a:t>
            </a:r>
            <a:r>
              <a:rPr sz="2200" spc="-100" dirty="0">
                <a:latin typeface="Trebuchet MS"/>
                <a:cs typeface="Trebuchet MS"/>
              </a:rPr>
              <a:t>thoracicus  (gö</a:t>
            </a:r>
            <a:r>
              <a:rPr sz="2200" spc="-100" dirty="0">
                <a:latin typeface="Arial"/>
                <a:cs typeface="Arial"/>
              </a:rPr>
              <a:t>ğ</a:t>
            </a:r>
            <a:r>
              <a:rPr sz="2200" spc="-100" dirty="0">
                <a:latin typeface="Trebuchet MS"/>
                <a:cs typeface="Trebuchet MS"/>
              </a:rPr>
              <a:t>üs </a:t>
            </a:r>
            <a:r>
              <a:rPr sz="2200" spc="-175" dirty="0">
                <a:latin typeface="Trebuchet MS"/>
                <a:cs typeface="Trebuchet MS"/>
              </a:rPr>
              <a:t>lenf </a:t>
            </a:r>
            <a:r>
              <a:rPr sz="2200" spc="-145" dirty="0">
                <a:latin typeface="Trebuchet MS"/>
                <a:cs typeface="Trebuchet MS"/>
              </a:rPr>
              <a:t>kanalı)</a:t>
            </a:r>
            <a:r>
              <a:rPr sz="2200" spc="135" dirty="0">
                <a:latin typeface="Trebuchet MS"/>
                <a:cs typeface="Trebuchet MS"/>
              </a:rPr>
              <a:t> </a:t>
            </a:r>
            <a:r>
              <a:rPr sz="2200" spc="-190" dirty="0">
                <a:latin typeface="Trebuchet MS"/>
                <a:cs typeface="Trebuchet MS"/>
              </a:rPr>
              <a:t>geçer.</a:t>
            </a:r>
            <a:endParaRPr sz="2200">
              <a:latin typeface="Trebuchet MS"/>
              <a:cs typeface="Trebuchet MS"/>
            </a:endParaRPr>
          </a:p>
          <a:p>
            <a:pPr marL="295910" marR="450215" indent="-283210">
              <a:lnSpc>
                <a:spcPts val="2380"/>
              </a:lnSpc>
              <a:spcBef>
                <a:spcPts val="640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85" dirty="0">
                <a:latin typeface="Trebuchet MS"/>
                <a:cs typeface="Trebuchet MS"/>
              </a:rPr>
              <a:t>Hiatus </a:t>
            </a:r>
            <a:r>
              <a:rPr sz="2200" spc="-114" dirty="0">
                <a:latin typeface="Trebuchet MS"/>
                <a:cs typeface="Trebuchet MS"/>
              </a:rPr>
              <a:t>oesophagus: </a:t>
            </a:r>
            <a:r>
              <a:rPr sz="2200" spc="-110" dirty="0">
                <a:latin typeface="Trebuchet MS"/>
                <a:cs typeface="Trebuchet MS"/>
              </a:rPr>
              <a:t>Buradan özofagus </a:t>
            </a:r>
            <a:r>
              <a:rPr sz="2200" spc="-130" dirty="0">
                <a:latin typeface="Trebuchet MS"/>
                <a:cs typeface="Trebuchet MS"/>
              </a:rPr>
              <a:t>(yemek </a:t>
            </a:r>
            <a:r>
              <a:rPr sz="2200" spc="-65" dirty="0">
                <a:latin typeface="Trebuchet MS"/>
                <a:cs typeface="Trebuchet MS"/>
              </a:rPr>
              <a:t>borusu) </a:t>
            </a:r>
            <a:r>
              <a:rPr sz="2200" spc="-160" dirty="0">
                <a:latin typeface="Trebuchet MS"/>
                <a:cs typeface="Trebuchet MS"/>
              </a:rPr>
              <a:t>ve  </a:t>
            </a:r>
            <a:r>
              <a:rPr sz="2200" spc="-135" dirty="0">
                <a:latin typeface="Trebuchet MS"/>
                <a:cs typeface="Trebuchet MS"/>
              </a:rPr>
              <a:t>vagus </a:t>
            </a:r>
            <a:r>
              <a:rPr sz="2200" spc="-100" dirty="0">
                <a:latin typeface="Trebuchet MS"/>
                <a:cs typeface="Trebuchet MS"/>
              </a:rPr>
              <a:t>siniri</a:t>
            </a:r>
            <a:r>
              <a:rPr sz="2200" spc="65" dirty="0">
                <a:latin typeface="Trebuchet MS"/>
                <a:cs typeface="Trebuchet MS"/>
              </a:rPr>
              <a:t> </a:t>
            </a:r>
            <a:r>
              <a:rPr sz="2200" spc="-190" dirty="0">
                <a:latin typeface="Trebuchet MS"/>
                <a:cs typeface="Trebuchet MS"/>
              </a:rPr>
              <a:t>geçer.</a:t>
            </a:r>
            <a:endParaRPr sz="2200">
              <a:latin typeface="Trebuchet MS"/>
              <a:cs typeface="Trebuchet MS"/>
            </a:endParaRPr>
          </a:p>
          <a:p>
            <a:pPr marL="295910" marR="375285" indent="-283210">
              <a:lnSpc>
                <a:spcPts val="2380"/>
              </a:lnSpc>
              <a:spcBef>
                <a:spcPts val="595"/>
              </a:spcBef>
              <a:buClr>
                <a:srgbClr val="3891A7"/>
              </a:buClr>
              <a:buSzPct val="79545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200" spc="-105" dirty="0">
                <a:latin typeface="Trebuchet MS"/>
                <a:cs typeface="Trebuchet MS"/>
              </a:rPr>
              <a:t>Foramen </a:t>
            </a:r>
            <a:r>
              <a:rPr sz="2200" spc="-160" dirty="0">
                <a:latin typeface="Trebuchet MS"/>
                <a:cs typeface="Trebuchet MS"/>
              </a:rPr>
              <a:t>vena </a:t>
            </a:r>
            <a:r>
              <a:rPr sz="2200" spc="-220" dirty="0">
                <a:latin typeface="Trebuchet MS"/>
                <a:cs typeface="Trebuchet MS"/>
              </a:rPr>
              <a:t>cava: </a:t>
            </a:r>
            <a:r>
              <a:rPr sz="2200" spc="-60" dirty="0">
                <a:latin typeface="Trebuchet MS"/>
                <a:cs typeface="Trebuchet MS"/>
              </a:rPr>
              <a:t>Bu </a:t>
            </a:r>
            <a:r>
              <a:rPr sz="2200" spc="-130" dirty="0">
                <a:latin typeface="Trebuchet MS"/>
                <a:cs typeface="Trebuchet MS"/>
              </a:rPr>
              <a:t>delikten </a:t>
            </a:r>
            <a:r>
              <a:rPr sz="2200" spc="-160" dirty="0">
                <a:latin typeface="Trebuchet MS"/>
                <a:cs typeface="Trebuchet MS"/>
              </a:rPr>
              <a:t>vena </a:t>
            </a:r>
            <a:r>
              <a:rPr sz="2200" spc="-190" dirty="0">
                <a:latin typeface="Trebuchet MS"/>
                <a:cs typeface="Trebuchet MS"/>
              </a:rPr>
              <a:t>cava </a:t>
            </a:r>
            <a:r>
              <a:rPr sz="2200" spc="-100" dirty="0">
                <a:latin typeface="Trebuchet MS"/>
                <a:cs typeface="Trebuchet MS"/>
              </a:rPr>
              <a:t>inferior </a:t>
            </a:r>
            <a:r>
              <a:rPr sz="2200" spc="-160" dirty="0">
                <a:latin typeface="Trebuchet MS"/>
                <a:cs typeface="Trebuchet MS"/>
              </a:rPr>
              <a:t>(alt </a:t>
            </a:r>
            <a:r>
              <a:rPr sz="2200" spc="-185" dirty="0">
                <a:latin typeface="Trebuchet MS"/>
                <a:cs typeface="Trebuchet MS"/>
              </a:rPr>
              <a:t>ana  </a:t>
            </a:r>
            <a:r>
              <a:rPr sz="2200" spc="-120" dirty="0">
                <a:latin typeface="Trebuchet MS"/>
                <a:cs typeface="Trebuchet MS"/>
              </a:rPr>
              <a:t>toplardamar)</a:t>
            </a:r>
            <a:r>
              <a:rPr sz="2200" spc="-5" dirty="0">
                <a:latin typeface="Trebuchet MS"/>
                <a:cs typeface="Trebuchet MS"/>
              </a:rPr>
              <a:t> </a:t>
            </a:r>
            <a:r>
              <a:rPr sz="2200" spc="-190" dirty="0">
                <a:latin typeface="Trebuchet MS"/>
                <a:cs typeface="Trebuchet MS"/>
              </a:rPr>
              <a:t>geçer.</a:t>
            </a:r>
            <a:endParaRPr sz="2200">
              <a:latin typeface="Trebuchet MS"/>
              <a:cs typeface="Trebuchet MS"/>
            </a:endParaRPr>
          </a:p>
          <a:p>
            <a:pPr marL="295910" marR="76835" indent="-206375">
              <a:lnSpc>
                <a:spcPct val="90100"/>
              </a:lnSpc>
              <a:spcBef>
                <a:spcPts val="555"/>
              </a:spcBef>
            </a:pPr>
            <a:r>
              <a:rPr sz="2200" spc="-120" dirty="0">
                <a:latin typeface="Trebuchet MS"/>
                <a:cs typeface="Trebuchet MS"/>
              </a:rPr>
              <a:t>Diyaframanın </a:t>
            </a:r>
            <a:r>
              <a:rPr sz="2200" spc="-110" dirty="0">
                <a:latin typeface="Trebuchet MS"/>
                <a:cs typeface="Trebuchet MS"/>
              </a:rPr>
              <a:t>Komşulukları: </a:t>
            </a:r>
            <a:r>
              <a:rPr sz="2200" spc="-140" dirty="0">
                <a:latin typeface="Trebuchet MS"/>
                <a:cs typeface="Trebuchet MS"/>
              </a:rPr>
              <a:t>Diyafragma, </a:t>
            </a:r>
            <a:r>
              <a:rPr sz="2200" spc="-120" dirty="0">
                <a:latin typeface="Trebuchet MS"/>
                <a:cs typeface="Trebuchet MS"/>
              </a:rPr>
              <a:t>üstte </a:t>
            </a:r>
            <a:r>
              <a:rPr sz="2200" spc="-145" dirty="0">
                <a:latin typeface="Trebuchet MS"/>
                <a:cs typeface="Trebuchet MS"/>
              </a:rPr>
              <a:t>kalp </a:t>
            </a:r>
            <a:r>
              <a:rPr sz="2200" spc="-160" dirty="0">
                <a:latin typeface="Trebuchet MS"/>
                <a:cs typeface="Trebuchet MS"/>
              </a:rPr>
              <a:t>ve  akci</a:t>
            </a:r>
            <a:r>
              <a:rPr sz="2200" spc="-160" dirty="0">
                <a:latin typeface="Arial"/>
                <a:cs typeface="Arial"/>
              </a:rPr>
              <a:t>ğ</a:t>
            </a:r>
            <a:r>
              <a:rPr sz="2200" spc="-160" dirty="0">
                <a:latin typeface="Trebuchet MS"/>
                <a:cs typeface="Trebuchet MS"/>
              </a:rPr>
              <a:t>erler, </a:t>
            </a:r>
            <a:r>
              <a:rPr sz="2200" spc="-180" dirty="0">
                <a:latin typeface="Trebuchet MS"/>
                <a:cs typeface="Trebuchet MS"/>
              </a:rPr>
              <a:t>altta </a:t>
            </a:r>
            <a:r>
              <a:rPr sz="2200" spc="-165" dirty="0">
                <a:latin typeface="Trebuchet MS"/>
                <a:cs typeface="Trebuchet MS"/>
              </a:rPr>
              <a:t>karaci</a:t>
            </a:r>
            <a:r>
              <a:rPr sz="2200" spc="-165" dirty="0">
                <a:latin typeface="Arial"/>
                <a:cs typeface="Arial"/>
              </a:rPr>
              <a:t>ğ</a:t>
            </a:r>
            <a:r>
              <a:rPr sz="2200" spc="-165" dirty="0">
                <a:latin typeface="Trebuchet MS"/>
                <a:cs typeface="Trebuchet MS"/>
              </a:rPr>
              <a:t>er, </a:t>
            </a:r>
            <a:r>
              <a:rPr sz="2200" spc="-155" dirty="0">
                <a:latin typeface="Trebuchet MS"/>
                <a:cs typeface="Trebuchet MS"/>
              </a:rPr>
              <a:t>sa</a:t>
            </a:r>
            <a:r>
              <a:rPr sz="2200" spc="-155" dirty="0">
                <a:latin typeface="Arial"/>
                <a:cs typeface="Arial"/>
              </a:rPr>
              <a:t>ğ </a:t>
            </a:r>
            <a:r>
              <a:rPr sz="2200" spc="-114" dirty="0">
                <a:latin typeface="Trebuchet MS"/>
                <a:cs typeface="Trebuchet MS"/>
              </a:rPr>
              <a:t>böbrek, </a:t>
            </a:r>
            <a:r>
              <a:rPr sz="2200" spc="-155" dirty="0">
                <a:latin typeface="Trebuchet MS"/>
                <a:cs typeface="Trebuchet MS"/>
              </a:rPr>
              <a:t>sa</a:t>
            </a:r>
            <a:r>
              <a:rPr sz="2200" spc="-155" dirty="0">
                <a:latin typeface="Arial"/>
                <a:cs typeface="Arial"/>
              </a:rPr>
              <a:t>ğ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65" dirty="0">
                <a:latin typeface="Trebuchet MS"/>
                <a:cs typeface="Trebuchet MS"/>
              </a:rPr>
              <a:t>sol </a:t>
            </a:r>
            <a:r>
              <a:rPr sz="2200" spc="-80" dirty="0">
                <a:latin typeface="Trebuchet MS"/>
                <a:cs typeface="Trebuchet MS"/>
              </a:rPr>
              <a:t>böbrek </a:t>
            </a:r>
            <a:r>
              <a:rPr sz="2200" spc="-100" dirty="0">
                <a:latin typeface="Trebuchet MS"/>
                <a:cs typeface="Trebuchet MS"/>
              </a:rPr>
              <a:t>üstü  </a:t>
            </a:r>
            <a:r>
              <a:rPr sz="2200" spc="-175" dirty="0">
                <a:latin typeface="Trebuchet MS"/>
                <a:cs typeface="Trebuchet MS"/>
              </a:rPr>
              <a:t>bezi, </a:t>
            </a:r>
            <a:r>
              <a:rPr sz="2200" spc="-135" dirty="0">
                <a:latin typeface="Trebuchet MS"/>
                <a:cs typeface="Trebuchet MS"/>
              </a:rPr>
              <a:t>mide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55" dirty="0">
                <a:latin typeface="Trebuchet MS"/>
                <a:cs typeface="Trebuchet MS"/>
              </a:rPr>
              <a:t>dalak </a:t>
            </a:r>
            <a:r>
              <a:rPr sz="2200" spc="-160" dirty="0">
                <a:latin typeface="Trebuchet MS"/>
                <a:cs typeface="Trebuchet MS"/>
              </a:rPr>
              <a:t>ile</a:t>
            </a:r>
            <a:r>
              <a:rPr sz="2200" spc="165" dirty="0">
                <a:latin typeface="Trebuchet MS"/>
                <a:cs typeface="Trebuchet MS"/>
              </a:rPr>
              <a:t> </a:t>
            </a:r>
            <a:r>
              <a:rPr sz="2200" spc="-125" dirty="0">
                <a:latin typeface="Trebuchet MS"/>
                <a:cs typeface="Trebuchet MS"/>
              </a:rPr>
              <a:t>komşudur.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ts val="2510"/>
              </a:lnSpc>
              <a:spcBef>
                <a:spcPts val="300"/>
              </a:spcBef>
            </a:pPr>
            <a:r>
              <a:rPr sz="2200" spc="-120" dirty="0">
                <a:latin typeface="Trebuchet MS"/>
                <a:cs typeface="Trebuchet MS"/>
              </a:rPr>
              <a:t>Diyaframanın </a:t>
            </a:r>
            <a:r>
              <a:rPr sz="2200" spc="-155" dirty="0">
                <a:latin typeface="Arial"/>
                <a:cs typeface="Arial"/>
              </a:rPr>
              <a:t>İ</a:t>
            </a:r>
            <a:r>
              <a:rPr sz="2200" spc="-155" dirty="0">
                <a:latin typeface="Trebuchet MS"/>
                <a:cs typeface="Trebuchet MS"/>
              </a:rPr>
              <a:t>şlevi: </a:t>
            </a:r>
            <a:r>
              <a:rPr sz="2200" spc="-114" dirty="0">
                <a:latin typeface="Trebuchet MS"/>
                <a:cs typeface="Trebuchet MS"/>
              </a:rPr>
              <a:t>Diyaframa </a:t>
            </a:r>
            <a:r>
              <a:rPr sz="2200" spc="-105" dirty="0">
                <a:latin typeface="Trebuchet MS"/>
                <a:cs typeface="Trebuchet MS"/>
              </a:rPr>
              <a:t>inspirasyon </a:t>
            </a:r>
            <a:r>
              <a:rPr sz="2200" spc="-160" dirty="0">
                <a:latin typeface="Trebuchet MS"/>
                <a:cs typeface="Trebuchet MS"/>
              </a:rPr>
              <a:t>kasıdır.</a:t>
            </a:r>
            <a:r>
              <a:rPr sz="2200" spc="5" dirty="0">
                <a:latin typeface="Trebuchet MS"/>
                <a:cs typeface="Trebuchet MS"/>
              </a:rPr>
              <a:t> </a:t>
            </a:r>
            <a:r>
              <a:rPr sz="2200" spc="-114" dirty="0">
                <a:latin typeface="Trebuchet MS"/>
                <a:cs typeface="Trebuchet MS"/>
              </a:rPr>
              <a:t>Kasıldı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ı</a:t>
            </a:r>
            <a:endParaRPr sz="2200">
              <a:latin typeface="Trebuchet MS"/>
              <a:cs typeface="Trebuchet MS"/>
            </a:endParaRPr>
          </a:p>
          <a:p>
            <a:pPr marL="295910" marR="5080">
              <a:lnSpc>
                <a:spcPct val="90500"/>
              </a:lnSpc>
              <a:spcBef>
                <a:spcPts val="120"/>
              </a:spcBef>
            </a:pPr>
            <a:r>
              <a:rPr sz="2200" spc="-165" dirty="0">
                <a:latin typeface="Trebuchet MS"/>
                <a:cs typeface="Trebuchet MS"/>
              </a:rPr>
              <a:t>zaman </a:t>
            </a:r>
            <a:r>
              <a:rPr sz="2200" spc="-110" dirty="0">
                <a:latin typeface="Trebuchet MS"/>
                <a:cs typeface="Trebuchet MS"/>
              </a:rPr>
              <a:t>kubbemsi kısmı düzleşerek </a:t>
            </a:r>
            <a:r>
              <a:rPr sz="2200" spc="-105" dirty="0">
                <a:latin typeface="Trebuchet MS"/>
                <a:cs typeface="Trebuchet MS"/>
              </a:rPr>
              <a:t>karın </a:t>
            </a:r>
            <a:r>
              <a:rPr sz="2200" spc="-114" dirty="0">
                <a:latin typeface="Trebuchet MS"/>
                <a:cs typeface="Trebuchet MS"/>
              </a:rPr>
              <a:t>organlarını </a:t>
            </a:r>
            <a:r>
              <a:rPr sz="2200" spc="-170" dirty="0">
                <a:latin typeface="Trebuchet MS"/>
                <a:cs typeface="Trebuchet MS"/>
              </a:rPr>
              <a:t>aşa</a:t>
            </a:r>
            <a:r>
              <a:rPr sz="2200" spc="-170" dirty="0">
                <a:latin typeface="Arial"/>
                <a:cs typeface="Arial"/>
              </a:rPr>
              <a:t>ğ</a:t>
            </a:r>
            <a:r>
              <a:rPr sz="2200" spc="-170" dirty="0">
                <a:latin typeface="Trebuchet MS"/>
                <a:cs typeface="Trebuchet MS"/>
              </a:rPr>
              <a:t>ı </a:t>
            </a:r>
            <a:r>
              <a:rPr sz="2200" spc="-200" dirty="0">
                <a:latin typeface="Trebuchet MS"/>
                <a:cs typeface="Trebuchet MS"/>
              </a:rPr>
              <a:t>iter,  </a:t>
            </a:r>
            <a:r>
              <a:rPr sz="2200" spc="-130" dirty="0">
                <a:latin typeface="Trebuchet MS"/>
                <a:cs typeface="Trebuchet MS"/>
              </a:rPr>
              <a:t>kaburgaları </a:t>
            </a:r>
            <a:r>
              <a:rPr sz="2200" spc="-165" dirty="0">
                <a:latin typeface="Trebuchet MS"/>
                <a:cs typeface="Trebuchet MS"/>
              </a:rPr>
              <a:t>da </a:t>
            </a:r>
            <a:r>
              <a:rPr sz="2200" spc="-105" dirty="0">
                <a:latin typeface="Trebuchet MS"/>
                <a:cs typeface="Trebuchet MS"/>
              </a:rPr>
              <a:t>yukarı </a:t>
            </a:r>
            <a:r>
              <a:rPr sz="2200" spc="-120" dirty="0">
                <a:latin typeface="Trebuchet MS"/>
                <a:cs typeface="Trebuchet MS"/>
              </a:rPr>
              <a:t>iterek </a:t>
            </a:r>
            <a:r>
              <a:rPr sz="2200" spc="-95" dirty="0">
                <a:latin typeface="Trebuchet MS"/>
                <a:cs typeface="Trebuchet MS"/>
              </a:rPr>
              <a:t>gö</a:t>
            </a:r>
            <a:r>
              <a:rPr sz="2200" spc="-95" dirty="0">
                <a:latin typeface="Arial"/>
                <a:cs typeface="Arial"/>
              </a:rPr>
              <a:t>ğ</a:t>
            </a:r>
            <a:r>
              <a:rPr sz="2200" spc="-95" dirty="0">
                <a:latin typeface="Trebuchet MS"/>
                <a:cs typeface="Trebuchet MS"/>
              </a:rPr>
              <a:t>üs </a:t>
            </a:r>
            <a:r>
              <a:rPr sz="2200" spc="-105" dirty="0">
                <a:latin typeface="Trebuchet MS"/>
                <a:cs typeface="Trebuchet MS"/>
              </a:rPr>
              <a:t>boşlu</a:t>
            </a:r>
            <a:r>
              <a:rPr sz="2200" spc="-105" dirty="0">
                <a:latin typeface="Arial"/>
                <a:cs typeface="Arial"/>
              </a:rPr>
              <a:t>ğ</a:t>
            </a:r>
            <a:r>
              <a:rPr sz="2200" spc="-105" dirty="0">
                <a:latin typeface="Trebuchet MS"/>
                <a:cs typeface="Trebuchet MS"/>
              </a:rPr>
              <a:t>unu </a:t>
            </a:r>
            <a:r>
              <a:rPr sz="2200" spc="-125" dirty="0">
                <a:latin typeface="Trebuchet MS"/>
                <a:cs typeface="Trebuchet MS"/>
              </a:rPr>
              <a:t>genişletir </a:t>
            </a:r>
            <a:r>
              <a:rPr sz="2200" spc="-160" dirty="0">
                <a:latin typeface="Trebuchet MS"/>
                <a:cs typeface="Trebuchet MS"/>
              </a:rPr>
              <a:t>ve  </a:t>
            </a:r>
            <a:r>
              <a:rPr sz="2200" spc="-105" dirty="0">
                <a:latin typeface="Trebuchet MS"/>
                <a:cs typeface="Trebuchet MS"/>
              </a:rPr>
              <a:t>inspirasyon </a:t>
            </a:r>
            <a:r>
              <a:rPr sz="2200" spc="-140" dirty="0">
                <a:latin typeface="Trebuchet MS"/>
                <a:cs typeface="Trebuchet MS"/>
              </a:rPr>
              <a:t>gerçekleşir. </a:t>
            </a:r>
            <a:r>
              <a:rPr sz="2200" spc="-110" dirty="0">
                <a:latin typeface="Trebuchet MS"/>
                <a:cs typeface="Trebuchet MS"/>
              </a:rPr>
              <a:t>Kasılan </a:t>
            </a:r>
            <a:r>
              <a:rPr sz="2200" spc="-160" dirty="0">
                <a:latin typeface="Trebuchet MS"/>
                <a:cs typeface="Trebuchet MS"/>
              </a:rPr>
              <a:t>diyaframa </a:t>
            </a:r>
            <a:r>
              <a:rPr sz="2200" spc="-150" dirty="0">
                <a:latin typeface="Trebuchet MS"/>
                <a:cs typeface="Trebuchet MS"/>
              </a:rPr>
              <a:t>gevşeyince, </a:t>
            </a:r>
            <a:r>
              <a:rPr sz="2200" spc="-100" dirty="0">
                <a:latin typeface="Trebuchet MS"/>
                <a:cs typeface="Trebuchet MS"/>
              </a:rPr>
              <a:t>eski  </a:t>
            </a:r>
            <a:r>
              <a:rPr sz="2200" spc="-150" dirty="0">
                <a:latin typeface="Trebuchet MS"/>
                <a:cs typeface="Trebuchet MS"/>
              </a:rPr>
              <a:t>halini </a:t>
            </a:r>
            <a:r>
              <a:rPr sz="2200" spc="-130" dirty="0">
                <a:latin typeface="Trebuchet MS"/>
                <a:cs typeface="Trebuchet MS"/>
              </a:rPr>
              <a:t>alır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95" dirty="0">
                <a:latin typeface="Trebuchet MS"/>
                <a:cs typeface="Trebuchet MS"/>
              </a:rPr>
              <a:t>ekspirasyon </a:t>
            </a:r>
            <a:r>
              <a:rPr sz="2200" spc="-140" dirty="0">
                <a:latin typeface="Trebuchet MS"/>
                <a:cs typeface="Trebuchet MS"/>
              </a:rPr>
              <a:t>gerçekleşir.</a:t>
            </a:r>
            <a:r>
              <a:rPr sz="2200" spc="140" dirty="0">
                <a:latin typeface="Trebuchet MS"/>
                <a:cs typeface="Trebuchet MS"/>
              </a:rPr>
              <a:t> </a:t>
            </a:r>
            <a:r>
              <a:rPr sz="2200" spc="-120" dirty="0">
                <a:latin typeface="Trebuchet MS"/>
                <a:cs typeface="Trebuchet MS"/>
              </a:rPr>
              <a:t>Diyaframanın</a:t>
            </a:r>
            <a:endParaRPr sz="2200">
              <a:latin typeface="Trebuchet MS"/>
              <a:cs typeface="Trebuchet MS"/>
            </a:endParaRPr>
          </a:p>
          <a:p>
            <a:pPr marL="295910">
              <a:lnSpc>
                <a:spcPts val="2375"/>
              </a:lnSpc>
            </a:pPr>
            <a:r>
              <a:rPr sz="2200" spc="-160" dirty="0">
                <a:latin typeface="Trebuchet MS"/>
                <a:cs typeface="Trebuchet MS"/>
              </a:rPr>
              <a:t>çalışmasını, </a:t>
            </a:r>
            <a:r>
              <a:rPr sz="2200" spc="-130" dirty="0">
                <a:latin typeface="Trebuchet MS"/>
                <a:cs typeface="Trebuchet MS"/>
              </a:rPr>
              <a:t>frenik </a:t>
            </a:r>
            <a:r>
              <a:rPr sz="2200" spc="-90" dirty="0">
                <a:latin typeface="Trebuchet MS"/>
                <a:cs typeface="Trebuchet MS"/>
              </a:rPr>
              <a:t>sinir </a:t>
            </a:r>
            <a:r>
              <a:rPr sz="2200" spc="-75" dirty="0">
                <a:latin typeface="Trebuchet MS"/>
                <a:cs typeface="Trebuchet MS"/>
              </a:rPr>
              <a:t>kontrol</a:t>
            </a:r>
            <a:r>
              <a:rPr sz="2200" spc="75" dirty="0">
                <a:latin typeface="Trebuchet MS"/>
                <a:cs typeface="Trebuchet MS"/>
              </a:rPr>
              <a:t> </a:t>
            </a:r>
            <a:r>
              <a:rPr sz="2200" spc="-190" dirty="0">
                <a:latin typeface="Trebuchet MS"/>
                <a:cs typeface="Trebuchet MS"/>
              </a:rPr>
              <a:t>eder.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45412" y="1048258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245412" y="2188464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245412" y="2758694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245412" y="3328670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245412" y="3898341"/>
            <a:ext cx="457200" cy="265480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245412" y="4469003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245412" y="5286121"/>
            <a:ext cx="457200" cy="265175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 txBox="1"/>
          <p:nvPr/>
        </p:nvSpPr>
        <p:spPr>
          <a:xfrm>
            <a:off x="1232712" y="352805"/>
            <a:ext cx="7104380" cy="572198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800" spc="-60" dirty="0">
                <a:latin typeface="Trebuchet MS"/>
                <a:cs typeface="Trebuchet MS"/>
              </a:rPr>
              <a:t>Sırt</a:t>
            </a:r>
            <a:r>
              <a:rPr sz="1800" spc="-50" dirty="0">
                <a:latin typeface="Trebuchet MS"/>
                <a:cs typeface="Trebuchet MS"/>
              </a:rPr>
              <a:t> </a:t>
            </a:r>
            <a:r>
              <a:rPr sz="1800" spc="-70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80"/>
              </a:spcBef>
            </a:pPr>
            <a:r>
              <a:rPr sz="1800" spc="-60" dirty="0">
                <a:latin typeface="Trebuchet MS"/>
                <a:cs typeface="Trebuchet MS"/>
              </a:rPr>
              <a:t>Sırt </a:t>
            </a:r>
            <a:r>
              <a:rPr sz="1800" spc="-100" dirty="0">
                <a:latin typeface="Trebuchet MS"/>
                <a:cs typeface="Trebuchet MS"/>
              </a:rPr>
              <a:t>kasları </a:t>
            </a:r>
            <a:r>
              <a:rPr sz="1800" spc="-105" dirty="0">
                <a:latin typeface="Trebuchet MS"/>
                <a:cs typeface="Trebuchet MS"/>
              </a:rPr>
              <a:t>yüzeysel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derin </a:t>
            </a:r>
            <a:r>
              <a:rPr sz="1800" spc="-90" dirty="0">
                <a:latin typeface="Trebuchet MS"/>
                <a:cs typeface="Trebuchet MS"/>
              </a:rPr>
              <a:t>olmak </a:t>
            </a:r>
            <a:r>
              <a:rPr sz="1800" spc="-95" dirty="0">
                <a:latin typeface="Trebuchet MS"/>
                <a:cs typeface="Trebuchet MS"/>
              </a:rPr>
              <a:t>üzere </a:t>
            </a:r>
            <a:r>
              <a:rPr sz="1800" spc="-100" dirty="0">
                <a:latin typeface="Trebuchet MS"/>
                <a:cs typeface="Trebuchet MS"/>
              </a:rPr>
              <a:t>iki gruba</a:t>
            </a:r>
            <a:r>
              <a:rPr sz="1800" spc="31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ayrılır.</a:t>
            </a:r>
            <a:endParaRPr sz="1800">
              <a:latin typeface="Trebuchet MS"/>
              <a:cs typeface="Trebuchet MS"/>
            </a:endParaRPr>
          </a:p>
          <a:p>
            <a:pPr marL="269875">
              <a:lnSpc>
                <a:spcPct val="100000"/>
              </a:lnSpc>
              <a:spcBef>
                <a:spcPts val="385"/>
              </a:spcBef>
            </a:pPr>
            <a:r>
              <a:rPr sz="1800" spc="-95" dirty="0">
                <a:latin typeface="Trebuchet MS"/>
                <a:cs typeface="Trebuchet MS"/>
              </a:rPr>
              <a:t>Yüzeyel </a:t>
            </a:r>
            <a:r>
              <a:rPr sz="1800" spc="-60" dirty="0">
                <a:latin typeface="Trebuchet MS"/>
                <a:cs typeface="Trebuchet MS"/>
              </a:rPr>
              <a:t>Sırt</a:t>
            </a:r>
            <a:r>
              <a:rPr sz="180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12700">
              <a:lnSpc>
                <a:spcPts val="2035"/>
              </a:lnSpc>
              <a:spcBef>
                <a:spcPts val="385"/>
              </a:spcBef>
            </a:pPr>
            <a:r>
              <a:rPr sz="1800" spc="-114" dirty="0">
                <a:latin typeface="Trebuchet MS"/>
                <a:cs typeface="Trebuchet MS"/>
              </a:rPr>
              <a:t>M.Trapezius: (Yamuk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75" dirty="0">
                <a:latin typeface="Trebuchet MS"/>
                <a:cs typeface="Trebuchet MS"/>
              </a:rPr>
              <a:t>Sırtın </a:t>
            </a:r>
            <a:r>
              <a:rPr sz="1800" spc="-105" dirty="0">
                <a:latin typeface="Trebuchet MS"/>
                <a:cs typeface="Trebuchet MS"/>
              </a:rPr>
              <a:t>en </a:t>
            </a:r>
            <a:r>
              <a:rPr sz="1800" spc="-120" dirty="0">
                <a:latin typeface="Trebuchet MS"/>
                <a:cs typeface="Trebuchet MS"/>
              </a:rPr>
              <a:t>yüzeyel </a:t>
            </a:r>
            <a:r>
              <a:rPr sz="1800" spc="-95" dirty="0">
                <a:latin typeface="Trebuchet MS"/>
                <a:cs typeface="Trebuchet MS"/>
              </a:rPr>
              <a:t>kası </a:t>
            </a:r>
            <a:r>
              <a:rPr sz="1800" spc="-75" dirty="0">
                <a:latin typeface="Trebuchet MS"/>
                <a:cs typeface="Trebuchet MS"/>
              </a:rPr>
              <a:t>olup sırtın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80" dirty="0">
                <a:latin typeface="Trebuchet MS"/>
                <a:cs typeface="Trebuchet MS"/>
              </a:rPr>
              <a:t>üst</a:t>
            </a:r>
            <a:r>
              <a:rPr sz="1800" spc="350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bölümünü</a:t>
            </a:r>
            <a:endParaRPr sz="1800">
              <a:latin typeface="Trebuchet MS"/>
              <a:cs typeface="Trebuchet MS"/>
            </a:endParaRPr>
          </a:p>
          <a:p>
            <a:pPr marL="295910" marR="569595">
              <a:lnSpc>
                <a:spcPts val="1980"/>
              </a:lnSpc>
              <a:spcBef>
                <a:spcPts val="90"/>
              </a:spcBef>
            </a:pP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boynun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90" dirty="0">
                <a:latin typeface="Trebuchet MS"/>
                <a:cs typeface="Trebuchet MS"/>
              </a:rPr>
              <a:t>kısmını </a:t>
            </a:r>
            <a:r>
              <a:rPr sz="1800" spc="-105" dirty="0">
                <a:latin typeface="Trebuchet MS"/>
                <a:cs typeface="Trebuchet MS"/>
              </a:rPr>
              <a:t>örter. </a:t>
            </a:r>
            <a:r>
              <a:rPr sz="1800" spc="-140" dirty="0">
                <a:latin typeface="Trebuchet MS"/>
                <a:cs typeface="Trebuchet MS"/>
              </a:rPr>
              <a:t>Scapulayı; </a:t>
            </a:r>
            <a:r>
              <a:rPr sz="1800" spc="-90" dirty="0">
                <a:latin typeface="Trebuchet MS"/>
                <a:cs typeface="Trebuchet MS"/>
              </a:rPr>
              <a:t>yukarı </a:t>
            </a:r>
            <a:r>
              <a:rPr sz="1800" spc="-120" dirty="0">
                <a:latin typeface="Trebuchet MS"/>
                <a:cs typeface="Trebuchet MS"/>
              </a:rPr>
              <a:t>içe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 </a:t>
            </a:r>
            <a:r>
              <a:rPr sz="1800" spc="-120" dirty="0">
                <a:latin typeface="Trebuchet MS"/>
                <a:cs typeface="Trebuchet MS"/>
              </a:rPr>
              <a:t>içe </a:t>
            </a:r>
            <a:r>
              <a:rPr sz="1800" spc="-145" dirty="0">
                <a:latin typeface="Trebuchet MS"/>
                <a:cs typeface="Trebuchet MS"/>
              </a:rPr>
              <a:t>çeker,  </a:t>
            </a:r>
            <a:r>
              <a:rPr sz="1800" spc="-105" dirty="0">
                <a:latin typeface="Trebuchet MS"/>
                <a:cs typeface="Trebuchet MS"/>
              </a:rPr>
              <a:t>omurgaya</a:t>
            </a:r>
            <a:r>
              <a:rPr sz="1800" spc="-80" dirty="0">
                <a:latin typeface="Trebuchet MS"/>
                <a:cs typeface="Trebuchet MS"/>
              </a:rPr>
              <a:t> </a:t>
            </a:r>
            <a:r>
              <a:rPr sz="1800" spc="-125" dirty="0">
                <a:latin typeface="Trebuchet MS"/>
                <a:cs typeface="Trebuchet MS"/>
              </a:rPr>
              <a:t>yaklaştırır.</a:t>
            </a:r>
            <a:endParaRPr sz="1800">
              <a:latin typeface="Trebuchet MS"/>
              <a:cs typeface="Trebuchet MS"/>
            </a:endParaRPr>
          </a:p>
          <a:p>
            <a:pPr marL="295910" marR="204470" indent="8890">
              <a:lnSpc>
                <a:spcPts val="1939"/>
              </a:lnSpc>
              <a:spcBef>
                <a:spcPts val="595"/>
              </a:spcBef>
            </a:pPr>
            <a:r>
              <a:rPr sz="1800" spc="-85" dirty="0">
                <a:latin typeface="Trebuchet MS"/>
                <a:cs typeface="Trebuchet MS"/>
              </a:rPr>
              <a:t>M.Latissimus </a:t>
            </a:r>
            <a:r>
              <a:rPr sz="1800" spc="-25" dirty="0">
                <a:latin typeface="Trebuchet MS"/>
                <a:cs typeface="Trebuchet MS"/>
              </a:rPr>
              <a:t>Dorsi: </a:t>
            </a:r>
            <a:r>
              <a:rPr sz="1800" spc="-65" dirty="0">
                <a:latin typeface="Trebuchet MS"/>
                <a:cs typeface="Trebuchet MS"/>
              </a:rPr>
              <a:t>(Sırt </a:t>
            </a:r>
            <a:r>
              <a:rPr sz="1800" spc="-100" dirty="0">
                <a:latin typeface="Trebuchet MS"/>
                <a:cs typeface="Trebuchet MS"/>
              </a:rPr>
              <a:t>geniş </a:t>
            </a:r>
            <a:r>
              <a:rPr sz="1800" spc="-95" dirty="0">
                <a:latin typeface="Trebuchet MS"/>
                <a:cs typeface="Trebuchet MS"/>
              </a:rPr>
              <a:t>kası) </a:t>
            </a:r>
            <a:r>
              <a:rPr sz="1800" spc="-75" dirty="0">
                <a:latin typeface="Trebuchet MS"/>
                <a:cs typeface="Trebuchet MS"/>
              </a:rPr>
              <a:t>Sırtın </a:t>
            </a:r>
            <a:r>
              <a:rPr sz="1800" spc="-105" dirty="0">
                <a:latin typeface="Trebuchet MS"/>
                <a:cs typeface="Trebuchet MS"/>
              </a:rPr>
              <a:t>en </a:t>
            </a:r>
            <a:r>
              <a:rPr sz="1800" spc="-100" dirty="0">
                <a:latin typeface="Trebuchet MS"/>
                <a:cs typeface="Trebuchet MS"/>
              </a:rPr>
              <a:t>geniş </a:t>
            </a:r>
            <a:r>
              <a:rPr sz="1800" spc="-130" dirty="0">
                <a:latin typeface="Trebuchet MS"/>
                <a:cs typeface="Trebuchet MS"/>
              </a:rPr>
              <a:t>kasıdır. </a:t>
            </a:r>
            <a:r>
              <a:rPr sz="1800" spc="-75" dirty="0">
                <a:latin typeface="Trebuchet MS"/>
                <a:cs typeface="Trebuchet MS"/>
              </a:rPr>
              <a:t>Sırtın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145" dirty="0">
                <a:latin typeface="Trebuchet MS"/>
                <a:cs typeface="Trebuchet MS"/>
              </a:rPr>
              <a:t>alt  </a:t>
            </a:r>
            <a:r>
              <a:rPr sz="1800" spc="-125" dirty="0">
                <a:latin typeface="Trebuchet MS"/>
                <a:cs typeface="Trebuchet MS"/>
              </a:rPr>
              <a:t>ve yan </a:t>
            </a:r>
            <a:r>
              <a:rPr sz="1800" spc="-100" dirty="0">
                <a:latin typeface="Trebuchet MS"/>
                <a:cs typeface="Trebuchet MS"/>
              </a:rPr>
              <a:t>kısımlarını </a:t>
            </a:r>
            <a:r>
              <a:rPr sz="1800" spc="-105" dirty="0">
                <a:latin typeface="Trebuchet MS"/>
                <a:cs typeface="Trebuchet MS"/>
              </a:rPr>
              <a:t>örter. </a:t>
            </a:r>
            <a:r>
              <a:rPr sz="1800" spc="-45" dirty="0">
                <a:latin typeface="Trebuchet MS"/>
                <a:cs typeface="Trebuchet MS"/>
              </a:rPr>
              <a:t>Bu </a:t>
            </a:r>
            <a:r>
              <a:rPr sz="1800" spc="-135" dirty="0">
                <a:latin typeface="Trebuchet MS"/>
                <a:cs typeface="Trebuchet MS"/>
              </a:rPr>
              <a:t>kas, </a:t>
            </a:r>
            <a:r>
              <a:rPr sz="1800" spc="-100" dirty="0">
                <a:latin typeface="Trebuchet MS"/>
                <a:cs typeface="Trebuchet MS"/>
              </a:rPr>
              <a:t>kola </a:t>
            </a:r>
            <a:r>
              <a:rPr sz="1800" spc="-85" dirty="0">
                <a:latin typeface="Trebuchet MS"/>
                <a:cs typeface="Trebuchet MS"/>
              </a:rPr>
              <a:t>adduksiyon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14" dirty="0">
                <a:latin typeface="Trebuchet MS"/>
                <a:cs typeface="Trebuchet MS"/>
              </a:rPr>
              <a:t>iç </a:t>
            </a:r>
            <a:r>
              <a:rPr sz="1800" spc="-70" dirty="0">
                <a:latin typeface="Trebuchet MS"/>
                <a:cs typeface="Trebuchet MS"/>
              </a:rPr>
              <a:t>rotasyon</a:t>
            </a:r>
            <a:r>
              <a:rPr sz="1800" spc="204" dirty="0">
                <a:latin typeface="Trebuchet MS"/>
                <a:cs typeface="Trebuchet MS"/>
              </a:rPr>
              <a:t> </a:t>
            </a:r>
            <a:r>
              <a:rPr sz="1800" spc="-135" dirty="0">
                <a:latin typeface="Trebuchet MS"/>
                <a:cs typeface="Trebuchet MS"/>
              </a:rPr>
              <a:t>yaptırır.</a:t>
            </a:r>
            <a:endParaRPr sz="1800">
              <a:latin typeface="Trebuchet MS"/>
              <a:cs typeface="Trebuchet MS"/>
            </a:endParaRPr>
          </a:p>
          <a:p>
            <a:pPr marL="295910" marR="509905" indent="8890">
              <a:lnSpc>
                <a:spcPts val="1939"/>
              </a:lnSpc>
              <a:spcBef>
                <a:spcPts val="610"/>
              </a:spcBef>
            </a:pPr>
            <a:r>
              <a:rPr sz="1800" spc="-65" dirty="0">
                <a:latin typeface="Trebuchet MS"/>
                <a:cs typeface="Trebuchet MS"/>
              </a:rPr>
              <a:t>M.Rhomboideus </a:t>
            </a:r>
            <a:r>
              <a:rPr sz="1800" spc="-80" dirty="0">
                <a:latin typeface="Trebuchet MS"/>
                <a:cs typeface="Trebuchet MS"/>
              </a:rPr>
              <a:t>Major: </a:t>
            </a:r>
            <a:r>
              <a:rPr sz="1800" spc="-70" dirty="0">
                <a:latin typeface="Trebuchet MS"/>
                <a:cs typeface="Trebuchet MS"/>
              </a:rPr>
              <a:t>(Büyük </a:t>
            </a:r>
            <a:r>
              <a:rPr sz="1800" spc="-60" dirty="0">
                <a:latin typeface="Trebuchet MS"/>
                <a:cs typeface="Trebuchet MS"/>
              </a:rPr>
              <a:t>romboid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120" dirty="0">
                <a:latin typeface="Trebuchet MS"/>
                <a:cs typeface="Trebuchet MS"/>
              </a:rPr>
              <a:t>Trapez </a:t>
            </a:r>
            <a:r>
              <a:rPr sz="1800" spc="-95" dirty="0">
                <a:latin typeface="Trebuchet MS"/>
                <a:cs typeface="Trebuchet MS"/>
              </a:rPr>
              <a:t>kasın</a:t>
            </a:r>
            <a:r>
              <a:rPr sz="1800" spc="-22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arkasında,  </a:t>
            </a:r>
            <a:r>
              <a:rPr sz="1800" spc="-70" dirty="0">
                <a:latin typeface="Trebuchet MS"/>
                <a:cs typeface="Trebuchet MS"/>
              </a:rPr>
              <a:t>dörtgen </a:t>
            </a:r>
            <a:r>
              <a:rPr sz="1800" spc="-95" dirty="0">
                <a:latin typeface="Trebuchet MS"/>
                <a:cs typeface="Trebuchet MS"/>
              </a:rPr>
              <a:t>şeklinde </a:t>
            </a:r>
            <a:r>
              <a:rPr sz="1800" spc="-105" dirty="0">
                <a:latin typeface="Trebuchet MS"/>
                <a:cs typeface="Trebuchet MS"/>
              </a:rPr>
              <a:t>küçük, </a:t>
            </a:r>
            <a:r>
              <a:rPr sz="1800" spc="-95" dirty="0">
                <a:latin typeface="Trebuchet MS"/>
                <a:cs typeface="Trebuchet MS"/>
              </a:rPr>
              <a:t>yassı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</a:t>
            </a:r>
            <a:r>
              <a:rPr sz="1800" spc="-125" dirty="0">
                <a:latin typeface="Trebuchet MS"/>
                <a:cs typeface="Trebuchet MS"/>
              </a:rPr>
              <a:t>Scapulayı </a:t>
            </a:r>
            <a:r>
              <a:rPr sz="1800" spc="-90" dirty="0">
                <a:latin typeface="Trebuchet MS"/>
                <a:cs typeface="Trebuchet MS"/>
              </a:rPr>
              <a:t>yukarı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20" dirty="0">
                <a:latin typeface="Trebuchet MS"/>
                <a:cs typeface="Trebuchet MS"/>
              </a:rPr>
              <a:t>içe</a:t>
            </a:r>
            <a:r>
              <a:rPr sz="1800" spc="70" dirty="0">
                <a:latin typeface="Trebuchet MS"/>
                <a:cs typeface="Trebuchet MS"/>
              </a:rPr>
              <a:t> </a:t>
            </a:r>
            <a:r>
              <a:rPr sz="1800" spc="-150" dirty="0">
                <a:latin typeface="Trebuchet MS"/>
                <a:cs typeface="Trebuchet MS"/>
              </a:rPr>
              <a:t>çeker.</a:t>
            </a:r>
            <a:endParaRPr sz="1800">
              <a:latin typeface="Trebuchet MS"/>
              <a:cs typeface="Trebuchet MS"/>
            </a:endParaRPr>
          </a:p>
          <a:p>
            <a:pPr marL="295910" marR="487045" indent="8890">
              <a:lnSpc>
                <a:spcPts val="1939"/>
              </a:lnSpc>
              <a:spcBef>
                <a:spcPts val="610"/>
              </a:spcBef>
            </a:pPr>
            <a:r>
              <a:rPr sz="1800" spc="-65" dirty="0">
                <a:latin typeface="Trebuchet MS"/>
                <a:cs typeface="Trebuchet MS"/>
              </a:rPr>
              <a:t>M.Rhomboideus </a:t>
            </a:r>
            <a:r>
              <a:rPr sz="1800" spc="-40" dirty="0">
                <a:latin typeface="Trebuchet MS"/>
                <a:cs typeface="Trebuchet MS"/>
              </a:rPr>
              <a:t>Minor: </a:t>
            </a:r>
            <a:r>
              <a:rPr sz="1800" spc="-45" dirty="0">
                <a:latin typeface="Trebuchet MS"/>
                <a:cs typeface="Trebuchet MS"/>
              </a:rPr>
              <a:t>(Küçük </a:t>
            </a:r>
            <a:r>
              <a:rPr sz="1800" spc="-60" dirty="0">
                <a:latin typeface="Trebuchet MS"/>
                <a:cs typeface="Trebuchet MS"/>
              </a:rPr>
              <a:t>romboid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65" dirty="0">
                <a:latin typeface="Trebuchet MS"/>
                <a:cs typeface="Trebuchet MS"/>
              </a:rPr>
              <a:t>Büyük </a:t>
            </a:r>
            <a:r>
              <a:rPr sz="1800" spc="-55" dirty="0">
                <a:latin typeface="Trebuchet MS"/>
                <a:cs typeface="Trebuchet MS"/>
              </a:rPr>
              <a:t>rhomboid</a:t>
            </a:r>
            <a:r>
              <a:rPr sz="1800" spc="-155" dirty="0">
                <a:latin typeface="Trebuchet MS"/>
                <a:cs typeface="Trebuchet MS"/>
              </a:rPr>
              <a:t> </a:t>
            </a:r>
            <a:r>
              <a:rPr sz="1800" spc="-95" dirty="0">
                <a:latin typeface="Trebuchet MS"/>
                <a:cs typeface="Trebuchet MS"/>
              </a:rPr>
              <a:t>kasın  </a:t>
            </a:r>
            <a:r>
              <a:rPr sz="1800" spc="-114" dirty="0">
                <a:latin typeface="Trebuchet MS"/>
                <a:cs typeface="Trebuchet MS"/>
              </a:rPr>
              <a:t>yukarısındadır. </a:t>
            </a:r>
            <a:r>
              <a:rPr sz="1800" spc="-125" dirty="0">
                <a:latin typeface="Trebuchet MS"/>
                <a:cs typeface="Trebuchet MS"/>
              </a:rPr>
              <a:t>Scapulayı </a:t>
            </a:r>
            <a:r>
              <a:rPr sz="1800" spc="-90" dirty="0">
                <a:latin typeface="Trebuchet MS"/>
                <a:cs typeface="Trebuchet MS"/>
              </a:rPr>
              <a:t>yukarı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20" dirty="0">
                <a:latin typeface="Trebuchet MS"/>
                <a:cs typeface="Trebuchet MS"/>
              </a:rPr>
              <a:t>içe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çeker.</a:t>
            </a:r>
            <a:endParaRPr sz="1800">
              <a:latin typeface="Trebuchet MS"/>
              <a:cs typeface="Trebuchet MS"/>
            </a:endParaRPr>
          </a:p>
          <a:p>
            <a:pPr marL="305435">
              <a:lnSpc>
                <a:spcPts val="2055"/>
              </a:lnSpc>
              <a:spcBef>
                <a:spcPts val="360"/>
              </a:spcBef>
            </a:pP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75" dirty="0">
                <a:latin typeface="Trebuchet MS"/>
                <a:cs typeface="Trebuchet MS"/>
              </a:rPr>
              <a:t>Levator </a:t>
            </a:r>
            <a:r>
              <a:rPr sz="1800" spc="-140" dirty="0">
                <a:latin typeface="Trebuchet MS"/>
                <a:cs typeface="Trebuchet MS"/>
              </a:rPr>
              <a:t>Scapula: </a:t>
            </a:r>
            <a:r>
              <a:rPr sz="1800" spc="-114" dirty="0">
                <a:latin typeface="Trebuchet MS"/>
                <a:cs typeface="Trebuchet MS"/>
              </a:rPr>
              <a:t>(Scapula </a:t>
            </a:r>
            <a:r>
              <a:rPr sz="1800" spc="-105" dirty="0">
                <a:latin typeface="Trebuchet MS"/>
                <a:cs typeface="Trebuchet MS"/>
              </a:rPr>
              <a:t>kaldıran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65" dirty="0">
                <a:latin typeface="Trebuchet MS"/>
                <a:cs typeface="Trebuchet MS"/>
              </a:rPr>
              <a:t>Boynun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85" dirty="0">
                <a:latin typeface="Trebuchet MS"/>
                <a:cs typeface="Trebuchet MS"/>
              </a:rPr>
              <a:t>dış</a:t>
            </a:r>
            <a:r>
              <a:rPr sz="1800" spc="-70" dirty="0">
                <a:latin typeface="Trebuchet MS"/>
                <a:cs typeface="Trebuchet MS"/>
              </a:rPr>
              <a:t> </a:t>
            </a:r>
            <a:r>
              <a:rPr sz="1800" spc="-145" dirty="0">
                <a:latin typeface="Trebuchet MS"/>
                <a:cs typeface="Trebuchet MS"/>
              </a:rPr>
              <a:t>tarafındadır.</a:t>
            </a:r>
            <a:endParaRPr sz="1800">
              <a:latin typeface="Trebuchet MS"/>
              <a:cs typeface="Trebuchet MS"/>
            </a:endParaRPr>
          </a:p>
          <a:p>
            <a:pPr marL="295910">
              <a:lnSpc>
                <a:spcPts val="2055"/>
              </a:lnSpc>
            </a:pPr>
            <a:r>
              <a:rPr sz="1800" spc="-125" dirty="0">
                <a:latin typeface="Trebuchet MS"/>
                <a:cs typeface="Trebuchet MS"/>
              </a:rPr>
              <a:t>Scapulayı </a:t>
            </a:r>
            <a:r>
              <a:rPr sz="1800" spc="-100" dirty="0">
                <a:latin typeface="Trebuchet MS"/>
                <a:cs typeface="Trebuchet MS"/>
              </a:rPr>
              <a:t>yukarıya </a:t>
            </a:r>
            <a:r>
              <a:rPr sz="1800" spc="-150" dirty="0">
                <a:latin typeface="Trebuchet MS"/>
                <a:cs typeface="Trebuchet MS"/>
              </a:rPr>
              <a:t>çeker, </a:t>
            </a:r>
            <a:r>
              <a:rPr sz="1800" spc="-80" dirty="0">
                <a:latin typeface="Trebuchet MS"/>
                <a:cs typeface="Trebuchet MS"/>
              </a:rPr>
              <a:t>boynu </a:t>
            </a:r>
            <a:r>
              <a:rPr sz="1800" spc="-85" dirty="0">
                <a:latin typeface="Trebuchet MS"/>
                <a:cs typeface="Trebuchet MS"/>
              </a:rPr>
              <a:t>dış </a:t>
            </a:r>
            <a:r>
              <a:rPr sz="1800" spc="-135" dirty="0">
                <a:latin typeface="Trebuchet MS"/>
                <a:cs typeface="Trebuchet MS"/>
              </a:rPr>
              <a:t>yana</a:t>
            </a:r>
            <a:r>
              <a:rPr sz="1800" spc="30" dirty="0">
                <a:latin typeface="Trebuchet MS"/>
                <a:cs typeface="Trebuchet MS"/>
              </a:rPr>
              <a:t> </a:t>
            </a:r>
            <a:r>
              <a:rPr sz="1800" spc="-140" dirty="0">
                <a:latin typeface="Trebuchet MS"/>
                <a:cs typeface="Trebuchet MS"/>
              </a:rPr>
              <a:t>büker.</a:t>
            </a:r>
            <a:endParaRPr sz="1800">
              <a:latin typeface="Trebuchet MS"/>
              <a:cs typeface="Trebuchet MS"/>
            </a:endParaRPr>
          </a:p>
          <a:p>
            <a:pPr marL="295910" marR="327025" indent="8890">
              <a:lnSpc>
                <a:spcPct val="89200"/>
              </a:lnSpc>
              <a:spcBef>
                <a:spcPts val="615"/>
              </a:spcBef>
            </a:pPr>
            <a:r>
              <a:rPr sz="1800" spc="-75" dirty="0">
                <a:latin typeface="Trebuchet MS"/>
                <a:cs typeface="Trebuchet MS"/>
              </a:rPr>
              <a:t>M.Serratus </a:t>
            </a:r>
            <a:r>
              <a:rPr sz="1800" spc="-50" dirty="0">
                <a:latin typeface="Trebuchet MS"/>
                <a:cs typeface="Trebuchet MS"/>
              </a:rPr>
              <a:t>Posterior </a:t>
            </a:r>
            <a:r>
              <a:rPr sz="1800" spc="-70" dirty="0">
                <a:latin typeface="Trebuchet MS"/>
                <a:cs typeface="Trebuchet MS"/>
              </a:rPr>
              <a:t>Superior: </a:t>
            </a:r>
            <a:r>
              <a:rPr sz="1800" spc="-35" dirty="0">
                <a:latin typeface="Trebuchet MS"/>
                <a:cs typeface="Trebuchet MS"/>
              </a:rPr>
              <a:t>(Üst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105" dirty="0">
                <a:latin typeface="Trebuchet MS"/>
                <a:cs typeface="Trebuchet MS"/>
              </a:rPr>
              <a:t>dişli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50" dirty="0">
                <a:latin typeface="Trebuchet MS"/>
                <a:cs typeface="Trebuchet MS"/>
              </a:rPr>
              <a:t>Rhomboid </a:t>
            </a:r>
            <a:r>
              <a:rPr sz="1800" spc="-100" dirty="0">
                <a:latin typeface="Trebuchet MS"/>
                <a:cs typeface="Trebuchet MS"/>
              </a:rPr>
              <a:t>kasların  </a:t>
            </a:r>
            <a:r>
              <a:rPr sz="1800" spc="-120" dirty="0">
                <a:latin typeface="Trebuchet MS"/>
                <a:cs typeface="Trebuchet MS"/>
              </a:rPr>
              <a:t>arkasındadır. </a:t>
            </a:r>
            <a:r>
              <a:rPr sz="1800" spc="-90" dirty="0">
                <a:latin typeface="Trebuchet MS"/>
                <a:cs typeface="Trebuchet MS"/>
              </a:rPr>
              <a:t>Kasıldı</a:t>
            </a:r>
            <a:r>
              <a:rPr sz="1800" spc="-90" dirty="0">
                <a:latin typeface="Arial"/>
                <a:cs typeface="Arial"/>
              </a:rPr>
              <a:t>ğ</a:t>
            </a:r>
            <a:r>
              <a:rPr sz="1800" spc="-90" dirty="0">
                <a:latin typeface="Trebuchet MS"/>
                <a:cs typeface="Trebuchet MS"/>
              </a:rPr>
              <a:t>ı </a:t>
            </a:r>
            <a:r>
              <a:rPr sz="1800" spc="-130" dirty="0">
                <a:latin typeface="Trebuchet MS"/>
                <a:cs typeface="Trebuchet MS"/>
              </a:rPr>
              <a:t>zaman </a:t>
            </a:r>
            <a:r>
              <a:rPr sz="1800" spc="-105" dirty="0">
                <a:latin typeface="Trebuchet MS"/>
                <a:cs typeface="Trebuchet MS"/>
              </a:rPr>
              <a:t>kaburgaları </a:t>
            </a:r>
            <a:r>
              <a:rPr sz="1800" spc="-90" dirty="0">
                <a:latin typeface="Trebuchet MS"/>
                <a:cs typeface="Trebuchet MS"/>
              </a:rPr>
              <a:t>yukarı </a:t>
            </a:r>
            <a:r>
              <a:rPr sz="1800" spc="-60" dirty="0">
                <a:latin typeface="Trebuchet MS"/>
                <a:cs typeface="Trebuchet MS"/>
              </a:rPr>
              <a:t>do</a:t>
            </a:r>
            <a:r>
              <a:rPr sz="1800" spc="-60" dirty="0">
                <a:latin typeface="Arial"/>
                <a:cs typeface="Arial"/>
              </a:rPr>
              <a:t>ğ</a:t>
            </a:r>
            <a:r>
              <a:rPr sz="1800" spc="-60" dirty="0">
                <a:latin typeface="Trebuchet MS"/>
                <a:cs typeface="Trebuchet MS"/>
              </a:rPr>
              <a:t>ru </a:t>
            </a:r>
            <a:r>
              <a:rPr sz="1800" spc="-100" dirty="0">
                <a:latin typeface="Trebuchet MS"/>
                <a:cs typeface="Trebuchet MS"/>
              </a:rPr>
              <a:t>kaldırarak </a:t>
            </a:r>
            <a:r>
              <a:rPr sz="1800" spc="-80" dirty="0">
                <a:latin typeface="Trebuchet MS"/>
                <a:cs typeface="Trebuchet MS"/>
              </a:rPr>
              <a:t>gö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üs  </a:t>
            </a:r>
            <a:r>
              <a:rPr sz="1800" spc="-85" dirty="0">
                <a:latin typeface="Trebuchet MS"/>
                <a:cs typeface="Trebuchet MS"/>
              </a:rPr>
              <a:t>boşlu</a:t>
            </a:r>
            <a:r>
              <a:rPr sz="1800" spc="-85" dirty="0">
                <a:latin typeface="Arial"/>
                <a:cs typeface="Arial"/>
              </a:rPr>
              <a:t>ğ</a:t>
            </a:r>
            <a:r>
              <a:rPr sz="1800" spc="-85" dirty="0">
                <a:latin typeface="Trebuchet MS"/>
                <a:cs typeface="Trebuchet MS"/>
              </a:rPr>
              <a:t>unu </a:t>
            </a:r>
            <a:r>
              <a:rPr sz="1800" spc="-100" dirty="0">
                <a:latin typeface="Trebuchet MS"/>
                <a:cs typeface="Trebuchet MS"/>
              </a:rPr>
              <a:t>genişletir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90" dirty="0">
                <a:latin typeface="Trebuchet MS"/>
                <a:cs typeface="Trebuchet MS"/>
              </a:rPr>
              <a:t>inspirasyona </a:t>
            </a:r>
            <a:r>
              <a:rPr sz="1800" spc="-65" dirty="0">
                <a:latin typeface="Trebuchet MS"/>
                <a:cs typeface="Trebuchet MS"/>
              </a:rPr>
              <a:t>(soluk </a:t>
            </a:r>
            <a:r>
              <a:rPr sz="1800" spc="-140" dirty="0">
                <a:latin typeface="Trebuchet MS"/>
                <a:cs typeface="Trebuchet MS"/>
              </a:rPr>
              <a:t>alma) </a:t>
            </a:r>
            <a:r>
              <a:rPr sz="1800" spc="-105" dirty="0">
                <a:latin typeface="Trebuchet MS"/>
                <a:cs typeface="Trebuchet MS"/>
              </a:rPr>
              <a:t>yardımcı</a:t>
            </a:r>
            <a:r>
              <a:rPr sz="1800" spc="254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olur.</a:t>
            </a:r>
            <a:endParaRPr sz="1800">
              <a:latin typeface="Trebuchet MS"/>
              <a:cs typeface="Trebuchet MS"/>
            </a:endParaRPr>
          </a:p>
          <a:p>
            <a:pPr marL="295910" marR="128905" indent="8890">
              <a:lnSpc>
                <a:spcPct val="89200"/>
              </a:lnSpc>
              <a:spcBef>
                <a:spcPts val="655"/>
              </a:spcBef>
            </a:pPr>
            <a:r>
              <a:rPr sz="1800" spc="-75" dirty="0">
                <a:latin typeface="Trebuchet MS"/>
                <a:cs typeface="Trebuchet MS"/>
              </a:rPr>
              <a:t>M.Serratus </a:t>
            </a:r>
            <a:r>
              <a:rPr sz="1800" spc="-50" dirty="0">
                <a:latin typeface="Trebuchet MS"/>
                <a:cs typeface="Trebuchet MS"/>
              </a:rPr>
              <a:t>Posterior </a:t>
            </a:r>
            <a:r>
              <a:rPr sz="1800" spc="-95" dirty="0">
                <a:latin typeface="Trebuchet MS"/>
                <a:cs typeface="Trebuchet MS"/>
              </a:rPr>
              <a:t>inferior: </a:t>
            </a:r>
            <a:r>
              <a:rPr sz="1800" spc="-55" dirty="0">
                <a:latin typeface="Trebuchet MS"/>
                <a:cs typeface="Trebuchet MS"/>
              </a:rPr>
              <a:t>(Alt </a:t>
            </a:r>
            <a:r>
              <a:rPr sz="1800" spc="-100" dirty="0">
                <a:latin typeface="Trebuchet MS"/>
                <a:cs typeface="Trebuchet MS"/>
              </a:rPr>
              <a:t>arka </a:t>
            </a:r>
            <a:r>
              <a:rPr sz="1800" spc="-105" dirty="0">
                <a:latin typeface="Trebuchet MS"/>
                <a:cs typeface="Trebuchet MS"/>
              </a:rPr>
              <a:t>dişli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90" dirty="0">
                <a:latin typeface="Trebuchet MS"/>
                <a:cs typeface="Trebuchet MS"/>
              </a:rPr>
              <a:t>Latissimus </a:t>
            </a:r>
            <a:r>
              <a:rPr sz="1800" spc="-45" dirty="0">
                <a:latin typeface="Trebuchet MS"/>
                <a:cs typeface="Trebuchet MS"/>
              </a:rPr>
              <a:t>dorsi </a:t>
            </a:r>
            <a:r>
              <a:rPr sz="1800" spc="-95" dirty="0">
                <a:latin typeface="Trebuchet MS"/>
                <a:cs typeface="Trebuchet MS"/>
              </a:rPr>
              <a:t>kasının  </a:t>
            </a:r>
            <a:r>
              <a:rPr sz="1800" spc="-120" dirty="0">
                <a:latin typeface="Trebuchet MS"/>
                <a:cs typeface="Trebuchet MS"/>
              </a:rPr>
              <a:t>arkasındadır. </a:t>
            </a:r>
            <a:r>
              <a:rPr sz="1800" spc="-90" dirty="0">
                <a:latin typeface="Trebuchet MS"/>
                <a:cs typeface="Trebuchet MS"/>
              </a:rPr>
              <a:t>Kasıldı</a:t>
            </a:r>
            <a:r>
              <a:rPr sz="1800" spc="-90" dirty="0">
                <a:latin typeface="Arial"/>
                <a:cs typeface="Arial"/>
              </a:rPr>
              <a:t>ğ</a:t>
            </a:r>
            <a:r>
              <a:rPr sz="1800" spc="-90" dirty="0">
                <a:latin typeface="Trebuchet MS"/>
                <a:cs typeface="Trebuchet MS"/>
              </a:rPr>
              <a:t>ı </a:t>
            </a:r>
            <a:r>
              <a:rPr sz="1800" spc="-130" dirty="0">
                <a:latin typeface="Trebuchet MS"/>
                <a:cs typeface="Trebuchet MS"/>
              </a:rPr>
              <a:t>zaman </a:t>
            </a:r>
            <a:r>
              <a:rPr sz="1800" spc="-105" dirty="0">
                <a:latin typeface="Trebuchet MS"/>
                <a:cs typeface="Trebuchet MS"/>
              </a:rPr>
              <a:t>kaburgaları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 </a:t>
            </a:r>
            <a:r>
              <a:rPr sz="1800" spc="-60" dirty="0">
                <a:latin typeface="Trebuchet MS"/>
                <a:cs typeface="Trebuchet MS"/>
              </a:rPr>
              <a:t>do</a:t>
            </a:r>
            <a:r>
              <a:rPr sz="1800" spc="-60" dirty="0">
                <a:latin typeface="Arial"/>
                <a:cs typeface="Arial"/>
              </a:rPr>
              <a:t>ğ</a:t>
            </a:r>
            <a:r>
              <a:rPr sz="1800" spc="-60" dirty="0">
                <a:latin typeface="Trebuchet MS"/>
                <a:cs typeface="Trebuchet MS"/>
              </a:rPr>
              <a:t>ru </a:t>
            </a:r>
            <a:r>
              <a:rPr sz="1800" spc="-90" dirty="0">
                <a:latin typeface="Trebuchet MS"/>
                <a:cs typeface="Trebuchet MS"/>
              </a:rPr>
              <a:t>çekerek </a:t>
            </a:r>
            <a:r>
              <a:rPr sz="1800" spc="-80" dirty="0">
                <a:latin typeface="Trebuchet MS"/>
                <a:cs typeface="Trebuchet MS"/>
              </a:rPr>
              <a:t>gö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üs  boşu</a:t>
            </a:r>
            <a:r>
              <a:rPr sz="1800" spc="-80" dirty="0">
                <a:latin typeface="Arial"/>
                <a:cs typeface="Arial"/>
              </a:rPr>
              <a:t>ğ</a:t>
            </a:r>
            <a:r>
              <a:rPr sz="1800" spc="-80" dirty="0">
                <a:latin typeface="Trebuchet MS"/>
                <a:cs typeface="Trebuchet MS"/>
              </a:rPr>
              <a:t>unu </a:t>
            </a:r>
            <a:r>
              <a:rPr sz="1800" spc="-105" dirty="0">
                <a:latin typeface="Trebuchet MS"/>
                <a:cs typeface="Trebuchet MS"/>
              </a:rPr>
              <a:t>daraltır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5" dirty="0">
                <a:latin typeface="Trebuchet MS"/>
                <a:cs typeface="Trebuchet MS"/>
              </a:rPr>
              <a:t>ekspirasyona </a:t>
            </a:r>
            <a:r>
              <a:rPr sz="1800" spc="-65" dirty="0">
                <a:latin typeface="Trebuchet MS"/>
                <a:cs typeface="Trebuchet MS"/>
              </a:rPr>
              <a:t>(soluk </a:t>
            </a:r>
            <a:r>
              <a:rPr sz="1800" spc="-95" dirty="0">
                <a:latin typeface="Trebuchet MS"/>
                <a:cs typeface="Trebuchet MS"/>
              </a:rPr>
              <a:t>verme) </a:t>
            </a:r>
            <a:r>
              <a:rPr sz="1800" spc="-105" dirty="0">
                <a:latin typeface="Trebuchet MS"/>
                <a:cs typeface="Trebuchet MS"/>
              </a:rPr>
              <a:t>yardımcı</a:t>
            </a:r>
            <a:r>
              <a:rPr sz="1800" spc="204" dirty="0">
                <a:latin typeface="Trebuchet MS"/>
                <a:cs typeface="Trebuchet MS"/>
              </a:rPr>
              <a:t> </a:t>
            </a:r>
            <a:r>
              <a:rPr sz="1800" spc="-130" dirty="0">
                <a:latin typeface="Trebuchet MS"/>
                <a:cs typeface="Trebuchet MS"/>
              </a:rPr>
              <a:t>olur.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6389" y="1396720"/>
            <a:ext cx="7138670" cy="4552950"/>
          </a:xfrm>
          <a:prstGeom prst="rect">
            <a:avLst/>
          </a:prstGeom>
        </p:spPr>
        <p:txBody>
          <a:bodyPr vert="horz" wrap="square" lIns="0" tIns="8128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640"/>
              </a:spcBef>
            </a:pPr>
            <a:r>
              <a:rPr sz="3200" spc="-25" dirty="0">
                <a:latin typeface="Trebuchet MS"/>
                <a:cs typeface="Trebuchet MS"/>
              </a:rPr>
              <a:t>Derin </a:t>
            </a:r>
            <a:r>
              <a:rPr sz="3200" spc="-100" dirty="0">
                <a:latin typeface="Trebuchet MS"/>
                <a:cs typeface="Trebuchet MS"/>
              </a:rPr>
              <a:t>Sırt</a:t>
            </a:r>
            <a:r>
              <a:rPr sz="3200" spc="-170" dirty="0">
                <a:latin typeface="Trebuchet MS"/>
                <a:cs typeface="Trebuchet MS"/>
              </a:rPr>
              <a:t> </a:t>
            </a:r>
            <a:r>
              <a:rPr sz="3200" spc="-125" dirty="0">
                <a:latin typeface="Trebuchet MS"/>
                <a:cs typeface="Trebuchet MS"/>
              </a:rPr>
              <a:t>Kasları</a:t>
            </a:r>
            <a:endParaRPr sz="3200">
              <a:latin typeface="Trebuchet MS"/>
              <a:cs typeface="Trebuchet MS"/>
            </a:endParaRPr>
          </a:p>
          <a:p>
            <a:pPr marL="295910" marR="116839" indent="-283845">
              <a:lnSpc>
                <a:spcPct val="101600"/>
              </a:lnSpc>
              <a:spcBef>
                <a:spcPts val="475"/>
              </a:spcBef>
            </a:pPr>
            <a:r>
              <a:rPr sz="3200" spc="-25" dirty="0">
                <a:latin typeface="Trebuchet MS"/>
                <a:cs typeface="Trebuchet MS"/>
              </a:rPr>
              <a:t>Derin </a:t>
            </a:r>
            <a:r>
              <a:rPr sz="3200" spc="-100" dirty="0">
                <a:latin typeface="Trebuchet MS"/>
                <a:cs typeface="Trebuchet MS"/>
              </a:rPr>
              <a:t>sırt </a:t>
            </a:r>
            <a:r>
              <a:rPr sz="3200" spc="-175" dirty="0">
                <a:latin typeface="Trebuchet MS"/>
                <a:cs typeface="Trebuchet MS"/>
              </a:rPr>
              <a:t>kasları </a:t>
            </a:r>
            <a:r>
              <a:rPr sz="3200" spc="-210" dirty="0">
                <a:latin typeface="Trebuchet MS"/>
                <a:cs typeface="Trebuchet MS"/>
              </a:rPr>
              <a:t>asıl </a:t>
            </a:r>
            <a:r>
              <a:rPr sz="3200" spc="-100" dirty="0">
                <a:latin typeface="Trebuchet MS"/>
                <a:cs typeface="Trebuchet MS"/>
              </a:rPr>
              <a:t>sırt </a:t>
            </a:r>
            <a:r>
              <a:rPr sz="3200" spc="-175" dirty="0">
                <a:latin typeface="Trebuchet MS"/>
                <a:cs typeface="Trebuchet MS"/>
              </a:rPr>
              <a:t>kasları </a:t>
            </a:r>
            <a:r>
              <a:rPr sz="3200" spc="-200" dirty="0">
                <a:latin typeface="Trebuchet MS"/>
                <a:cs typeface="Trebuchet MS"/>
              </a:rPr>
              <a:t>niteli</a:t>
            </a:r>
            <a:r>
              <a:rPr sz="3200" spc="-200" dirty="0">
                <a:latin typeface="Arial"/>
                <a:cs typeface="Arial"/>
              </a:rPr>
              <a:t>ğ</a:t>
            </a:r>
            <a:r>
              <a:rPr sz="3200" spc="-200" dirty="0">
                <a:latin typeface="Trebuchet MS"/>
                <a:cs typeface="Trebuchet MS"/>
              </a:rPr>
              <a:t>inde  </a:t>
            </a:r>
            <a:r>
              <a:rPr sz="3200" spc="-215" dirty="0">
                <a:latin typeface="Trebuchet MS"/>
                <a:cs typeface="Trebuchet MS"/>
              </a:rPr>
              <a:t>olup, </a:t>
            </a:r>
            <a:r>
              <a:rPr sz="3200" spc="-130" dirty="0">
                <a:latin typeface="Trebuchet MS"/>
                <a:cs typeface="Trebuchet MS"/>
              </a:rPr>
              <a:t>omurların </a:t>
            </a:r>
            <a:r>
              <a:rPr sz="3200" spc="-170" dirty="0">
                <a:latin typeface="Trebuchet MS"/>
                <a:cs typeface="Trebuchet MS"/>
              </a:rPr>
              <a:t>dikensi </a:t>
            </a:r>
            <a:r>
              <a:rPr sz="3200" spc="-180" dirty="0">
                <a:latin typeface="Trebuchet MS"/>
                <a:cs typeface="Trebuchet MS"/>
              </a:rPr>
              <a:t>çıkıntılarının</a:t>
            </a:r>
            <a:r>
              <a:rPr sz="3200" spc="-265" dirty="0">
                <a:latin typeface="Trebuchet MS"/>
                <a:cs typeface="Trebuchet MS"/>
              </a:rPr>
              <a:t> </a:t>
            </a:r>
            <a:r>
              <a:rPr sz="3200" spc="-175" dirty="0">
                <a:latin typeface="Trebuchet MS"/>
                <a:cs typeface="Trebuchet MS"/>
              </a:rPr>
              <a:t>iki</a:t>
            </a:r>
            <a:endParaRPr sz="3200">
              <a:latin typeface="Trebuchet MS"/>
              <a:cs typeface="Trebuchet MS"/>
            </a:endParaRPr>
          </a:p>
          <a:p>
            <a:pPr marL="295910" marR="410845">
              <a:lnSpc>
                <a:spcPct val="100000"/>
              </a:lnSpc>
              <a:spcBef>
                <a:spcPts val="5"/>
              </a:spcBef>
            </a:pPr>
            <a:r>
              <a:rPr sz="3200" spc="-210" dirty="0">
                <a:latin typeface="Trebuchet MS"/>
                <a:cs typeface="Trebuchet MS"/>
              </a:rPr>
              <a:t>yanında </a:t>
            </a:r>
            <a:r>
              <a:rPr sz="3200" spc="-204" dirty="0">
                <a:latin typeface="Trebuchet MS"/>
                <a:cs typeface="Trebuchet MS"/>
              </a:rPr>
              <a:t>uzunlamasına </a:t>
            </a:r>
            <a:r>
              <a:rPr sz="3200" spc="-210" dirty="0">
                <a:latin typeface="Trebuchet MS"/>
                <a:cs typeface="Trebuchet MS"/>
              </a:rPr>
              <a:t>uzanan </a:t>
            </a:r>
            <a:r>
              <a:rPr sz="3200" spc="-160" dirty="0">
                <a:latin typeface="Trebuchet MS"/>
                <a:cs typeface="Trebuchet MS"/>
              </a:rPr>
              <a:t>oluklara  </a:t>
            </a:r>
            <a:r>
              <a:rPr sz="3200" spc="-200" dirty="0">
                <a:latin typeface="Trebuchet MS"/>
                <a:cs typeface="Trebuchet MS"/>
              </a:rPr>
              <a:t>yerleşmiştir. </a:t>
            </a:r>
            <a:r>
              <a:rPr sz="3200" spc="-20" dirty="0">
                <a:latin typeface="Trebuchet MS"/>
                <a:cs typeface="Trebuchet MS"/>
              </a:rPr>
              <a:t>Derin </a:t>
            </a:r>
            <a:r>
              <a:rPr sz="3200" spc="-100" dirty="0">
                <a:latin typeface="Trebuchet MS"/>
                <a:cs typeface="Trebuchet MS"/>
              </a:rPr>
              <a:t>sırt </a:t>
            </a:r>
            <a:r>
              <a:rPr sz="3200" spc="-175" dirty="0">
                <a:latin typeface="Trebuchet MS"/>
                <a:cs typeface="Trebuchet MS"/>
              </a:rPr>
              <a:t>kasları</a:t>
            </a:r>
            <a:r>
              <a:rPr sz="3200" spc="-400" dirty="0">
                <a:latin typeface="Trebuchet MS"/>
                <a:cs typeface="Trebuchet MS"/>
              </a:rPr>
              <a:t> </a:t>
            </a:r>
            <a:r>
              <a:rPr sz="3200" spc="-204" dirty="0">
                <a:latin typeface="Trebuchet MS"/>
                <a:cs typeface="Trebuchet MS"/>
              </a:rPr>
              <a:t>genellikle</a:t>
            </a:r>
            <a:endParaRPr sz="3200">
              <a:latin typeface="Trebuchet MS"/>
              <a:cs typeface="Trebuchet MS"/>
            </a:endParaRPr>
          </a:p>
          <a:p>
            <a:pPr marL="295910" marR="5080">
              <a:lnSpc>
                <a:spcPct val="100000"/>
              </a:lnSpc>
            </a:pPr>
            <a:r>
              <a:rPr sz="3200" spc="-210" dirty="0">
                <a:latin typeface="Trebuchet MS"/>
                <a:cs typeface="Trebuchet MS"/>
              </a:rPr>
              <a:t>yüzeyel </a:t>
            </a:r>
            <a:r>
              <a:rPr sz="3200" spc="-220" dirty="0">
                <a:latin typeface="Trebuchet MS"/>
                <a:cs typeface="Trebuchet MS"/>
              </a:rPr>
              <a:t>ve </a:t>
            </a:r>
            <a:r>
              <a:rPr sz="3200" spc="-140" dirty="0">
                <a:latin typeface="Trebuchet MS"/>
                <a:cs typeface="Trebuchet MS"/>
              </a:rPr>
              <a:t>derin </a:t>
            </a:r>
            <a:r>
              <a:rPr sz="3200" spc="-160" dirty="0">
                <a:latin typeface="Trebuchet MS"/>
                <a:cs typeface="Trebuchet MS"/>
              </a:rPr>
              <a:t>konumda </a:t>
            </a:r>
            <a:r>
              <a:rPr sz="3200" spc="-200" dirty="0">
                <a:latin typeface="Trebuchet MS"/>
                <a:cs typeface="Trebuchet MS"/>
              </a:rPr>
              <a:t>yerleşmiştir. </a:t>
            </a:r>
            <a:r>
              <a:rPr sz="3200" spc="-80" dirty="0">
                <a:latin typeface="Trebuchet MS"/>
                <a:cs typeface="Trebuchet MS"/>
              </a:rPr>
              <a:t>Bu  </a:t>
            </a:r>
            <a:r>
              <a:rPr sz="3200" spc="-165" dirty="0">
                <a:latin typeface="Trebuchet MS"/>
                <a:cs typeface="Trebuchet MS"/>
              </a:rPr>
              <a:t>kaslar </a:t>
            </a:r>
            <a:r>
              <a:rPr sz="3200" spc="-190" dirty="0">
                <a:latin typeface="Trebuchet MS"/>
                <a:cs typeface="Trebuchet MS"/>
              </a:rPr>
              <a:t>baş </a:t>
            </a:r>
            <a:r>
              <a:rPr sz="3200" spc="-225" dirty="0">
                <a:latin typeface="Trebuchet MS"/>
                <a:cs typeface="Trebuchet MS"/>
              </a:rPr>
              <a:t>ve </a:t>
            </a:r>
            <a:r>
              <a:rPr sz="3200" spc="-185" dirty="0">
                <a:latin typeface="Trebuchet MS"/>
                <a:cs typeface="Trebuchet MS"/>
              </a:rPr>
              <a:t>omurgaya </a:t>
            </a:r>
            <a:r>
              <a:rPr sz="3200" spc="-175" dirty="0">
                <a:latin typeface="Trebuchet MS"/>
                <a:cs typeface="Trebuchet MS"/>
              </a:rPr>
              <a:t>ekstansiyon,  </a:t>
            </a:r>
            <a:r>
              <a:rPr sz="3200" spc="-220" dirty="0">
                <a:latin typeface="Trebuchet MS"/>
                <a:cs typeface="Trebuchet MS"/>
              </a:rPr>
              <a:t>lateral </a:t>
            </a:r>
            <a:r>
              <a:rPr sz="3200" spc="-170" dirty="0">
                <a:latin typeface="Trebuchet MS"/>
                <a:cs typeface="Trebuchet MS"/>
              </a:rPr>
              <a:t>fleksiyon </a:t>
            </a:r>
            <a:r>
              <a:rPr sz="3200" spc="-220" dirty="0">
                <a:latin typeface="Trebuchet MS"/>
                <a:cs typeface="Trebuchet MS"/>
              </a:rPr>
              <a:t>ve </a:t>
            </a:r>
            <a:r>
              <a:rPr sz="3200" spc="-114" dirty="0">
                <a:latin typeface="Trebuchet MS"/>
                <a:cs typeface="Trebuchet MS"/>
              </a:rPr>
              <a:t>rotasyon</a:t>
            </a:r>
            <a:r>
              <a:rPr sz="3200" spc="185" dirty="0">
                <a:latin typeface="Trebuchet MS"/>
                <a:cs typeface="Trebuchet MS"/>
              </a:rPr>
              <a:t> </a:t>
            </a:r>
            <a:r>
              <a:rPr sz="3200" spc="-180" dirty="0">
                <a:latin typeface="Trebuchet MS"/>
                <a:cs typeface="Trebuchet MS"/>
              </a:rPr>
              <a:t>yaptırır;</a:t>
            </a:r>
            <a:endParaRPr sz="3200">
              <a:latin typeface="Trebuchet MS"/>
              <a:cs typeface="Trebuchet MS"/>
            </a:endParaRPr>
          </a:p>
          <a:p>
            <a:pPr marL="295910">
              <a:lnSpc>
                <a:spcPts val="3779"/>
              </a:lnSpc>
            </a:pPr>
            <a:r>
              <a:rPr sz="3200" spc="-220" dirty="0">
                <a:latin typeface="Trebuchet MS"/>
                <a:cs typeface="Trebuchet MS"/>
              </a:rPr>
              <a:t>ayrıca </a:t>
            </a:r>
            <a:r>
              <a:rPr sz="3200" spc="-155" dirty="0">
                <a:latin typeface="Trebuchet MS"/>
                <a:cs typeface="Trebuchet MS"/>
              </a:rPr>
              <a:t>vücudun </a:t>
            </a:r>
            <a:r>
              <a:rPr sz="3200" spc="-150" dirty="0">
                <a:latin typeface="Trebuchet MS"/>
                <a:cs typeface="Trebuchet MS"/>
              </a:rPr>
              <a:t>dik </a:t>
            </a:r>
            <a:r>
              <a:rPr sz="3200" spc="-155" dirty="0">
                <a:latin typeface="Trebuchet MS"/>
                <a:cs typeface="Trebuchet MS"/>
              </a:rPr>
              <a:t>durmasını</a:t>
            </a:r>
            <a:r>
              <a:rPr sz="3200" spc="105" dirty="0">
                <a:latin typeface="Trebuchet MS"/>
                <a:cs typeface="Trebuchet MS"/>
              </a:rPr>
              <a:t> </a:t>
            </a:r>
            <a:r>
              <a:rPr sz="3200" spc="-285" dirty="0">
                <a:latin typeface="Trebuchet MS"/>
                <a:cs typeface="Trebuchet MS"/>
              </a:rPr>
              <a:t>sa</a:t>
            </a:r>
            <a:r>
              <a:rPr sz="3200" spc="-285" dirty="0">
                <a:latin typeface="Arial"/>
                <a:cs typeface="Arial"/>
              </a:rPr>
              <a:t>ğ</a:t>
            </a:r>
            <a:r>
              <a:rPr sz="3200" spc="-285" dirty="0">
                <a:latin typeface="Trebuchet MS"/>
                <a:cs typeface="Trebuchet MS"/>
              </a:rPr>
              <a:t>lar.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164336" y="329184"/>
            <a:ext cx="6031992" cy="121615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6470903" y="341375"/>
            <a:ext cx="862583" cy="1216152"/>
          </a:xfrm>
          <a:prstGeom prst="rect">
            <a:avLst/>
          </a:prstGeom>
          <a:blipFill>
            <a:blip r:embed="rId8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>
            <a:spLocks noGrp="1"/>
          </p:cNvSpPr>
          <p:nvPr>
            <p:ph type="title"/>
          </p:nvPr>
        </p:nvSpPr>
        <p:spPr>
          <a:xfrm>
            <a:off x="1514094" y="474091"/>
            <a:ext cx="547052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spc="175" dirty="0"/>
              <a:t>KASLARIN</a:t>
            </a:r>
            <a:r>
              <a:rPr sz="4300" spc="-140" dirty="0"/>
              <a:t> </a:t>
            </a:r>
            <a:r>
              <a:rPr sz="4300" spc="70" dirty="0"/>
              <a:t>GÖREVLER</a:t>
            </a:r>
            <a:r>
              <a:rPr sz="4300" spc="70" dirty="0">
                <a:latin typeface="Arial"/>
                <a:cs typeface="Arial"/>
              </a:rPr>
              <a:t>İ</a:t>
            </a:r>
            <a:endParaRPr sz="4300">
              <a:latin typeface="Arial"/>
              <a:cs typeface="Arial"/>
            </a:endParaRPr>
          </a:p>
        </p:txBody>
      </p:sp>
      <p:sp>
        <p:nvSpPr>
          <p:cNvPr id="17" name="object 17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958850">
              <a:lnSpc>
                <a:spcPct val="100000"/>
              </a:lnSpc>
              <a:spcBef>
                <a:spcPts val="100"/>
              </a:spcBef>
              <a:tabLst>
                <a:tab pos="1242060" algn="l"/>
              </a:tabLst>
            </a:pPr>
            <a:r>
              <a:rPr sz="1900" spc="-480" dirty="0">
                <a:solidFill>
                  <a:srgbClr val="3891A7"/>
                </a:solidFill>
                <a:latin typeface="Arial"/>
                <a:cs typeface="Arial"/>
              </a:rPr>
              <a:t>	</a:t>
            </a:r>
            <a:r>
              <a:rPr sz="2400" spc="-135" dirty="0"/>
              <a:t>Hareket, </a:t>
            </a:r>
            <a:r>
              <a:rPr sz="2400" spc="-130" dirty="0"/>
              <a:t>kasların </a:t>
            </a:r>
            <a:r>
              <a:rPr sz="2400" spc="-135" dirty="0"/>
              <a:t>en </a:t>
            </a:r>
            <a:r>
              <a:rPr sz="2400" spc="-165" dirty="0"/>
              <a:t>başta </a:t>
            </a:r>
            <a:r>
              <a:rPr sz="2400" spc="-160" dirty="0"/>
              <a:t>gelen </a:t>
            </a:r>
            <a:r>
              <a:rPr sz="2400" spc="-135" dirty="0"/>
              <a:t>fonksiyonudur.</a:t>
            </a:r>
            <a:r>
              <a:rPr sz="2400" spc="-120" dirty="0"/>
              <a:t> </a:t>
            </a:r>
            <a:r>
              <a:rPr sz="2400" spc="-130" dirty="0">
                <a:latin typeface="Arial"/>
                <a:cs typeface="Arial"/>
              </a:rPr>
              <a:t>İ</a:t>
            </a:r>
            <a:r>
              <a:rPr sz="2400" spc="-130" dirty="0"/>
              <a:t>skelet</a:t>
            </a:r>
            <a:endParaRPr sz="2400">
              <a:latin typeface="Arial"/>
              <a:cs typeface="Arial"/>
            </a:endParaRPr>
          </a:p>
          <a:p>
            <a:pPr marL="1242060">
              <a:lnSpc>
                <a:spcPct val="100000"/>
              </a:lnSpc>
              <a:spcBef>
                <a:spcPts val="5"/>
              </a:spcBef>
            </a:pPr>
            <a:r>
              <a:rPr sz="2400" spc="-155" dirty="0"/>
              <a:t>sistemi, </a:t>
            </a:r>
            <a:r>
              <a:rPr sz="2400" spc="-130" dirty="0"/>
              <a:t>kasların </a:t>
            </a:r>
            <a:r>
              <a:rPr sz="2400" spc="-155" dirty="0"/>
              <a:t>yardımıyla </a:t>
            </a:r>
            <a:r>
              <a:rPr sz="2400" spc="-120" dirty="0"/>
              <a:t>vücudun </a:t>
            </a:r>
            <a:r>
              <a:rPr sz="2400" spc="-145" dirty="0"/>
              <a:t>hareketini</a:t>
            </a:r>
            <a:r>
              <a:rPr sz="2400" spc="-10" dirty="0"/>
              <a:t> </a:t>
            </a:r>
            <a:r>
              <a:rPr sz="2400" spc="-215" dirty="0"/>
              <a:t>sa</a:t>
            </a:r>
            <a:r>
              <a:rPr sz="2400" spc="-215" dirty="0">
                <a:latin typeface="Arial"/>
                <a:cs typeface="Arial"/>
              </a:rPr>
              <a:t>ğ</a:t>
            </a:r>
            <a:r>
              <a:rPr sz="2400" spc="-215" dirty="0"/>
              <a:t>lar.</a:t>
            </a:r>
            <a:endParaRPr sz="2400">
              <a:latin typeface="Arial"/>
              <a:cs typeface="Arial"/>
            </a:endParaRPr>
          </a:p>
          <a:p>
            <a:pPr marL="1242060" marR="175895">
              <a:lnSpc>
                <a:spcPts val="2930"/>
              </a:lnSpc>
              <a:spcBef>
                <a:spcPts val="55"/>
              </a:spcBef>
            </a:pPr>
            <a:r>
              <a:rPr sz="2400" spc="-130" dirty="0">
                <a:latin typeface="Arial"/>
                <a:cs typeface="Arial"/>
              </a:rPr>
              <a:t>İ</a:t>
            </a:r>
            <a:r>
              <a:rPr sz="2400" spc="-130" dirty="0"/>
              <a:t>skeletin </a:t>
            </a:r>
            <a:r>
              <a:rPr sz="2400" spc="-120" dirty="0"/>
              <a:t>üzerine </a:t>
            </a:r>
            <a:r>
              <a:rPr sz="2400" spc="-140" dirty="0"/>
              <a:t>yapışarak vücuda </a:t>
            </a:r>
            <a:r>
              <a:rPr sz="2400" spc="-125" dirty="0"/>
              <a:t>şekil </a:t>
            </a:r>
            <a:r>
              <a:rPr sz="2400" spc="-180" dirty="0"/>
              <a:t>verir. </a:t>
            </a:r>
            <a:r>
              <a:rPr sz="2400" spc="-130" dirty="0">
                <a:latin typeface="Arial"/>
                <a:cs typeface="Arial"/>
              </a:rPr>
              <a:t>İ</a:t>
            </a:r>
            <a:r>
              <a:rPr sz="2400" spc="-130" dirty="0"/>
              <a:t>skelet  </a:t>
            </a:r>
            <a:r>
              <a:rPr sz="2400" spc="-160" dirty="0"/>
              <a:t>kasları, </a:t>
            </a:r>
            <a:r>
              <a:rPr sz="2400" spc="-155" dirty="0"/>
              <a:t>kasılma </a:t>
            </a:r>
            <a:r>
              <a:rPr sz="2400" spc="-135" dirty="0"/>
              <a:t>esnasında </a:t>
            </a:r>
            <a:r>
              <a:rPr sz="2400" spc="-125" dirty="0"/>
              <a:t>ısı oluşturur. </a:t>
            </a:r>
            <a:r>
              <a:rPr sz="2400" spc="-100" dirty="0"/>
              <a:t>(Vücut</a:t>
            </a:r>
            <a:r>
              <a:rPr sz="2400" spc="-200" dirty="0"/>
              <a:t> </a:t>
            </a:r>
            <a:r>
              <a:rPr sz="2400" spc="-125" dirty="0"/>
              <a:t>ısısının</a:t>
            </a:r>
            <a:endParaRPr sz="2400">
              <a:latin typeface="Arial"/>
              <a:cs typeface="Arial"/>
            </a:endParaRPr>
          </a:p>
          <a:p>
            <a:pPr marL="1242060" marR="110489">
              <a:lnSpc>
                <a:spcPts val="2870"/>
              </a:lnSpc>
              <a:spcBef>
                <a:spcPts val="10"/>
              </a:spcBef>
            </a:pPr>
            <a:r>
              <a:rPr sz="2400" spc="-245" dirty="0"/>
              <a:t>%85</a:t>
            </a:r>
            <a:r>
              <a:rPr sz="2400" spc="-245" dirty="0">
                <a:latin typeface="Arial"/>
                <a:cs typeface="Arial"/>
              </a:rPr>
              <a:t>‟</a:t>
            </a:r>
            <a:r>
              <a:rPr sz="2400" spc="-245" dirty="0"/>
              <a:t>ini </a:t>
            </a:r>
            <a:r>
              <a:rPr sz="2400" spc="-130" dirty="0"/>
              <a:t>kaslar </a:t>
            </a:r>
            <a:r>
              <a:rPr sz="2400" spc="-75" dirty="0"/>
              <a:t>oluşturur </a:t>
            </a:r>
            <a:r>
              <a:rPr sz="2400" spc="-120" dirty="0"/>
              <a:t>organların </a:t>
            </a:r>
            <a:r>
              <a:rPr sz="2400" spc="-155" dirty="0"/>
              <a:t>yapısında </a:t>
            </a:r>
            <a:r>
              <a:rPr sz="2400" spc="-395" dirty="0"/>
              <a:t>bulunan  </a:t>
            </a:r>
            <a:r>
              <a:rPr sz="2400" spc="-125" dirty="0"/>
              <a:t>kaslar</a:t>
            </a:r>
            <a:r>
              <a:rPr sz="2400" spc="-55" dirty="0"/>
              <a:t> </a:t>
            </a:r>
            <a:r>
              <a:rPr sz="2400" spc="-195" dirty="0"/>
              <a:t>(kalp,</a:t>
            </a:r>
            <a:r>
              <a:rPr sz="2400" spc="-305" dirty="0"/>
              <a:t> </a:t>
            </a:r>
            <a:r>
              <a:rPr sz="2400" spc="-155" dirty="0"/>
              <a:t>dolaşım,</a:t>
            </a:r>
            <a:r>
              <a:rPr sz="2400" spc="-290" dirty="0"/>
              <a:t> </a:t>
            </a:r>
            <a:r>
              <a:rPr sz="2400" spc="-135" dirty="0"/>
              <a:t>solunum,</a:t>
            </a:r>
            <a:r>
              <a:rPr sz="2400" spc="-285" dirty="0"/>
              <a:t> </a:t>
            </a:r>
            <a:r>
              <a:rPr sz="2400" spc="-140" dirty="0"/>
              <a:t>sindirim,</a:t>
            </a:r>
            <a:r>
              <a:rPr sz="2400" spc="-315" dirty="0"/>
              <a:t> </a:t>
            </a:r>
            <a:r>
              <a:rPr sz="2400" spc="-160" dirty="0"/>
              <a:t>üriner,</a:t>
            </a:r>
            <a:r>
              <a:rPr sz="2400" spc="-295" dirty="0"/>
              <a:t> </a:t>
            </a:r>
            <a:r>
              <a:rPr sz="2400" spc="-170" dirty="0"/>
              <a:t>genital</a:t>
            </a:r>
            <a:endParaRPr sz="2400">
              <a:latin typeface="Arial"/>
              <a:cs typeface="Arial"/>
            </a:endParaRPr>
          </a:p>
          <a:p>
            <a:pPr marL="1242060">
              <a:lnSpc>
                <a:spcPts val="2785"/>
              </a:lnSpc>
            </a:pPr>
            <a:r>
              <a:rPr sz="2400" spc="-155" dirty="0"/>
              <a:t>sistem, </a:t>
            </a:r>
            <a:r>
              <a:rPr sz="2400" spc="-105" dirty="0"/>
              <a:t>göz) </a:t>
            </a:r>
            <a:r>
              <a:rPr sz="2400" spc="-125" dirty="0"/>
              <a:t>bu </a:t>
            </a:r>
            <a:r>
              <a:rPr sz="2400" spc="-120" dirty="0"/>
              <a:t>organların önemli</a:t>
            </a:r>
            <a:r>
              <a:rPr sz="2400" spc="-10" dirty="0"/>
              <a:t> </a:t>
            </a:r>
            <a:r>
              <a:rPr sz="2400" spc="-120" dirty="0"/>
              <a:t>fonksiyonlarını</a:t>
            </a:r>
            <a:endParaRPr sz="2400"/>
          </a:p>
          <a:p>
            <a:pPr marL="1242060" marR="173355">
              <a:lnSpc>
                <a:spcPts val="2830"/>
              </a:lnSpc>
              <a:spcBef>
                <a:spcPts val="140"/>
              </a:spcBef>
            </a:pPr>
            <a:r>
              <a:rPr sz="2400" spc="-155" dirty="0"/>
              <a:t>yapmasını </a:t>
            </a:r>
            <a:r>
              <a:rPr sz="2400" spc="-165" dirty="0"/>
              <a:t>ve </a:t>
            </a:r>
            <a:r>
              <a:rPr sz="2400" spc="-130" dirty="0"/>
              <a:t>organizmanın </a:t>
            </a:r>
            <a:r>
              <a:rPr sz="2400" spc="-140" dirty="0"/>
              <a:t>düzenli </a:t>
            </a:r>
            <a:r>
              <a:rPr sz="2400" spc="-120" dirty="0"/>
              <a:t>olarak </a:t>
            </a:r>
            <a:r>
              <a:rPr sz="2400" spc="-150" dirty="0"/>
              <a:t>çalışmasını  </a:t>
            </a:r>
            <a:r>
              <a:rPr sz="2400" spc="-220" dirty="0"/>
              <a:t>sa</a:t>
            </a:r>
            <a:r>
              <a:rPr sz="2400" spc="-220" dirty="0">
                <a:latin typeface="Arial"/>
                <a:cs typeface="Arial"/>
              </a:rPr>
              <a:t>ğ</a:t>
            </a:r>
            <a:r>
              <a:rPr sz="2400" spc="-220" dirty="0"/>
              <a:t>lar.</a:t>
            </a:r>
            <a:endParaRPr sz="24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1379855"/>
            <a:ext cx="432815" cy="251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88363" y="2155520"/>
            <a:ext cx="432815" cy="251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88363" y="2469769"/>
            <a:ext cx="432815" cy="2514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8363" y="2779141"/>
            <a:ext cx="432815" cy="251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8363" y="3940809"/>
            <a:ext cx="432815" cy="25146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388363" y="4716221"/>
            <a:ext cx="432815" cy="251764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 txBox="1"/>
          <p:nvPr/>
        </p:nvSpPr>
        <p:spPr>
          <a:xfrm>
            <a:off x="1375663" y="713962"/>
            <a:ext cx="6957695" cy="4986020"/>
          </a:xfrm>
          <a:prstGeom prst="rect">
            <a:avLst/>
          </a:prstGeom>
        </p:spPr>
        <p:txBody>
          <a:bodyPr vert="horz" wrap="square" lIns="0" tIns="6223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90"/>
              </a:spcBef>
            </a:pPr>
            <a:r>
              <a:rPr sz="1700" spc="-45" dirty="0">
                <a:latin typeface="Trebuchet MS"/>
                <a:cs typeface="Trebuchet MS"/>
              </a:rPr>
              <a:t>Karın</a:t>
            </a:r>
            <a:r>
              <a:rPr sz="1700" spc="-50" dirty="0">
                <a:latin typeface="Trebuchet MS"/>
                <a:cs typeface="Trebuchet MS"/>
              </a:rPr>
              <a:t> </a:t>
            </a:r>
            <a:r>
              <a:rPr sz="1700" spc="-70" dirty="0">
                <a:latin typeface="Trebuchet MS"/>
                <a:cs typeface="Trebuchet MS"/>
              </a:rPr>
              <a:t>Kasları</a:t>
            </a:r>
            <a:endParaRPr sz="17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395"/>
              </a:spcBef>
            </a:pP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90" dirty="0">
                <a:latin typeface="Trebuchet MS"/>
                <a:cs typeface="Trebuchet MS"/>
              </a:rPr>
              <a:t>kaslarının önemli </a:t>
            </a:r>
            <a:r>
              <a:rPr sz="1700" spc="-80" dirty="0">
                <a:latin typeface="Trebuchet MS"/>
                <a:cs typeface="Trebuchet MS"/>
              </a:rPr>
              <a:t>fonksiyonları </a:t>
            </a:r>
            <a:r>
              <a:rPr sz="1700" spc="-130" dirty="0">
                <a:latin typeface="Trebuchet MS"/>
                <a:cs typeface="Trebuchet MS"/>
              </a:rPr>
              <a:t>vardır. </a:t>
            </a:r>
            <a:r>
              <a:rPr sz="1700" spc="-40" dirty="0">
                <a:latin typeface="Trebuchet MS"/>
                <a:cs typeface="Trebuchet MS"/>
              </a:rPr>
              <a:t>Bu </a:t>
            </a:r>
            <a:r>
              <a:rPr sz="1700" spc="-80" dirty="0">
                <a:latin typeface="Trebuchet MS"/>
                <a:cs typeface="Trebuchet MS"/>
              </a:rPr>
              <a:t>fonksiyonlar</a:t>
            </a:r>
            <a:r>
              <a:rPr sz="1700" spc="-10" dirty="0">
                <a:latin typeface="Trebuchet MS"/>
                <a:cs typeface="Trebuchet MS"/>
              </a:rPr>
              <a:t> </a:t>
            </a:r>
            <a:r>
              <a:rPr sz="1700" spc="-90" dirty="0">
                <a:latin typeface="Trebuchet MS"/>
                <a:cs typeface="Trebuchet MS"/>
              </a:rPr>
              <a:t>şunlardır:</a:t>
            </a:r>
            <a:endParaRPr sz="1700">
              <a:latin typeface="Trebuchet MS"/>
              <a:cs typeface="Trebuchet MS"/>
            </a:endParaRPr>
          </a:p>
          <a:p>
            <a:pPr marL="288290">
              <a:lnSpc>
                <a:spcPts val="1955"/>
              </a:lnSpc>
              <a:spcBef>
                <a:spcPts val="365"/>
              </a:spcBef>
            </a:pP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25" dirty="0">
                <a:latin typeface="Trebuchet MS"/>
                <a:cs typeface="Trebuchet MS"/>
              </a:rPr>
              <a:t>ön </a:t>
            </a:r>
            <a:r>
              <a:rPr sz="1700" spc="-114" dirty="0">
                <a:latin typeface="Trebuchet MS"/>
                <a:cs typeface="Trebuchet MS"/>
              </a:rPr>
              <a:t>yan </a:t>
            </a:r>
            <a:r>
              <a:rPr sz="1700" spc="-90" dirty="0">
                <a:latin typeface="Trebuchet MS"/>
                <a:cs typeface="Trebuchet MS"/>
              </a:rPr>
              <a:t>duvarları </a:t>
            </a:r>
            <a:r>
              <a:rPr sz="1700" spc="-100" dirty="0">
                <a:latin typeface="Trebuchet MS"/>
                <a:cs typeface="Trebuchet MS"/>
              </a:rPr>
              <a:t>kemiklerle </a:t>
            </a:r>
            <a:r>
              <a:rPr sz="1700" spc="-90" dirty="0">
                <a:latin typeface="Trebuchet MS"/>
                <a:cs typeface="Trebuchet MS"/>
              </a:rPr>
              <a:t>korunmadı</a:t>
            </a:r>
            <a:r>
              <a:rPr sz="1700" spc="-90" dirty="0">
                <a:latin typeface="Arial"/>
                <a:cs typeface="Arial"/>
              </a:rPr>
              <a:t>ğ</a:t>
            </a:r>
            <a:r>
              <a:rPr sz="1700" spc="-90" dirty="0">
                <a:latin typeface="Trebuchet MS"/>
                <a:cs typeface="Trebuchet MS"/>
              </a:rPr>
              <a:t>ı </a:t>
            </a:r>
            <a:r>
              <a:rPr sz="1700" spc="-105" dirty="0">
                <a:latin typeface="Trebuchet MS"/>
                <a:cs typeface="Trebuchet MS"/>
              </a:rPr>
              <a:t>için </a:t>
            </a:r>
            <a:r>
              <a:rPr sz="1700" spc="-80" dirty="0">
                <a:latin typeface="Trebuchet MS"/>
                <a:cs typeface="Trebuchet MS"/>
              </a:rPr>
              <a:t>karın </a:t>
            </a:r>
            <a:r>
              <a:rPr sz="1700" spc="-90" dirty="0">
                <a:latin typeface="Trebuchet MS"/>
                <a:cs typeface="Trebuchet MS"/>
              </a:rPr>
              <a:t>kasları</a:t>
            </a:r>
            <a:r>
              <a:rPr sz="1700" spc="295" dirty="0">
                <a:latin typeface="Trebuchet MS"/>
                <a:cs typeface="Trebuchet MS"/>
              </a:rPr>
              <a:t> </a:t>
            </a:r>
            <a:r>
              <a:rPr sz="1700" spc="-95" dirty="0">
                <a:latin typeface="Trebuchet MS"/>
                <a:cs typeface="Trebuchet MS"/>
              </a:rPr>
              <a:t>de</a:t>
            </a:r>
            <a:r>
              <a:rPr sz="1700" spc="-95" dirty="0">
                <a:latin typeface="Arial"/>
                <a:cs typeface="Arial"/>
              </a:rPr>
              <a:t>ğ</a:t>
            </a:r>
            <a:r>
              <a:rPr sz="1700" spc="-95" dirty="0">
                <a:latin typeface="Trebuchet MS"/>
                <a:cs typeface="Trebuchet MS"/>
              </a:rPr>
              <a:t>işik</a:t>
            </a:r>
            <a:endParaRPr sz="1700">
              <a:latin typeface="Trebuchet MS"/>
              <a:cs typeface="Trebuchet MS"/>
            </a:endParaRPr>
          </a:p>
          <a:p>
            <a:pPr marL="295910" marR="155575">
              <a:lnSpc>
                <a:spcPts val="1800"/>
              </a:lnSpc>
              <a:spcBef>
                <a:spcPts val="175"/>
              </a:spcBef>
            </a:pPr>
            <a:r>
              <a:rPr sz="1700" spc="-75" dirty="0">
                <a:latin typeface="Trebuchet MS"/>
                <a:cs typeface="Trebuchet MS"/>
              </a:rPr>
              <a:t>yönlerde </a:t>
            </a:r>
            <a:r>
              <a:rPr sz="1700" spc="-100" dirty="0">
                <a:latin typeface="Trebuchet MS"/>
                <a:cs typeface="Trebuchet MS"/>
              </a:rPr>
              <a:t>uzanarak </a:t>
            </a:r>
            <a:r>
              <a:rPr sz="1700" spc="-120" dirty="0">
                <a:latin typeface="Trebuchet MS"/>
                <a:cs typeface="Trebuchet MS"/>
              </a:rPr>
              <a:t>ve </a:t>
            </a:r>
            <a:r>
              <a:rPr sz="1700" spc="-114" dirty="0">
                <a:latin typeface="Trebuchet MS"/>
                <a:cs typeface="Trebuchet MS"/>
              </a:rPr>
              <a:t>tabakalar </a:t>
            </a:r>
            <a:r>
              <a:rPr sz="1700" spc="-70" dirty="0">
                <a:latin typeface="Trebuchet MS"/>
                <a:cs typeface="Trebuchet MS"/>
              </a:rPr>
              <a:t>oluşturarak </a:t>
            </a:r>
            <a:r>
              <a:rPr sz="1700" spc="-80" dirty="0">
                <a:latin typeface="Trebuchet MS"/>
                <a:cs typeface="Trebuchet MS"/>
              </a:rPr>
              <a:t>karın </a:t>
            </a:r>
            <a:r>
              <a:rPr sz="1700" spc="-90" dirty="0">
                <a:latin typeface="Trebuchet MS"/>
                <a:cs typeface="Trebuchet MS"/>
              </a:rPr>
              <a:t>duvarını </a:t>
            </a:r>
            <a:r>
              <a:rPr sz="1700" spc="-114" dirty="0">
                <a:latin typeface="Trebuchet MS"/>
                <a:cs typeface="Trebuchet MS"/>
              </a:rPr>
              <a:t>güçlendirir, </a:t>
            </a:r>
            <a:r>
              <a:rPr sz="1700" spc="-80" dirty="0">
                <a:latin typeface="Trebuchet MS"/>
                <a:cs typeface="Trebuchet MS"/>
              </a:rPr>
              <a:t>karın  </a:t>
            </a:r>
            <a:r>
              <a:rPr sz="1700" spc="-85" dirty="0">
                <a:latin typeface="Trebuchet MS"/>
                <a:cs typeface="Trebuchet MS"/>
              </a:rPr>
              <a:t>boşlu</a:t>
            </a:r>
            <a:r>
              <a:rPr sz="1700" spc="-85" dirty="0">
                <a:latin typeface="Arial"/>
                <a:cs typeface="Arial"/>
              </a:rPr>
              <a:t>ğ</a:t>
            </a:r>
            <a:r>
              <a:rPr sz="1700" spc="-85" dirty="0">
                <a:latin typeface="Trebuchet MS"/>
                <a:cs typeface="Trebuchet MS"/>
              </a:rPr>
              <a:t>undaki </a:t>
            </a:r>
            <a:r>
              <a:rPr sz="1700" spc="-110" dirty="0">
                <a:latin typeface="Trebuchet MS"/>
                <a:cs typeface="Trebuchet MS"/>
              </a:rPr>
              <a:t>iç </a:t>
            </a:r>
            <a:r>
              <a:rPr sz="1700" spc="-85" dirty="0">
                <a:latin typeface="Trebuchet MS"/>
                <a:cs typeface="Trebuchet MS"/>
              </a:rPr>
              <a:t>organları </a:t>
            </a:r>
            <a:r>
              <a:rPr sz="1700" spc="-25" dirty="0">
                <a:latin typeface="Trebuchet MS"/>
                <a:cs typeface="Trebuchet MS"/>
              </a:rPr>
              <a:t>korur </a:t>
            </a:r>
            <a:r>
              <a:rPr sz="1700" spc="-120" dirty="0">
                <a:latin typeface="Trebuchet MS"/>
                <a:cs typeface="Trebuchet MS"/>
              </a:rPr>
              <a:t>ve</a:t>
            </a:r>
            <a:r>
              <a:rPr sz="1700" spc="60" dirty="0">
                <a:latin typeface="Trebuchet MS"/>
                <a:cs typeface="Trebuchet MS"/>
              </a:rPr>
              <a:t> </a:t>
            </a:r>
            <a:r>
              <a:rPr sz="1700" spc="-114" dirty="0">
                <a:latin typeface="Trebuchet MS"/>
                <a:cs typeface="Trebuchet MS"/>
              </a:rPr>
              <a:t>destekler.</a:t>
            </a:r>
            <a:endParaRPr sz="1700">
              <a:latin typeface="Trebuchet MS"/>
              <a:cs typeface="Trebuchet MS"/>
            </a:endParaRPr>
          </a:p>
          <a:p>
            <a:pPr marL="288290" marR="150495">
              <a:lnSpc>
                <a:spcPts val="2470"/>
              </a:lnSpc>
              <a:spcBef>
                <a:spcPts val="100"/>
              </a:spcBef>
            </a:pP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110" dirty="0">
                <a:latin typeface="Trebuchet MS"/>
                <a:cs typeface="Trebuchet MS"/>
              </a:rPr>
              <a:t>kasları; </a:t>
            </a:r>
            <a:r>
              <a:rPr sz="1700" spc="-85" dirty="0">
                <a:latin typeface="Trebuchet MS"/>
                <a:cs typeface="Trebuchet MS"/>
              </a:rPr>
              <a:t>gövdenin </a:t>
            </a:r>
            <a:r>
              <a:rPr sz="1700" spc="-110" dirty="0">
                <a:latin typeface="Trebuchet MS"/>
                <a:cs typeface="Trebuchet MS"/>
              </a:rPr>
              <a:t>fleksiyonu, </a:t>
            </a:r>
            <a:r>
              <a:rPr sz="1700" spc="-80" dirty="0">
                <a:latin typeface="Trebuchet MS"/>
                <a:cs typeface="Trebuchet MS"/>
              </a:rPr>
              <a:t>ekstansiyonu </a:t>
            </a:r>
            <a:r>
              <a:rPr sz="1700" spc="-120" dirty="0">
                <a:latin typeface="Trebuchet MS"/>
                <a:cs typeface="Trebuchet MS"/>
              </a:rPr>
              <a:t>ve </a:t>
            </a:r>
            <a:r>
              <a:rPr sz="1700" spc="-130" dirty="0">
                <a:latin typeface="Trebuchet MS"/>
                <a:cs typeface="Trebuchet MS"/>
              </a:rPr>
              <a:t>yana </a:t>
            </a:r>
            <a:r>
              <a:rPr sz="1700" spc="-95" dirty="0">
                <a:latin typeface="Trebuchet MS"/>
                <a:cs typeface="Trebuchet MS"/>
              </a:rPr>
              <a:t>fleksiyonunu </a:t>
            </a:r>
            <a:r>
              <a:rPr sz="1700" spc="-155" dirty="0">
                <a:latin typeface="Trebuchet MS"/>
                <a:cs typeface="Trebuchet MS"/>
              </a:rPr>
              <a:t>sa</a:t>
            </a:r>
            <a:r>
              <a:rPr sz="1700" spc="-155" dirty="0">
                <a:latin typeface="Arial"/>
                <a:cs typeface="Arial"/>
              </a:rPr>
              <a:t>ğ</a:t>
            </a:r>
            <a:r>
              <a:rPr sz="1700" spc="-155" dirty="0">
                <a:latin typeface="Trebuchet MS"/>
                <a:cs typeface="Trebuchet MS"/>
              </a:rPr>
              <a:t>lar.  </a:t>
            </a: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95" dirty="0">
                <a:latin typeface="Trebuchet MS"/>
                <a:cs typeface="Trebuchet MS"/>
              </a:rPr>
              <a:t>kasları </a:t>
            </a:r>
            <a:r>
              <a:rPr sz="1700" spc="-100" dirty="0">
                <a:latin typeface="Trebuchet MS"/>
                <a:cs typeface="Trebuchet MS"/>
              </a:rPr>
              <a:t>kasılarak </a:t>
            </a:r>
            <a:r>
              <a:rPr sz="1700" spc="-80" dirty="0">
                <a:latin typeface="Trebuchet MS"/>
                <a:cs typeface="Trebuchet MS"/>
              </a:rPr>
              <a:t>ekspirasyona </a:t>
            </a:r>
            <a:r>
              <a:rPr sz="1700" spc="-60" dirty="0">
                <a:latin typeface="Trebuchet MS"/>
                <a:cs typeface="Trebuchet MS"/>
              </a:rPr>
              <a:t>(soluk </a:t>
            </a:r>
            <a:r>
              <a:rPr sz="1700" spc="-90" dirty="0">
                <a:latin typeface="Trebuchet MS"/>
                <a:cs typeface="Trebuchet MS"/>
              </a:rPr>
              <a:t>verme) </a:t>
            </a:r>
            <a:r>
              <a:rPr sz="1700" spc="-100" dirty="0">
                <a:latin typeface="Trebuchet MS"/>
                <a:cs typeface="Trebuchet MS"/>
              </a:rPr>
              <a:t>yardımcı</a:t>
            </a:r>
            <a:r>
              <a:rPr sz="1700" spc="165" dirty="0">
                <a:latin typeface="Trebuchet MS"/>
                <a:cs typeface="Trebuchet MS"/>
              </a:rPr>
              <a:t> </a:t>
            </a:r>
            <a:r>
              <a:rPr sz="1700" spc="-120" dirty="0">
                <a:latin typeface="Trebuchet MS"/>
                <a:cs typeface="Trebuchet MS"/>
              </a:rPr>
              <a:t>olur.</a:t>
            </a:r>
            <a:endParaRPr sz="1700">
              <a:latin typeface="Trebuchet MS"/>
              <a:cs typeface="Trebuchet MS"/>
            </a:endParaRPr>
          </a:p>
          <a:p>
            <a:pPr marL="295910" marR="207645" indent="-7620">
              <a:lnSpc>
                <a:spcPts val="1800"/>
              </a:lnSpc>
              <a:spcBef>
                <a:spcPts val="505"/>
              </a:spcBef>
            </a:pP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95" dirty="0">
                <a:latin typeface="Trebuchet MS"/>
                <a:cs typeface="Trebuchet MS"/>
              </a:rPr>
              <a:t>kasları kasıldıkları </a:t>
            </a:r>
            <a:r>
              <a:rPr sz="1700" spc="-125" dirty="0">
                <a:latin typeface="Trebuchet MS"/>
                <a:cs typeface="Trebuchet MS"/>
              </a:rPr>
              <a:t>zaman </a:t>
            </a:r>
            <a:r>
              <a:rPr sz="1700" spc="-80" dirty="0">
                <a:latin typeface="Trebuchet MS"/>
                <a:cs typeface="Trebuchet MS"/>
              </a:rPr>
              <a:t>karın </a:t>
            </a:r>
            <a:r>
              <a:rPr sz="1700" spc="-110" dirty="0">
                <a:latin typeface="Trebuchet MS"/>
                <a:cs typeface="Trebuchet MS"/>
              </a:rPr>
              <a:t>içi </a:t>
            </a:r>
            <a:r>
              <a:rPr sz="1700" spc="-100" dirty="0">
                <a:latin typeface="Trebuchet MS"/>
                <a:cs typeface="Trebuchet MS"/>
              </a:rPr>
              <a:t>basıncını </a:t>
            </a:r>
            <a:r>
              <a:rPr sz="1700" spc="-80" dirty="0">
                <a:latin typeface="Trebuchet MS"/>
                <a:cs typeface="Trebuchet MS"/>
              </a:rPr>
              <a:t>artırır; </a:t>
            </a:r>
            <a:r>
              <a:rPr sz="1700" spc="-90" dirty="0">
                <a:latin typeface="Trebuchet MS"/>
                <a:cs typeface="Trebuchet MS"/>
              </a:rPr>
              <a:t>böylece </a:t>
            </a:r>
            <a:r>
              <a:rPr sz="1700" spc="-120" dirty="0">
                <a:latin typeface="Trebuchet MS"/>
                <a:cs typeface="Trebuchet MS"/>
              </a:rPr>
              <a:t>dışkılama,  </a:t>
            </a:r>
            <a:r>
              <a:rPr sz="1700" spc="-95" dirty="0">
                <a:latin typeface="Trebuchet MS"/>
                <a:cs typeface="Trebuchet MS"/>
              </a:rPr>
              <a:t>(defekasyon) </a:t>
            </a:r>
            <a:r>
              <a:rPr sz="1700" spc="-70" dirty="0">
                <a:latin typeface="Trebuchet MS"/>
                <a:cs typeface="Trebuchet MS"/>
              </a:rPr>
              <a:t>idrar </a:t>
            </a:r>
            <a:r>
              <a:rPr sz="1700" spc="-100" dirty="0">
                <a:latin typeface="Trebuchet MS"/>
                <a:cs typeface="Trebuchet MS"/>
              </a:rPr>
              <a:t>boşaltma </a:t>
            </a:r>
            <a:r>
              <a:rPr sz="1700" spc="-80" dirty="0">
                <a:latin typeface="Trebuchet MS"/>
                <a:cs typeface="Trebuchet MS"/>
              </a:rPr>
              <a:t>(miksiyon) </a:t>
            </a:r>
            <a:r>
              <a:rPr sz="1700" spc="-120" dirty="0">
                <a:latin typeface="Trebuchet MS"/>
                <a:cs typeface="Trebuchet MS"/>
              </a:rPr>
              <a:t>ve </a:t>
            </a:r>
            <a:r>
              <a:rPr sz="1700" spc="-90" dirty="0">
                <a:latin typeface="Trebuchet MS"/>
                <a:cs typeface="Trebuchet MS"/>
              </a:rPr>
              <a:t>do</a:t>
            </a:r>
            <a:r>
              <a:rPr sz="1700" spc="-90" dirty="0">
                <a:latin typeface="Arial"/>
                <a:cs typeface="Arial"/>
              </a:rPr>
              <a:t>ğ</a:t>
            </a:r>
            <a:r>
              <a:rPr sz="1700" spc="-90" dirty="0">
                <a:latin typeface="Trebuchet MS"/>
                <a:cs typeface="Trebuchet MS"/>
              </a:rPr>
              <a:t>umda önemli </a:t>
            </a:r>
            <a:r>
              <a:rPr sz="1700" spc="-50" dirty="0">
                <a:latin typeface="Trebuchet MS"/>
                <a:cs typeface="Trebuchet MS"/>
              </a:rPr>
              <a:t>rol</a:t>
            </a:r>
            <a:r>
              <a:rPr sz="1700" spc="340" dirty="0">
                <a:latin typeface="Trebuchet MS"/>
                <a:cs typeface="Trebuchet MS"/>
              </a:rPr>
              <a:t> </a:t>
            </a:r>
            <a:r>
              <a:rPr sz="1700" spc="-130" dirty="0">
                <a:latin typeface="Trebuchet MS"/>
                <a:cs typeface="Trebuchet MS"/>
              </a:rPr>
              <a:t>oynar.</a:t>
            </a:r>
            <a:endParaRPr sz="1700">
              <a:latin typeface="Trebuchet MS"/>
              <a:cs typeface="Trebuchet MS"/>
            </a:endParaRPr>
          </a:p>
          <a:p>
            <a:pPr marL="12700" marR="1229360">
              <a:lnSpc>
                <a:spcPct val="119600"/>
              </a:lnSpc>
              <a:spcBef>
                <a:spcPts val="15"/>
              </a:spcBef>
            </a:pP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25" dirty="0">
                <a:latin typeface="Trebuchet MS"/>
                <a:cs typeface="Trebuchet MS"/>
              </a:rPr>
              <a:t>ön </a:t>
            </a:r>
            <a:r>
              <a:rPr sz="1700" spc="-120" dirty="0">
                <a:latin typeface="Trebuchet MS"/>
                <a:cs typeface="Trebuchet MS"/>
              </a:rPr>
              <a:t>ve </a:t>
            </a:r>
            <a:r>
              <a:rPr sz="1700" spc="-114" dirty="0">
                <a:latin typeface="Trebuchet MS"/>
                <a:cs typeface="Trebuchet MS"/>
              </a:rPr>
              <a:t>yan </a:t>
            </a:r>
            <a:r>
              <a:rPr sz="1700" spc="-95" dirty="0">
                <a:latin typeface="Trebuchet MS"/>
                <a:cs typeface="Trebuchet MS"/>
              </a:rPr>
              <a:t>duvarında </a:t>
            </a:r>
            <a:r>
              <a:rPr sz="1700" spc="-120" dirty="0">
                <a:latin typeface="Trebuchet MS"/>
                <a:cs typeface="Trebuchet MS"/>
              </a:rPr>
              <a:t>bazı </a:t>
            </a:r>
            <a:r>
              <a:rPr sz="1700" spc="-90" dirty="0">
                <a:latin typeface="Trebuchet MS"/>
                <a:cs typeface="Trebuchet MS"/>
              </a:rPr>
              <a:t>önemli </a:t>
            </a:r>
            <a:r>
              <a:rPr sz="1700" spc="-95" dirty="0">
                <a:latin typeface="Trebuchet MS"/>
                <a:cs typeface="Trebuchet MS"/>
              </a:rPr>
              <a:t>anatomik </a:t>
            </a:r>
            <a:r>
              <a:rPr sz="1700" spc="-75" dirty="0">
                <a:latin typeface="Trebuchet MS"/>
                <a:cs typeface="Trebuchet MS"/>
              </a:rPr>
              <a:t>oluşumlar </a:t>
            </a:r>
            <a:r>
              <a:rPr sz="1700" spc="-130" dirty="0">
                <a:latin typeface="Trebuchet MS"/>
                <a:cs typeface="Trebuchet MS"/>
              </a:rPr>
              <a:t>vardır.  </a:t>
            </a:r>
            <a:r>
              <a:rPr sz="1700" spc="-90" dirty="0">
                <a:latin typeface="Trebuchet MS"/>
                <a:cs typeface="Trebuchet MS"/>
              </a:rPr>
              <a:t>Bunlar:</a:t>
            </a:r>
            <a:endParaRPr sz="1700">
              <a:latin typeface="Trebuchet MS"/>
              <a:cs typeface="Trebuchet MS"/>
            </a:endParaRPr>
          </a:p>
          <a:p>
            <a:pPr marL="295910" marR="5080" indent="-29209">
              <a:lnSpc>
                <a:spcPts val="1839"/>
              </a:lnSpc>
              <a:spcBef>
                <a:spcPts val="625"/>
              </a:spcBef>
            </a:pPr>
            <a:r>
              <a:rPr sz="1700" spc="45" dirty="0">
                <a:latin typeface="Trebuchet MS"/>
                <a:cs typeface="Trebuchet MS"/>
              </a:rPr>
              <a:t>Ak </a:t>
            </a:r>
            <a:r>
              <a:rPr sz="1700" spc="-65" dirty="0">
                <a:latin typeface="Trebuchet MS"/>
                <a:cs typeface="Trebuchet MS"/>
              </a:rPr>
              <a:t>Çizgi:Karın </a:t>
            </a:r>
            <a:r>
              <a:rPr sz="1700" spc="-25" dirty="0">
                <a:latin typeface="Trebuchet MS"/>
                <a:cs typeface="Trebuchet MS"/>
              </a:rPr>
              <a:t>ön </a:t>
            </a:r>
            <a:r>
              <a:rPr sz="1700" spc="-114" dirty="0">
                <a:latin typeface="Trebuchet MS"/>
                <a:cs typeface="Trebuchet MS"/>
              </a:rPr>
              <a:t>yan </a:t>
            </a:r>
            <a:r>
              <a:rPr sz="1700" spc="-90" dirty="0">
                <a:latin typeface="Trebuchet MS"/>
                <a:cs typeface="Trebuchet MS"/>
              </a:rPr>
              <a:t>duvarı </a:t>
            </a:r>
            <a:r>
              <a:rPr sz="1700" spc="-95" dirty="0">
                <a:latin typeface="Trebuchet MS"/>
                <a:cs typeface="Trebuchet MS"/>
              </a:rPr>
              <a:t>kaslarının </a:t>
            </a:r>
            <a:r>
              <a:rPr sz="1700" spc="-70" dirty="0">
                <a:latin typeface="Trebuchet MS"/>
                <a:cs typeface="Trebuchet MS"/>
              </a:rPr>
              <a:t>kirişleri </a:t>
            </a:r>
            <a:r>
              <a:rPr sz="1700" spc="-55" dirty="0">
                <a:latin typeface="Trebuchet MS"/>
                <a:cs typeface="Trebuchet MS"/>
              </a:rPr>
              <a:t>orta </a:t>
            </a:r>
            <a:r>
              <a:rPr sz="1700" spc="-114" dirty="0">
                <a:latin typeface="Trebuchet MS"/>
                <a:cs typeface="Trebuchet MS"/>
              </a:rPr>
              <a:t>çizgi </a:t>
            </a:r>
            <a:r>
              <a:rPr sz="1700" spc="-85" dirty="0">
                <a:latin typeface="Trebuchet MS"/>
                <a:cs typeface="Trebuchet MS"/>
              </a:rPr>
              <a:t>üzerinde </a:t>
            </a:r>
            <a:r>
              <a:rPr sz="1700" spc="-75" dirty="0">
                <a:latin typeface="Trebuchet MS"/>
                <a:cs typeface="Trebuchet MS"/>
              </a:rPr>
              <a:t>birbirleri  </a:t>
            </a:r>
            <a:r>
              <a:rPr sz="1700" spc="-120" dirty="0">
                <a:latin typeface="Trebuchet MS"/>
                <a:cs typeface="Trebuchet MS"/>
              </a:rPr>
              <a:t>ile </a:t>
            </a:r>
            <a:r>
              <a:rPr sz="1700" spc="-80" dirty="0">
                <a:latin typeface="Trebuchet MS"/>
                <a:cs typeface="Trebuchet MS"/>
              </a:rPr>
              <a:t>birleşerek </a:t>
            </a:r>
            <a:r>
              <a:rPr sz="1700" spc="-110" dirty="0">
                <a:latin typeface="Trebuchet MS"/>
                <a:cs typeface="Trebuchet MS"/>
              </a:rPr>
              <a:t>çizgi halinde </a:t>
            </a:r>
            <a:r>
              <a:rPr sz="1700" spc="-65" dirty="0">
                <a:latin typeface="Trebuchet MS"/>
                <a:cs typeface="Trebuchet MS"/>
              </a:rPr>
              <a:t>bir </a:t>
            </a:r>
            <a:r>
              <a:rPr sz="1700" spc="-120" dirty="0">
                <a:latin typeface="Trebuchet MS"/>
                <a:cs typeface="Trebuchet MS"/>
              </a:rPr>
              <a:t>yapı </a:t>
            </a:r>
            <a:r>
              <a:rPr sz="1700" spc="-90" dirty="0">
                <a:latin typeface="Trebuchet MS"/>
                <a:cs typeface="Trebuchet MS"/>
              </a:rPr>
              <a:t>oluştururlar. </a:t>
            </a:r>
            <a:r>
              <a:rPr sz="1700" spc="-80" dirty="0">
                <a:latin typeface="Trebuchet MS"/>
                <a:cs typeface="Trebuchet MS"/>
              </a:rPr>
              <a:t>Sternumun </a:t>
            </a:r>
            <a:r>
              <a:rPr sz="1700" spc="-85" dirty="0">
                <a:latin typeface="Trebuchet MS"/>
                <a:cs typeface="Trebuchet MS"/>
              </a:rPr>
              <a:t>ksifoid </a:t>
            </a:r>
            <a:r>
              <a:rPr sz="1700" spc="-95" dirty="0">
                <a:latin typeface="Trebuchet MS"/>
                <a:cs typeface="Trebuchet MS"/>
              </a:rPr>
              <a:t>çıkıntısı </a:t>
            </a:r>
            <a:r>
              <a:rPr sz="1700" spc="-125" dirty="0">
                <a:latin typeface="Trebuchet MS"/>
                <a:cs typeface="Trebuchet MS"/>
              </a:rPr>
              <a:t>ile  </a:t>
            </a:r>
            <a:r>
              <a:rPr sz="1700" spc="-85" dirty="0">
                <a:latin typeface="Trebuchet MS"/>
                <a:cs typeface="Trebuchet MS"/>
              </a:rPr>
              <a:t>symphysis pubis </a:t>
            </a:r>
            <a:r>
              <a:rPr sz="1700" spc="-100" dirty="0">
                <a:latin typeface="Trebuchet MS"/>
                <a:cs typeface="Trebuchet MS"/>
              </a:rPr>
              <a:t>arasında </a:t>
            </a:r>
            <a:r>
              <a:rPr sz="1700" spc="-110" dirty="0">
                <a:latin typeface="Trebuchet MS"/>
                <a:cs typeface="Trebuchet MS"/>
              </a:rPr>
              <a:t>uzanan </a:t>
            </a:r>
            <a:r>
              <a:rPr sz="1700" spc="-90" dirty="0">
                <a:latin typeface="Trebuchet MS"/>
                <a:cs typeface="Trebuchet MS"/>
              </a:rPr>
              <a:t>bu </a:t>
            </a:r>
            <a:r>
              <a:rPr sz="1700" spc="-130" dirty="0">
                <a:latin typeface="Trebuchet MS"/>
                <a:cs typeface="Trebuchet MS"/>
              </a:rPr>
              <a:t>çizgiye, </a:t>
            </a:r>
            <a:r>
              <a:rPr sz="1700" spc="-105" dirty="0">
                <a:latin typeface="Trebuchet MS"/>
                <a:cs typeface="Trebuchet MS"/>
              </a:rPr>
              <a:t>ak </a:t>
            </a:r>
            <a:r>
              <a:rPr sz="1700" spc="-110" dirty="0">
                <a:latin typeface="Trebuchet MS"/>
                <a:cs typeface="Trebuchet MS"/>
              </a:rPr>
              <a:t>çizgi</a:t>
            </a:r>
            <a:r>
              <a:rPr sz="1700" spc="175" dirty="0">
                <a:latin typeface="Trebuchet MS"/>
                <a:cs typeface="Trebuchet MS"/>
              </a:rPr>
              <a:t> </a:t>
            </a:r>
            <a:r>
              <a:rPr sz="1700" spc="-135" dirty="0">
                <a:latin typeface="Trebuchet MS"/>
                <a:cs typeface="Trebuchet MS"/>
              </a:rPr>
              <a:t>denir.</a:t>
            </a:r>
            <a:endParaRPr sz="1700">
              <a:latin typeface="Trebuchet MS"/>
              <a:cs typeface="Trebuchet MS"/>
            </a:endParaRPr>
          </a:p>
          <a:p>
            <a:pPr marL="295910" marR="171450" indent="-7620">
              <a:lnSpc>
                <a:spcPct val="90000"/>
              </a:lnSpc>
              <a:spcBef>
                <a:spcPts val="560"/>
              </a:spcBef>
            </a:pPr>
            <a:r>
              <a:rPr sz="1700" spc="-45" dirty="0">
                <a:latin typeface="Trebuchet MS"/>
                <a:cs typeface="Trebuchet MS"/>
              </a:rPr>
              <a:t>Kasık </a:t>
            </a:r>
            <a:r>
              <a:rPr sz="1700" spc="-110" dirty="0">
                <a:latin typeface="Trebuchet MS"/>
                <a:cs typeface="Trebuchet MS"/>
              </a:rPr>
              <a:t>Kanalı: </a:t>
            </a:r>
            <a:r>
              <a:rPr sz="1700" spc="-70" dirty="0">
                <a:latin typeface="Trebuchet MS"/>
                <a:cs typeface="Trebuchet MS"/>
              </a:rPr>
              <a:t>(Canalis </a:t>
            </a:r>
            <a:r>
              <a:rPr sz="1700" spc="-105" dirty="0">
                <a:latin typeface="Trebuchet MS"/>
                <a:cs typeface="Trebuchet MS"/>
              </a:rPr>
              <a:t>inguinalis) </a:t>
            </a:r>
            <a:r>
              <a:rPr sz="1700" spc="-45" dirty="0">
                <a:latin typeface="Trebuchet MS"/>
                <a:cs typeface="Trebuchet MS"/>
              </a:rPr>
              <a:t>Karın </a:t>
            </a:r>
            <a:r>
              <a:rPr sz="1700" spc="-30" dirty="0">
                <a:latin typeface="Trebuchet MS"/>
                <a:cs typeface="Trebuchet MS"/>
              </a:rPr>
              <a:t>ön </a:t>
            </a:r>
            <a:r>
              <a:rPr sz="1700" spc="-90" dirty="0">
                <a:latin typeface="Trebuchet MS"/>
                <a:cs typeface="Trebuchet MS"/>
              </a:rPr>
              <a:t>duvarının </a:t>
            </a:r>
            <a:r>
              <a:rPr sz="1700" spc="-140" dirty="0">
                <a:latin typeface="Trebuchet MS"/>
                <a:cs typeface="Trebuchet MS"/>
              </a:rPr>
              <a:t>altında, </a:t>
            </a:r>
            <a:r>
              <a:rPr sz="1700" spc="-80" dirty="0">
                <a:latin typeface="Trebuchet MS"/>
                <a:cs typeface="Trebuchet MS"/>
              </a:rPr>
              <a:t>karın </a:t>
            </a:r>
            <a:r>
              <a:rPr sz="1700" spc="-114" dirty="0">
                <a:latin typeface="Trebuchet MS"/>
                <a:cs typeface="Trebuchet MS"/>
              </a:rPr>
              <a:t>yan </a:t>
            </a:r>
            <a:r>
              <a:rPr sz="1700" spc="-80" dirty="0">
                <a:latin typeface="Trebuchet MS"/>
                <a:cs typeface="Trebuchet MS"/>
              </a:rPr>
              <a:t>duvar  </a:t>
            </a:r>
            <a:r>
              <a:rPr sz="1700" spc="-95" dirty="0">
                <a:latin typeface="Trebuchet MS"/>
                <a:cs typeface="Trebuchet MS"/>
              </a:rPr>
              <a:t>kaslarının </a:t>
            </a:r>
            <a:r>
              <a:rPr sz="1700" spc="-70" dirty="0">
                <a:latin typeface="Trebuchet MS"/>
                <a:cs typeface="Trebuchet MS"/>
              </a:rPr>
              <a:t>kirişleri </a:t>
            </a:r>
            <a:r>
              <a:rPr sz="1700" spc="-100" dirty="0">
                <a:latin typeface="Trebuchet MS"/>
                <a:cs typeface="Trebuchet MS"/>
              </a:rPr>
              <a:t>arasında </a:t>
            </a:r>
            <a:r>
              <a:rPr sz="1700" spc="-80" dirty="0">
                <a:latin typeface="Trebuchet MS"/>
                <a:cs typeface="Trebuchet MS"/>
              </a:rPr>
              <a:t>oluşan </a:t>
            </a:r>
            <a:r>
              <a:rPr sz="1700" spc="-40" dirty="0">
                <a:latin typeface="Trebuchet MS"/>
                <a:cs typeface="Trebuchet MS"/>
              </a:rPr>
              <a:t>4 </a:t>
            </a:r>
            <a:r>
              <a:rPr sz="1700" spc="-100" dirty="0">
                <a:latin typeface="Trebuchet MS"/>
                <a:cs typeface="Trebuchet MS"/>
              </a:rPr>
              <a:t>cm </a:t>
            </a:r>
            <a:r>
              <a:rPr sz="1700" spc="-95" dirty="0">
                <a:latin typeface="Trebuchet MS"/>
                <a:cs typeface="Trebuchet MS"/>
              </a:rPr>
              <a:t>uzunlu</a:t>
            </a:r>
            <a:r>
              <a:rPr sz="1700" spc="-95" dirty="0">
                <a:latin typeface="Arial"/>
                <a:cs typeface="Arial"/>
              </a:rPr>
              <a:t>ğ</a:t>
            </a:r>
            <a:r>
              <a:rPr sz="1700" spc="-95" dirty="0">
                <a:latin typeface="Trebuchet MS"/>
                <a:cs typeface="Trebuchet MS"/>
              </a:rPr>
              <a:t>undaki </a:t>
            </a:r>
            <a:r>
              <a:rPr sz="1700" spc="-135" dirty="0">
                <a:latin typeface="Trebuchet MS"/>
                <a:cs typeface="Trebuchet MS"/>
              </a:rPr>
              <a:t>kanaldır. </a:t>
            </a:r>
            <a:r>
              <a:rPr sz="1700" spc="-40" dirty="0">
                <a:latin typeface="Trebuchet MS"/>
                <a:cs typeface="Trebuchet MS"/>
              </a:rPr>
              <a:t>Bu </a:t>
            </a:r>
            <a:r>
              <a:rPr sz="1700" spc="-120" dirty="0">
                <a:latin typeface="Trebuchet MS"/>
                <a:cs typeface="Trebuchet MS"/>
              </a:rPr>
              <a:t>kanal  </a:t>
            </a:r>
            <a:r>
              <a:rPr sz="1700" spc="-90" dirty="0">
                <a:latin typeface="Trebuchet MS"/>
                <a:cs typeface="Trebuchet MS"/>
              </a:rPr>
              <a:t>içerisinde </a:t>
            </a:r>
            <a:r>
              <a:rPr sz="1700" spc="-80" dirty="0">
                <a:latin typeface="Trebuchet MS"/>
                <a:cs typeface="Trebuchet MS"/>
              </a:rPr>
              <a:t>erkeklerde </a:t>
            </a:r>
            <a:r>
              <a:rPr sz="1700" spc="-85" dirty="0">
                <a:latin typeface="Trebuchet MS"/>
                <a:cs typeface="Trebuchet MS"/>
              </a:rPr>
              <a:t>spermatik </a:t>
            </a:r>
            <a:r>
              <a:rPr sz="1700" spc="-70" dirty="0">
                <a:latin typeface="Trebuchet MS"/>
                <a:cs typeface="Trebuchet MS"/>
              </a:rPr>
              <a:t>kordon, </a:t>
            </a:r>
            <a:r>
              <a:rPr sz="1700" spc="-105" dirty="0">
                <a:latin typeface="Trebuchet MS"/>
                <a:cs typeface="Trebuchet MS"/>
              </a:rPr>
              <a:t>kadınlarda </a:t>
            </a:r>
            <a:r>
              <a:rPr sz="1700" spc="-90" dirty="0">
                <a:latin typeface="Trebuchet MS"/>
                <a:cs typeface="Trebuchet MS"/>
              </a:rPr>
              <a:t>ise </a:t>
            </a:r>
            <a:r>
              <a:rPr sz="1700" spc="-70" dirty="0">
                <a:latin typeface="Trebuchet MS"/>
                <a:cs typeface="Trebuchet MS"/>
              </a:rPr>
              <a:t>uterus </a:t>
            </a:r>
            <a:r>
              <a:rPr sz="1700" spc="-90" dirty="0">
                <a:latin typeface="Trebuchet MS"/>
                <a:cs typeface="Trebuchet MS"/>
              </a:rPr>
              <a:t>(rahim) </a:t>
            </a:r>
            <a:r>
              <a:rPr sz="1700" spc="-130" dirty="0">
                <a:latin typeface="Trebuchet MS"/>
                <a:cs typeface="Trebuchet MS"/>
              </a:rPr>
              <a:t>ba</a:t>
            </a:r>
            <a:r>
              <a:rPr sz="1700" spc="-130" dirty="0">
                <a:latin typeface="Arial"/>
                <a:cs typeface="Arial"/>
              </a:rPr>
              <a:t>ğ</a:t>
            </a:r>
            <a:r>
              <a:rPr sz="1700" spc="-130" dirty="0">
                <a:latin typeface="Trebuchet MS"/>
                <a:cs typeface="Trebuchet MS"/>
              </a:rPr>
              <a:t>ı  </a:t>
            </a:r>
            <a:r>
              <a:rPr sz="1700" spc="-145" dirty="0">
                <a:latin typeface="Trebuchet MS"/>
                <a:cs typeface="Trebuchet MS"/>
              </a:rPr>
              <a:t>geçer.</a:t>
            </a:r>
            <a:endParaRPr sz="17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0" y="548640"/>
            <a:ext cx="9144000" cy="56890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88363" y="679450"/>
            <a:ext cx="481584" cy="278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455419" y="1682495"/>
            <a:ext cx="481583" cy="278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455419" y="2221992"/>
            <a:ext cx="481583" cy="278891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88363" y="4383659"/>
            <a:ext cx="481584" cy="27889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88363" y="5155057"/>
            <a:ext cx="481584" cy="278892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 txBox="1"/>
          <p:nvPr/>
        </p:nvSpPr>
        <p:spPr>
          <a:xfrm>
            <a:off x="1375663" y="352196"/>
            <a:ext cx="6944359" cy="5348605"/>
          </a:xfrm>
          <a:prstGeom prst="rect">
            <a:avLst/>
          </a:prstGeom>
        </p:spPr>
        <p:txBody>
          <a:bodyPr vert="horz" wrap="square" lIns="0" tIns="3111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244"/>
              </a:spcBef>
            </a:pPr>
            <a:r>
              <a:rPr sz="1900" spc="-50" dirty="0">
                <a:latin typeface="Trebuchet MS"/>
                <a:cs typeface="Trebuchet MS"/>
              </a:rPr>
              <a:t>Karın </a:t>
            </a:r>
            <a:r>
              <a:rPr sz="1900" spc="90" dirty="0">
                <a:latin typeface="Trebuchet MS"/>
                <a:cs typeface="Trebuchet MS"/>
              </a:rPr>
              <a:t>Ön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55" dirty="0">
                <a:latin typeface="Trebuchet MS"/>
                <a:cs typeface="Trebuchet MS"/>
              </a:rPr>
              <a:t>Yan </a:t>
            </a:r>
            <a:r>
              <a:rPr sz="1900" spc="-25" dirty="0">
                <a:latin typeface="Trebuchet MS"/>
                <a:cs typeface="Trebuchet MS"/>
              </a:rPr>
              <a:t>Duvar</a:t>
            </a:r>
            <a:r>
              <a:rPr sz="1900" spc="-245" dirty="0">
                <a:latin typeface="Trebuchet MS"/>
                <a:cs typeface="Trebuchet MS"/>
              </a:rPr>
              <a:t> </a:t>
            </a:r>
            <a:r>
              <a:rPr sz="1900" spc="-80" dirty="0">
                <a:latin typeface="Trebuchet MS"/>
                <a:cs typeface="Trebuchet MS"/>
              </a:rPr>
              <a:t>Kasları</a:t>
            </a:r>
            <a:endParaRPr sz="1900">
              <a:latin typeface="Trebuchet MS"/>
              <a:cs typeface="Trebuchet MS"/>
            </a:endParaRPr>
          </a:p>
          <a:p>
            <a:pPr marL="295910" marR="51435" indent="24130">
              <a:lnSpc>
                <a:spcPct val="80000"/>
              </a:lnSpc>
              <a:spcBef>
                <a:spcPts val="600"/>
              </a:spcBef>
            </a:pPr>
            <a:r>
              <a:rPr sz="1900" spc="-75" dirty="0">
                <a:latin typeface="Trebuchet MS"/>
                <a:cs typeface="Trebuchet MS"/>
              </a:rPr>
              <a:t>M.Rectus </a:t>
            </a:r>
            <a:r>
              <a:rPr sz="1900" spc="-85" dirty="0">
                <a:latin typeface="Trebuchet MS"/>
                <a:cs typeface="Trebuchet MS"/>
              </a:rPr>
              <a:t>Abdominis: </a:t>
            </a:r>
            <a:r>
              <a:rPr sz="1900" spc="-5" dirty="0">
                <a:latin typeface="Trebuchet MS"/>
                <a:cs typeface="Trebuchet MS"/>
              </a:rPr>
              <a:t>(Dik </a:t>
            </a:r>
            <a:r>
              <a:rPr sz="1900" spc="-90" dirty="0">
                <a:latin typeface="Trebuchet MS"/>
                <a:cs typeface="Trebuchet MS"/>
              </a:rPr>
              <a:t>karın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50" dirty="0">
                <a:latin typeface="Trebuchet MS"/>
                <a:cs typeface="Trebuchet MS"/>
              </a:rPr>
              <a:t>Karın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0" dirty="0">
                <a:latin typeface="Trebuchet MS"/>
                <a:cs typeface="Trebuchet MS"/>
              </a:rPr>
              <a:t>duvarının</a:t>
            </a:r>
            <a:r>
              <a:rPr sz="1900" spc="-310" dirty="0">
                <a:latin typeface="Trebuchet MS"/>
                <a:cs typeface="Trebuchet MS"/>
              </a:rPr>
              <a:t> </a:t>
            </a:r>
            <a:r>
              <a:rPr sz="1900" spc="-95" dirty="0">
                <a:latin typeface="Trebuchet MS"/>
                <a:cs typeface="Trebuchet MS"/>
              </a:rPr>
              <a:t>oluşumuna  </a:t>
            </a:r>
            <a:r>
              <a:rPr sz="1900" spc="-155" dirty="0">
                <a:latin typeface="Trebuchet MS"/>
                <a:cs typeface="Trebuchet MS"/>
              </a:rPr>
              <a:t>katılan, </a:t>
            </a:r>
            <a:r>
              <a:rPr sz="1900" spc="-60" dirty="0">
                <a:latin typeface="Trebuchet MS"/>
                <a:cs typeface="Trebuchet MS"/>
              </a:rPr>
              <a:t>orta </a:t>
            </a:r>
            <a:r>
              <a:rPr sz="1900" spc="-114" dirty="0">
                <a:latin typeface="Trebuchet MS"/>
                <a:cs typeface="Trebuchet MS"/>
              </a:rPr>
              <a:t>çizginin </a:t>
            </a:r>
            <a:r>
              <a:rPr sz="1900" spc="-130" dirty="0">
                <a:latin typeface="Trebuchet MS"/>
                <a:cs typeface="Trebuchet MS"/>
              </a:rPr>
              <a:t>sa</a:t>
            </a:r>
            <a:r>
              <a:rPr sz="1900" spc="-130" dirty="0">
                <a:latin typeface="Arial"/>
                <a:cs typeface="Arial"/>
              </a:rPr>
              <a:t>ğ</a:t>
            </a:r>
            <a:r>
              <a:rPr sz="1900" spc="-130" dirty="0">
                <a:latin typeface="Trebuchet MS"/>
                <a:cs typeface="Trebuchet MS"/>
              </a:rPr>
              <a:t>ında </a:t>
            </a:r>
            <a:r>
              <a:rPr sz="1900" spc="-140" dirty="0">
                <a:latin typeface="Trebuchet MS"/>
                <a:cs typeface="Trebuchet MS"/>
              </a:rPr>
              <a:t>ve </a:t>
            </a:r>
            <a:r>
              <a:rPr sz="1900" spc="-90" dirty="0">
                <a:latin typeface="Trebuchet MS"/>
                <a:cs typeface="Trebuchet MS"/>
              </a:rPr>
              <a:t>solunda </a:t>
            </a:r>
            <a:r>
              <a:rPr sz="1900" spc="-120" dirty="0">
                <a:latin typeface="Trebuchet MS"/>
                <a:cs typeface="Trebuchet MS"/>
              </a:rPr>
              <a:t>dikey </a:t>
            </a:r>
            <a:r>
              <a:rPr sz="1900" spc="-100" dirty="0">
                <a:latin typeface="Trebuchet MS"/>
                <a:cs typeface="Trebuchet MS"/>
              </a:rPr>
              <a:t>seyirli</a:t>
            </a:r>
            <a:r>
              <a:rPr sz="1900" spc="210" dirty="0">
                <a:latin typeface="Trebuchet MS"/>
                <a:cs typeface="Trebuchet MS"/>
              </a:rPr>
              <a:t> </a:t>
            </a:r>
            <a:r>
              <a:rPr sz="1900" spc="-125" dirty="0">
                <a:latin typeface="Trebuchet MS"/>
                <a:cs typeface="Trebuchet MS"/>
              </a:rPr>
              <a:t>liflerden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595"/>
              </a:lnSpc>
            </a:pPr>
            <a:r>
              <a:rPr sz="1900" spc="-75" dirty="0">
                <a:latin typeface="Trebuchet MS"/>
                <a:cs typeface="Trebuchet MS"/>
              </a:rPr>
              <a:t>oluşmuş </a:t>
            </a:r>
            <a:r>
              <a:rPr sz="1900" spc="-145" dirty="0">
                <a:latin typeface="Trebuchet MS"/>
                <a:cs typeface="Trebuchet MS"/>
              </a:rPr>
              <a:t>kastır. </a:t>
            </a:r>
            <a:r>
              <a:rPr sz="1900" spc="-100" dirty="0">
                <a:latin typeface="Trebuchet MS"/>
                <a:cs typeface="Trebuchet MS"/>
              </a:rPr>
              <a:t>Symphysis </a:t>
            </a:r>
            <a:r>
              <a:rPr sz="1900" spc="-140" dirty="0">
                <a:latin typeface="Trebuchet MS"/>
                <a:cs typeface="Trebuchet MS"/>
              </a:rPr>
              <a:t>pupicadan, </a:t>
            </a:r>
            <a:r>
              <a:rPr sz="1900" spc="-114" dirty="0">
                <a:latin typeface="Trebuchet MS"/>
                <a:cs typeface="Trebuchet MS"/>
              </a:rPr>
              <a:t>kaburgalar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00" dirty="0">
                <a:latin typeface="Trebuchet MS"/>
                <a:cs typeface="Trebuchet MS"/>
              </a:rPr>
              <a:t>sternuma</a:t>
            </a:r>
            <a:r>
              <a:rPr sz="1900" spc="110" dirty="0">
                <a:latin typeface="Trebuchet MS"/>
                <a:cs typeface="Trebuchet MS"/>
              </a:rPr>
              <a:t> </a:t>
            </a:r>
            <a:r>
              <a:rPr sz="1900" spc="-105" dirty="0">
                <a:latin typeface="Trebuchet MS"/>
                <a:cs typeface="Trebuchet MS"/>
              </a:rPr>
              <a:t>kadar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050"/>
              </a:lnSpc>
            </a:pPr>
            <a:r>
              <a:rPr sz="1900" spc="-155" dirty="0">
                <a:latin typeface="Trebuchet MS"/>
                <a:cs typeface="Trebuchet MS"/>
              </a:rPr>
              <a:t>uzanır. </a:t>
            </a:r>
            <a:r>
              <a:rPr sz="1900" spc="-95" dirty="0">
                <a:latin typeface="Trebuchet MS"/>
                <a:cs typeface="Trebuchet MS"/>
              </a:rPr>
              <a:t>Kasıldı</a:t>
            </a:r>
            <a:r>
              <a:rPr sz="1900" spc="-95" dirty="0">
                <a:latin typeface="Arial"/>
                <a:cs typeface="Arial"/>
              </a:rPr>
              <a:t>ğ</a:t>
            </a:r>
            <a:r>
              <a:rPr sz="1900" spc="-95" dirty="0">
                <a:latin typeface="Trebuchet MS"/>
                <a:cs typeface="Trebuchet MS"/>
              </a:rPr>
              <a:t>ı </a:t>
            </a:r>
            <a:r>
              <a:rPr sz="1900" spc="-165" dirty="0">
                <a:latin typeface="Trebuchet MS"/>
                <a:cs typeface="Trebuchet MS"/>
              </a:rPr>
              <a:t>zaman, </a:t>
            </a:r>
            <a:r>
              <a:rPr sz="1900" spc="-125" dirty="0">
                <a:latin typeface="Trebuchet MS"/>
                <a:cs typeface="Trebuchet MS"/>
              </a:rPr>
              <a:t>gövdeye, </a:t>
            </a:r>
            <a:r>
              <a:rPr sz="1900" spc="-65" dirty="0">
                <a:latin typeface="Trebuchet MS"/>
                <a:cs typeface="Trebuchet MS"/>
              </a:rPr>
              <a:t>öne do</a:t>
            </a:r>
            <a:r>
              <a:rPr sz="1900" spc="-65" dirty="0">
                <a:latin typeface="Arial"/>
                <a:cs typeface="Arial"/>
              </a:rPr>
              <a:t>ğ</a:t>
            </a:r>
            <a:r>
              <a:rPr sz="1900" spc="-65" dirty="0">
                <a:latin typeface="Trebuchet MS"/>
                <a:cs typeface="Trebuchet MS"/>
              </a:rPr>
              <a:t>ru </a:t>
            </a:r>
            <a:r>
              <a:rPr sz="1900" spc="-105" dirty="0">
                <a:latin typeface="Trebuchet MS"/>
                <a:cs typeface="Trebuchet MS"/>
              </a:rPr>
              <a:t>fleksiyon</a:t>
            </a:r>
            <a:r>
              <a:rPr sz="1900" spc="-245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yaptırır.</a:t>
            </a:r>
            <a:endParaRPr sz="1900">
              <a:latin typeface="Trebuchet MS"/>
              <a:cs typeface="Trebuchet MS"/>
            </a:endParaRPr>
          </a:p>
          <a:p>
            <a:pPr marL="295910" marR="27940" indent="91440">
              <a:lnSpc>
                <a:spcPts val="1820"/>
              </a:lnSpc>
              <a:spcBef>
                <a:spcPts val="590"/>
              </a:spcBef>
            </a:pPr>
            <a:r>
              <a:rPr sz="1900" spc="-80" dirty="0">
                <a:latin typeface="Trebuchet MS"/>
                <a:cs typeface="Trebuchet MS"/>
              </a:rPr>
              <a:t>M.Transversus </a:t>
            </a:r>
            <a:r>
              <a:rPr sz="1900" spc="-85" dirty="0">
                <a:latin typeface="Trebuchet MS"/>
                <a:cs typeface="Trebuchet MS"/>
              </a:rPr>
              <a:t>Abdominis: </a:t>
            </a:r>
            <a:r>
              <a:rPr sz="1900" spc="-105" dirty="0">
                <a:latin typeface="Trebuchet MS"/>
                <a:cs typeface="Trebuchet MS"/>
              </a:rPr>
              <a:t>(Enine </a:t>
            </a:r>
            <a:r>
              <a:rPr sz="1900" spc="-90" dirty="0">
                <a:latin typeface="Trebuchet MS"/>
                <a:cs typeface="Trebuchet MS"/>
              </a:rPr>
              <a:t>karın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50" dirty="0">
                <a:latin typeface="Trebuchet MS"/>
                <a:cs typeface="Trebuchet MS"/>
              </a:rPr>
              <a:t>Karın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35" dirty="0">
                <a:latin typeface="Trebuchet MS"/>
                <a:cs typeface="Trebuchet MS"/>
              </a:rPr>
              <a:t>yan </a:t>
            </a:r>
            <a:r>
              <a:rPr sz="1900" spc="-100" dirty="0">
                <a:latin typeface="Trebuchet MS"/>
                <a:cs typeface="Trebuchet MS"/>
              </a:rPr>
              <a:t>duvarının  </a:t>
            </a:r>
            <a:r>
              <a:rPr sz="1900" spc="-110" dirty="0">
                <a:latin typeface="Trebuchet MS"/>
                <a:cs typeface="Trebuchet MS"/>
              </a:rPr>
              <a:t>en </a:t>
            </a:r>
            <a:r>
              <a:rPr sz="1900" spc="-125" dirty="0">
                <a:latin typeface="Trebuchet MS"/>
                <a:cs typeface="Trebuchet MS"/>
              </a:rPr>
              <a:t>içte </a:t>
            </a:r>
            <a:r>
              <a:rPr sz="1900" spc="-135" dirty="0">
                <a:latin typeface="Trebuchet MS"/>
                <a:cs typeface="Trebuchet MS"/>
              </a:rPr>
              <a:t>kalan ve </a:t>
            </a:r>
            <a:r>
              <a:rPr sz="1900" spc="-110" dirty="0">
                <a:latin typeface="Trebuchet MS"/>
                <a:cs typeface="Trebuchet MS"/>
              </a:rPr>
              <a:t>en </a:t>
            </a:r>
            <a:r>
              <a:rPr sz="1900" spc="-114" dirty="0">
                <a:latin typeface="Trebuchet MS"/>
                <a:cs typeface="Trebuchet MS"/>
              </a:rPr>
              <a:t>ince </a:t>
            </a:r>
            <a:r>
              <a:rPr sz="1900" spc="-140" dirty="0">
                <a:latin typeface="Trebuchet MS"/>
                <a:cs typeface="Trebuchet MS"/>
              </a:rPr>
              <a:t>kasıdır. </a:t>
            </a:r>
            <a:r>
              <a:rPr sz="1900" spc="-105" dirty="0">
                <a:latin typeface="Trebuchet MS"/>
                <a:cs typeface="Trebuchet MS"/>
              </a:rPr>
              <a:t>Kuvvetli </a:t>
            </a:r>
            <a:r>
              <a:rPr sz="1900" spc="-60" dirty="0">
                <a:latin typeface="Trebuchet MS"/>
                <a:cs typeface="Trebuchet MS"/>
              </a:rPr>
              <a:t>soluk </a:t>
            </a:r>
            <a:r>
              <a:rPr sz="1900" spc="-105" dirty="0">
                <a:latin typeface="Trebuchet MS"/>
                <a:cs typeface="Trebuchet MS"/>
              </a:rPr>
              <a:t>vermede</a:t>
            </a:r>
            <a:r>
              <a:rPr sz="1900" spc="-75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etkilidir.</a:t>
            </a:r>
            <a:endParaRPr sz="1900">
              <a:latin typeface="Trebuchet MS"/>
              <a:cs typeface="Trebuchet MS"/>
            </a:endParaRPr>
          </a:p>
          <a:p>
            <a:pPr marL="387350">
              <a:lnSpc>
                <a:spcPts val="2050"/>
              </a:lnSpc>
              <a:spcBef>
                <a:spcPts val="160"/>
              </a:spcBef>
            </a:pPr>
            <a:r>
              <a:rPr sz="1900" spc="-75" dirty="0">
                <a:latin typeface="Trebuchet MS"/>
                <a:cs typeface="Trebuchet MS"/>
              </a:rPr>
              <a:t>M. </a:t>
            </a:r>
            <a:r>
              <a:rPr sz="1900" spc="-60" dirty="0">
                <a:latin typeface="Trebuchet MS"/>
                <a:cs typeface="Trebuchet MS"/>
              </a:rPr>
              <a:t>Obliguus </a:t>
            </a:r>
            <a:r>
              <a:rPr sz="1900" spc="-70" dirty="0">
                <a:latin typeface="Trebuchet MS"/>
                <a:cs typeface="Trebuchet MS"/>
              </a:rPr>
              <a:t>Externus </a:t>
            </a:r>
            <a:r>
              <a:rPr sz="1900" spc="-85" dirty="0">
                <a:latin typeface="Trebuchet MS"/>
                <a:cs typeface="Trebuchet MS"/>
              </a:rPr>
              <a:t>Abdominis: </a:t>
            </a:r>
            <a:r>
              <a:rPr sz="1900" dirty="0">
                <a:latin typeface="Trebuchet MS"/>
                <a:cs typeface="Trebuchet MS"/>
              </a:rPr>
              <a:t>(Dış</a:t>
            </a:r>
            <a:r>
              <a:rPr sz="1900" spc="-400" dirty="0">
                <a:latin typeface="Trebuchet MS"/>
                <a:cs typeface="Trebuchet MS"/>
              </a:rPr>
              <a:t> </a:t>
            </a:r>
            <a:r>
              <a:rPr sz="1900" spc="-120" dirty="0">
                <a:latin typeface="Trebuchet MS"/>
                <a:cs typeface="Trebuchet MS"/>
              </a:rPr>
              <a:t>e</a:t>
            </a:r>
            <a:r>
              <a:rPr sz="1900" spc="-120" dirty="0">
                <a:latin typeface="Arial"/>
                <a:cs typeface="Arial"/>
              </a:rPr>
              <a:t>ğ</a:t>
            </a:r>
            <a:r>
              <a:rPr sz="1900" spc="-120" dirty="0">
                <a:latin typeface="Trebuchet MS"/>
                <a:cs typeface="Trebuchet MS"/>
              </a:rPr>
              <a:t>ik </a:t>
            </a:r>
            <a:r>
              <a:rPr sz="1900" spc="-90" dirty="0">
                <a:latin typeface="Trebuchet MS"/>
                <a:cs typeface="Trebuchet MS"/>
              </a:rPr>
              <a:t>karın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50" dirty="0">
                <a:latin typeface="Trebuchet MS"/>
                <a:cs typeface="Trebuchet MS"/>
              </a:rPr>
              <a:t>Karın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35" dirty="0">
                <a:latin typeface="Trebuchet MS"/>
                <a:cs typeface="Trebuchet MS"/>
              </a:rPr>
              <a:t>ve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825"/>
              </a:lnSpc>
            </a:pPr>
            <a:r>
              <a:rPr sz="1900" spc="-135" dirty="0">
                <a:latin typeface="Trebuchet MS"/>
                <a:cs typeface="Trebuchet MS"/>
              </a:rPr>
              <a:t>yan </a:t>
            </a:r>
            <a:r>
              <a:rPr sz="1900" spc="-140" dirty="0">
                <a:latin typeface="Trebuchet MS"/>
                <a:cs typeface="Trebuchet MS"/>
              </a:rPr>
              <a:t>tarafında bulunur. </a:t>
            </a:r>
            <a:r>
              <a:rPr sz="1900" spc="-50" dirty="0">
                <a:latin typeface="Trebuchet MS"/>
                <a:cs typeface="Trebuchet MS"/>
              </a:rPr>
              <a:t>Karın </a:t>
            </a:r>
            <a:r>
              <a:rPr sz="1900" spc="-105" dirty="0">
                <a:latin typeface="Trebuchet MS"/>
                <a:cs typeface="Trebuchet MS"/>
              </a:rPr>
              <a:t>kaslarının </a:t>
            </a:r>
            <a:r>
              <a:rPr sz="1900" spc="-110" dirty="0">
                <a:latin typeface="Trebuchet MS"/>
                <a:cs typeface="Trebuchet MS"/>
              </a:rPr>
              <a:t>en </a:t>
            </a:r>
            <a:r>
              <a:rPr sz="1900" spc="-105" dirty="0">
                <a:latin typeface="Trebuchet MS"/>
                <a:cs typeface="Trebuchet MS"/>
              </a:rPr>
              <a:t>geniş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30" dirty="0">
                <a:latin typeface="Trebuchet MS"/>
                <a:cs typeface="Trebuchet MS"/>
              </a:rPr>
              <a:t>yüzeyel</a:t>
            </a:r>
            <a:r>
              <a:rPr sz="1900" spc="-85" dirty="0">
                <a:latin typeface="Trebuchet MS"/>
                <a:cs typeface="Trebuchet MS"/>
              </a:rPr>
              <a:t> </a:t>
            </a:r>
            <a:r>
              <a:rPr sz="1900" spc="-135" dirty="0">
                <a:latin typeface="Trebuchet MS"/>
                <a:cs typeface="Trebuchet MS"/>
              </a:rPr>
              <a:t>olanıdır.</a:t>
            </a:r>
            <a:endParaRPr sz="1900">
              <a:latin typeface="Trebuchet MS"/>
              <a:cs typeface="Trebuchet MS"/>
            </a:endParaRPr>
          </a:p>
          <a:p>
            <a:pPr marL="295910" marR="5080">
              <a:lnSpc>
                <a:spcPct val="80000"/>
              </a:lnSpc>
              <a:spcBef>
                <a:spcPts val="229"/>
              </a:spcBef>
              <a:tabLst>
                <a:tab pos="3373120" algn="l"/>
              </a:tabLst>
            </a:pPr>
            <a:r>
              <a:rPr sz="1900" spc="-95" dirty="0">
                <a:latin typeface="Trebuchet MS"/>
                <a:cs typeface="Trebuchet MS"/>
              </a:rPr>
              <a:t>Kaburgaların </a:t>
            </a:r>
            <a:r>
              <a:rPr sz="1900" spc="-85" dirty="0">
                <a:latin typeface="Trebuchet MS"/>
                <a:cs typeface="Trebuchet MS"/>
              </a:rPr>
              <a:t>dış </a:t>
            </a:r>
            <a:r>
              <a:rPr sz="1900" spc="-100" dirty="0">
                <a:latin typeface="Trebuchet MS"/>
                <a:cs typeface="Trebuchet MS"/>
              </a:rPr>
              <a:t>yüzlerinden </a:t>
            </a:r>
            <a:r>
              <a:rPr sz="1900" spc="-55" dirty="0">
                <a:latin typeface="Trebuchet MS"/>
                <a:cs typeface="Trebuchet MS"/>
              </a:rPr>
              <a:t>(son </a:t>
            </a:r>
            <a:r>
              <a:rPr sz="1900" spc="-50" dirty="0">
                <a:latin typeface="Trebuchet MS"/>
                <a:cs typeface="Trebuchet MS"/>
              </a:rPr>
              <a:t>8 </a:t>
            </a:r>
            <a:r>
              <a:rPr sz="1900" spc="-110" dirty="0">
                <a:latin typeface="Trebuchet MS"/>
                <a:cs typeface="Trebuchet MS"/>
              </a:rPr>
              <a:t>kaburga </a:t>
            </a:r>
            <a:r>
              <a:rPr sz="1900" spc="-85" dirty="0">
                <a:latin typeface="Trebuchet MS"/>
                <a:cs typeface="Trebuchet MS"/>
              </a:rPr>
              <a:t>) </a:t>
            </a:r>
            <a:r>
              <a:rPr sz="1900" spc="-165" dirty="0">
                <a:latin typeface="Trebuchet MS"/>
                <a:cs typeface="Trebuchet MS"/>
              </a:rPr>
              <a:t>başlar, </a:t>
            </a:r>
            <a:r>
              <a:rPr sz="1900" spc="-65" dirty="0">
                <a:latin typeface="Trebuchet MS"/>
                <a:cs typeface="Trebuchet MS"/>
              </a:rPr>
              <a:t>öne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45" dirty="0">
                <a:latin typeface="Trebuchet MS"/>
                <a:cs typeface="Trebuchet MS"/>
              </a:rPr>
              <a:t>aşa</a:t>
            </a:r>
            <a:r>
              <a:rPr sz="1900" spc="-145" dirty="0">
                <a:latin typeface="Arial"/>
                <a:cs typeface="Arial"/>
              </a:rPr>
              <a:t>ğ</a:t>
            </a:r>
            <a:r>
              <a:rPr sz="1900" spc="-145" dirty="0">
                <a:latin typeface="Trebuchet MS"/>
                <a:cs typeface="Trebuchet MS"/>
              </a:rPr>
              <a:t>ıya  </a:t>
            </a:r>
            <a:r>
              <a:rPr sz="1900" spc="-130" dirty="0">
                <a:latin typeface="Trebuchet MS"/>
                <a:cs typeface="Trebuchet MS"/>
              </a:rPr>
              <a:t>uzanan lifleri </a:t>
            </a:r>
            <a:r>
              <a:rPr sz="1900" spc="-95" dirty="0">
                <a:latin typeface="Trebuchet MS"/>
                <a:cs typeface="Trebuchet MS"/>
              </a:rPr>
              <a:t>crista </a:t>
            </a:r>
            <a:r>
              <a:rPr sz="1900" spc="-155" dirty="0">
                <a:latin typeface="Trebuchet MS"/>
                <a:cs typeface="Trebuchet MS"/>
              </a:rPr>
              <a:t>iliaca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40" dirty="0">
                <a:latin typeface="Trebuchet MS"/>
                <a:cs typeface="Trebuchet MS"/>
              </a:rPr>
              <a:t>linea </a:t>
            </a:r>
            <a:r>
              <a:rPr sz="1900" spc="-155" dirty="0">
                <a:latin typeface="Trebuchet MS"/>
                <a:cs typeface="Trebuchet MS"/>
              </a:rPr>
              <a:t>albada </a:t>
            </a:r>
            <a:r>
              <a:rPr sz="1900" spc="-114" dirty="0">
                <a:latin typeface="Trebuchet MS"/>
                <a:cs typeface="Trebuchet MS"/>
              </a:rPr>
              <a:t>(ak </a:t>
            </a:r>
            <a:r>
              <a:rPr sz="1900" spc="-120" dirty="0">
                <a:latin typeface="Trebuchet MS"/>
                <a:cs typeface="Trebuchet MS"/>
              </a:rPr>
              <a:t>çizgi) </a:t>
            </a:r>
            <a:r>
              <a:rPr sz="1900" spc="-125" dirty="0">
                <a:latin typeface="Trebuchet MS"/>
                <a:cs typeface="Trebuchet MS"/>
              </a:rPr>
              <a:t>sonlanır. </a:t>
            </a:r>
            <a:r>
              <a:rPr sz="1900" spc="-50" dirty="0">
                <a:latin typeface="Trebuchet MS"/>
                <a:cs typeface="Trebuchet MS"/>
              </a:rPr>
              <a:t>Bu </a:t>
            </a:r>
            <a:r>
              <a:rPr sz="1900" spc="-145" dirty="0">
                <a:latin typeface="Trebuchet MS"/>
                <a:cs typeface="Trebuchet MS"/>
              </a:rPr>
              <a:t>kas, </a:t>
            </a:r>
            <a:r>
              <a:rPr sz="1900" spc="-155" dirty="0">
                <a:latin typeface="Trebuchet MS"/>
                <a:cs typeface="Trebuchet MS"/>
              </a:rPr>
              <a:t>alt  </a:t>
            </a:r>
            <a:r>
              <a:rPr sz="1900" spc="-114" dirty="0">
                <a:latin typeface="Trebuchet MS"/>
                <a:cs typeface="Trebuchet MS"/>
              </a:rPr>
              <a:t>kenarında bulunan</a:t>
            </a:r>
            <a:r>
              <a:rPr sz="1900" spc="60" dirty="0">
                <a:latin typeface="Trebuchet MS"/>
                <a:cs typeface="Trebuchet MS"/>
              </a:rPr>
              <a:t> </a:t>
            </a:r>
            <a:r>
              <a:rPr sz="1900" spc="-95" dirty="0">
                <a:latin typeface="Trebuchet MS"/>
                <a:cs typeface="Trebuchet MS"/>
              </a:rPr>
              <a:t>kasık</a:t>
            </a:r>
            <a:r>
              <a:rPr sz="1900" spc="-35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ba</a:t>
            </a:r>
            <a:r>
              <a:rPr sz="1900" spc="-140" dirty="0">
                <a:latin typeface="Arial"/>
                <a:cs typeface="Arial"/>
              </a:rPr>
              <a:t>ğ</a:t>
            </a:r>
            <a:r>
              <a:rPr sz="1900" spc="-140" dirty="0">
                <a:latin typeface="Trebuchet MS"/>
                <a:cs typeface="Trebuchet MS"/>
              </a:rPr>
              <a:t>ını	</a:t>
            </a:r>
            <a:r>
              <a:rPr sz="1900" spc="-105" dirty="0">
                <a:latin typeface="Trebuchet MS"/>
                <a:cs typeface="Trebuchet MS"/>
              </a:rPr>
              <a:t>oluşturur.Tek </a:t>
            </a:r>
            <a:r>
              <a:rPr sz="1900" spc="-145" dirty="0">
                <a:latin typeface="Trebuchet MS"/>
                <a:cs typeface="Trebuchet MS"/>
              </a:rPr>
              <a:t>taraflı </a:t>
            </a:r>
            <a:r>
              <a:rPr sz="1900" spc="-120" dirty="0">
                <a:latin typeface="Trebuchet MS"/>
                <a:cs typeface="Trebuchet MS"/>
              </a:rPr>
              <a:t>kasıldı</a:t>
            </a:r>
            <a:r>
              <a:rPr sz="1900" spc="-120" dirty="0">
                <a:latin typeface="Arial"/>
                <a:cs typeface="Arial"/>
              </a:rPr>
              <a:t>ğ</a:t>
            </a:r>
            <a:r>
              <a:rPr sz="1900" spc="-120" dirty="0">
                <a:latin typeface="Trebuchet MS"/>
                <a:cs typeface="Trebuchet MS"/>
              </a:rPr>
              <a:t>ında  </a:t>
            </a:r>
            <a:r>
              <a:rPr sz="1900" spc="-105" dirty="0">
                <a:latin typeface="Trebuchet MS"/>
                <a:cs typeface="Trebuchet MS"/>
              </a:rPr>
              <a:t>gövdeyi </a:t>
            </a:r>
            <a:r>
              <a:rPr sz="1900" spc="-150" dirty="0">
                <a:latin typeface="Trebuchet MS"/>
                <a:cs typeface="Trebuchet MS"/>
              </a:rPr>
              <a:t>yana </a:t>
            </a:r>
            <a:r>
              <a:rPr sz="1900" spc="-105" dirty="0">
                <a:latin typeface="Trebuchet MS"/>
                <a:cs typeface="Trebuchet MS"/>
              </a:rPr>
              <a:t>e</a:t>
            </a:r>
            <a:r>
              <a:rPr sz="1900" spc="-105" dirty="0">
                <a:latin typeface="Arial"/>
                <a:cs typeface="Arial"/>
              </a:rPr>
              <a:t>ğ</a:t>
            </a:r>
            <a:r>
              <a:rPr sz="1900" spc="-105" dirty="0">
                <a:latin typeface="Trebuchet MS"/>
                <a:cs typeface="Trebuchet MS"/>
              </a:rPr>
              <a:t>er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10" dirty="0">
                <a:latin typeface="Trebuchet MS"/>
                <a:cs typeface="Trebuchet MS"/>
              </a:rPr>
              <a:t>gövdeye </a:t>
            </a:r>
            <a:r>
              <a:rPr sz="1900" spc="-75" dirty="0">
                <a:latin typeface="Trebuchet MS"/>
                <a:cs typeface="Trebuchet MS"/>
              </a:rPr>
              <a:t>rotasyon </a:t>
            </a:r>
            <a:r>
              <a:rPr sz="1900" spc="-140" dirty="0">
                <a:latin typeface="Trebuchet MS"/>
                <a:cs typeface="Trebuchet MS"/>
              </a:rPr>
              <a:t>yaptırır. </a:t>
            </a:r>
            <a:r>
              <a:rPr sz="1900" spc="5" dirty="0">
                <a:latin typeface="Trebuchet MS"/>
                <a:cs typeface="Trebuchet MS"/>
              </a:rPr>
              <a:t>Her </a:t>
            </a:r>
            <a:r>
              <a:rPr sz="1900" spc="-105" dirty="0">
                <a:latin typeface="Trebuchet MS"/>
                <a:cs typeface="Trebuchet MS"/>
              </a:rPr>
              <a:t>iki </a:t>
            </a:r>
            <a:r>
              <a:rPr sz="1900" spc="-145" dirty="0">
                <a:latin typeface="Trebuchet MS"/>
                <a:cs typeface="Trebuchet MS"/>
              </a:rPr>
              <a:t>taraf </a:t>
            </a:r>
            <a:r>
              <a:rPr sz="1900" spc="-85" dirty="0">
                <a:latin typeface="Trebuchet MS"/>
                <a:cs typeface="Trebuchet MS"/>
              </a:rPr>
              <a:t>dış </a:t>
            </a:r>
            <a:r>
              <a:rPr sz="1900" spc="-114" dirty="0">
                <a:latin typeface="Trebuchet MS"/>
                <a:cs typeface="Trebuchet MS"/>
              </a:rPr>
              <a:t>e</a:t>
            </a:r>
            <a:r>
              <a:rPr sz="1900" spc="-114" dirty="0">
                <a:latin typeface="Arial"/>
                <a:cs typeface="Arial"/>
              </a:rPr>
              <a:t>ğ</a:t>
            </a:r>
            <a:r>
              <a:rPr sz="1900" spc="-114" dirty="0">
                <a:latin typeface="Trebuchet MS"/>
                <a:cs typeface="Trebuchet MS"/>
              </a:rPr>
              <a:t>ik  </a:t>
            </a:r>
            <a:r>
              <a:rPr sz="1900" spc="-105" dirty="0">
                <a:latin typeface="Trebuchet MS"/>
                <a:cs typeface="Trebuchet MS"/>
              </a:rPr>
              <a:t>kası </a:t>
            </a:r>
            <a:r>
              <a:rPr sz="1900" spc="-100" dirty="0">
                <a:latin typeface="Trebuchet MS"/>
                <a:cs typeface="Trebuchet MS"/>
              </a:rPr>
              <a:t>birlikte kasılırsa </a:t>
            </a:r>
            <a:r>
              <a:rPr sz="1900" spc="-110" dirty="0">
                <a:latin typeface="Trebuchet MS"/>
                <a:cs typeface="Trebuchet MS"/>
              </a:rPr>
              <a:t>gövdeye </a:t>
            </a:r>
            <a:r>
              <a:rPr sz="1900" spc="-105" dirty="0">
                <a:latin typeface="Trebuchet MS"/>
                <a:cs typeface="Trebuchet MS"/>
              </a:rPr>
              <a:t>fleksiyon yaptırır.Ayrıca </a:t>
            </a:r>
            <a:r>
              <a:rPr sz="1900" spc="-125" dirty="0">
                <a:latin typeface="Trebuchet MS"/>
                <a:cs typeface="Trebuchet MS"/>
              </a:rPr>
              <a:t>defekasyon,  </a:t>
            </a:r>
            <a:r>
              <a:rPr sz="1900" spc="-114" dirty="0">
                <a:latin typeface="Trebuchet MS"/>
                <a:cs typeface="Trebuchet MS"/>
              </a:rPr>
              <a:t>(dışkılama) </a:t>
            </a:r>
            <a:r>
              <a:rPr sz="1900" spc="-105" dirty="0">
                <a:latin typeface="Trebuchet MS"/>
                <a:cs typeface="Trebuchet MS"/>
              </a:rPr>
              <a:t>miksiyon, </a:t>
            </a:r>
            <a:r>
              <a:rPr sz="1900" spc="-80" dirty="0">
                <a:latin typeface="Trebuchet MS"/>
                <a:cs typeface="Trebuchet MS"/>
              </a:rPr>
              <a:t>(idrar </a:t>
            </a:r>
            <a:r>
              <a:rPr sz="1900" spc="-110" dirty="0">
                <a:latin typeface="Trebuchet MS"/>
                <a:cs typeface="Trebuchet MS"/>
              </a:rPr>
              <a:t>boşaltma) </a:t>
            </a:r>
            <a:r>
              <a:rPr sz="1900" spc="-90" dirty="0">
                <a:latin typeface="Trebuchet MS"/>
                <a:cs typeface="Trebuchet MS"/>
              </a:rPr>
              <a:t>do</a:t>
            </a:r>
            <a:r>
              <a:rPr sz="1900" spc="-90" dirty="0">
                <a:latin typeface="Arial"/>
                <a:cs typeface="Arial"/>
              </a:rPr>
              <a:t>ğ</a:t>
            </a:r>
            <a:r>
              <a:rPr sz="1900" spc="-90" dirty="0">
                <a:latin typeface="Trebuchet MS"/>
                <a:cs typeface="Trebuchet MS"/>
              </a:rPr>
              <a:t>um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60" dirty="0">
                <a:latin typeface="Trebuchet MS"/>
                <a:cs typeface="Trebuchet MS"/>
              </a:rPr>
              <a:t>zorlu soluk  </a:t>
            </a:r>
            <a:r>
              <a:rPr sz="1900" spc="-105" dirty="0">
                <a:latin typeface="Trebuchet MS"/>
                <a:cs typeface="Trebuchet MS"/>
              </a:rPr>
              <a:t>vermede</a:t>
            </a:r>
            <a:r>
              <a:rPr sz="1900" spc="-55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etkilidir.</a:t>
            </a:r>
            <a:endParaRPr sz="1900">
              <a:latin typeface="Trebuchet MS"/>
              <a:cs typeface="Trebuchet MS"/>
            </a:endParaRPr>
          </a:p>
          <a:p>
            <a:pPr marL="295910" marR="408940" indent="24130">
              <a:lnSpc>
                <a:spcPts val="1820"/>
              </a:lnSpc>
              <a:spcBef>
                <a:spcPts val="590"/>
              </a:spcBef>
            </a:pPr>
            <a:r>
              <a:rPr sz="1900" spc="-75" dirty="0">
                <a:latin typeface="Trebuchet MS"/>
                <a:cs typeface="Trebuchet MS"/>
              </a:rPr>
              <a:t>M. </a:t>
            </a:r>
            <a:r>
              <a:rPr sz="1900" spc="-60" dirty="0">
                <a:latin typeface="Trebuchet MS"/>
                <a:cs typeface="Trebuchet MS"/>
              </a:rPr>
              <a:t>Obliguus </a:t>
            </a:r>
            <a:r>
              <a:rPr sz="1900" spc="-80" dirty="0">
                <a:latin typeface="Arial"/>
                <a:cs typeface="Arial"/>
              </a:rPr>
              <a:t>İ</a:t>
            </a:r>
            <a:r>
              <a:rPr sz="1900" spc="-80" dirty="0">
                <a:latin typeface="Trebuchet MS"/>
                <a:cs typeface="Trebuchet MS"/>
              </a:rPr>
              <a:t>nternus </a:t>
            </a:r>
            <a:r>
              <a:rPr sz="1900" spc="-70" dirty="0">
                <a:latin typeface="Trebuchet MS"/>
                <a:cs typeface="Trebuchet MS"/>
              </a:rPr>
              <a:t>Abdominis:Karın </a:t>
            </a:r>
            <a:r>
              <a:rPr sz="1900" spc="-85" dirty="0">
                <a:latin typeface="Trebuchet MS"/>
                <a:cs typeface="Trebuchet MS"/>
              </a:rPr>
              <a:t>dış </a:t>
            </a:r>
            <a:r>
              <a:rPr sz="1900" spc="-120" dirty="0">
                <a:latin typeface="Trebuchet MS"/>
                <a:cs typeface="Trebuchet MS"/>
              </a:rPr>
              <a:t>e</a:t>
            </a:r>
            <a:r>
              <a:rPr sz="1900" spc="-120" dirty="0">
                <a:latin typeface="Arial"/>
                <a:cs typeface="Arial"/>
              </a:rPr>
              <a:t>ğ</a:t>
            </a:r>
            <a:r>
              <a:rPr sz="1900" spc="-120" dirty="0">
                <a:latin typeface="Trebuchet MS"/>
                <a:cs typeface="Trebuchet MS"/>
              </a:rPr>
              <a:t>ik </a:t>
            </a:r>
            <a:r>
              <a:rPr sz="1900" spc="-105" dirty="0">
                <a:latin typeface="Trebuchet MS"/>
                <a:cs typeface="Trebuchet MS"/>
              </a:rPr>
              <a:t>kasının</a:t>
            </a:r>
            <a:r>
              <a:rPr sz="1900" spc="-285" dirty="0">
                <a:latin typeface="Trebuchet MS"/>
                <a:cs typeface="Trebuchet MS"/>
              </a:rPr>
              <a:t> </a:t>
            </a:r>
            <a:r>
              <a:rPr sz="1900" spc="-150" dirty="0">
                <a:latin typeface="Trebuchet MS"/>
                <a:cs typeface="Trebuchet MS"/>
              </a:rPr>
              <a:t>altındadır.  </a:t>
            </a:r>
            <a:r>
              <a:rPr sz="1900" spc="-105" dirty="0">
                <a:latin typeface="Trebuchet MS"/>
                <a:cs typeface="Trebuchet MS"/>
              </a:rPr>
              <a:t>Enine </a:t>
            </a:r>
            <a:r>
              <a:rPr sz="1900" spc="-90" dirty="0">
                <a:latin typeface="Trebuchet MS"/>
                <a:cs typeface="Trebuchet MS"/>
              </a:rPr>
              <a:t>karın </a:t>
            </a:r>
            <a:r>
              <a:rPr sz="1900" spc="-105" dirty="0">
                <a:latin typeface="Trebuchet MS"/>
                <a:cs typeface="Trebuchet MS"/>
              </a:rPr>
              <a:t>kasının </a:t>
            </a:r>
            <a:r>
              <a:rPr sz="1900" spc="-95" dirty="0">
                <a:latin typeface="Trebuchet MS"/>
                <a:cs typeface="Trebuchet MS"/>
              </a:rPr>
              <a:t>üzerini </a:t>
            </a:r>
            <a:r>
              <a:rPr sz="1900" spc="-110" dirty="0">
                <a:latin typeface="Trebuchet MS"/>
                <a:cs typeface="Trebuchet MS"/>
              </a:rPr>
              <a:t>örter. </a:t>
            </a:r>
            <a:r>
              <a:rPr sz="1900" spc="30" dirty="0">
                <a:latin typeface="Trebuchet MS"/>
                <a:cs typeface="Trebuchet MS"/>
              </a:rPr>
              <a:t>Dış </a:t>
            </a:r>
            <a:r>
              <a:rPr sz="1900" spc="-114" dirty="0">
                <a:latin typeface="Trebuchet MS"/>
                <a:cs typeface="Trebuchet MS"/>
              </a:rPr>
              <a:t>e</a:t>
            </a:r>
            <a:r>
              <a:rPr sz="1900" spc="-114" dirty="0">
                <a:latin typeface="Arial"/>
                <a:cs typeface="Arial"/>
              </a:rPr>
              <a:t>ğ</a:t>
            </a:r>
            <a:r>
              <a:rPr sz="1900" spc="-114" dirty="0">
                <a:latin typeface="Trebuchet MS"/>
                <a:cs typeface="Trebuchet MS"/>
              </a:rPr>
              <a:t>ik </a:t>
            </a:r>
            <a:r>
              <a:rPr sz="1900" spc="-90" dirty="0">
                <a:latin typeface="Trebuchet MS"/>
                <a:cs typeface="Trebuchet MS"/>
              </a:rPr>
              <a:t>karın </a:t>
            </a:r>
            <a:r>
              <a:rPr sz="1900" spc="-100" dirty="0">
                <a:latin typeface="Trebuchet MS"/>
                <a:cs typeface="Trebuchet MS"/>
              </a:rPr>
              <a:t>kası </a:t>
            </a:r>
            <a:r>
              <a:rPr sz="1900" spc="-135" dirty="0">
                <a:latin typeface="Trebuchet MS"/>
                <a:cs typeface="Trebuchet MS"/>
              </a:rPr>
              <a:t>ile </a:t>
            </a:r>
            <a:r>
              <a:rPr sz="1900" spc="-105" dirty="0">
                <a:latin typeface="Trebuchet MS"/>
                <a:cs typeface="Trebuchet MS"/>
              </a:rPr>
              <a:t>sinerjist 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105" dirty="0">
                <a:latin typeface="Trebuchet MS"/>
                <a:cs typeface="Trebuchet MS"/>
              </a:rPr>
              <a:t>çalışır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50" dirty="0">
                <a:latin typeface="Trebuchet MS"/>
                <a:cs typeface="Trebuchet MS"/>
              </a:rPr>
              <a:t>aynı </a:t>
            </a:r>
            <a:r>
              <a:rPr sz="1900" spc="-95" dirty="0">
                <a:latin typeface="Trebuchet MS"/>
                <a:cs typeface="Trebuchet MS"/>
              </a:rPr>
              <a:t>fonksiyonları</a:t>
            </a:r>
            <a:r>
              <a:rPr sz="1900" spc="235" dirty="0">
                <a:latin typeface="Trebuchet MS"/>
                <a:cs typeface="Trebuchet MS"/>
              </a:rPr>
              <a:t> </a:t>
            </a:r>
            <a:r>
              <a:rPr sz="1900" spc="-185" dirty="0">
                <a:latin typeface="Trebuchet MS"/>
                <a:cs typeface="Trebuchet MS"/>
              </a:rPr>
              <a:t>yapar.</a:t>
            </a:r>
            <a:endParaRPr sz="1900">
              <a:latin typeface="Trebuchet MS"/>
              <a:cs typeface="Trebuchet MS"/>
            </a:endParaRPr>
          </a:p>
          <a:p>
            <a:pPr marL="295910" marR="541020" indent="24130">
              <a:lnSpc>
                <a:spcPts val="1820"/>
              </a:lnSpc>
              <a:spcBef>
                <a:spcPts val="615"/>
              </a:spcBef>
            </a:pPr>
            <a:r>
              <a:rPr sz="1900" spc="-75" dirty="0">
                <a:latin typeface="Trebuchet MS"/>
                <a:cs typeface="Trebuchet MS"/>
              </a:rPr>
              <a:t>M. </a:t>
            </a:r>
            <a:r>
              <a:rPr sz="1900" spc="-125" dirty="0">
                <a:latin typeface="Trebuchet MS"/>
                <a:cs typeface="Trebuchet MS"/>
              </a:rPr>
              <a:t>Pyramidalis: </a:t>
            </a:r>
            <a:r>
              <a:rPr sz="1900" spc="-110" dirty="0">
                <a:latin typeface="Trebuchet MS"/>
                <a:cs typeface="Trebuchet MS"/>
              </a:rPr>
              <a:t>(Piramit </a:t>
            </a:r>
            <a:r>
              <a:rPr sz="1900" spc="-95" dirty="0">
                <a:latin typeface="Trebuchet MS"/>
                <a:cs typeface="Trebuchet MS"/>
              </a:rPr>
              <a:t>kas </a:t>
            </a:r>
            <a:r>
              <a:rPr sz="1900" spc="-85" dirty="0">
                <a:latin typeface="Trebuchet MS"/>
                <a:cs typeface="Trebuchet MS"/>
              </a:rPr>
              <a:t>) </a:t>
            </a:r>
            <a:r>
              <a:rPr sz="1900" spc="-95" dirty="0">
                <a:latin typeface="Trebuchet MS"/>
                <a:cs typeface="Trebuchet MS"/>
              </a:rPr>
              <a:t>Pubis </a:t>
            </a:r>
            <a:r>
              <a:rPr sz="1900" spc="-120" dirty="0">
                <a:latin typeface="Trebuchet MS"/>
                <a:cs typeface="Trebuchet MS"/>
              </a:rPr>
              <a:t>kemi</a:t>
            </a:r>
            <a:r>
              <a:rPr sz="1900" spc="-120" dirty="0">
                <a:latin typeface="Arial"/>
                <a:cs typeface="Arial"/>
              </a:rPr>
              <a:t>ğ</a:t>
            </a:r>
            <a:r>
              <a:rPr sz="1900" spc="-120" dirty="0">
                <a:latin typeface="Trebuchet MS"/>
                <a:cs typeface="Trebuchet MS"/>
              </a:rPr>
              <a:t>inden </a:t>
            </a:r>
            <a:r>
              <a:rPr sz="1900" spc="-130" dirty="0">
                <a:latin typeface="Trebuchet MS"/>
                <a:cs typeface="Trebuchet MS"/>
              </a:rPr>
              <a:t>başlayarak </a:t>
            </a:r>
            <a:r>
              <a:rPr sz="1900" spc="-140" dirty="0">
                <a:latin typeface="Trebuchet MS"/>
                <a:cs typeface="Trebuchet MS"/>
              </a:rPr>
              <a:t>linea  </a:t>
            </a:r>
            <a:r>
              <a:rPr sz="1900" spc="-155" dirty="0">
                <a:latin typeface="Trebuchet MS"/>
                <a:cs typeface="Trebuchet MS"/>
              </a:rPr>
              <a:t>albada </a:t>
            </a:r>
            <a:r>
              <a:rPr sz="1900" spc="-125" dirty="0">
                <a:latin typeface="Trebuchet MS"/>
                <a:cs typeface="Trebuchet MS"/>
              </a:rPr>
              <a:t>sonlanır. </a:t>
            </a:r>
            <a:r>
              <a:rPr sz="1900" spc="-75" dirty="0">
                <a:latin typeface="Trebuchet MS"/>
                <a:cs typeface="Trebuchet MS"/>
              </a:rPr>
              <a:t>Üçgen </a:t>
            </a:r>
            <a:r>
              <a:rPr sz="1900" spc="-100" dirty="0">
                <a:latin typeface="Trebuchet MS"/>
                <a:cs typeface="Trebuchet MS"/>
              </a:rPr>
              <a:t>şeklinde </a:t>
            </a:r>
            <a:r>
              <a:rPr sz="1900" spc="-105" dirty="0">
                <a:latin typeface="Trebuchet MS"/>
                <a:cs typeface="Trebuchet MS"/>
              </a:rPr>
              <a:t>yassı </a:t>
            </a:r>
            <a:r>
              <a:rPr sz="1900" spc="-75" dirty="0">
                <a:latin typeface="Trebuchet MS"/>
                <a:cs typeface="Trebuchet MS"/>
              </a:rPr>
              <a:t>bir</a:t>
            </a:r>
            <a:r>
              <a:rPr sz="1900" spc="75" dirty="0">
                <a:latin typeface="Trebuchet MS"/>
                <a:cs typeface="Trebuchet MS"/>
              </a:rPr>
              <a:t> </a:t>
            </a:r>
            <a:r>
              <a:rPr sz="1900" spc="-145" dirty="0">
                <a:latin typeface="Trebuchet MS"/>
                <a:cs typeface="Trebuchet MS"/>
              </a:rPr>
              <a:t>kastır.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89938" y="2047620"/>
            <a:ext cx="509015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289938" y="4333697"/>
            <a:ext cx="509015" cy="295960"/>
          </a:xfrm>
          <a:prstGeom prst="rect">
            <a:avLst/>
          </a:prstGeom>
          <a:blipFill>
            <a:blip r:embed="rId7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277238" y="1590014"/>
            <a:ext cx="7505700" cy="3684270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700"/>
              </a:spcBef>
            </a:pPr>
            <a:r>
              <a:rPr sz="2000" spc="-50" dirty="0">
                <a:latin typeface="Trebuchet MS"/>
                <a:cs typeface="Trebuchet MS"/>
              </a:rPr>
              <a:t>Karın </a:t>
            </a:r>
            <a:r>
              <a:rPr sz="2000" spc="-25" dirty="0">
                <a:latin typeface="Trebuchet MS"/>
                <a:cs typeface="Trebuchet MS"/>
              </a:rPr>
              <a:t>Arka </a:t>
            </a:r>
            <a:r>
              <a:rPr sz="2000" spc="-20" dirty="0">
                <a:latin typeface="Trebuchet MS"/>
                <a:cs typeface="Trebuchet MS"/>
              </a:rPr>
              <a:t>Duvar</a:t>
            </a:r>
            <a:r>
              <a:rPr sz="2000" spc="-33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335280">
              <a:lnSpc>
                <a:spcPts val="2380"/>
              </a:lnSpc>
              <a:spcBef>
                <a:spcPts val="600"/>
              </a:spcBef>
            </a:pPr>
            <a:r>
              <a:rPr sz="2000" spc="-65" dirty="0">
                <a:latin typeface="Trebuchet MS"/>
                <a:cs typeface="Trebuchet MS"/>
              </a:rPr>
              <a:t>M.Quadratus </a:t>
            </a:r>
            <a:r>
              <a:rPr sz="2000" spc="-95" dirty="0">
                <a:latin typeface="Trebuchet MS"/>
                <a:cs typeface="Trebuchet MS"/>
              </a:rPr>
              <a:t>Lumborum: </a:t>
            </a:r>
            <a:r>
              <a:rPr sz="2000" spc="-100" dirty="0">
                <a:latin typeface="Trebuchet MS"/>
                <a:cs typeface="Trebuchet MS"/>
              </a:rPr>
              <a:t>(Bel </a:t>
            </a:r>
            <a:r>
              <a:rPr sz="2000" spc="-25" dirty="0">
                <a:latin typeface="Trebuchet MS"/>
                <a:cs typeface="Trebuchet MS"/>
              </a:rPr>
              <a:t>Dörtgen </a:t>
            </a:r>
            <a:r>
              <a:rPr sz="2000" spc="-55" dirty="0">
                <a:latin typeface="Trebuchet MS"/>
                <a:cs typeface="Trebuchet MS"/>
              </a:rPr>
              <a:t>Kası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45" dirty="0">
                <a:latin typeface="Trebuchet MS"/>
                <a:cs typeface="Trebuchet MS"/>
              </a:rPr>
              <a:t>Crista </a:t>
            </a:r>
            <a:r>
              <a:rPr sz="2000" spc="-150" dirty="0">
                <a:latin typeface="Trebuchet MS"/>
                <a:cs typeface="Trebuchet MS"/>
              </a:rPr>
              <a:t>iliacadan</a:t>
            </a:r>
            <a:r>
              <a:rPr sz="2000" spc="-220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başlar,</a:t>
            </a:r>
            <a:endParaRPr sz="2000">
              <a:latin typeface="Trebuchet MS"/>
              <a:cs typeface="Trebuchet MS"/>
            </a:endParaRPr>
          </a:p>
          <a:p>
            <a:pPr marL="295910" marR="5080">
              <a:lnSpc>
                <a:spcPts val="2400"/>
              </a:lnSpc>
              <a:spcBef>
                <a:spcPts val="65"/>
              </a:spcBef>
            </a:pPr>
            <a:r>
              <a:rPr sz="2000" spc="-130" dirty="0">
                <a:latin typeface="Trebuchet MS"/>
                <a:cs typeface="Trebuchet MS"/>
              </a:rPr>
              <a:t>12. </a:t>
            </a:r>
            <a:r>
              <a:rPr sz="2000" spc="-114" dirty="0">
                <a:latin typeface="Trebuchet MS"/>
                <a:cs typeface="Trebuchet MS"/>
              </a:rPr>
              <a:t>kaburga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5" dirty="0">
                <a:latin typeface="Trebuchet MS"/>
                <a:cs typeface="Trebuchet MS"/>
              </a:rPr>
              <a:t>bel </a:t>
            </a:r>
            <a:r>
              <a:rPr sz="2000" spc="-95" dirty="0">
                <a:latin typeface="Trebuchet MS"/>
                <a:cs typeface="Trebuchet MS"/>
              </a:rPr>
              <a:t>omurlarında </a:t>
            </a:r>
            <a:r>
              <a:rPr sz="2000" spc="-130" dirty="0">
                <a:latin typeface="Trebuchet MS"/>
                <a:cs typeface="Trebuchet MS"/>
              </a:rPr>
              <a:t>sonlanır.Tek </a:t>
            </a:r>
            <a:r>
              <a:rPr sz="2000" spc="-150" dirty="0">
                <a:latin typeface="Trebuchet MS"/>
                <a:cs typeface="Trebuchet MS"/>
              </a:rPr>
              <a:t>taraflı </a:t>
            </a:r>
            <a:r>
              <a:rPr sz="2000" spc="-125" dirty="0">
                <a:latin typeface="Trebuchet MS"/>
                <a:cs typeface="Trebuchet MS"/>
              </a:rPr>
              <a:t>kasıldı</a:t>
            </a:r>
            <a:r>
              <a:rPr sz="2000" spc="-125" dirty="0">
                <a:latin typeface="Arial"/>
                <a:cs typeface="Arial"/>
              </a:rPr>
              <a:t>ğ</a:t>
            </a:r>
            <a:r>
              <a:rPr sz="2000" spc="-125" dirty="0">
                <a:latin typeface="Trebuchet MS"/>
                <a:cs typeface="Trebuchet MS"/>
              </a:rPr>
              <a:t>ında </a:t>
            </a:r>
            <a:r>
              <a:rPr sz="2000" spc="-95" dirty="0">
                <a:latin typeface="Trebuchet MS"/>
                <a:cs typeface="Trebuchet MS"/>
              </a:rPr>
              <a:t>gövde </a:t>
            </a:r>
            <a:r>
              <a:rPr sz="2000" spc="30" dirty="0">
                <a:latin typeface="Trebuchet MS"/>
                <a:cs typeface="Trebuchet MS"/>
              </a:rPr>
              <a:t>o  </a:t>
            </a:r>
            <a:r>
              <a:rPr sz="2000" spc="-160" dirty="0">
                <a:latin typeface="Trebuchet MS"/>
                <a:cs typeface="Trebuchet MS"/>
              </a:rPr>
              <a:t>tarafa </a:t>
            </a:r>
            <a:r>
              <a:rPr sz="2000" spc="-135" dirty="0">
                <a:latin typeface="Trebuchet MS"/>
                <a:cs typeface="Trebuchet MS"/>
              </a:rPr>
              <a:t>bükülür. </a:t>
            </a:r>
            <a:r>
              <a:rPr sz="2000" spc="-40" dirty="0">
                <a:latin typeface="Trebuchet MS"/>
                <a:cs typeface="Trebuchet MS"/>
              </a:rPr>
              <a:t>Son </a:t>
            </a:r>
            <a:r>
              <a:rPr sz="2000" spc="-114" dirty="0">
                <a:latin typeface="Trebuchet MS"/>
                <a:cs typeface="Trebuchet MS"/>
              </a:rPr>
              <a:t>kaburgaları </a:t>
            </a:r>
            <a:r>
              <a:rPr sz="2000" spc="-125" dirty="0">
                <a:latin typeface="Trebuchet MS"/>
                <a:cs typeface="Trebuchet MS"/>
              </a:rPr>
              <a:t>(12. </a:t>
            </a:r>
            <a:r>
              <a:rPr sz="2000" spc="-100" dirty="0">
                <a:latin typeface="Trebuchet MS"/>
                <a:cs typeface="Trebuchet MS"/>
              </a:rPr>
              <a:t>kostalar) </a:t>
            </a:r>
            <a:r>
              <a:rPr sz="2000" spc="-145" dirty="0">
                <a:latin typeface="Trebuchet MS"/>
                <a:cs typeface="Trebuchet MS"/>
              </a:rPr>
              <a:t>aşa</a:t>
            </a:r>
            <a:r>
              <a:rPr sz="2000" spc="-145" dirty="0">
                <a:latin typeface="Arial"/>
                <a:cs typeface="Arial"/>
              </a:rPr>
              <a:t>ğ</a:t>
            </a:r>
            <a:r>
              <a:rPr sz="2000" spc="-145" dirty="0">
                <a:latin typeface="Trebuchet MS"/>
                <a:cs typeface="Trebuchet MS"/>
              </a:rPr>
              <a:t>ı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çekerek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ts val="2355"/>
              </a:lnSpc>
            </a:pPr>
            <a:r>
              <a:rPr sz="2000" spc="-95" dirty="0">
                <a:latin typeface="Trebuchet MS"/>
                <a:cs typeface="Trebuchet MS"/>
              </a:rPr>
              <a:t>inspirasyona </a:t>
            </a:r>
            <a:r>
              <a:rPr sz="2000" spc="-114" dirty="0">
                <a:latin typeface="Trebuchet MS"/>
                <a:cs typeface="Trebuchet MS"/>
              </a:rPr>
              <a:t>yardımcı</a:t>
            </a:r>
            <a:r>
              <a:rPr sz="2000" spc="-6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olur.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120" dirty="0">
                <a:latin typeface="Trebuchet MS"/>
                <a:cs typeface="Trebuchet MS"/>
              </a:rPr>
              <a:t>Pelvis </a:t>
            </a:r>
            <a:r>
              <a:rPr sz="2000" spc="-60" dirty="0">
                <a:latin typeface="Trebuchet MS"/>
                <a:cs typeface="Trebuchet MS"/>
              </a:rPr>
              <a:t>Çıkışını </a:t>
            </a:r>
            <a:r>
              <a:rPr sz="2000" spc="-114" dirty="0">
                <a:latin typeface="Trebuchet MS"/>
                <a:cs typeface="Trebuchet MS"/>
              </a:rPr>
              <a:t>Kapatan </a:t>
            </a:r>
            <a:r>
              <a:rPr sz="2000" spc="-70" dirty="0">
                <a:latin typeface="Trebuchet MS"/>
                <a:cs typeface="Trebuchet MS"/>
              </a:rPr>
              <a:t>Kaslar </a:t>
            </a:r>
            <a:r>
              <a:rPr sz="2000" spc="-145" dirty="0">
                <a:latin typeface="Trebuchet MS"/>
                <a:cs typeface="Trebuchet MS"/>
              </a:rPr>
              <a:t>:Pelvis </a:t>
            </a:r>
            <a:r>
              <a:rPr sz="2000" spc="-105" dirty="0">
                <a:latin typeface="Trebuchet MS"/>
                <a:cs typeface="Trebuchet MS"/>
              </a:rPr>
              <a:t>çıkışını </a:t>
            </a:r>
            <a:r>
              <a:rPr sz="2000" spc="-145" dirty="0">
                <a:latin typeface="Trebuchet MS"/>
                <a:cs typeface="Trebuchet MS"/>
              </a:rPr>
              <a:t>kapatan </a:t>
            </a:r>
            <a:r>
              <a:rPr sz="2000" spc="-110" dirty="0">
                <a:latin typeface="Trebuchet MS"/>
                <a:cs typeface="Trebuchet MS"/>
              </a:rPr>
              <a:t>kaslar</a:t>
            </a:r>
            <a:r>
              <a:rPr sz="2000" spc="229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pelvis</a:t>
            </a:r>
            <a:endParaRPr sz="2000">
              <a:latin typeface="Trebuchet MS"/>
              <a:cs typeface="Trebuchet MS"/>
            </a:endParaRPr>
          </a:p>
          <a:p>
            <a:pPr marL="295910" marR="78740">
              <a:lnSpc>
                <a:spcPct val="100000"/>
              </a:lnSpc>
            </a:pPr>
            <a:r>
              <a:rPr sz="2000" spc="-135" dirty="0">
                <a:latin typeface="Trebuchet MS"/>
                <a:cs typeface="Trebuchet MS"/>
              </a:rPr>
              <a:t>diyafragması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10" dirty="0">
                <a:latin typeface="Trebuchet MS"/>
                <a:cs typeface="Trebuchet MS"/>
              </a:rPr>
              <a:t>ürogenital </a:t>
            </a:r>
            <a:r>
              <a:rPr sz="2000" spc="-145" dirty="0">
                <a:latin typeface="Trebuchet MS"/>
                <a:cs typeface="Trebuchet MS"/>
              </a:rPr>
              <a:t>diyafragma </a:t>
            </a:r>
            <a:r>
              <a:rPr sz="2000" spc="-100" dirty="0">
                <a:latin typeface="Trebuchet MS"/>
                <a:cs typeface="Trebuchet MS"/>
              </a:rPr>
              <a:t>olmak üzere </a:t>
            </a:r>
            <a:r>
              <a:rPr sz="2000" spc="-110" dirty="0">
                <a:latin typeface="Trebuchet MS"/>
                <a:cs typeface="Trebuchet MS"/>
              </a:rPr>
              <a:t>iki </a:t>
            </a:r>
            <a:r>
              <a:rPr sz="2000" spc="-135" dirty="0">
                <a:latin typeface="Trebuchet MS"/>
                <a:cs typeface="Trebuchet MS"/>
              </a:rPr>
              <a:t>yapıyı </a:t>
            </a:r>
            <a:r>
              <a:rPr sz="2000" spc="-105" dirty="0">
                <a:latin typeface="Trebuchet MS"/>
                <a:cs typeface="Trebuchet MS"/>
              </a:rPr>
              <a:t>oluşturur.  </a:t>
            </a:r>
            <a:r>
              <a:rPr sz="2000" spc="-120" dirty="0">
                <a:latin typeface="Trebuchet MS"/>
                <a:cs typeface="Trebuchet MS"/>
              </a:rPr>
              <a:t>Pelvis </a:t>
            </a:r>
            <a:r>
              <a:rPr sz="2000" spc="-110" dirty="0">
                <a:latin typeface="Trebuchet MS"/>
                <a:cs typeface="Trebuchet MS"/>
              </a:rPr>
              <a:t>çıkışında </a:t>
            </a:r>
            <a:r>
              <a:rPr sz="2000" spc="-60" dirty="0">
                <a:latin typeface="Trebuchet MS"/>
                <a:cs typeface="Trebuchet MS"/>
              </a:rPr>
              <a:t>birçok </a:t>
            </a:r>
            <a:r>
              <a:rPr sz="2000" spc="-95" dirty="0">
                <a:latin typeface="Trebuchet MS"/>
                <a:cs typeface="Trebuchet MS"/>
              </a:rPr>
              <a:t>kas</a:t>
            </a:r>
            <a:r>
              <a:rPr sz="2000" spc="25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bulunmaktadır.</a:t>
            </a:r>
            <a:endParaRPr sz="2000">
              <a:latin typeface="Trebuchet MS"/>
              <a:cs typeface="Trebuchet MS"/>
            </a:endParaRPr>
          </a:p>
          <a:p>
            <a:pPr marL="335280">
              <a:lnSpc>
                <a:spcPts val="2385"/>
              </a:lnSpc>
              <a:spcBef>
                <a:spcPts val="600"/>
              </a:spcBef>
            </a:pPr>
            <a:r>
              <a:rPr sz="2000" spc="-80" dirty="0">
                <a:latin typeface="Trebuchet MS"/>
                <a:cs typeface="Trebuchet MS"/>
              </a:rPr>
              <a:t>M. </a:t>
            </a:r>
            <a:r>
              <a:rPr sz="2000" spc="-85" dirty="0">
                <a:latin typeface="Trebuchet MS"/>
                <a:cs typeface="Trebuchet MS"/>
              </a:rPr>
              <a:t>Levator </a:t>
            </a:r>
            <a:r>
              <a:rPr sz="2000" spc="-95" dirty="0">
                <a:latin typeface="Trebuchet MS"/>
                <a:cs typeface="Trebuchet MS"/>
              </a:rPr>
              <a:t>Ani: </a:t>
            </a:r>
            <a:r>
              <a:rPr sz="2000" spc="-50" dirty="0">
                <a:latin typeface="Trebuchet MS"/>
                <a:cs typeface="Trebuchet MS"/>
              </a:rPr>
              <a:t>(Anüsün</a:t>
            </a:r>
            <a:r>
              <a:rPr sz="2000" spc="-40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kaldırıcı </a:t>
            </a:r>
            <a:r>
              <a:rPr sz="2000" spc="-105" dirty="0">
                <a:latin typeface="Trebuchet MS"/>
                <a:cs typeface="Trebuchet MS"/>
              </a:rPr>
              <a:t>kası) </a:t>
            </a:r>
            <a:r>
              <a:rPr sz="2000" spc="-120" dirty="0">
                <a:latin typeface="Trebuchet MS"/>
                <a:cs typeface="Trebuchet MS"/>
              </a:rPr>
              <a:t>Pelvis </a:t>
            </a:r>
            <a:r>
              <a:rPr sz="2000" spc="-90" dirty="0">
                <a:latin typeface="Trebuchet MS"/>
                <a:cs typeface="Trebuchet MS"/>
              </a:rPr>
              <a:t>döşemesinin büyük</a:t>
            </a:r>
            <a:endParaRPr sz="2000">
              <a:latin typeface="Trebuchet MS"/>
              <a:cs typeface="Trebuchet MS"/>
            </a:endParaRPr>
          </a:p>
          <a:p>
            <a:pPr marL="295910" marR="934085">
              <a:lnSpc>
                <a:spcPts val="2440"/>
              </a:lnSpc>
              <a:spcBef>
                <a:spcPts val="35"/>
              </a:spcBef>
              <a:tabLst>
                <a:tab pos="2063750" algn="l"/>
              </a:tabLst>
            </a:pPr>
            <a:r>
              <a:rPr sz="2000" spc="-90" dirty="0">
                <a:latin typeface="Trebuchet MS"/>
                <a:cs typeface="Trebuchet MS"/>
              </a:rPr>
              <a:t>bölümünü </a:t>
            </a:r>
            <a:r>
              <a:rPr sz="2000" spc="-85" dirty="0">
                <a:latin typeface="Trebuchet MS"/>
                <a:cs typeface="Trebuchet MS"/>
              </a:rPr>
              <a:t>oluşturan </a:t>
            </a:r>
            <a:r>
              <a:rPr sz="2000" spc="-100" dirty="0">
                <a:latin typeface="Trebuchet MS"/>
                <a:cs typeface="Trebuchet MS"/>
              </a:rPr>
              <a:t>huni </a:t>
            </a:r>
            <a:r>
              <a:rPr sz="2000" spc="-105" dirty="0">
                <a:latin typeface="Trebuchet MS"/>
                <a:cs typeface="Trebuchet MS"/>
              </a:rPr>
              <a:t>şeklinde </a:t>
            </a:r>
            <a:r>
              <a:rPr sz="2000" spc="-110" dirty="0">
                <a:latin typeface="Trebuchet MS"/>
                <a:cs typeface="Trebuchet MS"/>
              </a:rPr>
              <a:t>iki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105" dirty="0">
                <a:latin typeface="Trebuchet MS"/>
                <a:cs typeface="Trebuchet MS"/>
              </a:rPr>
              <a:t>Kasıldı</a:t>
            </a:r>
            <a:r>
              <a:rPr sz="2000" spc="-105" dirty="0">
                <a:latin typeface="Arial"/>
                <a:cs typeface="Arial"/>
              </a:rPr>
              <a:t>ğ</a:t>
            </a:r>
            <a:r>
              <a:rPr sz="2000" spc="-105" dirty="0">
                <a:latin typeface="Trebuchet MS"/>
                <a:cs typeface="Trebuchet MS"/>
              </a:rPr>
              <a:t>ında </a:t>
            </a:r>
            <a:r>
              <a:rPr sz="2000" spc="-110" dirty="0">
                <a:latin typeface="Trebuchet MS"/>
                <a:cs typeface="Trebuchet MS"/>
              </a:rPr>
              <a:t>biraz  </a:t>
            </a:r>
            <a:r>
              <a:rPr sz="2000" spc="-95" dirty="0">
                <a:latin typeface="Trebuchet MS"/>
                <a:cs typeface="Trebuchet MS"/>
              </a:rPr>
              <a:t>yükselerek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anüs	</a:t>
            </a:r>
            <a:r>
              <a:rPr sz="2000" spc="-130" dirty="0">
                <a:latin typeface="Trebuchet MS"/>
                <a:cs typeface="Trebuchet MS"/>
              </a:rPr>
              <a:t>kanalını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55" dirty="0">
                <a:latin typeface="Trebuchet MS"/>
                <a:cs typeface="Trebuchet MS"/>
              </a:rPr>
              <a:t>daraltır.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9831" y="0"/>
            <a:ext cx="8784336" cy="655320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245412" y="2142744"/>
            <a:ext cx="509016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 txBox="1"/>
          <p:nvPr/>
        </p:nvSpPr>
        <p:spPr>
          <a:xfrm>
            <a:off x="1232712" y="999337"/>
            <a:ext cx="7146290" cy="566610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80000"/>
              <a:buFont typeface="Arial"/>
              <a:buChar char=""/>
              <a:tabLst>
                <a:tab pos="366395" algn="l"/>
                <a:tab pos="367030" algn="l"/>
              </a:tabLst>
            </a:pPr>
            <a:r>
              <a:rPr sz="2000" spc="-20" dirty="0">
                <a:latin typeface="Trebuchet MS"/>
                <a:cs typeface="Trebuchet MS"/>
              </a:rPr>
              <a:t>Üst </a:t>
            </a:r>
            <a:r>
              <a:rPr sz="2000" spc="-95" dirty="0">
                <a:latin typeface="Trebuchet MS"/>
                <a:cs typeface="Trebuchet MS"/>
              </a:rPr>
              <a:t>Ekstremite</a:t>
            </a:r>
            <a:r>
              <a:rPr sz="2000" spc="-13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295910" marR="7112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80000"/>
              <a:buFont typeface="Arial"/>
              <a:buChar char=""/>
              <a:tabLst>
                <a:tab pos="295910" algn="l"/>
                <a:tab pos="296545" algn="l"/>
              </a:tabLst>
            </a:pPr>
            <a:r>
              <a:rPr sz="2000" spc="-20" dirty="0">
                <a:latin typeface="Trebuchet MS"/>
                <a:cs typeface="Trebuchet MS"/>
              </a:rPr>
              <a:t>Üst </a:t>
            </a:r>
            <a:r>
              <a:rPr sz="2000" spc="-100" dirty="0">
                <a:latin typeface="Trebuchet MS"/>
                <a:cs typeface="Trebuchet MS"/>
              </a:rPr>
              <a:t>ekstremite </a:t>
            </a:r>
            <a:r>
              <a:rPr sz="2000" spc="-135" dirty="0">
                <a:latin typeface="Trebuchet MS"/>
                <a:cs typeface="Trebuchet MS"/>
              </a:rPr>
              <a:t>kasları, </a:t>
            </a:r>
            <a:r>
              <a:rPr sz="2000" spc="-80" dirty="0">
                <a:latin typeface="Trebuchet MS"/>
                <a:cs typeface="Trebuchet MS"/>
              </a:rPr>
              <a:t>omuz </a:t>
            </a:r>
            <a:r>
              <a:rPr sz="2000" spc="-135" dirty="0">
                <a:latin typeface="Trebuchet MS"/>
                <a:cs typeface="Trebuchet MS"/>
              </a:rPr>
              <a:t>kasları,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35" dirty="0">
                <a:latin typeface="Trebuchet MS"/>
                <a:cs typeface="Trebuchet MS"/>
              </a:rPr>
              <a:t>kasları,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140" dirty="0">
                <a:latin typeface="Trebuchet MS"/>
                <a:cs typeface="Trebuchet MS"/>
              </a:rPr>
              <a:t>ve</a:t>
            </a:r>
            <a:r>
              <a:rPr sz="2000" spc="-395" dirty="0">
                <a:latin typeface="Trebuchet MS"/>
                <a:cs typeface="Trebuchet MS"/>
              </a:rPr>
              <a:t> </a:t>
            </a:r>
            <a:r>
              <a:rPr sz="2000" spc="-145" dirty="0">
                <a:latin typeface="Trebuchet MS"/>
                <a:cs typeface="Trebuchet MS"/>
              </a:rPr>
              <a:t>el 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95" dirty="0">
                <a:latin typeface="Trebuchet MS"/>
                <a:cs typeface="Trebuchet MS"/>
              </a:rPr>
              <a:t>olarak </a:t>
            </a:r>
            <a:r>
              <a:rPr sz="2000" spc="-50" dirty="0">
                <a:latin typeface="Trebuchet MS"/>
                <a:cs typeface="Trebuchet MS"/>
              </a:rPr>
              <a:t>4 </a:t>
            </a:r>
            <a:r>
              <a:rPr sz="2000" spc="-110" dirty="0">
                <a:latin typeface="Trebuchet MS"/>
                <a:cs typeface="Trebuchet MS"/>
              </a:rPr>
              <a:t>gruba </a:t>
            </a:r>
            <a:r>
              <a:rPr sz="2000" spc="-160" dirty="0">
                <a:latin typeface="Trebuchet MS"/>
                <a:cs typeface="Trebuchet MS"/>
              </a:rPr>
              <a:t>ayrılır. </a:t>
            </a:r>
            <a:r>
              <a:rPr sz="2000" spc="-15" dirty="0">
                <a:latin typeface="Trebuchet MS"/>
                <a:cs typeface="Trebuchet MS"/>
              </a:rPr>
              <a:t>Omuz </a:t>
            </a:r>
            <a:r>
              <a:rPr sz="2000" spc="-80" dirty="0">
                <a:latin typeface="Trebuchet MS"/>
                <a:cs typeface="Trebuchet MS"/>
              </a:rPr>
              <a:t>Kasları </a:t>
            </a:r>
            <a:r>
              <a:rPr sz="2000" spc="-85" dirty="0">
                <a:latin typeface="Trebuchet MS"/>
                <a:cs typeface="Trebuchet MS"/>
              </a:rPr>
              <a:t>(omuz </a:t>
            </a:r>
            <a:r>
              <a:rPr sz="2000" spc="-105" dirty="0">
                <a:latin typeface="Trebuchet MS"/>
                <a:cs typeface="Trebuchet MS"/>
              </a:rPr>
              <a:t>kemeri </a:t>
            </a:r>
            <a:r>
              <a:rPr sz="2000" spc="-110" dirty="0">
                <a:latin typeface="Trebuchet MS"/>
                <a:cs typeface="Trebuchet MS"/>
              </a:rPr>
              <a:t>kasları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  <a:p>
            <a:pPr marL="335915">
              <a:lnSpc>
                <a:spcPct val="100000"/>
              </a:lnSpc>
              <a:spcBef>
                <a:spcPts val="60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85" dirty="0">
                <a:latin typeface="Trebuchet MS"/>
                <a:cs typeface="Trebuchet MS"/>
              </a:rPr>
              <a:t>Deltoideus: </a:t>
            </a:r>
            <a:r>
              <a:rPr sz="2000" spc="-55" dirty="0">
                <a:latin typeface="Trebuchet MS"/>
                <a:cs typeface="Trebuchet MS"/>
              </a:rPr>
              <a:t>(Deltoid </a:t>
            </a:r>
            <a:r>
              <a:rPr sz="2000" spc="-95" dirty="0">
                <a:latin typeface="Trebuchet MS"/>
                <a:cs typeface="Trebuchet MS"/>
              </a:rPr>
              <a:t>kas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15" dirty="0">
                <a:latin typeface="Trebuchet MS"/>
                <a:cs typeface="Trebuchet MS"/>
              </a:rPr>
              <a:t>Omuz </a:t>
            </a:r>
            <a:r>
              <a:rPr sz="2000" spc="-120" dirty="0">
                <a:latin typeface="Trebuchet MS"/>
                <a:cs typeface="Trebuchet MS"/>
              </a:rPr>
              <a:t>eklemini ön,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140" dirty="0">
                <a:latin typeface="Trebuchet MS"/>
                <a:cs typeface="Trebuchet MS"/>
              </a:rPr>
              <a:t>ve</a:t>
            </a:r>
            <a:r>
              <a:rPr sz="2000" spc="-440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arkadan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</a:pPr>
            <a:r>
              <a:rPr sz="2000" spc="-105" dirty="0">
                <a:latin typeface="Trebuchet MS"/>
                <a:cs typeface="Trebuchet MS"/>
              </a:rPr>
              <a:t>saran </a:t>
            </a:r>
            <a:r>
              <a:rPr sz="2000" spc="-155" dirty="0">
                <a:latin typeface="Trebuchet MS"/>
                <a:cs typeface="Trebuchet MS"/>
              </a:rPr>
              <a:t>kalın, </a:t>
            </a:r>
            <a:r>
              <a:rPr sz="2000" spc="-114" dirty="0">
                <a:latin typeface="Trebuchet MS"/>
                <a:cs typeface="Trebuchet MS"/>
              </a:rPr>
              <a:t>üçgen </a:t>
            </a:r>
            <a:r>
              <a:rPr sz="2000" spc="-105" dirty="0">
                <a:latin typeface="Trebuchet MS"/>
                <a:cs typeface="Trebuchet MS"/>
              </a:rPr>
              <a:t>şeklinde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50" dirty="0">
                <a:latin typeface="Trebuchet MS"/>
                <a:cs typeface="Trebuchet MS"/>
              </a:rPr>
              <a:t>kastır. </a:t>
            </a:r>
            <a:r>
              <a:rPr sz="2000" spc="-40" dirty="0">
                <a:latin typeface="Trebuchet MS"/>
                <a:cs typeface="Trebuchet MS"/>
              </a:rPr>
              <a:t>Omuzun </a:t>
            </a:r>
            <a:r>
              <a:rPr sz="2000" spc="-114" dirty="0">
                <a:latin typeface="Trebuchet MS"/>
                <a:cs typeface="Trebuchet MS"/>
              </a:rPr>
              <a:t>yuvarlak </a:t>
            </a:r>
            <a:r>
              <a:rPr sz="2000" spc="-105" dirty="0">
                <a:latin typeface="Trebuchet MS"/>
                <a:cs typeface="Trebuchet MS"/>
              </a:rPr>
              <a:t>şeklini </a:t>
            </a:r>
            <a:r>
              <a:rPr sz="2000" spc="-145" dirty="0">
                <a:latin typeface="Trebuchet MS"/>
                <a:cs typeface="Trebuchet MS"/>
              </a:rPr>
              <a:t>verir.</a:t>
            </a:r>
            <a:endParaRPr sz="2000">
              <a:latin typeface="Trebuchet MS"/>
              <a:cs typeface="Trebuchet MS"/>
            </a:endParaRPr>
          </a:p>
          <a:p>
            <a:pPr marL="295910" marR="186690">
              <a:lnSpc>
                <a:spcPct val="100000"/>
              </a:lnSpc>
              <a:spcBef>
                <a:spcPts val="5"/>
              </a:spcBef>
            </a:pPr>
            <a:r>
              <a:rPr sz="2000" spc="-50" dirty="0">
                <a:latin typeface="Trebuchet MS"/>
                <a:cs typeface="Trebuchet MS"/>
              </a:rPr>
              <a:t>Deltoid </a:t>
            </a:r>
            <a:r>
              <a:rPr sz="2000" spc="-150" dirty="0">
                <a:latin typeface="Trebuchet MS"/>
                <a:cs typeface="Trebuchet MS"/>
              </a:rPr>
              <a:t>kas, </a:t>
            </a:r>
            <a:r>
              <a:rPr sz="2000" spc="-140" dirty="0">
                <a:latin typeface="Trebuchet MS"/>
                <a:cs typeface="Trebuchet MS"/>
              </a:rPr>
              <a:t>claviculanın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95" dirty="0">
                <a:latin typeface="Trebuchet MS"/>
                <a:cs typeface="Trebuchet MS"/>
              </a:rPr>
              <a:t>kısmı </a:t>
            </a:r>
            <a:r>
              <a:rPr sz="2000" spc="-125" dirty="0">
                <a:latin typeface="Trebuchet MS"/>
                <a:cs typeface="Trebuchet MS"/>
              </a:rPr>
              <a:t>scapulanın </a:t>
            </a:r>
            <a:r>
              <a:rPr sz="2000" spc="-80" dirty="0">
                <a:latin typeface="Trebuchet MS"/>
                <a:cs typeface="Trebuchet MS"/>
              </a:rPr>
              <a:t>acromion </a:t>
            </a:r>
            <a:r>
              <a:rPr sz="2000" spc="-105" dirty="0">
                <a:latin typeface="Trebuchet MS"/>
                <a:cs typeface="Trebuchet MS"/>
              </a:rPr>
              <a:t>çıkıntısı </a:t>
            </a:r>
            <a:r>
              <a:rPr sz="2000" spc="-140" dirty="0">
                <a:latin typeface="Trebuchet MS"/>
                <a:cs typeface="Trebuchet MS"/>
              </a:rPr>
              <a:t>ve  </a:t>
            </a:r>
            <a:r>
              <a:rPr sz="2000" spc="-114" dirty="0">
                <a:latin typeface="Trebuchet MS"/>
                <a:cs typeface="Trebuchet MS"/>
              </a:rPr>
              <a:t>spina </a:t>
            </a:r>
            <a:r>
              <a:rPr sz="2000" spc="-135" dirty="0">
                <a:latin typeface="Trebuchet MS"/>
                <a:cs typeface="Trebuchet MS"/>
              </a:rPr>
              <a:t>scapuladan </a:t>
            </a:r>
            <a:r>
              <a:rPr sz="2000" spc="-90" dirty="0">
                <a:latin typeface="Trebuchet MS"/>
                <a:cs typeface="Trebuchet MS"/>
              </a:rPr>
              <a:t>( </a:t>
            </a:r>
            <a:r>
              <a:rPr sz="2000" spc="-70" dirty="0">
                <a:latin typeface="Trebuchet MS"/>
                <a:cs typeface="Trebuchet MS"/>
              </a:rPr>
              <a:t>kürek </a:t>
            </a:r>
            <a:r>
              <a:rPr sz="2000" spc="-120" dirty="0">
                <a:latin typeface="Trebuchet MS"/>
                <a:cs typeface="Trebuchet MS"/>
              </a:rPr>
              <a:t>dikeni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105" dirty="0">
                <a:latin typeface="Trebuchet MS"/>
                <a:cs typeface="Trebuchet MS"/>
              </a:rPr>
              <a:t>üç </a:t>
            </a:r>
            <a:r>
              <a:rPr sz="2000" spc="-120" dirty="0">
                <a:latin typeface="Trebuchet MS"/>
                <a:cs typeface="Trebuchet MS"/>
              </a:rPr>
              <a:t>parça </a:t>
            </a:r>
            <a:r>
              <a:rPr sz="2000" spc="-130" dirty="0">
                <a:latin typeface="Trebuchet MS"/>
                <a:cs typeface="Trebuchet MS"/>
              </a:rPr>
              <a:t>halinde</a:t>
            </a:r>
            <a:r>
              <a:rPr sz="2000" spc="270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başlar.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</a:pPr>
            <a:r>
              <a:rPr sz="2000" spc="-55" dirty="0">
                <a:latin typeface="Trebuchet MS"/>
                <a:cs typeface="Trebuchet MS"/>
              </a:rPr>
              <a:t>Humerusun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100" dirty="0">
                <a:latin typeface="Trebuchet MS"/>
                <a:cs typeface="Trebuchet MS"/>
              </a:rPr>
              <a:t>ucunun </a:t>
            </a:r>
            <a:r>
              <a:rPr sz="2000" spc="-110" dirty="0">
                <a:latin typeface="Trebuchet MS"/>
                <a:cs typeface="Trebuchet MS"/>
              </a:rPr>
              <a:t>dışında</a:t>
            </a:r>
            <a:r>
              <a:rPr sz="2000" spc="-5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sonlanır.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45" dirty="0">
                <a:latin typeface="Trebuchet MS"/>
                <a:cs typeface="Trebuchet MS"/>
              </a:rPr>
              <a:t>Deltoid</a:t>
            </a:r>
            <a:r>
              <a:rPr sz="2000" spc="-7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kas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kola;</a:t>
            </a:r>
            <a:r>
              <a:rPr sz="2000" spc="-254" dirty="0">
                <a:latin typeface="Trebuchet MS"/>
                <a:cs typeface="Trebuchet MS"/>
              </a:rPr>
              <a:t> </a:t>
            </a:r>
            <a:r>
              <a:rPr sz="2000" spc="-125" dirty="0">
                <a:latin typeface="Trebuchet MS"/>
                <a:cs typeface="Trebuchet MS"/>
              </a:rPr>
              <a:t>fleksiyon,</a:t>
            </a:r>
            <a:r>
              <a:rPr sz="2000" spc="-280" dirty="0">
                <a:latin typeface="Trebuchet MS"/>
                <a:cs typeface="Trebuchet MS"/>
              </a:rPr>
              <a:t> </a:t>
            </a:r>
            <a:r>
              <a:rPr sz="2000" spc="-125" dirty="0">
                <a:latin typeface="Trebuchet MS"/>
                <a:cs typeface="Trebuchet MS"/>
              </a:rPr>
              <a:t>iç</a:t>
            </a:r>
            <a:r>
              <a:rPr sz="2000" spc="-45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rotasyon,</a:t>
            </a:r>
            <a:r>
              <a:rPr sz="2000" spc="-285" dirty="0">
                <a:latin typeface="Trebuchet MS"/>
                <a:cs typeface="Trebuchet MS"/>
              </a:rPr>
              <a:t> </a:t>
            </a:r>
            <a:r>
              <a:rPr sz="2000" spc="-110" dirty="0">
                <a:latin typeface="Trebuchet MS"/>
                <a:cs typeface="Trebuchet MS"/>
              </a:rPr>
              <a:t>abduksiyon,</a:t>
            </a:r>
            <a:r>
              <a:rPr sz="2000" spc="-28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ekstansiyon</a:t>
            </a:r>
            <a:r>
              <a:rPr sz="2000" spc="-70" dirty="0">
                <a:latin typeface="Trebuchet MS"/>
                <a:cs typeface="Trebuchet MS"/>
              </a:rPr>
              <a:t> </a:t>
            </a:r>
            <a:r>
              <a:rPr sz="2000" spc="-140" dirty="0">
                <a:latin typeface="Trebuchet MS"/>
                <a:cs typeface="Trebuchet MS"/>
              </a:rPr>
              <a:t>ve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dış</a:t>
            </a:r>
            <a:endParaRPr sz="20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</a:pPr>
            <a:r>
              <a:rPr sz="2000" spc="-75" dirty="0">
                <a:latin typeface="Trebuchet MS"/>
                <a:cs typeface="Trebuchet MS"/>
              </a:rPr>
              <a:t>rotasyon </a:t>
            </a:r>
            <a:r>
              <a:rPr sz="2000" spc="-105" dirty="0">
                <a:latin typeface="Trebuchet MS"/>
                <a:cs typeface="Trebuchet MS"/>
              </a:rPr>
              <a:t>yaptırır.Aşı </a:t>
            </a:r>
            <a:r>
              <a:rPr sz="2000" spc="-135" dirty="0">
                <a:latin typeface="Trebuchet MS"/>
                <a:cs typeface="Trebuchet MS"/>
              </a:rPr>
              <a:t>uygulamaları </a:t>
            </a:r>
            <a:r>
              <a:rPr sz="2000" spc="-130" dirty="0">
                <a:latin typeface="Trebuchet MS"/>
                <a:cs typeface="Trebuchet MS"/>
              </a:rPr>
              <a:t>genellikle </a:t>
            </a:r>
            <a:r>
              <a:rPr sz="2000" spc="-100" dirty="0">
                <a:latin typeface="Trebuchet MS"/>
                <a:cs typeface="Trebuchet MS"/>
              </a:rPr>
              <a:t>deltoid </a:t>
            </a:r>
            <a:r>
              <a:rPr sz="2000" spc="-125" dirty="0">
                <a:latin typeface="Trebuchet MS"/>
                <a:cs typeface="Trebuchet MS"/>
              </a:rPr>
              <a:t>kasa</a:t>
            </a:r>
            <a:r>
              <a:rPr sz="2000" spc="165" dirty="0">
                <a:latin typeface="Trebuchet MS"/>
                <a:cs typeface="Trebuchet MS"/>
              </a:rPr>
              <a:t> </a:t>
            </a:r>
            <a:r>
              <a:rPr sz="2000" spc="-170" dirty="0">
                <a:latin typeface="Trebuchet MS"/>
                <a:cs typeface="Trebuchet MS"/>
              </a:rPr>
              <a:t>yapılır.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565"/>
              </a:spcBef>
            </a:pPr>
            <a:r>
              <a:rPr sz="2000" spc="-30" dirty="0">
                <a:latin typeface="Trebuchet MS"/>
                <a:cs typeface="Trebuchet MS"/>
              </a:rPr>
              <a:t>Di</a:t>
            </a:r>
            <a:r>
              <a:rPr sz="2000" spc="-30" dirty="0">
                <a:latin typeface="Arial"/>
                <a:cs typeface="Arial"/>
              </a:rPr>
              <a:t>ğ</a:t>
            </a:r>
            <a:r>
              <a:rPr sz="2000" spc="-30" dirty="0">
                <a:latin typeface="Trebuchet MS"/>
                <a:cs typeface="Trebuchet MS"/>
              </a:rPr>
              <a:t>er </a:t>
            </a:r>
            <a:r>
              <a:rPr sz="2000" spc="-80" dirty="0">
                <a:latin typeface="Trebuchet MS"/>
                <a:cs typeface="Trebuchet MS"/>
              </a:rPr>
              <a:t>omuz </a:t>
            </a:r>
            <a:r>
              <a:rPr sz="2000" spc="-110" dirty="0">
                <a:latin typeface="Trebuchet MS"/>
                <a:cs typeface="Trebuchet MS"/>
              </a:rPr>
              <a:t>kasları</a:t>
            </a:r>
            <a:r>
              <a:rPr sz="2000" spc="-105" dirty="0">
                <a:latin typeface="Trebuchet MS"/>
                <a:cs typeface="Trebuchet MS"/>
              </a:rPr>
              <a:t> şunlardır: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63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114" dirty="0">
                <a:latin typeface="Trebuchet MS"/>
                <a:cs typeface="Trebuchet MS"/>
              </a:rPr>
              <a:t>Supraspinatus, </a:t>
            </a:r>
            <a:r>
              <a:rPr sz="2000" spc="-110" dirty="0">
                <a:latin typeface="Trebuchet MS"/>
                <a:cs typeface="Trebuchet MS"/>
              </a:rPr>
              <a:t>(diken </a:t>
            </a:r>
            <a:r>
              <a:rPr sz="2000" spc="-90" dirty="0">
                <a:latin typeface="Trebuchet MS"/>
                <a:cs typeface="Trebuchet MS"/>
              </a:rPr>
              <a:t>üstü</a:t>
            </a:r>
            <a:r>
              <a:rPr sz="2000" spc="-36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kas)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57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125" dirty="0">
                <a:latin typeface="Arial"/>
                <a:cs typeface="Arial"/>
              </a:rPr>
              <a:t>İ</a:t>
            </a:r>
            <a:r>
              <a:rPr sz="2000" spc="-125" dirty="0">
                <a:latin typeface="Trebuchet MS"/>
                <a:cs typeface="Trebuchet MS"/>
              </a:rPr>
              <a:t>nfraspinatus, </a:t>
            </a:r>
            <a:r>
              <a:rPr sz="2000" spc="-110" dirty="0">
                <a:latin typeface="Trebuchet MS"/>
                <a:cs typeface="Trebuchet MS"/>
              </a:rPr>
              <a:t>(diken </a:t>
            </a:r>
            <a:r>
              <a:rPr sz="2000" spc="-155" dirty="0">
                <a:latin typeface="Trebuchet MS"/>
                <a:cs typeface="Trebuchet MS"/>
              </a:rPr>
              <a:t>altı</a:t>
            </a:r>
            <a:r>
              <a:rPr sz="2000" spc="-36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kas)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63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teres </a:t>
            </a:r>
            <a:r>
              <a:rPr sz="2000" spc="-135" dirty="0">
                <a:latin typeface="Trebuchet MS"/>
                <a:cs typeface="Trebuchet MS"/>
              </a:rPr>
              <a:t>minor, </a:t>
            </a:r>
            <a:r>
              <a:rPr sz="2000" spc="-85" dirty="0">
                <a:latin typeface="Trebuchet MS"/>
                <a:cs typeface="Trebuchet MS"/>
              </a:rPr>
              <a:t>(küçük </a:t>
            </a:r>
            <a:r>
              <a:rPr sz="2000" spc="-110" dirty="0">
                <a:latin typeface="Trebuchet MS"/>
                <a:cs typeface="Trebuchet MS"/>
              </a:rPr>
              <a:t>yuvarlak </a:t>
            </a:r>
            <a:r>
              <a:rPr sz="2000" spc="-95" dirty="0">
                <a:latin typeface="Trebuchet MS"/>
                <a:cs typeface="Trebuchet MS"/>
              </a:rPr>
              <a:t>kas</a:t>
            </a:r>
            <a:r>
              <a:rPr sz="2000" spc="-31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60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teres </a:t>
            </a:r>
            <a:r>
              <a:rPr sz="2000" spc="-180" dirty="0">
                <a:latin typeface="Trebuchet MS"/>
                <a:cs typeface="Trebuchet MS"/>
              </a:rPr>
              <a:t>major, </a:t>
            </a:r>
            <a:r>
              <a:rPr sz="2000" spc="-90" dirty="0">
                <a:latin typeface="Trebuchet MS"/>
                <a:cs typeface="Trebuchet MS"/>
              </a:rPr>
              <a:t>(büyük </a:t>
            </a:r>
            <a:r>
              <a:rPr sz="2000" spc="-110" dirty="0">
                <a:latin typeface="Trebuchet MS"/>
                <a:cs typeface="Trebuchet MS"/>
              </a:rPr>
              <a:t>yuvarlak</a:t>
            </a:r>
            <a:r>
              <a:rPr sz="2000" spc="-325" dirty="0">
                <a:latin typeface="Trebuchet MS"/>
                <a:cs typeface="Trebuchet MS"/>
              </a:rPr>
              <a:t> </a:t>
            </a:r>
            <a:r>
              <a:rPr sz="2000" spc="-95" dirty="0">
                <a:latin typeface="Trebuchet MS"/>
                <a:cs typeface="Trebuchet MS"/>
              </a:rPr>
              <a:t>kas)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80" dirty="0">
                <a:latin typeface="Trebuchet MS"/>
                <a:cs typeface="Trebuchet MS"/>
              </a:rPr>
              <a:t>M. </a:t>
            </a:r>
            <a:r>
              <a:rPr sz="2000" spc="-120" dirty="0">
                <a:latin typeface="Trebuchet MS"/>
                <a:cs typeface="Trebuchet MS"/>
              </a:rPr>
              <a:t>Subscapularis, </a:t>
            </a:r>
            <a:r>
              <a:rPr sz="2000" spc="-75" dirty="0">
                <a:latin typeface="Trebuchet MS"/>
                <a:cs typeface="Trebuchet MS"/>
              </a:rPr>
              <a:t>(kürek </a:t>
            </a:r>
            <a:r>
              <a:rPr sz="2000" spc="-150" dirty="0">
                <a:latin typeface="Trebuchet MS"/>
                <a:cs typeface="Trebuchet MS"/>
              </a:rPr>
              <a:t>altı </a:t>
            </a:r>
            <a:r>
              <a:rPr sz="2000" spc="-110" dirty="0">
                <a:latin typeface="Trebuchet MS"/>
                <a:cs typeface="Trebuchet MS"/>
              </a:rPr>
              <a:t>kası</a:t>
            </a:r>
            <a:r>
              <a:rPr sz="2000" spc="-300" dirty="0">
                <a:latin typeface="Trebuchet MS"/>
                <a:cs typeface="Trebuchet MS"/>
              </a:rPr>
              <a:t> </a:t>
            </a:r>
            <a:r>
              <a:rPr sz="2000" spc="-90" dirty="0">
                <a:latin typeface="Trebuchet MS"/>
                <a:cs typeface="Trebuchet MS"/>
              </a:rPr>
              <a:t>)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5466" y="2645917"/>
            <a:ext cx="509625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5466" y="4098671"/>
            <a:ext cx="509625" cy="295656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315466" y="4998084"/>
            <a:ext cx="509625" cy="295655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 txBox="1"/>
          <p:nvPr/>
        </p:nvSpPr>
        <p:spPr>
          <a:xfrm>
            <a:off x="1232712" y="928217"/>
            <a:ext cx="6953250" cy="4670425"/>
          </a:xfrm>
          <a:prstGeom prst="rect">
            <a:avLst/>
          </a:prstGeom>
        </p:spPr>
        <p:txBody>
          <a:bodyPr vert="horz" wrap="square" lIns="0" tIns="58419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459"/>
              </a:spcBef>
            </a:pPr>
            <a:r>
              <a:rPr sz="2000" spc="-25" dirty="0">
                <a:latin typeface="Trebuchet MS"/>
                <a:cs typeface="Trebuchet MS"/>
              </a:rPr>
              <a:t>Kol</a:t>
            </a:r>
            <a:r>
              <a:rPr sz="2000" spc="-80" dirty="0">
                <a:latin typeface="Trebuchet MS"/>
                <a:cs typeface="Trebuchet MS"/>
              </a:rPr>
              <a:t> Kasları</a:t>
            </a:r>
            <a:endParaRPr sz="2000">
              <a:latin typeface="Trebuchet MS"/>
              <a:cs typeface="Trebuchet MS"/>
            </a:endParaRPr>
          </a:p>
          <a:p>
            <a:pPr marL="295910" marR="240029" indent="-283845">
              <a:lnSpc>
                <a:spcPts val="2160"/>
              </a:lnSpc>
              <a:spcBef>
                <a:spcPts val="630"/>
              </a:spcBef>
            </a:pPr>
            <a:r>
              <a:rPr sz="2000" spc="-25" dirty="0">
                <a:latin typeface="Trebuchet MS"/>
                <a:cs typeface="Trebuchet MS"/>
              </a:rPr>
              <a:t>Kol </a:t>
            </a:r>
            <a:r>
              <a:rPr sz="2000" spc="-135" dirty="0">
                <a:latin typeface="Trebuchet MS"/>
                <a:cs typeface="Trebuchet MS"/>
              </a:rPr>
              <a:t>kasları;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100" dirty="0">
                <a:latin typeface="Trebuchet MS"/>
                <a:cs typeface="Trebuchet MS"/>
              </a:rPr>
              <a:t>bölgesi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10" dirty="0">
                <a:latin typeface="Trebuchet MS"/>
                <a:cs typeface="Trebuchet MS"/>
              </a:rPr>
              <a:t>arka </a:t>
            </a:r>
            <a:r>
              <a:rPr sz="2000" spc="-100" dirty="0">
                <a:latin typeface="Trebuchet MS"/>
                <a:cs typeface="Trebuchet MS"/>
              </a:rPr>
              <a:t>bölgesi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95" dirty="0">
                <a:latin typeface="Trebuchet MS"/>
                <a:cs typeface="Trebuchet MS"/>
              </a:rPr>
              <a:t>olarak  </a:t>
            </a:r>
            <a:r>
              <a:rPr sz="2000" spc="-130" dirty="0">
                <a:latin typeface="Trebuchet MS"/>
                <a:cs typeface="Trebuchet MS"/>
              </a:rPr>
              <a:t>gruplandırılır.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330"/>
              </a:spcBef>
            </a:pPr>
            <a:r>
              <a:rPr sz="2000" spc="-25" dirty="0">
                <a:latin typeface="Trebuchet MS"/>
                <a:cs typeface="Trebuchet MS"/>
              </a:rPr>
              <a:t>Kol </a:t>
            </a: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85" dirty="0">
                <a:latin typeface="Trebuchet MS"/>
                <a:cs typeface="Trebuchet MS"/>
              </a:rPr>
              <a:t>Bölge</a:t>
            </a:r>
            <a:r>
              <a:rPr sz="2000" spc="-27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82550">
              <a:lnSpc>
                <a:spcPct val="100000"/>
              </a:lnSpc>
              <a:spcBef>
                <a:spcPts val="36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Biceps</a:t>
            </a:r>
            <a:r>
              <a:rPr sz="2000" spc="-250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Brachii:</a:t>
            </a:r>
            <a:endParaRPr sz="2000">
              <a:latin typeface="Trebuchet MS"/>
              <a:cs typeface="Trebuchet MS"/>
            </a:endParaRPr>
          </a:p>
          <a:p>
            <a:pPr marL="405765">
              <a:lnSpc>
                <a:spcPts val="2300"/>
              </a:lnSpc>
              <a:spcBef>
                <a:spcPts val="325"/>
              </a:spcBef>
            </a:pPr>
            <a:r>
              <a:rPr sz="2000" spc="-80" dirty="0">
                <a:latin typeface="Arial"/>
                <a:cs typeface="Arial"/>
              </a:rPr>
              <a:t>İ</a:t>
            </a:r>
            <a:r>
              <a:rPr sz="2000" spc="-80" dirty="0">
                <a:latin typeface="Trebuchet MS"/>
                <a:cs typeface="Trebuchet MS"/>
              </a:rPr>
              <a:t>ki </a:t>
            </a:r>
            <a:r>
              <a:rPr sz="2000" spc="-130" dirty="0">
                <a:latin typeface="Trebuchet MS"/>
                <a:cs typeface="Trebuchet MS"/>
              </a:rPr>
              <a:t>başlı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10" dirty="0">
                <a:latin typeface="Trebuchet MS"/>
                <a:cs typeface="Trebuchet MS"/>
              </a:rPr>
              <a:t>kası </a:t>
            </a:r>
            <a:r>
              <a:rPr sz="2000" spc="265" dirty="0">
                <a:latin typeface="Trebuchet MS"/>
                <a:cs typeface="Trebuchet MS"/>
              </a:rPr>
              <a:t>– </a:t>
            </a:r>
            <a:r>
              <a:rPr sz="2000" spc="-130" dirty="0">
                <a:latin typeface="Trebuchet MS"/>
                <a:cs typeface="Trebuchet MS"/>
              </a:rPr>
              <a:t>pazu </a:t>
            </a:r>
            <a:r>
              <a:rPr sz="2000" spc="-110" dirty="0">
                <a:latin typeface="Trebuchet MS"/>
                <a:cs typeface="Trebuchet MS"/>
              </a:rPr>
              <a:t>kası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55" dirty="0">
                <a:latin typeface="Trebuchet MS"/>
                <a:cs typeface="Trebuchet MS"/>
              </a:rPr>
              <a:t>Kolun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95" dirty="0">
                <a:latin typeface="Trebuchet MS"/>
                <a:cs typeface="Trebuchet MS"/>
              </a:rPr>
              <a:t>bölümünde </a:t>
            </a:r>
            <a:r>
              <a:rPr sz="2000" spc="-120" dirty="0">
                <a:latin typeface="Trebuchet MS"/>
                <a:cs typeface="Trebuchet MS"/>
              </a:rPr>
              <a:t>bulunan</a:t>
            </a:r>
            <a:r>
              <a:rPr sz="2000" spc="-85" dirty="0">
                <a:latin typeface="Trebuchet MS"/>
                <a:cs typeface="Trebuchet MS"/>
              </a:rPr>
              <a:t> </a:t>
            </a:r>
            <a:r>
              <a:rPr sz="2000" spc="-105" dirty="0">
                <a:latin typeface="Trebuchet MS"/>
                <a:cs typeface="Trebuchet MS"/>
              </a:rPr>
              <a:t>bu</a:t>
            </a:r>
            <a:endParaRPr sz="2000">
              <a:latin typeface="Trebuchet MS"/>
              <a:cs typeface="Trebuchet MS"/>
            </a:endParaRPr>
          </a:p>
          <a:p>
            <a:pPr marL="295910" algn="just">
              <a:lnSpc>
                <a:spcPts val="2160"/>
              </a:lnSpc>
            </a:pPr>
            <a:r>
              <a:rPr sz="2000" spc="-150" dirty="0">
                <a:latin typeface="Trebuchet MS"/>
                <a:cs typeface="Trebuchet MS"/>
              </a:rPr>
              <a:t>kas, </a:t>
            </a:r>
            <a:r>
              <a:rPr sz="2000" spc="-125" dirty="0">
                <a:latin typeface="Trebuchet MS"/>
                <a:cs typeface="Trebuchet MS"/>
              </a:rPr>
              <a:t>scapulanın </a:t>
            </a:r>
            <a:r>
              <a:rPr sz="2000" spc="-75" dirty="0">
                <a:latin typeface="Trebuchet MS"/>
                <a:cs typeface="Trebuchet MS"/>
              </a:rPr>
              <a:t>korakoid </a:t>
            </a:r>
            <a:r>
              <a:rPr sz="2000" spc="-105" dirty="0">
                <a:latin typeface="Trebuchet MS"/>
                <a:cs typeface="Trebuchet MS"/>
              </a:rPr>
              <a:t>çıkıntısı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05" dirty="0">
                <a:latin typeface="Trebuchet MS"/>
                <a:cs typeface="Trebuchet MS"/>
              </a:rPr>
              <a:t>glenoid </a:t>
            </a:r>
            <a:r>
              <a:rPr sz="2000" spc="-75" dirty="0">
                <a:latin typeface="Trebuchet MS"/>
                <a:cs typeface="Trebuchet MS"/>
              </a:rPr>
              <a:t>çukurun</a:t>
            </a:r>
            <a:r>
              <a:rPr sz="2000" spc="15" dirty="0">
                <a:latin typeface="Trebuchet MS"/>
                <a:cs typeface="Trebuchet MS"/>
              </a:rPr>
              <a:t> </a:t>
            </a:r>
            <a:r>
              <a:rPr sz="2000" spc="-85" dirty="0">
                <a:latin typeface="Trebuchet MS"/>
                <a:cs typeface="Trebuchet MS"/>
              </a:rPr>
              <a:t>üst</a:t>
            </a:r>
            <a:endParaRPr sz="2000">
              <a:latin typeface="Trebuchet MS"/>
              <a:cs typeface="Trebuchet MS"/>
            </a:endParaRPr>
          </a:p>
          <a:p>
            <a:pPr marL="295910" marR="262255" algn="just">
              <a:lnSpc>
                <a:spcPct val="90700"/>
              </a:lnSpc>
              <a:spcBef>
                <a:spcPts val="85"/>
              </a:spcBef>
            </a:pPr>
            <a:r>
              <a:rPr sz="2000" spc="-114" dirty="0">
                <a:latin typeface="Trebuchet MS"/>
                <a:cs typeface="Trebuchet MS"/>
              </a:rPr>
              <a:t>kenarından </a:t>
            </a:r>
            <a:r>
              <a:rPr sz="2000" spc="-110" dirty="0">
                <a:latin typeface="Trebuchet MS"/>
                <a:cs typeface="Trebuchet MS"/>
              </a:rPr>
              <a:t>iki </a:t>
            </a:r>
            <a:r>
              <a:rPr sz="2000" spc="-120" dirty="0">
                <a:latin typeface="Trebuchet MS"/>
                <a:cs typeface="Trebuchet MS"/>
              </a:rPr>
              <a:t>baş </a:t>
            </a:r>
            <a:r>
              <a:rPr sz="2000" spc="-130" dirty="0">
                <a:latin typeface="Trebuchet MS"/>
                <a:cs typeface="Trebuchet MS"/>
              </a:rPr>
              <a:t>halinde </a:t>
            </a:r>
            <a:r>
              <a:rPr sz="2000" spc="-170" dirty="0">
                <a:latin typeface="Trebuchet MS"/>
                <a:cs typeface="Trebuchet MS"/>
              </a:rPr>
              <a:t>başlar. </a:t>
            </a:r>
            <a:r>
              <a:rPr sz="2000" spc="-80" dirty="0">
                <a:latin typeface="Arial"/>
                <a:cs typeface="Arial"/>
              </a:rPr>
              <a:t>İ</a:t>
            </a:r>
            <a:r>
              <a:rPr sz="2000" spc="-80" dirty="0">
                <a:latin typeface="Trebuchet MS"/>
                <a:cs typeface="Trebuchet MS"/>
              </a:rPr>
              <a:t>ki </a:t>
            </a:r>
            <a:r>
              <a:rPr sz="2000" spc="-120" dirty="0">
                <a:latin typeface="Trebuchet MS"/>
                <a:cs typeface="Trebuchet MS"/>
              </a:rPr>
              <a:t>baş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00" dirty="0">
                <a:latin typeface="Trebuchet MS"/>
                <a:cs typeface="Trebuchet MS"/>
              </a:rPr>
              <a:t>gövdede </a:t>
            </a:r>
            <a:r>
              <a:rPr sz="2000" spc="-90" dirty="0">
                <a:latin typeface="Trebuchet MS"/>
                <a:cs typeface="Trebuchet MS"/>
              </a:rPr>
              <a:t>birleşerek  </a:t>
            </a:r>
            <a:r>
              <a:rPr sz="2000" spc="-95" dirty="0">
                <a:latin typeface="Trebuchet MS"/>
                <a:cs typeface="Trebuchet MS"/>
              </a:rPr>
              <a:t>radiusun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114" dirty="0">
                <a:latin typeface="Trebuchet MS"/>
                <a:cs typeface="Trebuchet MS"/>
              </a:rPr>
              <a:t>ucunda </a:t>
            </a:r>
            <a:r>
              <a:rPr sz="2000" spc="-130" dirty="0">
                <a:latin typeface="Trebuchet MS"/>
                <a:cs typeface="Trebuchet MS"/>
              </a:rPr>
              <a:t>sonlanır. </a:t>
            </a:r>
            <a:r>
              <a:rPr sz="2000" spc="-70" dirty="0">
                <a:latin typeface="Trebuchet MS"/>
                <a:cs typeface="Trebuchet MS"/>
              </a:rPr>
              <a:t>Kola </a:t>
            </a:r>
            <a:r>
              <a:rPr sz="2000" spc="-75" dirty="0">
                <a:latin typeface="Trebuchet MS"/>
                <a:cs typeface="Trebuchet MS"/>
              </a:rPr>
              <a:t>bir </a:t>
            </a:r>
            <a:r>
              <a:rPr sz="2000" spc="-100" dirty="0">
                <a:latin typeface="Trebuchet MS"/>
                <a:cs typeface="Trebuchet MS"/>
              </a:rPr>
              <a:t>miktar </a:t>
            </a:r>
            <a:r>
              <a:rPr sz="2000" spc="-125" dirty="0">
                <a:latin typeface="Trebuchet MS"/>
                <a:cs typeface="Trebuchet MS"/>
              </a:rPr>
              <a:t>fleksiyon,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110" dirty="0">
                <a:latin typeface="Trebuchet MS"/>
                <a:cs typeface="Trebuchet MS"/>
              </a:rPr>
              <a:t>kola  </a:t>
            </a:r>
            <a:r>
              <a:rPr sz="2000" spc="-105" dirty="0">
                <a:latin typeface="Trebuchet MS"/>
                <a:cs typeface="Trebuchet MS"/>
              </a:rPr>
              <a:t>fleksiyon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20" dirty="0">
                <a:latin typeface="Trebuchet MS"/>
                <a:cs typeface="Trebuchet MS"/>
              </a:rPr>
              <a:t>dışa </a:t>
            </a:r>
            <a:r>
              <a:rPr sz="2000" spc="-75" dirty="0">
                <a:latin typeface="Trebuchet MS"/>
                <a:cs typeface="Trebuchet MS"/>
              </a:rPr>
              <a:t>rotasyon </a:t>
            </a:r>
            <a:r>
              <a:rPr sz="2000" spc="-90" dirty="0">
                <a:latin typeface="Trebuchet MS"/>
                <a:cs typeface="Trebuchet MS"/>
              </a:rPr>
              <a:t>( </a:t>
            </a:r>
            <a:r>
              <a:rPr sz="2000" spc="-95" dirty="0">
                <a:latin typeface="Trebuchet MS"/>
                <a:cs typeface="Trebuchet MS"/>
              </a:rPr>
              <a:t>supinasyon </a:t>
            </a:r>
            <a:r>
              <a:rPr sz="2000" spc="-90" dirty="0">
                <a:latin typeface="Trebuchet MS"/>
                <a:cs typeface="Trebuchet MS"/>
              </a:rPr>
              <a:t>)</a:t>
            </a:r>
            <a:r>
              <a:rPr sz="2000" spc="19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295910" marR="5080" indent="109220">
              <a:lnSpc>
                <a:spcPct val="90000"/>
              </a:lnSpc>
              <a:spcBef>
                <a:spcPts val="600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125" dirty="0">
                <a:latin typeface="Trebuchet MS"/>
                <a:cs typeface="Trebuchet MS"/>
              </a:rPr>
              <a:t>Brachialis: </a:t>
            </a:r>
            <a:r>
              <a:rPr sz="2000" spc="-45" dirty="0">
                <a:latin typeface="Trebuchet MS"/>
                <a:cs typeface="Trebuchet MS"/>
              </a:rPr>
              <a:t>(Kol </a:t>
            </a:r>
            <a:r>
              <a:rPr sz="2000" spc="-110" dirty="0">
                <a:latin typeface="Trebuchet MS"/>
                <a:cs typeface="Trebuchet MS"/>
              </a:rPr>
              <a:t>kası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55" dirty="0">
                <a:latin typeface="Trebuchet MS"/>
                <a:cs typeface="Trebuchet MS"/>
              </a:rPr>
              <a:t>Humerusun </a:t>
            </a:r>
            <a:r>
              <a:rPr sz="2000" spc="-30" dirty="0">
                <a:latin typeface="Trebuchet MS"/>
                <a:cs typeface="Trebuchet MS"/>
              </a:rPr>
              <a:t>ön</a:t>
            </a:r>
            <a:r>
              <a:rPr sz="2000" spc="-400" dirty="0">
                <a:latin typeface="Trebuchet MS"/>
                <a:cs typeface="Trebuchet MS"/>
              </a:rPr>
              <a:t> </a:t>
            </a:r>
            <a:r>
              <a:rPr sz="2000" spc="-100" dirty="0">
                <a:latin typeface="Trebuchet MS"/>
                <a:cs typeface="Trebuchet MS"/>
              </a:rPr>
              <a:t>yüzünden </a:t>
            </a:r>
            <a:r>
              <a:rPr sz="2000" spc="-170" dirty="0">
                <a:latin typeface="Trebuchet MS"/>
                <a:cs typeface="Trebuchet MS"/>
              </a:rPr>
              <a:t>başlar, </a:t>
            </a:r>
            <a:r>
              <a:rPr sz="2000" spc="-120" dirty="0">
                <a:latin typeface="Trebuchet MS"/>
                <a:cs typeface="Trebuchet MS"/>
              </a:rPr>
              <a:t>ulnanın 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114" dirty="0">
                <a:latin typeface="Trebuchet MS"/>
                <a:cs typeface="Trebuchet MS"/>
              </a:rPr>
              <a:t>ucunda </a:t>
            </a:r>
            <a:r>
              <a:rPr sz="2000" spc="-130" dirty="0">
                <a:latin typeface="Trebuchet MS"/>
                <a:cs typeface="Trebuchet MS"/>
              </a:rPr>
              <a:t>sonlanır. </a:t>
            </a:r>
            <a:r>
              <a:rPr sz="2000" spc="-110" dirty="0">
                <a:latin typeface="Trebuchet MS"/>
                <a:cs typeface="Trebuchet MS"/>
              </a:rPr>
              <a:t>iki </a:t>
            </a:r>
            <a:r>
              <a:rPr sz="2000" spc="-130" dirty="0">
                <a:latin typeface="Trebuchet MS"/>
                <a:cs typeface="Trebuchet MS"/>
              </a:rPr>
              <a:t>başlı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10" dirty="0">
                <a:latin typeface="Trebuchet MS"/>
                <a:cs typeface="Trebuchet MS"/>
              </a:rPr>
              <a:t>kasının arka </a:t>
            </a:r>
            <a:r>
              <a:rPr sz="2000" spc="-85" dirty="0">
                <a:latin typeface="Trebuchet MS"/>
                <a:cs typeface="Trebuchet MS"/>
              </a:rPr>
              <a:t>ortasındadır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10" dirty="0">
                <a:latin typeface="Trebuchet MS"/>
                <a:cs typeface="Trebuchet MS"/>
              </a:rPr>
              <a:t>iki  </a:t>
            </a:r>
            <a:r>
              <a:rPr sz="2000" spc="-130" dirty="0">
                <a:latin typeface="Trebuchet MS"/>
                <a:cs typeface="Trebuchet MS"/>
              </a:rPr>
              <a:t>başlı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30" dirty="0">
                <a:latin typeface="Trebuchet MS"/>
                <a:cs typeface="Trebuchet MS"/>
              </a:rPr>
              <a:t>kasıyla </a:t>
            </a:r>
            <a:r>
              <a:rPr sz="2000" spc="-110" dirty="0">
                <a:latin typeface="Trebuchet MS"/>
                <a:cs typeface="Trebuchet MS"/>
              </a:rPr>
              <a:t>sinerjist </a:t>
            </a:r>
            <a:r>
              <a:rPr sz="2000" spc="-160" dirty="0">
                <a:latin typeface="Trebuchet MS"/>
                <a:cs typeface="Trebuchet MS"/>
              </a:rPr>
              <a:t>çalışır. </a:t>
            </a: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110" dirty="0">
                <a:latin typeface="Trebuchet MS"/>
                <a:cs typeface="Trebuchet MS"/>
              </a:rPr>
              <a:t>kola </a:t>
            </a:r>
            <a:r>
              <a:rPr sz="2000" spc="-105" dirty="0">
                <a:latin typeface="Trebuchet MS"/>
                <a:cs typeface="Trebuchet MS"/>
              </a:rPr>
              <a:t>fleksiyon</a:t>
            </a:r>
            <a:r>
              <a:rPr sz="2000" spc="-5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295910" marR="142875" indent="109220">
              <a:lnSpc>
                <a:spcPts val="2120"/>
              </a:lnSpc>
              <a:spcBef>
                <a:spcPts val="665"/>
              </a:spcBef>
            </a:pPr>
            <a:r>
              <a:rPr sz="2000" spc="-75" dirty="0">
                <a:latin typeface="Trebuchet MS"/>
                <a:cs typeface="Trebuchet MS"/>
              </a:rPr>
              <a:t>M. </a:t>
            </a:r>
            <a:r>
              <a:rPr sz="2000" spc="-90" dirty="0">
                <a:latin typeface="Trebuchet MS"/>
                <a:cs typeface="Trebuchet MS"/>
              </a:rPr>
              <a:t>Coracobrachialis: </a:t>
            </a:r>
            <a:r>
              <a:rPr sz="2000" spc="-80" dirty="0">
                <a:latin typeface="Trebuchet MS"/>
                <a:cs typeface="Trebuchet MS"/>
              </a:rPr>
              <a:t>(Korako-brakial </a:t>
            </a:r>
            <a:r>
              <a:rPr sz="2000" spc="-95" dirty="0">
                <a:latin typeface="Trebuchet MS"/>
                <a:cs typeface="Trebuchet MS"/>
              </a:rPr>
              <a:t>kas </a:t>
            </a:r>
            <a:r>
              <a:rPr sz="2000" spc="-90" dirty="0">
                <a:latin typeface="Trebuchet MS"/>
                <a:cs typeface="Trebuchet MS"/>
              </a:rPr>
              <a:t>) </a:t>
            </a:r>
            <a:r>
              <a:rPr sz="2000" spc="-55" dirty="0">
                <a:latin typeface="Trebuchet MS"/>
                <a:cs typeface="Trebuchet MS"/>
              </a:rPr>
              <a:t>Kolun </a:t>
            </a:r>
            <a:r>
              <a:rPr sz="2000" spc="-85" dirty="0">
                <a:latin typeface="Trebuchet MS"/>
                <a:cs typeface="Trebuchet MS"/>
              </a:rPr>
              <a:t>üst </a:t>
            </a:r>
            <a:r>
              <a:rPr sz="2000" spc="-90" dirty="0">
                <a:latin typeface="Trebuchet MS"/>
                <a:cs typeface="Trebuchet MS"/>
              </a:rPr>
              <a:t>bölümü</a:t>
            </a:r>
            <a:r>
              <a:rPr sz="2000" spc="-385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iç  </a:t>
            </a:r>
            <a:r>
              <a:rPr sz="2000" spc="-150" dirty="0">
                <a:latin typeface="Trebuchet MS"/>
                <a:cs typeface="Trebuchet MS"/>
              </a:rPr>
              <a:t>yanındadır. </a:t>
            </a:r>
            <a:r>
              <a:rPr sz="2000" spc="-125" dirty="0">
                <a:latin typeface="Trebuchet MS"/>
                <a:cs typeface="Trebuchet MS"/>
              </a:rPr>
              <a:t>Kasıldı</a:t>
            </a:r>
            <a:r>
              <a:rPr sz="2000" spc="-125" dirty="0">
                <a:latin typeface="Arial"/>
                <a:cs typeface="Arial"/>
              </a:rPr>
              <a:t>ğ</a:t>
            </a:r>
            <a:r>
              <a:rPr sz="2000" spc="-125" dirty="0">
                <a:latin typeface="Trebuchet MS"/>
                <a:cs typeface="Trebuchet MS"/>
              </a:rPr>
              <a:t>ında, </a:t>
            </a:r>
            <a:r>
              <a:rPr sz="2000" spc="-145" dirty="0">
                <a:latin typeface="Trebuchet MS"/>
                <a:cs typeface="Trebuchet MS"/>
              </a:rPr>
              <a:t>kola, </a:t>
            </a:r>
            <a:r>
              <a:rPr sz="2000" spc="-105" dirty="0">
                <a:latin typeface="Trebuchet MS"/>
                <a:cs typeface="Trebuchet MS"/>
              </a:rPr>
              <a:t>fleksiyon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5" dirty="0">
                <a:latin typeface="Trebuchet MS"/>
                <a:cs typeface="Trebuchet MS"/>
              </a:rPr>
              <a:t>adduksiyon</a:t>
            </a:r>
            <a:r>
              <a:rPr sz="2000" spc="-325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 txBox="1"/>
          <p:nvPr/>
        </p:nvSpPr>
        <p:spPr>
          <a:xfrm>
            <a:off x="1596389" y="1394099"/>
            <a:ext cx="7016750" cy="3761104"/>
          </a:xfrm>
          <a:prstGeom prst="rect">
            <a:avLst/>
          </a:prstGeom>
        </p:spPr>
        <p:txBody>
          <a:bodyPr vert="horz" wrap="square" lIns="0" tIns="89535" rIns="0" bIns="0" rtlCol="0">
            <a:spAutoFit/>
          </a:bodyPr>
          <a:lstStyle/>
          <a:p>
            <a:pPr marL="82550">
              <a:lnSpc>
                <a:spcPct val="100000"/>
              </a:lnSpc>
              <a:spcBef>
                <a:spcPts val="705"/>
              </a:spcBef>
            </a:pP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25" dirty="0">
                <a:latin typeface="Trebuchet MS"/>
                <a:cs typeface="Trebuchet MS"/>
              </a:rPr>
              <a:t>Kol</a:t>
            </a:r>
            <a:r>
              <a:rPr sz="2000" spc="-225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295910" marR="5080" indent="-283845">
              <a:lnSpc>
                <a:spcPct val="100000"/>
              </a:lnSpc>
              <a:spcBef>
                <a:spcPts val="600"/>
              </a:spcBef>
            </a:pP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35" dirty="0">
                <a:latin typeface="Trebuchet MS"/>
                <a:cs typeface="Trebuchet MS"/>
              </a:rPr>
              <a:t>kasları,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130" dirty="0">
                <a:latin typeface="Trebuchet MS"/>
                <a:cs typeface="Trebuchet MS"/>
              </a:rPr>
              <a:t>bölge, </a:t>
            </a:r>
            <a:r>
              <a:rPr sz="2000" spc="-110" dirty="0">
                <a:latin typeface="Trebuchet MS"/>
                <a:cs typeface="Trebuchet MS"/>
              </a:rPr>
              <a:t>arka </a:t>
            </a:r>
            <a:r>
              <a:rPr sz="2000" spc="-105" dirty="0">
                <a:latin typeface="Trebuchet MS"/>
                <a:cs typeface="Trebuchet MS"/>
              </a:rPr>
              <a:t>bölge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135" dirty="0">
                <a:latin typeface="Trebuchet MS"/>
                <a:cs typeface="Trebuchet MS"/>
              </a:rPr>
              <a:t>yan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95" dirty="0">
                <a:latin typeface="Trebuchet MS"/>
                <a:cs typeface="Trebuchet MS"/>
              </a:rPr>
              <a:t>olarak </a:t>
            </a:r>
            <a:r>
              <a:rPr sz="2000" spc="-50" dirty="0">
                <a:latin typeface="Trebuchet MS"/>
                <a:cs typeface="Trebuchet MS"/>
              </a:rPr>
              <a:t>3  </a:t>
            </a:r>
            <a:r>
              <a:rPr sz="2000" spc="-110" dirty="0">
                <a:latin typeface="Trebuchet MS"/>
                <a:cs typeface="Trebuchet MS"/>
              </a:rPr>
              <a:t>grupta</a:t>
            </a:r>
            <a:r>
              <a:rPr sz="2000" spc="-95" dirty="0">
                <a:latin typeface="Trebuchet MS"/>
                <a:cs typeface="Trebuchet MS"/>
              </a:rPr>
              <a:t> </a:t>
            </a:r>
            <a:r>
              <a:rPr sz="2000" spc="-120" dirty="0">
                <a:latin typeface="Trebuchet MS"/>
                <a:cs typeface="Trebuchet MS"/>
              </a:rPr>
              <a:t>incelenir:</a:t>
            </a:r>
            <a:endParaRPr sz="2000">
              <a:latin typeface="Trebuchet MS"/>
              <a:cs typeface="Trebuchet MS"/>
            </a:endParaRPr>
          </a:p>
          <a:p>
            <a:pPr marL="295910" marR="15875" indent="-283845">
              <a:lnSpc>
                <a:spcPct val="100000"/>
              </a:lnSpc>
              <a:spcBef>
                <a:spcPts val="600"/>
              </a:spcBef>
            </a:pP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105" dirty="0">
                <a:latin typeface="Trebuchet MS"/>
                <a:cs typeface="Trebuchet MS"/>
              </a:rPr>
              <a:t>bölge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130" dirty="0">
                <a:latin typeface="Trebuchet MS"/>
                <a:cs typeface="Trebuchet MS"/>
              </a:rPr>
              <a:t>yüzeyel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0" dirty="0">
                <a:latin typeface="Trebuchet MS"/>
                <a:cs typeface="Trebuchet MS"/>
              </a:rPr>
              <a:t>derin </a:t>
            </a:r>
            <a:r>
              <a:rPr sz="2000" spc="-95" dirty="0">
                <a:latin typeface="Trebuchet MS"/>
                <a:cs typeface="Trebuchet MS"/>
              </a:rPr>
              <a:t>olarak </a:t>
            </a:r>
            <a:r>
              <a:rPr sz="2000" spc="-145" dirty="0">
                <a:latin typeface="Trebuchet MS"/>
                <a:cs typeface="Trebuchet MS"/>
              </a:rPr>
              <a:t>bulunur. </a:t>
            </a:r>
            <a:r>
              <a:rPr sz="2000" spc="-50" dirty="0">
                <a:latin typeface="Trebuchet MS"/>
                <a:cs typeface="Trebuchet MS"/>
              </a:rPr>
              <a:t>Bu </a:t>
            </a:r>
            <a:r>
              <a:rPr sz="2000" spc="-110" dirty="0">
                <a:latin typeface="Trebuchet MS"/>
                <a:cs typeface="Trebuchet MS"/>
              </a:rPr>
              <a:t>kaslar </a:t>
            </a:r>
            <a:r>
              <a:rPr sz="2000" spc="-130" dirty="0">
                <a:latin typeface="Trebuchet MS"/>
                <a:cs typeface="Trebuchet MS"/>
              </a:rPr>
              <a:t>genellikle  </a:t>
            </a:r>
            <a:r>
              <a:rPr sz="2000" spc="-30" dirty="0">
                <a:latin typeface="Trebuchet MS"/>
                <a:cs typeface="Trebuchet MS"/>
              </a:rPr>
              <a:t>ön </a:t>
            </a:r>
            <a:r>
              <a:rPr sz="2000" spc="-145" dirty="0">
                <a:latin typeface="Trebuchet MS"/>
                <a:cs typeface="Trebuchet MS"/>
              </a:rPr>
              <a:t>kola, </a:t>
            </a:r>
            <a:r>
              <a:rPr sz="2000" spc="-140" dirty="0">
                <a:latin typeface="Trebuchet MS"/>
                <a:cs typeface="Trebuchet MS"/>
              </a:rPr>
              <a:t>ele ve </a:t>
            </a:r>
            <a:r>
              <a:rPr sz="2000" spc="-120" dirty="0">
                <a:latin typeface="Trebuchet MS"/>
                <a:cs typeface="Trebuchet MS"/>
              </a:rPr>
              <a:t>parmaklara </a:t>
            </a:r>
            <a:r>
              <a:rPr sz="2000" spc="-105" dirty="0">
                <a:latin typeface="Trebuchet MS"/>
                <a:cs typeface="Trebuchet MS"/>
              </a:rPr>
              <a:t>fleksiyon</a:t>
            </a:r>
            <a:r>
              <a:rPr sz="2000" spc="-4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295910" marR="22225" indent="-283845">
              <a:lnSpc>
                <a:spcPct val="100000"/>
              </a:lnSpc>
              <a:spcBef>
                <a:spcPts val="605"/>
              </a:spcBef>
            </a:pP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110" dirty="0">
                <a:latin typeface="Trebuchet MS"/>
                <a:cs typeface="Trebuchet MS"/>
              </a:rPr>
              <a:t>arka </a:t>
            </a:r>
            <a:r>
              <a:rPr sz="2000" spc="-105" dirty="0">
                <a:latin typeface="Trebuchet MS"/>
                <a:cs typeface="Trebuchet MS"/>
              </a:rPr>
              <a:t>bölge </a:t>
            </a:r>
            <a:r>
              <a:rPr sz="2000" spc="-135" dirty="0">
                <a:latin typeface="Trebuchet MS"/>
                <a:cs typeface="Trebuchet MS"/>
              </a:rPr>
              <a:t>kasları; </a:t>
            </a:r>
            <a:r>
              <a:rPr sz="2000" spc="-90" dirty="0">
                <a:latin typeface="Trebuchet MS"/>
                <a:cs typeface="Trebuchet MS"/>
              </a:rPr>
              <a:t>derin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35" dirty="0">
                <a:latin typeface="Trebuchet MS"/>
                <a:cs typeface="Trebuchet MS"/>
              </a:rPr>
              <a:t>yüzeyel </a:t>
            </a:r>
            <a:r>
              <a:rPr sz="2000" spc="-100" dirty="0">
                <a:latin typeface="Trebuchet MS"/>
                <a:cs typeface="Trebuchet MS"/>
              </a:rPr>
              <a:t>olmak üzere </a:t>
            </a:r>
            <a:r>
              <a:rPr sz="2000" spc="-110" dirty="0">
                <a:latin typeface="Trebuchet MS"/>
                <a:cs typeface="Trebuchet MS"/>
              </a:rPr>
              <a:t>iki grupta  </a:t>
            </a:r>
            <a:r>
              <a:rPr sz="2000" spc="-150" dirty="0">
                <a:latin typeface="Trebuchet MS"/>
                <a:cs typeface="Trebuchet MS"/>
              </a:rPr>
              <a:t>incelenir. </a:t>
            </a:r>
            <a:r>
              <a:rPr sz="2000" spc="-50" dirty="0">
                <a:latin typeface="Trebuchet MS"/>
                <a:cs typeface="Trebuchet MS"/>
              </a:rPr>
              <a:t>Bu </a:t>
            </a:r>
            <a:r>
              <a:rPr sz="2000" spc="-120" dirty="0">
                <a:latin typeface="Trebuchet MS"/>
                <a:cs typeface="Trebuchet MS"/>
              </a:rPr>
              <a:t>kaslara </a:t>
            </a:r>
            <a:r>
              <a:rPr sz="2000" spc="-70" dirty="0">
                <a:latin typeface="Trebuchet MS"/>
                <a:cs typeface="Trebuchet MS"/>
              </a:rPr>
              <a:t>ekstansor </a:t>
            </a:r>
            <a:r>
              <a:rPr sz="2000" spc="-85" dirty="0">
                <a:latin typeface="Trebuchet MS"/>
                <a:cs typeface="Trebuchet MS"/>
              </a:rPr>
              <a:t>grup </a:t>
            </a:r>
            <a:r>
              <a:rPr sz="2000" spc="-110" dirty="0">
                <a:latin typeface="Trebuchet MS"/>
                <a:cs typeface="Trebuchet MS"/>
              </a:rPr>
              <a:t>kasları </a:t>
            </a:r>
            <a:r>
              <a:rPr sz="2000" spc="-145" dirty="0">
                <a:latin typeface="Trebuchet MS"/>
                <a:cs typeface="Trebuchet MS"/>
              </a:rPr>
              <a:t>da </a:t>
            </a:r>
            <a:r>
              <a:rPr sz="2000" spc="-155" dirty="0">
                <a:latin typeface="Trebuchet MS"/>
                <a:cs typeface="Trebuchet MS"/>
              </a:rPr>
              <a:t>denir. </a:t>
            </a:r>
            <a:r>
              <a:rPr sz="2000" spc="-100" dirty="0">
                <a:latin typeface="Trebuchet MS"/>
                <a:cs typeface="Trebuchet MS"/>
              </a:rPr>
              <a:t>Genellikle </a:t>
            </a:r>
            <a:r>
              <a:rPr sz="2000" spc="-140" dirty="0">
                <a:latin typeface="Trebuchet MS"/>
                <a:cs typeface="Trebuchet MS"/>
              </a:rPr>
              <a:t>ele  ve el </a:t>
            </a:r>
            <a:r>
              <a:rPr sz="2000" spc="-120" dirty="0">
                <a:latin typeface="Trebuchet MS"/>
                <a:cs typeface="Trebuchet MS"/>
              </a:rPr>
              <a:t>parmaklarına </a:t>
            </a:r>
            <a:r>
              <a:rPr sz="2000" spc="-95" dirty="0">
                <a:latin typeface="Trebuchet MS"/>
                <a:cs typeface="Trebuchet MS"/>
              </a:rPr>
              <a:t>ekstansiyon</a:t>
            </a:r>
            <a:r>
              <a:rPr sz="2000" spc="11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100" dirty="0">
                <a:latin typeface="Trebuchet MS"/>
                <a:cs typeface="Trebuchet MS"/>
              </a:rPr>
              <a:t>Ön </a:t>
            </a:r>
            <a:r>
              <a:rPr sz="2000" spc="-80" dirty="0">
                <a:latin typeface="Trebuchet MS"/>
                <a:cs typeface="Trebuchet MS"/>
              </a:rPr>
              <a:t>kol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135" dirty="0">
                <a:latin typeface="Trebuchet MS"/>
                <a:cs typeface="Trebuchet MS"/>
              </a:rPr>
              <a:t>yan </a:t>
            </a:r>
            <a:r>
              <a:rPr sz="2000" spc="-110" dirty="0">
                <a:latin typeface="Trebuchet MS"/>
                <a:cs typeface="Trebuchet MS"/>
              </a:rPr>
              <a:t>kaslarının </a:t>
            </a:r>
            <a:r>
              <a:rPr sz="2000" spc="-114" dirty="0">
                <a:latin typeface="Trebuchet MS"/>
                <a:cs typeface="Trebuchet MS"/>
              </a:rPr>
              <a:t>en </a:t>
            </a:r>
            <a:r>
              <a:rPr sz="2000" spc="-120" dirty="0">
                <a:latin typeface="Trebuchet MS"/>
                <a:cs typeface="Trebuchet MS"/>
              </a:rPr>
              <a:t>önemlisi, </a:t>
            </a:r>
            <a:r>
              <a:rPr sz="2000" spc="-100" dirty="0">
                <a:latin typeface="Trebuchet MS"/>
                <a:cs typeface="Trebuchet MS"/>
              </a:rPr>
              <a:t>brakioradial </a:t>
            </a:r>
            <a:r>
              <a:rPr sz="2000" spc="-150" dirty="0">
                <a:latin typeface="Trebuchet MS"/>
                <a:cs typeface="Trebuchet MS"/>
              </a:rPr>
              <a:t>kastır.</a:t>
            </a:r>
            <a:r>
              <a:rPr sz="2000" spc="-340" dirty="0">
                <a:latin typeface="Trebuchet MS"/>
                <a:cs typeface="Trebuchet MS"/>
              </a:rPr>
              <a:t> </a:t>
            </a:r>
            <a:r>
              <a:rPr sz="2000" spc="-75" dirty="0">
                <a:latin typeface="Trebuchet MS"/>
                <a:cs typeface="Trebuchet MS"/>
              </a:rPr>
              <a:t>M.</a:t>
            </a:r>
            <a:endParaRPr sz="2000">
              <a:latin typeface="Trebuchet MS"/>
              <a:cs typeface="Trebuchet MS"/>
            </a:endParaRPr>
          </a:p>
          <a:p>
            <a:pPr marL="295910" marR="177800">
              <a:lnSpc>
                <a:spcPct val="100000"/>
              </a:lnSpc>
            </a:pPr>
            <a:r>
              <a:rPr sz="2000" spc="-110" dirty="0">
                <a:latin typeface="Trebuchet MS"/>
                <a:cs typeface="Trebuchet MS"/>
              </a:rPr>
              <a:t>Brachioradialis, </a:t>
            </a:r>
            <a:r>
              <a:rPr sz="2000" spc="-80" dirty="0">
                <a:latin typeface="Trebuchet MS"/>
                <a:cs typeface="Trebuchet MS"/>
              </a:rPr>
              <a:t>humerusun </a:t>
            </a:r>
            <a:r>
              <a:rPr sz="2000" spc="-160" dirty="0">
                <a:latin typeface="Trebuchet MS"/>
                <a:cs typeface="Trebuchet MS"/>
              </a:rPr>
              <a:t>alt </a:t>
            </a:r>
            <a:r>
              <a:rPr sz="2000" spc="-100" dirty="0">
                <a:latin typeface="Trebuchet MS"/>
                <a:cs typeface="Trebuchet MS"/>
              </a:rPr>
              <a:t>ucunun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135" dirty="0">
                <a:latin typeface="Trebuchet MS"/>
                <a:cs typeface="Trebuchet MS"/>
              </a:rPr>
              <a:t>yan </a:t>
            </a:r>
            <a:r>
              <a:rPr sz="2000" spc="-114" dirty="0">
                <a:latin typeface="Trebuchet MS"/>
                <a:cs typeface="Trebuchet MS"/>
              </a:rPr>
              <a:t>kenarından </a:t>
            </a:r>
            <a:r>
              <a:rPr sz="2000" spc="-170" dirty="0">
                <a:latin typeface="Trebuchet MS"/>
                <a:cs typeface="Trebuchet MS"/>
              </a:rPr>
              <a:t>başlar.  </a:t>
            </a:r>
            <a:r>
              <a:rPr sz="2000" spc="-90" dirty="0">
                <a:latin typeface="Trebuchet MS"/>
                <a:cs typeface="Trebuchet MS"/>
              </a:rPr>
              <a:t>Radiusun </a:t>
            </a:r>
            <a:r>
              <a:rPr sz="2000" spc="-160" dirty="0">
                <a:latin typeface="Trebuchet MS"/>
                <a:cs typeface="Trebuchet MS"/>
              </a:rPr>
              <a:t>alt </a:t>
            </a:r>
            <a:r>
              <a:rPr sz="2000" spc="-100" dirty="0">
                <a:latin typeface="Trebuchet MS"/>
                <a:cs typeface="Trebuchet MS"/>
              </a:rPr>
              <a:t>ucunun </a:t>
            </a:r>
            <a:r>
              <a:rPr sz="2000" spc="-90" dirty="0">
                <a:latin typeface="Trebuchet MS"/>
                <a:cs typeface="Trebuchet MS"/>
              </a:rPr>
              <a:t>dış </a:t>
            </a:r>
            <a:r>
              <a:rPr sz="2000" spc="-130" dirty="0">
                <a:latin typeface="Trebuchet MS"/>
                <a:cs typeface="Trebuchet MS"/>
              </a:rPr>
              <a:t>yanında</a:t>
            </a:r>
            <a:r>
              <a:rPr sz="2000" spc="90" dirty="0">
                <a:latin typeface="Trebuchet MS"/>
                <a:cs typeface="Trebuchet MS"/>
              </a:rPr>
              <a:t> </a:t>
            </a:r>
            <a:r>
              <a:rPr sz="2000" spc="-130" dirty="0">
                <a:latin typeface="Trebuchet MS"/>
                <a:cs typeface="Trebuchet MS"/>
              </a:rPr>
              <a:t>sonlanır.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16989" y="2072004"/>
            <a:ext cx="710184" cy="411479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16989" y="3684778"/>
            <a:ext cx="710184" cy="4114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 txBox="1"/>
          <p:nvPr/>
        </p:nvSpPr>
        <p:spPr>
          <a:xfrm>
            <a:off x="1304289" y="1591575"/>
            <a:ext cx="7023100" cy="3315970"/>
          </a:xfrm>
          <a:prstGeom prst="rect">
            <a:avLst/>
          </a:prstGeom>
        </p:spPr>
        <p:txBody>
          <a:bodyPr vert="horz" wrap="square" lIns="0" tIns="4064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320"/>
              </a:spcBef>
            </a:pPr>
            <a:r>
              <a:rPr sz="2800" spc="-160" dirty="0">
                <a:latin typeface="Trebuchet MS"/>
                <a:cs typeface="Trebuchet MS"/>
              </a:rPr>
              <a:t>El</a:t>
            </a:r>
            <a:r>
              <a:rPr sz="2800" spc="-75" dirty="0">
                <a:latin typeface="Trebuchet MS"/>
                <a:cs typeface="Trebuchet MS"/>
              </a:rPr>
              <a:t> </a:t>
            </a:r>
            <a:r>
              <a:rPr sz="2800" spc="-114" dirty="0">
                <a:latin typeface="Trebuchet MS"/>
                <a:cs typeface="Trebuchet MS"/>
              </a:rPr>
              <a:t>Kasları</a:t>
            </a:r>
            <a:endParaRPr sz="2800">
              <a:latin typeface="Trebuchet MS"/>
              <a:cs typeface="Trebuchet MS"/>
            </a:endParaRPr>
          </a:p>
          <a:p>
            <a:pPr marL="295910" marR="599440" indent="126364">
              <a:lnSpc>
                <a:spcPct val="90500"/>
              </a:lnSpc>
              <a:spcBef>
                <a:spcPts val="535"/>
              </a:spcBef>
            </a:pPr>
            <a:r>
              <a:rPr sz="2800" spc="-190" dirty="0">
                <a:latin typeface="Trebuchet MS"/>
                <a:cs typeface="Trebuchet MS"/>
              </a:rPr>
              <a:t>Tenar </a:t>
            </a:r>
            <a:r>
              <a:rPr sz="2800" spc="-155" dirty="0">
                <a:latin typeface="Trebuchet MS"/>
                <a:cs typeface="Trebuchet MS"/>
              </a:rPr>
              <a:t>Kasları: </a:t>
            </a:r>
            <a:r>
              <a:rPr sz="2800" spc="-165" dirty="0">
                <a:latin typeface="Trebuchet MS"/>
                <a:cs typeface="Trebuchet MS"/>
              </a:rPr>
              <a:t>Başparma</a:t>
            </a:r>
            <a:r>
              <a:rPr sz="2800" spc="-165" dirty="0">
                <a:latin typeface="Arial"/>
                <a:cs typeface="Arial"/>
              </a:rPr>
              <a:t>ğ</a:t>
            </a:r>
            <a:r>
              <a:rPr sz="2800" spc="-165" dirty="0">
                <a:latin typeface="Trebuchet MS"/>
                <a:cs typeface="Trebuchet MS"/>
              </a:rPr>
              <a:t>ın </a:t>
            </a:r>
            <a:r>
              <a:rPr sz="2800" spc="-50" dirty="0">
                <a:latin typeface="Trebuchet MS"/>
                <a:cs typeface="Trebuchet MS"/>
              </a:rPr>
              <a:t>ön </a:t>
            </a:r>
            <a:r>
              <a:rPr sz="2800" spc="-150" dirty="0">
                <a:latin typeface="Trebuchet MS"/>
                <a:cs typeface="Trebuchet MS"/>
              </a:rPr>
              <a:t>yukarısında  </a:t>
            </a:r>
            <a:r>
              <a:rPr sz="2800" spc="-155" dirty="0">
                <a:latin typeface="Trebuchet MS"/>
                <a:cs typeface="Trebuchet MS"/>
              </a:rPr>
              <a:t>tenar </a:t>
            </a:r>
            <a:r>
              <a:rPr sz="2800" spc="-150" dirty="0">
                <a:latin typeface="Trebuchet MS"/>
                <a:cs typeface="Trebuchet MS"/>
              </a:rPr>
              <a:t>kabartısını </a:t>
            </a:r>
            <a:r>
              <a:rPr sz="2800" spc="-210" dirty="0">
                <a:latin typeface="Trebuchet MS"/>
                <a:cs typeface="Trebuchet MS"/>
              </a:rPr>
              <a:t>yapan </a:t>
            </a:r>
            <a:r>
              <a:rPr sz="2800" spc="-195" dirty="0">
                <a:latin typeface="Trebuchet MS"/>
                <a:cs typeface="Trebuchet MS"/>
              </a:rPr>
              <a:t>kaslardır. </a:t>
            </a:r>
            <a:r>
              <a:rPr sz="2800" spc="-75" dirty="0">
                <a:latin typeface="Trebuchet MS"/>
                <a:cs typeface="Trebuchet MS"/>
              </a:rPr>
              <a:t>Bu </a:t>
            </a:r>
            <a:r>
              <a:rPr sz="2800" spc="-150" dirty="0">
                <a:latin typeface="Trebuchet MS"/>
                <a:cs typeface="Trebuchet MS"/>
              </a:rPr>
              <a:t>kaslar  </a:t>
            </a:r>
            <a:r>
              <a:rPr sz="2800" spc="-210" dirty="0">
                <a:latin typeface="Trebuchet MS"/>
                <a:cs typeface="Trebuchet MS"/>
              </a:rPr>
              <a:t>başparma</a:t>
            </a:r>
            <a:r>
              <a:rPr sz="2800" spc="-210" dirty="0">
                <a:latin typeface="Arial"/>
                <a:cs typeface="Arial"/>
              </a:rPr>
              <a:t>ğ</a:t>
            </a:r>
            <a:r>
              <a:rPr sz="2800" spc="-210" dirty="0">
                <a:latin typeface="Trebuchet MS"/>
                <a:cs typeface="Trebuchet MS"/>
              </a:rPr>
              <a:t>a; </a:t>
            </a:r>
            <a:r>
              <a:rPr sz="2800" spc="-160" dirty="0">
                <a:latin typeface="Trebuchet MS"/>
                <a:cs typeface="Trebuchet MS"/>
              </a:rPr>
              <a:t>abduksiyon, </a:t>
            </a:r>
            <a:r>
              <a:rPr sz="2800" spc="-155" dirty="0">
                <a:latin typeface="Trebuchet MS"/>
                <a:cs typeface="Trebuchet MS"/>
              </a:rPr>
              <a:t>fleksiyon </a:t>
            </a:r>
            <a:r>
              <a:rPr sz="2800" spc="-200" dirty="0">
                <a:latin typeface="Trebuchet MS"/>
                <a:cs typeface="Trebuchet MS"/>
              </a:rPr>
              <a:t>ve  </a:t>
            </a:r>
            <a:r>
              <a:rPr sz="2800" spc="-135" dirty="0">
                <a:latin typeface="Trebuchet MS"/>
                <a:cs typeface="Trebuchet MS"/>
              </a:rPr>
              <a:t>adduksiyon</a:t>
            </a:r>
            <a:r>
              <a:rPr sz="2800" spc="-70" dirty="0">
                <a:latin typeface="Trebuchet MS"/>
                <a:cs typeface="Trebuchet MS"/>
              </a:rPr>
              <a:t> </a:t>
            </a:r>
            <a:r>
              <a:rPr sz="2800" spc="-210" dirty="0">
                <a:latin typeface="Trebuchet MS"/>
                <a:cs typeface="Trebuchet MS"/>
              </a:rPr>
              <a:t>yaptırır.</a:t>
            </a:r>
            <a:endParaRPr sz="2800">
              <a:latin typeface="Trebuchet MS"/>
              <a:cs typeface="Trebuchet MS"/>
            </a:endParaRPr>
          </a:p>
          <a:p>
            <a:pPr marL="295910" marR="5080" indent="170180">
              <a:lnSpc>
                <a:spcPct val="90000"/>
              </a:lnSpc>
              <a:spcBef>
                <a:spcPts val="555"/>
              </a:spcBef>
            </a:pPr>
            <a:r>
              <a:rPr sz="2800" spc="-95" dirty="0">
                <a:latin typeface="Trebuchet MS"/>
                <a:cs typeface="Trebuchet MS"/>
              </a:rPr>
              <a:t>Hipotenar </a:t>
            </a:r>
            <a:r>
              <a:rPr sz="2800" spc="-155" dirty="0">
                <a:latin typeface="Trebuchet MS"/>
                <a:cs typeface="Trebuchet MS"/>
              </a:rPr>
              <a:t>Kasları: </a:t>
            </a:r>
            <a:r>
              <a:rPr sz="2800" spc="-160" dirty="0">
                <a:latin typeface="Trebuchet MS"/>
                <a:cs typeface="Trebuchet MS"/>
              </a:rPr>
              <a:t>Elin </a:t>
            </a:r>
            <a:r>
              <a:rPr sz="2800" spc="-114" dirty="0">
                <a:latin typeface="Trebuchet MS"/>
                <a:cs typeface="Trebuchet MS"/>
              </a:rPr>
              <a:t>küçük </a:t>
            </a:r>
            <a:r>
              <a:rPr sz="2800" spc="-180" dirty="0">
                <a:latin typeface="Trebuchet MS"/>
                <a:cs typeface="Trebuchet MS"/>
              </a:rPr>
              <a:t>parma</a:t>
            </a:r>
            <a:r>
              <a:rPr sz="2800" spc="-180" dirty="0">
                <a:latin typeface="Arial"/>
                <a:cs typeface="Arial"/>
              </a:rPr>
              <a:t>ğ</a:t>
            </a:r>
            <a:r>
              <a:rPr sz="2800" spc="-180" dirty="0">
                <a:latin typeface="Trebuchet MS"/>
                <a:cs typeface="Trebuchet MS"/>
              </a:rPr>
              <a:t>ının </a:t>
            </a:r>
            <a:r>
              <a:rPr sz="2800" spc="-50" dirty="0">
                <a:latin typeface="Trebuchet MS"/>
                <a:cs typeface="Trebuchet MS"/>
              </a:rPr>
              <a:t>ön  </a:t>
            </a:r>
            <a:r>
              <a:rPr sz="2800" spc="-135" dirty="0">
                <a:latin typeface="Trebuchet MS"/>
                <a:cs typeface="Trebuchet MS"/>
              </a:rPr>
              <a:t>üstündeki hipotenar </a:t>
            </a:r>
            <a:r>
              <a:rPr sz="2800" spc="-150" dirty="0">
                <a:latin typeface="Trebuchet MS"/>
                <a:cs typeface="Trebuchet MS"/>
              </a:rPr>
              <a:t>kabartısını </a:t>
            </a:r>
            <a:r>
              <a:rPr sz="2800" spc="-210" dirty="0">
                <a:latin typeface="Trebuchet MS"/>
                <a:cs typeface="Trebuchet MS"/>
              </a:rPr>
              <a:t>yapan </a:t>
            </a:r>
            <a:r>
              <a:rPr sz="2800" spc="-195" dirty="0">
                <a:latin typeface="Trebuchet MS"/>
                <a:cs typeface="Trebuchet MS"/>
              </a:rPr>
              <a:t>kaslardır.  </a:t>
            </a:r>
            <a:r>
              <a:rPr sz="2800" spc="-55" dirty="0">
                <a:latin typeface="Trebuchet MS"/>
                <a:cs typeface="Trebuchet MS"/>
              </a:rPr>
              <a:t>Küçük </a:t>
            </a:r>
            <a:r>
              <a:rPr sz="2800" spc="-200" dirty="0">
                <a:latin typeface="Trebuchet MS"/>
                <a:cs typeface="Trebuchet MS"/>
              </a:rPr>
              <a:t>parma</a:t>
            </a:r>
            <a:r>
              <a:rPr sz="2800" spc="-200" dirty="0">
                <a:latin typeface="Arial"/>
                <a:cs typeface="Arial"/>
              </a:rPr>
              <a:t>ğ</a:t>
            </a:r>
            <a:r>
              <a:rPr sz="2800" spc="-200" dirty="0">
                <a:latin typeface="Trebuchet MS"/>
                <a:cs typeface="Trebuchet MS"/>
              </a:rPr>
              <a:t>a </a:t>
            </a:r>
            <a:r>
              <a:rPr sz="2800" spc="-160" dirty="0">
                <a:latin typeface="Trebuchet MS"/>
                <a:cs typeface="Trebuchet MS"/>
              </a:rPr>
              <a:t>abduksiyon, </a:t>
            </a:r>
            <a:r>
              <a:rPr sz="2800" spc="-155" dirty="0">
                <a:latin typeface="Trebuchet MS"/>
                <a:cs typeface="Trebuchet MS"/>
              </a:rPr>
              <a:t>fleksiyon</a:t>
            </a:r>
            <a:r>
              <a:rPr sz="2800" spc="-105" dirty="0">
                <a:latin typeface="Trebuchet MS"/>
                <a:cs typeface="Trebuchet MS"/>
              </a:rPr>
              <a:t> </a:t>
            </a:r>
            <a:r>
              <a:rPr sz="2800" spc="-210" dirty="0">
                <a:latin typeface="Trebuchet MS"/>
                <a:cs typeface="Trebuchet MS"/>
              </a:rPr>
              <a:t>yaptırır.</a:t>
            </a:r>
            <a:endParaRPr sz="2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79831" y="260604"/>
            <a:ext cx="8784336" cy="583234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658368" y="981455"/>
            <a:ext cx="4779263" cy="477926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85572" y="763523"/>
            <a:ext cx="710184" cy="603503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01193" y="773937"/>
            <a:ext cx="677545" cy="565150"/>
          </a:xfrm>
          <a:custGeom>
            <a:avLst/>
            <a:gdLst/>
            <a:ahLst/>
            <a:cxnLst/>
            <a:rect l="l" t="t" r="r" b="b"/>
            <a:pathLst>
              <a:path w="677544" h="565150">
                <a:moveTo>
                  <a:pt x="558177" y="0"/>
                </a:moveTo>
                <a:lnTo>
                  <a:pt x="0" y="398399"/>
                </a:lnTo>
                <a:lnTo>
                  <a:pt x="118986" y="565150"/>
                </a:lnTo>
                <a:lnTo>
                  <a:pt x="677151" y="166624"/>
                </a:lnTo>
                <a:lnTo>
                  <a:pt x="558177" y="0"/>
                </a:lnTo>
                <a:close/>
              </a:path>
            </a:pathLst>
          </a:custGeom>
          <a:solidFill>
            <a:srgbClr val="FAFAFA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401193" y="773937"/>
            <a:ext cx="677545" cy="565150"/>
          </a:xfrm>
          <a:custGeom>
            <a:avLst/>
            <a:gdLst/>
            <a:ahLst/>
            <a:cxnLst/>
            <a:rect l="l" t="t" r="r" b="b"/>
            <a:pathLst>
              <a:path w="677544" h="565150">
                <a:moveTo>
                  <a:pt x="0" y="398399"/>
                </a:moveTo>
                <a:lnTo>
                  <a:pt x="558177" y="0"/>
                </a:lnTo>
                <a:lnTo>
                  <a:pt x="677151" y="166624"/>
                </a:lnTo>
                <a:lnTo>
                  <a:pt x="118986" y="565150"/>
                </a:lnTo>
                <a:lnTo>
                  <a:pt x="0" y="398399"/>
                </a:lnTo>
                <a:close/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4988052" y="758951"/>
            <a:ext cx="684276" cy="580644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5003927" y="768730"/>
            <a:ext cx="649605" cy="541020"/>
          </a:xfrm>
          <a:custGeom>
            <a:avLst/>
            <a:gdLst/>
            <a:ahLst/>
            <a:cxnLst/>
            <a:rect l="l" t="t" r="r" b="b"/>
            <a:pathLst>
              <a:path w="649604" h="541019">
                <a:moveTo>
                  <a:pt x="117601" y="0"/>
                </a:moveTo>
                <a:lnTo>
                  <a:pt x="0" y="167640"/>
                </a:lnTo>
                <a:lnTo>
                  <a:pt x="531495" y="540512"/>
                </a:lnTo>
                <a:lnTo>
                  <a:pt x="649097" y="372999"/>
                </a:lnTo>
                <a:lnTo>
                  <a:pt x="117601" y="0"/>
                </a:lnTo>
                <a:close/>
              </a:path>
            </a:pathLst>
          </a:custGeom>
          <a:solidFill>
            <a:srgbClr val="FAFAFA">
              <a:alpha val="45097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003927" y="768730"/>
            <a:ext cx="649605" cy="541020"/>
          </a:xfrm>
          <a:custGeom>
            <a:avLst/>
            <a:gdLst/>
            <a:ahLst/>
            <a:cxnLst/>
            <a:rect l="l" t="t" r="r" b="b"/>
            <a:pathLst>
              <a:path w="649604" h="541019">
                <a:moveTo>
                  <a:pt x="649097" y="372999"/>
                </a:moveTo>
                <a:lnTo>
                  <a:pt x="117601" y="0"/>
                </a:lnTo>
                <a:lnTo>
                  <a:pt x="0" y="167640"/>
                </a:lnTo>
                <a:lnTo>
                  <a:pt x="531495" y="540512"/>
                </a:lnTo>
                <a:lnTo>
                  <a:pt x="649097" y="372999"/>
                </a:lnTo>
              </a:path>
            </a:pathLst>
          </a:custGeom>
          <a:ln w="6350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838200" y="1143000"/>
            <a:ext cx="4419600" cy="3514725"/>
          </a:xfrm>
          <a:custGeom>
            <a:avLst/>
            <a:gdLst/>
            <a:ahLst/>
            <a:cxnLst/>
            <a:rect l="l" t="t" r="r" b="b"/>
            <a:pathLst>
              <a:path w="4419600" h="3514725">
                <a:moveTo>
                  <a:pt x="4392168" y="0"/>
                </a:moveTo>
                <a:lnTo>
                  <a:pt x="27482" y="0"/>
                </a:lnTo>
                <a:lnTo>
                  <a:pt x="16786" y="2160"/>
                </a:lnTo>
                <a:lnTo>
                  <a:pt x="8050" y="8048"/>
                </a:lnTo>
                <a:lnTo>
                  <a:pt x="2159" y="16769"/>
                </a:lnTo>
                <a:lnTo>
                  <a:pt x="0" y="27432"/>
                </a:lnTo>
                <a:lnTo>
                  <a:pt x="0" y="3486912"/>
                </a:lnTo>
                <a:lnTo>
                  <a:pt x="2159" y="3497574"/>
                </a:lnTo>
                <a:lnTo>
                  <a:pt x="8050" y="3506295"/>
                </a:lnTo>
                <a:lnTo>
                  <a:pt x="16786" y="3512183"/>
                </a:lnTo>
                <a:lnTo>
                  <a:pt x="27482" y="3514344"/>
                </a:lnTo>
                <a:lnTo>
                  <a:pt x="4392168" y="3514344"/>
                </a:lnTo>
                <a:lnTo>
                  <a:pt x="4402830" y="3512183"/>
                </a:lnTo>
                <a:lnTo>
                  <a:pt x="4411551" y="3506295"/>
                </a:lnTo>
                <a:lnTo>
                  <a:pt x="4417439" y="3497574"/>
                </a:lnTo>
                <a:lnTo>
                  <a:pt x="4419600" y="3486912"/>
                </a:lnTo>
                <a:lnTo>
                  <a:pt x="4419600" y="27432"/>
                </a:lnTo>
                <a:lnTo>
                  <a:pt x="4417439" y="16769"/>
                </a:lnTo>
                <a:lnTo>
                  <a:pt x="4411551" y="8048"/>
                </a:lnTo>
                <a:lnTo>
                  <a:pt x="4402830" y="2160"/>
                </a:lnTo>
                <a:lnTo>
                  <a:pt x="4392168" y="0"/>
                </a:lnTo>
                <a:close/>
              </a:path>
            </a:pathLst>
          </a:custGeom>
          <a:solidFill>
            <a:srgbClr val="E7DEC8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 txBox="1"/>
          <p:nvPr/>
        </p:nvSpPr>
        <p:spPr>
          <a:xfrm>
            <a:off x="2418969" y="5594705"/>
            <a:ext cx="3426460" cy="75755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4800" spc="235" dirty="0">
                <a:solidFill>
                  <a:srgbClr val="777777"/>
                </a:solidFill>
                <a:latin typeface="Trebuchet MS"/>
                <a:cs typeface="Trebuchet MS"/>
              </a:rPr>
              <a:t>KASIN</a:t>
            </a:r>
            <a:r>
              <a:rPr sz="4800" spc="-875" dirty="0">
                <a:solidFill>
                  <a:srgbClr val="777777"/>
                </a:solidFill>
                <a:latin typeface="Trebuchet MS"/>
                <a:cs typeface="Trebuchet MS"/>
              </a:rPr>
              <a:t> </a:t>
            </a:r>
            <a:r>
              <a:rPr sz="4800" spc="-100" dirty="0">
                <a:solidFill>
                  <a:srgbClr val="777777"/>
                </a:solidFill>
                <a:latin typeface="Trebuchet MS"/>
                <a:cs typeface="Trebuchet MS"/>
              </a:rPr>
              <a:t>YAPISI</a:t>
            </a:r>
            <a:endParaRPr sz="4800">
              <a:latin typeface="Trebuchet MS"/>
              <a:cs typeface="Trebuchet MS"/>
            </a:endParaRPr>
          </a:p>
        </p:txBody>
      </p:sp>
      <p:sp>
        <p:nvSpPr>
          <p:cNvPr id="11" name="object 11"/>
          <p:cNvSpPr/>
          <p:nvPr/>
        </p:nvSpPr>
        <p:spPr>
          <a:xfrm>
            <a:off x="0" y="230124"/>
            <a:ext cx="9144000" cy="5359908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339" y="387095"/>
            <a:ext cx="1402080" cy="1107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1937004" y="387095"/>
            <a:ext cx="2820923" cy="110794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4230623" y="387095"/>
            <a:ext cx="2289048" cy="1107948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>
            <a:spLocks noGrp="1"/>
          </p:cNvSpPr>
          <p:nvPr>
            <p:ph type="title"/>
          </p:nvPr>
        </p:nvSpPr>
        <p:spPr>
          <a:xfrm>
            <a:off x="1514094" y="518286"/>
            <a:ext cx="4413885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85" dirty="0"/>
              <a:t>Alt </a:t>
            </a:r>
            <a:r>
              <a:rPr sz="3900" spc="-190" dirty="0"/>
              <a:t>Ekstremite</a:t>
            </a:r>
            <a:r>
              <a:rPr sz="3900" spc="-140" dirty="0"/>
              <a:t> </a:t>
            </a:r>
            <a:r>
              <a:rPr sz="3900" spc="-155" dirty="0"/>
              <a:t>Kasları</a:t>
            </a:r>
            <a:endParaRPr sz="3900"/>
          </a:p>
        </p:txBody>
      </p:sp>
      <p:sp>
        <p:nvSpPr>
          <p:cNvPr id="6" name="object 6"/>
          <p:cNvSpPr txBox="1"/>
          <p:nvPr/>
        </p:nvSpPr>
        <p:spPr>
          <a:xfrm>
            <a:off x="1596389" y="1464690"/>
            <a:ext cx="7084059" cy="1977389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5080" indent="-283845">
              <a:lnSpc>
                <a:spcPct val="100000"/>
              </a:lnSpc>
              <a:spcBef>
                <a:spcPts val="105"/>
              </a:spcBef>
            </a:pPr>
            <a:r>
              <a:rPr sz="3200" spc="-65" dirty="0">
                <a:latin typeface="Trebuchet MS"/>
                <a:cs typeface="Trebuchet MS"/>
              </a:rPr>
              <a:t>Alt </a:t>
            </a:r>
            <a:r>
              <a:rPr sz="3200" spc="-160" dirty="0">
                <a:latin typeface="Trebuchet MS"/>
                <a:cs typeface="Trebuchet MS"/>
              </a:rPr>
              <a:t>ekstremite </a:t>
            </a:r>
            <a:r>
              <a:rPr sz="3200" spc="-210" dirty="0">
                <a:latin typeface="Trebuchet MS"/>
                <a:cs typeface="Trebuchet MS"/>
              </a:rPr>
              <a:t>kasları, </a:t>
            </a:r>
            <a:r>
              <a:rPr sz="3200" spc="-165" dirty="0">
                <a:latin typeface="Trebuchet MS"/>
                <a:cs typeface="Trebuchet MS"/>
              </a:rPr>
              <a:t>bulundukları</a:t>
            </a:r>
            <a:r>
              <a:rPr sz="3200" spc="-355" dirty="0">
                <a:latin typeface="Trebuchet MS"/>
                <a:cs typeface="Trebuchet MS"/>
              </a:rPr>
              <a:t> </a:t>
            </a:r>
            <a:r>
              <a:rPr sz="3200" spc="-190" dirty="0">
                <a:latin typeface="Trebuchet MS"/>
                <a:cs typeface="Trebuchet MS"/>
              </a:rPr>
              <a:t>bölgeye  </a:t>
            </a:r>
            <a:r>
              <a:rPr sz="3200" spc="-175" dirty="0">
                <a:latin typeface="Trebuchet MS"/>
                <a:cs typeface="Trebuchet MS"/>
              </a:rPr>
              <a:t>göre; </a:t>
            </a:r>
            <a:r>
              <a:rPr sz="3200" spc="-229" dirty="0">
                <a:latin typeface="Trebuchet MS"/>
                <a:cs typeface="Trebuchet MS"/>
              </a:rPr>
              <a:t>kalça </a:t>
            </a:r>
            <a:r>
              <a:rPr sz="3200" spc="-210" dirty="0">
                <a:latin typeface="Trebuchet MS"/>
                <a:cs typeface="Trebuchet MS"/>
              </a:rPr>
              <a:t>kasları, </a:t>
            </a:r>
            <a:r>
              <a:rPr sz="3200" spc="-160" dirty="0">
                <a:latin typeface="Trebuchet MS"/>
                <a:cs typeface="Trebuchet MS"/>
              </a:rPr>
              <a:t>uyluk </a:t>
            </a:r>
            <a:r>
              <a:rPr sz="3200" spc="-210" dirty="0">
                <a:latin typeface="Trebuchet MS"/>
                <a:cs typeface="Trebuchet MS"/>
              </a:rPr>
              <a:t>kasları, </a:t>
            </a:r>
            <a:r>
              <a:rPr sz="3200" spc="-215" dirty="0">
                <a:latin typeface="Trebuchet MS"/>
                <a:cs typeface="Trebuchet MS"/>
              </a:rPr>
              <a:t>bacak  </a:t>
            </a:r>
            <a:r>
              <a:rPr sz="3200" spc="-170" dirty="0">
                <a:latin typeface="Trebuchet MS"/>
                <a:cs typeface="Trebuchet MS"/>
              </a:rPr>
              <a:t>kasları </a:t>
            </a:r>
            <a:r>
              <a:rPr sz="3200" spc="-220" dirty="0">
                <a:latin typeface="Trebuchet MS"/>
                <a:cs typeface="Trebuchet MS"/>
              </a:rPr>
              <a:t>ve </a:t>
            </a:r>
            <a:r>
              <a:rPr sz="3200" spc="-254" dirty="0">
                <a:latin typeface="Trebuchet MS"/>
                <a:cs typeface="Trebuchet MS"/>
              </a:rPr>
              <a:t>ayak </a:t>
            </a:r>
            <a:r>
              <a:rPr sz="3200" spc="-170" dirty="0">
                <a:latin typeface="Trebuchet MS"/>
                <a:cs typeface="Trebuchet MS"/>
              </a:rPr>
              <a:t>kasları </a:t>
            </a:r>
            <a:r>
              <a:rPr sz="3200" spc="-155" dirty="0">
                <a:latin typeface="Trebuchet MS"/>
                <a:cs typeface="Trebuchet MS"/>
              </a:rPr>
              <a:t>olmak </a:t>
            </a:r>
            <a:r>
              <a:rPr sz="3200" spc="-160" dirty="0">
                <a:latin typeface="Trebuchet MS"/>
                <a:cs typeface="Trebuchet MS"/>
              </a:rPr>
              <a:t>üzere</a:t>
            </a:r>
            <a:r>
              <a:rPr sz="3200" spc="380" dirty="0">
                <a:latin typeface="Trebuchet MS"/>
                <a:cs typeface="Trebuchet MS"/>
              </a:rPr>
              <a:t> </a:t>
            </a:r>
            <a:r>
              <a:rPr sz="3200" spc="-75" dirty="0">
                <a:latin typeface="Trebuchet MS"/>
                <a:cs typeface="Trebuchet MS"/>
              </a:rPr>
              <a:t>4</a:t>
            </a:r>
            <a:endParaRPr sz="3200">
              <a:latin typeface="Trebuchet MS"/>
              <a:cs typeface="Trebuchet MS"/>
            </a:endParaRPr>
          </a:p>
          <a:p>
            <a:pPr marL="295910">
              <a:lnSpc>
                <a:spcPct val="100000"/>
              </a:lnSpc>
            </a:pPr>
            <a:r>
              <a:rPr sz="3200" spc="-170" dirty="0">
                <a:latin typeface="Trebuchet MS"/>
                <a:cs typeface="Trebuchet MS"/>
              </a:rPr>
              <a:t>gruba</a:t>
            </a:r>
            <a:r>
              <a:rPr sz="3200" spc="-120" dirty="0">
                <a:latin typeface="Trebuchet MS"/>
                <a:cs typeface="Trebuchet MS"/>
              </a:rPr>
              <a:t> </a:t>
            </a:r>
            <a:r>
              <a:rPr sz="3200" spc="-254" dirty="0">
                <a:latin typeface="Trebuchet MS"/>
                <a:cs typeface="Trebuchet MS"/>
              </a:rPr>
              <a:t>ayrılır.</a:t>
            </a:r>
            <a:endParaRPr sz="3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191" y="329184"/>
            <a:ext cx="3787140" cy="124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77138"/>
            <a:ext cx="291973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20" dirty="0"/>
              <a:t>Kalça</a:t>
            </a:r>
            <a:r>
              <a:rPr spc="-200" dirty="0"/>
              <a:t> </a:t>
            </a:r>
            <a:r>
              <a:rPr spc="-170" dirty="0"/>
              <a:t>Kasları</a:t>
            </a:r>
          </a:p>
        </p:txBody>
      </p:sp>
      <p:sp>
        <p:nvSpPr>
          <p:cNvPr id="4" name="object 4"/>
          <p:cNvSpPr/>
          <p:nvPr/>
        </p:nvSpPr>
        <p:spPr>
          <a:xfrm>
            <a:off x="1245412" y="2082419"/>
            <a:ext cx="557783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5412" y="3135757"/>
            <a:ext cx="557783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5412" y="3815156"/>
            <a:ext cx="557783" cy="32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245412" y="4797297"/>
            <a:ext cx="557783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 txBox="1"/>
          <p:nvPr/>
        </p:nvSpPr>
        <p:spPr>
          <a:xfrm>
            <a:off x="1232712" y="2043201"/>
            <a:ext cx="6981825" cy="3827779"/>
          </a:xfrm>
          <a:prstGeom prst="rect">
            <a:avLst/>
          </a:prstGeom>
        </p:spPr>
        <p:txBody>
          <a:bodyPr vert="horz" wrap="square" lIns="0" tIns="50800" rIns="0" bIns="0" rtlCol="0">
            <a:spAutoFit/>
          </a:bodyPr>
          <a:lstStyle/>
          <a:p>
            <a:pPr marL="369570">
              <a:lnSpc>
                <a:spcPct val="100000"/>
              </a:lnSpc>
              <a:spcBef>
                <a:spcPts val="400"/>
              </a:spcBef>
            </a:pPr>
            <a:r>
              <a:rPr sz="2200" spc="-120" dirty="0">
                <a:latin typeface="Trebuchet MS"/>
                <a:cs typeface="Trebuchet MS"/>
              </a:rPr>
              <a:t>Kalçanın </a:t>
            </a:r>
            <a:r>
              <a:rPr sz="2200" spc="105" dirty="0">
                <a:latin typeface="Trebuchet MS"/>
                <a:cs typeface="Trebuchet MS"/>
              </a:rPr>
              <a:t>Ön </a:t>
            </a:r>
            <a:r>
              <a:rPr sz="2200" spc="-160" dirty="0">
                <a:latin typeface="Trebuchet MS"/>
                <a:cs typeface="Trebuchet MS"/>
              </a:rPr>
              <a:t>Tarafındaki</a:t>
            </a:r>
            <a:r>
              <a:rPr sz="2200" spc="-375" dirty="0">
                <a:latin typeface="Trebuchet MS"/>
                <a:cs typeface="Trebuchet MS"/>
              </a:rPr>
              <a:t> </a:t>
            </a:r>
            <a:r>
              <a:rPr sz="2200" spc="-85" dirty="0">
                <a:latin typeface="Trebuchet MS"/>
                <a:cs typeface="Trebuchet MS"/>
              </a:rPr>
              <a:t>Kaslar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ts val="2510"/>
              </a:lnSpc>
              <a:spcBef>
                <a:spcPts val="300"/>
              </a:spcBef>
            </a:pPr>
            <a:r>
              <a:rPr sz="2200" spc="-114" dirty="0">
                <a:latin typeface="Trebuchet MS"/>
                <a:cs typeface="Trebuchet MS"/>
              </a:rPr>
              <a:t>Kalça </a:t>
            </a:r>
            <a:r>
              <a:rPr sz="2200" spc="-130" dirty="0">
                <a:latin typeface="Trebuchet MS"/>
                <a:cs typeface="Trebuchet MS"/>
              </a:rPr>
              <a:t>kaslarından </a:t>
            </a:r>
            <a:r>
              <a:rPr sz="2200" spc="-85" dirty="0">
                <a:latin typeface="Trebuchet MS"/>
                <a:cs typeface="Trebuchet MS"/>
              </a:rPr>
              <a:t>önde </a:t>
            </a:r>
            <a:r>
              <a:rPr sz="2200" spc="-135" dirty="0">
                <a:latin typeface="Trebuchet MS"/>
                <a:cs typeface="Trebuchet MS"/>
              </a:rPr>
              <a:t>bulunan </a:t>
            </a:r>
            <a:r>
              <a:rPr sz="2200" spc="-160" dirty="0">
                <a:latin typeface="Trebuchet MS"/>
                <a:cs typeface="Trebuchet MS"/>
              </a:rPr>
              <a:t>kaslardır. </a:t>
            </a:r>
            <a:r>
              <a:rPr sz="2200" spc="-90" dirty="0">
                <a:latin typeface="Trebuchet MS"/>
                <a:cs typeface="Trebuchet MS"/>
              </a:rPr>
              <a:t>M. </a:t>
            </a:r>
            <a:r>
              <a:rPr sz="2200" spc="-90" dirty="0">
                <a:latin typeface="Arial"/>
                <a:cs typeface="Arial"/>
              </a:rPr>
              <a:t>İ</a:t>
            </a:r>
            <a:r>
              <a:rPr sz="2200" spc="-90" dirty="0">
                <a:latin typeface="Trebuchet MS"/>
                <a:cs typeface="Trebuchet MS"/>
              </a:rPr>
              <a:t>liopsoas</a:t>
            </a:r>
            <a:r>
              <a:rPr sz="2200" spc="75" dirty="0">
                <a:latin typeface="Trebuchet MS"/>
                <a:cs typeface="Trebuchet MS"/>
              </a:rPr>
              <a:t> </a:t>
            </a:r>
            <a:r>
              <a:rPr sz="2200" spc="-160" dirty="0">
                <a:latin typeface="Trebuchet MS"/>
                <a:cs typeface="Trebuchet MS"/>
              </a:rPr>
              <a:t>adı</a:t>
            </a:r>
            <a:endParaRPr sz="2200">
              <a:latin typeface="Trebuchet MS"/>
              <a:cs typeface="Trebuchet MS"/>
            </a:endParaRPr>
          </a:p>
          <a:p>
            <a:pPr marL="295910">
              <a:lnSpc>
                <a:spcPts val="2510"/>
              </a:lnSpc>
            </a:pPr>
            <a:r>
              <a:rPr sz="2200" spc="-160" dirty="0">
                <a:latin typeface="Trebuchet MS"/>
                <a:cs typeface="Trebuchet MS"/>
              </a:rPr>
              <a:t>altında toplanır. </a:t>
            </a:r>
            <a:r>
              <a:rPr sz="2200" spc="-90" dirty="0">
                <a:latin typeface="Trebuchet MS"/>
                <a:cs typeface="Trebuchet MS"/>
              </a:rPr>
              <a:t>M. </a:t>
            </a:r>
            <a:r>
              <a:rPr sz="2200" spc="-90" dirty="0">
                <a:latin typeface="Arial"/>
                <a:cs typeface="Arial"/>
              </a:rPr>
              <a:t>İ</a:t>
            </a:r>
            <a:r>
              <a:rPr sz="2200" spc="-90" dirty="0">
                <a:latin typeface="Trebuchet MS"/>
                <a:cs typeface="Trebuchet MS"/>
              </a:rPr>
              <a:t>liopsoas </a:t>
            </a:r>
            <a:r>
              <a:rPr sz="2200" spc="-55" dirty="0">
                <a:latin typeface="Trebuchet MS"/>
                <a:cs typeface="Trebuchet MS"/>
              </a:rPr>
              <a:t>3 </a:t>
            </a:r>
            <a:r>
              <a:rPr sz="2200" spc="-120" dirty="0">
                <a:latin typeface="Trebuchet MS"/>
                <a:cs typeface="Trebuchet MS"/>
              </a:rPr>
              <a:t>kasın </a:t>
            </a:r>
            <a:r>
              <a:rPr sz="2200" spc="-114" dirty="0">
                <a:latin typeface="Trebuchet MS"/>
                <a:cs typeface="Trebuchet MS"/>
              </a:rPr>
              <a:t>birleşmesinden</a:t>
            </a:r>
            <a:r>
              <a:rPr sz="2200" spc="65" dirty="0">
                <a:latin typeface="Trebuchet MS"/>
                <a:cs typeface="Trebuchet MS"/>
              </a:rPr>
              <a:t> </a:t>
            </a:r>
            <a:r>
              <a:rPr sz="2200" spc="-135" dirty="0">
                <a:latin typeface="Trebuchet MS"/>
                <a:cs typeface="Trebuchet MS"/>
              </a:rPr>
              <a:t>oluşur.</a:t>
            </a:r>
            <a:endParaRPr sz="2200">
              <a:latin typeface="Trebuchet MS"/>
              <a:cs typeface="Trebuchet MS"/>
            </a:endParaRPr>
          </a:p>
          <a:p>
            <a:pPr marL="295910" marR="298450" indent="73025">
              <a:lnSpc>
                <a:spcPts val="2380"/>
              </a:lnSpc>
              <a:spcBef>
                <a:spcPts val="635"/>
              </a:spcBef>
            </a:pPr>
            <a:r>
              <a:rPr sz="2200" spc="-90" dirty="0">
                <a:latin typeface="Trebuchet MS"/>
                <a:cs typeface="Trebuchet MS"/>
              </a:rPr>
              <a:t>M. </a:t>
            </a:r>
            <a:r>
              <a:rPr sz="2200" spc="-90" dirty="0">
                <a:latin typeface="Arial"/>
                <a:cs typeface="Arial"/>
              </a:rPr>
              <a:t>İ</a:t>
            </a:r>
            <a:r>
              <a:rPr sz="2200" spc="-90" dirty="0">
                <a:latin typeface="Trebuchet MS"/>
                <a:cs typeface="Trebuchet MS"/>
              </a:rPr>
              <a:t>liopsoas </a:t>
            </a:r>
            <a:r>
              <a:rPr sz="2200" spc="-100" dirty="0">
                <a:latin typeface="Trebuchet MS"/>
                <a:cs typeface="Trebuchet MS"/>
              </a:rPr>
              <a:t>Major: </a:t>
            </a:r>
            <a:r>
              <a:rPr sz="2200" spc="-90" dirty="0">
                <a:latin typeface="Trebuchet MS"/>
                <a:cs typeface="Trebuchet MS"/>
              </a:rPr>
              <a:t>(Büyük </a:t>
            </a:r>
            <a:r>
              <a:rPr sz="2200" spc="-150" dirty="0">
                <a:latin typeface="Trebuchet MS"/>
                <a:cs typeface="Trebuchet MS"/>
              </a:rPr>
              <a:t>bel </a:t>
            </a:r>
            <a:r>
              <a:rPr sz="2200" spc="-120" dirty="0">
                <a:latin typeface="Trebuchet MS"/>
                <a:cs typeface="Trebuchet MS"/>
              </a:rPr>
              <a:t>kası </a:t>
            </a:r>
            <a:r>
              <a:rPr sz="2200" spc="-100" dirty="0">
                <a:latin typeface="Trebuchet MS"/>
                <a:cs typeface="Trebuchet MS"/>
              </a:rPr>
              <a:t>) </a:t>
            </a:r>
            <a:r>
              <a:rPr sz="2200" spc="-135" dirty="0">
                <a:latin typeface="Trebuchet MS"/>
                <a:cs typeface="Trebuchet MS"/>
              </a:rPr>
              <a:t>Lumbal </a:t>
            </a:r>
            <a:r>
              <a:rPr sz="2200" spc="-110" dirty="0">
                <a:latin typeface="Trebuchet MS"/>
                <a:cs typeface="Trebuchet MS"/>
              </a:rPr>
              <a:t>omurlardan  </a:t>
            </a:r>
            <a:r>
              <a:rPr sz="2200" spc="-190" dirty="0">
                <a:latin typeface="Trebuchet MS"/>
                <a:cs typeface="Trebuchet MS"/>
              </a:rPr>
              <a:t>başlar, </a:t>
            </a:r>
            <a:r>
              <a:rPr sz="2200" spc="-150" dirty="0">
                <a:latin typeface="Trebuchet MS"/>
                <a:cs typeface="Trebuchet MS"/>
              </a:rPr>
              <a:t>femurda </a:t>
            </a:r>
            <a:r>
              <a:rPr sz="2200" spc="-145" dirty="0">
                <a:latin typeface="Trebuchet MS"/>
                <a:cs typeface="Trebuchet MS"/>
              </a:rPr>
              <a:t>sonlanır. </a:t>
            </a:r>
            <a:r>
              <a:rPr sz="2200" spc="-114" dirty="0">
                <a:latin typeface="Trebuchet MS"/>
                <a:cs typeface="Trebuchet MS"/>
              </a:rPr>
              <a:t>Uylu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a </a:t>
            </a:r>
            <a:r>
              <a:rPr sz="2200" spc="-120" dirty="0">
                <a:latin typeface="Trebuchet MS"/>
                <a:cs typeface="Trebuchet MS"/>
              </a:rPr>
              <a:t>fleksiyon</a:t>
            </a:r>
            <a:r>
              <a:rPr sz="2200" spc="-15" dirty="0">
                <a:latin typeface="Trebuchet MS"/>
                <a:cs typeface="Trebuchet MS"/>
              </a:rPr>
              <a:t> </a:t>
            </a:r>
            <a:r>
              <a:rPr sz="2200" spc="-165" dirty="0">
                <a:latin typeface="Trebuchet MS"/>
                <a:cs typeface="Trebuchet MS"/>
              </a:rPr>
              <a:t>yaptırır.</a:t>
            </a:r>
            <a:endParaRPr sz="2200">
              <a:latin typeface="Trebuchet MS"/>
              <a:cs typeface="Trebuchet MS"/>
            </a:endParaRPr>
          </a:p>
          <a:p>
            <a:pPr marL="369570">
              <a:lnSpc>
                <a:spcPts val="2510"/>
              </a:lnSpc>
              <a:spcBef>
                <a:spcPts val="295"/>
              </a:spcBef>
            </a:pPr>
            <a:r>
              <a:rPr sz="2200" spc="-90" dirty="0">
                <a:latin typeface="Trebuchet MS"/>
                <a:cs typeface="Trebuchet MS"/>
              </a:rPr>
              <a:t>M. </a:t>
            </a:r>
            <a:r>
              <a:rPr sz="2200" spc="-90" dirty="0">
                <a:latin typeface="Arial"/>
                <a:cs typeface="Arial"/>
              </a:rPr>
              <a:t>İ</a:t>
            </a:r>
            <a:r>
              <a:rPr sz="2200" spc="-90" dirty="0">
                <a:latin typeface="Trebuchet MS"/>
                <a:cs typeface="Trebuchet MS"/>
              </a:rPr>
              <a:t>liopsoas </a:t>
            </a:r>
            <a:r>
              <a:rPr sz="2200" spc="-50" dirty="0">
                <a:latin typeface="Trebuchet MS"/>
                <a:cs typeface="Trebuchet MS"/>
              </a:rPr>
              <a:t>Minor: </a:t>
            </a:r>
            <a:r>
              <a:rPr sz="2200" spc="-60" dirty="0">
                <a:latin typeface="Trebuchet MS"/>
                <a:cs typeface="Trebuchet MS"/>
              </a:rPr>
              <a:t>(Küçük </a:t>
            </a:r>
            <a:r>
              <a:rPr sz="2200" spc="-150" dirty="0">
                <a:latin typeface="Trebuchet MS"/>
                <a:cs typeface="Trebuchet MS"/>
              </a:rPr>
              <a:t>bel </a:t>
            </a:r>
            <a:r>
              <a:rPr sz="2200" spc="-120" dirty="0">
                <a:latin typeface="Trebuchet MS"/>
                <a:cs typeface="Trebuchet MS"/>
              </a:rPr>
              <a:t>kası </a:t>
            </a:r>
            <a:r>
              <a:rPr sz="2200" spc="-100" dirty="0">
                <a:latin typeface="Trebuchet MS"/>
                <a:cs typeface="Trebuchet MS"/>
              </a:rPr>
              <a:t>) </a:t>
            </a:r>
            <a:r>
              <a:rPr sz="2200" spc="-45" dirty="0">
                <a:latin typeface="Trebuchet MS"/>
                <a:cs typeface="Trebuchet MS"/>
              </a:rPr>
              <a:t>Son</a:t>
            </a:r>
            <a:r>
              <a:rPr sz="2200" spc="-150" dirty="0">
                <a:latin typeface="Trebuchet MS"/>
                <a:cs typeface="Trebuchet MS"/>
              </a:rPr>
              <a:t> </a:t>
            </a:r>
            <a:r>
              <a:rPr sz="2200" spc="-95" dirty="0">
                <a:latin typeface="Trebuchet MS"/>
                <a:cs typeface="Trebuchet MS"/>
              </a:rPr>
              <a:t>gö</a:t>
            </a:r>
            <a:r>
              <a:rPr sz="2200" spc="-95" dirty="0">
                <a:latin typeface="Arial"/>
                <a:cs typeface="Arial"/>
              </a:rPr>
              <a:t>ğ</a:t>
            </a:r>
            <a:r>
              <a:rPr sz="2200" spc="-95" dirty="0">
                <a:latin typeface="Trebuchet MS"/>
                <a:cs typeface="Trebuchet MS"/>
              </a:rPr>
              <a:t>üs</a:t>
            </a:r>
            <a:endParaRPr sz="2200">
              <a:latin typeface="Trebuchet MS"/>
              <a:cs typeface="Trebuchet MS"/>
            </a:endParaRPr>
          </a:p>
          <a:p>
            <a:pPr marL="295910" marR="376555">
              <a:lnSpc>
                <a:spcPts val="2380"/>
              </a:lnSpc>
              <a:spcBef>
                <a:spcPts val="165"/>
              </a:spcBef>
            </a:pPr>
            <a:r>
              <a:rPr sz="2200" spc="-110" dirty="0">
                <a:latin typeface="Trebuchet MS"/>
                <a:cs typeface="Trebuchet MS"/>
              </a:rPr>
              <a:t>omurlarından </a:t>
            </a:r>
            <a:r>
              <a:rPr sz="2200" spc="-190" dirty="0">
                <a:latin typeface="Trebuchet MS"/>
                <a:cs typeface="Trebuchet MS"/>
              </a:rPr>
              <a:t>başlar, </a:t>
            </a:r>
            <a:r>
              <a:rPr sz="2200" spc="-110" dirty="0">
                <a:latin typeface="Trebuchet MS"/>
                <a:cs typeface="Trebuchet MS"/>
              </a:rPr>
              <a:t>pubis </a:t>
            </a:r>
            <a:r>
              <a:rPr sz="2200" spc="-140" dirty="0">
                <a:latin typeface="Trebuchet MS"/>
                <a:cs typeface="Trebuchet MS"/>
              </a:rPr>
              <a:t>kemi</a:t>
            </a:r>
            <a:r>
              <a:rPr sz="2200" spc="-140" dirty="0">
                <a:latin typeface="Arial"/>
                <a:cs typeface="Arial"/>
              </a:rPr>
              <a:t>ğ</a:t>
            </a:r>
            <a:r>
              <a:rPr sz="2200" spc="-140" dirty="0">
                <a:latin typeface="Trebuchet MS"/>
                <a:cs typeface="Trebuchet MS"/>
              </a:rPr>
              <a:t>inde </a:t>
            </a:r>
            <a:r>
              <a:rPr sz="2200" spc="-145" dirty="0">
                <a:latin typeface="Trebuchet MS"/>
                <a:cs typeface="Trebuchet MS"/>
              </a:rPr>
              <a:t>sonlanır. </a:t>
            </a:r>
            <a:r>
              <a:rPr sz="2200" spc="-75" dirty="0">
                <a:latin typeface="Trebuchet MS"/>
                <a:cs typeface="Trebuchet MS"/>
              </a:rPr>
              <a:t>Gövdenin  </a:t>
            </a:r>
            <a:r>
              <a:rPr sz="2200" spc="-120" dirty="0">
                <a:latin typeface="Trebuchet MS"/>
                <a:cs typeface="Trebuchet MS"/>
              </a:rPr>
              <a:t>fleksiyonunu</a:t>
            </a:r>
            <a:r>
              <a:rPr sz="2200" spc="-40" dirty="0">
                <a:latin typeface="Trebuchet MS"/>
                <a:cs typeface="Trebuchet MS"/>
              </a:rPr>
              <a:t> </a:t>
            </a:r>
            <a:r>
              <a:rPr sz="2200" spc="-200" dirty="0">
                <a:latin typeface="Trebuchet MS"/>
                <a:cs typeface="Trebuchet MS"/>
              </a:rPr>
              <a:t>sa</a:t>
            </a:r>
            <a:r>
              <a:rPr sz="2200" spc="-200" dirty="0">
                <a:latin typeface="Arial"/>
                <a:cs typeface="Arial"/>
              </a:rPr>
              <a:t>ğ</a:t>
            </a:r>
            <a:r>
              <a:rPr sz="2200" spc="-200" dirty="0">
                <a:latin typeface="Trebuchet MS"/>
                <a:cs typeface="Trebuchet MS"/>
              </a:rPr>
              <a:t>lar.</a:t>
            </a:r>
            <a:endParaRPr sz="2200">
              <a:latin typeface="Trebuchet MS"/>
              <a:cs typeface="Trebuchet MS"/>
            </a:endParaRPr>
          </a:p>
          <a:p>
            <a:pPr marL="295910" marR="5080" indent="73025">
              <a:lnSpc>
                <a:spcPct val="89800"/>
              </a:lnSpc>
              <a:spcBef>
                <a:spcPts val="565"/>
              </a:spcBef>
            </a:pPr>
            <a:r>
              <a:rPr sz="2200" spc="-90" dirty="0">
                <a:latin typeface="Trebuchet MS"/>
                <a:cs typeface="Trebuchet MS"/>
              </a:rPr>
              <a:t>M. </a:t>
            </a:r>
            <a:r>
              <a:rPr sz="2200" spc="-165" dirty="0">
                <a:latin typeface="Trebuchet MS"/>
                <a:cs typeface="Trebuchet MS"/>
              </a:rPr>
              <a:t>iliacus: </a:t>
            </a:r>
            <a:r>
              <a:rPr sz="2200" spc="-65" dirty="0">
                <a:latin typeface="Trebuchet MS"/>
                <a:cs typeface="Trebuchet MS"/>
              </a:rPr>
              <a:t>(Bö</a:t>
            </a:r>
            <a:r>
              <a:rPr sz="2200" spc="-65" dirty="0">
                <a:latin typeface="Arial"/>
                <a:cs typeface="Arial"/>
              </a:rPr>
              <a:t>ğ</a:t>
            </a:r>
            <a:r>
              <a:rPr sz="2200" spc="-65" dirty="0">
                <a:latin typeface="Trebuchet MS"/>
                <a:cs typeface="Trebuchet MS"/>
              </a:rPr>
              <a:t>rü </a:t>
            </a:r>
            <a:r>
              <a:rPr sz="2200" spc="-120" dirty="0">
                <a:latin typeface="Trebuchet MS"/>
                <a:cs typeface="Trebuchet MS"/>
              </a:rPr>
              <a:t>kası </a:t>
            </a:r>
            <a:r>
              <a:rPr sz="2200" spc="-100" dirty="0">
                <a:latin typeface="Trebuchet MS"/>
                <a:cs typeface="Trebuchet MS"/>
              </a:rPr>
              <a:t>) </a:t>
            </a:r>
            <a:r>
              <a:rPr sz="2200" spc="-130" dirty="0">
                <a:latin typeface="Arial"/>
                <a:cs typeface="Arial"/>
              </a:rPr>
              <a:t>İ</a:t>
            </a:r>
            <a:r>
              <a:rPr sz="2200" spc="-130" dirty="0">
                <a:latin typeface="Trebuchet MS"/>
                <a:cs typeface="Trebuchet MS"/>
              </a:rPr>
              <a:t>lium </a:t>
            </a:r>
            <a:r>
              <a:rPr sz="2200" spc="-140" dirty="0">
                <a:latin typeface="Trebuchet MS"/>
                <a:cs typeface="Trebuchet MS"/>
              </a:rPr>
              <a:t>kemi</a:t>
            </a:r>
            <a:r>
              <a:rPr sz="2200" spc="-140" dirty="0">
                <a:latin typeface="Arial"/>
                <a:cs typeface="Arial"/>
              </a:rPr>
              <a:t>ğ</a:t>
            </a:r>
            <a:r>
              <a:rPr sz="2200" spc="-140" dirty="0">
                <a:latin typeface="Trebuchet MS"/>
                <a:cs typeface="Trebuchet MS"/>
              </a:rPr>
              <a:t>inden </a:t>
            </a:r>
            <a:r>
              <a:rPr sz="2200" spc="-150" dirty="0">
                <a:latin typeface="Trebuchet MS"/>
                <a:cs typeface="Trebuchet MS"/>
              </a:rPr>
              <a:t>başlayarak  </a:t>
            </a:r>
            <a:r>
              <a:rPr sz="2200" spc="-130" dirty="0">
                <a:latin typeface="Trebuchet MS"/>
                <a:cs typeface="Trebuchet MS"/>
              </a:rPr>
              <a:t>femurun </a:t>
            </a:r>
            <a:r>
              <a:rPr sz="2200" spc="-100" dirty="0">
                <a:latin typeface="Trebuchet MS"/>
                <a:cs typeface="Trebuchet MS"/>
              </a:rPr>
              <a:t>üst </a:t>
            </a:r>
            <a:r>
              <a:rPr sz="2200" spc="-130" dirty="0">
                <a:latin typeface="Trebuchet MS"/>
                <a:cs typeface="Trebuchet MS"/>
              </a:rPr>
              <a:t>ucunda </a:t>
            </a:r>
            <a:r>
              <a:rPr sz="2200" spc="-150" dirty="0">
                <a:latin typeface="Trebuchet MS"/>
                <a:cs typeface="Trebuchet MS"/>
              </a:rPr>
              <a:t>sonlanır.Yassı, </a:t>
            </a:r>
            <a:r>
              <a:rPr sz="2200" spc="-130" dirty="0">
                <a:latin typeface="Trebuchet MS"/>
                <a:cs typeface="Trebuchet MS"/>
              </a:rPr>
              <a:t>üçgen </a:t>
            </a:r>
            <a:r>
              <a:rPr sz="2200" spc="-114" dirty="0">
                <a:latin typeface="Trebuchet MS"/>
                <a:cs typeface="Trebuchet MS"/>
              </a:rPr>
              <a:t>şeklinde </a:t>
            </a:r>
            <a:r>
              <a:rPr sz="2200" spc="-90" dirty="0">
                <a:latin typeface="Trebuchet MS"/>
                <a:cs typeface="Trebuchet MS"/>
              </a:rPr>
              <a:t>bir </a:t>
            </a:r>
            <a:r>
              <a:rPr sz="2200" spc="-165" dirty="0">
                <a:latin typeface="Trebuchet MS"/>
                <a:cs typeface="Trebuchet MS"/>
              </a:rPr>
              <a:t>kastır.  </a:t>
            </a:r>
            <a:r>
              <a:rPr sz="2200" spc="-114" dirty="0">
                <a:latin typeface="Trebuchet MS"/>
                <a:cs typeface="Trebuchet MS"/>
              </a:rPr>
              <a:t>Uylu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a </a:t>
            </a:r>
            <a:r>
              <a:rPr sz="2200" spc="-120" dirty="0">
                <a:latin typeface="Trebuchet MS"/>
                <a:cs typeface="Trebuchet MS"/>
              </a:rPr>
              <a:t>fleksiyon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00" dirty="0">
                <a:latin typeface="Trebuchet MS"/>
                <a:cs typeface="Trebuchet MS"/>
              </a:rPr>
              <a:t>dış </a:t>
            </a:r>
            <a:r>
              <a:rPr sz="2200" spc="-90" dirty="0">
                <a:latin typeface="Trebuchet MS"/>
                <a:cs typeface="Trebuchet MS"/>
              </a:rPr>
              <a:t>rotasyon</a:t>
            </a:r>
            <a:r>
              <a:rPr sz="2200" spc="330" dirty="0">
                <a:latin typeface="Trebuchet MS"/>
                <a:cs typeface="Trebuchet MS"/>
              </a:rPr>
              <a:t> </a:t>
            </a:r>
            <a:r>
              <a:rPr sz="2200" spc="-155" dirty="0">
                <a:latin typeface="Trebuchet MS"/>
                <a:cs typeface="Trebuchet MS"/>
              </a:rPr>
              <a:t>yaptırır</a:t>
            </a:r>
            <a:r>
              <a:rPr sz="3000" spc="-155" dirty="0">
                <a:latin typeface="Trebuchet MS"/>
                <a:cs typeface="Trebuchet MS"/>
              </a:rPr>
              <a:t>.</a:t>
            </a:r>
            <a:endParaRPr sz="3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507491" y="271272"/>
            <a:ext cx="7466076" cy="113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834644" y="406730"/>
            <a:ext cx="652462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10" dirty="0"/>
              <a:t>Kalçanın </a:t>
            </a:r>
            <a:r>
              <a:rPr sz="4000" spc="-45" dirty="0"/>
              <a:t>Arka</a:t>
            </a:r>
            <a:r>
              <a:rPr sz="4000" spc="-685" dirty="0"/>
              <a:t> </a:t>
            </a:r>
            <a:r>
              <a:rPr sz="4000" spc="-285" dirty="0"/>
              <a:t>Tarafındaki </a:t>
            </a:r>
            <a:r>
              <a:rPr sz="4000" spc="-145" dirty="0"/>
              <a:t>Kaslar</a:t>
            </a:r>
            <a:endParaRPr sz="4000"/>
          </a:p>
        </p:txBody>
      </p:sp>
      <p:sp>
        <p:nvSpPr>
          <p:cNvPr id="4" name="object 4"/>
          <p:cNvSpPr/>
          <p:nvPr/>
        </p:nvSpPr>
        <p:spPr>
          <a:xfrm>
            <a:off x="1245412" y="1704467"/>
            <a:ext cx="557783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45412" y="3591433"/>
            <a:ext cx="557783" cy="323088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245412" y="5176469"/>
            <a:ext cx="557783" cy="323392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516507" y="1703958"/>
            <a:ext cx="6800215" cy="4431665"/>
          </a:xfrm>
          <a:prstGeom prst="rect">
            <a:avLst/>
          </a:prstGeom>
        </p:spPr>
        <p:txBody>
          <a:bodyPr vert="horz" wrap="square" lIns="0" tIns="45719" rIns="0" bIns="0" rtlCol="0">
            <a:spAutoFit/>
          </a:bodyPr>
          <a:lstStyle/>
          <a:p>
            <a:pPr marL="12700" marR="5080" indent="73025">
              <a:lnSpc>
                <a:spcPct val="90000"/>
              </a:lnSpc>
              <a:spcBef>
                <a:spcPts val="359"/>
              </a:spcBef>
            </a:pPr>
            <a:r>
              <a:rPr sz="2200" spc="-85" dirty="0">
                <a:latin typeface="Trebuchet MS"/>
                <a:cs typeface="Trebuchet MS"/>
              </a:rPr>
              <a:t>M.Gluteus </a:t>
            </a:r>
            <a:r>
              <a:rPr sz="2200" spc="-110" dirty="0">
                <a:latin typeface="Trebuchet MS"/>
                <a:cs typeface="Trebuchet MS"/>
              </a:rPr>
              <a:t>Maximus: </a:t>
            </a:r>
            <a:r>
              <a:rPr sz="2200" spc="-90" dirty="0">
                <a:latin typeface="Trebuchet MS"/>
                <a:cs typeface="Trebuchet MS"/>
              </a:rPr>
              <a:t>(Büyük </a:t>
            </a:r>
            <a:r>
              <a:rPr sz="2200" spc="-170" dirty="0">
                <a:latin typeface="Trebuchet MS"/>
                <a:cs typeface="Trebuchet MS"/>
              </a:rPr>
              <a:t>ilye </a:t>
            </a:r>
            <a:r>
              <a:rPr sz="2200" spc="-114" dirty="0">
                <a:latin typeface="Trebuchet MS"/>
                <a:cs typeface="Trebuchet MS"/>
              </a:rPr>
              <a:t>kası) </a:t>
            </a:r>
            <a:r>
              <a:rPr sz="2200" spc="-120" dirty="0">
                <a:latin typeface="Trebuchet MS"/>
                <a:cs typeface="Trebuchet MS"/>
              </a:rPr>
              <a:t>Gluteal </a:t>
            </a:r>
            <a:r>
              <a:rPr sz="2200" spc="-135" dirty="0">
                <a:latin typeface="Trebuchet MS"/>
                <a:cs typeface="Trebuchet MS"/>
              </a:rPr>
              <a:t>kaslardan </a:t>
            </a:r>
            <a:r>
              <a:rPr sz="2200" spc="-130" dirty="0">
                <a:latin typeface="Trebuchet MS"/>
                <a:cs typeface="Trebuchet MS"/>
              </a:rPr>
              <a:t>en  </a:t>
            </a:r>
            <a:r>
              <a:rPr sz="2200" spc="-150" dirty="0">
                <a:latin typeface="Trebuchet MS"/>
                <a:cs typeface="Trebuchet MS"/>
              </a:rPr>
              <a:t>yüzeyel </a:t>
            </a:r>
            <a:r>
              <a:rPr sz="2200" spc="-155" dirty="0">
                <a:latin typeface="Trebuchet MS"/>
                <a:cs typeface="Trebuchet MS"/>
              </a:rPr>
              <a:t>olanıdır. </a:t>
            </a:r>
            <a:r>
              <a:rPr sz="2200" spc="-135" dirty="0">
                <a:latin typeface="Trebuchet MS"/>
                <a:cs typeface="Trebuchet MS"/>
              </a:rPr>
              <a:t>Kalın, </a:t>
            </a:r>
            <a:r>
              <a:rPr sz="2200" spc="-160" dirty="0">
                <a:latin typeface="Trebuchet MS"/>
                <a:cs typeface="Trebuchet MS"/>
              </a:rPr>
              <a:t>geniş, </a:t>
            </a:r>
            <a:r>
              <a:rPr sz="2200" spc="-85" dirty="0">
                <a:latin typeface="Trebuchet MS"/>
                <a:cs typeface="Trebuchet MS"/>
              </a:rPr>
              <a:t>dörtgen </a:t>
            </a:r>
            <a:r>
              <a:rPr sz="2200" spc="-120" dirty="0">
                <a:latin typeface="Trebuchet MS"/>
                <a:cs typeface="Trebuchet MS"/>
              </a:rPr>
              <a:t>şeklindedir.Vücudun </a:t>
            </a:r>
            <a:r>
              <a:rPr sz="2200" spc="-130" dirty="0">
                <a:latin typeface="Trebuchet MS"/>
                <a:cs typeface="Trebuchet MS"/>
              </a:rPr>
              <a:t>en  </a:t>
            </a:r>
            <a:r>
              <a:rPr sz="2200" spc="-140" dirty="0">
                <a:latin typeface="Trebuchet MS"/>
                <a:cs typeface="Trebuchet MS"/>
              </a:rPr>
              <a:t>kalın </a:t>
            </a:r>
            <a:r>
              <a:rPr sz="2200" spc="-160" dirty="0">
                <a:latin typeface="Trebuchet MS"/>
                <a:cs typeface="Trebuchet MS"/>
              </a:rPr>
              <a:t>kasıdır. </a:t>
            </a:r>
            <a:r>
              <a:rPr sz="2200" spc="-140" dirty="0">
                <a:latin typeface="Trebuchet MS"/>
                <a:cs typeface="Trebuchet MS"/>
              </a:rPr>
              <a:t>iliumun </a:t>
            </a:r>
            <a:r>
              <a:rPr sz="2200" spc="-100" dirty="0">
                <a:latin typeface="Trebuchet MS"/>
                <a:cs typeface="Trebuchet MS"/>
              </a:rPr>
              <a:t>dış </a:t>
            </a:r>
            <a:r>
              <a:rPr sz="2200" spc="-114" dirty="0">
                <a:latin typeface="Trebuchet MS"/>
                <a:cs typeface="Trebuchet MS"/>
              </a:rPr>
              <a:t>yüzü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10" dirty="0">
                <a:latin typeface="Trebuchet MS"/>
                <a:cs typeface="Trebuchet MS"/>
              </a:rPr>
              <a:t>sakrumdan </a:t>
            </a:r>
            <a:r>
              <a:rPr sz="2200" spc="-150" dirty="0">
                <a:latin typeface="Trebuchet MS"/>
                <a:cs typeface="Trebuchet MS"/>
              </a:rPr>
              <a:t>başlayarak  </a:t>
            </a:r>
            <a:r>
              <a:rPr sz="2200" spc="-130" dirty="0">
                <a:latin typeface="Trebuchet MS"/>
                <a:cs typeface="Trebuchet MS"/>
              </a:rPr>
              <a:t>femurun </a:t>
            </a:r>
            <a:r>
              <a:rPr sz="2200" spc="-100" dirty="0">
                <a:latin typeface="Trebuchet MS"/>
                <a:cs typeface="Trebuchet MS"/>
              </a:rPr>
              <a:t>trochanter </a:t>
            </a:r>
            <a:r>
              <a:rPr sz="2200" spc="-125" dirty="0">
                <a:latin typeface="Trebuchet MS"/>
                <a:cs typeface="Trebuchet MS"/>
              </a:rPr>
              <a:t>majoründe </a:t>
            </a:r>
            <a:r>
              <a:rPr sz="2200" spc="-145" dirty="0">
                <a:latin typeface="Trebuchet MS"/>
                <a:cs typeface="Trebuchet MS"/>
              </a:rPr>
              <a:t>sonlanır. </a:t>
            </a:r>
            <a:r>
              <a:rPr sz="2200" spc="-114" dirty="0">
                <a:latin typeface="Trebuchet MS"/>
                <a:cs typeface="Trebuchet MS"/>
              </a:rPr>
              <a:t>Uylu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a </a:t>
            </a:r>
            <a:r>
              <a:rPr sz="2200" spc="-105" dirty="0">
                <a:latin typeface="Trebuchet MS"/>
                <a:cs typeface="Trebuchet MS"/>
              </a:rPr>
              <a:t>ekstansiyon 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00" dirty="0">
                <a:latin typeface="Trebuchet MS"/>
                <a:cs typeface="Trebuchet MS"/>
              </a:rPr>
              <a:t>dış </a:t>
            </a:r>
            <a:r>
              <a:rPr sz="2200" spc="-90" dirty="0">
                <a:latin typeface="Trebuchet MS"/>
                <a:cs typeface="Trebuchet MS"/>
              </a:rPr>
              <a:t>rotasyon </a:t>
            </a:r>
            <a:r>
              <a:rPr sz="2200" spc="-150" dirty="0">
                <a:latin typeface="Trebuchet MS"/>
                <a:cs typeface="Trebuchet MS"/>
              </a:rPr>
              <a:t>(lateral </a:t>
            </a:r>
            <a:r>
              <a:rPr sz="2200" spc="-90" dirty="0">
                <a:latin typeface="Trebuchet MS"/>
                <a:cs typeface="Trebuchet MS"/>
              </a:rPr>
              <a:t>rotasyon) </a:t>
            </a:r>
            <a:r>
              <a:rPr sz="2200" spc="-165" dirty="0">
                <a:latin typeface="Trebuchet MS"/>
                <a:cs typeface="Trebuchet MS"/>
              </a:rPr>
              <a:t>yaptırır. </a:t>
            </a:r>
            <a:r>
              <a:rPr sz="2200" spc="-95" dirty="0">
                <a:latin typeface="Trebuchet MS"/>
                <a:cs typeface="Trebuchet MS"/>
              </a:rPr>
              <a:t>Uylu</a:t>
            </a:r>
            <a:r>
              <a:rPr sz="2200" spc="-95" dirty="0">
                <a:latin typeface="Arial"/>
                <a:cs typeface="Arial"/>
              </a:rPr>
              <a:t>ğ</a:t>
            </a:r>
            <a:r>
              <a:rPr sz="2200" spc="-95" dirty="0">
                <a:latin typeface="Trebuchet MS"/>
                <a:cs typeface="Trebuchet MS"/>
              </a:rPr>
              <a:t>un </a:t>
            </a:r>
            <a:r>
              <a:rPr sz="2200" spc="-130" dirty="0">
                <a:latin typeface="Trebuchet MS"/>
                <a:cs typeface="Trebuchet MS"/>
              </a:rPr>
              <a:t>en </a:t>
            </a:r>
            <a:r>
              <a:rPr sz="2200" spc="-135" dirty="0">
                <a:latin typeface="Trebuchet MS"/>
                <a:cs typeface="Trebuchet MS"/>
              </a:rPr>
              <a:t>güçlü  </a:t>
            </a:r>
            <a:r>
              <a:rPr sz="2200" spc="-114" dirty="0">
                <a:latin typeface="Trebuchet MS"/>
                <a:cs typeface="Trebuchet MS"/>
              </a:rPr>
              <a:t>ekstansörüdür.</a:t>
            </a:r>
            <a:endParaRPr sz="2200">
              <a:latin typeface="Trebuchet MS"/>
              <a:cs typeface="Trebuchet MS"/>
            </a:endParaRPr>
          </a:p>
          <a:p>
            <a:pPr marL="85725">
              <a:lnSpc>
                <a:spcPts val="2510"/>
              </a:lnSpc>
              <a:spcBef>
                <a:spcPts val="335"/>
              </a:spcBef>
            </a:pPr>
            <a:r>
              <a:rPr sz="2200" spc="-85" dirty="0">
                <a:latin typeface="Trebuchet MS"/>
                <a:cs typeface="Trebuchet MS"/>
              </a:rPr>
              <a:t>M.Gluteus </a:t>
            </a:r>
            <a:r>
              <a:rPr sz="2200" spc="-105" dirty="0">
                <a:latin typeface="Trebuchet MS"/>
                <a:cs typeface="Trebuchet MS"/>
              </a:rPr>
              <a:t>Medius: </a:t>
            </a:r>
            <a:r>
              <a:rPr sz="2200" spc="-20" dirty="0">
                <a:latin typeface="Trebuchet MS"/>
                <a:cs typeface="Trebuchet MS"/>
              </a:rPr>
              <a:t>(Orta </a:t>
            </a:r>
            <a:r>
              <a:rPr sz="2200" spc="-170" dirty="0">
                <a:latin typeface="Trebuchet MS"/>
                <a:cs typeface="Trebuchet MS"/>
              </a:rPr>
              <a:t>ilye </a:t>
            </a:r>
            <a:r>
              <a:rPr sz="2200" spc="-114" dirty="0">
                <a:latin typeface="Trebuchet MS"/>
                <a:cs typeface="Trebuchet MS"/>
              </a:rPr>
              <a:t>kası) </a:t>
            </a:r>
            <a:r>
              <a:rPr sz="2200" spc="-120" dirty="0">
                <a:latin typeface="Trebuchet MS"/>
                <a:cs typeface="Trebuchet MS"/>
              </a:rPr>
              <a:t>Gluteal</a:t>
            </a:r>
            <a:r>
              <a:rPr sz="2200" spc="65" dirty="0">
                <a:latin typeface="Trebuchet MS"/>
                <a:cs typeface="Trebuchet MS"/>
              </a:rPr>
              <a:t> </a:t>
            </a:r>
            <a:r>
              <a:rPr sz="2200" spc="-120" dirty="0">
                <a:latin typeface="Trebuchet MS"/>
                <a:cs typeface="Trebuchet MS"/>
              </a:rPr>
              <a:t>bölgenin</a:t>
            </a:r>
            <a:endParaRPr sz="2200">
              <a:latin typeface="Trebuchet MS"/>
              <a:cs typeface="Trebuchet MS"/>
            </a:endParaRPr>
          </a:p>
          <a:p>
            <a:pPr marL="12700" marR="238760">
              <a:lnSpc>
                <a:spcPct val="89400"/>
              </a:lnSpc>
              <a:spcBef>
                <a:spcPts val="145"/>
              </a:spcBef>
            </a:pPr>
            <a:r>
              <a:rPr sz="2200" spc="-105" dirty="0">
                <a:latin typeface="Trebuchet MS"/>
                <a:cs typeface="Trebuchet MS"/>
              </a:rPr>
              <a:t>ortasında </a:t>
            </a:r>
            <a:r>
              <a:rPr sz="2200" spc="-110" dirty="0">
                <a:latin typeface="Trebuchet MS"/>
                <a:cs typeface="Trebuchet MS"/>
              </a:rPr>
              <a:t>kısmen </a:t>
            </a:r>
            <a:r>
              <a:rPr sz="2200" spc="-105" dirty="0">
                <a:latin typeface="Trebuchet MS"/>
                <a:cs typeface="Trebuchet MS"/>
              </a:rPr>
              <a:t>büyük </a:t>
            </a:r>
            <a:r>
              <a:rPr sz="2200" spc="-170" dirty="0">
                <a:latin typeface="Trebuchet MS"/>
                <a:cs typeface="Trebuchet MS"/>
              </a:rPr>
              <a:t>ilye </a:t>
            </a:r>
            <a:r>
              <a:rPr sz="2200" spc="-120" dirty="0">
                <a:latin typeface="Trebuchet MS"/>
                <a:cs typeface="Trebuchet MS"/>
              </a:rPr>
              <a:t>kasının </a:t>
            </a:r>
            <a:r>
              <a:rPr sz="2200" spc="-180" dirty="0">
                <a:latin typeface="Trebuchet MS"/>
                <a:cs typeface="Trebuchet MS"/>
              </a:rPr>
              <a:t>altında, </a:t>
            </a:r>
            <a:r>
              <a:rPr sz="2200" spc="-130" dirty="0">
                <a:latin typeface="Trebuchet MS"/>
                <a:cs typeface="Trebuchet MS"/>
              </a:rPr>
              <a:t>üçgen </a:t>
            </a:r>
            <a:r>
              <a:rPr sz="2200" spc="-114" dirty="0">
                <a:latin typeface="Trebuchet MS"/>
                <a:cs typeface="Trebuchet MS"/>
              </a:rPr>
              <a:t>şeklinde  </a:t>
            </a:r>
            <a:r>
              <a:rPr sz="2200" spc="-90" dirty="0">
                <a:latin typeface="Trebuchet MS"/>
                <a:cs typeface="Trebuchet MS"/>
              </a:rPr>
              <a:t>bir </a:t>
            </a:r>
            <a:r>
              <a:rPr sz="2200" spc="-165" dirty="0">
                <a:latin typeface="Trebuchet MS"/>
                <a:cs typeface="Trebuchet MS"/>
              </a:rPr>
              <a:t>kastır. </a:t>
            </a:r>
            <a:r>
              <a:rPr sz="2200" spc="-125" dirty="0">
                <a:latin typeface="Arial"/>
                <a:cs typeface="Arial"/>
              </a:rPr>
              <a:t>İ</a:t>
            </a:r>
            <a:r>
              <a:rPr sz="2200" spc="-125" dirty="0">
                <a:latin typeface="Trebuchet MS"/>
                <a:cs typeface="Trebuchet MS"/>
              </a:rPr>
              <a:t>liumun </a:t>
            </a:r>
            <a:r>
              <a:rPr sz="2200" spc="-100" dirty="0">
                <a:latin typeface="Trebuchet MS"/>
                <a:cs typeface="Trebuchet MS"/>
              </a:rPr>
              <a:t>dış </a:t>
            </a:r>
            <a:r>
              <a:rPr sz="2200" spc="-114" dirty="0">
                <a:latin typeface="Trebuchet MS"/>
                <a:cs typeface="Trebuchet MS"/>
              </a:rPr>
              <a:t>yüzü </a:t>
            </a:r>
            <a:r>
              <a:rPr sz="2200" spc="-160" dirty="0">
                <a:latin typeface="Trebuchet MS"/>
                <a:cs typeface="Trebuchet MS"/>
              </a:rPr>
              <a:t>ile </a:t>
            </a:r>
            <a:r>
              <a:rPr sz="2200" spc="-130" dirty="0">
                <a:latin typeface="Trebuchet MS"/>
                <a:cs typeface="Trebuchet MS"/>
              </a:rPr>
              <a:t>femurun </a:t>
            </a:r>
            <a:r>
              <a:rPr sz="2200" spc="-100" dirty="0">
                <a:latin typeface="Trebuchet MS"/>
                <a:cs typeface="Trebuchet MS"/>
              </a:rPr>
              <a:t>trochanter </a:t>
            </a:r>
            <a:r>
              <a:rPr sz="2200" spc="-125" dirty="0">
                <a:latin typeface="Trebuchet MS"/>
                <a:cs typeface="Trebuchet MS"/>
              </a:rPr>
              <a:t>majorü  </a:t>
            </a:r>
            <a:r>
              <a:rPr sz="2200" spc="-160" dirty="0">
                <a:latin typeface="Trebuchet MS"/>
                <a:cs typeface="Trebuchet MS"/>
              </a:rPr>
              <a:t>arasındadır. </a:t>
            </a:r>
            <a:r>
              <a:rPr sz="2200" spc="-114" dirty="0">
                <a:latin typeface="Trebuchet MS"/>
                <a:cs typeface="Trebuchet MS"/>
              </a:rPr>
              <a:t>Uylu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a </a:t>
            </a:r>
            <a:r>
              <a:rPr sz="2200" spc="-110" dirty="0">
                <a:latin typeface="Trebuchet MS"/>
                <a:cs typeface="Trebuchet MS"/>
              </a:rPr>
              <a:t>abduksiyon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40" dirty="0">
                <a:latin typeface="Trebuchet MS"/>
                <a:cs typeface="Trebuchet MS"/>
              </a:rPr>
              <a:t>iç </a:t>
            </a:r>
            <a:r>
              <a:rPr sz="2200" spc="-85" dirty="0">
                <a:latin typeface="Trebuchet MS"/>
                <a:cs typeface="Trebuchet MS"/>
              </a:rPr>
              <a:t>rotasyon</a:t>
            </a:r>
            <a:r>
              <a:rPr sz="2200" spc="310" dirty="0">
                <a:latin typeface="Trebuchet MS"/>
                <a:cs typeface="Trebuchet MS"/>
              </a:rPr>
              <a:t> </a:t>
            </a:r>
            <a:r>
              <a:rPr sz="2200" spc="-150" dirty="0">
                <a:latin typeface="Trebuchet MS"/>
                <a:cs typeface="Trebuchet MS"/>
              </a:rPr>
              <a:t>(medial</a:t>
            </a:r>
            <a:endParaRPr sz="2200">
              <a:latin typeface="Trebuchet MS"/>
              <a:cs typeface="Trebuchet MS"/>
            </a:endParaRPr>
          </a:p>
          <a:p>
            <a:pPr marL="12700">
              <a:lnSpc>
                <a:spcPts val="2375"/>
              </a:lnSpc>
            </a:pPr>
            <a:r>
              <a:rPr sz="2200" spc="-90" dirty="0">
                <a:latin typeface="Trebuchet MS"/>
                <a:cs typeface="Trebuchet MS"/>
              </a:rPr>
              <a:t>rotasyon) </a:t>
            </a:r>
            <a:r>
              <a:rPr sz="2200" spc="-165" dirty="0">
                <a:latin typeface="Trebuchet MS"/>
                <a:cs typeface="Trebuchet MS"/>
              </a:rPr>
              <a:t>yaptırır. </a:t>
            </a:r>
            <a:r>
              <a:rPr sz="2200" spc="-95" dirty="0">
                <a:latin typeface="Trebuchet MS"/>
                <a:cs typeface="Trebuchet MS"/>
              </a:rPr>
              <a:t>Uylu</a:t>
            </a:r>
            <a:r>
              <a:rPr sz="2200" spc="-95" dirty="0">
                <a:latin typeface="Arial"/>
                <a:cs typeface="Arial"/>
              </a:rPr>
              <a:t>ğ</a:t>
            </a:r>
            <a:r>
              <a:rPr sz="2200" spc="-95" dirty="0">
                <a:latin typeface="Trebuchet MS"/>
                <a:cs typeface="Trebuchet MS"/>
              </a:rPr>
              <a:t>un </a:t>
            </a:r>
            <a:r>
              <a:rPr sz="2200" spc="-130" dirty="0">
                <a:latin typeface="Trebuchet MS"/>
                <a:cs typeface="Trebuchet MS"/>
              </a:rPr>
              <a:t>en </a:t>
            </a:r>
            <a:r>
              <a:rPr sz="2200" spc="-135" dirty="0">
                <a:latin typeface="Trebuchet MS"/>
                <a:cs typeface="Trebuchet MS"/>
              </a:rPr>
              <a:t>güçlü</a:t>
            </a:r>
            <a:r>
              <a:rPr sz="2200" spc="105" dirty="0">
                <a:latin typeface="Trebuchet MS"/>
                <a:cs typeface="Trebuchet MS"/>
              </a:rPr>
              <a:t> </a:t>
            </a:r>
            <a:r>
              <a:rPr sz="2200" spc="-120" dirty="0">
                <a:latin typeface="Trebuchet MS"/>
                <a:cs typeface="Trebuchet MS"/>
              </a:rPr>
              <a:t>abduktörüdür.</a:t>
            </a:r>
            <a:endParaRPr sz="2200">
              <a:latin typeface="Trebuchet MS"/>
              <a:cs typeface="Trebuchet MS"/>
            </a:endParaRPr>
          </a:p>
          <a:p>
            <a:pPr marL="12700" marR="155575" indent="73025">
              <a:lnSpc>
                <a:spcPct val="89400"/>
              </a:lnSpc>
              <a:spcBef>
                <a:spcPts val="655"/>
              </a:spcBef>
            </a:pPr>
            <a:r>
              <a:rPr sz="2200" spc="-85" dirty="0">
                <a:latin typeface="Trebuchet MS"/>
                <a:cs typeface="Trebuchet MS"/>
              </a:rPr>
              <a:t>M.Gluteus </a:t>
            </a:r>
            <a:r>
              <a:rPr sz="2200" spc="-110" dirty="0">
                <a:latin typeface="Trebuchet MS"/>
                <a:cs typeface="Trebuchet MS"/>
              </a:rPr>
              <a:t>Minimus: </a:t>
            </a:r>
            <a:r>
              <a:rPr sz="2200" spc="-60" dirty="0">
                <a:latin typeface="Trebuchet MS"/>
                <a:cs typeface="Trebuchet MS"/>
              </a:rPr>
              <a:t>(Küçük </a:t>
            </a:r>
            <a:r>
              <a:rPr sz="2200" spc="-170" dirty="0">
                <a:latin typeface="Trebuchet MS"/>
                <a:cs typeface="Trebuchet MS"/>
              </a:rPr>
              <a:t>ilye </a:t>
            </a:r>
            <a:r>
              <a:rPr sz="2200" spc="-114" dirty="0">
                <a:latin typeface="Trebuchet MS"/>
                <a:cs typeface="Trebuchet MS"/>
              </a:rPr>
              <a:t>kası) </a:t>
            </a:r>
            <a:r>
              <a:rPr sz="2200" spc="-120" dirty="0">
                <a:latin typeface="Trebuchet MS"/>
                <a:cs typeface="Trebuchet MS"/>
              </a:rPr>
              <a:t>Gluteal </a:t>
            </a:r>
            <a:r>
              <a:rPr sz="2200" spc="-125" dirty="0">
                <a:latin typeface="Trebuchet MS"/>
                <a:cs typeface="Trebuchet MS"/>
              </a:rPr>
              <a:t>kasların en  </a:t>
            </a:r>
            <a:r>
              <a:rPr sz="2200" spc="-114" dirty="0">
                <a:latin typeface="Trebuchet MS"/>
                <a:cs typeface="Trebuchet MS"/>
              </a:rPr>
              <a:t>küçü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ü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00" dirty="0">
                <a:latin typeface="Trebuchet MS"/>
                <a:cs typeface="Trebuchet MS"/>
              </a:rPr>
              <a:t>derin </a:t>
            </a:r>
            <a:r>
              <a:rPr sz="2200" spc="-160" dirty="0">
                <a:latin typeface="Trebuchet MS"/>
                <a:cs typeface="Trebuchet MS"/>
              </a:rPr>
              <a:t>planda </a:t>
            </a:r>
            <a:r>
              <a:rPr sz="2200" spc="-155" dirty="0">
                <a:latin typeface="Trebuchet MS"/>
                <a:cs typeface="Trebuchet MS"/>
              </a:rPr>
              <a:t>olanıdır. </a:t>
            </a:r>
            <a:r>
              <a:rPr sz="2200" dirty="0">
                <a:latin typeface="Trebuchet MS"/>
                <a:cs typeface="Trebuchet MS"/>
              </a:rPr>
              <a:t>Orta </a:t>
            </a:r>
            <a:r>
              <a:rPr sz="2200" spc="-170" dirty="0">
                <a:latin typeface="Trebuchet MS"/>
                <a:cs typeface="Trebuchet MS"/>
              </a:rPr>
              <a:t>ilye </a:t>
            </a:r>
            <a:r>
              <a:rPr sz="2200" spc="-120" dirty="0">
                <a:latin typeface="Trebuchet MS"/>
                <a:cs typeface="Trebuchet MS"/>
              </a:rPr>
              <a:t>kasının </a:t>
            </a:r>
            <a:r>
              <a:rPr sz="2200" spc="-175" dirty="0">
                <a:latin typeface="Trebuchet MS"/>
                <a:cs typeface="Trebuchet MS"/>
              </a:rPr>
              <a:t>altındadır.  </a:t>
            </a:r>
            <a:r>
              <a:rPr sz="2200" spc="-114" dirty="0">
                <a:latin typeface="Trebuchet MS"/>
                <a:cs typeface="Trebuchet MS"/>
              </a:rPr>
              <a:t>Uylu</a:t>
            </a:r>
            <a:r>
              <a:rPr sz="2200" spc="-114" dirty="0">
                <a:latin typeface="Arial"/>
                <a:cs typeface="Arial"/>
              </a:rPr>
              <a:t>ğ</a:t>
            </a:r>
            <a:r>
              <a:rPr sz="2200" spc="-114" dirty="0">
                <a:latin typeface="Trebuchet MS"/>
                <a:cs typeface="Trebuchet MS"/>
              </a:rPr>
              <a:t>a </a:t>
            </a:r>
            <a:r>
              <a:rPr sz="2200" spc="-140" dirty="0">
                <a:latin typeface="Trebuchet MS"/>
                <a:cs typeface="Trebuchet MS"/>
              </a:rPr>
              <a:t>iç </a:t>
            </a:r>
            <a:r>
              <a:rPr sz="2200" spc="-90" dirty="0">
                <a:latin typeface="Trebuchet MS"/>
                <a:cs typeface="Trebuchet MS"/>
              </a:rPr>
              <a:t>rotasyon </a:t>
            </a:r>
            <a:r>
              <a:rPr sz="2200" spc="-160" dirty="0">
                <a:latin typeface="Trebuchet MS"/>
                <a:cs typeface="Trebuchet MS"/>
              </a:rPr>
              <a:t>ve </a:t>
            </a:r>
            <a:r>
              <a:rPr sz="2200" spc="-110" dirty="0">
                <a:latin typeface="Trebuchet MS"/>
                <a:cs typeface="Trebuchet MS"/>
              </a:rPr>
              <a:t>abduksiyon</a:t>
            </a:r>
            <a:r>
              <a:rPr sz="2200" spc="345" dirty="0">
                <a:latin typeface="Trebuchet MS"/>
                <a:cs typeface="Trebuchet MS"/>
              </a:rPr>
              <a:t> </a:t>
            </a:r>
            <a:r>
              <a:rPr sz="2200" spc="-165" dirty="0">
                <a:latin typeface="Trebuchet MS"/>
                <a:cs typeface="Trebuchet MS"/>
              </a:rPr>
              <a:t>yaptırır.</a:t>
            </a:r>
            <a:endParaRPr sz="22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786383" y="115823"/>
            <a:ext cx="7571232" cy="6742173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310639" y="329184"/>
            <a:ext cx="3887724" cy="124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669542" y="477138"/>
            <a:ext cx="302006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130" dirty="0"/>
              <a:t>Uyluk</a:t>
            </a:r>
            <a:r>
              <a:rPr spc="-185" dirty="0"/>
              <a:t> </a:t>
            </a:r>
            <a:r>
              <a:rPr spc="-170" dirty="0"/>
              <a:t>Kasları</a:t>
            </a:r>
          </a:p>
        </p:txBody>
      </p:sp>
      <p:sp>
        <p:nvSpPr>
          <p:cNvPr id="4" name="object 4"/>
          <p:cNvSpPr/>
          <p:nvPr/>
        </p:nvSpPr>
        <p:spPr>
          <a:xfrm>
            <a:off x="1316989" y="2243327"/>
            <a:ext cx="481584" cy="278891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 txBox="1"/>
          <p:nvPr/>
        </p:nvSpPr>
        <p:spPr>
          <a:xfrm>
            <a:off x="1304289" y="1395222"/>
            <a:ext cx="7037705" cy="5019040"/>
          </a:xfrm>
          <a:prstGeom prst="rect">
            <a:avLst/>
          </a:prstGeom>
        </p:spPr>
        <p:txBody>
          <a:bodyPr vert="horz" wrap="square" lIns="0" tIns="69850" rIns="0" bIns="0" rtlCol="0">
            <a:spAutoFit/>
          </a:bodyPr>
          <a:lstStyle/>
          <a:p>
            <a:pPr marL="295910" marR="336550" indent="-283845">
              <a:lnSpc>
                <a:spcPct val="80000"/>
              </a:lnSpc>
              <a:spcBef>
                <a:spcPts val="550"/>
              </a:spcBef>
            </a:pPr>
            <a:r>
              <a:rPr sz="1900" spc="-60" dirty="0">
                <a:latin typeface="Trebuchet MS"/>
                <a:cs typeface="Trebuchet MS"/>
              </a:rPr>
              <a:t>Uyluk </a:t>
            </a:r>
            <a:r>
              <a:rPr sz="1900" spc="-125" dirty="0">
                <a:latin typeface="Trebuchet MS"/>
                <a:cs typeface="Trebuchet MS"/>
              </a:rPr>
              <a:t>kasları; </a:t>
            </a:r>
            <a:r>
              <a:rPr sz="1900" spc="-100" dirty="0">
                <a:latin typeface="Trebuchet MS"/>
                <a:cs typeface="Trebuchet MS"/>
              </a:rPr>
              <a:t>uyluk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5" dirty="0">
                <a:latin typeface="Trebuchet MS"/>
                <a:cs typeface="Trebuchet MS"/>
              </a:rPr>
              <a:t>bölge </a:t>
            </a:r>
            <a:r>
              <a:rPr sz="1900" spc="-130" dirty="0">
                <a:latin typeface="Trebuchet MS"/>
                <a:cs typeface="Trebuchet MS"/>
              </a:rPr>
              <a:t>kasları, </a:t>
            </a:r>
            <a:r>
              <a:rPr sz="1900" spc="-100" dirty="0">
                <a:latin typeface="Trebuchet MS"/>
                <a:cs typeface="Trebuchet MS"/>
              </a:rPr>
              <a:t>uyluk </a:t>
            </a:r>
            <a:r>
              <a:rPr sz="1900" spc="-105" dirty="0">
                <a:latin typeface="Trebuchet MS"/>
                <a:cs typeface="Trebuchet MS"/>
              </a:rPr>
              <a:t>arka bölge kasları </a:t>
            </a:r>
            <a:r>
              <a:rPr sz="1900" spc="-90" dirty="0">
                <a:latin typeface="Trebuchet MS"/>
                <a:cs typeface="Trebuchet MS"/>
              </a:rPr>
              <a:t>olarak </a:t>
            </a:r>
            <a:r>
              <a:rPr sz="1900" spc="-50" dirty="0">
                <a:latin typeface="Trebuchet MS"/>
                <a:cs typeface="Trebuchet MS"/>
              </a:rPr>
              <a:t>2  </a:t>
            </a:r>
            <a:r>
              <a:rPr sz="1900" spc="-105" dirty="0">
                <a:latin typeface="Trebuchet MS"/>
                <a:cs typeface="Trebuchet MS"/>
              </a:rPr>
              <a:t>gruba</a:t>
            </a:r>
            <a:r>
              <a:rPr sz="1900" spc="-45" dirty="0">
                <a:latin typeface="Trebuchet MS"/>
                <a:cs typeface="Trebuchet MS"/>
              </a:rPr>
              <a:t> </a:t>
            </a:r>
            <a:r>
              <a:rPr sz="1900" spc="-155" dirty="0">
                <a:latin typeface="Trebuchet MS"/>
                <a:cs typeface="Trebuchet MS"/>
              </a:rPr>
              <a:t>ayrılır.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900" spc="-60" dirty="0">
                <a:latin typeface="Trebuchet MS"/>
                <a:cs typeface="Trebuchet MS"/>
              </a:rPr>
              <a:t>Uyluk </a:t>
            </a:r>
            <a:r>
              <a:rPr sz="1900" spc="90" dirty="0">
                <a:latin typeface="Trebuchet MS"/>
                <a:cs typeface="Trebuchet MS"/>
              </a:rPr>
              <a:t>Ön </a:t>
            </a:r>
            <a:r>
              <a:rPr sz="1900" spc="-85" dirty="0">
                <a:latin typeface="Trebuchet MS"/>
                <a:cs typeface="Trebuchet MS"/>
              </a:rPr>
              <a:t>Bölgesi</a:t>
            </a:r>
            <a:r>
              <a:rPr sz="1900" spc="-155" dirty="0">
                <a:latin typeface="Trebuchet MS"/>
                <a:cs typeface="Trebuchet MS"/>
              </a:rPr>
              <a:t> </a:t>
            </a:r>
            <a:r>
              <a:rPr sz="1900" spc="-80" dirty="0">
                <a:latin typeface="Trebuchet MS"/>
                <a:cs typeface="Trebuchet MS"/>
              </a:rPr>
              <a:t>Kasları</a:t>
            </a:r>
            <a:endParaRPr sz="1900">
              <a:latin typeface="Trebuchet MS"/>
              <a:cs typeface="Trebuchet MS"/>
            </a:endParaRPr>
          </a:p>
          <a:p>
            <a:pPr marL="295910" marR="53975" indent="24130">
              <a:lnSpc>
                <a:spcPts val="1820"/>
              </a:lnSpc>
              <a:spcBef>
                <a:spcPts val="590"/>
              </a:spcBef>
            </a:pPr>
            <a:r>
              <a:rPr sz="1900" spc="-75" dirty="0">
                <a:latin typeface="Trebuchet MS"/>
                <a:cs typeface="Trebuchet MS"/>
              </a:rPr>
              <a:t>M. </a:t>
            </a:r>
            <a:r>
              <a:rPr sz="1900" spc="-85" dirty="0">
                <a:latin typeface="Trebuchet MS"/>
                <a:cs typeface="Trebuchet MS"/>
              </a:rPr>
              <a:t>Sartorius: </a:t>
            </a:r>
            <a:r>
              <a:rPr sz="1900" spc="-120" dirty="0">
                <a:latin typeface="Trebuchet MS"/>
                <a:cs typeface="Trebuchet MS"/>
              </a:rPr>
              <a:t>(Terzi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95" dirty="0">
                <a:latin typeface="Trebuchet MS"/>
                <a:cs typeface="Trebuchet MS"/>
              </a:rPr>
              <a:t>Uzun, </a:t>
            </a:r>
            <a:r>
              <a:rPr sz="1900" spc="-130" dirty="0">
                <a:latin typeface="Trebuchet MS"/>
                <a:cs typeface="Trebuchet MS"/>
              </a:rPr>
              <a:t>yüzeyel </a:t>
            </a:r>
            <a:r>
              <a:rPr sz="1900" spc="-75" dirty="0">
                <a:latin typeface="Trebuchet MS"/>
                <a:cs typeface="Trebuchet MS"/>
              </a:rPr>
              <a:t>bir </a:t>
            </a:r>
            <a:r>
              <a:rPr sz="1900" spc="-110" dirty="0">
                <a:latin typeface="Trebuchet MS"/>
                <a:cs typeface="Trebuchet MS"/>
              </a:rPr>
              <a:t>kastır.Vücudun en </a:t>
            </a:r>
            <a:r>
              <a:rPr sz="1900" spc="-100" dirty="0">
                <a:latin typeface="Trebuchet MS"/>
                <a:cs typeface="Trebuchet MS"/>
              </a:rPr>
              <a:t>uzun  </a:t>
            </a:r>
            <a:r>
              <a:rPr sz="1900" spc="-130" dirty="0">
                <a:latin typeface="Trebuchet MS"/>
                <a:cs typeface="Trebuchet MS"/>
              </a:rPr>
              <a:t>kasıdır.Yaklaşık </a:t>
            </a:r>
            <a:r>
              <a:rPr sz="1900" spc="-50" dirty="0">
                <a:latin typeface="Trebuchet MS"/>
                <a:cs typeface="Trebuchet MS"/>
              </a:rPr>
              <a:t>60 </a:t>
            </a:r>
            <a:r>
              <a:rPr sz="1900" spc="-170" dirty="0">
                <a:latin typeface="Trebuchet MS"/>
                <a:cs typeface="Trebuchet MS"/>
              </a:rPr>
              <a:t>cm. </a:t>
            </a:r>
            <a:r>
              <a:rPr sz="1900" spc="-130" dirty="0">
                <a:latin typeface="Trebuchet MS"/>
                <a:cs typeface="Trebuchet MS"/>
              </a:rPr>
              <a:t>uzunlu</a:t>
            </a:r>
            <a:r>
              <a:rPr sz="1900" spc="-130" dirty="0">
                <a:latin typeface="Arial"/>
                <a:cs typeface="Arial"/>
              </a:rPr>
              <a:t>ğ</a:t>
            </a:r>
            <a:r>
              <a:rPr sz="1900" spc="-130" dirty="0">
                <a:latin typeface="Trebuchet MS"/>
                <a:cs typeface="Trebuchet MS"/>
              </a:rPr>
              <a:t>undadır. </a:t>
            </a:r>
            <a:r>
              <a:rPr sz="1900" spc="-114" dirty="0">
                <a:latin typeface="Arial"/>
                <a:cs typeface="Arial"/>
              </a:rPr>
              <a:t>İ</a:t>
            </a:r>
            <a:r>
              <a:rPr sz="1900" spc="-114" dirty="0">
                <a:latin typeface="Trebuchet MS"/>
                <a:cs typeface="Trebuchet MS"/>
              </a:rPr>
              <a:t>liumdan </a:t>
            </a:r>
            <a:r>
              <a:rPr sz="1900" spc="-165" dirty="0">
                <a:latin typeface="Trebuchet MS"/>
                <a:cs typeface="Trebuchet MS"/>
              </a:rPr>
              <a:t>başlar, </a:t>
            </a:r>
            <a:r>
              <a:rPr sz="1900" spc="-114" dirty="0">
                <a:latin typeface="Trebuchet MS"/>
                <a:cs typeface="Trebuchet MS"/>
              </a:rPr>
              <a:t>uylu</a:t>
            </a:r>
            <a:r>
              <a:rPr sz="1900" spc="-114" dirty="0">
                <a:latin typeface="Arial"/>
                <a:cs typeface="Arial"/>
              </a:rPr>
              <a:t>ğ</a:t>
            </a:r>
            <a:r>
              <a:rPr sz="1900" spc="-114" dirty="0">
                <a:latin typeface="Trebuchet MS"/>
                <a:cs typeface="Trebuchet MS"/>
              </a:rPr>
              <a:t>un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35" dirty="0">
                <a:latin typeface="Trebuchet MS"/>
                <a:cs typeface="Trebuchet MS"/>
              </a:rPr>
              <a:t>ve  </a:t>
            </a:r>
            <a:r>
              <a:rPr sz="1900" spc="-125" dirty="0">
                <a:latin typeface="Trebuchet MS"/>
                <a:cs typeface="Trebuchet MS"/>
              </a:rPr>
              <a:t>iç yanından </a:t>
            </a:r>
            <a:r>
              <a:rPr sz="1900" spc="-150" dirty="0">
                <a:latin typeface="Trebuchet MS"/>
                <a:cs typeface="Trebuchet MS"/>
              </a:rPr>
              <a:t>aşa</a:t>
            </a:r>
            <a:r>
              <a:rPr sz="1900" spc="-150" dirty="0">
                <a:latin typeface="Arial"/>
                <a:cs typeface="Arial"/>
              </a:rPr>
              <a:t>ğ</a:t>
            </a:r>
            <a:r>
              <a:rPr sz="1900" spc="-150" dirty="0">
                <a:latin typeface="Trebuchet MS"/>
                <a:cs typeface="Trebuchet MS"/>
              </a:rPr>
              <a:t>ıya </a:t>
            </a:r>
            <a:r>
              <a:rPr sz="1900" spc="-65" dirty="0">
                <a:latin typeface="Trebuchet MS"/>
                <a:cs typeface="Trebuchet MS"/>
              </a:rPr>
              <a:t>do</a:t>
            </a:r>
            <a:r>
              <a:rPr sz="1900" spc="-65" dirty="0">
                <a:latin typeface="Arial"/>
                <a:cs typeface="Arial"/>
              </a:rPr>
              <a:t>ğ</a:t>
            </a:r>
            <a:r>
              <a:rPr sz="1900" spc="-65" dirty="0">
                <a:latin typeface="Trebuchet MS"/>
                <a:cs typeface="Trebuchet MS"/>
              </a:rPr>
              <a:t>ru </a:t>
            </a:r>
            <a:r>
              <a:rPr sz="1900" spc="-105" dirty="0">
                <a:latin typeface="Trebuchet MS"/>
                <a:cs typeface="Trebuchet MS"/>
              </a:rPr>
              <a:t>ilerleyerek </a:t>
            </a:r>
            <a:r>
              <a:rPr sz="1900" spc="-125" dirty="0">
                <a:latin typeface="Trebuchet MS"/>
                <a:cs typeface="Trebuchet MS"/>
              </a:rPr>
              <a:t>tibianın </a:t>
            </a:r>
            <a:r>
              <a:rPr sz="1900" spc="-85" dirty="0">
                <a:latin typeface="Trebuchet MS"/>
                <a:cs typeface="Trebuchet MS"/>
              </a:rPr>
              <a:t>üst </a:t>
            </a:r>
            <a:r>
              <a:rPr sz="1900" spc="-114" dirty="0">
                <a:latin typeface="Trebuchet MS"/>
                <a:cs typeface="Trebuchet MS"/>
              </a:rPr>
              <a:t>ucunda </a:t>
            </a:r>
            <a:r>
              <a:rPr sz="1900" spc="-125" dirty="0">
                <a:latin typeface="Trebuchet MS"/>
                <a:cs typeface="Trebuchet MS"/>
              </a:rPr>
              <a:t>sonlanır.  </a:t>
            </a:r>
            <a:r>
              <a:rPr sz="1900" spc="-60" dirty="0">
                <a:latin typeface="Trebuchet MS"/>
                <a:cs typeface="Trebuchet MS"/>
              </a:rPr>
              <a:t>Uyluk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65" dirty="0">
                <a:latin typeface="Trebuchet MS"/>
                <a:cs typeface="Trebuchet MS"/>
              </a:rPr>
              <a:t>baca</a:t>
            </a:r>
            <a:r>
              <a:rPr sz="1900" spc="-165" dirty="0">
                <a:latin typeface="Arial"/>
                <a:cs typeface="Arial"/>
              </a:rPr>
              <a:t>ğ</a:t>
            </a:r>
            <a:r>
              <a:rPr sz="1900" spc="-165" dirty="0">
                <a:latin typeface="Trebuchet MS"/>
                <a:cs typeface="Trebuchet MS"/>
              </a:rPr>
              <a:t>a </a:t>
            </a:r>
            <a:r>
              <a:rPr sz="1900" spc="-125" dirty="0">
                <a:latin typeface="Trebuchet MS"/>
                <a:cs typeface="Trebuchet MS"/>
              </a:rPr>
              <a:t>fleksiyon, </a:t>
            </a:r>
            <a:r>
              <a:rPr sz="1900" spc="-135" dirty="0">
                <a:latin typeface="Trebuchet MS"/>
                <a:cs typeface="Trebuchet MS"/>
              </a:rPr>
              <a:t>uylu</a:t>
            </a:r>
            <a:r>
              <a:rPr sz="1900" spc="-135" dirty="0">
                <a:latin typeface="Arial"/>
                <a:cs typeface="Arial"/>
              </a:rPr>
              <a:t>ğ</a:t>
            </a:r>
            <a:r>
              <a:rPr sz="1900" spc="-135" dirty="0">
                <a:latin typeface="Trebuchet MS"/>
                <a:cs typeface="Trebuchet MS"/>
              </a:rPr>
              <a:t>a </a:t>
            </a:r>
            <a:r>
              <a:rPr sz="1900" spc="-95" dirty="0">
                <a:latin typeface="Trebuchet MS"/>
                <a:cs typeface="Trebuchet MS"/>
              </a:rPr>
              <a:t>abduksiyon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85" dirty="0">
                <a:latin typeface="Trebuchet MS"/>
                <a:cs typeface="Trebuchet MS"/>
              </a:rPr>
              <a:t>dış </a:t>
            </a:r>
            <a:r>
              <a:rPr sz="1900" spc="-75" dirty="0">
                <a:latin typeface="Trebuchet MS"/>
                <a:cs typeface="Trebuchet MS"/>
              </a:rPr>
              <a:t>rotasyon</a:t>
            </a:r>
            <a:r>
              <a:rPr sz="1900" spc="55" dirty="0">
                <a:latin typeface="Trebuchet MS"/>
                <a:cs typeface="Trebuchet MS"/>
              </a:rPr>
              <a:t> </a:t>
            </a:r>
            <a:r>
              <a:rPr sz="1900" spc="-140" dirty="0">
                <a:latin typeface="Trebuchet MS"/>
                <a:cs typeface="Trebuchet MS"/>
              </a:rPr>
              <a:t>yaptırır.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625"/>
              </a:lnSpc>
            </a:pPr>
            <a:r>
              <a:rPr sz="1900" spc="-75" dirty="0">
                <a:latin typeface="Trebuchet MS"/>
                <a:cs typeface="Trebuchet MS"/>
              </a:rPr>
              <a:t>M. </a:t>
            </a:r>
            <a:r>
              <a:rPr sz="1900" spc="-65" dirty="0">
                <a:latin typeface="Trebuchet MS"/>
                <a:cs typeface="Trebuchet MS"/>
              </a:rPr>
              <a:t>Quadriceps </a:t>
            </a:r>
            <a:r>
              <a:rPr sz="1900" spc="-100" dirty="0">
                <a:latin typeface="Trebuchet MS"/>
                <a:cs typeface="Trebuchet MS"/>
              </a:rPr>
              <a:t>Femoris: </a:t>
            </a:r>
            <a:r>
              <a:rPr sz="1900" spc="-70" dirty="0">
                <a:latin typeface="Trebuchet MS"/>
                <a:cs typeface="Trebuchet MS"/>
              </a:rPr>
              <a:t>(Uyluk </a:t>
            </a:r>
            <a:r>
              <a:rPr sz="1900" spc="-35" dirty="0">
                <a:latin typeface="Trebuchet MS"/>
                <a:cs typeface="Trebuchet MS"/>
              </a:rPr>
              <a:t>dört </a:t>
            </a:r>
            <a:r>
              <a:rPr sz="1900" spc="-125" dirty="0">
                <a:latin typeface="Trebuchet MS"/>
                <a:cs typeface="Trebuchet MS"/>
              </a:rPr>
              <a:t>başlı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85" dirty="0">
                <a:latin typeface="Trebuchet MS"/>
                <a:cs typeface="Trebuchet MS"/>
              </a:rPr>
              <a:t>Uylu</a:t>
            </a:r>
            <a:r>
              <a:rPr sz="1900" spc="-85" dirty="0">
                <a:latin typeface="Arial"/>
                <a:cs typeface="Arial"/>
              </a:rPr>
              <a:t>ğ</a:t>
            </a:r>
            <a:r>
              <a:rPr sz="1900" spc="-85" dirty="0">
                <a:latin typeface="Trebuchet MS"/>
                <a:cs typeface="Trebuchet MS"/>
              </a:rPr>
              <a:t>un </a:t>
            </a:r>
            <a:r>
              <a:rPr sz="1900" spc="-35" dirty="0">
                <a:latin typeface="Trebuchet MS"/>
                <a:cs typeface="Trebuchet MS"/>
              </a:rPr>
              <a:t>ön</a:t>
            </a:r>
            <a:r>
              <a:rPr sz="1900" spc="-135" dirty="0">
                <a:latin typeface="Trebuchet MS"/>
                <a:cs typeface="Trebuchet MS"/>
              </a:rPr>
              <a:t> ve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1825"/>
              </a:lnSpc>
            </a:pPr>
            <a:r>
              <a:rPr sz="1900" spc="-114" dirty="0">
                <a:latin typeface="Trebuchet MS"/>
                <a:cs typeface="Trebuchet MS"/>
              </a:rPr>
              <a:t>yanlarının </a:t>
            </a:r>
            <a:r>
              <a:rPr sz="1900" spc="-95" dirty="0">
                <a:latin typeface="Trebuchet MS"/>
                <a:cs typeface="Trebuchet MS"/>
              </a:rPr>
              <a:t>büyük </a:t>
            </a:r>
            <a:r>
              <a:rPr sz="1900" spc="-75" dirty="0">
                <a:latin typeface="Trebuchet MS"/>
                <a:cs typeface="Trebuchet MS"/>
              </a:rPr>
              <a:t>bir </a:t>
            </a:r>
            <a:r>
              <a:rPr sz="1900" spc="-90" dirty="0">
                <a:latin typeface="Trebuchet MS"/>
                <a:cs typeface="Trebuchet MS"/>
              </a:rPr>
              <a:t>bölümünü </a:t>
            </a:r>
            <a:r>
              <a:rPr sz="1900" spc="-140" dirty="0">
                <a:latin typeface="Trebuchet MS"/>
                <a:cs typeface="Trebuchet MS"/>
              </a:rPr>
              <a:t>kapsayan </a:t>
            </a:r>
            <a:r>
              <a:rPr sz="1900" spc="-120" dirty="0">
                <a:latin typeface="Trebuchet MS"/>
                <a:cs typeface="Trebuchet MS"/>
              </a:rPr>
              <a:t>kalın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114" dirty="0">
                <a:latin typeface="Trebuchet MS"/>
                <a:cs typeface="Trebuchet MS"/>
              </a:rPr>
              <a:t>kuvvetli</a:t>
            </a:r>
            <a:r>
              <a:rPr sz="1900" spc="30" dirty="0">
                <a:latin typeface="Trebuchet MS"/>
                <a:cs typeface="Trebuchet MS"/>
              </a:rPr>
              <a:t> </a:t>
            </a:r>
            <a:r>
              <a:rPr sz="1900" spc="-75" dirty="0">
                <a:latin typeface="Trebuchet MS"/>
                <a:cs typeface="Trebuchet MS"/>
              </a:rPr>
              <a:t>bir </a:t>
            </a:r>
            <a:r>
              <a:rPr sz="1900" spc="-140" dirty="0">
                <a:latin typeface="Trebuchet MS"/>
                <a:cs typeface="Trebuchet MS"/>
              </a:rPr>
              <a:t>kastır.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055"/>
              </a:lnSpc>
            </a:pPr>
            <a:r>
              <a:rPr sz="1900" dirty="0">
                <a:latin typeface="Trebuchet MS"/>
                <a:cs typeface="Trebuchet MS"/>
              </a:rPr>
              <a:t>Üç </a:t>
            </a:r>
            <a:r>
              <a:rPr sz="1900" spc="-125" dirty="0">
                <a:latin typeface="Trebuchet MS"/>
                <a:cs typeface="Trebuchet MS"/>
              </a:rPr>
              <a:t>enli </a:t>
            </a:r>
            <a:r>
              <a:rPr sz="1900" spc="-135" dirty="0">
                <a:latin typeface="Trebuchet MS"/>
                <a:cs typeface="Trebuchet MS"/>
              </a:rPr>
              <a:t>ve </a:t>
            </a:r>
            <a:r>
              <a:rPr sz="1900" spc="-75" dirty="0">
                <a:latin typeface="Trebuchet MS"/>
                <a:cs typeface="Trebuchet MS"/>
              </a:rPr>
              <a:t>bir </a:t>
            </a:r>
            <a:r>
              <a:rPr sz="1900" spc="-100" dirty="0">
                <a:latin typeface="Trebuchet MS"/>
                <a:cs typeface="Trebuchet MS"/>
              </a:rPr>
              <a:t>düz </a:t>
            </a:r>
            <a:r>
              <a:rPr sz="1900" spc="-95" dirty="0">
                <a:latin typeface="Trebuchet MS"/>
                <a:cs typeface="Trebuchet MS"/>
              </a:rPr>
              <a:t>olmak üzere </a:t>
            </a:r>
            <a:r>
              <a:rPr sz="1900" spc="-50" dirty="0">
                <a:latin typeface="Trebuchet MS"/>
                <a:cs typeface="Trebuchet MS"/>
              </a:rPr>
              <a:t>4 </a:t>
            </a:r>
            <a:r>
              <a:rPr sz="1900" spc="-100" dirty="0">
                <a:latin typeface="Trebuchet MS"/>
                <a:cs typeface="Trebuchet MS"/>
              </a:rPr>
              <a:t>kasın birleşmesinden</a:t>
            </a:r>
            <a:r>
              <a:rPr sz="1900" spc="229" dirty="0">
                <a:latin typeface="Trebuchet MS"/>
                <a:cs typeface="Trebuchet MS"/>
              </a:rPr>
              <a:t> </a:t>
            </a:r>
            <a:r>
              <a:rPr sz="1900" spc="-114" dirty="0">
                <a:latin typeface="Trebuchet MS"/>
                <a:cs typeface="Trebuchet MS"/>
              </a:rPr>
              <a:t>oluşur.</a:t>
            </a:r>
            <a:endParaRPr sz="19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145"/>
              </a:spcBef>
            </a:pPr>
            <a:r>
              <a:rPr sz="1900" spc="-105" dirty="0">
                <a:latin typeface="Trebuchet MS"/>
                <a:cs typeface="Trebuchet MS"/>
              </a:rPr>
              <a:t>Bunlar:</a:t>
            </a:r>
            <a:endParaRPr sz="1900">
              <a:latin typeface="Trebuchet MS"/>
              <a:cs typeface="Trebuchet MS"/>
            </a:endParaRPr>
          </a:p>
          <a:p>
            <a:pPr marL="212090" indent="-199390">
              <a:lnSpc>
                <a:spcPts val="2050"/>
              </a:lnSpc>
              <a:spcBef>
                <a:spcPts val="140"/>
              </a:spcBef>
              <a:buChar char="o"/>
              <a:tabLst>
                <a:tab pos="212725" algn="l"/>
              </a:tabLst>
            </a:pPr>
            <a:r>
              <a:rPr sz="1900" spc="-80" dirty="0">
                <a:latin typeface="Trebuchet MS"/>
                <a:cs typeface="Trebuchet MS"/>
              </a:rPr>
              <a:t>M. Rectus </a:t>
            </a:r>
            <a:r>
              <a:rPr sz="1900" spc="-100" dirty="0">
                <a:latin typeface="Trebuchet MS"/>
                <a:cs typeface="Trebuchet MS"/>
              </a:rPr>
              <a:t>Femoris: </a:t>
            </a:r>
            <a:r>
              <a:rPr sz="1900" spc="-70" dirty="0">
                <a:latin typeface="Trebuchet MS"/>
                <a:cs typeface="Trebuchet MS"/>
              </a:rPr>
              <a:t>(Uyluk </a:t>
            </a:r>
            <a:r>
              <a:rPr sz="1900" spc="-100" dirty="0">
                <a:latin typeface="Trebuchet MS"/>
                <a:cs typeface="Trebuchet MS"/>
              </a:rPr>
              <a:t>düz kası) </a:t>
            </a:r>
            <a:r>
              <a:rPr sz="1900" spc="50" dirty="0">
                <a:latin typeface="Trebuchet MS"/>
                <a:cs typeface="Trebuchet MS"/>
              </a:rPr>
              <a:t>Dört </a:t>
            </a:r>
            <a:r>
              <a:rPr sz="1900" spc="-114" dirty="0">
                <a:latin typeface="Trebuchet MS"/>
                <a:cs typeface="Trebuchet MS"/>
              </a:rPr>
              <a:t>kastan </a:t>
            </a:r>
            <a:r>
              <a:rPr sz="1900" spc="-90" dirty="0">
                <a:latin typeface="Trebuchet MS"/>
                <a:cs typeface="Trebuchet MS"/>
              </a:rPr>
              <a:t>ortada </a:t>
            </a:r>
            <a:r>
              <a:rPr sz="1900" spc="-135" dirty="0">
                <a:latin typeface="Trebuchet MS"/>
                <a:cs typeface="Trebuchet MS"/>
              </a:rPr>
              <a:t>olanıdır.</a:t>
            </a:r>
            <a:r>
              <a:rPr sz="1900" spc="-295" dirty="0">
                <a:latin typeface="Trebuchet MS"/>
                <a:cs typeface="Trebuchet MS"/>
              </a:rPr>
              <a:t> </a:t>
            </a:r>
            <a:r>
              <a:rPr sz="1900" spc="-114" dirty="0">
                <a:latin typeface="Trebuchet MS"/>
                <a:cs typeface="Trebuchet MS"/>
              </a:rPr>
              <a:t>Spina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050"/>
              </a:lnSpc>
            </a:pPr>
            <a:r>
              <a:rPr sz="1900" spc="-155" dirty="0">
                <a:latin typeface="Trebuchet MS"/>
                <a:cs typeface="Trebuchet MS"/>
              </a:rPr>
              <a:t>iliaca </a:t>
            </a:r>
            <a:r>
              <a:rPr sz="1900" spc="-80" dirty="0">
                <a:latin typeface="Trebuchet MS"/>
                <a:cs typeface="Trebuchet MS"/>
              </a:rPr>
              <a:t>anterior </a:t>
            </a:r>
            <a:r>
              <a:rPr sz="1900" spc="-75" dirty="0">
                <a:latin typeface="Trebuchet MS"/>
                <a:cs typeface="Trebuchet MS"/>
              </a:rPr>
              <a:t>superiordan</a:t>
            </a:r>
            <a:r>
              <a:rPr sz="1900" spc="70" dirty="0">
                <a:latin typeface="Trebuchet MS"/>
                <a:cs typeface="Trebuchet MS"/>
              </a:rPr>
              <a:t> </a:t>
            </a:r>
            <a:r>
              <a:rPr sz="1900" spc="-165" dirty="0">
                <a:latin typeface="Trebuchet MS"/>
                <a:cs typeface="Trebuchet MS"/>
              </a:rPr>
              <a:t>başlar.</a:t>
            </a:r>
            <a:endParaRPr sz="1900">
              <a:latin typeface="Trebuchet MS"/>
              <a:cs typeface="Trebuchet MS"/>
            </a:endParaRPr>
          </a:p>
          <a:p>
            <a:pPr marL="212090" indent="-199390">
              <a:lnSpc>
                <a:spcPts val="2050"/>
              </a:lnSpc>
              <a:spcBef>
                <a:spcPts val="150"/>
              </a:spcBef>
              <a:buChar char="o"/>
              <a:tabLst>
                <a:tab pos="212725" algn="l"/>
              </a:tabLst>
            </a:pPr>
            <a:r>
              <a:rPr sz="1900" spc="-90" dirty="0">
                <a:latin typeface="Trebuchet MS"/>
                <a:cs typeface="Trebuchet MS"/>
              </a:rPr>
              <a:t>M.Vastus </a:t>
            </a:r>
            <a:r>
              <a:rPr sz="1900" spc="-125" dirty="0">
                <a:latin typeface="Trebuchet MS"/>
                <a:cs typeface="Trebuchet MS"/>
              </a:rPr>
              <a:t>Lateralis: </a:t>
            </a:r>
            <a:r>
              <a:rPr sz="1900" spc="-5" dirty="0">
                <a:latin typeface="Trebuchet MS"/>
                <a:cs typeface="Trebuchet MS"/>
              </a:rPr>
              <a:t>(Dış </a:t>
            </a:r>
            <a:r>
              <a:rPr sz="1900" spc="-135" dirty="0">
                <a:latin typeface="Trebuchet MS"/>
                <a:cs typeface="Trebuchet MS"/>
              </a:rPr>
              <a:t>yan </a:t>
            </a:r>
            <a:r>
              <a:rPr sz="1900" spc="-125" dirty="0">
                <a:latin typeface="Trebuchet MS"/>
                <a:cs typeface="Trebuchet MS"/>
              </a:rPr>
              <a:t>enli </a:t>
            </a:r>
            <a:r>
              <a:rPr sz="1900" spc="-100" dirty="0">
                <a:latin typeface="Trebuchet MS"/>
                <a:cs typeface="Trebuchet MS"/>
              </a:rPr>
              <a:t>kası) </a:t>
            </a:r>
            <a:r>
              <a:rPr sz="1900" spc="-60" dirty="0">
                <a:latin typeface="Trebuchet MS"/>
                <a:cs typeface="Trebuchet MS"/>
              </a:rPr>
              <a:t>Uyluk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0" dirty="0">
                <a:latin typeface="Trebuchet MS"/>
                <a:cs typeface="Trebuchet MS"/>
              </a:rPr>
              <a:t>yüzünün </a:t>
            </a:r>
            <a:r>
              <a:rPr sz="1900" spc="-85" dirty="0">
                <a:latin typeface="Trebuchet MS"/>
                <a:cs typeface="Trebuchet MS"/>
              </a:rPr>
              <a:t>dış</a:t>
            </a:r>
            <a:r>
              <a:rPr sz="1900" spc="165" dirty="0">
                <a:latin typeface="Trebuchet MS"/>
                <a:cs typeface="Trebuchet MS"/>
              </a:rPr>
              <a:t> </a:t>
            </a:r>
            <a:r>
              <a:rPr sz="1900" spc="-145" dirty="0">
                <a:latin typeface="Trebuchet MS"/>
                <a:cs typeface="Trebuchet MS"/>
              </a:rPr>
              <a:t>yanındadır.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050"/>
              </a:lnSpc>
            </a:pPr>
            <a:r>
              <a:rPr sz="1900" spc="-95" dirty="0">
                <a:latin typeface="Trebuchet MS"/>
                <a:cs typeface="Trebuchet MS"/>
              </a:rPr>
              <a:t>Femurun </a:t>
            </a:r>
            <a:r>
              <a:rPr sz="1900" spc="-85" dirty="0">
                <a:latin typeface="Trebuchet MS"/>
                <a:cs typeface="Trebuchet MS"/>
              </a:rPr>
              <a:t>trochanter </a:t>
            </a:r>
            <a:r>
              <a:rPr sz="1900" spc="-105" dirty="0">
                <a:latin typeface="Trebuchet MS"/>
                <a:cs typeface="Trebuchet MS"/>
              </a:rPr>
              <a:t>majorunden</a:t>
            </a:r>
            <a:r>
              <a:rPr sz="1900" spc="55" dirty="0">
                <a:latin typeface="Trebuchet MS"/>
                <a:cs typeface="Trebuchet MS"/>
              </a:rPr>
              <a:t> </a:t>
            </a:r>
            <a:r>
              <a:rPr sz="1900" spc="-165" dirty="0">
                <a:latin typeface="Trebuchet MS"/>
                <a:cs typeface="Trebuchet MS"/>
              </a:rPr>
              <a:t>başlar.</a:t>
            </a:r>
            <a:endParaRPr sz="1900">
              <a:latin typeface="Trebuchet MS"/>
              <a:cs typeface="Trebuchet MS"/>
            </a:endParaRPr>
          </a:p>
          <a:p>
            <a:pPr marL="295910" marR="147955" lvl="1" indent="-216535">
              <a:lnSpc>
                <a:spcPct val="80000"/>
              </a:lnSpc>
              <a:spcBef>
                <a:spcPts val="600"/>
              </a:spcBef>
              <a:buChar char="o"/>
              <a:tabLst>
                <a:tab pos="280035" algn="l"/>
              </a:tabLst>
            </a:pPr>
            <a:r>
              <a:rPr sz="1900" spc="-85" dirty="0">
                <a:latin typeface="Trebuchet MS"/>
                <a:cs typeface="Trebuchet MS"/>
              </a:rPr>
              <a:t>M.Vastus </a:t>
            </a:r>
            <a:r>
              <a:rPr sz="1900" spc="-95" dirty="0">
                <a:latin typeface="Trebuchet MS"/>
                <a:cs typeface="Trebuchet MS"/>
              </a:rPr>
              <a:t>Medialis:Uyluk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0" dirty="0">
                <a:latin typeface="Trebuchet MS"/>
                <a:cs typeface="Trebuchet MS"/>
              </a:rPr>
              <a:t>yüzünün </a:t>
            </a:r>
            <a:r>
              <a:rPr sz="1900" spc="-125" dirty="0">
                <a:latin typeface="Trebuchet MS"/>
                <a:cs typeface="Trebuchet MS"/>
              </a:rPr>
              <a:t>iç </a:t>
            </a:r>
            <a:r>
              <a:rPr sz="1900" spc="-145" dirty="0">
                <a:latin typeface="Trebuchet MS"/>
                <a:cs typeface="Trebuchet MS"/>
              </a:rPr>
              <a:t>yanındadır. </a:t>
            </a:r>
            <a:r>
              <a:rPr sz="1900" spc="-100" dirty="0">
                <a:latin typeface="Trebuchet MS"/>
                <a:cs typeface="Trebuchet MS"/>
              </a:rPr>
              <a:t>Femur </a:t>
            </a:r>
            <a:r>
              <a:rPr sz="1900" spc="-95" dirty="0">
                <a:latin typeface="Trebuchet MS"/>
                <a:cs typeface="Trebuchet MS"/>
              </a:rPr>
              <a:t>gövdesinin  </a:t>
            </a:r>
            <a:r>
              <a:rPr sz="1900" spc="-105" dirty="0">
                <a:latin typeface="Trebuchet MS"/>
                <a:cs typeface="Trebuchet MS"/>
              </a:rPr>
              <a:t>arkasından</a:t>
            </a:r>
            <a:r>
              <a:rPr sz="1900" spc="-50" dirty="0">
                <a:latin typeface="Trebuchet MS"/>
                <a:cs typeface="Trebuchet MS"/>
              </a:rPr>
              <a:t> </a:t>
            </a:r>
            <a:r>
              <a:rPr sz="1900" spc="-165" dirty="0">
                <a:latin typeface="Trebuchet MS"/>
                <a:cs typeface="Trebuchet MS"/>
              </a:rPr>
              <a:t>başlar.</a:t>
            </a:r>
            <a:endParaRPr sz="1900">
              <a:latin typeface="Trebuchet MS"/>
              <a:cs typeface="Trebuchet MS"/>
            </a:endParaRPr>
          </a:p>
          <a:p>
            <a:pPr marL="279400" lvl="1" indent="-200025">
              <a:lnSpc>
                <a:spcPts val="2055"/>
              </a:lnSpc>
              <a:spcBef>
                <a:spcPts val="145"/>
              </a:spcBef>
              <a:buChar char="o"/>
              <a:tabLst>
                <a:tab pos="280035" algn="l"/>
              </a:tabLst>
            </a:pPr>
            <a:r>
              <a:rPr sz="1900" spc="-85" dirty="0">
                <a:latin typeface="Trebuchet MS"/>
                <a:cs typeface="Trebuchet MS"/>
              </a:rPr>
              <a:t>M.Vastus </a:t>
            </a:r>
            <a:r>
              <a:rPr sz="1900" spc="-105" dirty="0">
                <a:latin typeface="Arial"/>
                <a:cs typeface="Arial"/>
              </a:rPr>
              <a:t>İ</a:t>
            </a:r>
            <a:r>
              <a:rPr sz="1900" spc="-105" dirty="0">
                <a:latin typeface="Trebuchet MS"/>
                <a:cs typeface="Trebuchet MS"/>
              </a:rPr>
              <a:t>ntermedius: </a:t>
            </a:r>
            <a:r>
              <a:rPr sz="1900" spc="-35" dirty="0">
                <a:latin typeface="Trebuchet MS"/>
                <a:cs typeface="Trebuchet MS"/>
              </a:rPr>
              <a:t>(Ara </a:t>
            </a:r>
            <a:r>
              <a:rPr sz="1900" spc="-125" dirty="0">
                <a:latin typeface="Trebuchet MS"/>
                <a:cs typeface="Trebuchet MS"/>
              </a:rPr>
              <a:t>enli </a:t>
            </a:r>
            <a:r>
              <a:rPr sz="1900" spc="-90" dirty="0">
                <a:latin typeface="Trebuchet MS"/>
                <a:cs typeface="Trebuchet MS"/>
              </a:rPr>
              <a:t>kas) </a:t>
            </a:r>
            <a:r>
              <a:rPr sz="1900" spc="-95" dirty="0">
                <a:latin typeface="Trebuchet MS"/>
                <a:cs typeface="Trebuchet MS"/>
              </a:rPr>
              <a:t>Femurun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5" dirty="0">
                <a:latin typeface="Trebuchet MS"/>
                <a:cs typeface="Trebuchet MS"/>
              </a:rPr>
              <a:t>yüzünde</a:t>
            </a:r>
            <a:r>
              <a:rPr sz="1900" spc="-10" dirty="0">
                <a:latin typeface="Trebuchet MS"/>
                <a:cs typeface="Trebuchet MS"/>
              </a:rPr>
              <a:t> </a:t>
            </a:r>
            <a:r>
              <a:rPr sz="1900" spc="-114" dirty="0">
                <a:latin typeface="Trebuchet MS"/>
                <a:cs typeface="Trebuchet MS"/>
              </a:rPr>
              <a:t>m.rectus</a:t>
            </a:r>
            <a:endParaRPr sz="1900">
              <a:latin typeface="Trebuchet MS"/>
              <a:cs typeface="Trebuchet MS"/>
            </a:endParaRPr>
          </a:p>
          <a:p>
            <a:pPr marL="295910">
              <a:lnSpc>
                <a:spcPts val="2055"/>
              </a:lnSpc>
            </a:pPr>
            <a:r>
              <a:rPr sz="1900" spc="-95" dirty="0">
                <a:latin typeface="Trebuchet MS"/>
                <a:cs typeface="Trebuchet MS"/>
              </a:rPr>
              <a:t>femorisin </a:t>
            </a:r>
            <a:r>
              <a:rPr sz="1900" spc="-150" dirty="0">
                <a:latin typeface="Trebuchet MS"/>
                <a:cs typeface="Trebuchet MS"/>
              </a:rPr>
              <a:t>altındadır. </a:t>
            </a:r>
            <a:r>
              <a:rPr sz="1900" spc="-100" dirty="0">
                <a:latin typeface="Trebuchet MS"/>
                <a:cs typeface="Trebuchet MS"/>
              </a:rPr>
              <a:t>Femur </a:t>
            </a:r>
            <a:r>
              <a:rPr sz="1900" spc="-35" dirty="0">
                <a:latin typeface="Trebuchet MS"/>
                <a:cs typeface="Trebuchet MS"/>
              </a:rPr>
              <a:t>ön </a:t>
            </a:r>
            <a:r>
              <a:rPr sz="1900" spc="-100" dirty="0">
                <a:latin typeface="Trebuchet MS"/>
                <a:cs typeface="Trebuchet MS"/>
              </a:rPr>
              <a:t>yüzünden </a:t>
            </a:r>
            <a:r>
              <a:rPr sz="1900" spc="-165" dirty="0">
                <a:latin typeface="Trebuchet MS"/>
                <a:cs typeface="Trebuchet MS"/>
              </a:rPr>
              <a:t>başlar.</a:t>
            </a:r>
            <a:endParaRPr sz="19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324611" y="691894"/>
            <a:ext cx="8496300" cy="6050280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96339" y="387095"/>
            <a:ext cx="6195060" cy="1107948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518286"/>
            <a:ext cx="5284470" cy="61976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900" spc="-120" dirty="0"/>
              <a:t>Uyluk </a:t>
            </a:r>
            <a:r>
              <a:rPr sz="3900" spc="-40" dirty="0"/>
              <a:t>Arka </a:t>
            </a:r>
            <a:r>
              <a:rPr sz="3900" spc="-165" dirty="0"/>
              <a:t>Bölgesi</a:t>
            </a:r>
            <a:r>
              <a:rPr sz="3900" spc="-560" dirty="0"/>
              <a:t> </a:t>
            </a:r>
            <a:r>
              <a:rPr sz="3900" spc="-155" dirty="0"/>
              <a:t>Kasları</a:t>
            </a:r>
            <a:endParaRPr sz="3900"/>
          </a:p>
        </p:txBody>
      </p:sp>
      <p:sp>
        <p:nvSpPr>
          <p:cNvPr id="4" name="object 4"/>
          <p:cNvSpPr txBox="1">
            <a:spLocks noGrp="1"/>
          </p:cNvSpPr>
          <p:nvPr>
            <p:ph type="body" idx="1"/>
          </p:nvPr>
        </p:nvSpPr>
        <p:spPr>
          <a:prstGeom prst="rect">
            <a:avLst/>
          </a:prstGeom>
        </p:spPr>
        <p:txBody>
          <a:bodyPr vert="horz" wrap="square" lIns="0" tIns="14604" rIns="0" bIns="0" rtlCol="0">
            <a:spAutoFit/>
          </a:bodyPr>
          <a:lstStyle/>
          <a:p>
            <a:pPr marL="1242060" marR="5080" indent="-283845">
              <a:lnSpc>
                <a:spcPct val="99700"/>
              </a:lnSpc>
              <a:spcBef>
                <a:spcPts val="114"/>
              </a:spcBef>
            </a:pPr>
            <a:r>
              <a:rPr spc="-125" dirty="0"/>
              <a:t>M. </a:t>
            </a:r>
            <a:r>
              <a:rPr spc="-145" dirty="0"/>
              <a:t>Biceps </a:t>
            </a:r>
            <a:r>
              <a:rPr spc="-165" dirty="0"/>
              <a:t>Femoris: </a:t>
            </a:r>
            <a:r>
              <a:rPr spc="-105" dirty="0"/>
              <a:t>(Uyluk </a:t>
            </a:r>
            <a:r>
              <a:rPr spc="-170" dirty="0"/>
              <a:t>iki </a:t>
            </a:r>
            <a:r>
              <a:rPr spc="-200" dirty="0"/>
              <a:t>başlı </a:t>
            </a:r>
            <a:r>
              <a:rPr spc="-160" dirty="0"/>
              <a:t>kası)  </a:t>
            </a:r>
            <a:r>
              <a:rPr spc="-135" dirty="0"/>
              <a:t>Uylu</a:t>
            </a:r>
            <a:r>
              <a:rPr spc="-135" dirty="0">
                <a:latin typeface="Arial"/>
                <a:cs typeface="Arial"/>
              </a:rPr>
              <a:t>ğ</a:t>
            </a:r>
            <a:r>
              <a:rPr spc="-135" dirty="0"/>
              <a:t>un </a:t>
            </a:r>
            <a:r>
              <a:rPr spc="-175" dirty="0"/>
              <a:t>arka </a:t>
            </a:r>
            <a:r>
              <a:rPr spc="-145" dirty="0"/>
              <a:t>dış </a:t>
            </a:r>
            <a:r>
              <a:rPr spc="-250" dirty="0"/>
              <a:t>tarafındadır. </a:t>
            </a:r>
            <a:r>
              <a:rPr spc="-190" dirty="0"/>
              <a:t>Pelvis </a:t>
            </a:r>
            <a:r>
              <a:rPr spc="-220" dirty="0"/>
              <a:t>ve  </a:t>
            </a:r>
            <a:r>
              <a:rPr spc="-204" dirty="0"/>
              <a:t>femurdan </a:t>
            </a:r>
            <a:r>
              <a:rPr spc="-235" dirty="0"/>
              <a:t>başlayan </a:t>
            </a:r>
            <a:r>
              <a:rPr spc="-170" dirty="0"/>
              <a:t>iki </a:t>
            </a:r>
            <a:r>
              <a:rPr spc="-204" dirty="0"/>
              <a:t>ayrı </a:t>
            </a:r>
            <a:r>
              <a:rPr spc="-195" dirty="0"/>
              <a:t>başı </a:t>
            </a:r>
            <a:r>
              <a:rPr spc="-235" dirty="0"/>
              <a:t>vardır.  </a:t>
            </a:r>
            <a:r>
              <a:rPr spc="-10" dirty="0"/>
              <a:t>Ortak </a:t>
            </a:r>
            <a:r>
              <a:rPr spc="-125" dirty="0"/>
              <a:t>bir </a:t>
            </a:r>
            <a:r>
              <a:rPr spc="-170" dirty="0"/>
              <a:t>tendonla </a:t>
            </a:r>
            <a:r>
              <a:rPr spc="-245" dirty="0"/>
              <a:t>fibula </a:t>
            </a:r>
            <a:r>
              <a:rPr spc="-220" dirty="0"/>
              <a:t>ve </a:t>
            </a:r>
            <a:r>
              <a:rPr spc="-204" dirty="0"/>
              <a:t>tibianın </a:t>
            </a:r>
            <a:r>
              <a:rPr spc="-140" dirty="0"/>
              <a:t>üst  </a:t>
            </a:r>
            <a:r>
              <a:rPr spc="-180" dirty="0"/>
              <a:t>ucunda </a:t>
            </a:r>
            <a:r>
              <a:rPr spc="-204" dirty="0"/>
              <a:t>sonlanır. </a:t>
            </a:r>
            <a:r>
              <a:rPr spc="-160" dirty="0"/>
              <a:t>Uylu</a:t>
            </a:r>
            <a:r>
              <a:rPr spc="-160" dirty="0">
                <a:latin typeface="Arial"/>
                <a:cs typeface="Arial"/>
              </a:rPr>
              <a:t>ğ</a:t>
            </a:r>
            <a:r>
              <a:rPr spc="-160" dirty="0"/>
              <a:t>a </a:t>
            </a:r>
            <a:r>
              <a:rPr spc="-175" dirty="0"/>
              <a:t>ekstansiyon,  </a:t>
            </a:r>
            <a:r>
              <a:rPr spc="-265" dirty="0"/>
              <a:t>baca</a:t>
            </a:r>
            <a:r>
              <a:rPr spc="-265" dirty="0">
                <a:latin typeface="Arial"/>
                <a:cs typeface="Arial"/>
              </a:rPr>
              <a:t>ğ</a:t>
            </a:r>
            <a:r>
              <a:rPr spc="-265" dirty="0"/>
              <a:t>a </a:t>
            </a:r>
            <a:r>
              <a:rPr spc="-170" dirty="0"/>
              <a:t>fleksiyon </a:t>
            </a:r>
            <a:r>
              <a:rPr spc="-220" dirty="0"/>
              <a:t>ve </a:t>
            </a:r>
            <a:r>
              <a:rPr spc="-145" dirty="0"/>
              <a:t>dış </a:t>
            </a:r>
            <a:r>
              <a:rPr spc="-114" dirty="0"/>
              <a:t>rotasyon</a:t>
            </a:r>
            <a:r>
              <a:rPr spc="300" dirty="0"/>
              <a:t> </a:t>
            </a:r>
            <a:r>
              <a:rPr spc="-235" dirty="0"/>
              <a:t>yaptırır.</a:t>
            </a:r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505" y="0"/>
                </a:lnTo>
                <a:lnTo>
                  <a:pt x="0" y="819150"/>
                </a:lnTo>
                <a:lnTo>
                  <a:pt x="505" y="819150"/>
                </a:lnTo>
                <a:lnTo>
                  <a:pt x="48635" y="817759"/>
                </a:lnTo>
                <a:lnTo>
                  <a:pt x="96034" y="813638"/>
                </a:lnTo>
                <a:lnTo>
                  <a:pt x="142623" y="806864"/>
                </a:lnTo>
                <a:lnTo>
                  <a:pt x="188327" y="797514"/>
                </a:lnTo>
                <a:lnTo>
                  <a:pt x="233067" y="785664"/>
                </a:lnTo>
                <a:lnTo>
                  <a:pt x="276768" y="771391"/>
                </a:lnTo>
                <a:lnTo>
                  <a:pt x="319353" y="754772"/>
                </a:lnTo>
                <a:lnTo>
                  <a:pt x="360744" y="735885"/>
                </a:lnTo>
                <a:lnTo>
                  <a:pt x="400865" y="714805"/>
                </a:lnTo>
                <a:lnTo>
                  <a:pt x="439639" y="691610"/>
                </a:lnTo>
                <a:lnTo>
                  <a:pt x="476990" y="666377"/>
                </a:lnTo>
                <a:lnTo>
                  <a:pt x="512839" y="639182"/>
                </a:lnTo>
                <a:lnTo>
                  <a:pt x="547112" y="610102"/>
                </a:lnTo>
                <a:lnTo>
                  <a:pt x="579729" y="579215"/>
                </a:lnTo>
                <a:lnTo>
                  <a:pt x="610616" y="546596"/>
                </a:lnTo>
                <a:lnTo>
                  <a:pt x="639695" y="512323"/>
                </a:lnTo>
                <a:lnTo>
                  <a:pt x="666889" y="476473"/>
                </a:lnTo>
                <a:lnTo>
                  <a:pt x="692122" y="439123"/>
                </a:lnTo>
                <a:lnTo>
                  <a:pt x="715316" y="400349"/>
                </a:lnTo>
                <a:lnTo>
                  <a:pt x="736395" y="360228"/>
                </a:lnTo>
                <a:lnTo>
                  <a:pt x="755281" y="318837"/>
                </a:lnTo>
                <a:lnTo>
                  <a:pt x="771899" y="276253"/>
                </a:lnTo>
                <a:lnTo>
                  <a:pt x="786171" y="232553"/>
                </a:lnTo>
                <a:lnTo>
                  <a:pt x="798020" y="187814"/>
                </a:lnTo>
                <a:lnTo>
                  <a:pt x="807370" y="142112"/>
                </a:lnTo>
                <a:lnTo>
                  <a:pt x="814144" y="95524"/>
                </a:lnTo>
                <a:lnTo>
                  <a:pt x="818264" y="48128"/>
                </a:lnTo>
                <a:lnTo>
                  <a:pt x="819655" y="0"/>
                </a:lnTo>
                <a:close/>
              </a:path>
            </a:pathLst>
          </a:custGeom>
          <a:solidFill>
            <a:srgbClr val="FDF9F4">
              <a:alpha val="32940"/>
            </a:srgbClr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3304" y="3810"/>
            <a:ext cx="819785" cy="819150"/>
          </a:xfrm>
          <a:custGeom>
            <a:avLst/>
            <a:gdLst/>
            <a:ahLst/>
            <a:cxnLst/>
            <a:rect l="l" t="t" r="r" b="b"/>
            <a:pathLst>
              <a:path w="819785" h="819150">
                <a:moveTo>
                  <a:pt x="819655" y="0"/>
                </a:moveTo>
                <a:lnTo>
                  <a:pt x="818264" y="48128"/>
                </a:lnTo>
                <a:lnTo>
                  <a:pt x="814144" y="95524"/>
                </a:lnTo>
                <a:lnTo>
                  <a:pt x="807370" y="142112"/>
                </a:lnTo>
                <a:lnTo>
                  <a:pt x="798020" y="187814"/>
                </a:lnTo>
                <a:lnTo>
                  <a:pt x="786171" y="232553"/>
                </a:lnTo>
                <a:lnTo>
                  <a:pt x="771899" y="276253"/>
                </a:lnTo>
                <a:lnTo>
                  <a:pt x="755281" y="318837"/>
                </a:lnTo>
                <a:lnTo>
                  <a:pt x="736395" y="360228"/>
                </a:lnTo>
                <a:lnTo>
                  <a:pt x="715316" y="400349"/>
                </a:lnTo>
                <a:lnTo>
                  <a:pt x="692122" y="439123"/>
                </a:lnTo>
                <a:lnTo>
                  <a:pt x="666889" y="476473"/>
                </a:lnTo>
                <a:lnTo>
                  <a:pt x="639695" y="512323"/>
                </a:lnTo>
                <a:lnTo>
                  <a:pt x="610616" y="546596"/>
                </a:lnTo>
                <a:lnTo>
                  <a:pt x="579729" y="579215"/>
                </a:lnTo>
                <a:lnTo>
                  <a:pt x="547112" y="610102"/>
                </a:lnTo>
                <a:lnTo>
                  <a:pt x="512839" y="639182"/>
                </a:lnTo>
                <a:lnTo>
                  <a:pt x="476990" y="666377"/>
                </a:lnTo>
                <a:lnTo>
                  <a:pt x="439639" y="691610"/>
                </a:lnTo>
                <a:lnTo>
                  <a:pt x="400865" y="714805"/>
                </a:lnTo>
                <a:lnTo>
                  <a:pt x="360744" y="735885"/>
                </a:lnTo>
                <a:lnTo>
                  <a:pt x="319353" y="754772"/>
                </a:lnTo>
                <a:lnTo>
                  <a:pt x="276768" y="771391"/>
                </a:lnTo>
                <a:lnTo>
                  <a:pt x="233067" y="785664"/>
                </a:lnTo>
                <a:lnTo>
                  <a:pt x="188327" y="797514"/>
                </a:lnTo>
                <a:lnTo>
                  <a:pt x="142623" y="806864"/>
                </a:lnTo>
                <a:lnTo>
                  <a:pt x="96034" y="813638"/>
                </a:lnTo>
                <a:lnTo>
                  <a:pt x="48635" y="817759"/>
                </a:lnTo>
                <a:lnTo>
                  <a:pt x="505" y="819150"/>
                </a:lnTo>
                <a:lnTo>
                  <a:pt x="336" y="819150"/>
                </a:lnTo>
                <a:lnTo>
                  <a:pt x="168" y="819150"/>
                </a:lnTo>
                <a:lnTo>
                  <a:pt x="0" y="819150"/>
                </a:lnTo>
                <a:lnTo>
                  <a:pt x="505" y="0"/>
                </a:lnTo>
                <a:lnTo>
                  <a:pt x="819655" y="0"/>
                </a:lnTo>
                <a:close/>
              </a:path>
            </a:pathLst>
          </a:custGeom>
          <a:ln w="3175">
            <a:solidFill>
              <a:srgbClr val="D2C39E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26492" y="6095"/>
            <a:ext cx="1786127" cy="17846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67639" y="21335"/>
            <a:ext cx="1704339" cy="1702435"/>
          </a:xfrm>
          <a:custGeom>
            <a:avLst/>
            <a:gdLst/>
            <a:ahLst/>
            <a:cxnLst/>
            <a:rect l="l" t="t" r="r" b="b"/>
            <a:pathLst>
              <a:path w="1704339" h="1702435">
                <a:moveTo>
                  <a:pt x="0" y="851154"/>
                </a:moveTo>
                <a:lnTo>
                  <a:pt x="1348" y="802859"/>
                </a:lnTo>
                <a:lnTo>
                  <a:pt x="5346" y="755271"/>
                </a:lnTo>
                <a:lnTo>
                  <a:pt x="11921" y="708461"/>
                </a:lnTo>
                <a:lnTo>
                  <a:pt x="21002" y="662500"/>
                </a:lnTo>
                <a:lnTo>
                  <a:pt x="32516" y="617462"/>
                </a:lnTo>
                <a:lnTo>
                  <a:pt x="46392" y="573417"/>
                </a:lnTo>
                <a:lnTo>
                  <a:pt x="62557" y="530438"/>
                </a:lnTo>
                <a:lnTo>
                  <a:pt x="80940" y="488596"/>
                </a:lnTo>
                <a:lnTo>
                  <a:pt x="101469" y="447964"/>
                </a:lnTo>
                <a:lnTo>
                  <a:pt x="124072" y="408613"/>
                </a:lnTo>
                <a:lnTo>
                  <a:pt x="148677" y="370615"/>
                </a:lnTo>
                <a:lnTo>
                  <a:pt x="175212" y="334042"/>
                </a:lnTo>
                <a:lnTo>
                  <a:pt x="203605" y="298966"/>
                </a:lnTo>
                <a:lnTo>
                  <a:pt x="233784" y="265459"/>
                </a:lnTo>
                <a:lnTo>
                  <a:pt x="265678" y="233593"/>
                </a:lnTo>
                <a:lnTo>
                  <a:pt x="299214" y="203439"/>
                </a:lnTo>
                <a:lnTo>
                  <a:pt x="334320" y="175070"/>
                </a:lnTo>
                <a:lnTo>
                  <a:pt x="370925" y="148557"/>
                </a:lnTo>
                <a:lnTo>
                  <a:pt x="408957" y="123973"/>
                </a:lnTo>
                <a:lnTo>
                  <a:pt x="448343" y="101388"/>
                </a:lnTo>
                <a:lnTo>
                  <a:pt x="489012" y="80876"/>
                </a:lnTo>
                <a:lnTo>
                  <a:pt x="530892" y="62508"/>
                </a:lnTo>
                <a:lnTo>
                  <a:pt x="573911" y="46355"/>
                </a:lnTo>
                <a:lnTo>
                  <a:pt x="617997" y="32490"/>
                </a:lnTo>
                <a:lnTo>
                  <a:pt x="663078" y="20985"/>
                </a:lnTo>
                <a:lnTo>
                  <a:pt x="709083" y="11912"/>
                </a:lnTo>
                <a:lnTo>
                  <a:pt x="755938" y="5342"/>
                </a:lnTo>
                <a:lnTo>
                  <a:pt x="803573" y="1347"/>
                </a:lnTo>
                <a:lnTo>
                  <a:pt x="851916" y="0"/>
                </a:lnTo>
                <a:lnTo>
                  <a:pt x="900262" y="1347"/>
                </a:lnTo>
                <a:lnTo>
                  <a:pt x="947900" y="5342"/>
                </a:lnTo>
                <a:lnTo>
                  <a:pt x="994758" y="11912"/>
                </a:lnTo>
                <a:lnTo>
                  <a:pt x="1040764" y="20985"/>
                </a:lnTo>
                <a:lnTo>
                  <a:pt x="1085847" y="32490"/>
                </a:lnTo>
                <a:lnTo>
                  <a:pt x="1129935" y="46355"/>
                </a:lnTo>
                <a:lnTo>
                  <a:pt x="1172955" y="62508"/>
                </a:lnTo>
                <a:lnTo>
                  <a:pt x="1214835" y="80876"/>
                </a:lnTo>
                <a:lnTo>
                  <a:pt x="1255505" y="101388"/>
                </a:lnTo>
                <a:lnTo>
                  <a:pt x="1294891" y="123973"/>
                </a:lnTo>
                <a:lnTo>
                  <a:pt x="1332922" y="148557"/>
                </a:lnTo>
                <a:lnTo>
                  <a:pt x="1369527" y="175070"/>
                </a:lnTo>
                <a:lnTo>
                  <a:pt x="1404633" y="203439"/>
                </a:lnTo>
                <a:lnTo>
                  <a:pt x="1438168" y="233593"/>
                </a:lnTo>
                <a:lnTo>
                  <a:pt x="1470061" y="265459"/>
                </a:lnTo>
                <a:lnTo>
                  <a:pt x="1500239" y="298966"/>
                </a:lnTo>
                <a:lnTo>
                  <a:pt x="1528631" y="334042"/>
                </a:lnTo>
                <a:lnTo>
                  <a:pt x="1555164" y="370615"/>
                </a:lnTo>
                <a:lnTo>
                  <a:pt x="1579768" y="408613"/>
                </a:lnTo>
                <a:lnTo>
                  <a:pt x="1602369" y="447964"/>
                </a:lnTo>
                <a:lnTo>
                  <a:pt x="1622897" y="488596"/>
                </a:lnTo>
                <a:lnTo>
                  <a:pt x="1641279" y="530438"/>
                </a:lnTo>
                <a:lnTo>
                  <a:pt x="1657443" y="573417"/>
                </a:lnTo>
                <a:lnTo>
                  <a:pt x="1671318" y="617462"/>
                </a:lnTo>
                <a:lnTo>
                  <a:pt x="1682831" y="662500"/>
                </a:lnTo>
                <a:lnTo>
                  <a:pt x="1691911" y="708461"/>
                </a:lnTo>
                <a:lnTo>
                  <a:pt x="1698486" y="755271"/>
                </a:lnTo>
                <a:lnTo>
                  <a:pt x="1702483" y="802859"/>
                </a:lnTo>
                <a:lnTo>
                  <a:pt x="1703832" y="851154"/>
                </a:lnTo>
                <a:lnTo>
                  <a:pt x="1702483" y="899448"/>
                </a:lnTo>
                <a:lnTo>
                  <a:pt x="1698486" y="947036"/>
                </a:lnTo>
                <a:lnTo>
                  <a:pt x="1691911" y="993846"/>
                </a:lnTo>
                <a:lnTo>
                  <a:pt x="1682831" y="1039807"/>
                </a:lnTo>
                <a:lnTo>
                  <a:pt x="1671318" y="1084845"/>
                </a:lnTo>
                <a:lnTo>
                  <a:pt x="1657443" y="1128890"/>
                </a:lnTo>
                <a:lnTo>
                  <a:pt x="1641279" y="1171869"/>
                </a:lnTo>
                <a:lnTo>
                  <a:pt x="1622897" y="1213711"/>
                </a:lnTo>
                <a:lnTo>
                  <a:pt x="1602369" y="1254343"/>
                </a:lnTo>
                <a:lnTo>
                  <a:pt x="1579768" y="1293694"/>
                </a:lnTo>
                <a:lnTo>
                  <a:pt x="1555164" y="1331692"/>
                </a:lnTo>
                <a:lnTo>
                  <a:pt x="1528631" y="1368265"/>
                </a:lnTo>
                <a:lnTo>
                  <a:pt x="1500239" y="1403341"/>
                </a:lnTo>
                <a:lnTo>
                  <a:pt x="1470061" y="1436848"/>
                </a:lnTo>
                <a:lnTo>
                  <a:pt x="1438168" y="1468714"/>
                </a:lnTo>
                <a:lnTo>
                  <a:pt x="1404633" y="1498868"/>
                </a:lnTo>
                <a:lnTo>
                  <a:pt x="1369527" y="1527237"/>
                </a:lnTo>
                <a:lnTo>
                  <a:pt x="1332922" y="1553750"/>
                </a:lnTo>
                <a:lnTo>
                  <a:pt x="1294891" y="1578334"/>
                </a:lnTo>
                <a:lnTo>
                  <a:pt x="1255505" y="1600919"/>
                </a:lnTo>
                <a:lnTo>
                  <a:pt x="1214835" y="1621431"/>
                </a:lnTo>
                <a:lnTo>
                  <a:pt x="1172955" y="1639799"/>
                </a:lnTo>
                <a:lnTo>
                  <a:pt x="1129935" y="1655952"/>
                </a:lnTo>
                <a:lnTo>
                  <a:pt x="1085847" y="1669817"/>
                </a:lnTo>
                <a:lnTo>
                  <a:pt x="1040764" y="1681322"/>
                </a:lnTo>
                <a:lnTo>
                  <a:pt x="994758" y="1690395"/>
                </a:lnTo>
                <a:lnTo>
                  <a:pt x="947900" y="1696965"/>
                </a:lnTo>
                <a:lnTo>
                  <a:pt x="900262" y="1700960"/>
                </a:lnTo>
                <a:lnTo>
                  <a:pt x="851916" y="1702308"/>
                </a:lnTo>
                <a:lnTo>
                  <a:pt x="803573" y="1700960"/>
                </a:lnTo>
                <a:lnTo>
                  <a:pt x="755938" y="1696965"/>
                </a:lnTo>
                <a:lnTo>
                  <a:pt x="709083" y="1690395"/>
                </a:lnTo>
                <a:lnTo>
                  <a:pt x="663078" y="1681322"/>
                </a:lnTo>
                <a:lnTo>
                  <a:pt x="617997" y="1669817"/>
                </a:lnTo>
                <a:lnTo>
                  <a:pt x="573911" y="1655952"/>
                </a:lnTo>
                <a:lnTo>
                  <a:pt x="530892" y="1639799"/>
                </a:lnTo>
                <a:lnTo>
                  <a:pt x="489012" y="1621431"/>
                </a:lnTo>
                <a:lnTo>
                  <a:pt x="448343" y="1600919"/>
                </a:lnTo>
                <a:lnTo>
                  <a:pt x="408957" y="1578334"/>
                </a:lnTo>
                <a:lnTo>
                  <a:pt x="370925" y="1553750"/>
                </a:lnTo>
                <a:lnTo>
                  <a:pt x="334320" y="1527237"/>
                </a:lnTo>
                <a:lnTo>
                  <a:pt x="299214" y="1498868"/>
                </a:lnTo>
                <a:lnTo>
                  <a:pt x="265678" y="1468714"/>
                </a:lnTo>
                <a:lnTo>
                  <a:pt x="233784" y="1436848"/>
                </a:lnTo>
                <a:lnTo>
                  <a:pt x="203605" y="1403341"/>
                </a:lnTo>
                <a:lnTo>
                  <a:pt x="175212" y="1368265"/>
                </a:lnTo>
                <a:lnTo>
                  <a:pt x="148677" y="1331692"/>
                </a:lnTo>
                <a:lnTo>
                  <a:pt x="124072" y="1293694"/>
                </a:lnTo>
                <a:lnTo>
                  <a:pt x="101469" y="1254343"/>
                </a:lnTo>
                <a:lnTo>
                  <a:pt x="80940" y="1213711"/>
                </a:lnTo>
                <a:lnTo>
                  <a:pt x="62557" y="1171869"/>
                </a:lnTo>
                <a:lnTo>
                  <a:pt x="46392" y="1128890"/>
                </a:lnTo>
                <a:lnTo>
                  <a:pt x="32516" y="1084845"/>
                </a:lnTo>
                <a:lnTo>
                  <a:pt x="21002" y="1039807"/>
                </a:lnTo>
                <a:lnTo>
                  <a:pt x="11921" y="993846"/>
                </a:lnTo>
                <a:lnTo>
                  <a:pt x="5346" y="947036"/>
                </a:lnTo>
                <a:lnTo>
                  <a:pt x="1348" y="899448"/>
                </a:lnTo>
                <a:lnTo>
                  <a:pt x="0" y="851154"/>
                </a:lnTo>
                <a:close/>
              </a:path>
            </a:pathLst>
          </a:custGeom>
          <a:ln w="27432">
            <a:solidFill>
              <a:srgbClr val="FFF6DB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72212" y="1045463"/>
            <a:ext cx="1155192" cy="115061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87319" y="1050633"/>
            <a:ext cx="1116813" cy="1111476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87319" y="1050633"/>
            <a:ext cx="1116965" cy="1111885"/>
          </a:xfrm>
          <a:custGeom>
            <a:avLst/>
            <a:gdLst/>
            <a:ahLst/>
            <a:cxnLst/>
            <a:rect l="l" t="t" r="r" b="b"/>
            <a:pathLst>
              <a:path w="1116965" h="1111885">
                <a:moveTo>
                  <a:pt x="118496" y="204634"/>
                </a:moveTo>
                <a:lnTo>
                  <a:pt x="149785" y="168741"/>
                </a:lnTo>
                <a:lnTo>
                  <a:pt x="183515" y="136234"/>
                </a:lnTo>
                <a:lnTo>
                  <a:pt x="219451" y="107137"/>
                </a:lnTo>
                <a:lnTo>
                  <a:pt x="257356" y="81474"/>
                </a:lnTo>
                <a:lnTo>
                  <a:pt x="296996" y="59270"/>
                </a:lnTo>
                <a:lnTo>
                  <a:pt x="338135" y="40547"/>
                </a:lnTo>
                <a:lnTo>
                  <a:pt x="380538" y="25331"/>
                </a:lnTo>
                <a:lnTo>
                  <a:pt x="423971" y="13644"/>
                </a:lnTo>
                <a:lnTo>
                  <a:pt x="468196" y="5510"/>
                </a:lnTo>
                <a:lnTo>
                  <a:pt x="512980" y="954"/>
                </a:lnTo>
                <a:lnTo>
                  <a:pt x="558087" y="0"/>
                </a:lnTo>
                <a:lnTo>
                  <a:pt x="603281" y="2670"/>
                </a:lnTo>
                <a:lnTo>
                  <a:pt x="648327" y="8990"/>
                </a:lnTo>
                <a:lnTo>
                  <a:pt x="692991" y="18983"/>
                </a:lnTo>
                <a:lnTo>
                  <a:pt x="737036" y="32672"/>
                </a:lnTo>
                <a:lnTo>
                  <a:pt x="780227" y="50083"/>
                </a:lnTo>
                <a:lnTo>
                  <a:pt x="822330" y="71238"/>
                </a:lnTo>
                <a:lnTo>
                  <a:pt x="863108" y="96162"/>
                </a:lnTo>
                <a:lnTo>
                  <a:pt x="902327" y="124878"/>
                </a:lnTo>
                <a:lnTo>
                  <a:pt x="939023" y="156757"/>
                </a:lnTo>
                <a:lnTo>
                  <a:pt x="972365" y="190998"/>
                </a:lnTo>
                <a:lnTo>
                  <a:pt x="1002325" y="227366"/>
                </a:lnTo>
                <a:lnTo>
                  <a:pt x="1028874" y="265625"/>
                </a:lnTo>
                <a:lnTo>
                  <a:pt x="1051985" y="305541"/>
                </a:lnTo>
                <a:lnTo>
                  <a:pt x="1071626" y="346879"/>
                </a:lnTo>
                <a:lnTo>
                  <a:pt x="1087772" y="389404"/>
                </a:lnTo>
                <a:lnTo>
                  <a:pt x="1100392" y="432881"/>
                </a:lnTo>
                <a:lnTo>
                  <a:pt x="1109458" y="477076"/>
                </a:lnTo>
                <a:lnTo>
                  <a:pt x="1114941" y="521754"/>
                </a:lnTo>
                <a:lnTo>
                  <a:pt x="1116813" y="566679"/>
                </a:lnTo>
                <a:lnTo>
                  <a:pt x="1115044" y="611617"/>
                </a:lnTo>
                <a:lnTo>
                  <a:pt x="1109608" y="656333"/>
                </a:lnTo>
                <a:lnTo>
                  <a:pt x="1100473" y="700593"/>
                </a:lnTo>
                <a:lnTo>
                  <a:pt x="1087613" y="744160"/>
                </a:lnTo>
                <a:lnTo>
                  <a:pt x="1070998" y="786801"/>
                </a:lnTo>
                <a:lnTo>
                  <a:pt x="1050600" y="828281"/>
                </a:lnTo>
                <a:lnTo>
                  <a:pt x="1026390" y="868365"/>
                </a:lnTo>
                <a:lnTo>
                  <a:pt x="998339" y="906817"/>
                </a:lnTo>
                <a:lnTo>
                  <a:pt x="967050" y="942710"/>
                </a:lnTo>
                <a:lnTo>
                  <a:pt x="933320" y="975218"/>
                </a:lnTo>
                <a:lnTo>
                  <a:pt x="897385" y="1004315"/>
                </a:lnTo>
                <a:lnTo>
                  <a:pt x="859481" y="1029978"/>
                </a:lnTo>
                <a:lnTo>
                  <a:pt x="819841" y="1052184"/>
                </a:lnTo>
                <a:lnTo>
                  <a:pt x="778703" y="1070908"/>
                </a:lnTo>
                <a:lnTo>
                  <a:pt x="736300" y="1086127"/>
                </a:lnTo>
                <a:lnTo>
                  <a:pt x="692869" y="1097817"/>
                </a:lnTo>
                <a:lnTo>
                  <a:pt x="648644" y="1105954"/>
                </a:lnTo>
                <a:lnTo>
                  <a:pt x="603860" y="1110515"/>
                </a:lnTo>
                <a:lnTo>
                  <a:pt x="558754" y="1111476"/>
                </a:lnTo>
                <a:lnTo>
                  <a:pt x="513560" y="1108813"/>
                </a:lnTo>
                <a:lnTo>
                  <a:pt x="468514" y="1102502"/>
                </a:lnTo>
                <a:lnTo>
                  <a:pt x="423850" y="1092519"/>
                </a:lnTo>
                <a:lnTo>
                  <a:pt x="379804" y="1078841"/>
                </a:lnTo>
                <a:lnTo>
                  <a:pt x="336612" y="1061444"/>
                </a:lnTo>
                <a:lnTo>
                  <a:pt x="294508" y="1040304"/>
                </a:lnTo>
                <a:lnTo>
                  <a:pt x="253729" y="1015397"/>
                </a:lnTo>
                <a:lnTo>
                  <a:pt x="214508" y="986700"/>
                </a:lnTo>
                <a:lnTo>
                  <a:pt x="177812" y="954821"/>
                </a:lnTo>
                <a:lnTo>
                  <a:pt x="144469" y="920580"/>
                </a:lnTo>
                <a:lnTo>
                  <a:pt x="114507" y="884212"/>
                </a:lnTo>
                <a:lnTo>
                  <a:pt x="87955" y="845952"/>
                </a:lnTo>
                <a:lnTo>
                  <a:pt x="64842" y="806035"/>
                </a:lnTo>
                <a:lnTo>
                  <a:pt x="45198" y="764695"/>
                </a:lnTo>
                <a:lnTo>
                  <a:pt x="29049" y="722168"/>
                </a:lnTo>
                <a:lnTo>
                  <a:pt x="16427" y="678687"/>
                </a:lnTo>
                <a:lnTo>
                  <a:pt x="7358" y="634488"/>
                </a:lnTo>
                <a:lnTo>
                  <a:pt x="1873" y="589806"/>
                </a:lnTo>
                <a:lnTo>
                  <a:pt x="0" y="544874"/>
                </a:lnTo>
                <a:lnTo>
                  <a:pt x="1767" y="499929"/>
                </a:lnTo>
                <a:lnTo>
                  <a:pt x="7203" y="455204"/>
                </a:lnTo>
                <a:lnTo>
                  <a:pt x="16338" y="410935"/>
                </a:lnTo>
                <a:lnTo>
                  <a:pt x="29200" y="367355"/>
                </a:lnTo>
                <a:lnTo>
                  <a:pt x="45818" y="324701"/>
                </a:lnTo>
                <a:lnTo>
                  <a:pt x="66221" y="283206"/>
                </a:lnTo>
                <a:lnTo>
                  <a:pt x="90437" y="243105"/>
                </a:lnTo>
                <a:lnTo>
                  <a:pt x="118496" y="204634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317958" y="1181524"/>
            <a:ext cx="855980" cy="850265"/>
          </a:xfrm>
          <a:custGeom>
            <a:avLst/>
            <a:gdLst/>
            <a:ahLst/>
            <a:cxnLst/>
            <a:rect l="l" t="t" r="r" b="b"/>
            <a:pathLst>
              <a:path w="855980" h="850264">
                <a:moveTo>
                  <a:pt x="89838" y="155150"/>
                </a:moveTo>
                <a:lnTo>
                  <a:pt x="63217" y="192564"/>
                </a:lnTo>
                <a:lnTo>
                  <a:pt x="41317" y="231919"/>
                </a:lnTo>
                <a:lnTo>
                  <a:pt x="24090" y="272849"/>
                </a:lnTo>
                <a:lnTo>
                  <a:pt x="11493" y="314989"/>
                </a:lnTo>
                <a:lnTo>
                  <a:pt x="3478" y="357973"/>
                </a:lnTo>
                <a:lnTo>
                  <a:pt x="0" y="401436"/>
                </a:lnTo>
                <a:lnTo>
                  <a:pt x="1012" y="445012"/>
                </a:lnTo>
                <a:lnTo>
                  <a:pt x="6469" y="488336"/>
                </a:lnTo>
                <a:lnTo>
                  <a:pt x="16325" y="531041"/>
                </a:lnTo>
                <a:lnTo>
                  <a:pt x="30534" y="572763"/>
                </a:lnTo>
                <a:lnTo>
                  <a:pt x="49050" y="613136"/>
                </a:lnTo>
                <a:lnTo>
                  <a:pt x="71827" y="651795"/>
                </a:lnTo>
                <a:lnTo>
                  <a:pt x="98819" y="688373"/>
                </a:lnTo>
                <a:lnTo>
                  <a:pt x="129979" y="722506"/>
                </a:lnTo>
                <a:lnTo>
                  <a:pt x="165264" y="753828"/>
                </a:lnTo>
                <a:lnTo>
                  <a:pt x="203626" y="781288"/>
                </a:lnTo>
                <a:lnTo>
                  <a:pt x="243815" y="804104"/>
                </a:lnTo>
                <a:lnTo>
                  <a:pt x="285462" y="822312"/>
                </a:lnTo>
                <a:lnTo>
                  <a:pt x="328203" y="835949"/>
                </a:lnTo>
                <a:lnTo>
                  <a:pt x="371670" y="845051"/>
                </a:lnTo>
                <a:lnTo>
                  <a:pt x="415497" y="849655"/>
                </a:lnTo>
                <a:lnTo>
                  <a:pt x="459319" y="849796"/>
                </a:lnTo>
                <a:lnTo>
                  <a:pt x="502768" y="845511"/>
                </a:lnTo>
                <a:lnTo>
                  <a:pt x="545478" y="836837"/>
                </a:lnTo>
                <a:lnTo>
                  <a:pt x="587084" y="823809"/>
                </a:lnTo>
                <a:lnTo>
                  <a:pt x="627219" y="806465"/>
                </a:lnTo>
                <a:lnTo>
                  <a:pt x="665516" y="784840"/>
                </a:lnTo>
                <a:lnTo>
                  <a:pt x="701609" y="758971"/>
                </a:lnTo>
                <a:lnTo>
                  <a:pt x="735133" y="728894"/>
                </a:lnTo>
                <a:lnTo>
                  <a:pt x="765720" y="694646"/>
                </a:lnTo>
                <a:lnTo>
                  <a:pt x="792343" y="657209"/>
                </a:lnTo>
                <a:lnTo>
                  <a:pt x="814245" y="617838"/>
                </a:lnTo>
                <a:lnTo>
                  <a:pt x="831472" y="576897"/>
                </a:lnTo>
                <a:lnTo>
                  <a:pt x="844071" y="534752"/>
                </a:lnTo>
                <a:lnTo>
                  <a:pt x="852086" y="491766"/>
                </a:lnTo>
                <a:lnTo>
                  <a:pt x="855565" y="448304"/>
                </a:lnTo>
                <a:lnTo>
                  <a:pt x="854552" y="404733"/>
                </a:lnTo>
                <a:lnTo>
                  <a:pt x="849095" y="361416"/>
                </a:lnTo>
                <a:lnTo>
                  <a:pt x="839239" y="318718"/>
                </a:lnTo>
                <a:lnTo>
                  <a:pt x="825030" y="277004"/>
                </a:lnTo>
                <a:lnTo>
                  <a:pt x="806515" y="236639"/>
                </a:lnTo>
                <a:lnTo>
                  <a:pt x="783739" y="197988"/>
                </a:lnTo>
                <a:lnTo>
                  <a:pt x="756748" y="161416"/>
                </a:lnTo>
                <a:lnTo>
                  <a:pt x="725589" y="127288"/>
                </a:lnTo>
                <a:lnTo>
                  <a:pt x="690307" y="95968"/>
                </a:lnTo>
                <a:lnTo>
                  <a:pt x="651942" y="68508"/>
                </a:lnTo>
                <a:lnTo>
                  <a:pt x="611752" y="45692"/>
                </a:lnTo>
                <a:lnTo>
                  <a:pt x="570102" y="27483"/>
                </a:lnTo>
                <a:lnTo>
                  <a:pt x="527360" y="13846"/>
                </a:lnTo>
                <a:lnTo>
                  <a:pt x="483892" y="4744"/>
                </a:lnTo>
                <a:lnTo>
                  <a:pt x="440064" y="141"/>
                </a:lnTo>
                <a:lnTo>
                  <a:pt x="396241" y="0"/>
                </a:lnTo>
                <a:lnTo>
                  <a:pt x="352791" y="4284"/>
                </a:lnTo>
                <a:lnTo>
                  <a:pt x="310080" y="12959"/>
                </a:lnTo>
                <a:lnTo>
                  <a:pt x="268474" y="25986"/>
                </a:lnTo>
                <a:lnTo>
                  <a:pt x="228339" y="43330"/>
                </a:lnTo>
                <a:lnTo>
                  <a:pt x="190042" y="64955"/>
                </a:lnTo>
                <a:lnTo>
                  <a:pt x="153949" y="90824"/>
                </a:lnTo>
                <a:lnTo>
                  <a:pt x="120425" y="120901"/>
                </a:lnTo>
                <a:lnTo>
                  <a:pt x="89838" y="155150"/>
                </a:lnTo>
              </a:path>
            </a:pathLst>
          </a:custGeom>
          <a:ln w="7349">
            <a:solidFill>
              <a:srgbClr val="C6B7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935736" y="0"/>
            <a:ext cx="155447" cy="6858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08204" y="548639"/>
            <a:ext cx="8855964" cy="5626608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55191" y="329184"/>
            <a:ext cx="3880104" cy="1246632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77138"/>
            <a:ext cx="3011170" cy="69659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pc="-250" dirty="0"/>
              <a:t>Bacak</a:t>
            </a:r>
            <a:r>
              <a:rPr spc="-210" dirty="0"/>
              <a:t> </a:t>
            </a:r>
            <a:r>
              <a:rPr spc="-170" dirty="0"/>
              <a:t>Kasları</a:t>
            </a:r>
          </a:p>
        </p:txBody>
      </p:sp>
      <p:sp>
        <p:nvSpPr>
          <p:cNvPr id="4" name="object 4"/>
          <p:cNvSpPr/>
          <p:nvPr/>
        </p:nvSpPr>
        <p:spPr>
          <a:xfrm>
            <a:off x="1174089" y="1929638"/>
            <a:ext cx="457199" cy="2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174089" y="3240658"/>
            <a:ext cx="457199" cy="2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174089" y="3559175"/>
            <a:ext cx="457199" cy="265175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 txBox="1"/>
          <p:nvPr/>
        </p:nvSpPr>
        <p:spPr>
          <a:xfrm>
            <a:off x="1225397" y="1556766"/>
            <a:ext cx="7139305" cy="4281805"/>
          </a:xfrm>
          <a:prstGeom prst="rect">
            <a:avLst/>
          </a:prstGeom>
        </p:spPr>
        <p:txBody>
          <a:bodyPr vert="horz" wrap="square" lIns="0" tIns="61594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484"/>
              </a:spcBef>
            </a:pPr>
            <a:r>
              <a:rPr sz="1800" spc="-105" dirty="0">
                <a:latin typeface="Trebuchet MS"/>
                <a:cs typeface="Trebuchet MS"/>
              </a:rPr>
              <a:t>Bacak </a:t>
            </a:r>
            <a:r>
              <a:rPr sz="1800" spc="85" dirty="0">
                <a:latin typeface="Trebuchet MS"/>
                <a:cs typeface="Trebuchet MS"/>
              </a:rPr>
              <a:t>Ön </a:t>
            </a:r>
            <a:r>
              <a:rPr sz="1800" spc="-80" dirty="0">
                <a:latin typeface="Trebuchet MS"/>
                <a:cs typeface="Trebuchet MS"/>
              </a:rPr>
              <a:t>Bölgesi</a:t>
            </a:r>
            <a:r>
              <a:rPr sz="1800" spc="-120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31775" marR="170815" indent="8890">
              <a:lnSpc>
                <a:spcPct val="89600"/>
              </a:lnSpc>
              <a:spcBef>
                <a:spcPts val="610"/>
              </a:spcBef>
            </a:pPr>
            <a:r>
              <a:rPr sz="1800" spc="-85" dirty="0">
                <a:latin typeface="Trebuchet MS"/>
                <a:cs typeface="Trebuchet MS"/>
              </a:rPr>
              <a:t>M.Tibialis </a:t>
            </a:r>
            <a:r>
              <a:rPr sz="1800" spc="-50" dirty="0">
                <a:latin typeface="Trebuchet MS"/>
                <a:cs typeface="Trebuchet MS"/>
              </a:rPr>
              <a:t>Anterior: </a:t>
            </a:r>
            <a:r>
              <a:rPr sz="1800" spc="30" dirty="0">
                <a:latin typeface="Trebuchet MS"/>
                <a:cs typeface="Trebuchet MS"/>
              </a:rPr>
              <a:t>(Ön </a:t>
            </a:r>
            <a:r>
              <a:rPr sz="1800" spc="-130" dirty="0">
                <a:latin typeface="Trebuchet MS"/>
                <a:cs typeface="Trebuchet MS"/>
              </a:rPr>
              <a:t>tibial </a:t>
            </a:r>
            <a:r>
              <a:rPr sz="1800" spc="-85" dirty="0">
                <a:latin typeface="Trebuchet MS"/>
                <a:cs typeface="Trebuchet MS"/>
              </a:rPr>
              <a:t>kas) </a:t>
            </a:r>
            <a:r>
              <a:rPr sz="1800" spc="-95" dirty="0">
                <a:latin typeface="Trebuchet MS"/>
                <a:cs typeface="Trebuchet MS"/>
              </a:rPr>
              <a:t>Tibianın </a:t>
            </a:r>
            <a:r>
              <a:rPr sz="1800" spc="-30" dirty="0">
                <a:latin typeface="Trebuchet MS"/>
                <a:cs typeface="Trebuchet MS"/>
              </a:rPr>
              <a:t>ön </a:t>
            </a:r>
            <a:r>
              <a:rPr sz="1800" spc="-85" dirty="0">
                <a:latin typeface="Trebuchet MS"/>
                <a:cs typeface="Trebuchet MS"/>
              </a:rPr>
              <a:t>dış</a:t>
            </a:r>
            <a:r>
              <a:rPr sz="1800" spc="-38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tarafındadır.Tibianın </a:t>
            </a:r>
            <a:r>
              <a:rPr sz="1800" spc="-30" dirty="0">
                <a:latin typeface="Trebuchet MS"/>
                <a:cs typeface="Trebuchet MS"/>
              </a:rPr>
              <a:t>ön  </a:t>
            </a:r>
            <a:r>
              <a:rPr sz="1800" spc="-95" dirty="0">
                <a:latin typeface="Trebuchet MS"/>
                <a:cs typeface="Trebuchet MS"/>
              </a:rPr>
              <a:t>yüzü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80" dirty="0">
                <a:latin typeface="Trebuchet MS"/>
                <a:cs typeface="Trebuchet MS"/>
              </a:rPr>
              <a:t>üst </a:t>
            </a:r>
            <a:r>
              <a:rPr sz="1800" spc="-90" dirty="0">
                <a:latin typeface="Trebuchet MS"/>
                <a:cs typeface="Trebuchet MS"/>
              </a:rPr>
              <a:t>ucunun </a:t>
            </a:r>
            <a:r>
              <a:rPr sz="1800" spc="-85" dirty="0">
                <a:latin typeface="Trebuchet MS"/>
                <a:cs typeface="Trebuchet MS"/>
              </a:rPr>
              <a:t>dış </a:t>
            </a:r>
            <a:r>
              <a:rPr sz="1800" spc="-114" dirty="0">
                <a:latin typeface="Trebuchet MS"/>
                <a:cs typeface="Trebuchet MS"/>
              </a:rPr>
              <a:t>yanından başlar.Aya</a:t>
            </a:r>
            <a:r>
              <a:rPr sz="1800" spc="-114" dirty="0">
                <a:latin typeface="Arial"/>
                <a:cs typeface="Arial"/>
              </a:rPr>
              <a:t>ğ</a:t>
            </a:r>
            <a:r>
              <a:rPr sz="1800" spc="-114" dirty="0">
                <a:latin typeface="Trebuchet MS"/>
                <a:cs typeface="Trebuchet MS"/>
              </a:rPr>
              <a:t>ın iç </a:t>
            </a:r>
            <a:r>
              <a:rPr sz="1800" spc="-145" dirty="0">
                <a:latin typeface="Trebuchet MS"/>
                <a:cs typeface="Trebuchet MS"/>
              </a:rPr>
              <a:t>tarafında, </a:t>
            </a:r>
            <a:r>
              <a:rPr sz="1800" spc="-160" dirty="0">
                <a:latin typeface="Trebuchet MS"/>
                <a:cs typeface="Trebuchet MS"/>
              </a:rPr>
              <a:t>I. </a:t>
            </a:r>
            <a:r>
              <a:rPr sz="1800" spc="-95" dirty="0">
                <a:latin typeface="Trebuchet MS"/>
                <a:cs typeface="Trebuchet MS"/>
              </a:rPr>
              <a:t>Metatarsal  </a:t>
            </a:r>
            <a:r>
              <a:rPr sz="1800" spc="-105" dirty="0">
                <a:latin typeface="Trebuchet MS"/>
                <a:cs typeface="Trebuchet MS"/>
              </a:rPr>
              <a:t>kemikte sonlanır.Aya</a:t>
            </a:r>
            <a:r>
              <a:rPr sz="1800" spc="-105" dirty="0">
                <a:latin typeface="Arial"/>
                <a:cs typeface="Arial"/>
              </a:rPr>
              <a:t>ğ</a:t>
            </a:r>
            <a:r>
              <a:rPr sz="1800" spc="-105" dirty="0">
                <a:latin typeface="Trebuchet MS"/>
                <a:cs typeface="Trebuchet MS"/>
              </a:rPr>
              <a:t>a </a:t>
            </a:r>
            <a:r>
              <a:rPr sz="1800" spc="-45" dirty="0">
                <a:latin typeface="Trebuchet MS"/>
                <a:cs typeface="Trebuchet MS"/>
              </a:rPr>
              <a:t>dorsi </a:t>
            </a:r>
            <a:r>
              <a:rPr sz="1800" spc="-114" dirty="0">
                <a:latin typeface="Trebuchet MS"/>
                <a:cs typeface="Trebuchet MS"/>
              </a:rPr>
              <a:t>fleksiyon, </a:t>
            </a:r>
            <a:r>
              <a:rPr sz="1800" spc="-80" dirty="0">
                <a:latin typeface="Trebuchet MS"/>
                <a:cs typeface="Trebuchet MS"/>
              </a:rPr>
              <a:t>( </a:t>
            </a:r>
            <a:r>
              <a:rPr sz="1800" spc="-150" dirty="0">
                <a:latin typeface="Trebuchet MS"/>
                <a:cs typeface="Trebuchet MS"/>
              </a:rPr>
              <a:t>aya</a:t>
            </a:r>
            <a:r>
              <a:rPr sz="1800" spc="-150" dirty="0">
                <a:latin typeface="Arial"/>
                <a:cs typeface="Arial"/>
              </a:rPr>
              <a:t>ğ</a:t>
            </a:r>
            <a:r>
              <a:rPr sz="1800" spc="-150" dirty="0">
                <a:latin typeface="Trebuchet MS"/>
                <a:cs typeface="Trebuchet MS"/>
              </a:rPr>
              <a:t>ın </a:t>
            </a:r>
            <a:r>
              <a:rPr sz="1800" spc="-105" dirty="0">
                <a:latin typeface="Trebuchet MS"/>
                <a:cs typeface="Trebuchet MS"/>
              </a:rPr>
              <a:t>parmakları </a:t>
            </a:r>
            <a:r>
              <a:rPr sz="1800" spc="-100" dirty="0">
                <a:latin typeface="Trebuchet MS"/>
                <a:cs typeface="Trebuchet MS"/>
              </a:rPr>
              <a:t>yukarıya  </a:t>
            </a:r>
            <a:r>
              <a:rPr sz="1800" spc="-120" dirty="0">
                <a:latin typeface="Trebuchet MS"/>
                <a:cs typeface="Trebuchet MS"/>
              </a:rPr>
              <a:t>bakacak </a:t>
            </a:r>
            <a:r>
              <a:rPr sz="1800" spc="-100" dirty="0">
                <a:latin typeface="Trebuchet MS"/>
                <a:cs typeface="Trebuchet MS"/>
              </a:rPr>
              <a:t>şekilde </a:t>
            </a:r>
            <a:r>
              <a:rPr sz="1800" spc="-125" dirty="0">
                <a:latin typeface="Trebuchet MS"/>
                <a:cs typeface="Trebuchet MS"/>
              </a:rPr>
              <a:t>bacak </a:t>
            </a:r>
            <a:r>
              <a:rPr sz="1800" spc="-90" dirty="0">
                <a:latin typeface="Trebuchet MS"/>
                <a:cs typeface="Trebuchet MS"/>
              </a:rPr>
              <a:t>üzerine </a:t>
            </a:r>
            <a:r>
              <a:rPr sz="1800" spc="-95" dirty="0">
                <a:latin typeface="Trebuchet MS"/>
                <a:cs typeface="Trebuchet MS"/>
              </a:rPr>
              <a:t>bükülmesi) </a:t>
            </a:r>
            <a:r>
              <a:rPr sz="1800" spc="-100" dirty="0">
                <a:latin typeface="Trebuchet MS"/>
                <a:cs typeface="Trebuchet MS"/>
              </a:rPr>
              <a:t>inversiyon, </a:t>
            </a:r>
            <a:r>
              <a:rPr sz="1800" spc="-80" dirty="0">
                <a:latin typeface="Trebuchet MS"/>
                <a:cs typeface="Trebuchet MS"/>
              </a:rPr>
              <a:t>( </a:t>
            </a:r>
            <a:r>
              <a:rPr sz="1800" spc="-150" dirty="0">
                <a:latin typeface="Trebuchet MS"/>
                <a:cs typeface="Trebuchet MS"/>
              </a:rPr>
              <a:t>aya</a:t>
            </a:r>
            <a:r>
              <a:rPr sz="1800" spc="-150" dirty="0">
                <a:latin typeface="Arial"/>
                <a:cs typeface="Arial"/>
              </a:rPr>
              <a:t>ğ</a:t>
            </a:r>
            <a:r>
              <a:rPr sz="1800" spc="-150" dirty="0">
                <a:latin typeface="Trebuchet MS"/>
                <a:cs typeface="Trebuchet MS"/>
              </a:rPr>
              <a:t>ın </a:t>
            </a:r>
            <a:r>
              <a:rPr sz="1800" spc="-30" dirty="0">
                <a:latin typeface="Trebuchet MS"/>
                <a:cs typeface="Trebuchet MS"/>
              </a:rPr>
              <a:t>ön </a:t>
            </a:r>
            <a:r>
              <a:rPr sz="1800" spc="-90" dirty="0">
                <a:latin typeface="Trebuchet MS"/>
                <a:cs typeface="Trebuchet MS"/>
              </a:rPr>
              <a:t>kısmını 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20" dirty="0">
                <a:latin typeface="Trebuchet MS"/>
                <a:cs typeface="Trebuchet MS"/>
              </a:rPr>
              <a:t>içe </a:t>
            </a:r>
            <a:r>
              <a:rPr sz="1800" spc="-85" dirty="0">
                <a:latin typeface="Trebuchet MS"/>
                <a:cs typeface="Trebuchet MS"/>
              </a:rPr>
              <a:t>döndürme, </a:t>
            </a:r>
            <a:r>
              <a:rPr sz="1800" spc="-145" dirty="0">
                <a:latin typeface="Trebuchet MS"/>
                <a:cs typeface="Trebuchet MS"/>
              </a:rPr>
              <a:t>ayak </a:t>
            </a:r>
            <a:r>
              <a:rPr sz="1800" spc="-120" dirty="0">
                <a:latin typeface="Trebuchet MS"/>
                <a:cs typeface="Trebuchet MS"/>
              </a:rPr>
              <a:t>tabanının içe </a:t>
            </a:r>
            <a:r>
              <a:rPr sz="1800" spc="-75" dirty="0">
                <a:latin typeface="Trebuchet MS"/>
                <a:cs typeface="Trebuchet MS"/>
              </a:rPr>
              <a:t>dönmesi) </a:t>
            </a:r>
            <a:r>
              <a:rPr sz="1800" spc="-110" dirty="0">
                <a:latin typeface="Trebuchet MS"/>
                <a:cs typeface="Trebuchet MS"/>
              </a:rPr>
              <a:t>hareketini </a:t>
            </a:r>
            <a:r>
              <a:rPr sz="1800" spc="-135" dirty="0">
                <a:latin typeface="Trebuchet MS"/>
                <a:cs typeface="Trebuchet MS"/>
              </a:rPr>
              <a:t>yaptırır.</a:t>
            </a:r>
            <a:endParaRPr sz="1800">
              <a:latin typeface="Trebuchet MS"/>
              <a:cs typeface="Trebuchet MS"/>
            </a:endParaRPr>
          </a:p>
          <a:p>
            <a:pPr marL="241300">
              <a:lnSpc>
                <a:spcPct val="100000"/>
              </a:lnSpc>
              <a:spcBef>
                <a:spcPts val="425"/>
              </a:spcBef>
            </a:pPr>
            <a:r>
              <a:rPr sz="1800" spc="-105" dirty="0">
                <a:latin typeface="Trebuchet MS"/>
                <a:cs typeface="Trebuchet MS"/>
              </a:rPr>
              <a:t>Bacak </a:t>
            </a:r>
            <a:r>
              <a:rPr sz="1800" spc="-20" dirty="0">
                <a:latin typeface="Trebuchet MS"/>
                <a:cs typeface="Trebuchet MS"/>
              </a:rPr>
              <a:t>Arka </a:t>
            </a:r>
            <a:r>
              <a:rPr sz="1800" spc="-80" dirty="0">
                <a:latin typeface="Trebuchet MS"/>
                <a:cs typeface="Trebuchet MS"/>
              </a:rPr>
              <a:t>Bölgesi</a:t>
            </a:r>
            <a:r>
              <a:rPr sz="1800" spc="-225" dirty="0">
                <a:latin typeface="Trebuchet MS"/>
                <a:cs typeface="Trebuchet MS"/>
              </a:rPr>
              <a:t> </a:t>
            </a:r>
            <a:r>
              <a:rPr sz="1800" spc="-75" dirty="0">
                <a:latin typeface="Trebuchet MS"/>
                <a:cs typeface="Trebuchet MS"/>
              </a:rPr>
              <a:t>Kasları</a:t>
            </a:r>
            <a:endParaRPr sz="1800">
              <a:latin typeface="Trebuchet MS"/>
              <a:cs typeface="Trebuchet MS"/>
            </a:endParaRPr>
          </a:p>
          <a:p>
            <a:pPr marL="231775" marR="5080" indent="8890">
              <a:lnSpc>
                <a:spcPct val="90000"/>
              </a:lnSpc>
              <a:spcBef>
                <a:spcPts val="560"/>
              </a:spcBef>
            </a:pPr>
            <a:r>
              <a:rPr sz="1800" spc="-80" dirty="0">
                <a:latin typeface="Trebuchet MS"/>
                <a:cs typeface="Trebuchet MS"/>
              </a:rPr>
              <a:t>M.Triceps </a:t>
            </a:r>
            <a:r>
              <a:rPr sz="1800" spc="-120" dirty="0">
                <a:latin typeface="Trebuchet MS"/>
                <a:cs typeface="Trebuchet MS"/>
              </a:rPr>
              <a:t>Surea: </a:t>
            </a:r>
            <a:r>
              <a:rPr sz="1800" spc="-90" dirty="0">
                <a:latin typeface="Trebuchet MS"/>
                <a:cs typeface="Trebuchet MS"/>
              </a:rPr>
              <a:t>(Baldır </a:t>
            </a:r>
            <a:r>
              <a:rPr sz="1800" spc="-95" dirty="0">
                <a:latin typeface="Trebuchet MS"/>
                <a:cs typeface="Trebuchet MS"/>
              </a:rPr>
              <a:t>üç </a:t>
            </a:r>
            <a:r>
              <a:rPr sz="1800" spc="-114" dirty="0">
                <a:latin typeface="Trebuchet MS"/>
                <a:cs typeface="Trebuchet MS"/>
              </a:rPr>
              <a:t>başlı </a:t>
            </a:r>
            <a:r>
              <a:rPr sz="1800" spc="-95" dirty="0">
                <a:latin typeface="Trebuchet MS"/>
                <a:cs typeface="Trebuchet MS"/>
              </a:rPr>
              <a:t>kası) </a:t>
            </a:r>
            <a:r>
              <a:rPr sz="1800" spc="-120" dirty="0">
                <a:latin typeface="Trebuchet MS"/>
                <a:cs typeface="Trebuchet MS"/>
              </a:rPr>
              <a:t>Baca</a:t>
            </a:r>
            <a:r>
              <a:rPr sz="1800" spc="-120" dirty="0">
                <a:latin typeface="Arial"/>
                <a:cs typeface="Arial"/>
              </a:rPr>
              <a:t>ğ</a:t>
            </a:r>
            <a:r>
              <a:rPr sz="1800" spc="-120" dirty="0">
                <a:latin typeface="Trebuchet MS"/>
                <a:cs typeface="Trebuchet MS"/>
              </a:rPr>
              <a:t>ın arkasında, </a:t>
            </a:r>
            <a:r>
              <a:rPr sz="1800" spc="-105" dirty="0">
                <a:latin typeface="Trebuchet MS"/>
                <a:cs typeface="Trebuchet MS"/>
              </a:rPr>
              <a:t>baldır </a:t>
            </a:r>
            <a:r>
              <a:rPr sz="1800" spc="-110" dirty="0">
                <a:latin typeface="Trebuchet MS"/>
                <a:cs typeface="Trebuchet MS"/>
              </a:rPr>
              <a:t>kabarıklı</a:t>
            </a:r>
            <a:r>
              <a:rPr sz="1800" spc="-110" dirty="0">
                <a:latin typeface="Arial"/>
                <a:cs typeface="Arial"/>
              </a:rPr>
              <a:t>ğ</a:t>
            </a:r>
            <a:r>
              <a:rPr sz="1800" spc="-110" dirty="0">
                <a:latin typeface="Trebuchet MS"/>
                <a:cs typeface="Trebuchet MS"/>
              </a:rPr>
              <a:t>ını  </a:t>
            </a:r>
            <a:r>
              <a:rPr sz="1800" spc="-135" dirty="0">
                <a:latin typeface="Trebuchet MS"/>
                <a:cs typeface="Trebuchet MS"/>
              </a:rPr>
              <a:t>yapan </a:t>
            </a:r>
            <a:r>
              <a:rPr sz="1800" spc="-114" dirty="0">
                <a:latin typeface="Trebuchet MS"/>
                <a:cs typeface="Trebuchet MS"/>
              </a:rPr>
              <a:t>kalın </a:t>
            </a:r>
            <a:r>
              <a:rPr sz="1800" spc="-70" dirty="0">
                <a:latin typeface="Trebuchet MS"/>
                <a:cs typeface="Trebuchet MS"/>
              </a:rPr>
              <a:t>bir </a:t>
            </a:r>
            <a:r>
              <a:rPr sz="1800" spc="-135" dirty="0">
                <a:latin typeface="Trebuchet MS"/>
                <a:cs typeface="Trebuchet MS"/>
              </a:rPr>
              <a:t>kastır. </a:t>
            </a:r>
            <a:r>
              <a:rPr sz="1800" spc="-90" dirty="0">
                <a:latin typeface="Trebuchet MS"/>
                <a:cs typeface="Trebuchet MS"/>
              </a:rPr>
              <a:t>Baldır </a:t>
            </a:r>
            <a:r>
              <a:rPr sz="1800" spc="-95" dirty="0">
                <a:latin typeface="Trebuchet MS"/>
                <a:cs typeface="Trebuchet MS"/>
              </a:rPr>
              <a:t>üç </a:t>
            </a:r>
            <a:r>
              <a:rPr sz="1800" spc="-114" dirty="0">
                <a:latin typeface="Trebuchet MS"/>
                <a:cs typeface="Trebuchet MS"/>
              </a:rPr>
              <a:t>başlı </a:t>
            </a:r>
            <a:r>
              <a:rPr sz="1800" spc="-130" dirty="0">
                <a:latin typeface="Trebuchet MS"/>
                <a:cs typeface="Trebuchet MS"/>
              </a:rPr>
              <a:t>kası, </a:t>
            </a:r>
            <a:r>
              <a:rPr sz="1800" spc="-190" dirty="0">
                <a:latin typeface="Trebuchet MS"/>
                <a:cs typeface="Trebuchet MS"/>
              </a:rPr>
              <a:t>m. </a:t>
            </a:r>
            <a:r>
              <a:rPr sz="1800" spc="-90" dirty="0">
                <a:latin typeface="Trebuchet MS"/>
                <a:cs typeface="Trebuchet MS"/>
              </a:rPr>
              <a:t>gastrocnemius </a:t>
            </a:r>
            <a:r>
              <a:rPr sz="1800" spc="-125" dirty="0">
                <a:latin typeface="Trebuchet MS"/>
                <a:cs typeface="Trebuchet MS"/>
              </a:rPr>
              <a:t>ve </a:t>
            </a:r>
            <a:r>
              <a:rPr sz="1800" spc="-190" dirty="0">
                <a:latin typeface="Trebuchet MS"/>
                <a:cs typeface="Trebuchet MS"/>
              </a:rPr>
              <a:t>m. </a:t>
            </a:r>
            <a:r>
              <a:rPr sz="1800" spc="-70" dirty="0">
                <a:latin typeface="Trebuchet MS"/>
                <a:cs typeface="Trebuchet MS"/>
              </a:rPr>
              <a:t>soleus  </a:t>
            </a:r>
            <a:r>
              <a:rPr sz="1800" spc="-95" dirty="0">
                <a:latin typeface="Trebuchet MS"/>
                <a:cs typeface="Trebuchet MS"/>
              </a:rPr>
              <a:t>kasının </a:t>
            </a:r>
            <a:r>
              <a:rPr sz="1800" spc="-90" dirty="0">
                <a:latin typeface="Trebuchet MS"/>
                <a:cs typeface="Trebuchet MS"/>
              </a:rPr>
              <a:t>birleşmesinden </a:t>
            </a:r>
            <a:r>
              <a:rPr sz="1800" spc="-110" dirty="0">
                <a:latin typeface="Trebuchet MS"/>
                <a:cs typeface="Trebuchet MS"/>
              </a:rPr>
              <a:t>oluşur. </a:t>
            </a:r>
            <a:r>
              <a:rPr sz="1800" spc="-50" dirty="0">
                <a:latin typeface="Trebuchet MS"/>
                <a:cs typeface="Trebuchet MS"/>
              </a:rPr>
              <a:t>Bu </a:t>
            </a:r>
            <a:r>
              <a:rPr sz="1800" spc="-95" dirty="0">
                <a:latin typeface="Trebuchet MS"/>
                <a:cs typeface="Trebuchet MS"/>
              </a:rPr>
              <a:t>iki kasın </a:t>
            </a:r>
            <a:r>
              <a:rPr sz="1800" spc="-85" dirty="0">
                <a:latin typeface="Trebuchet MS"/>
                <a:cs typeface="Trebuchet MS"/>
              </a:rPr>
              <a:t>birleşerek </a:t>
            </a:r>
            <a:r>
              <a:rPr sz="1800" spc="-80" dirty="0">
                <a:latin typeface="Trebuchet MS"/>
                <a:cs typeface="Trebuchet MS"/>
              </a:rPr>
              <a:t>oluşturdukları  </a:t>
            </a:r>
            <a:r>
              <a:rPr sz="1800" spc="-114" dirty="0">
                <a:latin typeface="Trebuchet MS"/>
                <a:cs typeface="Trebuchet MS"/>
              </a:rPr>
              <a:t>tendona, </a:t>
            </a:r>
            <a:r>
              <a:rPr sz="1800" spc="-120" dirty="0">
                <a:latin typeface="Trebuchet MS"/>
                <a:cs typeface="Trebuchet MS"/>
              </a:rPr>
              <a:t>aşil </a:t>
            </a:r>
            <a:r>
              <a:rPr sz="1800" spc="-80" dirty="0">
                <a:latin typeface="Trebuchet MS"/>
                <a:cs typeface="Trebuchet MS"/>
              </a:rPr>
              <a:t>tendonu (tendo </a:t>
            </a:r>
            <a:r>
              <a:rPr sz="1800" spc="-90" dirty="0">
                <a:latin typeface="Trebuchet MS"/>
                <a:cs typeface="Trebuchet MS"/>
              </a:rPr>
              <a:t>calcaneus-Aschilles) denir.Aşil </a:t>
            </a:r>
            <a:r>
              <a:rPr sz="1800" spc="-80" dirty="0">
                <a:latin typeface="Trebuchet MS"/>
                <a:cs typeface="Trebuchet MS"/>
              </a:rPr>
              <a:t>tendonu </a:t>
            </a:r>
            <a:r>
              <a:rPr sz="1800" spc="-65" dirty="0">
                <a:latin typeface="Trebuchet MS"/>
                <a:cs typeface="Trebuchet MS"/>
              </a:rPr>
              <a:t>topuk  </a:t>
            </a:r>
            <a:r>
              <a:rPr sz="1800" spc="-114" dirty="0">
                <a:latin typeface="Trebuchet MS"/>
                <a:cs typeface="Trebuchet MS"/>
              </a:rPr>
              <a:t>kemi</a:t>
            </a:r>
            <a:r>
              <a:rPr sz="1800" spc="-114" dirty="0">
                <a:latin typeface="Arial"/>
                <a:cs typeface="Arial"/>
              </a:rPr>
              <a:t>ğ</a:t>
            </a:r>
            <a:r>
              <a:rPr sz="1800" spc="-114" dirty="0">
                <a:latin typeface="Trebuchet MS"/>
                <a:cs typeface="Trebuchet MS"/>
              </a:rPr>
              <a:t>inin </a:t>
            </a:r>
            <a:r>
              <a:rPr sz="1800" spc="-80" dirty="0">
                <a:latin typeface="Trebuchet MS"/>
                <a:cs typeface="Trebuchet MS"/>
              </a:rPr>
              <a:t>( </a:t>
            </a:r>
            <a:r>
              <a:rPr sz="1800" spc="-110" dirty="0">
                <a:latin typeface="Trebuchet MS"/>
                <a:cs typeface="Trebuchet MS"/>
              </a:rPr>
              <a:t>calcaneus) </a:t>
            </a:r>
            <a:r>
              <a:rPr sz="1800" spc="-100" dirty="0">
                <a:latin typeface="Trebuchet MS"/>
                <a:cs typeface="Trebuchet MS"/>
              </a:rPr>
              <a:t>arkasındaki </a:t>
            </a:r>
            <a:r>
              <a:rPr sz="1800" spc="-105" dirty="0">
                <a:latin typeface="Trebuchet MS"/>
                <a:cs typeface="Trebuchet MS"/>
              </a:rPr>
              <a:t>tümse</a:t>
            </a:r>
            <a:r>
              <a:rPr sz="1800" spc="-105" dirty="0">
                <a:latin typeface="Arial"/>
                <a:cs typeface="Arial"/>
              </a:rPr>
              <a:t>ğ</a:t>
            </a:r>
            <a:r>
              <a:rPr sz="1800" spc="-105" dirty="0">
                <a:latin typeface="Trebuchet MS"/>
                <a:cs typeface="Trebuchet MS"/>
              </a:rPr>
              <a:t>e </a:t>
            </a:r>
            <a:r>
              <a:rPr sz="1800" spc="-130" dirty="0">
                <a:latin typeface="Trebuchet MS"/>
                <a:cs typeface="Trebuchet MS"/>
              </a:rPr>
              <a:t>tutunur. </a:t>
            </a:r>
            <a:r>
              <a:rPr sz="1800" spc="-70" dirty="0">
                <a:latin typeface="Trebuchet MS"/>
                <a:cs typeface="Trebuchet MS"/>
              </a:rPr>
              <a:t>M.</a:t>
            </a:r>
            <a:r>
              <a:rPr sz="1800" spc="35" dirty="0">
                <a:latin typeface="Trebuchet MS"/>
                <a:cs typeface="Trebuchet MS"/>
              </a:rPr>
              <a:t> </a:t>
            </a:r>
            <a:r>
              <a:rPr sz="1800" spc="-85" dirty="0">
                <a:latin typeface="Trebuchet MS"/>
                <a:cs typeface="Trebuchet MS"/>
              </a:rPr>
              <a:t>Gastrocnemius:</a:t>
            </a:r>
            <a:endParaRPr sz="1800">
              <a:latin typeface="Trebuchet MS"/>
              <a:cs typeface="Trebuchet MS"/>
            </a:endParaRPr>
          </a:p>
          <a:p>
            <a:pPr marL="231775" marR="167005">
              <a:lnSpc>
                <a:spcPct val="90000"/>
              </a:lnSpc>
            </a:pPr>
            <a:r>
              <a:rPr sz="1800" spc="-90" dirty="0">
                <a:latin typeface="Trebuchet MS"/>
                <a:cs typeface="Trebuchet MS"/>
              </a:rPr>
              <a:t>Baldır </a:t>
            </a:r>
            <a:r>
              <a:rPr sz="1800" spc="-100" dirty="0">
                <a:latin typeface="Trebuchet MS"/>
                <a:cs typeface="Trebuchet MS"/>
              </a:rPr>
              <a:t>iki </a:t>
            </a:r>
            <a:r>
              <a:rPr sz="1800" spc="-114" dirty="0">
                <a:latin typeface="Trebuchet MS"/>
                <a:cs typeface="Trebuchet MS"/>
              </a:rPr>
              <a:t>başlı </a:t>
            </a:r>
            <a:r>
              <a:rPr sz="1800" spc="-95" dirty="0">
                <a:latin typeface="Trebuchet MS"/>
                <a:cs typeface="Trebuchet MS"/>
              </a:rPr>
              <a:t>kasının </a:t>
            </a:r>
            <a:r>
              <a:rPr sz="1800" spc="-120" dirty="0">
                <a:latin typeface="Trebuchet MS"/>
                <a:cs typeface="Trebuchet MS"/>
              </a:rPr>
              <a:t>yüzeyel </a:t>
            </a:r>
            <a:r>
              <a:rPr sz="1800" spc="-80" dirty="0">
                <a:latin typeface="Trebuchet MS"/>
                <a:cs typeface="Trebuchet MS"/>
              </a:rPr>
              <a:t>bölümü </a:t>
            </a:r>
            <a:r>
              <a:rPr sz="1800" spc="-75" dirty="0">
                <a:latin typeface="Trebuchet MS"/>
                <a:cs typeface="Trebuchet MS"/>
              </a:rPr>
              <a:t>olup </a:t>
            </a:r>
            <a:r>
              <a:rPr sz="1800" spc="-100" dirty="0">
                <a:latin typeface="Trebuchet MS"/>
                <a:cs typeface="Trebuchet MS"/>
              </a:rPr>
              <a:t>iki </a:t>
            </a:r>
            <a:r>
              <a:rPr sz="1800" spc="-140" dirty="0">
                <a:latin typeface="Trebuchet MS"/>
                <a:cs typeface="Trebuchet MS"/>
              </a:rPr>
              <a:t>başlıdır. </a:t>
            </a:r>
            <a:r>
              <a:rPr sz="1800" spc="-55" dirty="0">
                <a:latin typeface="Trebuchet MS"/>
                <a:cs typeface="Trebuchet MS"/>
              </a:rPr>
              <a:t>Uyluk </a:t>
            </a:r>
            <a:r>
              <a:rPr sz="1800" spc="-120" dirty="0">
                <a:latin typeface="Trebuchet MS"/>
                <a:cs typeface="Trebuchet MS"/>
              </a:rPr>
              <a:t>kemi</a:t>
            </a:r>
            <a:r>
              <a:rPr sz="1800" spc="-120" dirty="0">
                <a:latin typeface="Arial"/>
                <a:cs typeface="Arial"/>
              </a:rPr>
              <a:t>ğ</a:t>
            </a:r>
            <a:r>
              <a:rPr sz="1800" spc="-120" dirty="0">
                <a:latin typeface="Trebuchet MS"/>
                <a:cs typeface="Trebuchet MS"/>
              </a:rPr>
              <a:t>i </a:t>
            </a:r>
            <a:r>
              <a:rPr sz="1800" spc="-145" dirty="0">
                <a:latin typeface="Trebuchet MS"/>
                <a:cs typeface="Trebuchet MS"/>
              </a:rPr>
              <a:t>alt  </a:t>
            </a:r>
            <a:r>
              <a:rPr sz="1800" spc="-100" dirty="0">
                <a:latin typeface="Trebuchet MS"/>
                <a:cs typeface="Trebuchet MS"/>
              </a:rPr>
              <a:t>ucundan iki </a:t>
            </a:r>
            <a:r>
              <a:rPr sz="1800" spc="-114" dirty="0">
                <a:latin typeface="Trebuchet MS"/>
                <a:cs typeface="Trebuchet MS"/>
              </a:rPr>
              <a:t>başlı </a:t>
            </a:r>
            <a:r>
              <a:rPr sz="1800" spc="-85" dirty="0">
                <a:latin typeface="Trebuchet MS"/>
                <a:cs typeface="Trebuchet MS"/>
              </a:rPr>
              <a:t>olarak </a:t>
            </a:r>
            <a:r>
              <a:rPr sz="1800" spc="-155" dirty="0">
                <a:latin typeface="Trebuchet MS"/>
                <a:cs typeface="Trebuchet MS"/>
              </a:rPr>
              <a:t>başlar, </a:t>
            </a:r>
            <a:r>
              <a:rPr sz="1800" spc="-120" dirty="0">
                <a:latin typeface="Trebuchet MS"/>
                <a:cs typeface="Trebuchet MS"/>
              </a:rPr>
              <a:t>aşil </a:t>
            </a:r>
            <a:r>
              <a:rPr sz="1800" spc="-75" dirty="0">
                <a:latin typeface="Trebuchet MS"/>
                <a:cs typeface="Trebuchet MS"/>
              </a:rPr>
              <a:t>kirişi </a:t>
            </a:r>
            <a:r>
              <a:rPr sz="1800" spc="-130" dirty="0">
                <a:latin typeface="Trebuchet MS"/>
                <a:cs typeface="Trebuchet MS"/>
              </a:rPr>
              <a:t>ile </a:t>
            </a:r>
            <a:r>
              <a:rPr sz="1800" spc="-120" dirty="0">
                <a:latin typeface="Trebuchet MS"/>
                <a:cs typeface="Trebuchet MS"/>
              </a:rPr>
              <a:t>birleşir. </a:t>
            </a:r>
            <a:r>
              <a:rPr sz="1800" spc="-70" dirty="0">
                <a:latin typeface="Trebuchet MS"/>
                <a:cs typeface="Trebuchet MS"/>
              </a:rPr>
              <a:t>M. </a:t>
            </a:r>
            <a:r>
              <a:rPr sz="1800" spc="-95" dirty="0">
                <a:latin typeface="Trebuchet MS"/>
                <a:cs typeface="Trebuchet MS"/>
              </a:rPr>
              <a:t>Soleus: </a:t>
            </a:r>
            <a:r>
              <a:rPr sz="1800" spc="-70" dirty="0">
                <a:latin typeface="Trebuchet MS"/>
                <a:cs typeface="Trebuchet MS"/>
              </a:rPr>
              <a:t>M.  </a:t>
            </a:r>
            <a:r>
              <a:rPr sz="1800" spc="-90" dirty="0">
                <a:latin typeface="Trebuchet MS"/>
                <a:cs typeface="Trebuchet MS"/>
              </a:rPr>
              <a:t>gastrocnemiusun </a:t>
            </a:r>
            <a:r>
              <a:rPr sz="1800" spc="-120" dirty="0">
                <a:latin typeface="Trebuchet MS"/>
                <a:cs typeface="Trebuchet MS"/>
              </a:rPr>
              <a:t>arkasındadır. </a:t>
            </a:r>
            <a:r>
              <a:rPr sz="1800" spc="-125" dirty="0">
                <a:latin typeface="Trebuchet MS"/>
                <a:cs typeface="Trebuchet MS"/>
              </a:rPr>
              <a:t>Fibula </a:t>
            </a:r>
            <a:r>
              <a:rPr sz="1800" spc="-105" dirty="0">
                <a:latin typeface="Trebuchet MS"/>
                <a:cs typeface="Trebuchet MS"/>
              </a:rPr>
              <a:t>başının </a:t>
            </a:r>
            <a:r>
              <a:rPr sz="1800" spc="-100" dirty="0">
                <a:latin typeface="Trebuchet MS"/>
                <a:cs typeface="Trebuchet MS"/>
              </a:rPr>
              <a:t>arkasından </a:t>
            </a:r>
            <a:r>
              <a:rPr sz="1800" spc="-155" dirty="0">
                <a:latin typeface="Trebuchet MS"/>
                <a:cs typeface="Trebuchet MS"/>
              </a:rPr>
              <a:t>başlar, </a:t>
            </a:r>
            <a:r>
              <a:rPr sz="1800" spc="-135" dirty="0">
                <a:latin typeface="Trebuchet MS"/>
                <a:cs typeface="Trebuchet MS"/>
              </a:rPr>
              <a:t>aşa</a:t>
            </a:r>
            <a:r>
              <a:rPr sz="1800" spc="-135" dirty="0">
                <a:latin typeface="Arial"/>
                <a:cs typeface="Arial"/>
              </a:rPr>
              <a:t>ğ</a:t>
            </a:r>
            <a:r>
              <a:rPr sz="1800" spc="-135" dirty="0">
                <a:latin typeface="Trebuchet MS"/>
                <a:cs typeface="Trebuchet MS"/>
              </a:rPr>
              <a:t>ıda</a:t>
            </a:r>
            <a:r>
              <a:rPr sz="1800" spc="-10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aşil</a:t>
            </a:r>
            <a:endParaRPr sz="1800">
              <a:latin typeface="Trebuchet MS"/>
              <a:cs typeface="Trebuchet MS"/>
            </a:endParaRPr>
          </a:p>
          <a:p>
            <a:pPr marL="231775">
              <a:lnSpc>
                <a:spcPts val="1980"/>
              </a:lnSpc>
            </a:pPr>
            <a:r>
              <a:rPr sz="1800" spc="-70" dirty="0">
                <a:latin typeface="Trebuchet MS"/>
                <a:cs typeface="Trebuchet MS"/>
              </a:rPr>
              <a:t>kirişi </a:t>
            </a:r>
            <a:r>
              <a:rPr sz="1800" spc="-130" dirty="0">
                <a:latin typeface="Trebuchet MS"/>
                <a:cs typeface="Trebuchet MS"/>
              </a:rPr>
              <a:t>ile</a:t>
            </a:r>
            <a:r>
              <a:rPr sz="1800" spc="-25" dirty="0">
                <a:latin typeface="Trebuchet MS"/>
                <a:cs typeface="Trebuchet MS"/>
              </a:rPr>
              <a:t> </a:t>
            </a:r>
            <a:r>
              <a:rPr sz="1800" spc="-120" dirty="0">
                <a:latin typeface="Trebuchet MS"/>
                <a:cs typeface="Trebuchet MS"/>
              </a:rPr>
              <a:t>birleşir.</a:t>
            </a:r>
            <a:endParaRPr sz="18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87196" y="374904"/>
            <a:ext cx="3535679" cy="1136903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510667"/>
            <a:ext cx="2738755" cy="63500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000" spc="-229" dirty="0"/>
              <a:t>Bacak</a:t>
            </a:r>
            <a:r>
              <a:rPr sz="4000" spc="-150" dirty="0"/>
              <a:t> </a:t>
            </a:r>
            <a:r>
              <a:rPr sz="4000" spc="-160" dirty="0"/>
              <a:t>Kasları</a:t>
            </a:r>
            <a:endParaRPr sz="4000"/>
          </a:p>
        </p:txBody>
      </p:sp>
      <p:sp>
        <p:nvSpPr>
          <p:cNvPr id="4" name="object 4"/>
          <p:cNvSpPr txBox="1"/>
          <p:nvPr/>
        </p:nvSpPr>
        <p:spPr>
          <a:xfrm>
            <a:off x="1596389" y="1470101"/>
            <a:ext cx="6962775" cy="261810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295910" marR="234315" indent="-213360" algn="just">
              <a:lnSpc>
                <a:spcPct val="100000"/>
              </a:lnSpc>
              <a:spcBef>
                <a:spcPts val="105"/>
              </a:spcBef>
            </a:pPr>
            <a:r>
              <a:rPr sz="2000" spc="-90" dirty="0">
                <a:latin typeface="Trebuchet MS"/>
                <a:cs typeface="Trebuchet MS"/>
              </a:rPr>
              <a:t>M.Tibialis </a:t>
            </a:r>
            <a:r>
              <a:rPr sz="2000" spc="-70" dirty="0">
                <a:latin typeface="Trebuchet MS"/>
                <a:cs typeface="Trebuchet MS"/>
              </a:rPr>
              <a:t>Posterior: </a:t>
            </a:r>
            <a:r>
              <a:rPr sz="2000" spc="-35" dirty="0">
                <a:latin typeface="Trebuchet MS"/>
                <a:cs typeface="Trebuchet MS"/>
              </a:rPr>
              <a:t>(Arka </a:t>
            </a:r>
            <a:r>
              <a:rPr sz="2000" spc="-145" dirty="0">
                <a:latin typeface="Trebuchet MS"/>
                <a:cs typeface="Trebuchet MS"/>
              </a:rPr>
              <a:t>tibial </a:t>
            </a:r>
            <a:r>
              <a:rPr sz="2000" spc="-95" dirty="0">
                <a:latin typeface="Trebuchet MS"/>
                <a:cs typeface="Trebuchet MS"/>
              </a:rPr>
              <a:t>kas) </a:t>
            </a:r>
            <a:r>
              <a:rPr sz="2000" spc="-105" dirty="0">
                <a:latin typeface="Trebuchet MS"/>
                <a:cs typeface="Trebuchet MS"/>
              </a:rPr>
              <a:t>Tibia </a:t>
            </a:r>
            <a:r>
              <a:rPr sz="2000" spc="-140" dirty="0">
                <a:latin typeface="Trebuchet MS"/>
                <a:cs typeface="Trebuchet MS"/>
              </a:rPr>
              <a:t>ve fibulanın </a:t>
            </a:r>
            <a:r>
              <a:rPr sz="2000" spc="-130" dirty="0">
                <a:latin typeface="Trebuchet MS"/>
                <a:cs typeface="Trebuchet MS"/>
              </a:rPr>
              <a:t>arkasında,  </a:t>
            </a:r>
            <a:r>
              <a:rPr sz="2000" spc="-150" dirty="0">
                <a:latin typeface="Trebuchet MS"/>
                <a:cs typeface="Trebuchet MS"/>
              </a:rPr>
              <a:t>baca</a:t>
            </a:r>
            <a:r>
              <a:rPr sz="2000" spc="-150" dirty="0">
                <a:latin typeface="Arial"/>
                <a:cs typeface="Arial"/>
              </a:rPr>
              <a:t>ğ</a:t>
            </a:r>
            <a:r>
              <a:rPr sz="2000" spc="-150" dirty="0">
                <a:latin typeface="Trebuchet MS"/>
                <a:cs typeface="Trebuchet MS"/>
              </a:rPr>
              <a:t>ın </a:t>
            </a:r>
            <a:r>
              <a:rPr sz="2000" spc="-90" dirty="0">
                <a:latin typeface="Trebuchet MS"/>
                <a:cs typeface="Trebuchet MS"/>
              </a:rPr>
              <a:t>derin </a:t>
            </a:r>
            <a:r>
              <a:rPr sz="2000" spc="-120" dirty="0">
                <a:latin typeface="Trebuchet MS"/>
                <a:cs typeface="Trebuchet MS"/>
              </a:rPr>
              <a:t>kaslarındandır.Tibia </a:t>
            </a:r>
            <a:r>
              <a:rPr sz="2000" spc="-140" dirty="0">
                <a:latin typeface="Trebuchet MS"/>
                <a:cs typeface="Trebuchet MS"/>
              </a:rPr>
              <a:t>ve fibulanın </a:t>
            </a:r>
            <a:r>
              <a:rPr sz="2000" spc="-110" dirty="0">
                <a:latin typeface="Trebuchet MS"/>
                <a:cs typeface="Trebuchet MS"/>
              </a:rPr>
              <a:t>arka </a:t>
            </a:r>
            <a:r>
              <a:rPr sz="2000" spc="-105" dirty="0">
                <a:latin typeface="Trebuchet MS"/>
                <a:cs typeface="Trebuchet MS"/>
              </a:rPr>
              <a:t>yüzlerinden  </a:t>
            </a:r>
            <a:r>
              <a:rPr sz="2000" spc="-170" dirty="0">
                <a:latin typeface="Trebuchet MS"/>
                <a:cs typeface="Trebuchet MS"/>
              </a:rPr>
              <a:t>başlar, </a:t>
            </a:r>
            <a:r>
              <a:rPr sz="2000" spc="-160" dirty="0">
                <a:latin typeface="Trebuchet MS"/>
                <a:cs typeface="Trebuchet MS"/>
              </a:rPr>
              <a:t>ayak </a:t>
            </a:r>
            <a:r>
              <a:rPr sz="2000" spc="-135" dirty="0">
                <a:latin typeface="Trebuchet MS"/>
                <a:cs typeface="Trebuchet MS"/>
              </a:rPr>
              <a:t>bile</a:t>
            </a:r>
            <a:r>
              <a:rPr sz="2000" spc="-135" dirty="0">
                <a:latin typeface="Arial"/>
                <a:cs typeface="Arial"/>
              </a:rPr>
              <a:t>ğ</a:t>
            </a:r>
            <a:r>
              <a:rPr sz="2000" spc="-135" dirty="0">
                <a:latin typeface="Trebuchet MS"/>
                <a:cs typeface="Trebuchet MS"/>
              </a:rPr>
              <a:t>i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65" dirty="0">
                <a:latin typeface="Trebuchet MS"/>
                <a:cs typeface="Trebuchet MS"/>
              </a:rPr>
              <a:t>ayak </a:t>
            </a:r>
            <a:r>
              <a:rPr sz="2000" spc="-135" dirty="0">
                <a:latin typeface="Trebuchet MS"/>
                <a:cs typeface="Trebuchet MS"/>
              </a:rPr>
              <a:t>tara</a:t>
            </a:r>
            <a:r>
              <a:rPr sz="2000" spc="-135" dirty="0">
                <a:latin typeface="Arial"/>
                <a:cs typeface="Arial"/>
              </a:rPr>
              <a:t>ğ</a:t>
            </a:r>
            <a:r>
              <a:rPr sz="2000" spc="-135" dirty="0">
                <a:latin typeface="Trebuchet MS"/>
                <a:cs typeface="Trebuchet MS"/>
              </a:rPr>
              <a:t>ı </a:t>
            </a:r>
            <a:r>
              <a:rPr sz="2000" spc="-105" dirty="0">
                <a:latin typeface="Trebuchet MS"/>
                <a:cs typeface="Trebuchet MS"/>
              </a:rPr>
              <a:t>kemiklerine </a:t>
            </a:r>
            <a:r>
              <a:rPr sz="2000" spc="-110" dirty="0">
                <a:latin typeface="Trebuchet MS"/>
                <a:cs typeface="Trebuchet MS"/>
              </a:rPr>
              <a:t>kadar </a:t>
            </a:r>
            <a:r>
              <a:rPr sz="2000" spc="-130" dirty="0">
                <a:latin typeface="Trebuchet MS"/>
                <a:cs typeface="Trebuchet MS"/>
              </a:rPr>
              <a:t>uzanır.Aya</a:t>
            </a:r>
            <a:r>
              <a:rPr sz="2000" spc="-130" dirty="0">
                <a:latin typeface="Arial"/>
                <a:cs typeface="Arial"/>
              </a:rPr>
              <a:t>ğ</a:t>
            </a:r>
            <a:r>
              <a:rPr sz="2000" spc="-130" dirty="0">
                <a:latin typeface="Trebuchet MS"/>
                <a:cs typeface="Trebuchet MS"/>
              </a:rPr>
              <a:t>a  </a:t>
            </a:r>
            <a:r>
              <a:rPr sz="2000" spc="-114" dirty="0">
                <a:latin typeface="Trebuchet MS"/>
                <a:cs typeface="Trebuchet MS"/>
              </a:rPr>
              <a:t>planter </a:t>
            </a:r>
            <a:r>
              <a:rPr sz="2000" spc="-105" dirty="0">
                <a:latin typeface="Trebuchet MS"/>
                <a:cs typeface="Trebuchet MS"/>
              </a:rPr>
              <a:t>fleksiyon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0" dirty="0">
                <a:latin typeface="Trebuchet MS"/>
                <a:cs typeface="Trebuchet MS"/>
              </a:rPr>
              <a:t>inversiyon</a:t>
            </a:r>
            <a:r>
              <a:rPr sz="2000" spc="50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  <a:p>
            <a:pPr marL="12700">
              <a:lnSpc>
                <a:spcPct val="100000"/>
              </a:lnSpc>
              <a:spcBef>
                <a:spcPts val="600"/>
              </a:spcBef>
            </a:pPr>
            <a:r>
              <a:rPr sz="2000" spc="-65" dirty="0">
                <a:latin typeface="Trebuchet MS"/>
                <a:cs typeface="Trebuchet MS"/>
              </a:rPr>
              <a:t>Ayak</a:t>
            </a:r>
            <a:r>
              <a:rPr sz="2000" spc="-60" dirty="0">
                <a:latin typeface="Trebuchet MS"/>
                <a:cs typeface="Trebuchet MS"/>
              </a:rPr>
              <a:t> </a:t>
            </a:r>
            <a:r>
              <a:rPr sz="2000" spc="-80" dirty="0">
                <a:latin typeface="Trebuchet MS"/>
                <a:cs typeface="Trebuchet MS"/>
              </a:rPr>
              <a:t>Kasları</a:t>
            </a:r>
            <a:endParaRPr sz="2000">
              <a:latin typeface="Trebuchet MS"/>
              <a:cs typeface="Trebuchet MS"/>
            </a:endParaRPr>
          </a:p>
          <a:p>
            <a:pPr marL="295910" marR="5080" indent="-283845">
              <a:lnSpc>
                <a:spcPct val="100699"/>
              </a:lnSpc>
              <a:spcBef>
                <a:spcPts val="550"/>
              </a:spcBef>
            </a:pPr>
            <a:r>
              <a:rPr sz="2000" spc="-65" dirty="0">
                <a:latin typeface="Trebuchet MS"/>
                <a:cs typeface="Trebuchet MS"/>
              </a:rPr>
              <a:t>Ayak </a:t>
            </a:r>
            <a:r>
              <a:rPr sz="2000" spc="-95" dirty="0">
                <a:latin typeface="Trebuchet MS"/>
                <a:cs typeface="Trebuchet MS"/>
              </a:rPr>
              <a:t>sırtında </a:t>
            </a:r>
            <a:r>
              <a:rPr sz="2000" spc="-120" dirty="0">
                <a:latin typeface="Trebuchet MS"/>
                <a:cs typeface="Trebuchet MS"/>
              </a:rPr>
              <a:t>bulunan kaslar; </a:t>
            </a:r>
            <a:r>
              <a:rPr sz="2000" spc="-135" dirty="0">
                <a:latin typeface="Trebuchet MS"/>
                <a:cs typeface="Trebuchet MS"/>
              </a:rPr>
              <a:t>başparma</a:t>
            </a:r>
            <a:r>
              <a:rPr sz="2000" spc="-135" dirty="0">
                <a:latin typeface="Arial"/>
                <a:cs typeface="Arial"/>
              </a:rPr>
              <a:t>ğ</a:t>
            </a:r>
            <a:r>
              <a:rPr sz="2000" spc="-135" dirty="0">
                <a:latin typeface="Trebuchet MS"/>
                <a:cs typeface="Trebuchet MS"/>
              </a:rPr>
              <a:t>a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155" dirty="0">
                <a:latin typeface="Trebuchet MS"/>
                <a:cs typeface="Trebuchet MS"/>
              </a:rPr>
              <a:t>2.-4. </a:t>
            </a:r>
            <a:r>
              <a:rPr sz="2000" spc="-120" dirty="0">
                <a:latin typeface="Trebuchet MS"/>
                <a:cs typeface="Trebuchet MS"/>
              </a:rPr>
              <a:t>parmaklara  </a:t>
            </a:r>
            <a:r>
              <a:rPr sz="2000" spc="-95" dirty="0">
                <a:latin typeface="Trebuchet MS"/>
                <a:cs typeface="Trebuchet MS"/>
              </a:rPr>
              <a:t>ekstansiyon </a:t>
            </a:r>
            <a:r>
              <a:rPr sz="2000" spc="-114" dirty="0">
                <a:latin typeface="Trebuchet MS"/>
                <a:cs typeface="Trebuchet MS"/>
              </a:rPr>
              <a:t>yaptırır.Ayak </a:t>
            </a:r>
            <a:r>
              <a:rPr sz="2000" spc="-140" dirty="0">
                <a:latin typeface="Trebuchet MS"/>
                <a:cs typeface="Trebuchet MS"/>
              </a:rPr>
              <a:t>tabanında </a:t>
            </a:r>
            <a:r>
              <a:rPr sz="2000" spc="-120" dirty="0">
                <a:latin typeface="Trebuchet MS"/>
                <a:cs typeface="Trebuchet MS"/>
              </a:rPr>
              <a:t>bulunan </a:t>
            </a:r>
            <a:r>
              <a:rPr sz="2000" spc="-165" dirty="0">
                <a:latin typeface="Trebuchet MS"/>
                <a:cs typeface="Trebuchet MS"/>
              </a:rPr>
              <a:t>kaslar, </a:t>
            </a:r>
            <a:r>
              <a:rPr sz="2000" spc="-130" dirty="0">
                <a:latin typeface="Trebuchet MS"/>
                <a:cs typeface="Trebuchet MS"/>
              </a:rPr>
              <a:t>genellikle </a:t>
            </a:r>
            <a:r>
              <a:rPr sz="2000" spc="-160" dirty="0">
                <a:latin typeface="Trebuchet MS"/>
                <a:cs typeface="Trebuchet MS"/>
              </a:rPr>
              <a:t>ayak  </a:t>
            </a:r>
            <a:r>
              <a:rPr sz="2000" spc="-120" dirty="0">
                <a:latin typeface="Trebuchet MS"/>
                <a:cs typeface="Trebuchet MS"/>
              </a:rPr>
              <a:t>parmaklarına </a:t>
            </a:r>
            <a:r>
              <a:rPr sz="2000" spc="-125" dirty="0">
                <a:latin typeface="Trebuchet MS"/>
                <a:cs typeface="Trebuchet MS"/>
              </a:rPr>
              <a:t>fleksiyon, </a:t>
            </a:r>
            <a:r>
              <a:rPr sz="2000" spc="-114" dirty="0">
                <a:latin typeface="Trebuchet MS"/>
                <a:cs typeface="Trebuchet MS"/>
              </a:rPr>
              <a:t>abduksiyon, </a:t>
            </a:r>
            <a:r>
              <a:rPr sz="2000" spc="-140" dirty="0">
                <a:latin typeface="Trebuchet MS"/>
                <a:cs typeface="Trebuchet MS"/>
              </a:rPr>
              <a:t>ve </a:t>
            </a:r>
            <a:r>
              <a:rPr sz="2000" spc="-95" dirty="0">
                <a:latin typeface="Trebuchet MS"/>
                <a:cs typeface="Trebuchet MS"/>
              </a:rPr>
              <a:t>adduksiyon</a:t>
            </a:r>
            <a:r>
              <a:rPr sz="2000" spc="-245" dirty="0">
                <a:latin typeface="Trebuchet MS"/>
                <a:cs typeface="Trebuchet MS"/>
              </a:rPr>
              <a:t> </a:t>
            </a:r>
            <a:r>
              <a:rPr sz="2000" spc="-150" dirty="0">
                <a:latin typeface="Trebuchet MS"/>
                <a:cs typeface="Trebuchet MS"/>
              </a:rPr>
              <a:t>yaptırır.</a:t>
            </a:r>
            <a:endParaRPr sz="2000">
              <a:latin typeface="Trebuchet MS"/>
              <a:cs typeface="Trebuchet MS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4305300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90854"/>
            <a:ext cx="3602354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10" dirty="0">
                <a:latin typeface="Arial"/>
                <a:cs typeface="Arial"/>
              </a:rPr>
              <a:t>KAS</a:t>
            </a:r>
            <a:r>
              <a:rPr sz="4300" b="1" spc="-70" dirty="0">
                <a:latin typeface="Arial"/>
                <a:cs typeface="Arial"/>
              </a:rPr>
              <a:t> </a:t>
            </a:r>
            <a:r>
              <a:rPr sz="4300" b="1" spc="-5" dirty="0">
                <a:latin typeface="Arial"/>
                <a:cs typeface="Arial"/>
              </a:rPr>
              <a:t>TİPLERİ: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/>
          <p:nvPr/>
        </p:nvSpPr>
        <p:spPr>
          <a:xfrm>
            <a:off x="1299708" y="2014775"/>
            <a:ext cx="455930" cy="942975"/>
          </a:xfrm>
          <a:custGeom>
            <a:avLst/>
            <a:gdLst/>
            <a:ahLst/>
            <a:cxnLst/>
            <a:rect l="l" t="t" r="r" b="b"/>
            <a:pathLst>
              <a:path w="455930" h="942975">
                <a:moveTo>
                  <a:pt x="81861" y="0"/>
                </a:moveTo>
                <a:lnTo>
                  <a:pt x="44624" y="19585"/>
                </a:lnTo>
                <a:lnTo>
                  <a:pt x="43392" y="497623"/>
                </a:lnTo>
                <a:lnTo>
                  <a:pt x="8924" y="566790"/>
                </a:lnTo>
                <a:lnTo>
                  <a:pt x="0" y="653401"/>
                </a:lnTo>
                <a:lnTo>
                  <a:pt x="37853" y="743983"/>
                </a:lnTo>
                <a:lnTo>
                  <a:pt x="84324" y="777042"/>
                </a:lnTo>
                <a:lnTo>
                  <a:pt x="108943" y="803975"/>
                </a:lnTo>
                <a:lnTo>
                  <a:pt x="118484" y="834274"/>
                </a:lnTo>
                <a:lnTo>
                  <a:pt x="126490" y="864263"/>
                </a:lnTo>
                <a:lnTo>
                  <a:pt x="129560" y="942915"/>
                </a:lnTo>
                <a:lnTo>
                  <a:pt x="362833" y="942915"/>
                </a:lnTo>
                <a:lnTo>
                  <a:pt x="373603" y="801517"/>
                </a:lnTo>
                <a:lnTo>
                  <a:pt x="387456" y="788057"/>
                </a:lnTo>
                <a:lnTo>
                  <a:pt x="400999" y="773979"/>
                </a:lnTo>
                <a:lnTo>
                  <a:pt x="411768" y="760518"/>
                </a:lnTo>
                <a:lnTo>
                  <a:pt x="419765" y="736030"/>
                </a:lnTo>
                <a:lnTo>
                  <a:pt x="455467" y="616372"/>
                </a:lnTo>
                <a:lnTo>
                  <a:pt x="455467" y="401521"/>
                </a:lnTo>
                <a:lnTo>
                  <a:pt x="428394" y="360509"/>
                </a:lnTo>
                <a:lnTo>
                  <a:pt x="140020" y="360509"/>
                </a:lnTo>
                <a:lnTo>
                  <a:pt x="129560" y="37949"/>
                </a:lnTo>
                <a:lnTo>
                  <a:pt x="128644" y="16825"/>
                </a:lnTo>
                <a:lnTo>
                  <a:pt x="124942" y="9477"/>
                </a:lnTo>
                <a:lnTo>
                  <a:pt x="116945" y="4587"/>
                </a:lnTo>
                <a:lnTo>
                  <a:pt x="101250" y="302"/>
                </a:lnTo>
                <a:lnTo>
                  <a:pt x="81861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1299708" y="2014775"/>
            <a:ext cx="455930" cy="942975"/>
          </a:xfrm>
          <a:custGeom>
            <a:avLst/>
            <a:gdLst/>
            <a:ahLst/>
            <a:cxnLst/>
            <a:rect l="l" t="t" r="r" b="b"/>
            <a:pathLst>
              <a:path w="455930" h="942975">
                <a:moveTo>
                  <a:pt x="428394" y="360509"/>
                </a:moveTo>
                <a:lnTo>
                  <a:pt x="455467" y="401521"/>
                </a:lnTo>
                <a:lnTo>
                  <a:pt x="455467" y="616372"/>
                </a:lnTo>
                <a:lnTo>
                  <a:pt x="419765" y="736030"/>
                </a:lnTo>
                <a:lnTo>
                  <a:pt x="411768" y="760518"/>
                </a:lnTo>
                <a:lnTo>
                  <a:pt x="400999" y="773979"/>
                </a:lnTo>
                <a:lnTo>
                  <a:pt x="387456" y="788057"/>
                </a:lnTo>
                <a:lnTo>
                  <a:pt x="373603" y="801517"/>
                </a:lnTo>
                <a:lnTo>
                  <a:pt x="362833" y="942915"/>
                </a:lnTo>
                <a:lnTo>
                  <a:pt x="129560" y="942915"/>
                </a:lnTo>
                <a:lnTo>
                  <a:pt x="126490" y="864263"/>
                </a:lnTo>
                <a:lnTo>
                  <a:pt x="118484" y="834274"/>
                </a:lnTo>
                <a:lnTo>
                  <a:pt x="108943" y="803975"/>
                </a:lnTo>
                <a:lnTo>
                  <a:pt x="84324" y="777042"/>
                </a:lnTo>
                <a:lnTo>
                  <a:pt x="37853" y="743983"/>
                </a:lnTo>
                <a:lnTo>
                  <a:pt x="0" y="653401"/>
                </a:lnTo>
                <a:lnTo>
                  <a:pt x="8924" y="566790"/>
                </a:lnTo>
                <a:lnTo>
                  <a:pt x="43392" y="497623"/>
                </a:lnTo>
                <a:lnTo>
                  <a:pt x="43392" y="37949"/>
                </a:lnTo>
                <a:lnTo>
                  <a:pt x="44624" y="19585"/>
                </a:lnTo>
                <a:lnTo>
                  <a:pt x="50163" y="10397"/>
                </a:lnTo>
                <a:lnTo>
                  <a:pt x="61241" y="2142"/>
                </a:lnTo>
                <a:lnTo>
                  <a:pt x="81861" y="0"/>
                </a:lnTo>
                <a:lnTo>
                  <a:pt x="101250" y="302"/>
                </a:lnTo>
                <a:lnTo>
                  <a:pt x="116945" y="4587"/>
                </a:lnTo>
                <a:lnTo>
                  <a:pt x="124942" y="9477"/>
                </a:lnTo>
                <a:lnTo>
                  <a:pt x="128644" y="16825"/>
                </a:lnTo>
                <a:lnTo>
                  <a:pt x="129560" y="37949"/>
                </a:lnTo>
                <a:lnTo>
                  <a:pt x="140020" y="360509"/>
                </a:lnTo>
                <a:lnTo>
                  <a:pt x="428394" y="360509"/>
                </a:lnTo>
              </a:path>
            </a:pathLst>
          </a:custGeom>
          <a:ln w="617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/>
          <p:nvPr/>
        </p:nvSpPr>
        <p:spPr>
          <a:xfrm>
            <a:off x="1431725" y="2334248"/>
            <a:ext cx="301619" cy="220409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7" name="object 7"/>
          <p:cNvSpPr/>
          <p:nvPr/>
        </p:nvSpPr>
        <p:spPr>
          <a:xfrm>
            <a:off x="1300631" y="2431597"/>
            <a:ext cx="247650" cy="366395"/>
          </a:xfrm>
          <a:custGeom>
            <a:avLst/>
            <a:gdLst/>
            <a:ahLst/>
            <a:cxnLst/>
            <a:rect l="l" t="t" r="r" b="b"/>
            <a:pathLst>
              <a:path w="247650" h="366394">
                <a:moveTo>
                  <a:pt x="210810" y="0"/>
                </a:moveTo>
                <a:lnTo>
                  <a:pt x="156341" y="10712"/>
                </a:lnTo>
                <a:lnTo>
                  <a:pt x="59396" y="43771"/>
                </a:lnTo>
                <a:lnTo>
                  <a:pt x="41238" y="86926"/>
                </a:lnTo>
                <a:lnTo>
                  <a:pt x="9232" y="149666"/>
                </a:lnTo>
                <a:lnTo>
                  <a:pt x="0" y="237802"/>
                </a:lnTo>
                <a:lnTo>
                  <a:pt x="39084" y="329303"/>
                </a:lnTo>
                <a:lnTo>
                  <a:pt x="87093" y="358379"/>
                </a:lnTo>
                <a:lnTo>
                  <a:pt x="129874" y="366030"/>
                </a:lnTo>
                <a:lnTo>
                  <a:pt x="160340" y="348284"/>
                </a:lnTo>
                <a:lnTo>
                  <a:pt x="181879" y="296559"/>
                </a:lnTo>
                <a:lnTo>
                  <a:pt x="156341" y="258005"/>
                </a:lnTo>
                <a:lnTo>
                  <a:pt x="124019" y="240865"/>
                </a:lnTo>
                <a:lnTo>
                  <a:pt x="145571" y="134050"/>
                </a:lnTo>
                <a:lnTo>
                  <a:pt x="235741" y="90593"/>
                </a:lnTo>
                <a:lnTo>
                  <a:pt x="242810" y="78040"/>
                </a:lnTo>
                <a:lnTo>
                  <a:pt x="246202" y="65802"/>
                </a:lnTo>
                <a:lnTo>
                  <a:pt x="247118" y="50199"/>
                </a:lnTo>
                <a:lnTo>
                  <a:pt x="243738" y="32756"/>
                </a:lnTo>
                <a:lnTo>
                  <a:pt x="237895" y="19283"/>
                </a:lnTo>
                <a:lnTo>
                  <a:pt x="232968" y="10712"/>
                </a:lnTo>
                <a:lnTo>
                  <a:pt x="221889" y="2760"/>
                </a:lnTo>
                <a:lnTo>
                  <a:pt x="210810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1297861" y="2431597"/>
            <a:ext cx="249554" cy="357505"/>
          </a:xfrm>
          <a:custGeom>
            <a:avLst/>
            <a:gdLst/>
            <a:ahLst/>
            <a:cxnLst/>
            <a:rect l="l" t="t" r="r" b="b"/>
            <a:pathLst>
              <a:path w="249555" h="357505">
                <a:moveTo>
                  <a:pt x="82476" y="357157"/>
                </a:moveTo>
                <a:lnTo>
                  <a:pt x="38161" y="328081"/>
                </a:lnTo>
                <a:lnTo>
                  <a:pt x="0" y="236579"/>
                </a:lnTo>
                <a:lnTo>
                  <a:pt x="11079" y="149351"/>
                </a:lnTo>
                <a:lnTo>
                  <a:pt x="62473" y="43771"/>
                </a:lnTo>
                <a:lnTo>
                  <a:pt x="147103" y="14998"/>
                </a:lnTo>
                <a:lnTo>
                  <a:pt x="202191" y="1235"/>
                </a:lnTo>
                <a:lnTo>
                  <a:pt x="214508" y="0"/>
                </a:lnTo>
                <a:lnTo>
                  <a:pt x="227432" y="3982"/>
                </a:lnTo>
                <a:lnTo>
                  <a:pt x="236048" y="12250"/>
                </a:lnTo>
                <a:lnTo>
                  <a:pt x="243129" y="25711"/>
                </a:lnTo>
                <a:lnTo>
                  <a:pt x="248353" y="44994"/>
                </a:lnTo>
                <a:lnTo>
                  <a:pt x="248972" y="58454"/>
                </a:lnTo>
                <a:lnTo>
                  <a:pt x="247436" y="74990"/>
                </a:lnTo>
                <a:lnTo>
                  <a:pt x="241891" y="84166"/>
                </a:lnTo>
                <a:lnTo>
                  <a:pt x="233894" y="92118"/>
                </a:lnTo>
                <a:lnTo>
                  <a:pt x="147413" y="134050"/>
                </a:lnTo>
                <a:lnTo>
                  <a:pt x="126182" y="239944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/>
          <p:nvPr/>
        </p:nvSpPr>
        <p:spPr>
          <a:xfrm>
            <a:off x="1300353" y="3255311"/>
            <a:ext cx="423545" cy="878840"/>
          </a:xfrm>
          <a:custGeom>
            <a:avLst/>
            <a:gdLst/>
            <a:ahLst/>
            <a:cxnLst/>
            <a:rect l="l" t="t" r="r" b="b"/>
            <a:pathLst>
              <a:path w="423544" h="878839">
                <a:moveTo>
                  <a:pt x="37153" y="14418"/>
                </a:moveTo>
                <a:lnTo>
                  <a:pt x="2477" y="38050"/>
                </a:lnTo>
                <a:lnTo>
                  <a:pt x="0" y="50321"/>
                </a:lnTo>
                <a:lnTo>
                  <a:pt x="47371" y="467346"/>
                </a:lnTo>
                <a:lnTo>
                  <a:pt x="15789" y="531177"/>
                </a:lnTo>
                <a:lnTo>
                  <a:pt x="7740" y="610955"/>
                </a:lnTo>
                <a:lnTo>
                  <a:pt x="42416" y="694726"/>
                </a:lnTo>
                <a:lnTo>
                  <a:pt x="84834" y="725106"/>
                </a:lnTo>
                <a:lnTo>
                  <a:pt x="107745" y="750279"/>
                </a:lnTo>
                <a:lnTo>
                  <a:pt x="115486" y="778199"/>
                </a:lnTo>
                <a:lnTo>
                  <a:pt x="122912" y="805816"/>
                </a:lnTo>
                <a:lnTo>
                  <a:pt x="125702" y="878236"/>
                </a:lnTo>
                <a:lnTo>
                  <a:pt x="338406" y="878236"/>
                </a:lnTo>
                <a:lnTo>
                  <a:pt x="348009" y="747815"/>
                </a:lnTo>
                <a:lnTo>
                  <a:pt x="360699" y="735241"/>
                </a:lnTo>
                <a:lnTo>
                  <a:pt x="373079" y="722655"/>
                </a:lnTo>
                <a:lnTo>
                  <a:pt x="383304" y="710081"/>
                </a:lnTo>
                <a:lnTo>
                  <a:pt x="390427" y="687372"/>
                </a:lnTo>
                <a:lnTo>
                  <a:pt x="422933" y="576594"/>
                </a:lnTo>
                <a:lnTo>
                  <a:pt x="422933" y="378975"/>
                </a:lnTo>
                <a:lnTo>
                  <a:pt x="398966" y="342453"/>
                </a:lnTo>
                <a:lnTo>
                  <a:pt x="129413" y="342453"/>
                </a:lnTo>
                <a:lnTo>
                  <a:pt x="65637" y="32831"/>
                </a:lnTo>
                <a:lnTo>
                  <a:pt x="60065" y="21483"/>
                </a:lnTo>
                <a:lnTo>
                  <a:pt x="49848" y="15341"/>
                </a:lnTo>
                <a:lnTo>
                  <a:pt x="37153" y="14418"/>
                </a:lnTo>
                <a:close/>
              </a:path>
              <a:path w="423544" h="878839">
                <a:moveTo>
                  <a:pt x="159764" y="0"/>
                </a:moveTo>
                <a:lnTo>
                  <a:pt x="149539" y="3677"/>
                </a:lnTo>
                <a:lnTo>
                  <a:pt x="141805" y="12889"/>
                </a:lnTo>
                <a:lnTo>
                  <a:pt x="136849" y="27005"/>
                </a:lnTo>
                <a:lnTo>
                  <a:pt x="129413" y="342453"/>
                </a:lnTo>
                <a:lnTo>
                  <a:pt x="398966" y="342453"/>
                </a:lnTo>
                <a:lnTo>
                  <a:pt x="398161" y="341228"/>
                </a:lnTo>
                <a:lnTo>
                  <a:pt x="348169" y="336324"/>
                </a:lnTo>
                <a:lnTo>
                  <a:pt x="221375" y="336324"/>
                </a:lnTo>
                <a:lnTo>
                  <a:pt x="206517" y="23315"/>
                </a:lnTo>
                <a:lnTo>
                  <a:pt x="200626" y="11044"/>
                </a:lnTo>
                <a:lnTo>
                  <a:pt x="193814" y="3070"/>
                </a:lnTo>
                <a:lnTo>
                  <a:pt x="186080" y="1529"/>
                </a:lnTo>
                <a:lnTo>
                  <a:pt x="159764" y="0"/>
                </a:lnTo>
                <a:close/>
              </a:path>
              <a:path w="423544" h="878839">
                <a:moveTo>
                  <a:pt x="310547" y="332634"/>
                </a:moveTo>
                <a:lnTo>
                  <a:pt x="221375" y="336324"/>
                </a:lnTo>
                <a:lnTo>
                  <a:pt x="348169" y="336324"/>
                </a:lnTo>
                <a:lnTo>
                  <a:pt x="310547" y="332634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0" name="object 10"/>
          <p:cNvSpPr/>
          <p:nvPr/>
        </p:nvSpPr>
        <p:spPr>
          <a:xfrm>
            <a:off x="1300353" y="3269730"/>
            <a:ext cx="423545" cy="864235"/>
          </a:xfrm>
          <a:custGeom>
            <a:avLst/>
            <a:gdLst/>
            <a:ahLst/>
            <a:cxnLst/>
            <a:rect l="l" t="t" r="r" b="b"/>
            <a:pathLst>
              <a:path w="423544" h="864235">
                <a:moveTo>
                  <a:pt x="129413" y="328034"/>
                </a:moveTo>
                <a:lnTo>
                  <a:pt x="398966" y="328034"/>
                </a:lnTo>
                <a:lnTo>
                  <a:pt x="422933" y="364556"/>
                </a:lnTo>
                <a:lnTo>
                  <a:pt x="422933" y="562175"/>
                </a:lnTo>
                <a:lnTo>
                  <a:pt x="390427" y="672953"/>
                </a:lnTo>
                <a:lnTo>
                  <a:pt x="373079" y="708236"/>
                </a:lnTo>
                <a:lnTo>
                  <a:pt x="348009" y="733396"/>
                </a:lnTo>
                <a:lnTo>
                  <a:pt x="338406" y="863817"/>
                </a:lnTo>
                <a:lnTo>
                  <a:pt x="125702" y="863817"/>
                </a:lnTo>
                <a:lnTo>
                  <a:pt x="122912" y="791397"/>
                </a:lnTo>
                <a:lnTo>
                  <a:pt x="115486" y="763780"/>
                </a:lnTo>
                <a:lnTo>
                  <a:pt x="107745" y="735860"/>
                </a:lnTo>
                <a:lnTo>
                  <a:pt x="84834" y="710687"/>
                </a:lnTo>
                <a:lnTo>
                  <a:pt x="42416" y="680308"/>
                </a:lnTo>
                <a:lnTo>
                  <a:pt x="7740" y="596536"/>
                </a:lnTo>
                <a:lnTo>
                  <a:pt x="15789" y="516758"/>
                </a:lnTo>
                <a:lnTo>
                  <a:pt x="47371" y="452927"/>
                </a:lnTo>
                <a:lnTo>
                  <a:pt x="0" y="35902"/>
                </a:lnTo>
                <a:lnTo>
                  <a:pt x="23840" y="2767"/>
                </a:lnTo>
                <a:lnTo>
                  <a:pt x="37153" y="0"/>
                </a:lnTo>
                <a:lnTo>
                  <a:pt x="49848" y="922"/>
                </a:lnTo>
                <a:lnTo>
                  <a:pt x="60065" y="7064"/>
                </a:lnTo>
                <a:lnTo>
                  <a:pt x="65637" y="18412"/>
                </a:lnTo>
                <a:lnTo>
                  <a:pt x="129413" y="328034"/>
                </a:lnTo>
              </a:path>
            </a:pathLst>
          </a:custGeom>
          <a:ln w="4967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1" name="object 11"/>
          <p:cNvSpPr/>
          <p:nvPr/>
        </p:nvSpPr>
        <p:spPr>
          <a:xfrm>
            <a:off x="1429767" y="3255311"/>
            <a:ext cx="269875" cy="342900"/>
          </a:xfrm>
          <a:custGeom>
            <a:avLst/>
            <a:gdLst/>
            <a:ahLst/>
            <a:cxnLst/>
            <a:rect l="l" t="t" r="r" b="b"/>
            <a:pathLst>
              <a:path w="269875" h="342900">
                <a:moveTo>
                  <a:pt x="268747" y="341228"/>
                </a:moveTo>
                <a:lnTo>
                  <a:pt x="269552" y="342453"/>
                </a:lnTo>
                <a:lnTo>
                  <a:pt x="0" y="342453"/>
                </a:lnTo>
                <a:lnTo>
                  <a:pt x="7435" y="27005"/>
                </a:lnTo>
                <a:lnTo>
                  <a:pt x="12391" y="12889"/>
                </a:lnTo>
                <a:lnTo>
                  <a:pt x="20125" y="3677"/>
                </a:lnTo>
                <a:lnTo>
                  <a:pt x="30350" y="0"/>
                </a:lnTo>
                <a:lnTo>
                  <a:pt x="71212" y="11044"/>
                </a:lnTo>
                <a:lnTo>
                  <a:pt x="91961" y="336324"/>
                </a:lnTo>
                <a:lnTo>
                  <a:pt x="218755" y="336324"/>
                </a:lnTo>
                <a:lnTo>
                  <a:pt x="268747" y="341228"/>
                </a:lnTo>
              </a:path>
            </a:pathLst>
          </a:custGeom>
          <a:ln w="498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2" name="object 12"/>
          <p:cNvSpPr/>
          <p:nvPr/>
        </p:nvSpPr>
        <p:spPr>
          <a:xfrm>
            <a:off x="1519216" y="3563978"/>
            <a:ext cx="187051" cy="193387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3" name="object 13"/>
          <p:cNvSpPr/>
          <p:nvPr/>
        </p:nvSpPr>
        <p:spPr>
          <a:xfrm>
            <a:off x="1308403" y="3644712"/>
            <a:ext cx="229870" cy="333375"/>
          </a:xfrm>
          <a:custGeom>
            <a:avLst/>
            <a:gdLst/>
            <a:ahLst/>
            <a:cxnLst/>
            <a:rect l="l" t="t" r="r" b="b"/>
            <a:pathLst>
              <a:path w="229869" h="333375">
                <a:moveTo>
                  <a:pt x="195989" y="0"/>
                </a:moveTo>
                <a:lnTo>
                  <a:pt x="146447" y="10134"/>
                </a:lnTo>
                <a:lnTo>
                  <a:pt x="58208" y="40514"/>
                </a:lnTo>
                <a:lnTo>
                  <a:pt x="41798" y="79790"/>
                </a:lnTo>
                <a:lnTo>
                  <a:pt x="8050" y="140853"/>
                </a:lnTo>
                <a:lnTo>
                  <a:pt x="0" y="221554"/>
                </a:lnTo>
                <a:lnTo>
                  <a:pt x="35915" y="305022"/>
                </a:lnTo>
                <a:lnTo>
                  <a:pt x="76474" y="333254"/>
                </a:lnTo>
                <a:lnTo>
                  <a:pt x="102172" y="333254"/>
                </a:lnTo>
                <a:lnTo>
                  <a:pt x="126321" y="302874"/>
                </a:lnTo>
                <a:lnTo>
                  <a:pt x="135611" y="268198"/>
                </a:lnTo>
                <a:lnTo>
                  <a:pt x="135611" y="240282"/>
                </a:lnTo>
                <a:lnTo>
                  <a:pt x="116719" y="221870"/>
                </a:lnTo>
                <a:lnTo>
                  <a:pt x="136546" y="123363"/>
                </a:lnTo>
                <a:lnTo>
                  <a:pt x="219204" y="83468"/>
                </a:lnTo>
                <a:lnTo>
                  <a:pt x="225705" y="71816"/>
                </a:lnTo>
                <a:lnTo>
                  <a:pt x="228806" y="60456"/>
                </a:lnTo>
                <a:lnTo>
                  <a:pt x="229429" y="46340"/>
                </a:lnTo>
                <a:lnTo>
                  <a:pt x="226639" y="30379"/>
                </a:lnTo>
                <a:lnTo>
                  <a:pt x="221059" y="18109"/>
                </a:lnTo>
                <a:lnTo>
                  <a:pt x="216414" y="10134"/>
                </a:lnTo>
                <a:lnTo>
                  <a:pt x="206513" y="2767"/>
                </a:lnTo>
                <a:lnTo>
                  <a:pt x="195989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4" name="object 14"/>
          <p:cNvSpPr/>
          <p:nvPr/>
        </p:nvSpPr>
        <p:spPr>
          <a:xfrm>
            <a:off x="1308403" y="3644712"/>
            <a:ext cx="229235" cy="332105"/>
          </a:xfrm>
          <a:custGeom>
            <a:avLst/>
            <a:gdLst/>
            <a:ahLst/>
            <a:cxnLst/>
            <a:rect l="l" t="t" r="r" b="b"/>
            <a:pathLst>
              <a:path w="229234" h="332104">
                <a:moveTo>
                  <a:pt x="72759" y="332028"/>
                </a:moveTo>
                <a:lnTo>
                  <a:pt x="34677" y="303796"/>
                </a:lnTo>
                <a:lnTo>
                  <a:pt x="0" y="221554"/>
                </a:lnTo>
                <a:lnTo>
                  <a:pt x="8050" y="137479"/>
                </a:lnTo>
                <a:lnTo>
                  <a:pt x="58517" y="40514"/>
                </a:lnTo>
                <a:lnTo>
                  <a:pt x="135300" y="14115"/>
                </a:lnTo>
                <a:lnTo>
                  <a:pt x="185764" y="1238"/>
                </a:lnTo>
                <a:lnTo>
                  <a:pt x="196911" y="0"/>
                </a:lnTo>
                <a:lnTo>
                  <a:pt x="209303" y="3993"/>
                </a:lnTo>
                <a:lnTo>
                  <a:pt x="216725" y="11360"/>
                </a:lnTo>
                <a:lnTo>
                  <a:pt x="223538" y="23934"/>
                </a:lnTo>
                <a:lnTo>
                  <a:pt x="227872" y="41740"/>
                </a:lnTo>
                <a:lnTo>
                  <a:pt x="228806" y="53707"/>
                </a:lnTo>
                <a:lnTo>
                  <a:pt x="227261" y="69049"/>
                </a:lnTo>
                <a:lnTo>
                  <a:pt x="222305" y="77642"/>
                </a:lnTo>
                <a:lnTo>
                  <a:pt x="214870" y="85010"/>
                </a:lnTo>
                <a:lnTo>
                  <a:pt x="135611" y="123363"/>
                </a:lnTo>
                <a:lnTo>
                  <a:pt x="116420" y="220947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5" name="object 15"/>
          <p:cNvSpPr/>
          <p:nvPr/>
        </p:nvSpPr>
        <p:spPr>
          <a:xfrm>
            <a:off x="1522035" y="3552012"/>
            <a:ext cx="93515" cy="200437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6" name="object 16"/>
          <p:cNvSpPr/>
          <p:nvPr/>
        </p:nvSpPr>
        <p:spPr>
          <a:xfrm>
            <a:off x="1300353" y="4323624"/>
            <a:ext cx="423545" cy="878205"/>
          </a:xfrm>
          <a:custGeom>
            <a:avLst/>
            <a:gdLst/>
            <a:ahLst/>
            <a:cxnLst/>
            <a:rect l="l" t="t" r="r" b="b"/>
            <a:pathLst>
              <a:path w="423544" h="878204">
                <a:moveTo>
                  <a:pt x="37153" y="14394"/>
                </a:moveTo>
                <a:lnTo>
                  <a:pt x="2476" y="38289"/>
                </a:lnTo>
                <a:lnTo>
                  <a:pt x="0" y="50236"/>
                </a:lnTo>
                <a:lnTo>
                  <a:pt x="47371" y="467180"/>
                </a:lnTo>
                <a:lnTo>
                  <a:pt x="15789" y="531205"/>
                </a:lnTo>
                <a:lnTo>
                  <a:pt x="7740" y="610850"/>
                </a:lnTo>
                <a:lnTo>
                  <a:pt x="42416" y="694796"/>
                </a:lnTo>
                <a:lnTo>
                  <a:pt x="84834" y="725125"/>
                </a:lnTo>
                <a:lnTo>
                  <a:pt x="107745" y="749927"/>
                </a:lnTo>
                <a:lnTo>
                  <a:pt x="115486" y="778117"/>
                </a:lnTo>
                <a:lnTo>
                  <a:pt x="122912" y="805687"/>
                </a:lnTo>
                <a:lnTo>
                  <a:pt x="125702" y="877985"/>
                </a:lnTo>
                <a:lnTo>
                  <a:pt x="338407" y="877985"/>
                </a:lnTo>
                <a:lnTo>
                  <a:pt x="348009" y="747783"/>
                </a:lnTo>
                <a:lnTo>
                  <a:pt x="360699" y="735230"/>
                </a:lnTo>
                <a:lnTo>
                  <a:pt x="373079" y="722362"/>
                </a:lnTo>
                <a:lnTo>
                  <a:pt x="383304" y="710112"/>
                </a:lnTo>
                <a:lnTo>
                  <a:pt x="390427" y="687441"/>
                </a:lnTo>
                <a:lnTo>
                  <a:pt x="422933" y="576547"/>
                </a:lnTo>
                <a:lnTo>
                  <a:pt x="422933" y="378944"/>
                </a:lnTo>
                <a:lnTo>
                  <a:pt x="398966" y="342496"/>
                </a:lnTo>
                <a:lnTo>
                  <a:pt x="129413" y="342496"/>
                </a:lnTo>
                <a:lnTo>
                  <a:pt x="65637" y="32776"/>
                </a:lnTo>
                <a:lnTo>
                  <a:pt x="60065" y="21447"/>
                </a:lnTo>
                <a:lnTo>
                  <a:pt x="49848" y="15315"/>
                </a:lnTo>
                <a:lnTo>
                  <a:pt x="37153" y="14394"/>
                </a:lnTo>
                <a:close/>
              </a:path>
              <a:path w="423544" h="878204">
                <a:moveTo>
                  <a:pt x="159764" y="0"/>
                </a:moveTo>
                <a:lnTo>
                  <a:pt x="149539" y="3671"/>
                </a:lnTo>
                <a:lnTo>
                  <a:pt x="141805" y="12868"/>
                </a:lnTo>
                <a:lnTo>
                  <a:pt x="136849" y="26960"/>
                </a:lnTo>
                <a:lnTo>
                  <a:pt x="129413" y="342496"/>
                </a:lnTo>
                <a:lnTo>
                  <a:pt x="398966" y="342496"/>
                </a:lnTo>
                <a:lnTo>
                  <a:pt x="398161" y="341273"/>
                </a:lnTo>
                <a:lnTo>
                  <a:pt x="344948" y="336062"/>
                </a:lnTo>
                <a:lnTo>
                  <a:pt x="221375" y="336062"/>
                </a:lnTo>
                <a:lnTo>
                  <a:pt x="206517" y="23276"/>
                </a:lnTo>
                <a:lnTo>
                  <a:pt x="200626" y="11026"/>
                </a:lnTo>
                <a:lnTo>
                  <a:pt x="193814" y="3065"/>
                </a:lnTo>
                <a:lnTo>
                  <a:pt x="186080" y="1526"/>
                </a:lnTo>
                <a:lnTo>
                  <a:pt x="159764" y="0"/>
                </a:lnTo>
                <a:close/>
              </a:path>
              <a:path w="423544" h="878204">
                <a:moveTo>
                  <a:pt x="290732" y="12868"/>
                </a:moveTo>
                <a:lnTo>
                  <a:pt x="278029" y="15315"/>
                </a:lnTo>
                <a:lnTo>
                  <a:pt x="268750" y="23276"/>
                </a:lnTo>
                <a:lnTo>
                  <a:pt x="263171" y="33999"/>
                </a:lnTo>
                <a:lnTo>
                  <a:pt x="221375" y="336062"/>
                </a:lnTo>
                <a:lnTo>
                  <a:pt x="344948" y="336062"/>
                </a:lnTo>
                <a:lnTo>
                  <a:pt x="310547" y="332694"/>
                </a:lnTo>
                <a:lnTo>
                  <a:pt x="328505" y="50236"/>
                </a:lnTo>
                <a:lnTo>
                  <a:pt x="327260" y="32776"/>
                </a:lnTo>
                <a:lnTo>
                  <a:pt x="320448" y="22368"/>
                </a:lnTo>
                <a:lnTo>
                  <a:pt x="305901" y="15315"/>
                </a:lnTo>
                <a:lnTo>
                  <a:pt x="290732" y="12868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7" name="object 17"/>
          <p:cNvSpPr/>
          <p:nvPr/>
        </p:nvSpPr>
        <p:spPr>
          <a:xfrm>
            <a:off x="1300353" y="4338018"/>
            <a:ext cx="423545" cy="863600"/>
          </a:xfrm>
          <a:custGeom>
            <a:avLst/>
            <a:gdLst/>
            <a:ahLst/>
            <a:cxnLst/>
            <a:rect l="l" t="t" r="r" b="b"/>
            <a:pathLst>
              <a:path w="423544" h="863600">
                <a:moveTo>
                  <a:pt x="129413" y="328101"/>
                </a:moveTo>
                <a:lnTo>
                  <a:pt x="398966" y="328102"/>
                </a:lnTo>
                <a:lnTo>
                  <a:pt x="422933" y="364549"/>
                </a:lnTo>
                <a:lnTo>
                  <a:pt x="422933" y="562152"/>
                </a:lnTo>
                <a:lnTo>
                  <a:pt x="390427" y="673046"/>
                </a:lnTo>
                <a:lnTo>
                  <a:pt x="383304" y="695717"/>
                </a:lnTo>
                <a:lnTo>
                  <a:pt x="373079" y="707967"/>
                </a:lnTo>
                <a:lnTo>
                  <a:pt x="360699" y="720835"/>
                </a:lnTo>
                <a:lnTo>
                  <a:pt x="348009" y="733388"/>
                </a:lnTo>
                <a:lnTo>
                  <a:pt x="338407" y="863591"/>
                </a:lnTo>
                <a:lnTo>
                  <a:pt x="125702" y="863591"/>
                </a:lnTo>
                <a:lnTo>
                  <a:pt x="122912" y="791293"/>
                </a:lnTo>
                <a:lnTo>
                  <a:pt x="115486" y="763722"/>
                </a:lnTo>
                <a:lnTo>
                  <a:pt x="107745" y="735533"/>
                </a:lnTo>
                <a:lnTo>
                  <a:pt x="84834" y="710730"/>
                </a:lnTo>
                <a:lnTo>
                  <a:pt x="42416" y="680401"/>
                </a:lnTo>
                <a:lnTo>
                  <a:pt x="7740" y="596455"/>
                </a:lnTo>
                <a:lnTo>
                  <a:pt x="15789" y="516811"/>
                </a:lnTo>
                <a:lnTo>
                  <a:pt x="47371" y="452785"/>
                </a:lnTo>
                <a:lnTo>
                  <a:pt x="0" y="35841"/>
                </a:lnTo>
                <a:lnTo>
                  <a:pt x="2476" y="23894"/>
                </a:lnTo>
                <a:lnTo>
                  <a:pt x="4953" y="15315"/>
                </a:lnTo>
                <a:lnTo>
                  <a:pt x="13313" y="7355"/>
                </a:lnTo>
                <a:lnTo>
                  <a:pt x="23840" y="2762"/>
                </a:lnTo>
                <a:lnTo>
                  <a:pt x="37153" y="0"/>
                </a:lnTo>
                <a:lnTo>
                  <a:pt x="49848" y="920"/>
                </a:lnTo>
                <a:lnTo>
                  <a:pt x="60065" y="7052"/>
                </a:lnTo>
                <a:lnTo>
                  <a:pt x="65637" y="18381"/>
                </a:lnTo>
                <a:lnTo>
                  <a:pt x="129413" y="328102"/>
                </a:lnTo>
              </a:path>
            </a:pathLst>
          </a:custGeom>
          <a:ln w="4966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8" name="object 18"/>
          <p:cNvSpPr/>
          <p:nvPr/>
        </p:nvSpPr>
        <p:spPr>
          <a:xfrm>
            <a:off x="1429767" y="4323624"/>
            <a:ext cx="269875" cy="342900"/>
          </a:xfrm>
          <a:custGeom>
            <a:avLst/>
            <a:gdLst/>
            <a:ahLst/>
            <a:cxnLst/>
            <a:rect l="l" t="t" r="r" b="b"/>
            <a:pathLst>
              <a:path w="269875" h="342900">
                <a:moveTo>
                  <a:pt x="268747" y="341273"/>
                </a:moveTo>
                <a:lnTo>
                  <a:pt x="269552" y="342496"/>
                </a:lnTo>
                <a:lnTo>
                  <a:pt x="0" y="342496"/>
                </a:lnTo>
                <a:lnTo>
                  <a:pt x="7435" y="26960"/>
                </a:lnTo>
                <a:lnTo>
                  <a:pt x="12391" y="12868"/>
                </a:lnTo>
                <a:lnTo>
                  <a:pt x="20125" y="3671"/>
                </a:lnTo>
                <a:lnTo>
                  <a:pt x="30350" y="0"/>
                </a:lnTo>
                <a:lnTo>
                  <a:pt x="56666" y="1526"/>
                </a:lnTo>
                <a:lnTo>
                  <a:pt x="64400" y="3065"/>
                </a:lnTo>
                <a:lnTo>
                  <a:pt x="71212" y="11026"/>
                </a:lnTo>
                <a:lnTo>
                  <a:pt x="77103" y="23276"/>
                </a:lnTo>
                <a:lnTo>
                  <a:pt x="91961" y="336062"/>
                </a:lnTo>
                <a:lnTo>
                  <a:pt x="215533" y="336062"/>
                </a:lnTo>
                <a:lnTo>
                  <a:pt x="268747" y="341273"/>
                </a:lnTo>
              </a:path>
            </a:pathLst>
          </a:custGeom>
          <a:ln w="4978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19" name="object 19"/>
          <p:cNvSpPr/>
          <p:nvPr/>
        </p:nvSpPr>
        <p:spPr>
          <a:xfrm>
            <a:off x="1521729" y="4336492"/>
            <a:ext cx="123825" cy="323215"/>
          </a:xfrm>
          <a:custGeom>
            <a:avLst/>
            <a:gdLst/>
            <a:ahLst/>
            <a:cxnLst/>
            <a:rect l="l" t="t" r="r" b="b"/>
            <a:pathLst>
              <a:path w="123825" h="323214">
                <a:moveTo>
                  <a:pt x="123572" y="323194"/>
                </a:moveTo>
                <a:lnTo>
                  <a:pt x="0" y="323194"/>
                </a:lnTo>
                <a:lnTo>
                  <a:pt x="41796" y="21131"/>
                </a:lnTo>
                <a:lnTo>
                  <a:pt x="47375" y="10408"/>
                </a:lnTo>
                <a:lnTo>
                  <a:pt x="56653" y="2447"/>
                </a:lnTo>
                <a:lnTo>
                  <a:pt x="69357" y="0"/>
                </a:lnTo>
                <a:lnTo>
                  <a:pt x="84526" y="2447"/>
                </a:lnTo>
                <a:lnTo>
                  <a:pt x="99072" y="9499"/>
                </a:lnTo>
                <a:lnTo>
                  <a:pt x="105885" y="19907"/>
                </a:lnTo>
                <a:lnTo>
                  <a:pt x="107130" y="37368"/>
                </a:lnTo>
                <a:lnTo>
                  <a:pt x="89171" y="319826"/>
                </a:lnTo>
                <a:lnTo>
                  <a:pt x="123572" y="323194"/>
                </a:lnTo>
              </a:path>
            </a:pathLst>
          </a:custGeom>
          <a:ln w="4961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0" name="object 20"/>
          <p:cNvSpPr/>
          <p:nvPr/>
        </p:nvSpPr>
        <p:spPr>
          <a:xfrm>
            <a:off x="1609339" y="4632388"/>
            <a:ext cx="96927" cy="193372"/>
          </a:xfrm>
          <a:prstGeom prst="rect">
            <a:avLst/>
          </a:prstGeom>
          <a:blipFill>
            <a:blip r:embed="rId6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1" name="object 21"/>
          <p:cNvSpPr/>
          <p:nvPr/>
        </p:nvSpPr>
        <p:spPr>
          <a:xfrm>
            <a:off x="1306546" y="4712989"/>
            <a:ext cx="231775" cy="349885"/>
          </a:xfrm>
          <a:custGeom>
            <a:avLst/>
            <a:gdLst/>
            <a:ahLst/>
            <a:cxnLst/>
            <a:rect l="l" t="t" r="r" b="b"/>
            <a:pathLst>
              <a:path w="231775" h="349885">
                <a:moveTo>
                  <a:pt x="197846" y="0"/>
                </a:moveTo>
                <a:lnTo>
                  <a:pt x="148304" y="10105"/>
                </a:lnTo>
                <a:lnTo>
                  <a:pt x="60065" y="40434"/>
                </a:lnTo>
                <a:lnTo>
                  <a:pt x="46133" y="74749"/>
                </a:lnTo>
                <a:lnTo>
                  <a:pt x="9288" y="142446"/>
                </a:lnTo>
                <a:lnTo>
                  <a:pt x="0" y="220564"/>
                </a:lnTo>
                <a:lnTo>
                  <a:pt x="34676" y="306655"/>
                </a:lnTo>
                <a:lnTo>
                  <a:pt x="79880" y="335760"/>
                </a:lnTo>
                <a:lnTo>
                  <a:pt x="110222" y="349852"/>
                </a:lnTo>
                <a:lnTo>
                  <a:pt x="142425" y="333615"/>
                </a:lnTo>
                <a:lnTo>
                  <a:pt x="157595" y="282142"/>
                </a:lnTo>
                <a:lnTo>
                  <a:pt x="143658" y="237116"/>
                </a:lnTo>
                <a:lnTo>
                  <a:pt x="118576" y="221787"/>
                </a:lnTo>
                <a:lnTo>
                  <a:pt x="138403" y="123459"/>
                </a:lnTo>
                <a:lnTo>
                  <a:pt x="221061" y="83328"/>
                </a:lnTo>
                <a:lnTo>
                  <a:pt x="227562" y="71683"/>
                </a:lnTo>
                <a:lnTo>
                  <a:pt x="230663" y="60354"/>
                </a:lnTo>
                <a:lnTo>
                  <a:pt x="231286" y="46262"/>
                </a:lnTo>
                <a:lnTo>
                  <a:pt x="228496" y="30328"/>
                </a:lnTo>
                <a:lnTo>
                  <a:pt x="222917" y="18078"/>
                </a:lnTo>
                <a:lnTo>
                  <a:pt x="218271" y="10105"/>
                </a:lnTo>
                <a:lnTo>
                  <a:pt x="208370" y="2762"/>
                </a:lnTo>
                <a:lnTo>
                  <a:pt x="197846" y="0"/>
                </a:lnTo>
                <a:close/>
              </a:path>
            </a:pathLst>
          </a:custGeom>
          <a:solidFill>
            <a:srgbClr val="FFBEBE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2" name="object 22"/>
          <p:cNvSpPr/>
          <p:nvPr/>
        </p:nvSpPr>
        <p:spPr>
          <a:xfrm>
            <a:off x="1305307" y="4712989"/>
            <a:ext cx="232410" cy="334010"/>
          </a:xfrm>
          <a:custGeom>
            <a:avLst/>
            <a:gdLst/>
            <a:ahLst/>
            <a:cxnLst/>
            <a:rect l="l" t="t" r="r" b="b"/>
            <a:pathLst>
              <a:path w="232409" h="334010">
                <a:moveTo>
                  <a:pt x="76474" y="333615"/>
                </a:moveTo>
                <a:lnTo>
                  <a:pt x="37154" y="306655"/>
                </a:lnTo>
                <a:lnTo>
                  <a:pt x="0" y="223024"/>
                </a:lnTo>
                <a:lnTo>
                  <a:pt x="9287" y="139077"/>
                </a:lnTo>
                <a:lnTo>
                  <a:pt x="61612" y="40434"/>
                </a:lnTo>
                <a:lnTo>
                  <a:pt x="138396" y="14091"/>
                </a:lnTo>
                <a:lnTo>
                  <a:pt x="188860" y="1223"/>
                </a:lnTo>
                <a:lnTo>
                  <a:pt x="200006" y="0"/>
                </a:lnTo>
                <a:lnTo>
                  <a:pt x="212398" y="3986"/>
                </a:lnTo>
                <a:lnTo>
                  <a:pt x="219821" y="11329"/>
                </a:lnTo>
                <a:lnTo>
                  <a:pt x="226633" y="23894"/>
                </a:lnTo>
                <a:lnTo>
                  <a:pt x="230967" y="41657"/>
                </a:lnTo>
                <a:lnTo>
                  <a:pt x="231902" y="53920"/>
                </a:lnTo>
                <a:lnTo>
                  <a:pt x="230357" y="68933"/>
                </a:lnTo>
                <a:lnTo>
                  <a:pt x="225400" y="77499"/>
                </a:lnTo>
                <a:lnTo>
                  <a:pt x="217965" y="84854"/>
                </a:lnTo>
                <a:lnTo>
                  <a:pt x="138707" y="123459"/>
                </a:lnTo>
                <a:lnTo>
                  <a:pt x="119515" y="221182"/>
                </a:lnTo>
              </a:path>
            </a:pathLst>
          </a:custGeom>
          <a:ln w="3175">
            <a:solidFill>
              <a:srgbClr val="000000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23" name="object 23"/>
          <p:cNvSpPr txBox="1"/>
          <p:nvPr/>
        </p:nvSpPr>
        <p:spPr>
          <a:xfrm>
            <a:off x="1978279" y="2301621"/>
            <a:ext cx="4705350" cy="2933700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0"/>
              </a:spcBef>
            </a:pPr>
            <a:r>
              <a:rPr sz="3600" b="1" spc="-5" dirty="0">
                <a:latin typeface="Times New Roman"/>
                <a:cs typeface="Times New Roman"/>
              </a:rPr>
              <a:t>Çizgili kaslar </a:t>
            </a:r>
            <a:r>
              <a:rPr sz="3600" b="1" dirty="0">
                <a:latin typeface="Times New Roman"/>
                <a:cs typeface="Times New Roman"/>
              </a:rPr>
              <a:t>(İskelet</a:t>
            </a:r>
            <a:r>
              <a:rPr sz="3600" b="1" spc="-12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k)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0"/>
              </a:spcBef>
            </a:pPr>
            <a:endParaRPr sz="4550">
              <a:latin typeface="Times New Roman"/>
              <a:cs typeface="Times New Roman"/>
            </a:endParaRPr>
          </a:p>
          <a:p>
            <a:pPr marL="168275">
              <a:lnSpc>
                <a:spcPct val="100000"/>
              </a:lnSpc>
            </a:pPr>
            <a:r>
              <a:rPr sz="3600" b="1" spc="-5" dirty="0">
                <a:latin typeface="Times New Roman"/>
                <a:cs typeface="Times New Roman"/>
              </a:rPr>
              <a:t>Düz</a:t>
            </a:r>
            <a:r>
              <a:rPr sz="3600" b="1" spc="-10" dirty="0">
                <a:latin typeface="Times New Roman"/>
                <a:cs typeface="Times New Roman"/>
              </a:rPr>
              <a:t> </a:t>
            </a:r>
            <a:r>
              <a:rPr sz="3600" b="1" spc="-5" dirty="0">
                <a:latin typeface="Times New Roman"/>
                <a:cs typeface="Times New Roman"/>
              </a:rPr>
              <a:t>kaslar</a:t>
            </a:r>
            <a:endParaRPr sz="3600">
              <a:latin typeface="Times New Roman"/>
              <a:cs typeface="Times New Roman"/>
            </a:endParaRPr>
          </a:p>
          <a:p>
            <a:pPr>
              <a:lnSpc>
                <a:spcPct val="100000"/>
              </a:lnSpc>
              <a:spcBef>
                <a:spcPts val="25"/>
              </a:spcBef>
            </a:pPr>
            <a:endParaRPr sz="4050">
              <a:latin typeface="Times New Roman"/>
              <a:cs typeface="Times New Roman"/>
            </a:endParaRPr>
          </a:p>
          <a:p>
            <a:pPr marL="88900">
              <a:lnSpc>
                <a:spcPct val="100000"/>
              </a:lnSpc>
              <a:spcBef>
                <a:spcPts val="5"/>
              </a:spcBef>
            </a:pPr>
            <a:r>
              <a:rPr sz="3600" b="1" dirty="0">
                <a:latin typeface="Times New Roman"/>
                <a:cs typeface="Times New Roman"/>
              </a:rPr>
              <a:t>Kalb </a:t>
            </a:r>
            <a:r>
              <a:rPr sz="3600" b="1" spc="-5" dirty="0">
                <a:latin typeface="Times New Roman"/>
                <a:cs typeface="Times New Roman"/>
              </a:rPr>
              <a:t>kası</a:t>
            </a:r>
            <a:r>
              <a:rPr sz="3600" b="1" spc="-35" dirty="0">
                <a:latin typeface="Times New Roman"/>
                <a:cs typeface="Times New Roman"/>
              </a:rPr>
              <a:t> </a:t>
            </a:r>
            <a:r>
              <a:rPr sz="3600" b="1" dirty="0">
                <a:latin typeface="Times New Roman"/>
                <a:cs typeface="Times New Roman"/>
              </a:rPr>
              <a:t>(Miyokard)</a:t>
            </a:r>
            <a:endParaRPr sz="36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0" y="381000"/>
            <a:ext cx="2823972" cy="32004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6" name="object 6"/>
          <p:cNvSpPr txBox="1"/>
          <p:nvPr/>
        </p:nvSpPr>
        <p:spPr>
          <a:xfrm>
            <a:off x="459740" y="3677488"/>
            <a:ext cx="1346200" cy="5143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Düz</a:t>
            </a:r>
            <a:r>
              <a:rPr sz="3200" spc="-9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kas</a:t>
            </a:r>
            <a:endParaRPr sz="3200">
              <a:latin typeface="Times New Roman"/>
              <a:cs typeface="Times New Roman"/>
            </a:endParaRPr>
          </a:p>
        </p:txBody>
      </p:sp>
      <p:sp>
        <p:nvSpPr>
          <p:cNvPr id="7" name="object 7"/>
          <p:cNvSpPr/>
          <p:nvPr/>
        </p:nvSpPr>
        <p:spPr>
          <a:xfrm>
            <a:off x="2590800" y="0"/>
            <a:ext cx="3191255" cy="3657600"/>
          </a:xfrm>
          <a:prstGeom prst="rect">
            <a:avLst/>
          </a:prstGeom>
          <a:blipFill>
            <a:blip r:embed="rId4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8" name="object 8"/>
          <p:cNvSpPr/>
          <p:nvPr/>
        </p:nvSpPr>
        <p:spPr>
          <a:xfrm>
            <a:off x="5865876" y="0"/>
            <a:ext cx="3278123" cy="3810000"/>
          </a:xfrm>
          <a:prstGeom prst="rect">
            <a:avLst/>
          </a:prstGeom>
          <a:blipFill>
            <a:blip r:embed="rId5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9" name="object 9"/>
          <p:cNvSpPr txBox="1"/>
          <p:nvPr/>
        </p:nvSpPr>
        <p:spPr>
          <a:xfrm>
            <a:off x="6480809" y="3599407"/>
            <a:ext cx="2588260" cy="3149600"/>
          </a:xfrm>
          <a:prstGeom prst="rect">
            <a:avLst/>
          </a:prstGeom>
        </p:spPr>
        <p:txBody>
          <a:bodyPr vert="horz" wrap="square" lIns="0" tIns="145415" rIns="0" bIns="0" rtlCol="0">
            <a:spAutoFit/>
          </a:bodyPr>
          <a:lstStyle/>
          <a:p>
            <a:pPr marL="164465">
              <a:lnSpc>
                <a:spcPct val="100000"/>
              </a:lnSpc>
              <a:spcBef>
                <a:spcPts val="1145"/>
              </a:spcBef>
            </a:pPr>
            <a:r>
              <a:rPr sz="3200" spc="-5" dirty="0">
                <a:latin typeface="Times New Roman"/>
                <a:cs typeface="Times New Roman"/>
              </a:rPr>
              <a:t>Kalp</a:t>
            </a:r>
            <a:r>
              <a:rPr sz="3200" spc="-30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kası</a:t>
            </a:r>
            <a:endParaRPr sz="3200">
              <a:latin typeface="Times New Roman"/>
              <a:cs typeface="Times New Roman"/>
            </a:endParaRPr>
          </a:p>
          <a:p>
            <a:pPr marL="12700" marR="655320">
              <a:lnSpc>
                <a:spcPct val="100000"/>
              </a:lnSpc>
              <a:spcBef>
                <a:spcPts val="905"/>
              </a:spcBef>
            </a:pPr>
            <a:r>
              <a:rPr sz="2800" spc="-5" dirty="0">
                <a:latin typeface="Times New Roman"/>
                <a:cs typeface="Times New Roman"/>
              </a:rPr>
              <a:t>Çizgili ve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tek  çekirdeklidir</a:t>
            </a:r>
            <a:endParaRPr sz="2800">
              <a:latin typeface="Times New Roman"/>
              <a:cs typeface="Times New Roman"/>
            </a:endParaRPr>
          </a:p>
          <a:p>
            <a:pPr marL="12700">
              <a:lnSpc>
                <a:spcPct val="100000"/>
              </a:lnSpc>
              <a:spcBef>
                <a:spcPts val="1010"/>
              </a:spcBef>
            </a:pPr>
            <a:r>
              <a:rPr sz="2800" spc="-10" dirty="0">
                <a:latin typeface="Times New Roman"/>
                <a:cs typeface="Times New Roman"/>
              </a:rPr>
              <a:t>Kalpte </a:t>
            </a:r>
            <a:r>
              <a:rPr sz="2800" spc="-5" dirty="0">
                <a:latin typeface="Times New Roman"/>
                <a:cs typeface="Times New Roman"/>
              </a:rPr>
              <a:t>yer</a:t>
            </a:r>
            <a:r>
              <a:rPr sz="2800" spc="-1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alır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00000"/>
              </a:lnSpc>
              <a:spcBef>
                <a:spcPts val="994"/>
              </a:spcBef>
            </a:pPr>
            <a:r>
              <a:rPr sz="2800" spc="-5" dirty="0">
                <a:latin typeface="Times New Roman"/>
                <a:cs typeface="Times New Roman"/>
              </a:rPr>
              <a:t>İstemsiz ve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ritmik  kasılır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0" name="object 10"/>
          <p:cNvSpPr txBox="1"/>
          <p:nvPr/>
        </p:nvSpPr>
        <p:spPr>
          <a:xfrm>
            <a:off x="3584575" y="3753688"/>
            <a:ext cx="2058670" cy="275082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3200" dirty="0">
                <a:latin typeface="Times New Roman"/>
                <a:cs typeface="Times New Roman"/>
              </a:rPr>
              <a:t>İskelet</a:t>
            </a:r>
            <a:r>
              <a:rPr sz="3200" spc="-45" dirty="0">
                <a:latin typeface="Times New Roman"/>
                <a:cs typeface="Times New Roman"/>
              </a:rPr>
              <a:t> </a:t>
            </a:r>
            <a:r>
              <a:rPr sz="3200" dirty="0">
                <a:latin typeface="Times New Roman"/>
                <a:cs typeface="Times New Roman"/>
              </a:rPr>
              <a:t>kası</a:t>
            </a:r>
            <a:endParaRPr sz="3200">
              <a:latin typeface="Times New Roman"/>
              <a:cs typeface="Times New Roman"/>
            </a:endParaRPr>
          </a:p>
          <a:p>
            <a:pPr marL="12700" marR="46355">
              <a:lnSpc>
                <a:spcPct val="100000"/>
              </a:lnSpc>
              <a:spcBef>
                <a:spcPts val="2165"/>
              </a:spcBef>
            </a:pPr>
            <a:r>
              <a:rPr sz="2800" spc="-5" dirty="0">
                <a:latin typeface="Times New Roman"/>
                <a:cs typeface="Times New Roman"/>
              </a:rPr>
              <a:t>Çizgili ve</a:t>
            </a:r>
            <a:r>
              <a:rPr sz="2800" spc="-7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çok  </a:t>
            </a:r>
            <a:r>
              <a:rPr sz="2800" spc="-15" dirty="0">
                <a:latin typeface="Times New Roman"/>
                <a:cs typeface="Times New Roman"/>
              </a:rPr>
              <a:t>çekirdeklidir.</a:t>
            </a:r>
            <a:endParaRPr sz="2800">
              <a:latin typeface="Times New Roman"/>
              <a:cs typeface="Times New Roman"/>
            </a:endParaRPr>
          </a:p>
          <a:p>
            <a:pPr marL="12700" marR="5080">
              <a:lnSpc>
                <a:spcPct val="129600"/>
              </a:lnSpc>
              <a:spcBef>
                <a:spcPts val="15"/>
              </a:spcBef>
            </a:pPr>
            <a:r>
              <a:rPr sz="2800" spc="-5" dirty="0">
                <a:latin typeface="Times New Roman"/>
                <a:cs typeface="Times New Roman"/>
              </a:rPr>
              <a:t>İskeleti örter  İstemli</a:t>
            </a:r>
            <a:r>
              <a:rPr sz="2800" spc="-80" dirty="0">
                <a:latin typeface="Times New Roman"/>
                <a:cs typeface="Times New Roman"/>
              </a:rPr>
              <a:t> </a:t>
            </a:r>
            <a:r>
              <a:rPr sz="2800" spc="-20" dirty="0">
                <a:latin typeface="Times New Roman"/>
                <a:cs typeface="Times New Roman"/>
              </a:rPr>
              <a:t>kasılır.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1" name="object 11"/>
          <p:cNvSpPr txBox="1"/>
          <p:nvPr/>
        </p:nvSpPr>
        <p:spPr>
          <a:xfrm>
            <a:off x="78739" y="4517897"/>
            <a:ext cx="222377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İğ şekilli ve</a:t>
            </a:r>
            <a:r>
              <a:rPr sz="2800" spc="-90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tek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2" name="object 12"/>
          <p:cNvSpPr txBox="1"/>
          <p:nvPr/>
        </p:nvSpPr>
        <p:spPr>
          <a:xfrm>
            <a:off x="78739" y="4944313"/>
            <a:ext cx="191135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15" dirty="0">
                <a:latin typeface="Times New Roman"/>
                <a:cs typeface="Times New Roman"/>
              </a:rPr>
              <a:t>çekirdeklidir.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3" name="object 13"/>
          <p:cNvSpPr txBox="1"/>
          <p:nvPr/>
        </p:nvSpPr>
        <p:spPr>
          <a:xfrm>
            <a:off x="78739" y="5499608"/>
            <a:ext cx="3007995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İç </a:t>
            </a:r>
            <a:r>
              <a:rPr sz="2800" spc="-10" dirty="0">
                <a:latin typeface="Times New Roman"/>
                <a:cs typeface="Times New Roman"/>
              </a:rPr>
              <a:t>organlarda </a:t>
            </a:r>
            <a:r>
              <a:rPr sz="2800" spc="-5" dirty="0">
                <a:latin typeface="Times New Roman"/>
                <a:cs typeface="Times New Roman"/>
              </a:rPr>
              <a:t>yer</a:t>
            </a:r>
            <a:r>
              <a:rPr sz="2800" spc="-2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alır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4" name="object 14"/>
          <p:cNvSpPr txBox="1"/>
          <p:nvPr/>
        </p:nvSpPr>
        <p:spPr>
          <a:xfrm>
            <a:off x="78739" y="6052820"/>
            <a:ext cx="2184400" cy="4521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2800" spc="-5" dirty="0">
                <a:latin typeface="Times New Roman"/>
                <a:cs typeface="Times New Roman"/>
              </a:rPr>
              <a:t>İstemsiz</a:t>
            </a:r>
            <a:r>
              <a:rPr sz="2800" spc="-65" dirty="0">
                <a:latin typeface="Times New Roman"/>
                <a:cs typeface="Times New Roman"/>
              </a:rPr>
              <a:t> </a:t>
            </a:r>
            <a:r>
              <a:rPr sz="2800" spc="-5" dirty="0">
                <a:latin typeface="Times New Roman"/>
                <a:cs typeface="Times New Roman"/>
              </a:rPr>
              <a:t>kasılır</a:t>
            </a:r>
            <a:endParaRPr sz="2800">
              <a:latin typeface="Times New Roman"/>
              <a:cs typeface="Times New Roman"/>
            </a:endParaRPr>
          </a:p>
        </p:txBody>
      </p:sp>
      <p:sp>
        <p:nvSpPr>
          <p:cNvPr id="15" name="object 15"/>
          <p:cNvSpPr txBox="1"/>
          <p:nvPr/>
        </p:nvSpPr>
        <p:spPr>
          <a:xfrm>
            <a:off x="841044" y="1547825"/>
            <a:ext cx="875665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5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kleus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6" name="object 16"/>
          <p:cNvSpPr txBox="1"/>
          <p:nvPr/>
        </p:nvSpPr>
        <p:spPr>
          <a:xfrm>
            <a:off x="4575428" y="2081911"/>
            <a:ext cx="8750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N</a:t>
            </a:r>
            <a:r>
              <a:rPr sz="2000" spc="10" dirty="0">
                <a:latin typeface="Times New Roman"/>
                <a:cs typeface="Times New Roman"/>
              </a:rPr>
              <a:t>u</a:t>
            </a:r>
            <a:r>
              <a:rPr sz="2000" dirty="0">
                <a:latin typeface="Times New Roman"/>
                <a:cs typeface="Times New Roman"/>
              </a:rPr>
              <a:t>kleus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7" name="object 17"/>
          <p:cNvSpPr txBox="1"/>
          <p:nvPr/>
        </p:nvSpPr>
        <p:spPr>
          <a:xfrm>
            <a:off x="4270375" y="709930"/>
            <a:ext cx="78105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latin typeface="Times New Roman"/>
                <a:cs typeface="Times New Roman"/>
              </a:rPr>
              <a:t>Kas</a:t>
            </a:r>
            <a:r>
              <a:rPr sz="2000" spc="-70" dirty="0">
                <a:latin typeface="Times New Roman"/>
                <a:cs typeface="Times New Roman"/>
              </a:rPr>
              <a:t> </a:t>
            </a:r>
            <a:r>
              <a:rPr sz="2000" spc="-5" dirty="0">
                <a:latin typeface="Times New Roman"/>
                <a:cs typeface="Times New Roman"/>
              </a:rPr>
              <a:t>lifi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8" name="object 18"/>
          <p:cNvSpPr txBox="1"/>
          <p:nvPr/>
        </p:nvSpPr>
        <p:spPr>
          <a:xfrm>
            <a:off x="6861809" y="938530"/>
            <a:ext cx="875030" cy="330835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70800"/>
                </a:solidFill>
                <a:latin typeface="Times New Roman"/>
                <a:cs typeface="Times New Roman"/>
              </a:rPr>
              <a:t>N</a:t>
            </a:r>
            <a:r>
              <a:rPr sz="2000" spc="10" dirty="0">
                <a:solidFill>
                  <a:srgbClr val="070800"/>
                </a:solidFill>
                <a:latin typeface="Times New Roman"/>
                <a:cs typeface="Times New Roman"/>
              </a:rPr>
              <a:t>u</a:t>
            </a:r>
            <a:r>
              <a:rPr sz="2000" dirty="0">
                <a:solidFill>
                  <a:srgbClr val="070800"/>
                </a:solidFill>
                <a:latin typeface="Times New Roman"/>
                <a:cs typeface="Times New Roman"/>
              </a:rPr>
              <a:t>kleus</a:t>
            </a:r>
            <a:endParaRPr sz="2000">
              <a:latin typeface="Times New Roman"/>
              <a:cs typeface="Times New Roman"/>
            </a:endParaRPr>
          </a:p>
        </p:txBody>
      </p:sp>
      <p:sp>
        <p:nvSpPr>
          <p:cNvPr id="19" name="object 19"/>
          <p:cNvSpPr txBox="1"/>
          <p:nvPr/>
        </p:nvSpPr>
        <p:spPr>
          <a:xfrm>
            <a:off x="7141209" y="2767406"/>
            <a:ext cx="1929130" cy="33147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sz="2000" dirty="0">
                <a:solidFill>
                  <a:srgbClr val="070800"/>
                </a:solidFill>
                <a:latin typeface="Times New Roman"/>
                <a:cs typeface="Times New Roman"/>
              </a:rPr>
              <a:t>İnter kalate</a:t>
            </a:r>
            <a:r>
              <a:rPr sz="2000" spc="-114" dirty="0">
                <a:solidFill>
                  <a:srgbClr val="070800"/>
                </a:solidFill>
                <a:latin typeface="Times New Roman"/>
                <a:cs typeface="Times New Roman"/>
              </a:rPr>
              <a:t> </a:t>
            </a:r>
            <a:r>
              <a:rPr sz="2000" dirty="0">
                <a:solidFill>
                  <a:srgbClr val="070800"/>
                </a:solidFill>
                <a:latin typeface="Times New Roman"/>
                <a:cs typeface="Times New Roman"/>
              </a:rPr>
              <a:t>diskler</a:t>
            </a:r>
            <a:endParaRPr sz="2000">
              <a:latin typeface="Times New Roman"/>
              <a:cs typeface="Times New Roman"/>
            </a:endParaRPr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088136" y="0"/>
            <a:ext cx="8056245" cy="6858000"/>
          </a:xfrm>
          <a:custGeom>
            <a:avLst/>
            <a:gdLst/>
            <a:ahLst/>
            <a:cxnLst/>
            <a:rect l="l" t="t" r="r" b="b"/>
            <a:pathLst>
              <a:path w="8056245" h="6858000">
                <a:moveTo>
                  <a:pt x="0" y="6858000"/>
                </a:moveTo>
                <a:lnTo>
                  <a:pt x="8055863" y="6858000"/>
                </a:lnTo>
                <a:lnTo>
                  <a:pt x="8055863" y="0"/>
                </a:lnTo>
                <a:lnTo>
                  <a:pt x="0" y="0"/>
                </a:lnTo>
                <a:lnTo>
                  <a:pt x="0" y="6858000"/>
                </a:lnTo>
                <a:close/>
              </a:path>
            </a:pathLst>
          </a:custGeom>
          <a:solidFill>
            <a:srgbClr val="FFFFFF"/>
          </a:solid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/>
          <p:nvPr/>
        </p:nvSpPr>
        <p:spPr>
          <a:xfrm>
            <a:off x="935736" y="0"/>
            <a:ext cx="155447" cy="6857999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/>
          <p:nvPr/>
        </p:nvSpPr>
        <p:spPr>
          <a:xfrm>
            <a:off x="1051560" y="0"/>
            <a:ext cx="0" cy="6858000"/>
          </a:xfrm>
          <a:custGeom>
            <a:avLst/>
            <a:gdLst/>
            <a:ahLst/>
            <a:cxnLst/>
            <a:rect l="l" t="t" r="r" b="b"/>
            <a:pathLst>
              <a:path h="6858000">
                <a:moveTo>
                  <a:pt x="0" y="0"/>
                </a:moveTo>
                <a:lnTo>
                  <a:pt x="0" y="6858000"/>
                </a:lnTo>
              </a:path>
            </a:pathLst>
          </a:custGeom>
          <a:ln w="73152">
            <a:solidFill>
              <a:srgbClr val="FFFFFF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5" name="object 5"/>
          <p:cNvSpPr/>
          <p:nvPr/>
        </p:nvSpPr>
        <p:spPr>
          <a:xfrm>
            <a:off x="27432" y="457200"/>
            <a:ext cx="8839200" cy="6096000"/>
          </a:xfrm>
          <a:prstGeom prst="rect">
            <a:avLst/>
          </a:prstGeom>
          <a:blipFill>
            <a:blip r:embed="rId3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object 2"/>
          <p:cNvSpPr/>
          <p:nvPr/>
        </p:nvSpPr>
        <p:spPr>
          <a:xfrm>
            <a:off x="1162811" y="338327"/>
            <a:ext cx="5792724" cy="1220724"/>
          </a:xfrm>
          <a:prstGeom prst="rect">
            <a:avLst/>
          </a:prstGeom>
          <a:blipFill>
            <a:blip r:embed="rId2" cstate="print"/>
            <a:stretch>
              <a:fillRect/>
            </a:stretch>
          </a:blipFill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3" name="object 3"/>
          <p:cNvSpPr txBox="1">
            <a:spLocks noGrp="1"/>
          </p:cNvSpPr>
          <p:nvPr>
            <p:ph type="title"/>
          </p:nvPr>
        </p:nvSpPr>
        <p:spPr>
          <a:xfrm>
            <a:off x="1514094" y="490854"/>
            <a:ext cx="5090795" cy="680720"/>
          </a:xfrm>
          <a:prstGeom prst="rect">
            <a:avLst/>
          </a:prstGeom>
        </p:spPr>
        <p:txBody>
          <a:bodyPr vert="horz" wrap="square" lIns="0" tIns="1206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95"/>
              </a:spcBef>
            </a:pPr>
            <a:r>
              <a:rPr sz="4300" b="1" spc="-5" dirty="0">
                <a:latin typeface="Arial"/>
                <a:cs typeface="Arial"/>
              </a:rPr>
              <a:t>İSKELET</a:t>
            </a:r>
            <a:r>
              <a:rPr sz="4300" b="1" spc="-60" dirty="0">
                <a:latin typeface="Arial"/>
                <a:cs typeface="Arial"/>
              </a:rPr>
              <a:t> </a:t>
            </a:r>
            <a:r>
              <a:rPr sz="4300" b="1" spc="-5" dirty="0">
                <a:latin typeface="Arial"/>
                <a:cs typeface="Arial"/>
              </a:rPr>
              <a:t>KASLARI:</a:t>
            </a:r>
            <a:endParaRPr sz="4300">
              <a:latin typeface="Arial"/>
              <a:cs typeface="Arial"/>
            </a:endParaRPr>
          </a:p>
        </p:txBody>
      </p:sp>
      <p:sp>
        <p:nvSpPr>
          <p:cNvPr id="4" name="object 4"/>
          <p:cNvSpPr txBox="1"/>
          <p:nvPr/>
        </p:nvSpPr>
        <p:spPr>
          <a:xfrm>
            <a:off x="1596389" y="1393672"/>
            <a:ext cx="6924040" cy="3820795"/>
          </a:xfrm>
          <a:prstGeom prst="rect">
            <a:avLst/>
          </a:prstGeom>
        </p:spPr>
        <p:txBody>
          <a:bodyPr vert="horz" wrap="square" lIns="0" tIns="88900" rIns="0" bIns="0" rtlCol="0">
            <a:spAutoFit/>
          </a:bodyPr>
          <a:lstStyle/>
          <a:p>
            <a:pPr marL="295910" indent="-283210">
              <a:lnSpc>
                <a:spcPct val="100000"/>
              </a:lnSpc>
              <a:spcBef>
                <a:spcPts val="7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spc="-5" dirty="0">
                <a:latin typeface="Arial"/>
                <a:cs typeface="Arial"/>
              </a:rPr>
              <a:t>Çizgili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25" dirty="0">
                <a:latin typeface="Arial"/>
                <a:cs typeface="Arial"/>
              </a:rPr>
              <a:t>kaslardır.</a:t>
            </a:r>
            <a:endParaRPr sz="3200">
              <a:latin typeface="Arial"/>
              <a:cs typeface="Arial"/>
            </a:endParaRPr>
          </a:p>
          <a:p>
            <a:pPr marL="295910" marR="75184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dirty="0">
                <a:latin typeface="Arial"/>
                <a:cs typeface="Arial"/>
              </a:rPr>
              <a:t>Tüm </a:t>
            </a:r>
            <a:r>
              <a:rPr sz="3200" b="1" spc="-5" dirty="0">
                <a:latin typeface="Arial"/>
                <a:cs typeface="Arial"/>
              </a:rPr>
              <a:t>vücut </a:t>
            </a:r>
            <a:r>
              <a:rPr sz="3200" b="1" dirty="0">
                <a:latin typeface="Arial"/>
                <a:cs typeface="Arial"/>
              </a:rPr>
              <a:t>dokularının </a:t>
            </a:r>
            <a:r>
              <a:rPr sz="3200" b="1" spc="-50" dirty="0">
                <a:latin typeface="Arial"/>
                <a:cs typeface="Arial"/>
              </a:rPr>
              <a:t>%40’ını  </a:t>
            </a:r>
            <a:r>
              <a:rPr sz="3200" b="1" spc="-20" dirty="0">
                <a:latin typeface="Arial"/>
                <a:cs typeface="Arial"/>
              </a:rPr>
              <a:t>oluşturur.</a:t>
            </a:r>
            <a:endParaRPr sz="32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dirty="0">
                <a:latin typeface="Arial"/>
                <a:cs typeface="Arial"/>
              </a:rPr>
              <a:t>Santral </a:t>
            </a:r>
            <a:r>
              <a:rPr sz="3200" b="1" spc="-5" dirty="0">
                <a:latin typeface="Arial"/>
                <a:cs typeface="Arial"/>
              </a:rPr>
              <a:t>sinir sisteminden emir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114" dirty="0">
                <a:latin typeface="Arial"/>
                <a:cs typeface="Arial"/>
              </a:rPr>
              <a:t>alır.</a:t>
            </a:r>
            <a:endParaRPr sz="3200">
              <a:latin typeface="Arial"/>
              <a:cs typeface="Arial"/>
            </a:endParaRPr>
          </a:p>
          <a:p>
            <a:pPr marL="295910" indent="-283210">
              <a:lnSpc>
                <a:spcPct val="100000"/>
              </a:lnSpc>
              <a:spcBef>
                <a:spcPts val="600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spc="-5" dirty="0">
                <a:latin typeface="Arial"/>
                <a:cs typeface="Arial"/>
              </a:rPr>
              <a:t>İstemli hareket</a:t>
            </a:r>
            <a:r>
              <a:rPr sz="3200" b="1" spc="-35" dirty="0">
                <a:latin typeface="Arial"/>
                <a:cs typeface="Arial"/>
              </a:rPr>
              <a:t> </a:t>
            </a:r>
            <a:r>
              <a:rPr sz="3200" b="1" spc="-40" dirty="0">
                <a:latin typeface="Arial"/>
                <a:cs typeface="Arial"/>
              </a:rPr>
              <a:t>eder.</a:t>
            </a:r>
            <a:endParaRPr sz="3200">
              <a:latin typeface="Arial"/>
              <a:cs typeface="Arial"/>
            </a:endParaRPr>
          </a:p>
          <a:p>
            <a:pPr marL="295910" marR="476884" indent="-283210">
              <a:lnSpc>
                <a:spcPct val="100000"/>
              </a:lnSpc>
              <a:spcBef>
                <a:spcPts val="605"/>
              </a:spcBef>
              <a:buClr>
                <a:srgbClr val="3891A7"/>
              </a:buClr>
              <a:buSzPct val="79687"/>
              <a:buFont typeface="Arial"/>
              <a:buChar char=""/>
              <a:tabLst>
                <a:tab pos="296545" algn="l"/>
              </a:tabLst>
            </a:pPr>
            <a:r>
              <a:rPr sz="3200" b="1" dirty="0">
                <a:latin typeface="Arial"/>
                <a:cs typeface="Arial"/>
              </a:rPr>
              <a:t>Sarkolemma denen </a:t>
            </a:r>
            <a:r>
              <a:rPr sz="3200" b="1" spc="-5" dirty="0">
                <a:latin typeface="Arial"/>
                <a:cs typeface="Arial"/>
              </a:rPr>
              <a:t>elastik </a:t>
            </a:r>
            <a:r>
              <a:rPr sz="3200" b="1" spc="-495" dirty="0">
                <a:latin typeface="Arial"/>
                <a:cs typeface="Arial"/>
              </a:rPr>
              <a:t>zarla  </a:t>
            </a:r>
            <a:r>
              <a:rPr sz="3200" b="1" spc="-20" dirty="0">
                <a:latin typeface="Arial"/>
                <a:cs typeface="Arial"/>
              </a:rPr>
              <a:t>çevrilidir.</a:t>
            </a:r>
            <a:endParaRPr sz="3200">
              <a:latin typeface="Arial"/>
              <a:cs typeface="Arial"/>
            </a:endParaRP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0</TotalTime>
  <Words>4010</Words>
  <Application>Microsoft Office PowerPoint</Application>
  <PresentationFormat>Ekran Gösterisi (4:3)</PresentationFormat>
  <Paragraphs>295</Paragraphs>
  <Slides>59</Slides>
  <Notes>0</Notes>
  <HiddenSlides>0</HiddenSlides>
  <MMClips>0</MMClips>
  <ScaleCrop>false</ScaleCrop>
  <HeadingPairs>
    <vt:vector size="6" baseType="variant">
      <vt:variant>
        <vt:lpstr>Kullanılan Yazı Tipleri</vt:lpstr>
      </vt:variant>
      <vt:variant>
        <vt:i4>4</vt:i4>
      </vt:variant>
      <vt:variant>
        <vt:lpstr>Tema</vt:lpstr>
      </vt:variant>
      <vt:variant>
        <vt:i4>1</vt:i4>
      </vt:variant>
      <vt:variant>
        <vt:lpstr>Slayt Başlıkları</vt:lpstr>
      </vt:variant>
      <vt:variant>
        <vt:i4>59</vt:i4>
      </vt:variant>
    </vt:vector>
  </HeadingPairs>
  <TitlesOfParts>
    <vt:vector size="64" baseType="lpstr">
      <vt:lpstr>Arial</vt:lpstr>
      <vt:lpstr>Calibri</vt:lpstr>
      <vt:lpstr>Times New Roman</vt:lpstr>
      <vt:lpstr>Trebuchet MS</vt:lpstr>
      <vt:lpstr>Office Theme</vt:lpstr>
      <vt:lpstr>KAS ANATOMİSİ Öğr. Gör. Nurhan BİNGÖL</vt:lpstr>
      <vt:lpstr>KAS:</vt:lpstr>
      <vt:lpstr> Kasları inceleyen bilim dalına,  myologia-miyoloji denir. Latincede  musculus kas demektir. Kısaca “M”  harfi ile gösterilir(M. Deltoideus  gibi)</vt:lpstr>
      <vt:lpstr>KASLARIN GÖREVLERİ</vt:lpstr>
      <vt:lpstr>PowerPoint Sunusu</vt:lpstr>
      <vt:lpstr>KAS TİPLERİ:</vt:lpstr>
      <vt:lpstr>PowerPoint Sunusu</vt:lpstr>
      <vt:lpstr>PowerPoint Sunusu</vt:lpstr>
      <vt:lpstr>İSKELET KASLARI:</vt:lpstr>
      <vt:lpstr>KAS ÇEŞİTLERİ</vt:lpstr>
      <vt:lpstr>PowerPoint Sunusu</vt:lpstr>
      <vt:lpstr>İSKELET KASININ YAPISI</vt:lpstr>
      <vt:lpstr>PowerPoint Sunusu</vt:lpstr>
      <vt:lpstr>PowerPoint Sunusu</vt:lpstr>
      <vt:lpstr>PowerPoint Sunusu</vt:lpstr>
      <vt:lpstr>PowerPoint Sunusu</vt:lpstr>
      <vt:lpstr>İSKELET KASLARI:</vt:lpstr>
      <vt:lpstr>PowerPoint Sunusu</vt:lpstr>
      <vt:lpstr>PowerPoint Sunusu</vt:lpstr>
      <vt:lpstr>LİGAMENT:</vt:lpstr>
      <vt:lpstr>PowerPoint Sunusu</vt:lpstr>
      <vt:lpstr>PowerPoint Sunusu</vt:lpstr>
      <vt:lpstr>Kasın Kasılma Mekanizması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DİYAFRAGMA KASI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PowerPoint Sunusu</vt:lpstr>
      <vt:lpstr>Alt Ekstremite Kasları</vt:lpstr>
      <vt:lpstr>Kalça Kasları</vt:lpstr>
      <vt:lpstr>Kalçanın Arka Tarafındaki Kaslar</vt:lpstr>
      <vt:lpstr>PowerPoint Sunusu</vt:lpstr>
      <vt:lpstr>Uyluk Kasları</vt:lpstr>
      <vt:lpstr>PowerPoint Sunusu</vt:lpstr>
      <vt:lpstr>Uyluk Arka Bölgesi Kasları</vt:lpstr>
      <vt:lpstr>PowerPoint Sunusu</vt:lpstr>
      <vt:lpstr>Bacak Kasları</vt:lpstr>
      <vt:lpstr>Bacak Kasları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Kas Sistemi</dc:title>
  <dc:creator>nedir.org</dc:creator>
  <cp:lastModifiedBy>mehmet genç</cp:lastModifiedBy>
  <cp:revision>1</cp:revision>
  <dcterms:created xsi:type="dcterms:W3CDTF">2018-11-07T06:52:25Z</dcterms:created>
  <dcterms:modified xsi:type="dcterms:W3CDTF">2018-11-07T06:54:04Z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reated">
    <vt:filetime>2017-01-18T00:00:00Z</vt:filetime>
  </property>
  <property fmtid="{D5CDD505-2E9C-101B-9397-08002B2CF9AE}" pid="3" name="Creator">
    <vt:lpwstr>Microsoft® PowerPoint® 2013</vt:lpwstr>
  </property>
  <property fmtid="{D5CDD505-2E9C-101B-9397-08002B2CF9AE}" pid="4" name="LastSaved">
    <vt:filetime>2018-11-07T00:00:00Z</vt:filetime>
  </property>
</Properties>
</file>