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94660"/>
  </p:normalViewPr>
  <p:slideViewPr>
    <p:cSldViewPr>
      <p:cViewPr varScale="1">
        <p:scale>
          <a:sx n="85" d="100"/>
          <a:sy n="85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80FF300-170D-4210-9884-0FEA47B0B6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tr-TR" altLang="tr-TR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698D609-AC20-45B2-95E3-27801B01E0A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tr-TR" altLang="tr-TR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A9F22F59-4836-4E8C-A701-C5FCFB7944C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B767133D-F232-463A-B4D6-EC48AE870A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E0F827DB-FEC6-4ABA-8BF4-1336815C54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tr-TR" altLang="tr-TR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0C07342C-D60B-4273-A320-22BFC19FDE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A4A18DA-FEF7-485C-AF87-17DD4911227F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F3FEA0-7548-4603-A099-43EAE2EE98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4F9AF-1713-4129-B6EF-C4330E01AF0C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FE575290-40CC-4E30-909D-330A90AF23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E8E1E76-2097-4F46-8EA6-1CC881622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FE0894FA-F4B0-4A00-B22B-D9D99760F7F7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>
              <a:extLst>
                <a:ext uri="{FF2B5EF4-FFF2-40B4-BE49-F238E27FC236}">
                  <a16:creationId xmlns:a16="http://schemas.microsoft.com/office/drawing/2014/main" id="{243C4D8C-03E1-4E79-B743-7460F28EF7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>
                <a:extLst>
                  <a:ext uri="{FF2B5EF4-FFF2-40B4-BE49-F238E27FC236}">
                    <a16:creationId xmlns:a16="http://schemas.microsoft.com/office/drawing/2014/main" id="{FFF5CEDB-8829-46C3-B95C-F4A5A08DE8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73" name="Rectangle 5">
                <a:extLst>
                  <a:ext uri="{FF2B5EF4-FFF2-40B4-BE49-F238E27FC236}">
                    <a16:creationId xmlns:a16="http://schemas.microsoft.com/office/drawing/2014/main" id="{7AEC1661-2F54-4249-8CE5-5DDABA9423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7174" name="Group 6">
              <a:extLst>
                <a:ext uri="{FF2B5EF4-FFF2-40B4-BE49-F238E27FC236}">
                  <a16:creationId xmlns:a16="http://schemas.microsoft.com/office/drawing/2014/main" id="{4E486BA3-246D-44D1-A814-F4578DFA4C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>
                <a:extLst>
                  <a:ext uri="{FF2B5EF4-FFF2-40B4-BE49-F238E27FC236}">
                    <a16:creationId xmlns:a16="http://schemas.microsoft.com/office/drawing/2014/main" id="{BADA0A8F-377D-434C-BD5C-25E31B201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76" name="Rectangle 8">
                <a:extLst>
                  <a:ext uri="{FF2B5EF4-FFF2-40B4-BE49-F238E27FC236}">
                    <a16:creationId xmlns:a16="http://schemas.microsoft.com/office/drawing/2014/main" id="{A66CC2CB-86A3-4DB0-BC0D-004763E07B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7177" name="Rectangle 9">
              <a:extLst>
                <a:ext uri="{FF2B5EF4-FFF2-40B4-BE49-F238E27FC236}">
                  <a16:creationId xmlns:a16="http://schemas.microsoft.com/office/drawing/2014/main" id="{33C19915-0A70-4C76-8721-DB0ABF0C0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78" name="Rectangle 10">
              <a:extLst>
                <a:ext uri="{FF2B5EF4-FFF2-40B4-BE49-F238E27FC236}">
                  <a16:creationId xmlns:a16="http://schemas.microsoft.com/office/drawing/2014/main" id="{1CB5F818-907B-4417-96AB-CAAEF84ED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79" name="Rectangle 11">
              <a:extLst>
                <a:ext uri="{FF2B5EF4-FFF2-40B4-BE49-F238E27FC236}">
                  <a16:creationId xmlns:a16="http://schemas.microsoft.com/office/drawing/2014/main" id="{FBE0E535-21EA-465A-BD5A-B900BB82839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7180" name="Rectangle 12">
            <a:extLst>
              <a:ext uri="{FF2B5EF4-FFF2-40B4-BE49-F238E27FC236}">
                <a16:creationId xmlns:a16="http://schemas.microsoft.com/office/drawing/2014/main" id="{49176575-BA01-4775-A09E-064164428FC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5B572DA1-59E7-4F41-A91B-193F50240C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  <p:sp>
        <p:nvSpPr>
          <p:cNvPr id="7182" name="Rectangle 14">
            <a:extLst>
              <a:ext uri="{FF2B5EF4-FFF2-40B4-BE49-F238E27FC236}">
                <a16:creationId xmlns:a16="http://schemas.microsoft.com/office/drawing/2014/main" id="{DB0EF7A7-8D6A-4D60-853B-BA0C7745AC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tr-TR" altLang="tr-TR"/>
          </a:p>
        </p:txBody>
      </p:sp>
      <p:sp>
        <p:nvSpPr>
          <p:cNvPr id="7183" name="Rectangle 15">
            <a:extLst>
              <a:ext uri="{FF2B5EF4-FFF2-40B4-BE49-F238E27FC236}">
                <a16:creationId xmlns:a16="http://schemas.microsoft.com/office/drawing/2014/main" id="{D845655A-D303-4EFB-B06F-A368A39026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tr-TR" altLang="tr-TR"/>
          </a:p>
        </p:txBody>
      </p:sp>
      <p:sp>
        <p:nvSpPr>
          <p:cNvPr id="7184" name="Rectangle 16">
            <a:extLst>
              <a:ext uri="{FF2B5EF4-FFF2-40B4-BE49-F238E27FC236}">
                <a16:creationId xmlns:a16="http://schemas.microsoft.com/office/drawing/2014/main" id="{2591E3BF-16DF-4345-9D92-188982713B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49C741A-B1A1-4143-B7B3-2F1B17B50F2D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2A4854-36AC-41EC-8BE1-A145FD32E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8283975-702A-40A7-A39D-D0164F0246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FFCE7FF-8921-440A-BC7A-CA1A54FAC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D2DD6F4-FB97-43EF-A9E7-680BA7E72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878F18-E07D-410A-AFD0-C7C8DB521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7DB4A-EBCF-4582-88DE-296C5FF23813}" type="slidenum">
              <a:rPr lang="tr-TR" altLang="tr-TR"/>
              <a:pPr/>
              <a:t>‹#›</a:t>
            </a:fld>
            <a:r>
              <a:rPr lang="tr-TR" altLang="tr-TR"/>
              <a:t>/16</a:t>
            </a:r>
          </a:p>
        </p:txBody>
      </p:sp>
    </p:spTree>
    <p:extLst>
      <p:ext uri="{BB962C8B-B14F-4D97-AF65-F5344CB8AC3E}">
        <p14:creationId xmlns:p14="http://schemas.microsoft.com/office/powerpoint/2010/main" val="424901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E69601F-8A3F-48D9-889C-C5E42D3CD2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A5B80BB-8373-471D-969B-E469BE810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809539-0B88-40CF-A0F8-93AEC2854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F2B9864-D24D-4CD3-B70B-F970C3A8C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D522E6-AC75-4E43-ABA5-09B2F4A9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BBF96-3516-4E3F-B402-282018C26F3F}" type="slidenum">
              <a:rPr lang="tr-TR" altLang="tr-TR"/>
              <a:pPr/>
              <a:t>‹#›</a:t>
            </a:fld>
            <a:r>
              <a:rPr lang="tr-TR" altLang="tr-TR"/>
              <a:t>/16</a:t>
            </a:r>
          </a:p>
        </p:txBody>
      </p:sp>
    </p:spTree>
    <p:extLst>
      <p:ext uri="{BB962C8B-B14F-4D97-AF65-F5344CB8AC3E}">
        <p14:creationId xmlns:p14="http://schemas.microsoft.com/office/powerpoint/2010/main" val="312739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9EF535-B5DC-4DA0-B8EF-3D704C55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58756C-71CC-449B-AD12-619EBEF77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8872B2-4D41-4474-9AC2-BB5865085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21821D7-1B89-4D4B-80F9-F548C8956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F5AF373-2FEF-4849-8E1E-14C4765FD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E5FD7-9900-490B-978F-BBBA1A3E9DA4}" type="slidenum">
              <a:rPr lang="tr-TR" altLang="tr-TR"/>
              <a:pPr/>
              <a:t>‹#›</a:t>
            </a:fld>
            <a:r>
              <a:rPr lang="tr-TR" altLang="tr-TR"/>
              <a:t>/16</a:t>
            </a:r>
          </a:p>
        </p:txBody>
      </p:sp>
    </p:spTree>
    <p:extLst>
      <p:ext uri="{BB962C8B-B14F-4D97-AF65-F5344CB8AC3E}">
        <p14:creationId xmlns:p14="http://schemas.microsoft.com/office/powerpoint/2010/main" val="42991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BA1AB9-A1AC-4C7B-AEDB-CEC59B85B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49030AF-3908-4103-A097-B0C8655A7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5A5D4C8-DE8D-48A3-82C3-77394BC80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B0CF18-AADF-4D68-B718-F003737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4CEFEDF-E3FC-4C92-9B03-F1A7DDA05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79DBF-E5A0-4F2B-BCC9-612EED9827C6}" type="slidenum">
              <a:rPr lang="tr-TR" altLang="tr-TR"/>
              <a:pPr/>
              <a:t>‹#›</a:t>
            </a:fld>
            <a:r>
              <a:rPr lang="tr-TR" altLang="tr-TR"/>
              <a:t>/16</a:t>
            </a:r>
          </a:p>
        </p:txBody>
      </p:sp>
    </p:spTree>
    <p:extLst>
      <p:ext uri="{BB962C8B-B14F-4D97-AF65-F5344CB8AC3E}">
        <p14:creationId xmlns:p14="http://schemas.microsoft.com/office/powerpoint/2010/main" val="332724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61FAA2-BD58-4FC6-B33B-E5AC036F3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6D5CC6-3BF6-40DF-8C86-211DCFAC5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E96EEB6-BB89-4E2C-8DA0-F8BC83E46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7949E48-6274-4FFD-82E5-0AA35A690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C78F33C-CFE2-4815-A21D-C0B5CFA4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D6A93F9-632F-4C59-B141-35B3FECC2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BFCA4-955D-458D-948A-10A666DB6D70}" type="slidenum">
              <a:rPr lang="tr-TR" altLang="tr-TR"/>
              <a:pPr/>
              <a:t>‹#›</a:t>
            </a:fld>
            <a:r>
              <a:rPr lang="tr-TR" altLang="tr-TR"/>
              <a:t>/16</a:t>
            </a:r>
          </a:p>
        </p:txBody>
      </p:sp>
    </p:spTree>
    <p:extLst>
      <p:ext uri="{BB962C8B-B14F-4D97-AF65-F5344CB8AC3E}">
        <p14:creationId xmlns:p14="http://schemas.microsoft.com/office/powerpoint/2010/main" val="58104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CDFFBBA-393B-4897-8052-C09FBFAB7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2BA94A8-26D1-4A73-B7DE-EFC38AAE6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2952516-C607-4FCA-9310-6EC5749AE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6535A29-1FA7-45E1-B29C-C8380CED7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1AFF92D-1E1A-419D-B7BE-5C38F72B2A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3CF898E-51D3-4807-8000-ED6A5554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C97763F-70B3-46C3-8510-285121BA1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4CB0BAB-CBE8-424D-9A30-45BA1D433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DC179-8F9C-43B5-83DF-C877CC937AE0}" type="slidenum">
              <a:rPr lang="tr-TR" altLang="tr-TR"/>
              <a:pPr/>
              <a:t>‹#›</a:t>
            </a:fld>
            <a:r>
              <a:rPr lang="tr-TR" altLang="tr-TR"/>
              <a:t>/16</a:t>
            </a:r>
          </a:p>
        </p:txBody>
      </p:sp>
    </p:spTree>
    <p:extLst>
      <p:ext uri="{BB962C8B-B14F-4D97-AF65-F5344CB8AC3E}">
        <p14:creationId xmlns:p14="http://schemas.microsoft.com/office/powerpoint/2010/main" val="224318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0C23A9-B91E-4ABA-B7A0-0FF039F1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987CB50-3CA4-4ECB-B337-97B946098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55D1971-C0E2-4BB8-9CE1-6CECE259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5D07E57-BBB0-45E2-8305-614DB3B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CBA1B-6371-4D98-A710-08FA3D6E68BA}" type="slidenum">
              <a:rPr lang="tr-TR" altLang="tr-TR"/>
              <a:pPr/>
              <a:t>‹#›</a:t>
            </a:fld>
            <a:r>
              <a:rPr lang="tr-TR" altLang="tr-TR"/>
              <a:t>/16</a:t>
            </a:r>
          </a:p>
        </p:txBody>
      </p:sp>
    </p:spTree>
    <p:extLst>
      <p:ext uri="{BB962C8B-B14F-4D97-AF65-F5344CB8AC3E}">
        <p14:creationId xmlns:p14="http://schemas.microsoft.com/office/powerpoint/2010/main" val="166674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27A0660-DF56-4FF6-8C98-A458A022A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B8C81A5-B4C8-49DD-B34B-A47994EA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39BBDCC-44BA-4097-851F-A712E283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3354E-423D-4F83-8E81-2B82ED3D06DD}" type="slidenum">
              <a:rPr lang="tr-TR" altLang="tr-TR"/>
              <a:pPr/>
              <a:t>‹#›</a:t>
            </a:fld>
            <a:r>
              <a:rPr lang="tr-TR" altLang="tr-TR"/>
              <a:t>/16</a:t>
            </a:r>
          </a:p>
        </p:txBody>
      </p:sp>
    </p:spTree>
    <p:extLst>
      <p:ext uri="{BB962C8B-B14F-4D97-AF65-F5344CB8AC3E}">
        <p14:creationId xmlns:p14="http://schemas.microsoft.com/office/powerpoint/2010/main" val="36526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FEB7C0B-3238-4F15-9C65-36FEAC731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8B7D0C-BACA-4214-95D6-20EED1C5D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95A0E46-98E8-4D48-8197-E07C92C68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144506D-B38C-4A53-8084-12D9EF792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482FE1C-8178-45AB-9A24-E5EAE5D2F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B41B550-AB73-4CFC-82F2-BF6DF01CC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B2D3E-D93C-4A33-876B-9ACC6108AC97}" type="slidenum">
              <a:rPr lang="tr-TR" altLang="tr-TR"/>
              <a:pPr/>
              <a:t>‹#›</a:t>
            </a:fld>
            <a:r>
              <a:rPr lang="tr-TR" altLang="tr-TR"/>
              <a:t>/16</a:t>
            </a:r>
          </a:p>
        </p:txBody>
      </p:sp>
    </p:spTree>
    <p:extLst>
      <p:ext uri="{BB962C8B-B14F-4D97-AF65-F5344CB8AC3E}">
        <p14:creationId xmlns:p14="http://schemas.microsoft.com/office/powerpoint/2010/main" val="261879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3CE8292-7F3C-472F-86B7-1D13F7F7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CE2E4E2-C928-404D-8281-F288629C1E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E9CFF05-2E87-4408-9B92-C10272ED6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D485988-5588-467E-BCE7-5BA057CE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304ACF5-348A-40DE-97A4-3F1946B70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3BAA99F-5C88-4529-8670-BA0029EAD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FD78B-C214-4419-9CC2-9167706B8857}" type="slidenum">
              <a:rPr lang="tr-TR" altLang="tr-TR"/>
              <a:pPr/>
              <a:t>‹#›</a:t>
            </a:fld>
            <a:r>
              <a:rPr lang="tr-TR" altLang="tr-TR"/>
              <a:t>/16</a:t>
            </a:r>
          </a:p>
        </p:txBody>
      </p:sp>
    </p:spTree>
    <p:extLst>
      <p:ext uri="{BB962C8B-B14F-4D97-AF65-F5344CB8AC3E}">
        <p14:creationId xmlns:p14="http://schemas.microsoft.com/office/powerpoint/2010/main" val="1810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CA254C9-C9CF-4EF1-8A26-2C340D47A63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tr-TR" altLang="tr-TR" sz="24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5A977E0-F215-4868-BCAA-BFF3E3F813D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tr-TR" altLang="tr-TR" sz="2400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B0C5B37-6D4E-4947-B33D-7B29105BDBB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tr-TR" altLang="tr-TR" sz="2400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46D66A5-6309-4769-BEF4-5BB8E73CF4C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tr-TR" altLang="tr-TR" sz="2400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20F8945-2707-461B-9C8B-D63DE8D6479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tr-TR" altLang="tr-TR" sz="2400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4CE853D-EB73-4290-8E9C-3F9E6B02BFDD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tr-TR" altLang="tr-TR" sz="2400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916EEB22-8A73-4552-88C4-B02BC80DD6F5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tr-TR" altLang="tr-TR" sz="2400"/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D5B29966-ECE3-47F5-85A5-B380DD49BE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DA3284ED-18F2-4BDF-A1AB-10542625B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6CDAF998-A5EB-46CF-87CA-CF8F6339A4F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46D6B0BD-3D88-4132-872B-FE43DCA318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315CA762-E661-4BDC-A985-1B7F2A35AC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2A8802-6F6D-46BF-88E4-2F2AC15BDF70}" type="slidenum">
              <a:rPr lang="tr-TR" altLang="tr-TR"/>
              <a:pPr/>
              <a:t>‹#›</a:t>
            </a:fld>
            <a:r>
              <a:rPr lang="tr-TR" altLang="tr-TR"/>
              <a:t>/16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hopetilmann/findq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F8078D0-0F16-428A-B50E-453B25D55A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 b="0"/>
              <a:t>Kaynak Gösterme Teknikleri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6B3CBFA-0CF9-47BB-987B-8BDE02F124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 sz="2400"/>
              <a:t>Prof. Dr. Serap Kurbanoğlu’ nun</a:t>
            </a:r>
          </a:p>
          <a:p>
            <a:r>
              <a:rPr lang="tr-TR" altLang="tr-TR" sz="2400"/>
              <a:t>24 Ocak 2008 tarihinde</a:t>
            </a:r>
          </a:p>
          <a:p>
            <a:r>
              <a:rPr lang="tr-TR" altLang="tr-TR" sz="2400"/>
              <a:t>Eğitim Fakültesi Öğretim Elemanlarına yaptığı sunumundan alınmıştır.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5">
            <a:extLst>
              <a:ext uri="{FF2B5EF4-FFF2-40B4-BE49-F238E27FC236}">
                <a16:creationId xmlns:a16="http://schemas.microsoft.com/office/drawing/2014/main" id="{C719E65F-E1C5-49F3-86D0-697617A92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A37-08B5-45B4-9E20-FA068EAC7B14}" type="slidenum">
              <a:rPr lang="tr-TR" altLang="tr-TR"/>
              <a:pPr/>
              <a:t>10</a:t>
            </a:fld>
            <a:r>
              <a:rPr lang="tr-TR" altLang="tr-TR"/>
              <a:t>/16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3CA71A1-ABBA-4AE0-9DBF-554BEA402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0"/>
              <a:t>Makale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C3FAE69-77EF-40DC-A0D2-2DA2EB84E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b="1"/>
              <a:t>Soyad, Ad. (Basım Tarihi). Eser adı. </a:t>
            </a:r>
            <a:r>
              <a:rPr lang="tr-TR" altLang="tr-TR" b="1" i="1"/>
              <a:t>Dergi Adı</a:t>
            </a:r>
            <a:r>
              <a:rPr lang="tr-TR" altLang="tr-TR" b="1"/>
              <a:t>, Cilt Numarası, Bulunduğu Sayfa Aralığı.</a:t>
            </a:r>
            <a:endParaRPr lang="tr-TR" altLang="tr-TR"/>
          </a:p>
          <a:p>
            <a:r>
              <a:rPr lang="tr-TR" altLang="tr-TR"/>
              <a:t>Uçak, N. Ö. (2000). Sosyal bilimler alanında nitel araştırma yöntemlerinin kullanımı. </a:t>
            </a:r>
            <a:r>
              <a:rPr lang="tr-TR" altLang="tr-TR" i="1"/>
              <a:t>Bilgi Dünyası</a:t>
            </a:r>
            <a:r>
              <a:rPr lang="tr-TR" altLang="tr-TR"/>
              <a:t>, 1, 255-279.</a:t>
            </a:r>
          </a:p>
          <a:p>
            <a:r>
              <a:rPr lang="tr-TR" altLang="tr-TR"/>
              <a:t>Gönderme: (Uçak, 2000, s. 256-257).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5">
            <a:extLst>
              <a:ext uri="{FF2B5EF4-FFF2-40B4-BE49-F238E27FC236}">
                <a16:creationId xmlns:a16="http://schemas.microsoft.com/office/drawing/2014/main" id="{5374DD7E-3CFE-4B18-A55A-4C38E7C87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D70B-C6BE-4C82-AF97-7304697FDFEF}" type="slidenum">
              <a:rPr lang="tr-TR" altLang="tr-TR"/>
              <a:pPr/>
              <a:t>11</a:t>
            </a:fld>
            <a:r>
              <a:rPr lang="tr-TR" altLang="tr-TR"/>
              <a:t>/16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0ED3F3F-8207-413F-AD08-666EBFA7C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0"/>
              <a:t>Tez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743F384-DABC-4856-A568-4318A83CD2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b="1"/>
              <a:t>Soyad, Ad. (Basım tarihi). </a:t>
            </a:r>
            <a:r>
              <a:rPr lang="tr-TR" altLang="tr-TR" b="1" i="1"/>
              <a:t>Tez adı</a:t>
            </a:r>
            <a:r>
              <a:rPr lang="tr-TR" altLang="tr-TR" b="1"/>
              <a:t>. Yayımlanmamış doktota/yüksek lisans tezi, Üniversite adı, Basım yeri.</a:t>
            </a:r>
            <a:endParaRPr lang="tr-TR" altLang="tr-TR"/>
          </a:p>
          <a:p>
            <a:r>
              <a:rPr lang="tr-TR" altLang="tr-TR"/>
              <a:t>Köprülü, D. (1994). </a:t>
            </a:r>
            <a:r>
              <a:rPr lang="tr-TR" altLang="tr-TR" i="1"/>
              <a:t>Üniversite kütüphanelerinde kitap koleksiyonunun kullanımı üzerine bir araştırma.</a:t>
            </a:r>
            <a:r>
              <a:rPr lang="tr-TR" altLang="tr-TR"/>
              <a:t> Yayımlanmamış doktora tezi, Hacettepe Üniversitesi, Ankara.</a:t>
            </a:r>
          </a:p>
          <a:p>
            <a:r>
              <a:rPr lang="tr-TR" altLang="tr-TR"/>
              <a:t>Gönderme: (Köprülü, 1994, s. 78).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5">
            <a:extLst>
              <a:ext uri="{FF2B5EF4-FFF2-40B4-BE49-F238E27FC236}">
                <a16:creationId xmlns:a16="http://schemas.microsoft.com/office/drawing/2014/main" id="{3DA5A2FB-44F0-47A0-AE98-5F0FEBF1A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EF46-D9F7-4336-B842-8478B57311A6}" type="slidenum">
              <a:rPr lang="tr-TR" altLang="tr-TR"/>
              <a:pPr/>
              <a:t>12</a:t>
            </a:fld>
            <a:r>
              <a:rPr lang="tr-TR" altLang="tr-TR"/>
              <a:t>/16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BD98C5F-4586-48F8-A53A-6406608553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0"/>
              <a:t>Web Sayfası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E7C3426-B61A-45B7-B702-035BE1486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b="1"/>
              <a:t>Soyad, Ad. (Tarih). </a:t>
            </a:r>
            <a:r>
              <a:rPr lang="tr-TR" altLang="tr-TR" b="1" i="1"/>
              <a:t>Eser adı</a:t>
            </a:r>
            <a:r>
              <a:rPr lang="tr-TR" altLang="tr-TR" b="1"/>
              <a:t>. Erişim tarihinde </a:t>
            </a:r>
            <a:r>
              <a:rPr lang="tr-TR" altLang="tr-TR" b="1">
                <a:hlinkClick r:id="rId2"/>
              </a:rPr>
              <a:t>www.hopetilmann/findq.htm</a:t>
            </a:r>
            <a:r>
              <a:rPr lang="tr-TR" altLang="tr-TR" b="1"/>
              <a:t> adresinden erişildi.</a:t>
            </a:r>
            <a:endParaRPr lang="tr-TR" altLang="tr-TR"/>
          </a:p>
          <a:p>
            <a:r>
              <a:rPr lang="tr-TR" altLang="tr-TR"/>
              <a:t>Tillman, H. N. (2003). Evaluating quality on the net. 15 Ocak 2008 tarihinde </a:t>
            </a:r>
            <a:r>
              <a:rPr lang="tr-TR" altLang="tr-TR">
                <a:hlinkClick r:id="rId2"/>
              </a:rPr>
              <a:t>www.hopetilmann/findq.htm</a:t>
            </a:r>
            <a:r>
              <a:rPr lang="tr-TR" altLang="tr-TR"/>
              <a:t> adresinden erişildi.</a:t>
            </a:r>
          </a:p>
          <a:p>
            <a:r>
              <a:rPr lang="tr-TR" altLang="tr-TR"/>
              <a:t>Gönderme: (Tillman, 2003).</a:t>
            </a:r>
          </a:p>
        </p:txBody>
      </p:sp>
      <p:pic>
        <p:nvPicPr>
          <p:cNvPr id="17412" name="Picture 4" descr="MCj04339420000[1]">
            <a:extLst>
              <a:ext uri="{FF2B5EF4-FFF2-40B4-BE49-F238E27FC236}">
                <a16:creationId xmlns:a16="http://schemas.microsoft.com/office/drawing/2014/main" id="{3E6E2B2B-CDC9-4E9A-BE56-7D941C739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6482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5">
            <a:extLst>
              <a:ext uri="{FF2B5EF4-FFF2-40B4-BE49-F238E27FC236}">
                <a16:creationId xmlns:a16="http://schemas.microsoft.com/office/drawing/2014/main" id="{C754FC57-7FC7-4A7C-AB0D-33AFDE3FC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B9CD-071A-460D-B963-2B03A1695BFA}" type="slidenum">
              <a:rPr lang="tr-TR" altLang="tr-TR"/>
              <a:pPr/>
              <a:t>13</a:t>
            </a:fld>
            <a:r>
              <a:rPr lang="tr-TR" altLang="tr-TR"/>
              <a:t>/16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D43F28A6-FD25-4604-9626-0BFDF70A1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0"/>
              <a:t>Alıntı</a:t>
            </a:r>
            <a:endParaRPr lang="tr-TR" altLang="tr-TR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42F379A-8386-4DFF-A50E-EB5EE0954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“Ev ödevi, öğretim sürecinde öğrencinin herhangi bir konuya hazırlanması ya da öğretimin öğrenci üzerindeki etkisinin arttırılması ve kalıcılığın sağlanması amacıyla öğrenciye yaptırılan etkinlikler” şeklinde tanımlanmaktadır (Binbaşıoğlu, 1988, s. 82).</a:t>
            </a:r>
            <a:endParaRPr lang="tr-TR" altLang="tr-TR" b="1"/>
          </a:p>
          <a:p>
            <a:r>
              <a:rPr lang="tr-TR" altLang="tr-TR" b="1"/>
              <a:t>Not:</a:t>
            </a:r>
            <a:r>
              <a:rPr lang="tr-TR" altLang="tr-TR"/>
              <a:t> Alıntı 40 kelimeyi geçiyorsa blok alıntı olarak yazılır.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5">
            <a:extLst>
              <a:ext uri="{FF2B5EF4-FFF2-40B4-BE49-F238E27FC236}">
                <a16:creationId xmlns:a16="http://schemas.microsoft.com/office/drawing/2014/main" id="{9DDD3A8D-12FA-4067-91C9-25920E5C9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4B56-49D9-4FC9-AD01-43B035A93C75}" type="slidenum">
              <a:rPr lang="tr-TR" altLang="tr-TR"/>
              <a:pPr/>
              <a:t>14</a:t>
            </a:fld>
            <a:r>
              <a:rPr lang="tr-TR" altLang="tr-TR"/>
              <a:t>/16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11F8946-09E0-448B-A1F2-892270CB9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0"/>
              <a:t>Gönderme</a:t>
            </a:r>
            <a:endParaRPr lang="tr-TR" altLang="tr-TR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3D9C14E-43CC-4D44-83E5-51BE8F174F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Ödevler şu amaçlarla verilir. (Kleppinger, 1994, s. 10; Demir, 2000, s. 29):</a:t>
            </a:r>
          </a:p>
          <a:p>
            <a:pPr lvl="2"/>
            <a:r>
              <a:rPr lang="tr-TR" altLang="tr-TR" sz="2800"/>
              <a:t>Öğrencilerin öğrendikleri bir konuyu uygulamalarına fırsat vermek,</a:t>
            </a:r>
          </a:p>
          <a:p>
            <a:pPr lvl="2"/>
            <a:r>
              <a:rPr lang="tr-TR" altLang="tr-TR" sz="2800"/>
              <a:t>Öğrencileri yeni öğrenecekleri konuya hazırlamak,</a:t>
            </a:r>
          </a:p>
          <a:p>
            <a:pPr lvl="2"/>
            <a:r>
              <a:rPr lang="tr-TR" altLang="tr-TR" sz="2800"/>
              <a:t>İyi anlaşılmayan konuların anlaşılmasını sağlamak.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5">
            <a:extLst>
              <a:ext uri="{FF2B5EF4-FFF2-40B4-BE49-F238E27FC236}">
                <a16:creationId xmlns:a16="http://schemas.microsoft.com/office/drawing/2014/main" id="{4F6219ED-BA6C-43DE-8A38-419EADDE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33F7-D725-49C6-AFB9-FEBCDBAEBE47}" type="slidenum">
              <a:rPr lang="tr-TR" altLang="tr-TR"/>
              <a:pPr/>
              <a:t>15</a:t>
            </a:fld>
            <a:r>
              <a:rPr lang="tr-TR" altLang="tr-TR"/>
              <a:t>/16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BB8F86CE-1432-47A6-B234-6960A0A50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0"/>
              <a:t>Gönderme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EEC73C4-2480-4D39-9741-27CC14F63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3200"/>
              <a:t>Ev ödevleri mutlaka verilmelidir. Ancak, zorunlu ve gönüllü ödevlerin bir karışımı en faydalı olanıdır (Demir, 2003, s. 202).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5">
            <a:extLst>
              <a:ext uri="{FF2B5EF4-FFF2-40B4-BE49-F238E27FC236}">
                <a16:creationId xmlns:a16="http://schemas.microsoft.com/office/drawing/2014/main" id="{F3796704-9589-4293-93BC-05DF1E1E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38F9-30C3-482A-83D7-3CBADAB275E7}" type="slidenum">
              <a:rPr lang="tr-TR" altLang="tr-TR"/>
              <a:pPr/>
              <a:t>16</a:t>
            </a:fld>
            <a:r>
              <a:rPr lang="tr-TR" altLang="tr-TR"/>
              <a:t>/16</a:t>
            </a: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4F2D77D-4F6C-41EF-95B3-90E70CF8E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86758F7-F0FA-433C-8AB0-AB66F8A883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tr-TR" altLang="tr-TR"/>
          </a:p>
        </p:txBody>
      </p:sp>
      <p:sp>
        <p:nvSpPr>
          <p:cNvPr id="21508" name="WordArt 4">
            <a:extLst>
              <a:ext uri="{FF2B5EF4-FFF2-40B4-BE49-F238E27FC236}">
                <a16:creationId xmlns:a16="http://schemas.microsoft.com/office/drawing/2014/main" id="{8CD6900A-66A1-4035-B522-961DD1CC11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38400" y="2133600"/>
            <a:ext cx="4743450" cy="34163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1838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DİNLEDİĞİNİZ İÇİN</a:t>
            </a:r>
          </a:p>
          <a:p>
            <a:pPr algn="ctr"/>
            <a:r>
              <a:rPr lang="tr-TR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TEŞEKKÜR EDERİM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5">
            <a:extLst>
              <a:ext uri="{FF2B5EF4-FFF2-40B4-BE49-F238E27FC236}">
                <a16:creationId xmlns:a16="http://schemas.microsoft.com/office/drawing/2014/main" id="{006444DD-5330-41CF-850A-8661293FA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56124-5168-48E0-A230-E7C3828C7565}" type="slidenum">
              <a:rPr lang="tr-TR" altLang="tr-TR"/>
              <a:pPr/>
              <a:t>2</a:t>
            </a:fld>
            <a:r>
              <a:rPr lang="tr-TR" altLang="tr-TR"/>
              <a:t>/16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994458D6-E1CE-48FB-AA69-15FAA7484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93038" cy="1462088"/>
          </a:xfrm>
        </p:spPr>
        <p:txBody>
          <a:bodyPr/>
          <a:lstStyle/>
          <a:p>
            <a:r>
              <a:rPr lang="tr-TR" altLang="tr-TR" b="0"/>
              <a:t>Kaynak Göstermenin Önemi</a:t>
            </a:r>
            <a:endParaRPr lang="tr-TR" altLang="tr-TR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55888AA-FDE2-4880-BEBA-0A86C13F6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514600"/>
            <a:ext cx="7772400" cy="4114800"/>
          </a:xfrm>
        </p:spPr>
        <p:txBody>
          <a:bodyPr/>
          <a:lstStyle/>
          <a:p>
            <a:r>
              <a:rPr lang="tr-TR" altLang="tr-TR"/>
              <a:t>Bilim ahlakının gereğidir.</a:t>
            </a:r>
          </a:p>
          <a:p>
            <a:pPr lvl="1"/>
            <a:r>
              <a:rPr lang="tr-TR" altLang="tr-TR"/>
              <a:t>Bilginin asıl sahibini belirtir.</a:t>
            </a:r>
          </a:p>
          <a:p>
            <a:pPr lvl="1"/>
            <a:r>
              <a:rPr lang="tr-TR" altLang="tr-TR"/>
              <a:t>Araştırmacının katkısını açıkça ortaya koyar.</a:t>
            </a:r>
          </a:p>
        </p:txBody>
      </p:sp>
      <p:pic>
        <p:nvPicPr>
          <p:cNvPr id="8198" name="Picture 6" descr="MMj03181710000[1]">
            <a:extLst>
              <a:ext uri="{FF2B5EF4-FFF2-40B4-BE49-F238E27FC236}">
                <a16:creationId xmlns:a16="http://schemas.microsoft.com/office/drawing/2014/main" id="{1805151B-F565-4288-AFA0-A936843A945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43400"/>
            <a:ext cx="148431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5">
            <a:extLst>
              <a:ext uri="{FF2B5EF4-FFF2-40B4-BE49-F238E27FC236}">
                <a16:creationId xmlns:a16="http://schemas.microsoft.com/office/drawing/2014/main" id="{84211D22-BBA0-4663-A60D-CF6D030B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97743-8182-4051-8745-A42FD4A375EB}" type="slidenum">
              <a:rPr lang="tr-TR" altLang="tr-TR"/>
              <a:pPr/>
              <a:t>3</a:t>
            </a:fld>
            <a:r>
              <a:rPr lang="tr-TR" altLang="tr-TR"/>
              <a:t>/16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D3FF309-0EC1-49E3-879A-9AD9429B5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0"/>
              <a:t>Kaynak Göstermenin Önemi</a:t>
            </a:r>
            <a:endParaRPr lang="tr-TR" altLang="tr-TR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A42FAC2-8584-43E5-B3B6-78C1F5D0A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Çalışmanın güvenirliğini arttırır.</a:t>
            </a:r>
          </a:p>
          <a:p>
            <a:pPr lvl="1"/>
            <a:r>
              <a:rPr lang="tr-TR" altLang="tr-TR"/>
              <a:t>Çalışmanın derinliği konusunda fikir verir.</a:t>
            </a:r>
          </a:p>
          <a:p>
            <a:pPr lvl="1"/>
            <a:r>
              <a:rPr lang="tr-TR" altLang="tr-TR"/>
              <a:t>Sunulan bilginin doğruluğunu destekleyen başka kaynaklar olduğunu gösterir.</a:t>
            </a:r>
          </a:p>
          <a:p>
            <a:pPr lvl="1"/>
            <a:r>
              <a:rPr lang="tr-TR" altLang="tr-TR"/>
              <a:t>Denetim olanağı sağlar.</a:t>
            </a:r>
          </a:p>
          <a:p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8B57D1-A4E5-4E58-8281-A18D8AD2F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8DD8-D3B7-4C0D-B1DC-642B92AF61CE}" type="slidenum">
              <a:rPr lang="tr-TR" altLang="tr-TR"/>
              <a:pPr/>
              <a:t>4</a:t>
            </a:fld>
            <a:r>
              <a:rPr lang="tr-TR" altLang="tr-TR"/>
              <a:t>/16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2BC02E67-77B2-40DF-8074-39893A276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0"/>
              <a:t>Kaynak Göstermenin Önemi</a:t>
            </a:r>
            <a:endParaRPr lang="tr-TR" altLang="tr-TR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153FC5C-96E4-4CCE-BD6A-3142E9FB3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362200"/>
            <a:ext cx="7772400" cy="4114800"/>
          </a:xfrm>
        </p:spPr>
        <p:txBody>
          <a:bodyPr/>
          <a:lstStyle/>
          <a:p>
            <a:r>
              <a:rPr lang="tr-TR" altLang="tr-TR"/>
              <a:t>Kullanılan kaynaklara erişim olanağı sağlar.</a:t>
            </a:r>
          </a:p>
          <a:p>
            <a:pPr lvl="1"/>
            <a:r>
              <a:rPr lang="tr-TR" altLang="tr-TR"/>
              <a:t>Doğruluk</a:t>
            </a:r>
          </a:p>
          <a:p>
            <a:pPr lvl="1"/>
            <a:r>
              <a:rPr lang="tr-TR" altLang="tr-TR"/>
              <a:t>Yeterlilik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/>
          </a:p>
        </p:txBody>
      </p:sp>
      <p:pic>
        <p:nvPicPr>
          <p:cNvPr id="10244" name="Picture 4" descr="MMj02363600000[1]">
            <a:extLst>
              <a:ext uri="{FF2B5EF4-FFF2-40B4-BE49-F238E27FC236}">
                <a16:creationId xmlns:a16="http://schemas.microsoft.com/office/drawing/2014/main" id="{F55DB8C8-486D-482E-9BB6-1B1C1F65D6F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3669">
            <a:off x="3111500" y="5484813"/>
            <a:ext cx="356235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MCj04260540000[1]">
            <a:extLst>
              <a:ext uri="{FF2B5EF4-FFF2-40B4-BE49-F238E27FC236}">
                <a16:creationId xmlns:a16="http://schemas.microsoft.com/office/drawing/2014/main" id="{DCD7A295-E644-4976-8475-87F1AE585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67200"/>
            <a:ext cx="1841500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5">
            <a:extLst>
              <a:ext uri="{FF2B5EF4-FFF2-40B4-BE49-F238E27FC236}">
                <a16:creationId xmlns:a16="http://schemas.microsoft.com/office/drawing/2014/main" id="{452CDA6C-4FF1-4FC6-9A0E-2938275E4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C9954-CB39-43F3-A22C-34C9AB6CAE6B}" type="slidenum">
              <a:rPr lang="tr-TR" altLang="tr-TR"/>
              <a:pPr/>
              <a:t>5</a:t>
            </a:fld>
            <a:r>
              <a:rPr lang="tr-TR" altLang="tr-TR"/>
              <a:t>/16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F42BBCB7-EA62-4763-A208-90E7FBD0A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0"/>
              <a:t>Kaynak Göstermenin Aşamaları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7EBE152-1FDA-43FF-B6CA-484660B288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438400"/>
            <a:ext cx="7772400" cy="4114800"/>
          </a:xfrm>
        </p:spPr>
        <p:txBody>
          <a:bodyPr/>
          <a:lstStyle/>
          <a:p>
            <a:r>
              <a:rPr lang="tr-TR" altLang="tr-TR"/>
              <a:t>Çalışmanın sonunda kaynak gösterme: Kaynakça/Bibliyografi</a:t>
            </a:r>
          </a:p>
          <a:p>
            <a:r>
              <a:rPr lang="tr-TR" altLang="tr-TR"/>
              <a:t>Çalışmanın içinde kaynak gösterme: Gönderme</a:t>
            </a:r>
          </a:p>
          <a:p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5">
            <a:extLst>
              <a:ext uri="{FF2B5EF4-FFF2-40B4-BE49-F238E27FC236}">
                <a16:creationId xmlns:a16="http://schemas.microsoft.com/office/drawing/2014/main" id="{4B90D414-3B1A-43FD-9866-DDDBE6DBB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A05D-54FE-4AFA-9828-EE052C01901A}" type="slidenum">
              <a:rPr lang="tr-TR" altLang="tr-TR"/>
              <a:pPr/>
              <a:t>6</a:t>
            </a:fld>
            <a:r>
              <a:rPr lang="tr-TR" altLang="tr-TR"/>
              <a:t>/16</a:t>
            </a: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D6A62F51-84EE-42E9-A078-79F77E988A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971800"/>
            <a:ext cx="7793038" cy="1462088"/>
          </a:xfrm>
        </p:spPr>
        <p:txBody>
          <a:bodyPr/>
          <a:lstStyle/>
          <a:p>
            <a:r>
              <a:rPr lang="tr-TR" altLang="tr-TR" sz="4800" b="0"/>
              <a:t>Kaynak Gösterme</a:t>
            </a:r>
            <a:br>
              <a:rPr lang="tr-TR" altLang="tr-TR" sz="4800" b="0"/>
            </a:br>
            <a:r>
              <a:rPr lang="tr-TR" altLang="tr-TR" sz="4800" b="0"/>
              <a:t>Biçimi Olarak</a:t>
            </a:r>
            <a:br>
              <a:rPr lang="tr-TR" altLang="tr-TR" sz="4800" b="0"/>
            </a:br>
            <a:r>
              <a:rPr lang="tr-TR" altLang="tr-TR" sz="4800" b="0"/>
              <a:t>APA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5">
            <a:extLst>
              <a:ext uri="{FF2B5EF4-FFF2-40B4-BE49-F238E27FC236}">
                <a16:creationId xmlns:a16="http://schemas.microsoft.com/office/drawing/2014/main" id="{D00C669B-EB4D-4319-92A0-CC11C89AB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F6EA-F878-48E6-BBD2-6D98686723F8}" type="slidenum">
              <a:rPr lang="tr-TR" altLang="tr-TR"/>
              <a:pPr/>
              <a:t>7</a:t>
            </a:fld>
            <a:r>
              <a:rPr lang="tr-TR" altLang="tr-TR"/>
              <a:t>/16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CE7761A8-93CD-4FCB-86C3-C5EFC1365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0"/>
              <a:t>Kitap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24F65EB-3A42-4A8C-A385-23AB2E431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b="1"/>
              <a:t>Soyad, Ad. (Basım Tarihi). </a:t>
            </a:r>
            <a:r>
              <a:rPr lang="tr-TR" altLang="tr-TR" b="1" i="1"/>
              <a:t>Eser adı</a:t>
            </a:r>
            <a:r>
              <a:rPr lang="tr-TR" altLang="tr-TR" b="1"/>
              <a:t>. Basım yeri: Yayın evi.</a:t>
            </a:r>
            <a:endParaRPr lang="tr-TR" altLang="tr-TR"/>
          </a:p>
          <a:p>
            <a:r>
              <a:rPr lang="tr-TR" altLang="tr-TR"/>
              <a:t>Baysal, J. (1982). </a:t>
            </a:r>
            <a:r>
              <a:rPr lang="tr-TR" altLang="tr-TR" i="1"/>
              <a:t>Kütüphanecilik alanında yeni kavramlar.</a:t>
            </a:r>
            <a:r>
              <a:rPr lang="tr-TR" altLang="tr-TR"/>
              <a:t> İstanbul: İstanbul üniversitesi Edebiyat Fakültesi.</a:t>
            </a:r>
          </a:p>
          <a:p>
            <a:r>
              <a:rPr lang="tr-TR" altLang="tr-TR"/>
              <a:t>Gönderme: (Baysal, 1982, s. 56).</a:t>
            </a:r>
          </a:p>
        </p:txBody>
      </p:sp>
      <p:pic>
        <p:nvPicPr>
          <p:cNvPr id="12292" name="Picture 4" descr="MCj04326450000[1]">
            <a:extLst>
              <a:ext uri="{FF2B5EF4-FFF2-40B4-BE49-F238E27FC236}">
                <a16:creationId xmlns:a16="http://schemas.microsoft.com/office/drawing/2014/main" id="{2A4C3018-2486-457D-8F70-1E337D0AA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5">
            <a:extLst>
              <a:ext uri="{FF2B5EF4-FFF2-40B4-BE49-F238E27FC236}">
                <a16:creationId xmlns:a16="http://schemas.microsoft.com/office/drawing/2014/main" id="{861C4E11-1D32-4EA0-BCC1-0D6FD249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A8F7-5EA7-4482-B3FE-24DDE2CFEDCD}" type="slidenum">
              <a:rPr lang="tr-TR" altLang="tr-TR"/>
              <a:pPr/>
              <a:t>8</a:t>
            </a:fld>
            <a:r>
              <a:rPr lang="tr-TR" altLang="tr-TR"/>
              <a:t>/16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38EC122-5DD3-488A-93C8-2BF743EC2F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0"/>
              <a:t>Kitap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D33ABB3-6FCA-4F58-92BB-E1D2621871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Tonta, Y., Bitirim, Y. ve Sever, H. (2002). </a:t>
            </a:r>
            <a:r>
              <a:rPr lang="tr-TR" altLang="tr-TR" i="1"/>
              <a:t>Türkçe arama motorlarında performans değerlendirme.</a:t>
            </a:r>
            <a:r>
              <a:rPr lang="tr-TR" altLang="tr-TR"/>
              <a:t> Ankara: Total Bilişim.</a:t>
            </a:r>
          </a:p>
          <a:p>
            <a:r>
              <a:rPr lang="tr-TR" altLang="tr-TR"/>
              <a:t>Gönderme: (Tonta, Bitirim ve Sever, 2002, s. 59). veya (Tonta ve diğerleri, 2002, s. 59).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5">
            <a:extLst>
              <a:ext uri="{FF2B5EF4-FFF2-40B4-BE49-F238E27FC236}">
                <a16:creationId xmlns:a16="http://schemas.microsoft.com/office/drawing/2014/main" id="{484B4C9F-5BCB-407B-A27E-E52E496B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4B12E-A998-4CC0-89AE-2F8B716D72C3}" type="slidenum">
              <a:rPr lang="tr-TR" altLang="tr-TR"/>
              <a:pPr/>
              <a:t>9</a:t>
            </a:fld>
            <a:r>
              <a:rPr lang="tr-TR" altLang="tr-TR"/>
              <a:t>/16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653C6C68-89D2-48C8-9B11-F863731796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9EAB06F-25F0-47BD-99E2-E9B25E6F7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b="1"/>
              <a:t>Not:</a:t>
            </a:r>
            <a:r>
              <a:rPr lang="tr-TR" altLang="tr-TR"/>
              <a:t> Kaynakçada kaynağı gösterirken, çok yazarlı çalışmalarda yazarlar 6 yazara kadar tam olarak yazılır, 6. yazardan sonraki yazarlar “ve diğerleri” olarak yazılır.</a:t>
            </a:r>
          </a:p>
        </p:txBody>
      </p:sp>
      <p:pic>
        <p:nvPicPr>
          <p:cNvPr id="14340" name="Picture 4" descr="MMj02363170000[1]">
            <a:extLst>
              <a:ext uri="{FF2B5EF4-FFF2-40B4-BE49-F238E27FC236}">
                <a16:creationId xmlns:a16="http://schemas.microsoft.com/office/drawing/2014/main" id="{378C6B77-91F2-48B9-AE42-09A11BFE1E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672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rışımlar">
  <a:themeElements>
    <a:clrScheme name="Karışımlar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Karışımla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arışımlar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ışımlar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ışımlar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76</TotalTime>
  <Words>545</Words>
  <Application>Microsoft Office PowerPoint</Application>
  <PresentationFormat>Ekran Gösterisi (4:3)</PresentationFormat>
  <Paragraphs>69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Karışımlar</vt:lpstr>
      <vt:lpstr>Kaynak Gösterme Teknikleri</vt:lpstr>
      <vt:lpstr>Kaynak Göstermenin Önemi</vt:lpstr>
      <vt:lpstr>Kaynak Göstermenin Önemi</vt:lpstr>
      <vt:lpstr>Kaynak Göstermenin Önemi</vt:lpstr>
      <vt:lpstr>Kaynak Göstermenin Aşamaları</vt:lpstr>
      <vt:lpstr>Kaynak Gösterme Biçimi Olarak APA</vt:lpstr>
      <vt:lpstr>Kitap</vt:lpstr>
      <vt:lpstr>Kitap</vt:lpstr>
      <vt:lpstr>PowerPoint Sunusu</vt:lpstr>
      <vt:lpstr>Makale</vt:lpstr>
      <vt:lpstr>Tez</vt:lpstr>
      <vt:lpstr>Web Sayfası</vt:lpstr>
      <vt:lpstr>Alıntı</vt:lpstr>
      <vt:lpstr>Gönderme</vt:lpstr>
      <vt:lpstr>Gönderme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Kaynak Gösterme Teknikleri</dc:title>
  <dc:creator>mehmet genç</dc:creator>
  <cp:keywords>kaynakça</cp:keywords>
  <cp:lastModifiedBy>mehmet genç</cp:lastModifiedBy>
  <cp:revision>6</cp:revision>
  <cp:lastPrinted>1601-01-01T00:00:00Z</cp:lastPrinted>
  <dcterms:created xsi:type="dcterms:W3CDTF">1601-01-01T00:00:00Z</dcterms:created>
  <dcterms:modified xsi:type="dcterms:W3CDTF">2018-05-11T09:04:29Z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