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86" r:id="rId3"/>
    <p:sldId id="257" r:id="rId4"/>
    <p:sldId id="258" r:id="rId5"/>
    <p:sldId id="259" r:id="rId6"/>
    <p:sldId id="284" r:id="rId7"/>
    <p:sldId id="285" r:id="rId8"/>
    <p:sldId id="260" r:id="rId9"/>
    <p:sldId id="261" r:id="rId10"/>
    <p:sldId id="283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98F74D60-4146-41CA-A0B3-492EF24023D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tr-TR" altLang="tr-TR"/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A9194FA7-B544-491E-9CE3-01C742E6057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tr-TR" altLang="tr-TR"/>
          </a:p>
        </p:txBody>
      </p:sp>
      <p:sp>
        <p:nvSpPr>
          <p:cNvPr id="65540" name="Rectangle 4">
            <a:extLst>
              <a:ext uri="{FF2B5EF4-FFF2-40B4-BE49-F238E27FC236}">
                <a16:creationId xmlns:a16="http://schemas.microsoft.com/office/drawing/2014/main" id="{0002C048-F5E1-4DA7-826D-EA13D8C4F438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5541" name="Rectangle 5">
            <a:extLst>
              <a:ext uri="{FF2B5EF4-FFF2-40B4-BE49-F238E27FC236}">
                <a16:creationId xmlns:a16="http://schemas.microsoft.com/office/drawing/2014/main" id="{4391AC86-F6F1-4BE5-82B0-5AB6BED8186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metin stillerini düzenlemek için tıklatın</a:t>
            </a:r>
          </a:p>
          <a:p>
            <a:pPr lvl="1"/>
            <a:r>
              <a:rPr lang="tr-TR" altLang="tr-TR"/>
              <a:t>İkinci düzey</a:t>
            </a:r>
          </a:p>
          <a:p>
            <a:pPr lvl="2"/>
            <a:r>
              <a:rPr lang="tr-TR" altLang="tr-TR"/>
              <a:t>Üçüncü düzey</a:t>
            </a:r>
          </a:p>
          <a:p>
            <a:pPr lvl="3"/>
            <a:r>
              <a:rPr lang="tr-TR" altLang="tr-TR"/>
              <a:t>Dördüncü düzey</a:t>
            </a:r>
          </a:p>
          <a:p>
            <a:pPr lvl="4"/>
            <a:r>
              <a:rPr lang="tr-TR" altLang="tr-TR"/>
              <a:t>Beşinci düzey</a:t>
            </a:r>
          </a:p>
        </p:txBody>
      </p:sp>
      <p:sp>
        <p:nvSpPr>
          <p:cNvPr id="65542" name="Rectangle 6">
            <a:extLst>
              <a:ext uri="{FF2B5EF4-FFF2-40B4-BE49-F238E27FC236}">
                <a16:creationId xmlns:a16="http://schemas.microsoft.com/office/drawing/2014/main" id="{708749D6-D109-4B4D-B8C5-2A541C1DBCC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tr-TR" altLang="tr-TR"/>
          </a:p>
        </p:txBody>
      </p:sp>
      <p:sp>
        <p:nvSpPr>
          <p:cNvPr id="65543" name="Rectangle 7">
            <a:extLst>
              <a:ext uri="{FF2B5EF4-FFF2-40B4-BE49-F238E27FC236}">
                <a16:creationId xmlns:a16="http://schemas.microsoft.com/office/drawing/2014/main" id="{C32C5EEF-18EF-4342-87B1-36515E83BF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F9568F7-48C6-4D5C-A6EA-74E54E6C900D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83CD2B8-EB13-4FBA-B954-D969034A5C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1FF38CBC-50A3-40B8-9F71-7C524257EF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3A358B6-00D4-4BD4-83F7-F1552CC67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387080B-7161-460D-9B53-8B026805A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9FB2C2D-C111-4AA1-89CD-C979B83C4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97CCEC-8DBA-4269-B8A9-CA74AD8B649D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138834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085FC7C-6678-4F04-B21A-AEF3435AA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B7C22A0D-98A1-43EB-BC1D-7986953068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5EA7DC3-22C2-4989-80D7-5610E6FF5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2B647E3-CD9A-4609-9932-D4EEBADD5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4D24C24-C42B-4620-97D7-F8050A93A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148E6B-3D44-423D-BF0D-F376F8FF7F7C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574868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AB1C157A-49C8-483D-A036-4B9F004AD6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24500C29-974B-4F56-AA38-A947276927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171FF25-7331-4689-B456-D727499F8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BF1A18A-06B4-42B8-B341-204AAF658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E81D64E-30D0-4D65-96E9-DD9BA5AFE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53CFD4-9137-4946-AE8C-A2AA5013AD77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523655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F69078D-CF81-4E72-9A8D-BDEA9D7AD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6E1F264-F7C4-402B-8B0B-45C238920E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D0C7724-82BC-4662-8E0C-908342F08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01842D8-CD69-46BB-849E-4825BE663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1FE029F-2DE4-4306-94D2-50C95C567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F06B9C-D619-4982-8B2E-2038F52AFF0C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734059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4777F15-3E7F-40F7-82FF-12CD713B9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3E5F5173-2157-4F7B-A5D8-8D5BE58D00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E8927C7-9712-4FB0-B7F7-C2173BB8A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2957927-9B05-47A4-93C6-345F2F576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02A217D-22F2-46FD-B895-F00BBBC0D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006C94-251E-46D8-8A61-9551D296C67E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493686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AD5CE25-8646-491D-9B1B-544C694B9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DE2074A-8BD0-4D68-9EB9-7FF1D6F1A4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37290E4C-5957-44D6-BE93-6FBCA449BB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BE61BB7A-59F1-4104-84BB-32DF790AA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6970D402-8294-460F-B3F8-E52A29DDF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5647F4A8-D382-4E45-AA17-67A592001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1B16EA-EBCB-4811-9F10-72F77B25E8FD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740444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593E01F-B05B-4B57-AD20-D2249068AC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6A2169B-6A4C-4FCD-83C6-A29B4EB8AA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66420823-CBA3-45DA-ADAA-BC8504D43F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A0C270A3-4B4B-4FD3-9D21-E9865EB5BD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4072B2B9-BE57-4B08-97D0-3414D4183E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6E531307-4FE9-42D1-89E4-868915289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8ED7BB96-A120-4321-AFC8-7A4E58F4D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452AC53D-C513-4CB8-83F8-F5914A626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8B2B4E-181B-4A1C-8568-426BBB364923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578395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6974F0E-D437-4F5D-BD91-E2347ABB3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576510EC-9E0E-434B-9376-EB84CB15E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97B04955-682A-4502-87DD-5663DCB18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F132E951-450A-4D0E-9D66-87E9A3E25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A11262-DFEF-44D5-95B1-3492E1379E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734087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CDFFEC00-C8AF-4D5A-BF57-05058C24F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A092D86A-244D-4CED-B292-B5942723C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9BB8C45A-D219-4B95-A31D-E39C0D0DA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A28131-68C7-4FA4-9B65-618BB1BC5F3C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069550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858E5DD-BBDD-4C15-BC2F-C129A1A047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5B05286-5CD5-439B-9240-85C8CCAD5B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6392E6FB-1FB3-47BF-A7DC-2090D6AA04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CD3C092E-5FA2-4258-A3F5-076C767C7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D7E5AE76-7237-4A52-A5DA-9A5F68EA6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B3DC961A-B898-4324-9DE9-2481543B9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578D91-DC9F-4455-B3D6-2B0519676BB9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668809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7EC072C-5A9A-4895-8A72-FE8A781F5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9B3D3D54-B5F2-4F72-8EDB-F5C64F406E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70C1D0C4-57A9-43D2-958A-4E48FB566E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DC2B3468-D2D6-4B0B-8240-3C53FFFB9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4668E042-F317-42C9-95E3-28690BC73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774D3195-7C46-4F6C-A550-9B51249C2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789670-E550-4B55-BB16-16D27594791A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699972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1DBF28D-CA2A-4687-8CD5-E43AEDABF2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başlık stili için tıklatın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392F48D-38E1-4EB5-AE7B-61779DC929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metin stillerini düzenlemek için tıklatın</a:t>
            </a:r>
          </a:p>
          <a:p>
            <a:pPr lvl="1"/>
            <a:r>
              <a:rPr lang="tr-TR" altLang="tr-TR"/>
              <a:t>İkinci düzey</a:t>
            </a:r>
          </a:p>
          <a:p>
            <a:pPr lvl="2"/>
            <a:r>
              <a:rPr lang="tr-TR" altLang="tr-TR"/>
              <a:t>Üçüncü düzey</a:t>
            </a:r>
          </a:p>
          <a:p>
            <a:pPr lvl="3"/>
            <a:r>
              <a:rPr lang="tr-TR" altLang="tr-TR"/>
              <a:t>Dördüncü düzey</a:t>
            </a:r>
          </a:p>
          <a:p>
            <a:pPr lvl="4"/>
            <a:r>
              <a:rPr lang="tr-TR" altLang="tr-TR"/>
              <a:t>Beşinci düzey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58971A2-73B0-4821-AAD6-6EBA6AD270B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tr-TR" altLang="tr-T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84B3B71-8100-4848-AD2D-E3FC4FE7F13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tr-TR" altLang="tr-T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6902AA9-AC69-4DD4-B286-52BB253D275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D0B5699-15DF-495A-A84B-A41292F2C51C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>
            <a:extLst>
              <a:ext uri="{FF2B5EF4-FFF2-40B4-BE49-F238E27FC236}">
                <a16:creationId xmlns:a16="http://schemas.microsoft.com/office/drawing/2014/main" id="{2BF6D364-1C73-4624-8764-73544BED3AE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88925" y="360363"/>
            <a:ext cx="8459788" cy="6021387"/>
          </a:xfrm>
        </p:spPr>
        <p:txBody>
          <a:bodyPr/>
          <a:lstStyle/>
          <a:p>
            <a:pPr algn="just"/>
            <a:endParaRPr lang="tr-TR" altLang="tr-TR" sz="3200" b="1" dirty="0"/>
          </a:p>
          <a:p>
            <a:pPr algn="just"/>
            <a:endParaRPr lang="tr-TR" altLang="tr-TR" sz="3200" b="1" dirty="0"/>
          </a:p>
          <a:p>
            <a:pPr algn="just"/>
            <a:r>
              <a:rPr lang="tr-TR" altLang="tr-TR" sz="6000" b="1" dirty="0"/>
              <a:t>F</a:t>
            </a:r>
            <a:r>
              <a:rPr lang="tr-TR" altLang="tr-TR" sz="4000" b="1" dirty="0"/>
              <a:t>OTOSENTEZ </a:t>
            </a:r>
            <a:r>
              <a:rPr lang="tr-TR" altLang="tr-TR" sz="3200" b="1" dirty="0"/>
              <a:t>VE</a:t>
            </a:r>
            <a:r>
              <a:rPr lang="tr-TR" altLang="tr-TR" sz="4000" b="1" dirty="0"/>
              <a:t> </a:t>
            </a:r>
            <a:r>
              <a:rPr lang="tr-TR" altLang="tr-TR" sz="6000" b="1" dirty="0"/>
              <a:t>K</a:t>
            </a:r>
            <a:r>
              <a:rPr lang="tr-TR" altLang="tr-TR" sz="4000" b="1" dirty="0"/>
              <a:t>EMOSENTEZ</a:t>
            </a:r>
          </a:p>
          <a:p>
            <a:pPr algn="just"/>
            <a:endParaRPr lang="tr-TR" altLang="tr-TR" sz="4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21CE2FC5-66CA-436E-BCCB-1D65636826E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388" y="360363"/>
            <a:ext cx="8713787" cy="6021387"/>
          </a:xfrm>
        </p:spPr>
        <p:txBody>
          <a:bodyPr/>
          <a:lstStyle/>
          <a:p>
            <a:pPr marL="990600" lvl="1" indent="-533400" algn="just"/>
            <a:endParaRPr lang="tr-TR" altLang="tr-TR" sz="2800"/>
          </a:p>
          <a:p>
            <a:pPr marL="990600" lvl="1" indent="-533400" algn="just"/>
            <a:r>
              <a:rPr lang="tr-TR" altLang="tr-TR" sz="3200" b="1"/>
              <a:t>1.2. Fotofosforilizasyon</a:t>
            </a:r>
          </a:p>
          <a:p>
            <a:pPr marL="609600" indent="-609600" algn="just"/>
            <a:r>
              <a:rPr lang="tr-TR" altLang="tr-TR" sz="3200"/>
              <a:t>	</a:t>
            </a:r>
          </a:p>
          <a:p>
            <a:pPr marL="609600" indent="-609600" algn="just"/>
            <a:r>
              <a:rPr lang="tr-TR" altLang="tr-TR" sz="3200"/>
              <a:t>	Fotofosforilizasyon, ışık enerjisinin yakala-narak ATP üretilmesi anlamına gelir.</a:t>
            </a:r>
          </a:p>
          <a:p>
            <a:pPr marL="609600" indent="-609600" algn="just"/>
            <a:r>
              <a:rPr lang="tr-TR" altLang="tr-TR" sz="3200"/>
              <a:t>	</a:t>
            </a:r>
          </a:p>
          <a:p>
            <a:pPr marL="609600" indent="-609600" algn="just"/>
            <a:r>
              <a:rPr lang="tr-TR" altLang="tr-TR" sz="3200"/>
              <a:t>	Fotosentezin Işık Reaksiyonları Safhası’nda devirli ve devirsiz olmak üzere 2 tip fotofosforilizasyon vardır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66599201-DCE9-46CA-B875-F5915B7D453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88925" y="360363"/>
            <a:ext cx="8459788" cy="6021387"/>
          </a:xfrm>
        </p:spPr>
        <p:txBody>
          <a:bodyPr/>
          <a:lstStyle/>
          <a:p>
            <a:pPr algn="just"/>
            <a:r>
              <a:rPr lang="tr-TR" altLang="tr-TR" sz="2500" b="1"/>
              <a:t>1.2.1. Devirli Fotofosforilizasyon</a:t>
            </a:r>
          </a:p>
          <a:p>
            <a:pPr algn="just"/>
            <a:endParaRPr lang="tr-TR" altLang="tr-TR" sz="2500" b="1"/>
          </a:p>
          <a:p>
            <a:pPr algn="just"/>
            <a:endParaRPr lang="tr-TR" altLang="tr-TR" sz="3200"/>
          </a:p>
          <a:p>
            <a:pPr algn="just"/>
            <a:endParaRPr lang="tr-TR" altLang="tr-TR" sz="3200"/>
          </a:p>
          <a:p>
            <a:pPr algn="just"/>
            <a:endParaRPr lang="tr-TR" altLang="tr-TR" sz="3200"/>
          </a:p>
          <a:p>
            <a:pPr algn="just"/>
            <a:endParaRPr lang="tr-TR" altLang="tr-TR" sz="3200"/>
          </a:p>
          <a:p>
            <a:pPr algn="just"/>
            <a:r>
              <a:rPr lang="tr-TR" altLang="tr-TR" sz="2500"/>
              <a:t>			       </a:t>
            </a:r>
          </a:p>
          <a:p>
            <a:pPr algn="just"/>
            <a:r>
              <a:rPr lang="tr-TR" altLang="tr-TR" sz="2500"/>
              <a:t>			   </a:t>
            </a:r>
            <a:r>
              <a:rPr lang="tr-TR" altLang="tr-TR" sz="2500" b="1"/>
              <a:t>1.2.2. Devirsiz Fotofosforilizasyon</a:t>
            </a:r>
          </a:p>
          <a:p>
            <a:pPr algn="just"/>
            <a:endParaRPr lang="tr-TR" altLang="tr-TR" sz="3200"/>
          </a:p>
        </p:txBody>
      </p:sp>
      <p:pic>
        <p:nvPicPr>
          <p:cNvPr id="38915" name="Picture 3">
            <a:extLst>
              <a:ext uri="{FF2B5EF4-FFF2-40B4-BE49-F238E27FC236}">
                <a16:creationId xmlns:a16="http://schemas.microsoft.com/office/drawing/2014/main" id="{2366D071-D9A5-4547-87EA-71E103D4B5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196975"/>
            <a:ext cx="8712200" cy="2716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9A84903D-760E-43D0-A5BC-A94D5C22522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88925" y="360363"/>
            <a:ext cx="8459788" cy="6021387"/>
          </a:xfrm>
        </p:spPr>
        <p:txBody>
          <a:bodyPr/>
          <a:lstStyle/>
          <a:p>
            <a:pPr algn="just"/>
            <a:endParaRPr lang="tr-TR" altLang="tr-TR" sz="2800">
              <a:latin typeface="Times New Roman" panose="02020603050405020304" pitchFamily="18" charset="0"/>
            </a:endParaRPr>
          </a:p>
          <a:p>
            <a:pPr algn="just"/>
            <a:endParaRPr lang="tr-TR" altLang="tr-TR" sz="2800">
              <a:latin typeface="Times New Roman" panose="02020603050405020304" pitchFamily="18" charset="0"/>
            </a:endParaRPr>
          </a:p>
          <a:p>
            <a:pPr algn="just"/>
            <a:r>
              <a:rPr lang="tr-TR" altLang="tr-TR" sz="2800">
                <a:latin typeface="Times New Roman" panose="02020603050405020304" pitchFamily="18" charset="0"/>
              </a:rPr>
              <a:t>Sonuç olarak fotosentezin ışık reaksiyonları safhasında ATP ve NADPH</a:t>
            </a:r>
            <a:r>
              <a:rPr lang="tr-TR" altLang="tr-TR" sz="2800" baseline="-25000">
                <a:latin typeface="Times New Roman" panose="02020603050405020304" pitchFamily="18" charset="0"/>
              </a:rPr>
              <a:t>2</a:t>
            </a:r>
            <a:r>
              <a:rPr lang="tr-TR" altLang="tr-TR" sz="2800">
                <a:latin typeface="Times New Roman" panose="02020603050405020304" pitchFamily="18" charset="0"/>
              </a:rPr>
              <a:t> hasıl olur.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56E09B6A-DC07-4900-B4B3-CC28BEDB5E3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88925" y="260350"/>
            <a:ext cx="8459788" cy="6021388"/>
          </a:xfrm>
        </p:spPr>
        <p:txBody>
          <a:bodyPr/>
          <a:lstStyle/>
          <a:p>
            <a:pPr algn="just"/>
            <a:endParaRPr lang="tr-TR" altLang="tr-TR" sz="2000"/>
          </a:p>
          <a:p>
            <a:pPr algn="just"/>
            <a:r>
              <a:rPr lang="tr-TR" altLang="tr-TR" sz="3200" b="1"/>
              <a:t>2. CO</a:t>
            </a:r>
            <a:r>
              <a:rPr lang="tr-TR" altLang="tr-TR" sz="3200" b="1" baseline="-25000"/>
              <a:t>2</a:t>
            </a:r>
            <a:r>
              <a:rPr lang="tr-TR" altLang="tr-TR" sz="3200" b="1"/>
              <a:t>’nin Kullanılma Reaksiyonları</a:t>
            </a:r>
          </a:p>
          <a:p>
            <a:pPr algn="just"/>
            <a:r>
              <a:rPr lang="tr-TR" altLang="tr-TR" sz="3200">
                <a:latin typeface="Times New Roman" panose="02020603050405020304" pitchFamily="18" charset="0"/>
              </a:rPr>
              <a:t>Bu safhada CO</a:t>
            </a:r>
            <a:r>
              <a:rPr lang="tr-TR" altLang="tr-TR" sz="3200" baseline="-25000">
                <a:latin typeface="Times New Roman" panose="02020603050405020304" pitchFamily="18" charset="0"/>
              </a:rPr>
              <a:t>2</a:t>
            </a:r>
            <a:r>
              <a:rPr lang="tr-TR" altLang="tr-TR" sz="3200">
                <a:latin typeface="Times New Roman" panose="02020603050405020304" pitchFamily="18" charset="0"/>
              </a:rPr>
              <a:t> gereklidir. Ayrıca bu safha hararete karşı hassastır. Bu devre reaksiyonları kloroplastların </a:t>
            </a:r>
            <a:r>
              <a:rPr lang="tr-TR" altLang="tr-TR" sz="3200" b="1">
                <a:latin typeface="Times New Roman" panose="02020603050405020304" pitchFamily="18" charset="0"/>
              </a:rPr>
              <a:t>stroma</a:t>
            </a:r>
            <a:r>
              <a:rPr lang="tr-TR" altLang="tr-TR" sz="3200">
                <a:latin typeface="Times New Roman" panose="02020603050405020304" pitchFamily="18" charset="0"/>
              </a:rPr>
              <a:t> kısımlarında cereyan eder.</a:t>
            </a:r>
          </a:p>
        </p:txBody>
      </p:sp>
      <p:pic>
        <p:nvPicPr>
          <p:cNvPr id="40963" name="Picture 3" descr="LUV_fig4_chloroplast_v%25281%2529">
            <a:extLst>
              <a:ext uri="{FF2B5EF4-FFF2-40B4-BE49-F238E27FC236}">
                <a16:creationId xmlns:a16="http://schemas.microsoft.com/office/drawing/2014/main" id="{F7929387-CA1D-40E6-801A-0E11F66F98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2708275"/>
            <a:ext cx="5832475" cy="4033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84E7776A-AF53-49DE-9482-AAB02DDF3A9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88925" y="360363"/>
            <a:ext cx="8459788" cy="6021387"/>
          </a:xfrm>
        </p:spPr>
        <p:txBody>
          <a:bodyPr/>
          <a:lstStyle/>
          <a:p>
            <a:pPr algn="just"/>
            <a:endParaRPr lang="tr-TR" altLang="tr-TR" sz="2800">
              <a:latin typeface="Times New Roman" panose="02020603050405020304" pitchFamily="18" charset="0"/>
            </a:endParaRPr>
          </a:p>
          <a:p>
            <a:pPr algn="just"/>
            <a:endParaRPr lang="tr-TR" altLang="tr-TR" sz="2800">
              <a:latin typeface="Times New Roman" panose="02020603050405020304" pitchFamily="18" charset="0"/>
            </a:endParaRPr>
          </a:p>
          <a:p>
            <a:pPr algn="just"/>
            <a:r>
              <a:rPr lang="tr-TR" altLang="tr-TR" sz="2800">
                <a:latin typeface="Times New Roman" panose="02020603050405020304" pitchFamily="18" charset="0"/>
              </a:rPr>
              <a:t>Fotosentezin bu safhası </a:t>
            </a:r>
            <a:r>
              <a:rPr lang="tr-TR" altLang="tr-TR" sz="2800" b="1">
                <a:latin typeface="Times New Roman" panose="02020603050405020304" pitchFamily="18" charset="0"/>
              </a:rPr>
              <a:t>Calvin-Benson Çemberi</a:t>
            </a:r>
            <a:r>
              <a:rPr lang="tr-TR" altLang="tr-TR" sz="2800">
                <a:latin typeface="Times New Roman" panose="02020603050405020304" pitchFamily="18" charset="0"/>
              </a:rPr>
              <a:t> ile özetlenmeye çalışılmıştır. Bu reaksiyon 4 aşamada tamamlanır.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6C2992EE-92B7-4B95-B7D6-CC0BE0F7E65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88925" y="360363"/>
            <a:ext cx="8459788" cy="6021387"/>
          </a:xfrm>
        </p:spPr>
        <p:txBody>
          <a:bodyPr/>
          <a:lstStyle/>
          <a:p>
            <a:pPr algn="just"/>
            <a:endParaRPr lang="tr-TR" altLang="tr-TR" sz="2800">
              <a:latin typeface="Times New Roman" panose="02020603050405020304" pitchFamily="18" charset="0"/>
            </a:endParaRPr>
          </a:p>
          <a:p>
            <a:pPr algn="just"/>
            <a:r>
              <a:rPr lang="tr-TR" altLang="tr-TR" sz="2800">
                <a:latin typeface="Times New Roman" panose="02020603050405020304" pitchFamily="18" charset="0"/>
              </a:rPr>
              <a:t>a) CO</a:t>
            </a:r>
            <a:r>
              <a:rPr lang="tr-TR" altLang="tr-TR" sz="2800" baseline="-25000">
                <a:latin typeface="Times New Roman" panose="02020603050405020304" pitchFamily="18" charset="0"/>
              </a:rPr>
              <a:t>2</a:t>
            </a:r>
            <a:r>
              <a:rPr lang="tr-TR" altLang="tr-TR" sz="2800">
                <a:latin typeface="Times New Roman" panose="02020603050405020304" pitchFamily="18" charset="0"/>
              </a:rPr>
              <a:t> </a:t>
            </a:r>
            <a:r>
              <a:rPr lang="tr-TR" altLang="tr-TR" sz="2800" b="1">
                <a:latin typeface="Times New Roman" panose="02020603050405020304" pitchFamily="18" charset="0"/>
              </a:rPr>
              <a:t>ribulozdifosfat</a:t>
            </a:r>
            <a:r>
              <a:rPr lang="tr-TR" altLang="tr-TR" sz="2800">
                <a:latin typeface="Times New Roman" panose="02020603050405020304" pitchFamily="18" charset="0"/>
              </a:rPr>
              <a:t>’a bağlanır. Bundan 3 karbonlu 2 molekül </a:t>
            </a:r>
            <a:r>
              <a:rPr lang="tr-TR" altLang="tr-TR" sz="2800" b="1">
                <a:latin typeface="Times New Roman" panose="02020603050405020304" pitchFamily="18" charset="0"/>
              </a:rPr>
              <a:t>PGAsit</a:t>
            </a:r>
            <a:r>
              <a:rPr lang="tr-TR" altLang="tr-TR" sz="2800">
                <a:latin typeface="Times New Roman" panose="02020603050405020304" pitchFamily="18" charset="0"/>
              </a:rPr>
              <a:t> hasıl olur.</a:t>
            </a:r>
          </a:p>
        </p:txBody>
      </p:sp>
      <p:pic>
        <p:nvPicPr>
          <p:cNvPr id="43011" name="Picture 3">
            <a:extLst>
              <a:ext uri="{FF2B5EF4-FFF2-40B4-BE49-F238E27FC236}">
                <a16:creationId xmlns:a16="http://schemas.microsoft.com/office/drawing/2014/main" id="{15208874-5B06-4508-9B1E-54C276855C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2066925"/>
            <a:ext cx="5113338" cy="1649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351DF2D8-8951-4996-B2A8-901B0EAEFD8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88925" y="360363"/>
            <a:ext cx="8459788" cy="6021387"/>
          </a:xfrm>
        </p:spPr>
        <p:txBody>
          <a:bodyPr/>
          <a:lstStyle/>
          <a:p>
            <a:pPr algn="just"/>
            <a:r>
              <a:rPr lang="tr-TR" altLang="tr-TR" sz="2800">
                <a:latin typeface="Times New Roman" panose="02020603050405020304" pitchFamily="18" charset="0"/>
              </a:rPr>
              <a:t>b) Işık safhasında sentezlenen NADPH</a:t>
            </a:r>
            <a:r>
              <a:rPr lang="tr-TR" altLang="tr-TR" sz="2800" baseline="-25000">
                <a:latin typeface="Times New Roman" panose="02020603050405020304" pitchFamily="18" charset="0"/>
              </a:rPr>
              <a:t>2</a:t>
            </a:r>
            <a:r>
              <a:rPr lang="tr-TR" altLang="tr-TR" sz="2800">
                <a:latin typeface="Times New Roman" panose="02020603050405020304" pitchFamily="18" charset="0"/>
              </a:rPr>
              <a:t>’lerin H’leri ile ATP’lerin Fosfat gruplarının katılımı ile 2 molekül 3 karbonlu PGAldehit oluşur.</a:t>
            </a:r>
          </a:p>
        </p:txBody>
      </p:sp>
      <p:pic>
        <p:nvPicPr>
          <p:cNvPr id="44036" name="Picture 4">
            <a:extLst>
              <a:ext uri="{FF2B5EF4-FFF2-40B4-BE49-F238E27FC236}">
                <a16:creationId xmlns:a16="http://schemas.microsoft.com/office/drawing/2014/main" id="{BBC759E2-AE52-4771-85C0-EFD6C98C97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1839913"/>
            <a:ext cx="6059488" cy="3533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8FD13A3C-6530-4D4B-9F52-1DAD79608D1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88925" y="115888"/>
            <a:ext cx="8459788" cy="6021387"/>
          </a:xfrm>
        </p:spPr>
        <p:txBody>
          <a:bodyPr/>
          <a:lstStyle/>
          <a:p>
            <a:pPr algn="just"/>
            <a:r>
              <a:rPr lang="tr-TR" altLang="tr-TR" sz="2800">
                <a:latin typeface="Times New Roman" panose="02020603050405020304" pitchFamily="18" charset="0"/>
              </a:rPr>
              <a:t>c) 3karbonlu </a:t>
            </a:r>
            <a:r>
              <a:rPr lang="tr-TR" altLang="tr-TR" sz="2800" b="1">
                <a:latin typeface="Times New Roman" panose="02020603050405020304" pitchFamily="18" charset="0"/>
              </a:rPr>
              <a:t>PGAldehit</a:t>
            </a:r>
            <a:r>
              <a:rPr lang="tr-TR" altLang="tr-TR" sz="2800">
                <a:latin typeface="Times New Roman" panose="02020603050405020304" pitchFamily="18" charset="0"/>
              </a:rPr>
              <a:t>in bir kısmı sakkaroz, nişasta, pektin vs. oluşur. Diğer kısmı </a:t>
            </a:r>
            <a:r>
              <a:rPr lang="tr-TR" altLang="tr-TR" sz="2800" b="1">
                <a:latin typeface="Times New Roman" panose="02020603050405020304" pitchFamily="18" charset="0"/>
              </a:rPr>
              <a:t>sedoheptuloz-7 fosfat</a:t>
            </a:r>
            <a:r>
              <a:rPr lang="tr-TR" altLang="tr-TR" sz="2800">
                <a:latin typeface="Times New Roman" panose="02020603050405020304" pitchFamily="18" charset="0"/>
              </a:rPr>
              <a:t> ile birleşerek </a:t>
            </a:r>
            <a:r>
              <a:rPr lang="tr-TR" altLang="tr-TR" sz="2800" b="1">
                <a:latin typeface="Times New Roman" panose="02020603050405020304" pitchFamily="18" charset="0"/>
              </a:rPr>
              <a:t>ribozfosfat</a:t>
            </a:r>
            <a:r>
              <a:rPr lang="tr-TR" altLang="tr-TR" sz="2800">
                <a:latin typeface="Times New Roman" panose="02020603050405020304" pitchFamily="18" charset="0"/>
              </a:rPr>
              <a:t> ve </a:t>
            </a:r>
            <a:r>
              <a:rPr lang="tr-TR" altLang="tr-TR" sz="2800" b="1">
                <a:latin typeface="Times New Roman" panose="02020603050405020304" pitchFamily="18" charset="0"/>
              </a:rPr>
              <a:t>ksilozfosfat</a:t>
            </a:r>
            <a:r>
              <a:rPr lang="tr-TR" altLang="tr-TR" sz="2800">
                <a:latin typeface="Times New Roman" panose="02020603050405020304" pitchFamily="18" charset="0"/>
              </a:rPr>
              <a:t>’ı oluşturur. Bu ikisinden de </a:t>
            </a:r>
            <a:r>
              <a:rPr lang="tr-TR" altLang="tr-TR" sz="2800" b="1">
                <a:latin typeface="Times New Roman" panose="02020603050405020304" pitchFamily="18" charset="0"/>
              </a:rPr>
              <a:t>ribulozfosfat(5C)</a:t>
            </a:r>
            <a:r>
              <a:rPr lang="tr-TR" altLang="tr-TR" sz="2800">
                <a:latin typeface="Times New Roman" panose="02020603050405020304" pitchFamily="18" charset="0"/>
              </a:rPr>
              <a:t> meydana gelir.</a:t>
            </a:r>
          </a:p>
        </p:txBody>
      </p:sp>
      <p:pic>
        <p:nvPicPr>
          <p:cNvPr id="45059" name="Picture 3">
            <a:extLst>
              <a:ext uri="{FF2B5EF4-FFF2-40B4-BE49-F238E27FC236}">
                <a16:creationId xmlns:a16="http://schemas.microsoft.com/office/drawing/2014/main" id="{D30059FE-AEC0-4014-9C6F-3D07AFD3FF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5238" y="1916113"/>
            <a:ext cx="6762750" cy="4745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8D64BEF8-89B9-4333-A0DB-E22125E2F28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88925" y="360363"/>
            <a:ext cx="8459788" cy="6021387"/>
          </a:xfrm>
        </p:spPr>
        <p:txBody>
          <a:bodyPr/>
          <a:lstStyle/>
          <a:p>
            <a:pPr algn="just"/>
            <a:r>
              <a:rPr lang="tr-TR" altLang="tr-TR" sz="2800">
                <a:latin typeface="Times New Roman" panose="02020603050405020304" pitchFamily="18" charset="0"/>
              </a:rPr>
              <a:t>d) </a:t>
            </a:r>
            <a:r>
              <a:rPr lang="tr-TR" altLang="tr-TR" sz="2800" b="1">
                <a:latin typeface="Times New Roman" panose="02020603050405020304" pitchFamily="18" charset="0"/>
              </a:rPr>
              <a:t>Ribulozfosfat(5C)</a:t>
            </a:r>
            <a:r>
              <a:rPr lang="tr-TR" altLang="tr-TR" sz="2800">
                <a:latin typeface="Times New Roman" panose="02020603050405020304" pitchFamily="18" charset="0"/>
              </a:rPr>
              <a:t>’ın yapısına ATP katılmasıyla </a:t>
            </a:r>
            <a:r>
              <a:rPr lang="tr-TR" altLang="tr-TR" sz="2800" b="1">
                <a:latin typeface="Times New Roman" panose="02020603050405020304" pitchFamily="18" charset="0"/>
              </a:rPr>
              <a:t>Ribulozdifosfat </a:t>
            </a:r>
            <a:r>
              <a:rPr lang="tr-TR" altLang="tr-TR" sz="2800">
                <a:latin typeface="Times New Roman" panose="02020603050405020304" pitchFamily="18" charset="0"/>
              </a:rPr>
              <a:t>hasıl olur.</a:t>
            </a:r>
          </a:p>
        </p:txBody>
      </p:sp>
      <p:pic>
        <p:nvPicPr>
          <p:cNvPr id="46084" name="Picture 4">
            <a:extLst>
              <a:ext uri="{FF2B5EF4-FFF2-40B4-BE49-F238E27FC236}">
                <a16:creationId xmlns:a16="http://schemas.microsoft.com/office/drawing/2014/main" id="{E09FA97D-3ECD-48E2-B93F-82590E31E4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268413"/>
            <a:ext cx="8135937" cy="4984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2EC0BB42-99BE-4664-9E53-C383E7F9029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88925" y="360363"/>
            <a:ext cx="8459788" cy="6021387"/>
          </a:xfrm>
        </p:spPr>
        <p:txBody>
          <a:bodyPr/>
          <a:lstStyle/>
          <a:p>
            <a:pPr marL="609600" indent="-609600" algn="just"/>
            <a:r>
              <a:rPr lang="tr-TR" altLang="tr-TR" sz="2800" b="1">
                <a:latin typeface="Times New Roman" panose="02020603050405020304" pitchFamily="18" charset="0"/>
              </a:rPr>
              <a:t>Fotosentez Hızına Etki Eden Faktörler</a:t>
            </a:r>
          </a:p>
          <a:p>
            <a:pPr marL="609600" indent="-609600" algn="just"/>
            <a:endParaRPr lang="tr-TR" altLang="tr-TR" sz="2800" b="1">
              <a:latin typeface="Times New Roman" panose="02020603050405020304" pitchFamily="18" charset="0"/>
            </a:endParaRPr>
          </a:p>
          <a:p>
            <a:pPr marL="609600" indent="-609600" algn="just">
              <a:buFontTx/>
              <a:buAutoNum type="arabicParenR"/>
            </a:pPr>
            <a:r>
              <a:rPr lang="tr-TR" altLang="tr-TR" sz="2500" b="1">
                <a:latin typeface="Times New Roman" panose="02020603050405020304" pitchFamily="18" charset="0"/>
              </a:rPr>
              <a:t>CO</a:t>
            </a:r>
            <a:r>
              <a:rPr lang="tr-TR" altLang="tr-TR" sz="2500" b="1" baseline="-25000">
                <a:latin typeface="Times New Roman" panose="02020603050405020304" pitchFamily="18" charset="0"/>
              </a:rPr>
              <a:t>2</a:t>
            </a:r>
            <a:r>
              <a:rPr lang="tr-TR" altLang="tr-TR" sz="2500" b="1">
                <a:latin typeface="Times New Roman" panose="02020603050405020304" pitchFamily="18" charset="0"/>
              </a:rPr>
              <a:t> Yoğunluğu</a:t>
            </a:r>
            <a:r>
              <a:rPr lang="tr-TR" altLang="tr-TR" sz="2500">
                <a:latin typeface="Times New Roman" panose="02020603050405020304" pitchFamily="18" charset="0"/>
              </a:rPr>
              <a:t>: Belli bir orana kadar fotosentezi hızlandırır. Sonra fotosentez hızı sabitlenir.</a:t>
            </a:r>
          </a:p>
          <a:p>
            <a:pPr marL="609600" indent="-609600" algn="just">
              <a:buFontTx/>
              <a:buAutoNum type="arabicParenR"/>
            </a:pPr>
            <a:r>
              <a:rPr lang="tr-TR" altLang="tr-TR" sz="2500" b="1">
                <a:latin typeface="Times New Roman" panose="02020603050405020304" pitchFamily="18" charset="0"/>
              </a:rPr>
              <a:t>Işık Şiddeti</a:t>
            </a:r>
            <a:r>
              <a:rPr lang="tr-TR" altLang="tr-TR" sz="2500">
                <a:latin typeface="Times New Roman" panose="02020603050405020304" pitchFamily="18" charset="0"/>
              </a:rPr>
              <a:t>: Belli bir orana kadar fotosentezi hızlandırır. Işığın etkisi gölge ve güneş bitkilerinde farklı etki yapabilir.</a:t>
            </a:r>
          </a:p>
          <a:p>
            <a:pPr marL="609600" indent="-609600" algn="just">
              <a:buFontTx/>
              <a:buAutoNum type="arabicParenR"/>
            </a:pPr>
            <a:r>
              <a:rPr lang="tr-TR" altLang="tr-TR" sz="2500" b="1">
                <a:latin typeface="Times New Roman" panose="02020603050405020304" pitchFamily="18" charset="0"/>
              </a:rPr>
              <a:t>Sıcaklık</a:t>
            </a:r>
            <a:r>
              <a:rPr lang="tr-TR" altLang="tr-TR" sz="2500">
                <a:latin typeface="Times New Roman" panose="02020603050405020304" pitchFamily="18" charset="0"/>
              </a:rPr>
              <a:t>: Fotosentez için gerekli optimum sıcaklık 20-30</a:t>
            </a:r>
            <a:r>
              <a:rPr lang="tr-TR" altLang="tr-TR" sz="2500" baseline="30000">
                <a:latin typeface="Times New Roman" panose="02020603050405020304" pitchFamily="18" charset="0"/>
              </a:rPr>
              <a:t>0</a:t>
            </a:r>
            <a:r>
              <a:rPr lang="tr-TR" altLang="tr-TR" sz="2500">
                <a:latin typeface="Times New Roman" panose="02020603050405020304" pitchFamily="18" charset="0"/>
              </a:rPr>
              <a:t>C’dir.</a:t>
            </a:r>
          </a:p>
          <a:p>
            <a:pPr marL="609600" indent="-609600" algn="just">
              <a:buFontTx/>
              <a:buAutoNum type="arabicParenR"/>
            </a:pPr>
            <a:r>
              <a:rPr lang="tr-TR" altLang="tr-TR" sz="2500" b="1">
                <a:latin typeface="Times New Roman" panose="02020603050405020304" pitchFamily="18" charset="0"/>
              </a:rPr>
              <a:t>Mineraller</a:t>
            </a:r>
            <a:r>
              <a:rPr lang="tr-TR" altLang="tr-TR" sz="2500">
                <a:latin typeface="Times New Roman" panose="02020603050405020304" pitchFamily="18" charset="0"/>
              </a:rPr>
              <a:t>: Özellikle Fe, Mn ve Mg azlığı klorofil eksikliğine sebep olacağından fotosentez hızını düşürür.</a:t>
            </a:r>
          </a:p>
          <a:p>
            <a:pPr marL="609600" indent="-609600" algn="just">
              <a:buFontTx/>
              <a:buAutoNum type="arabicParenR"/>
            </a:pPr>
            <a:r>
              <a:rPr lang="tr-TR" altLang="tr-TR" sz="2500" b="1">
                <a:latin typeface="Times New Roman" panose="02020603050405020304" pitchFamily="18" charset="0"/>
              </a:rPr>
              <a:t>Stoma ve kloroplast sayısı</a:t>
            </a:r>
            <a:r>
              <a:rPr lang="tr-TR" altLang="tr-TR" sz="2500">
                <a:latin typeface="Times New Roman" panose="02020603050405020304" pitchFamily="18" charset="0"/>
              </a:rPr>
              <a:t>: Fotosentez hızı bu ikisi ile doğru orantılıdır.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E34DCDFE-AB91-4193-BAA9-BFF23817616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88925" y="360363"/>
            <a:ext cx="8459788" cy="6021387"/>
          </a:xfrm>
        </p:spPr>
        <p:txBody>
          <a:bodyPr/>
          <a:lstStyle/>
          <a:p>
            <a:pPr algn="just"/>
            <a:endParaRPr lang="tr-TR" altLang="tr-TR" sz="3200" b="1"/>
          </a:p>
          <a:p>
            <a:pPr algn="just"/>
            <a:r>
              <a:rPr lang="tr-TR" altLang="tr-TR" sz="3200" b="1"/>
              <a:t>FOTOSENTEZ</a:t>
            </a:r>
          </a:p>
          <a:p>
            <a:pPr algn="just"/>
            <a:r>
              <a:rPr lang="tr-TR" altLang="tr-TR" sz="3200"/>
              <a:t>Yeşil bitkilerin, sahip oldukları klorofil pigmenti yardımı ile havadan aldıkları karbondioksiti kullanarak kendileri için gerekli olan organik maddeleri üretmelerine </a:t>
            </a:r>
            <a:r>
              <a:rPr lang="tr-TR" altLang="tr-TR" sz="3200" b="1"/>
              <a:t>fotosentez</a:t>
            </a:r>
            <a:r>
              <a:rPr lang="tr-TR" altLang="tr-TR" sz="3200"/>
              <a:t> denir. Genel fotosentez formülü</a:t>
            </a:r>
          </a:p>
          <a:p>
            <a:pPr algn="just"/>
            <a:endParaRPr lang="tr-TR" altLang="tr-TR" sz="3200"/>
          </a:p>
          <a:p>
            <a:pPr algn="just"/>
            <a:endParaRPr lang="tr-TR" altLang="tr-TR" sz="3200"/>
          </a:p>
          <a:p>
            <a:pPr algn="just"/>
            <a:r>
              <a:rPr lang="tr-TR" altLang="tr-TR" sz="3200"/>
              <a:t>şeklindedir.</a:t>
            </a:r>
          </a:p>
        </p:txBody>
      </p:sp>
      <p:pic>
        <p:nvPicPr>
          <p:cNvPr id="66563" name="Picture 3">
            <a:extLst>
              <a:ext uri="{FF2B5EF4-FFF2-40B4-BE49-F238E27FC236}">
                <a16:creationId xmlns:a16="http://schemas.microsoft.com/office/drawing/2014/main" id="{52A1F55B-D0B4-4246-9665-E0644548D6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335463"/>
            <a:ext cx="8135937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BE1C598E-3E9B-4B63-A1C3-64A5E1B4BE9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88925" y="360363"/>
            <a:ext cx="8459788" cy="6021387"/>
          </a:xfrm>
        </p:spPr>
        <p:txBody>
          <a:bodyPr/>
          <a:lstStyle/>
          <a:p>
            <a:pPr algn="just"/>
            <a:r>
              <a:rPr lang="tr-TR" altLang="tr-TR" sz="3200" b="1">
                <a:latin typeface="Times New Roman" panose="02020603050405020304" pitchFamily="18" charset="0"/>
              </a:rPr>
              <a:t>Kemosentez</a:t>
            </a:r>
          </a:p>
          <a:p>
            <a:pPr algn="just"/>
            <a:endParaRPr lang="tr-TR" altLang="tr-TR" sz="3200">
              <a:latin typeface="Times New Roman" panose="02020603050405020304" pitchFamily="18" charset="0"/>
            </a:endParaRPr>
          </a:p>
          <a:p>
            <a:pPr algn="just"/>
            <a:r>
              <a:rPr lang="tr-TR" altLang="tr-TR" sz="3200">
                <a:latin typeface="Times New Roman" panose="02020603050405020304" pitchFamily="18" charset="0"/>
              </a:rPr>
              <a:t>Güneş enerjisi yerine kimyasal enerjiden yararlanarak organik bileşikler yapılması olayına </a:t>
            </a:r>
            <a:r>
              <a:rPr lang="tr-TR" altLang="tr-TR" sz="3200" b="1">
                <a:latin typeface="Times New Roman" panose="02020603050405020304" pitchFamily="18" charset="0"/>
              </a:rPr>
              <a:t>kemosentez</a:t>
            </a:r>
            <a:r>
              <a:rPr lang="tr-TR" altLang="tr-TR" sz="3200">
                <a:latin typeface="Times New Roman" panose="02020603050405020304" pitchFamily="18" charset="0"/>
              </a:rPr>
              <a:t> denir.</a:t>
            </a:r>
          </a:p>
          <a:p>
            <a:pPr algn="just"/>
            <a:endParaRPr lang="tr-TR" altLang="tr-TR" sz="3200">
              <a:latin typeface="Times New Roman" panose="02020603050405020304" pitchFamily="18" charset="0"/>
            </a:endParaRPr>
          </a:p>
          <a:p>
            <a:pPr algn="just"/>
            <a:r>
              <a:rPr lang="tr-TR" altLang="tr-TR" sz="3200">
                <a:latin typeface="Times New Roman" panose="02020603050405020304" pitchFamily="18" charset="0"/>
              </a:rPr>
              <a:t>Kemosentez yapan canlılar birçok maddenin formunu değiştirerek yüksek yapılı canlıların kullanabileceği hale dönüştürürler.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EB121924-2213-4113-AA99-D48748E291A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88925" y="360363"/>
            <a:ext cx="8675688" cy="6021387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tr-TR" altLang="tr-TR" sz="3200" b="1">
                <a:latin typeface="Times New Roman" panose="02020603050405020304" pitchFamily="18" charset="0"/>
              </a:rPr>
              <a:t>Azot Bakterileri</a:t>
            </a:r>
          </a:p>
          <a:p>
            <a:pPr algn="just">
              <a:lnSpc>
                <a:spcPct val="90000"/>
              </a:lnSpc>
            </a:pPr>
            <a:endParaRPr lang="tr-TR" altLang="tr-TR" sz="3200">
              <a:latin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tr-TR" altLang="tr-TR" sz="3200">
                <a:latin typeface="Times New Roman" panose="02020603050405020304" pitchFamily="18" charset="0"/>
              </a:rPr>
              <a:t>Toprakta bulunan azotun bitkilerin daha iyi yararlanabileceği hale dönüşmesi için </a:t>
            </a:r>
            <a:r>
              <a:rPr lang="tr-TR" altLang="tr-TR" sz="3200" b="1">
                <a:latin typeface="Times New Roman" panose="02020603050405020304" pitchFamily="18" charset="0"/>
              </a:rPr>
              <a:t>nitrifikasyon</a:t>
            </a:r>
            <a:r>
              <a:rPr lang="tr-TR" altLang="tr-TR" sz="3200">
                <a:latin typeface="Times New Roman" panose="02020603050405020304" pitchFamily="18" charset="0"/>
              </a:rPr>
              <a:t> olayının gerçekleşmesi gerekir.</a:t>
            </a:r>
          </a:p>
          <a:p>
            <a:pPr algn="just">
              <a:lnSpc>
                <a:spcPct val="90000"/>
              </a:lnSpc>
            </a:pPr>
            <a:endParaRPr lang="tr-TR" altLang="tr-TR" sz="3200">
              <a:latin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tr-TR" altLang="tr-TR" sz="3200" b="1">
                <a:latin typeface="Times New Roman" panose="02020603050405020304" pitchFamily="18" charset="0"/>
              </a:rPr>
              <a:t>Nitrifikasyon</a:t>
            </a:r>
            <a:r>
              <a:rPr lang="tr-TR" altLang="tr-TR" sz="3200">
                <a:latin typeface="Times New Roman" panose="02020603050405020304" pitchFamily="18" charset="0"/>
              </a:rPr>
              <a:t> Amonyak (NH</a:t>
            </a:r>
            <a:r>
              <a:rPr lang="tr-TR" altLang="tr-TR" sz="3200" baseline="-25000">
                <a:latin typeface="Times New Roman" panose="02020603050405020304" pitchFamily="18" charset="0"/>
              </a:rPr>
              <a:t>3</a:t>
            </a:r>
            <a:r>
              <a:rPr lang="tr-TR" altLang="tr-TR" sz="3200">
                <a:latin typeface="Times New Roman" panose="02020603050405020304" pitchFamily="18" charset="0"/>
              </a:rPr>
              <a:t>)’ın Nitrit (HNO</a:t>
            </a:r>
            <a:r>
              <a:rPr lang="tr-TR" altLang="tr-TR" sz="3200" baseline="-25000">
                <a:latin typeface="Times New Roman" panose="02020603050405020304" pitchFamily="18" charset="0"/>
              </a:rPr>
              <a:t>2</a:t>
            </a:r>
            <a:r>
              <a:rPr lang="tr-TR" altLang="tr-TR" sz="3200">
                <a:latin typeface="Times New Roman" panose="02020603050405020304" pitchFamily="18" charset="0"/>
              </a:rPr>
              <a:t>) ve Nitrat (HNO</a:t>
            </a:r>
            <a:r>
              <a:rPr lang="tr-TR" altLang="tr-TR" sz="3200" baseline="-25000">
                <a:latin typeface="Times New Roman" panose="02020603050405020304" pitchFamily="18" charset="0"/>
              </a:rPr>
              <a:t>3</a:t>
            </a:r>
            <a:r>
              <a:rPr lang="tr-TR" altLang="tr-TR" sz="3200">
                <a:latin typeface="Times New Roman" panose="02020603050405020304" pitchFamily="18" charset="0"/>
              </a:rPr>
              <a:t>) ’a dönüşmesidir.</a:t>
            </a:r>
          </a:p>
          <a:p>
            <a:pPr algn="just">
              <a:lnSpc>
                <a:spcPct val="90000"/>
              </a:lnSpc>
            </a:pPr>
            <a:endParaRPr lang="tr-TR" altLang="tr-TR" sz="3200">
              <a:latin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tr-TR" altLang="tr-TR" sz="3200">
                <a:latin typeface="Times New Roman" panose="02020603050405020304" pitchFamily="18" charset="0"/>
              </a:rPr>
              <a:t>Nitrifikasyonu </a:t>
            </a:r>
            <a:r>
              <a:rPr lang="tr-TR" altLang="tr-TR" sz="3200" b="1">
                <a:latin typeface="Times New Roman" panose="02020603050405020304" pitchFamily="18" charset="0"/>
              </a:rPr>
              <a:t>Nitrosomonas bakterileri</a:t>
            </a:r>
            <a:r>
              <a:rPr lang="tr-TR" altLang="tr-TR" sz="3200">
                <a:latin typeface="Times New Roman" panose="02020603050405020304" pitchFamily="18" charset="0"/>
              </a:rPr>
              <a:t> ve  </a:t>
            </a:r>
            <a:r>
              <a:rPr lang="tr-TR" altLang="tr-TR" sz="3200" b="1">
                <a:latin typeface="Times New Roman" panose="02020603050405020304" pitchFamily="18" charset="0"/>
              </a:rPr>
              <a:t>Nitrat bakterileri</a:t>
            </a:r>
            <a:r>
              <a:rPr lang="tr-TR" altLang="tr-TR" sz="3200">
                <a:latin typeface="Times New Roman" panose="02020603050405020304" pitchFamily="18" charset="0"/>
              </a:rPr>
              <a:t> sağlar.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A964AFB5-E8EF-47CF-B9EF-BAC73792306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88925" y="360363"/>
            <a:ext cx="8459788" cy="6021387"/>
          </a:xfrm>
        </p:spPr>
        <p:txBody>
          <a:bodyPr/>
          <a:lstStyle/>
          <a:p>
            <a:pPr algn="just"/>
            <a:endParaRPr lang="tr-TR" altLang="tr-TR" sz="2800">
              <a:latin typeface="Times New Roman" panose="02020603050405020304" pitchFamily="18" charset="0"/>
            </a:endParaRPr>
          </a:p>
          <a:p>
            <a:pPr algn="just"/>
            <a:endParaRPr lang="tr-TR" altLang="tr-TR" sz="2800">
              <a:latin typeface="Times New Roman" panose="02020603050405020304" pitchFamily="18" charset="0"/>
            </a:endParaRPr>
          </a:p>
          <a:p>
            <a:pPr algn="just"/>
            <a:r>
              <a:rPr lang="tr-TR" altLang="tr-TR" sz="2800">
                <a:latin typeface="Times New Roman" panose="02020603050405020304" pitchFamily="18" charset="0"/>
              </a:rPr>
              <a:t>Nitrosomonas bakterisi Amonyak’ı Nitrit’e çevirir.</a:t>
            </a:r>
          </a:p>
          <a:p>
            <a:pPr algn="just"/>
            <a:endParaRPr lang="tr-TR" altLang="tr-TR" sz="2800">
              <a:latin typeface="Times New Roman" panose="02020603050405020304" pitchFamily="18" charset="0"/>
            </a:endParaRPr>
          </a:p>
          <a:p>
            <a:pPr algn="just"/>
            <a:r>
              <a:rPr lang="tr-TR" altLang="tr-TR" sz="2800">
                <a:latin typeface="Times New Roman" panose="02020603050405020304" pitchFamily="18" charset="0"/>
              </a:rPr>
              <a:t>2NH</a:t>
            </a:r>
            <a:r>
              <a:rPr lang="tr-TR" altLang="tr-TR" sz="2800" baseline="-25000">
                <a:latin typeface="Times New Roman" panose="02020603050405020304" pitchFamily="18" charset="0"/>
              </a:rPr>
              <a:t>3</a:t>
            </a:r>
            <a:r>
              <a:rPr lang="tr-TR" altLang="tr-TR" sz="2800">
                <a:latin typeface="Times New Roman" panose="02020603050405020304" pitchFamily="18" charset="0"/>
              </a:rPr>
              <a:t> + O</a:t>
            </a:r>
            <a:r>
              <a:rPr lang="tr-TR" altLang="tr-TR" sz="2800" baseline="-25000">
                <a:latin typeface="Times New Roman" panose="02020603050405020304" pitchFamily="18" charset="0"/>
              </a:rPr>
              <a:t>2</a:t>
            </a:r>
            <a:r>
              <a:rPr lang="tr-TR" altLang="tr-TR" sz="2800">
                <a:latin typeface="Times New Roman" panose="02020603050405020304" pitchFamily="18" charset="0"/>
              </a:rPr>
              <a:t>       	 2HNO</a:t>
            </a:r>
            <a:r>
              <a:rPr lang="tr-TR" altLang="tr-TR" sz="2800" baseline="-25000">
                <a:latin typeface="Times New Roman" panose="02020603050405020304" pitchFamily="18" charset="0"/>
              </a:rPr>
              <a:t>2</a:t>
            </a:r>
            <a:r>
              <a:rPr lang="tr-TR" altLang="tr-TR" sz="2800">
                <a:latin typeface="Times New Roman" panose="02020603050405020304" pitchFamily="18" charset="0"/>
              </a:rPr>
              <a:t> + 2H</a:t>
            </a:r>
            <a:r>
              <a:rPr lang="tr-TR" altLang="tr-TR" sz="2800" baseline="-25000">
                <a:latin typeface="Times New Roman" panose="02020603050405020304" pitchFamily="18" charset="0"/>
              </a:rPr>
              <a:t>2</a:t>
            </a:r>
            <a:r>
              <a:rPr lang="tr-TR" altLang="tr-TR" sz="2800">
                <a:latin typeface="Times New Roman" panose="02020603050405020304" pitchFamily="18" charset="0"/>
              </a:rPr>
              <a:t>O + Enerji</a:t>
            </a:r>
          </a:p>
          <a:p>
            <a:pPr algn="just"/>
            <a:endParaRPr lang="tr-TR" altLang="tr-TR" sz="2800">
              <a:latin typeface="Times New Roman" panose="02020603050405020304" pitchFamily="18" charset="0"/>
            </a:endParaRPr>
          </a:p>
          <a:p>
            <a:pPr algn="just"/>
            <a:r>
              <a:rPr lang="tr-TR" altLang="tr-TR" sz="2800">
                <a:latin typeface="Times New Roman" panose="02020603050405020304" pitchFamily="18" charset="0"/>
              </a:rPr>
              <a:t>Buradan kazandığı kimyasal enerjiyi güneş ışığı yerine kullanarak ihtiyaç duyduğu organik maddeleri sentezler.</a:t>
            </a:r>
          </a:p>
        </p:txBody>
      </p:sp>
      <p:sp>
        <p:nvSpPr>
          <p:cNvPr id="50179" name="Line 3">
            <a:extLst>
              <a:ext uri="{FF2B5EF4-FFF2-40B4-BE49-F238E27FC236}">
                <a16:creationId xmlns:a16="http://schemas.microsoft.com/office/drawing/2014/main" id="{CCB7F0CA-C47B-4AF9-97B5-80D1A50D612A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1050" y="2708275"/>
            <a:ext cx="1081088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3B76DBB1-EDCB-4954-9887-1F602B20AD7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88925" y="360363"/>
            <a:ext cx="8459788" cy="6021387"/>
          </a:xfrm>
        </p:spPr>
        <p:txBody>
          <a:bodyPr/>
          <a:lstStyle/>
          <a:p>
            <a:pPr algn="just"/>
            <a:endParaRPr lang="tr-TR" altLang="tr-TR" sz="2800">
              <a:latin typeface="Times New Roman" panose="02020603050405020304" pitchFamily="18" charset="0"/>
            </a:endParaRPr>
          </a:p>
          <a:p>
            <a:pPr algn="just"/>
            <a:endParaRPr lang="tr-TR" altLang="tr-TR" sz="2800">
              <a:latin typeface="Times New Roman" panose="02020603050405020304" pitchFamily="18" charset="0"/>
            </a:endParaRPr>
          </a:p>
          <a:p>
            <a:pPr algn="just"/>
            <a:r>
              <a:rPr lang="tr-TR" altLang="tr-TR" sz="2800">
                <a:latin typeface="Times New Roman" panose="02020603050405020304" pitchFamily="18" charset="0"/>
              </a:rPr>
              <a:t>Nitrat bakterisi ise Nitrit’i Nitrat’a çevirir.</a:t>
            </a:r>
          </a:p>
          <a:p>
            <a:pPr algn="just"/>
            <a:endParaRPr lang="tr-TR" altLang="tr-TR" sz="2800">
              <a:latin typeface="Times New Roman" panose="02020603050405020304" pitchFamily="18" charset="0"/>
            </a:endParaRPr>
          </a:p>
          <a:p>
            <a:pPr algn="just"/>
            <a:r>
              <a:rPr lang="tr-TR" altLang="tr-TR" sz="2800">
                <a:latin typeface="Times New Roman" panose="02020603050405020304" pitchFamily="18" charset="0"/>
              </a:rPr>
              <a:t>    2HNO</a:t>
            </a:r>
            <a:r>
              <a:rPr lang="tr-TR" altLang="tr-TR" sz="2800" baseline="-25000">
                <a:latin typeface="Times New Roman" panose="02020603050405020304" pitchFamily="18" charset="0"/>
              </a:rPr>
              <a:t>2 + </a:t>
            </a:r>
            <a:r>
              <a:rPr lang="tr-TR" altLang="tr-TR" sz="2800">
                <a:latin typeface="Times New Roman" panose="02020603050405020304" pitchFamily="18" charset="0"/>
              </a:rPr>
              <a:t>O</a:t>
            </a:r>
            <a:r>
              <a:rPr lang="tr-TR" altLang="tr-TR" sz="2800" baseline="-25000">
                <a:latin typeface="Times New Roman" panose="02020603050405020304" pitchFamily="18" charset="0"/>
              </a:rPr>
              <a:t>2</a:t>
            </a:r>
            <a:r>
              <a:rPr lang="tr-TR" altLang="tr-TR" sz="2800">
                <a:latin typeface="Times New Roman" panose="02020603050405020304" pitchFamily="18" charset="0"/>
              </a:rPr>
              <a:t>  		 2HNO</a:t>
            </a:r>
            <a:r>
              <a:rPr lang="tr-TR" altLang="tr-TR" sz="2800" baseline="-25000">
                <a:latin typeface="Times New Roman" panose="02020603050405020304" pitchFamily="18" charset="0"/>
              </a:rPr>
              <a:t>3 </a:t>
            </a:r>
            <a:r>
              <a:rPr lang="tr-TR" altLang="tr-TR" sz="2800">
                <a:latin typeface="Times New Roman" panose="02020603050405020304" pitchFamily="18" charset="0"/>
              </a:rPr>
              <a:t>+ 43 Cal.</a:t>
            </a:r>
          </a:p>
          <a:p>
            <a:pPr algn="just"/>
            <a:endParaRPr lang="tr-TR" altLang="tr-TR" sz="2800">
              <a:latin typeface="Times New Roman" panose="02020603050405020304" pitchFamily="18" charset="0"/>
            </a:endParaRPr>
          </a:p>
          <a:p>
            <a:pPr algn="just"/>
            <a:r>
              <a:rPr lang="tr-TR" altLang="tr-TR" sz="2800">
                <a:latin typeface="Times New Roman" panose="02020603050405020304" pitchFamily="18" charset="0"/>
              </a:rPr>
              <a:t>Buradan kazandığı 43 caloriyi güneş ışığı yerine kullanarak ihtiyaç duyduğu organik maddeleri sentezler</a:t>
            </a:r>
          </a:p>
        </p:txBody>
      </p:sp>
      <p:sp>
        <p:nvSpPr>
          <p:cNvPr id="51203" name="Line 3">
            <a:extLst>
              <a:ext uri="{FF2B5EF4-FFF2-40B4-BE49-F238E27FC236}">
                <a16:creationId xmlns:a16="http://schemas.microsoft.com/office/drawing/2014/main" id="{D35DA538-4F3D-4881-94E9-E762AEA6ECAB}"/>
              </a:ext>
            </a:extLst>
          </p:cNvPr>
          <p:cNvSpPr>
            <a:spLocks noChangeShapeType="1"/>
          </p:cNvSpPr>
          <p:nvPr/>
        </p:nvSpPr>
        <p:spPr bwMode="auto">
          <a:xfrm>
            <a:off x="2700338" y="2708275"/>
            <a:ext cx="1081087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2A769023-F329-43A0-80F1-A25FB6579B4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88925" y="360363"/>
            <a:ext cx="8459788" cy="6021387"/>
          </a:xfrm>
        </p:spPr>
        <p:txBody>
          <a:bodyPr/>
          <a:lstStyle/>
          <a:p>
            <a:pPr algn="just"/>
            <a:endParaRPr lang="tr-TR" altLang="tr-TR" sz="3200">
              <a:latin typeface="Times New Roman" panose="02020603050405020304" pitchFamily="18" charset="0"/>
            </a:endParaRPr>
          </a:p>
          <a:p>
            <a:pPr algn="just"/>
            <a:r>
              <a:rPr lang="tr-TR" altLang="tr-TR" sz="3200" b="1">
                <a:latin typeface="Times New Roman" panose="02020603050405020304" pitchFamily="18" charset="0"/>
              </a:rPr>
              <a:t>Kükürt Bakterileri</a:t>
            </a:r>
          </a:p>
          <a:p>
            <a:pPr algn="just"/>
            <a:endParaRPr lang="tr-TR" altLang="tr-TR" sz="3200" b="1">
              <a:latin typeface="Times New Roman" panose="02020603050405020304" pitchFamily="18" charset="0"/>
            </a:endParaRPr>
          </a:p>
          <a:p>
            <a:pPr algn="just"/>
            <a:r>
              <a:rPr lang="tr-TR" altLang="tr-TR" sz="3200">
                <a:latin typeface="Times New Roman" panose="02020603050405020304" pitchFamily="18" charset="0"/>
              </a:rPr>
              <a:t>Bu bakteriler proteinlerin kokuşmasından meydana gelen H</a:t>
            </a:r>
            <a:r>
              <a:rPr lang="tr-TR" altLang="tr-TR" sz="3200" baseline="-25000">
                <a:latin typeface="Times New Roman" panose="02020603050405020304" pitchFamily="18" charset="0"/>
              </a:rPr>
              <a:t>2</a:t>
            </a:r>
            <a:r>
              <a:rPr lang="tr-TR" altLang="tr-TR" sz="3200">
                <a:latin typeface="Times New Roman" panose="02020603050405020304" pitchFamily="18" charset="0"/>
              </a:rPr>
              <a:t>S bileşiğini oksitleyerek enerji elde ederler.</a:t>
            </a:r>
          </a:p>
          <a:p>
            <a:pPr algn="just"/>
            <a:endParaRPr lang="tr-TR" altLang="tr-TR" sz="3200">
              <a:latin typeface="Times New Roman" panose="02020603050405020304" pitchFamily="18" charset="0"/>
            </a:endParaRPr>
          </a:p>
          <a:p>
            <a:pPr algn="just"/>
            <a:r>
              <a:rPr lang="tr-TR" altLang="tr-TR" sz="3200">
                <a:latin typeface="Times New Roman" panose="02020603050405020304" pitchFamily="18" charset="0"/>
              </a:rPr>
              <a:t>2H</a:t>
            </a:r>
            <a:r>
              <a:rPr lang="tr-TR" altLang="tr-TR" sz="3200" baseline="-25000">
                <a:latin typeface="Times New Roman" panose="02020603050405020304" pitchFamily="18" charset="0"/>
              </a:rPr>
              <a:t>2</a:t>
            </a:r>
            <a:r>
              <a:rPr lang="tr-TR" altLang="tr-TR" sz="3200">
                <a:latin typeface="Times New Roman" panose="02020603050405020304" pitchFamily="18" charset="0"/>
              </a:rPr>
              <a:t>S + O</a:t>
            </a:r>
            <a:r>
              <a:rPr lang="tr-TR" altLang="tr-TR" sz="3200" baseline="-25000">
                <a:latin typeface="Times New Roman" panose="02020603050405020304" pitchFamily="18" charset="0"/>
              </a:rPr>
              <a:t>2</a:t>
            </a:r>
            <a:r>
              <a:rPr lang="tr-TR" altLang="tr-TR" sz="3200">
                <a:latin typeface="Times New Roman" panose="02020603050405020304" pitchFamily="18" charset="0"/>
              </a:rPr>
              <a:t>                  2H</a:t>
            </a:r>
            <a:r>
              <a:rPr lang="tr-TR" altLang="tr-TR" sz="3200" baseline="-25000">
                <a:latin typeface="Times New Roman" panose="02020603050405020304" pitchFamily="18" charset="0"/>
              </a:rPr>
              <a:t>2</a:t>
            </a:r>
            <a:r>
              <a:rPr lang="tr-TR" altLang="tr-TR" sz="3200">
                <a:latin typeface="Times New Roman" panose="02020603050405020304" pitchFamily="18" charset="0"/>
              </a:rPr>
              <a:t>O + 2S + Enerji</a:t>
            </a:r>
          </a:p>
        </p:txBody>
      </p:sp>
      <p:sp>
        <p:nvSpPr>
          <p:cNvPr id="52227" name="Line 3">
            <a:extLst>
              <a:ext uri="{FF2B5EF4-FFF2-40B4-BE49-F238E27FC236}">
                <a16:creationId xmlns:a16="http://schemas.microsoft.com/office/drawing/2014/main" id="{2A85A93E-724E-4ECD-8A92-36C5F01C0E14}"/>
              </a:ext>
            </a:extLst>
          </p:cNvPr>
          <p:cNvSpPr>
            <a:spLocks noChangeShapeType="1"/>
          </p:cNvSpPr>
          <p:nvPr/>
        </p:nvSpPr>
        <p:spPr bwMode="auto">
          <a:xfrm>
            <a:off x="2484438" y="4581525"/>
            <a:ext cx="1081087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9FC77B9A-2AEF-4D07-8CA5-68375E98256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88925" y="360363"/>
            <a:ext cx="8459788" cy="6021387"/>
          </a:xfrm>
        </p:spPr>
        <p:txBody>
          <a:bodyPr/>
          <a:lstStyle/>
          <a:p>
            <a:pPr algn="just"/>
            <a:endParaRPr lang="tr-TR" altLang="tr-TR" sz="3200"/>
          </a:p>
          <a:p>
            <a:pPr algn="just"/>
            <a:r>
              <a:rPr lang="tr-TR" altLang="tr-TR" sz="3200"/>
              <a:t>Denklemden görüldüğü gibi kullanılan karbondioksit oranında oksijen açığa çıkmaktadır. Bu durum doğada bu iki maddenin dengesinin sağlanmasında etkilidir.</a:t>
            </a:r>
          </a:p>
          <a:p>
            <a:pPr algn="just"/>
            <a:endParaRPr lang="tr-TR" altLang="tr-TR" sz="2000"/>
          </a:p>
          <a:p>
            <a:pPr algn="just"/>
            <a:r>
              <a:rPr lang="tr-TR" altLang="tr-TR" sz="3200"/>
              <a:t>Fakat fotosentez hiç şüphesiz bu kadar basit bir olay değildir.</a:t>
            </a:r>
          </a:p>
          <a:p>
            <a:pPr algn="just"/>
            <a:endParaRPr lang="tr-TR" altLang="tr-TR" sz="2000"/>
          </a:p>
          <a:p>
            <a:pPr algn="just"/>
            <a:r>
              <a:rPr lang="tr-TR" altLang="tr-TR" sz="3200"/>
              <a:t>Fotosentez hadisesi 2 ana safhada incelenebilir.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B065311-B926-42E3-9F90-028633B0E68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88925" y="360363"/>
            <a:ext cx="8459788" cy="6021387"/>
          </a:xfrm>
        </p:spPr>
        <p:txBody>
          <a:bodyPr/>
          <a:lstStyle/>
          <a:p>
            <a:pPr algn="just"/>
            <a:endParaRPr lang="tr-TR" altLang="tr-TR" sz="3200"/>
          </a:p>
          <a:p>
            <a:pPr algn="just"/>
            <a:r>
              <a:rPr lang="tr-TR" altLang="tr-TR" sz="3200"/>
              <a:t>1. Işık Reaksiyonları Safhası</a:t>
            </a:r>
          </a:p>
          <a:p>
            <a:pPr algn="just"/>
            <a:r>
              <a:rPr lang="tr-TR" altLang="tr-TR" sz="3200"/>
              <a:t>    1.1. Hill Reaksiyonu</a:t>
            </a:r>
          </a:p>
          <a:p>
            <a:pPr algn="just"/>
            <a:r>
              <a:rPr lang="tr-TR" altLang="tr-TR" sz="3200"/>
              <a:t>    1.2. Fotofosforilizasyon</a:t>
            </a:r>
          </a:p>
          <a:p>
            <a:pPr algn="just"/>
            <a:r>
              <a:rPr lang="tr-TR" altLang="tr-TR" sz="3200"/>
              <a:t>           1.2.1. Devirli Fotofosforilizasyon</a:t>
            </a:r>
          </a:p>
          <a:p>
            <a:pPr algn="just"/>
            <a:r>
              <a:rPr lang="tr-TR" altLang="tr-TR" sz="3200"/>
              <a:t>           1.2.2. Devirsiz Fotofosforilizasyon</a:t>
            </a:r>
          </a:p>
          <a:p>
            <a:pPr algn="just"/>
            <a:r>
              <a:rPr lang="tr-TR" altLang="tr-TR" sz="3200"/>
              <a:t>2. CO</a:t>
            </a:r>
            <a:r>
              <a:rPr lang="tr-TR" altLang="tr-TR" sz="3200" baseline="-25000"/>
              <a:t>2</a:t>
            </a:r>
            <a:r>
              <a:rPr lang="tr-TR" altLang="tr-TR" sz="3200"/>
              <a:t>’nin Kullanılma Reaksiyonları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F89FCA03-DE53-41A9-820C-241804D22D1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88925" y="360363"/>
            <a:ext cx="8675688" cy="6021387"/>
          </a:xfrm>
        </p:spPr>
        <p:txBody>
          <a:bodyPr/>
          <a:lstStyle/>
          <a:p>
            <a:pPr algn="just"/>
            <a:r>
              <a:rPr lang="tr-TR" altLang="tr-TR" sz="3200" b="1"/>
              <a:t>1. Işık Reaksiyonları Safhası</a:t>
            </a:r>
          </a:p>
          <a:p>
            <a:pPr algn="just"/>
            <a:endParaRPr lang="tr-TR" altLang="tr-TR" sz="2000" b="1"/>
          </a:p>
          <a:p>
            <a:pPr algn="just"/>
            <a:r>
              <a:rPr lang="tr-TR" altLang="tr-TR" sz="3200"/>
              <a:t>Güneş ışığının klorofil tarafından emilmesi, emilen bu ışık enerjisi sayesinde suyun parçalanması ve ışığın kimyasal enerji halinde depo edilmesi olaylarının gerçekleştiği birinci kademedir.</a:t>
            </a:r>
          </a:p>
          <a:p>
            <a:pPr algn="just"/>
            <a:endParaRPr lang="tr-TR" altLang="tr-TR" sz="2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24B487A6-7468-42BA-89C9-F476D980E36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88925" y="360363"/>
            <a:ext cx="8675688" cy="6021387"/>
          </a:xfrm>
        </p:spPr>
        <p:txBody>
          <a:bodyPr/>
          <a:lstStyle/>
          <a:p>
            <a:pPr algn="just"/>
            <a:r>
              <a:rPr lang="tr-TR" altLang="tr-TR" sz="3200"/>
              <a:t>Işık reaksiyonları kloroplastların </a:t>
            </a:r>
            <a:r>
              <a:rPr lang="tr-TR" altLang="tr-TR" sz="3200" b="1"/>
              <a:t>granum</a:t>
            </a:r>
            <a:r>
              <a:rPr lang="tr-TR" altLang="tr-TR" sz="3200"/>
              <a:t> kısımlarında meydana gelir.</a:t>
            </a:r>
          </a:p>
          <a:p>
            <a:pPr algn="just"/>
            <a:endParaRPr lang="tr-TR" altLang="tr-TR" sz="2800">
              <a:latin typeface="Times New Roman" panose="02020603050405020304" pitchFamily="18" charset="0"/>
            </a:endParaRPr>
          </a:p>
        </p:txBody>
      </p:sp>
      <p:pic>
        <p:nvPicPr>
          <p:cNvPr id="63492" name="Picture 4" descr="LUV_fig4_chloroplast_v%25281%2529">
            <a:extLst>
              <a:ext uri="{FF2B5EF4-FFF2-40B4-BE49-F238E27FC236}">
                <a16:creationId xmlns:a16="http://schemas.microsoft.com/office/drawing/2014/main" id="{BE308738-A41F-427A-9418-7771DD736F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713" y="1354138"/>
            <a:ext cx="7046912" cy="5387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D929CD6F-9640-4B51-9480-EFA4C409260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88925" y="360363"/>
            <a:ext cx="8459788" cy="6021387"/>
          </a:xfrm>
        </p:spPr>
        <p:txBody>
          <a:bodyPr/>
          <a:lstStyle/>
          <a:p>
            <a:pPr algn="just"/>
            <a:endParaRPr lang="tr-TR" altLang="tr-TR" sz="3200">
              <a:latin typeface="Times New Roman" panose="02020603050405020304" pitchFamily="18" charset="0"/>
            </a:endParaRPr>
          </a:p>
          <a:p>
            <a:pPr algn="just"/>
            <a:r>
              <a:rPr lang="tr-TR" altLang="tr-TR" sz="3200">
                <a:latin typeface="Times New Roman" panose="02020603050405020304" pitchFamily="18" charset="0"/>
              </a:rPr>
              <a:t>Bu aşamada </a:t>
            </a:r>
            <a:r>
              <a:rPr lang="tr-TR" altLang="tr-TR" sz="3200" b="1">
                <a:latin typeface="Times New Roman" panose="02020603050405020304" pitchFamily="18" charset="0"/>
              </a:rPr>
              <a:t>ışık mutlaka gereklidir</a:t>
            </a:r>
            <a:r>
              <a:rPr lang="tr-TR" altLang="tr-TR" sz="3200">
                <a:latin typeface="Times New Roman" panose="02020603050405020304" pitchFamily="18" charset="0"/>
              </a:rPr>
              <a:t> ve bu safha </a:t>
            </a:r>
            <a:r>
              <a:rPr lang="tr-TR" altLang="tr-TR" sz="3200" b="1">
                <a:latin typeface="Times New Roman" panose="02020603050405020304" pitchFamily="18" charset="0"/>
              </a:rPr>
              <a:t>hararete karşı hassas değildir</a:t>
            </a:r>
            <a:r>
              <a:rPr lang="tr-TR" altLang="tr-TR" sz="3200">
                <a:latin typeface="Times New Roman" panose="02020603050405020304" pitchFamily="18" charset="0"/>
              </a:rPr>
              <a:t>.</a:t>
            </a:r>
          </a:p>
          <a:p>
            <a:pPr algn="just"/>
            <a:endParaRPr lang="tr-TR" altLang="tr-TR" sz="3200"/>
          </a:p>
          <a:p>
            <a:pPr algn="just"/>
            <a:r>
              <a:rPr lang="tr-TR" altLang="tr-TR" sz="3200"/>
              <a:t>Işık Reaksiyonları Safhası’nda </a:t>
            </a:r>
          </a:p>
          <a:p>
            <a:pPr algn="just"/>
            <a:r>
              <a:rPr lang="tr-TR" altLang="tr-TR" sz="3200"/>
              <a:t>1.1. Hill Reaksiyonu</a:t>
            </a:r>
          </a:p>
          <a:p>
            <a:pPr algn="just"/>
            <a:r>
              <a:rPr lang="tr-TR" altLang="tr-TR" sz="3200"/>
              <a:t>    1.2. Fotofosforilizasyon</a:t>
            </a:r>
          </a:p>
          <a:p>
            <a:pPr algn="just"/>
            <a:r>
              <a:rPr lang="tr-TR" altLang="tr-TR" sz="3200"/>
              <a:t>           1.2.1. Devirli Fotofosforilizasyon</a:t>
            </a:r>
          </a:p>
          <a:p>
            <a:pPr algn="just"/>
            <a:r>
              <a:rPr lang="tr-TR" altLang="tr-TR" sz="3200"/>
              <a:t>           1.2.2. Devirsiz Fotofosforilizasyon</a:t>
            </a:r>
          </a:p>
          <a:p>
            <a:pPr algn="just"/>
            <a:r>
              <a:rPr lang="tr-TR" altLang="tr-TR" sz="3200"/>
              <a:t>reaksiyonları görülür.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4359C735-3EB0-4780-9C83-921C3A1F676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388" y="360363"/>
            <a:ext cx="8569325" cy="6021387"/>
          </a:xfrm>
        </p:spPr>
        <p:txBody>
          <a:bodyPr/>
          <a:lstStyle/>
          <a:p>
            <a:pPr marL="990600" lvl="1" indent="-533400" algn="just"/>
            <a:endParaRPr lang="tr-TR" altLang="tr-TR" sz="2800"/>
          </a:p>
          <a:p>
            <a:pPr marL="990600" lvl="1" indent="-533400" algn="just"/>
            <a:r>
              <a:rPr lang="tr-TR" altLang="tr-TR" sz="3200" b="1"/>
              <a:t>1.1. Hill Reaksiyonu</a:t>
            </a:r>
          </a:p>
          <a:p>
            <a:pPr marL="609600" indent="-609600" algn="just"/>
            <a:r>
              <a:rPr lang="tr-TR" altLang="tr-TR" sz="2000"/>
              <a:t>	</a:t>
            </a:r>
          </a:p>
          <a:p>
            <a:pPr marL="609600" indent="-609600" algn="just"/>
            <a:r>
              <a:rPr lang="tr-TR" altLang="tr-TR" sz="3200"/>
              <a:t>	Kloroplastlardan izole edilen süspansiyona ışık verildiği zaman Fe</a:t>
            </a:r>
            <a:r>
              <a:rPr lang="tr-TR" altLang="tr-TR" sz="3200" baseline="30000"/>
              <a:t>+++</a:t>
            </a:r>
            <a:r>
              <a:rPr lang="tr-TR" altLang="tr-TR" sz="3200"/>
              <a:t> (Ferri) iyonları Fe</a:t>
            </a:r>
            <a:r>
              <a:rPr lang="tr-TR" altLang="tr-TR" sz="3200" baseline="30000"/>
              <a:t>++</a:t>
            </a:r>
            <a:r>
              <a:rPr lang="tr-TR" altLang="tr-TR" sz="3200"/>
              <a:t> (Ferro) iyonlarına indirgenmekte ve 1 molekül O</a:t>
            </a:r>
            <a:r>
              <a:rPr lang="tr-TR" altLang="tr-TR" sz="3200" baseline="-25000"/>
              <a:t>2</a:t>
            </a:r>
            <a:r>
              <a:rPr lang="tr-TR" altLang="tr-TR" sz="3200"/>
              <a:t> açığa çıkmaktadır.</a:t>
            </a:r>
          </a:p>
          <a:p>
            <a:pPr marL="609600" indent="-609600" algn="just"/>
            <a:endParaRPr lang="tr-TR" altLang="tr-TR" sz="2000"/>
          </a:p>
          <a:p>
            <a:pPr marL="609600" indent="-609600" algn="just"/>
            <a:r>
              <a:rPr lang="tr-TR" altLang="tr-TR" sz="3200"/>
              <a:t>	</a:t>
            </a:r>
          </a:p>
          <a:p>
            <a:pPr marL="609600" indent="-609600" algn="just"/>
            <a:endParaRPr lang="tr-TR" altLang="tr-TR" sz="3200"/>
          </a:p>
          <a:p>
            <a:pPr marL="609600" indent="-609600" algn="just"/>
            <a:endParaRPr lang="tr-TR" altLang="tr-TR" sz="3200"/>
          </a:p>
        </p:txBody>
      </p:sp>
      <p:pic>
        <p:nvPicPr>
          <p:cNvPr id="22531" name="Picture 3">
            <a:extLst>
              <a:ext uri="{FF2B5EF4-FFF2-40B4-BE49-F238E27FC236}">
                <a16:creationId xmlns:a16="http://schemas.microsoft.com/office/drawing/2014/main" id="{6DE7CFBE-9653-4AB0-AC28-3E1C35E773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4221163"/>
            <a:ext cx="7559675" cy="1389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3B71C592-C6D7-4330-92D1-6FE95E9D2C4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88925" y="360363"/>
            <a:ext cx="8459788" cy="6021387"/>
          </a:xfrm>
        </p:spPr>
        <p:txBody>
          <a:bodyPr/>
          <a:lstStyle/>
          <a:p>
            <a:pPr algn="just"/>
            <a:endParaRPr lang="tr-TR" altLang="tr-TR" sz="3200"/>
          </a:p>
          <a:p>
            <a:pPr algn="just"/>
            <a:r>
              <a:rPr lang="tr-TR" altLang="tr-TR" sz="3200"/>
              <a:t>Bu deney ilk defa B. Hill (1939) tarafından gerçekleştirildiği için bu reaksiyona </a:t>
            </a:r>
            <a:r>
              <a:rPr lang="tr-TR" altLang="tr-TR" sz="3200" b="1"/>
              <a:t>Hill Reaksiyonu</a:t>
            </a:r>
            <a:r>
              <a:rPr lang="tr-TR" altLang="tr-TR" sz="3200"/>
              <a:t> denir.</a:t>
            </a:r>
            <a:endParaRPr lang="tr-TR" altLang="tr-TR" sz="3200">
              <a:latin typeface="Times New Roman" panose="02020603050405020304" pitchFamily="18" charset="0"/>
            </a:endParaRPr>
          </a:p>
          <a:p>
            <a:pPr algn="just"/>
            <a:endParaRPr lang="tr-TR" altLang="tr-TR" sz="3200">
              <a:latin typeface="Times New Roman" panose="02020603050405020304" pitchFamily="18" charset="0"/>
            </a:endParaRPr>
          </a:p>
          <a:p>
            <a:pPr algn="just"/>
            <a:endParaRPr lang="tr-TR" altLang="tr-TR" sz="3200">
              <a:latin typeface="Times New Roman" panose="02020603050405020304" pitchFamily="18" charset="0"/>
            </a:endParaRPr>
          </a:p>
          <a:p>
            <a:pPr algn="just"/>
            <a:endParaRPr lang="tr-TR" altLang="tr-TR" sz="3200">
              <a:latin typeface="Times New Roman" panose="02020603050405020304" pitchFamily="18" charset="0"/>
            </a:endParaRPr>
          </a:p>
          <a:p>
            <a:pPr algn="just"/>
            <a:endParaRPr lang="tr-TR" altLang="tr-TR" sz="3200">
              <a:latin typeface="Times New Roman" panose="02020603050405020304" pitchFamily="18" charset="0"/>
            </a:endParaRPr>
          </a:p>
          <a:p>
            <a:pPr algn="just"/>
            <a:r>
              <a:rPr lang="tr-TR" altLang="tr-TR" sz="3200">
                <a:latin typeface="Times New Roman" panose="02020603050405020304" pitchFamily="18" charset="0"/>
              </a:rPr>
              <a:t>			Hill Reaksiyonu</a:t>
            </a:r>
          </a:p>
        </p:txBody>
      </p:sp>
      <p:pic>
        <p:nvPicPr>
          <p:cNvPr id="23555" name="Picture 3">
            <a:extLst>
              <a:ext uri="{FF2B5EF4-FFF2-40B4-BE49-F238E27FC236}">
                <a16:creationId xmlns:a16="http://schemas.microsoft.com/office/drawing/2014/main" id="{FE39B047-7501-4FBF-BE22-88FBFBA145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3119438"/>
            <a:ext cx="7559675" cy="1389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Varsayılan Tasarım">
  <a:themeElements>
    <a:clrScheme name="Varsayılan Tasarı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arsayılan Tasarı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Varsayılan Tasarı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535</Words>
  <Application>Microsoft Office PowerPoint</Application>
  <PresentationFormat>Ekran Gösterisi (4:3)</PresentationFormat>
  <Paragraphs>115</Paragraphs>
  <Slides>24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24</vt:i4>
      </vt:variant>
    </vt:vector>
  </HeadingPairs>
  <TitlesOfParts>
    <vt:vector size="27" baseType="lpstr">
      <vt:lpstr>Arial</vt:lpstr>
      <vt:lpstr>Times New Roman</vt:lpstr>
      <vt:lpstr>Varsayılan Tasarım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F_s_M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FOTOSENTEZ VE KEMOSENTEZ</dc:title>
  <dc:creator>BILGISAYAR</dc:creator>
  <cp:keywords>fotosentez;kemosentez</cp:keywords>
  <cp:lastModifiedBy>mehmet genç</cp:lastModifiedBy>
  <cp:revision>17</cp:revision>
  <dcterms:created xsi:type="dcterms:W3CDTF">2011-03-29T21:10:16Z</dcterms:created>
  <dcterms:modified xsi:type="dcterms:W3CDTF">2018-10-10T15:35:49Z</dcterms:modified>
</cp:coreProperties>
</file>