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3" r:id="rId17"/>
    <p:sldId id="271" r:id="rId18"/>
    <p:sldId id="272" r:id="rId19"/>
  </p:sldIdLst>
  <p:sldSz cx="9144000" cy="6858000" type="screen4x3"/>
  <p:notesSz cx="6858000" cy="9144000"/>
  <p:defaultTextStyle>
    <a:defPPr>
      <a:defRPr lang="tr-TR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FF"/>
    <a:srgbClr val="FD3D4F"/>
    <a:srgbClr val="FFFFCC"/>
    <a:srgbClr val="C1FFC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155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B6138D76-00B4-44EE-971B-631521D4CA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A8652794-F4C8-4C9A-98CC-4752038421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8E874137-E52C-4470-8772-3485188ECB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333968E3-0E12-4EAC-BD13-31B8CB0CE2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32E18D15-833E-4CA2-94C7-F31A877CAF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B1B3D8-C5DE-49BE-B922-EC4513734F80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025625322"/>
      </p:ext>
    </p:extLst>
  </p:cSld>
  <p:clrMapOvr>
    <a:masterClrMapping/>
  </p:clrMapOvr>
  <p:transition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02FF6BEE-B729-4CFC-96D3-B9BD5049A5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35812F2B-4B72-4387-89A6-C31C505680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F2834A35-6CE5-4DE2-9D97-143CCB561A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47DA2C57-1262-422C-AF5E-18A56BE011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3EC372B5-423C-474C-B62B-54D89EB4C4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62984E-3BB4-4CED-AD19-EE81F092B355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037228737"/>
      </p:ext>
    </p:extLst>
  </p:cSld>
  <p:clrMapOvr>
    <a:masterClrMapping/>
  </p:clrMapOvr>
  <p:transition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424A9C26-E1BD-4904-B58E-0DD085A0458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64DBF925-C808-43EC-8ABC-8BEA9AD0230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DAE476A7-5234-44C6-BEA6-261E23B1EC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86B9A055-378D-447B-B012-F1B9853C83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5F2FDBBF-2549-4AE8-A381-DD04095B08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68DE0A-35EC-42BC-95FC-45603A35D801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148741777"/>
      </p:ext>
    </p:extLst>
  </p:cSld>
  <p:clrMapOvr>
    <a:masterClrMapping/>
  </p:clrMapOvr>
  <p:transition>
    <p:zoom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Başlık, Metin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341D453F-8D64-4362-A725-385571635E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BA5556A6-1F2B-46B0-9BB4-FF4A2B894170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A245686C-FE6B-47C4-B6ED-BEEEB966DD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3F3A66BF-51E8-4EE1-939A-6549156E8C6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6379BA52-4FA9-492F-BEF3-8F5DCD042F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06D8B141-8CDB-480F-B87B-AD29273B7E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4DC67FCA-196C-418F-AD48-D07631D38FC3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330970709"/>
      </p:ext>
    </p:extLst>
  </p:cSld>
  <p:clrMapOvr>
    <a:masterClrMapping/>
  </p:clrMapOvr>
  <p:transition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59DBEC59-0892-4AFF-BE3C-4939F853E4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2CC4DD9-17F5-40AD-B5A3-28865AD4E5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81FF40E3-3BAB-4BE9-8F5F-B20E389BF6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C95B0B1D-DD4E-42D7-9B3E-0301084564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21884BCA-B5EC-4FFC-8DB6-F59A2E9C0D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C3B8F0-BB54-4960-80F6-0CF241BF74A2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885828733"/>
      </p:ext>
    </p:extLst>
  </p:cSld>
  <p:clrMapOvr>
    <a:masterClrMapping/>
  </p:clrMapOvr>
  <p:transition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C216809A-F8C3-4913-A487-C909B2B2AF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2F281917-EF60-4AFC-9DC7-A74B1DDD40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C79299B4-BBBB-47A5-8E75-2BFBFCF05C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9A0F0733-118A-4790-A6C6-0F2C739CBA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6299A098-3F44-4D3E-9FE4-064EEC0727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D22C59-5961-4BCB-A5B5-828CD14AED35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796632093"/>
      </p:ext>
    </p:extLst>
  </p:cSld>
  <p:clrMapOvr>
    <a:masterClrMapping/>
  </p:clrMapOvr>
  <p:transition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1EF476F2-4338-4812-BBC5-1479F0A7C4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88DD6404-E591-474A-9584-D5A233CFD1F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8CB54BC6-1F3E-450C-BC3F-39AE719341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904DAEBA-F9B7-4F51-BD2F-7EAACB9903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240612FA-C76F-479E-9FD9-6A2D0CD631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DC8DEEDF-2AF2-45B0-995B-76897F3100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6E1487-ACBE-4F39-BF1F-F32A9192FD7F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501428701"/>
      </p:ext>
    </p:extLst>
  </p:cSld>
  <p:clrMapOvr>
    <a:masterClrMapping/>
  </p:clrMapOvr>
  <p:transition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4A90BB45-4BC5-407A-9DE1-2D96B87616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E949153B-A30C-40BE-AEDF-04B7B14458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645E517D-43C0-47B8-AD2B-0355A99985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774849D6-44C5-4709-A417-C812F4308BD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3F7D8D4B-8EF3-4D61-A7E1-AAE82A23EAC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D6BC6FD7-C4DC-434C-B66B-7A886CEF2B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34A03E06-C8EA-4121-B27C-5F0A9EE314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330DE53D-4F83-4596-AFB7-98662E3719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56C727-70D3-4B0D-A040-D2AA084963E1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880317623"/>
      </p:ext>
    </p:extLst>
  </p:cSld>
  <p:clrMapOvr>
    <a:masterClrMapping/>
  </p:clrMapOvr>
  <p:transition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C265B4E2-4482-4A07-A2CF-408944C5EC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141D4222-4D20-4B91-8A2B-6ED3ED296A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4F50C338-D381-4F5D-AEC2-0818BD311F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B87E091E-8363-4887-AB64-2F0E56E527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BC2D9B-83D7-4186-B260-04232F6B7245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374389330"/>
      </p:ext>
    </p:extLst>
  </p:cSld>
  <p:clrMapOvr>
    <a:masterClrMapping/>
  </p:clrMapOvr>
  <p:transition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C8271F2E-4FDC-4FB4-97F5-D93CF13978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2DF8279F-DCC9-423E-9BAA-11056631D5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835B6E9E-2779-4764-86C3-08F61E342E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BA81B8-0691-4B0D-B82D-C2C5ADBF7167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924668102"/>
      </p:ext>
    </p:extLst>
  </p:cSld>
  <p:clrMapOvr>
    <a:masterClrMapping/>
  </p:clrMapOvr>
  <p:transition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5A76DB8A-2F0C-4405-9D64-569E51BFCD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10BBDCF-32E8-40CE-AE50-CBB0930241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F52D8C32-53C1-41F8-82F8-1029A5B915B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73A2B4A8-2498-49E5-8440-45AA6BDA3D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1DEC9F7B-2BA5-4EE0-BE52-E657FC06C2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867B4B00-D198-429E-A4B5-9735FBC29E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25D1D3-349D-4A9B-B942-C70154BB2DDB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858128265"/>
      </p:ext>
    </p:extLst>
  </p:cSld>
  <p:clrMapOvr>
    <a:masterClrMapping/>
  </p:clrMapOvr>
  <p:transition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0F973033-24EB-4568-B143-9137C06D71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1699BF82-4AE6-4AB0-8D18-B52D74B780E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8F22A37B-0884-405E-9A87-297EEE53D7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CF0F0D39-DC54-4301-AE9E-354B3830F8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D091408A-50D3-4D79-BDF0-04F7B5D9B5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0EF6BF16-7B59-44F2-B168-8EE42BB8C4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0DF940-E83D-462D-81FD-CBD2670EE542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954050129"/>
      </p:ext>
    </p:extLst>
  </p:cSld>
  <p:clrMapOvr>
    <a:masterClrMapping/>
  </p:clrMapOvr>
  <p:transition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1FFC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>
            <a:extLst>
              <a:ext uri="{FF2B5EF4-FFF2-40B4-BE49-F238E27FC236}">
                <a16:creationId xmlns:a16="http://schemas.microsoft.com/office/drawing/2014/main" id="{D2AF222A-3420-43D4-A3B2-D7C158ED62A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/>
              <a:t>Asıl başlık stili için tıklatın</a:t>
            </a:r>
          </a:p>
        </p:txBody>
      </p:sp>
      <p:sp>
        <p:nvSpPr>
          <p:cNvPr id="36867" name="Rectangle 3">
            <a:extLst>
              <a:ext uri="{FF2B5EF4-FFF2-40B4-BE49-F238E27FC236}">
                <a16:creationId xmlns:a16="http://schemas.microsoft.com/office/drawing/2014/main" id="{FD2CF31F-12A8-476E-B740-EE8199A3A01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/>
              <a:t>Asıl metin stillerini düzenlemek için tıklatın</a:t>
            </a:r>
          </a:p>
          <a:p>
            <a:pPr lvl="1"/>
            <a:r>
              <a:rPr lang="tr-TR" altLang="tr-TR"/>
              <a:t>İkinci düzey</a:t>
            </a:r>
          </a:p>
          <a:p>
            <a:pPr lvl="2"/>
            <a:r>
              <a:rPr lang="tr-TR" altLang="tr-TR"/>
              <a:t>Üçüncü düzey</a:t>
            </a:r>
          </a:p>
          <a:p>
            <a:pPr lvl="3"/>
            <a:r>
              <a:rPr lang="tr-TR" altLang="tr-TR"/>
              <a:t>Dördüncü düzey</a:t>
            </a:r>
          </a:p>
          <a:p>
            <a:pPr lvl="4"/>
            <a:r>
              <a:rPr lang="tr-TR" altLang="tr-TR"/>
              <a:t>Beşinci düzey</a:t>
            </a:r>
          </a:p>
        </p:txBody>
      </p:sp>
      <p:sp>
        <p:nvSpPr>
          <p:cNvPr id="36868" name="Rectangle 4">
            <a:extLst>
              <a:ext uri="{FF2B5EF4-FFF2-40B4-BE49-F238E27FC236}">
                <a16:creationId xmlns:a16="http://schemas.microsoft.com/office/drawing/2014/main" id="{ADF5704D-3D2B-4C20-B163-24D62C4E997C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tr-TR" altLang="tr-TR"/>
          </a:p>
        </p:txBody>
      </p:sp>
      <p:sp>
        <p:nvSpPr>
          <p:cNvPr id="36869" name="Rectangle 5">
            <a:extLst>
              <a:ext uri="{FF2B5EF4-FFF2-40B4-BE49-F238E27FC236}">
                <a16:creationId xmlns:a16="http://schemas.microsoft.com/office/drawing/2014/main" id="{BFF3441D-A424-4A88-8611-A84D1D29A49F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tr-TR" altLang="tr-TR"/>
          </a:p>
        </p:txBody>
      </p:sp>
      <p:sp>
        <p:nvSpPr>
          <p:cNvPr id="36870" name="Rectangle 6">
            <a:extLst>
              <a:ext uri="{FF2B5EF4-FFF2-40B4-BE49-F238E27FC236}">
                <a16:creationId xmlns:a16="http://schemas.microsoft.com/office/drawing/2014/main" id="{A806DAA9-FB80-46E7-B7B6-D0746C33ABC5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3387BCF-F8AD-47F6-B152-4F60BFBA9190}" type="slidenum">
              <a:rPr lang="tr-TR" altLang="tr-TR"/>
              <a:pPr/>
              <a:t>‹#›</a:t>
            </a:fld>
            <a:endParaRPr lang="tr-TR" alt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</p:sldLayoutIdLst>
  <p:transition>
    <p:zoom/>
  </p:transition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http://www.kuranvebilim.com/images/fotosentez/bitki144.jpg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7440E0C1-664E-4749-AAF6-7E6E7B6A260F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ctr"/>
          <a:lstStyle/>
          <a:p>
            <a:r>
              <a:rPr lang="tr-TR" altLang="tr-TR" sz="4000">
                <a:solidFill>
                  <a:srgbClr val="FD3D4F"/>
                </a:solidFill>
              </a:rPr>
              <a:t>FOTOSENTEZ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E338D631-F89C-4A08-A693-43E882E7E18A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endParaRPr lang="tr-TR" altLang="tr-TR" sz="320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>
            <a:extLst>
              <a:ext uri="{FF2B5EF4-FFF2-40B4-BE49-F238E27FC236}">
                <a16:creationId xmlns:a16="http://schemas.microsoft.com/office/drawing/2014/main" id="{278D937A-A3C5-4C89-B33A-7A6C79B1DF3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sz="2800" b="1">
                <a:solidFill>
                  <a:srgbClr val="FF66FF"/>
                </a:solidFill>
              </a:rPr>
              <a:t>FOTOSENTEZ İÇİN GEREKLİ OLANLAR</a:t>
            </a:r>
          </a:p>
        </p:txBody>
      </p:sp>
      <p:sp>
        <p:nvSpPr>
          <p:cNvPr id="55300" name="Rectangle 4">
            <a:extLst>
              <a:ext uri="{FF2B5EF4-FFF2-40B4-BE49-F238E27FC236}">
                <a16:creationId xmlns:a16="http://schemas.microsoft.com/office/drawing/2014/main" id="{8B73F955-60C5-4C2D-9ABA-5BA18808C856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tr-TR" altLang="tr-TR" sz="2800" b="1" u="sng">
                <a:solidFill>
                  <a:schemeClr val="accent2"/>
                </a:solidFill>
              </a:rPr>
              <a:t>İçeride Üretilenler</a:t>
            </a:r>
          </a:p>
          <a:p>
            <a:pPr algn="ctr">
              <a:buFontTx/>
              <a:buNone/>
            </a:pPr>
            <a:endParaRPr lang="tr-TR" altLang="tr-TR" sz="2800" b="1">
              <a:solidFill>
                <a:schemeClr val="accent2"/>
              </a:solidFill>
            </a:endParaRPr>
          </a:p>
          <a:p>
            <a:pPr algn="ctr">
              <a:buFontTx/>
              <a:buNone/>
            </a:pPr>
            <a:endParaRPr lang="tr-TR" altLang="tr-TR" sz="2800" b="1">
              <a:solidFill>
                <a:schemeClr val="accent2"/>
              </a:solidFill>
            </a:endParaRPr>
          </a:p>
          <a:p>
            <a:r>
              <a:rPr lang="tr-TR" altLang="tr-TR" sz="2800" b="1"/>
              <a:t>Enzim</a:t>
            </a:r>
          </a:p>
          <a:p>
            <a:r>
              <a:rPr lang="tr-TR" altLang="tr-TR" sz="2800" b="1"/>
              <a:t>Klorofil</a:t>
            </a:r>
          </a:p>
          <a:p>
            <a:pPr algn="ctr"/>
            <a:endParaRPr lang="tr-TR" altLang="tr-TR" sz="2800" b="1"/>
          </a:p>
        </p:txBody>
      </p:sp>
      <p:sp>
        <p:nvSpPr>
          <p:cNvPr id="55301" name="Rectangle 5">
            <a:extLst>
              <a:ext uri="{FF2B5EF4-FFF2-40B4-BE49-F238E27FC236}">
                <a16:creationId xmlns:a16="http://schemas.microsoft.com/office/drawing/2014/main" id="{87885574-02D2-411D-BFEF-CEE68DE12064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tr-TR" altLang="tr-TR" sz="2800" b="1" u="sng">
                <a:solidFill>
                  <a:schemeClr val="accent2"/>
                </a:solidFill>
              </a:rPr>
              <a:t>Dışarıdan Alınanlar</a:t>
            </a:r>
          </a:p>
          <a:p>
            <a:pPr>
              <a:buFontTx/>
              <a:buNone/>
            </a:pPr>
            <a:endParaRPr lang="tr-TR" altLang="tr-TR" sz="2800" b="1" u="sng">
              <a:solidFill>
                <a:schemeClr val="accent2"/>
              </a:solidFill>
            </a:endParaRPr>
          </a:p>
          <a:p>
            <a:r>
              <a:rPr lang="tr-TR" altLang="tr-TR" sz="2800" b="1"/>
              <a:t>Karbondioksit</a:t>
            </a:r>
          </a:p>
          <a:p>
            <a:r>
              <a:rPr lang="tr-TR" altLang="tr-TR" sz="2800" b="1"/>
              <a:t>Su</a:t>
            </a:r>
          </a:p>
          <a:p>
            <a:r>
              <a:rPr lang="tr-TR" altLang="tr-TR" sz="2800" b="1"/>
              <a:t>Işık</a:t>
            </a:r>
          </a:p>
          <a:p>
            <a:r>
              <a:rPr lang="tr-TR" altLang="tr-TR" sz="2800" b="1"/>
              <a:t>Madensel tuzlar</a:t>
            </a:r>
            <a:r>
              <a:rPr lang="tr-TR" altLang="tr-TR" sz="2800"/>
              <a:t> 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52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553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553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553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553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553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553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553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553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553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553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553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553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1000" fill="hold"/>
                                        <p:tgtEl>
                                          <p:spTgt spid="553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1000" fill="hold"/>
                                        <p:tgtEl>
                                          <p:spTgt spid="553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1000" fill="hold"/>
                                        <p:tgtEl>
                                          <p:spTgt spid="5530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1000" fill="hold"/>
                                        <p:tgtEl>
                                          <p:spTgt spid="5530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/>
      <p:bldP spid="55300" grpId="0" build="p"/>
      <p:bldP spid="55301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>
            <a:extLst>
              <a:ext uri="{FF2B5EF4-FFF2-40B4-BE49-F238E27FC236}">
                <a16:creationId xmlns:a16="http://schemas.microsoft.com/office/drawing/2014/main" id="{A58E5AFD-C3B6-463E-B7B6-80E798086B6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sz="2800" b="1">
                <a:solidFill>
                  <a:srgbClr val="FF66FF"/>
                </a:solidFill>
              </a:rPr>
              <a:t>KLOROFİL MOLEKÜLÜ</a:t>
            </a:r>
          </a:p>
        </p:txBody>
      </p:sp>
      <p:sp>
        <p:nvSpPr>
          <p:cNvPr id="57348" name="Rectangle 4">
            <a:extLst>
              <a:ext uri="{FF2B5EF4-FFF2-40B4-BE49-F238E27FC236}">
                <a16:creationId xmlns:a16="http://schemas.microsoft.com/office/drawing/2014/main" id="{7F53774B-A84C-4A90-AB19-6A1879BF3591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tr-TR" altLang="tr-TR" sz="2400" b="1"/>
              <a:t>Fotosentezi gerçekleştiren molekül, klorofildir.</a:t>
            </a:r>
          </a:p>
          <a:p>
            <a:r>
              <a:rPr lang="tr-TR" altLang="tr-TR" sz="2400" b="1"/>
              <a:t>Fotosentez mekanizması, bir klorofil molekülünün Güneş ışığını absorbe etmesiyle (emmesiyle) başlar.</a:t>
            </a:r>
            <a:r>
              <a:rPr lang="tr-TR" altLang="tr-TR" sz="2800"/>
              <a:t>  </a:t>
            </a:r>
          </a:p>
        </p:txBody>
      </p:sp>
      <p:pic>
        <p:nvPicPr>
          <p:cNvPr id="57350" name="Picture 6">
            <a:extLst>
              <a:ext uri="{FF2B5EF4-FFF2-40B4-BE49-F238E27FC236}">
                <a16:creationId xmlns:a16="http://schemas.microsoft.com/office/drawing/2014/main" id="{DD3162E4-C68F-4AE6-83E8-61C8550DA35A}"/>
              </a:ext>
            </a:extLst>
          </p:cNvPr>
          <p:cNvPicPr>
            <a:picLocks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435600" y="1916113"/>
            <a:ext cx="2517775" cy="2435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73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73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73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573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573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573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573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1" dur="1000"/>
                                        <p:tgtEl>
                                          <p:spTgt spid="57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6" grpId="0"/>
      <p:bldP spid="57348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6" name="Rectangle 4">
            <a:extLst>
              <a:ext uri="{FF2B5EF4-FFF2-40B4-BE49-F238E27FC236}">
                <a16:creationId xmlns:a16="http://schemas.microsoft.com/office/drawing/2014/main" id="{1949CC92-6837-4485-BF88-E54D3D281C5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sz="2800" b="1">
                <a:solidFill>
                  <a:srgbClr val="FF66FF"/>
                </a:solidFill>
              </a:rPr>
              <a:t>FOTOSENTEZİ ETKİLEYEN FAKTÖRLER</a:t>
            </a:r>
          </a:p>
        </p:txBody>
      </p:sp>
      <p:sp>
        <p:nvSpPr>
          <p:cNvPr id="59397" name="Rectangle 5">
            <a:extLst>
              <a:ext uri="{FF2B5EF4-FFF2-40B4-BE49-F238E27FC236}">
                <a16:creationId xmlns:a16="http://schemas.microsoft.com/office/drawing/2014/main" id="{1F835F5A-626D-4625-AF2D-5EC10DE8B38B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Tx/>
              <a:buNone/>
            </a:pPr>
            <a:endParaRPr lang="tr-TR" altLang="tr-TR" sz="2400" b="1">
              <a:solidFill>
                <a:schemeClr val="accent2"/>
              </a:solidFill>
            </a:endParaRPr>
          </a:p>
          <a:p>
            <a:pPr>
              <a:buFontTx/>
              <a:buNone/>
            </a:pPr>
            <a:r>
              <a:rPr lang="tr-TR" altLang="tr-TR" sz="2400" b="1">
                <a:solidFill>
                  <a:schemeClr val="accent2"/>
                </a:solidFill>
              </a:rPr>
              <a:t>Çevresel Faktörler</a:t>
            </a:r>
          </a:p>
          <a:p>
            <a:pPr>
              <a:buFontTx/>
              <a:buNone/>
            </a:pPr>
            <a:endParaRPr lang="tr-TR" altLang="tr-TR" sz="2400" b="1">
              <a:solidFill>
                <a:schemeClr val="accent2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tr-TR" altLang="tr-TR" sz="2400" b="1"/>
              <a:t>Karbondioksit miktarı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altLang="tr-TR" sz="2400" b="1"/>
              <a:t>Işık şiddeti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altLang="tr-TR" sz="2400" b="1"/>
              <a:t>Sıcaklık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altLang="tr-TR" sz="2400" b="1"/>
              <a:t>Mineral tuzları</a:t>
            </a:r>
          </a:p>
        </p:txBody>
      </p:sp>
      <p:sp>
        <p:nvSpPr>
          <p:cNvPr id="59398" name="Rectangle 6">
            <a:extLst>
              <a:ext uri="{FF2B5EF4-FFF2-40B4-BE49-F238E27FC236}">
                <a16:creationId xmlns:a16="http://schemas.microsoft.com/office/drawing/2014/main" id="{37DF9411-7DFD-49F1-BE31-20E19E1E25B1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buFontTx/>
              <a:buNone/>
            </a:pPr>
            <a:endParaRPr lang="tr-TR" altLang="tr-TR" sz="2400" b="1">
              <a:solidFill>
                <a:schemeClr val="accent2"/>
              </a:solidFill>
            </a:endParaRPr>
          </a:p>
          <a:p>
            <a:pPr>
              <a:buFontTx/>
              <a:buNone/>
            </a:pPr>
            <a:r>
              <a:rPr lang="tr-TR" altLang="tr-TR" sz="2400" b="1">
                <a:solidFill>
                  <a:schemeClr val="accent2"/>
                </a:solidFill>
              </a:rPr>
              <a:t>Genetik Faktörler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altLang="tr-TR" sz="2400" b="1"/>
              <a:t>Kloroplast sayısı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altLang="tr-TR" sz="2400" b="1"/>
              <a:t>Su miktarı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altLang="tr-TR" sz="2400" b="1"/>
              <a:t>Yaprak genişliği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altLang="tr-TR" sz="2400" b="1"/>
              <a:t>Stomaların yapısı ve sayısı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altLang="tr-TR" sz="2400" b="1"/>
              <a:t>Kutikula kalınlığı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altLang="tr-TR" sz="2400" b="1"/>
              <a:t>Enzim miktarı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93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93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93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593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593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593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593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593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593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5939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5939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5939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5939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593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593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1000" fill="hold"/>
                                        <p:tgtEl>
                                          <p:spTgt spid="593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1000" fill="hold"/>
                                        <p:tgtEl>
                                          <p:spTgt spid="593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1000" fill="hold"/>
                                        <p:tgtEl>
                                          <p:spTgt spid="593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1000" fill="hold"/>
                                        <p:tgtEl>
                                          <p:spTgt spid="593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1000" fill="hold"/>
                                        <p:tgtEl>
                                          <p:spTgt spid="593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1000" fill="hold"/>
                                        <p:tgtEl>
                                          <p:spTgt spid="593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1000" fill="hold"/>
                                        <p:tgtEl>
                                          <p:spTgt spid="593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1000" fill="hold"/>
                                        <p:tgtEl>
                                          <p:spTgt spid="593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1000" fill="hold"/>
                                        <p:tgtEl>
                                          <p:spTgt spid="593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1000" fill="hold"/>
                                        <p:tgtEl>
                                          <p:spTgt spid="593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1000" fill="hold"/>
                                        <p:tgtEl>
                                          <p:spTgt spid="5939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1000" fill="hold"/>
                                        <p:tgtEl>
                                          <p:spTgt spid="5939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6" grpId="0"/>
      <p:bldP spid="59397" grpId="0" build="p"/>
      <p:bldP spid="59398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>
            <a:extLst>
              <a:ext uri="{FF2B5EF4-FFF2-40B4-BE49-F238E27FC236}">
                <a16:creationId xmlns:a16="http://schemas.microsoft.com/office/drawing/2014/main" id="{948BA4B6-4EEA-49B7-9A4F-875B0F8DFC9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sz="2800" b="1">
                <a:solidFill>
                  <a:srgbClr val="FF66FF"/>
                </a:solidFill>
              </a:rPr>
              <a:t>FOTOSENTEZ İLE SOLUNUMUN FARKLARI</a:t>
            </a:r>
          </a:p>
        </p:txBody>
      </p:sp>
      <p:sp>
        <p:nvSpPr>
          <p:cNvPr id="61444" name="Rectangle 4">
            <a:extLst>
              <a:ext uri="{FF2B5EF4-FFF2-40B4-BE49-F238E27FC236}">
                <a16:creationId xmlns:a16="http://schemas.microsoft.com/office/drawing/2014/main" id="{97324CBE-5678-4F88-B122-10AFF2ABB551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tr-TR" altLang="tr-TR" sz="2400" b="1">
                <a:solidFill>
                  <a:srgbClr val="FD3D4F"/>
                </a:solidFill>
              </a:rPr>
              <a:t>FOTOSENTEZ</a:t>
            </a:r>
          </a:p>
          <a:p>
            <a:pPr algn="ctr">
              <a:buFontTx/>
              <a:buNone/>
            </a:pPr>
            <a:endParaRPr lang="tr-TR" altLang="tr-TR" sz="2400" b="1">
              <a:solidFill>
                <a:srgbClr val="FD3D4F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tr-TR" altLang="tr-TR" sz="2400" b="1"/>
              <a:t>Besin ve oksijen üretilir.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altLang="tr-TR" sz="2400" b="1"/>
              <a:t>Su ve karbondioksit kullanılır.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altLang="tr-TR" sz="2400" b="1"/>
              <a:t>Işık gereklidir.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altLang="tr-TR" sz="2400" b="1"/>
              <a:t>Işık enerjisi, kimyasal enerjiye çevrilir.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altLang="tr-TR" sz="2400" b="1"/>
              <a:t>Isı alan bir olaydır.</a:t>
            </a:r>
          </a:p>
        </p:txBody>
      </p:sp>
      <p:sp>
        <p:nvSpPr>
          <p:cNvPr id="61445" name="Rectangle 5">
            <a:extLst>
              <a:ext uri="{FF2B5EF4-FFF2-40B4-BE49-F238E27FC236}">
                <a16:creationId xmlns:a16="http://schemas.microsoft.com/office/drawing/2014/main" id="{B324B207-D1E1-4D7E-A60B-69AB1D4F6CD5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tr-TR" altLang="tr-TR" sz="2400" b="1">
                <a:solidFill>
                  <a:schemeClr val="accent2"/>
                </a:solidFill>
              </a:rPr>
              <a:t>SOLUNUM</a:t>
            </a:r>
          </a:p>
          <a:p>
            <a:pPr algn="ctr">
              <a:buFontTx/>
              <a:buNone/>
            </a:pPr>
            <a:endParaRPr lang="tr-TR" altLang="tr-TR" sz="2400" b="1">
              <a:solidFill>
                <a:schemeClr val="accent2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tr-TR" altLang="tr-TR" sz="2400" b="1"/>
              <a:t>Besin ve oksijen tüketilir.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altLang="tr-TR" sz="2400" b="1"/>
              <a:t>Su ve karbondioksit açığa çıkar.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altLang="tr-TR" sz="2400" b="1"/>
              <a:t>Işık gerekmez.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altLang="tr-TR" sz="2400" b="1"/>
              <a:t>Kimyasal bağ enerjisi, ATP enerjisine çevrilir.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altLang="tr-TR" sz="2400" b="1"/>
              <a:t>Isı veren bir olaydır.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14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614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14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614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614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614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614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614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614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614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614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614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614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614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614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1000" fill="hold"/>
                                        <p:tgtEl>
                                          <p:spTgt spid="614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1000" fill="hold"/>
                                        <p:tgtEl>
                                          <p:spTgt spid="614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1000" fill="hold"/>
                                        <p:tgtEl>
                                          <p:spTgt spid="614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1000" fill="hold"/>
                                        <p:tgtEl>
                                          <p:spTgt spid="614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1000" fill="hold"/>
                                        <p:tgtEl>
                                          <p:spTgt spid="6144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1000" fill="hold"/>
                                        <p:tgtEl>
                                          <p:spTgt spid="6144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1000" fill="hold"/>
                                        <p:tgtEl>
                                          <p:spTgt spid="6144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1000" fill="hold"/>
                                        <p:tgtEl>
                                          <p:spTgt spid="6144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1000" fill="hold"/>
                                        <p:tgtEl>
                                          <p:spTgt spid="6144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1000" fill="hold"/>
                                        <p:tgtEl>
                                          <p:spTgt spid="6144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1000" fill="hold"/>
                                        <p:tgtEl>
                                          <p:spTgt spid="6144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1000" fill="hold"/>
                                        <p:tgtEl>
                                          <p:spTgt spid="6144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>
            <a:extLst>
              <a:ext uri="{FF2B5EF4-FFF2-40B4-BE49-F238E27FC236}">
                <a16:creationId xmlns:a16="http://schemas.microsoft.com/office/drawing/2014/main" id="{DAF8645F-3401-496F-9A83-7D0360A12D1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sz="2800" b="1">
                <a:solidFill>
                  <a:srgbClr val="FF66FF"/>
                </a:solidFill>
              </a:rPr>
              <a:t>FOTOSENTEZİN YERYÜZÜNDEKİ HAYAT İÇİN ÖNEMİ</a:t>
            </a:r>
          </a:p>
        </p:txBody>
      </p:sp>
      <p:sp>
        <p:nvSpPr>
          <p:cNvPr id="63491" name="Rectangle 3">
            <a:extLst>
              <a:ext uri="{FF2B5EF4-FFF2-40B4-BE49-F238E27FC236}">
                <a16:creationId xmlns:a16="http://schemas.microsoft.com/office/drawing/2014/main" id="{37BC8D69-D45F-4B1F-A75A-3A83E89686E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altLang="tr-TR" sz="2000" b="1">
                <a:solidFill>
                  <a:schemeClr val="accent2"/>
                </a:solidFill>
              </a:rPr>
              <a:t>Fotosentez;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altLang="tr-TR" sz="2000" b="1"/>
              <a:t>Yaprak, çiçek, tohum, meyve gibi ölen organların yenilenmesini,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altLang="tr-TR" sz="2000" b="1"/>
              <a:t>Bitki kütlesinin artmasını,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altLang="tr-TR" sz="2000" b="1"/>
              <a:t>Hayvanlarla insanların tükettiği besin maddelerinin oluşumunu sağlar.</a:t>
            </a:r>
            <a:r>
              <a:rPr lang="tr-TR" altLang="tr-TR" sz="2000"/>
              <a:t>  </a:t>
            </a:r>
          </a:p>
          <a:p>
            <a:r>
              <a:rPr lang="tr-TR" altLang="tr-TR" sz="2000" b="1">
                <a:solidFill>
                  <a:schemeClr val="accent2"/>
                </a:solidFill>
              </a:rPr>
              <a:t>Fotosentez yapan yeşil bitkiler;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altLang="tr-TR" sz="2000" b="1"/>
              <a:t>Petrol, kömür, doğal gazın kaynağını oluşturur.</a:t>
            </a:r>
            <a:r>
              <a:rPr lang="tr-TR" altLang="tr-TR" sz="2000"/>
              <a:t>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altLang="tr-TR" sz="2000" b="1"/>
              <a:t>Kireç taşlarının yapısına dolaylı olarak katkıda bulunur.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altLang="tr-TR" sz="2000" b="1"/>
              <a:t>Canlıların ihtiyacı olan oksijeni üretir.</a:t>
            </a:r>
          </a:p>
          <a:p>
            <a:r>
              <a:rPr lang="tr-TR" altLang="tr-TR" sz="2000" b="1">
                <a:solidFill>
                  <a:schemeClr val="accent2"/>
                </a:solidFill>
              </a:rPr>
              <a:t>Fotosentez atmosferdeki gaz oranlarının sabit kalmasını sağlar.</a:t>
            </a:r>
            <a:endParaRPr lang="tr-TR" altLang="tr-TR" sz="2000" b="1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34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634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34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6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6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63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63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63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63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63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63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63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63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634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634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1000" fill="hold"/>
                                        <p:tgtEl>
                                          <p:spTgt spid="634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1000" fill="hold"/>
                                        <p:tgtEl>
                                          <p:spTgt spid="634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1000" fill="hold"/>
                                        <p:tgtEl>
                                          <p:spTgt spid="634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1000" fill="hold"/>
                                        <p:tgtEl>
                                          <p:spTgt spid="634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1000" fill="hold"/>
                                        <p:tgtEl>
                                          <p:spTgt spid="634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1000" fill="hold"/>
                                        <p:tgtEl>
                                          <p:spTgt spid="634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0" grpId="0"/>
      <p:bldP spid="63491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4" name="Rectangle 8">
            <a:extLst>
              <a:ext uri="{FF2B5EF4-FFF2-40B4-BE49-F238E27FC236}">
                <a16:creationId xmlns:a16="http://schemas.microsoft.com/office/drawing/2014/main" id="{02110B78-700D-42ED-8B91-06CBA57A723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tr-TR" altLang="tr-TR" sz="2800" b="1">
              <a:solidFill>
                <a:srgbClr val="FF66FF"/>
              </a:solidFill>
            </a:endParaRPr>
          </a:p>
        </p:txBody>
      </p:sp>
      <p:pic>
        <p:nvPicPr>
          <p:cNvPr id="65551" name="Picture 15">
            <a:extLst>
              <a:ext uri="{FF2B5EF4-FFF2-40B4-BE49-F238E27FC236}">
                <a16:creationId xmlns:a16="http://schemas.microsoft.com/office/drawing/2014/main" id="{283A01B2-98BE-4DF5-8A4F-A91D5FFE44A3}"/>
              </a:ext>
            </a:extLst>
          </p:cNvPr>
          <p:cNvPicPr>
            <a:picLocks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08175" y="908050"/>
            <a:ext cx="5372100" cy="4525963"/>
          </a:xfrm>
          <a:noFill/>
          <a:ln/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1000"/>
                                        <p:tgtEl>
                                          <p:spTgt spid="655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60" name="Rectangle 8">
            <a:extLst>
              <a:ext uri="{FF2B5EF4-FFF2-40B4-BE49-F238E27FC236}">
                <a16:creationId xmlns:a16="http://schemas.microsoft.com/office/drawing/2014/main" id="{2F597167-C200-454A-8BEE-470C9FBD69F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sz="2800" b="1">
                <a:solidFill>
                  <a:srgbClr val="FF66FF"/>
                </a:solidFill>
              </a:rPr>
              <a:t>FOTOSENTEZ MUCİZESİ</a:t>
            </a:r>
          </a:p>
        </p:txBody>
      </p:sp>
      <p:pic>
        <p:nvPicPr>
          <p:cNvPr id="74762" name="Picture 10" descr="resim">
            <a:extLst>
              <a:ext uri="{FF2B5EF4-FFF2-40B4-BE49-F238E27FC236}">
                <a16:creationId xmlns:a16="http://schemas.microsoft.com/office/drawing/2014/main" id="{A1DD39DF-06C4-4C7E-B4B8-84A863300799}"/>
              </a:ext>
            </a:extLst>
          </p:cNvPr>
          <p:cNvPicPr>
            <a:picLocks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403350" y="1600200"/>
            <a:ext cx="6335713" cy="45259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47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747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47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1000"/>
                                        <p:tgtEl>
                                          <p:spTgt spid="747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6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>
            <a:extLst>
              <a:ext uri="{FF2B5EF4-FFF2-40B4-BE49-F238E27FC236}">
                <a16:creationId xmlns:a16="http://schemas.microsoft.com/office/drawing/2014/main" id="{BA6204A6-283D-462F-B96A-F49C3EC468A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sz="2800" b="1">
                <a:solidFill>
                  <a:srgbClr val="FF66FF"/>
                </a:solidFill>
              </a:rPr>
              <a:t>KAYNAKÇA</a:t>
            </a:r>
          </a:p>
        </p:txBody>
      </p:sp>
      <p:sp>
        <p:nvSpPr>
          <p:cNvPr id="69635" name="Rectangle 3">
            <a:extLst>
              <a:ext uri="{FF2B5EF4-FFF2-40B4-BE49-F238E27FC236}">
                <a16:creationId xmlns:a16="http://schemas.microsoft.com/office/drawing/2014/main" id="{CA45D252-526B-4452-AC5B-86164A71B70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tr-TR" altLang="tr-TR" sz="2400" b="1"/>
              <a:t>Özer BULUT, Davut SAĞDIÇ, Selim KORKMAZ; Lise BİYOLOJİ 3; 3. Baskı, Milli Eğitim Basımevi, İstanbul-2000</a:t>
            </a:r>
          </a:p>
          <a:p>
            <a:pPr>
              <a:lnSpc>
                <a:spcPct val="80000"/>
              </a:lnSpc>
              <a:buFontTx/>
              <a:buNone/>
            </a:pPr>
            <a:endParaRPr lang="tr-TR" altLang="tr-TR" sz="2400" b="1"/>
          </a:p>
          <a:p>
            <a:pPr>
              <a:lnSpc>
                <a:spcPct val="80000"/>
              </a:lnSpc>
            </a:pPr>
            <a:r>
              <a:rPr lang="tr-TR" altLang="tr-TR" sz="2400" b="1"/>
              <a:t>Liselere Hazırlık Eliften Dergisi; Elit Yayıncılık</a:t>
            </a:r>
          </a:p>
          <a:p>
            <a:pPr>
              <a:lnSpc>
                <a:spcPct val="80000"/>
              </a:lnSpc>
              <a:buFontTx/>
              <a:buNone/>
            </a:pPr>
            <a:endParaRPr lang="tr-TR" altLang="tr-TR" sz="2400" b="1"/>
          </a:p>
          <a:p>
            <a:pPr>
              <a:lnSpc>
                <a:spcPct val="80000"/>
              </a:lnSpc>
            </a:pPr>
            <a:r>
              <a:rPr lang="tr-TR" altLang="tr-TR" sz="2400" b="1"/>
              <a:t>ÖSS’ye Hazırlık Biyoloji; Fem Yayınları; İzmir-2001</a:t>
            </a:r>
          </a:p>
          <a:p>
            <a:pPr>
              <a:lnSpc>
                <a:spcPct val="80000"/>
              </a:lnSpc>
              <a:buFontTx/>
              <a:buNone/>
            </a:pPr>
            <a:endParaRPr lang="tr-TR" altLang="tr-TR" sz="2400" b="1"/>
          </a:p>
          <a:p>
            <a:pPr>
              <a:lnSpc>
                <a:spcPct val="80000"/>
              </a:lnSpc>
            </a:pPr>
            <a:r>
              <a:rPr lang="tr-TR" altLang="tr-TR" sz="2400" b="1"/>
              <a:t>Banu GÜNGÖR, Dr. İlbilge DÖKME, Salim ÜLKER, F. Nadan YILDIRAN, Dr. Raziye AYDINLI, Z. Bilge BAŞ; İlköğretim Fen Bilgisi 6 Ders Kitabı; Milli Eğitim Basımevi, İstanbul-2002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96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696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96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696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696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4" grpId="0"/>
      <p:bldP spid="69635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64DEFAEE-D3B0-4E39-B92A-616FE6F38E9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sz="2800" b="1">
                <a:solidFill>
                  <a:srgbClr val="FF66FF"/>
                </a:solidFill>
              </a:rPr>
              <a:t>KAYNAKÇA</a:t>
            </a:r>
          </a:p>
        </p:txBody>
      </p:sp>
      <p:sp>
        <p:nvSpPr>
          <p:cNvPr id="70659" name="Rectangle 3">
            <a:extLst>
              <a:ext uri="{FF2B5EF4-FFF2-40B4-BE49-F238E27FC236}">
                <a16:creationId xmlns:a16="http://schemas.microsoft.com/office/drawing/2014/main" id="{FE02CB4E-E963-4342-85FD-44293825CD1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altLang="tr-TR" sz="2400" b="1"/>
              <a:t>Tematik Ansiklopedi Thema Larousse; 3. Cilt; Milliyet Yayınları; İstanbul-1993</a:t>
            </a:r>
          </a:p>
          <a:p>
            <a:pPr>
              <a:buFontTx/>
              <a:buNone/>
            </a:pPr>
            <a:endParaRPr lang="tr-TR" altLang="tr-TR" sz="2400" b="1"/>
          </a:p>
          <a:p>
            <a:r>
              <a:rPr lang="tr-TR" altLang="tr-TR" sz="2400" b="1"/>
              <a:t>http://www.bilgilerdunyası.com.tr</a:t>
            </a:r>
          </a:p>
          <a:p>
            <a:pPr>
              <a:buFontTx/>
              <a:buNone/>
            </a:pPr>
            <a:endParaRPr lang="tr-TR" altLang="tr-TR" sz="2400" b="1"/>
          </a:p>
          <a:p>
            <a:r>
              <a:rPr lang="tr-TR" altLang="tr-TR" sz="2400" b="1"/>
              <a:t>http://www.harunyahya.org.tr</a:t>
            </a:r>
          </a:p>
          <a:p>
            <a:pPr>
              <a:buFontTx/>
              <a:buNone/>
            </a:pPr>
            <a:endParaRPr lang="tr-TR" altLang="tr-TR" sz="2400" b="1"/>
          </a:p>
          <a:p>
            <a:r>
              <a:rPr lang="tr-TR" altLang="tr-TR" sz="2400" b="1"/>
              <a:t>http://www.esselam.net</a:t>
            </a:r>
          </a:p>
          <a:p>
            <a:pPr>
              <a:buFontTx/>
              <a:buNone/>
            </a:pPr>
            <a:endParaRPr lang="tr-TR" altLang="tr-TR" sz="2400" b="1"/>
          </a:p>
          <a:p>
            <a:pPr>
              <a:buFontTx/>
              <a:buNone/>
            </a:pPr>
            <a:endParaRPr lang="tr-TR" altLang="tr-TR" sz="2400" b="1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06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706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06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70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70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70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70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706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706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706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706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58" grpId="0"/>
      <p:bldP spid="70659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>
            <a:extLst>
              <a:ext uri="{FF2B5EF4-FFF2-40B4-BE49-F238E27FC236}">
                <a16:creationId xmlns:a16="http://schemas.microsoft.com/office/drawing/2014/main" id="{A3B4CA90-B3CD-4F00-9657-18133E2FA4A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sz="2800" b="1">
                <a:solidFill>
                  <a:srgbClr val="FF66FF"/>
                </a:solidFill>
              </a:rPr>
              <a:t>Fotosentez Nedir?</a:t>
            </a:r>
          </a:p>
        </p:txBody>
      </p:sp>
      <p:sp>
        <p:nvSpPr>
          <p:cNvPr id="39939" name="Rectangle 3">
            <a:extLst>
              <a:ext uri="{FF2B5EF4-FFF2-40B4-BE49-F238E27FC236}">
                <a16:creationId xmlns:a16="http://schemas.microsoft.com/office/drawing/2014/main" id="{A8B4E4E8-01AC-4A83-9592-3E04C97A472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tr-TR" altLang="tr-TR" sz="2400" b="1"/>
              <a:t>    Bütün enerjilerin kaynağı Güneş’tir. Hiçbir canlı Güneş’in ışık enerjisini doğrudan kullanamaz; ancak onu başka enerji şekillerine dönüştürerek Güneş’in ışık enerjisinden yararlanabilir. </a:t>
            </a:r>
            <a:r>
              <a:rPr lang="tr-TR" altLang="tr-TR" sz="2400" b="1">
                <a:solidFill>
                  <a:srgbClr val="000000"/>
                </a:solidFill>
                <a:cs typeface="Times New Roman" panose="02020603050405020304" pitchFamily="18" charset="0"/>
              </a:rPr>
              <a:t>Klorofil gibi özel pigmentlere sahip bitkiler, algler, bakteriler Güneş enerjisini tutarak hücrelerin yararlanabileceği enerji şekline dönüştürür. Yeşil bitkilerin Güneş enerjisini kullanarak inorganik maddelerden organik besin maddesi sentezlemesi olayına </a:t>
            </a:r>
            <a:r>
              <a:rPr lang="tr-TR" altLang="tr-TR" sz="2400" b="1">
                <a:solidFill>
                  <a:srgbClr val="FD3D4F"/>
                </a:solidFill>
                <a:cs typeface="Times New Roman" panose="02020603050405020304" pitchFamily="18" charset="0"/>
              </a:rPr>
              <a:t>fotosentez</a:t>
            </a:r>
            <a:r>
              <a:rPr lang="tr-TR" altLang="tr-TR" sz="2400" b="1">
                <a:solidFill>
                  <a:srgbClr val="0000FF"/>
                </a:solidFill>
                <a:cs typeface="Times New Roman" panose="02020603050405020304" pitchFamily="18" charset="0"/>
              </a:rPr>
              <a:t> </a:t>
            </a:r>
            <a:r>
              <a:rPr lang="tr-TR" altLang="tr-TR" sz="2400" b="1">
                <a:solidFill>
                  <a:srgbClr val="000000"/>
                </a:solidFill>
                <a:cs typeface="Times New Roman" panose="02020603050405020304" pitchFamily="18" charset="0"/>
              </a:rPr>
              <a:t>denir.</a:t>
            </a:r>
            <a:r>
              <a:rPr lang="tr-TR" altLang="tr-TR" sz="2400"/>
              <a:t>  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99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99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99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1000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8" grpId="0"/>
      <p:bldP spid="39939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>
            <a:extLst>
              <a:ext uri="{FF2B5EF4-FFF2-40B4-BE49-F238E27FC236}">
                <a16:creationId xmlns:a16="http://schemas.microsoft.com/office/drawing/2014/main" id="{71C6E169-8726-437B-B7AB-410B68E0CD0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sz="2800" b="1">
                <a:solidFill>
                  <a:srgbClr val="FF66FF"/>
                </a:solidFill>
              </a:rPr>
              <a:t>BİTKİNİN KİMYA FABRİKASI “YAPRAK”</a:t>
            </a:r>
          </a:p>
        </p:txBody>
      </p:sp>
      <p:sp>
        <p:nvSpPr>
          <p:cNvPr id="40963" name="Rectangle 3">
            <a:extLst>
              <a:ext uri="{FF2B5EF4-FFF2-40B4-BE49-F238E27FC236}">
                <a16:creationId xmlns:a16="http://schemas.microsoft.com/office/drawing/2014/main" id="{72B64D78-4CE0-4B59-89F1-F30EF27E16F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altLang="tr-TR" sz="2400" b="1"/>
              <a:t>Yapraklar, görevlerine uygun özellikler taşır.</a:t>
            </a:r>
            <a:r>
              <a:rPr lang="tr-TR" altLang="tr-TR"/>
              <a:t> </a:t>
            </a:r>
          </a:p>
          <a:p>
            <a:r>
              <a:rPr lang="tr-TR" altLang="tr-TR" sz="2400" b="1"/>
              <a:t>Yaprağın yassı biçimi, tüm hücrelerin dış ortama  yakın   olmasını sağlar; böylece gaz alışverişi kolaylaşır.</a:t>
            </a:r>
          </a:p>
          <a:p>
            <a:r>
              <a:rPr lang="tr-TR" altLang="tr-TR" sz="2400" b="1"/>
              <a:t>Yaprakların birçok gözeneğe sahip olması gaz alışverişini kolaylaştırır.</a:t>
            </a:r>
            <a:r>
              <a:rPr lang="tr-TR" altLang="tr-TR"/>
              <a:t>  </a:t>
            </a:r>
          </a:p>
          <a:p>
            <a:r>
              <a:rPr lang="tr-TR" altLang="tr-TR" sz="2400" b="1"/>
              <a:t>Yaprakların geniş olan yüzeyleri, Güneş ışığından kaynaklanan fazla ısının atılmasını sağlar.</a:t>
            </a:r>
            <a:r>
              <a:rPr lang="tr-TR" altLang="tr-TR"/>
              <a:t> 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09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09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09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2" grpId="0"/>
      <p:bldP spid="4096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>
            <a:extLst>
              <a:ext uri="{FF2B5EF4-FFF2-40B4-BE49-F238E27FC236}">
                <a16:creationId xmlns:a16="http://schemas.microsoft.com/office/drawing/2014/main" id="{C6344092-6E50-4C09-9561-86465341818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sz="2800" b="1">
                <a:solidFill>
                  <a:srgbClr val="FF66FF"/>
                </a:solidFill>
              </a:rPr>
              <a:t>BİTKİNİN KİMYA FABRİKASI “YAPRAK”</a:t>
            </a:r>
          </a:p>
        </p:txBody>
      </p:sp>
      <p:sp>
        <p:nvSpPr>
          <p:cNvPr id="41990" name="Rectangle 6">
            <a:extLst>
              <a:ext uri="{FF2B5EF4-FFF2-40B4-BE49-F238E27FC236}">
                <a16:creationId xmlns:a16="http://schemas.microsoft.com/office/drawing/2014/main" id="{DC061581-2FE5-432C-9A93-D09F49262240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Tx/>
              <a:buNone/>
            </a:pPr>
            <a:endParaRPr lang="tr-TR" altLang="tr-TR" sz="2800" b="1">
              <a:solidFill>
                <a:schemeClr val="accent2"/>
              </a:solidFill>
            </a:endParaRPr>
          </a:p>
          <a:p>
            <a:pPr>
              <a:buFontTx/>
              <a:buNone/>
            </a:pPr>
            <a:r>
              <a:rPr lang="tr-TR" altLang="tr-TR" sz="2800" b="1">
                <a:solidFill>
                  <a:schemeClr val="accent2"/>
                </a:solidFill>
              </a:rPr>
              <a:t>Yaprağın Kısımları :</a:t>
            </a:r>
          </a:p>
          <a:p>
            <a:pPr>
              <a:buFontTx/>
              <a:buNone/>
            </a:pPr>
            <a:endParaRPr lang="tr-TR" altLang="tr-TR" sz="2800" b="1">
              <a:solidFill>
                <a:schemeClr val="accent2"/>
              </a:solidFill>
            </a:endParaRPr>
          </a:p>
          <a:p>
            <a:r>
              <a:rPr lang="tr-TR" altLang="tr-TR" sz="2800" b="1"/>
              <a:t>Yaprak sapı</a:t>
            </a:r>
          </a:p>
          <a:p>
            <a:r>
              <a:rPr lang="tr-TR" altLang="tr-TR" sz="2800" b="1"/>
              <a:t>Yaprak kını</a:t>
            </a:r>
          </a:p>
          <a:p>
            <a:r>
              <a:rPr lang="tr-TR" altLang="tr-TR" sz="2800" b="1"/>
              <a:t>Yaprak ayası</a:t>
            </a:r>
          </a:p>
        </p:txBody>
      </p:sp>
      <p:pic>
        <p:nvPicPr>
          <p:cNvPr id="41996" name="Picture 12" descr="BD18227_">
            <a:extLst>
              <a:ext uri="{FF2B5EF4-FFF2-40B4-BE49-F238E27FC236}">
                <a16:creationId xmlns:a16="http://schemas.microsoft.com/office/drawing/2014/main" id="{D8D780C1-BC44-483D-A700-D51FC0F2A401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795963" y="2492375"/>
            <a:ext cx="1990725" cy="1990725"/>
          </a:xfrm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19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19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19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419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419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419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419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419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419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419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419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3" dur="1000"/>
                                        <p:tgtEl>
                                          <p:spTgt spid="419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6" grpId="0"/>
      <p:bldP spid="41990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61" name="Rectangle 5">
            <a:extLst>
              <a:ext uri="{FF2B5EF4-FFF2-40B4-BE49-F238E27FC236}">
                <a16:creationId xmlns:a16="http://schemas.microsoft.com/office/drawing/2014/main" id="{36FE1474-734E-4ECB-8F94-B956FA3B9DC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sz="2800" b="1">
                <a:solidFill>
                  <a:srgbClr val="FF66FF"/>
                </a:solidFill>
              </a:rPr>
              <a:t>YAPRAK KESİTİ</a:t>
            </a:r>
          </a:p>
        </p:txBody>
      </p:sp>
      <p:pic>
        <p:nvPicPr>
          <p:cNvPr id="45065" name="Picture 9" descr="http://www.kuranvebilim.com/images/fotosentez/bitki144.jpg">
            <a:extLst>
              <a:ext uri="{FF2B5EF4-FFF2-40B4-BE49-F238E27FC236}">
                <a16:creationId xmlns:a16="http://schemas.microsoft.com/office/drawing/2014/main" id="{991D0E3F-8052-46B9-9B05-27BB98AB5A1F}"/>
              </a:ext>
            </a:extLst>
          </p:cNvPr>
          <p:cNvPicPr>
            <a:picLocks noChangeAspect="1" noChangeArrowheads="1"/>
          </p:cNvPicPr>
          <p:nvPr>
            <p:ph idx="1"/>
          </p:nvPr>
        </p:nvPicPr>
        <p:blipFill>
          <a:blip r:embed="rId2" r:link="rId3">
            <a:lum brigh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627313" y="1844675"/>
            <a:ext cx="3900487" cy="31448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50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50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50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1000"/>
                                        <p:tgtEl>
                                          <p:spTgt spid="450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6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2" name="Rectangle 4">
            <a:extLst>
              <a:ext uri="{FF2B5EF4-FFF2-40B4-BE49-F238E27FC236}">
                <a16:creationId xmlns:a16="http://schemas.microsoft.com/office/drawing/2014/main" id="{A23C83A2-2AAB-4AED-A906-6F0D0D9A081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sz="2800" b="1">
                <a:solidFill>
                  <a:srgbClr val="FF66FF"/>
                </a:solidFill>
              </a:rPr>
              <a:t>BİTKİNİN KİMYA FABRİKASI “YAPRAK”</a:t>
            </a:r>
          </a:p>
        </p:txBody>
      </p:sp>
      <p:sp>
        <p:nvSpPr>
          <p:cNvPr id="48133" name="Rectangle 5">
            <a:extLst>
              <a:ext uri="{FF2B5EF4-FFF2-40B4-BE49-F238E27FC236}">
                <a16:creationId xmlns:a16="http://schemas.microsoft.com/office/drawing/2014/main" id="{D118920F-1011-4435-8C83-3CDEDF3057A2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tr-TR" altLang="tr-TR" sz="2400" b="1">
                <a:solidFill>
                  <a:schemeClr val="accent2"/>
                </a:solidFill>
              </a:rPr>
              <a:t>Yaprak Çeşitleri</a:t>
            </a:r>
          </a:p>
          <a:p>
            <a:r>
              <a:rPr lang="tr-TR" altLang="tr-TR" sz="2400" b="1"/>
              <a:t>Ayalarına Göre Yapraklar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altLang="tr-TR" sz="2400"/>
              <a:t>Basit Yaprak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altLang="tr-TR" sz="2400"/>
              <a:t>Bileşik Yaprak</a:t>
            </a:r>
          </a:p>
          <a:p>
            <a:r>
              <a:rPr lang="tr-TR" altLang="tr-TR" sz="2400" b="1"/>
              <a:t>Damar Şekillerine Göre Yapraklar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altLang="tr-TR" sz="2400"/>
              <a:t>Tüysü damarlı</a:t>
            </a:r>
            <a:r>
              <a:rPr lang="tr-TR" altLang="tr-TR" sz="2800"/>
              <a:t>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altLang="tr-TR" sz="2400"/>
              <a:t>El ayası damarlı</a:t>
            </a:r>
            <a:r>
              <a:rPr lang="tr-TR" altLang="tr-TR" sz="2800"/>
              <a:t>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altLang="tr-TR" sz="2400"/>
              <a:t>Paralel damarlı</a:t>
            </a:r>
          </a:p>
        </p:txBody>
      </p:sp>
      <p:pic>
        <p:nvPicPr>
          <p:cNvPr id="48135" name="Picture 7" descr="BD18227_">
            <a:extLst>
              <a:ext uri="{FF2B5EF4-FFF2-40B4-BE49-F238E27FC236}">
                <a16:creationId xmlns:a16="http://schemas.microsoft.com/office/drawing/2014/main" id="{435D1E50-DE92-4AB5-98BD-25FFFF96ABFF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435600" y="2636838"/>
            <a:ext cx="1990725" cy="1990725"/>
          </a:xfrm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81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81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8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481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481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481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481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481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481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481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481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481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481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4813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4813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1000" fill="hold"/>
                                        <p:tgtEl>
                                          <p:spTgt spid="4813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1000" fill="hold"/>
                                        <p:tgtEl>
                                          <p:spTgt spid="4813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1000" fill="hold"/>
                                        <p:tgtEl>
                                          <p:spTgt spid="4813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1000" fill="hold"/>
                                        <p:tgtEl>
                                          <p:spTgt spid="4813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7" dur="1000"/>
                                        <p:tgtEl>
                                          <p:spTgt spid="48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2" grpId="0"/>
      <p:bldP spid="4813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80" name="Rectangle 4">
            <a:extLst>
              <a:ext uri="{FF2B5EF4-FFF2-40B4-BE49-F238E27FC236}">
                <a16:creationId xmlns:a16="http://schemas.microsoft.com/office/drawing/2014/main" id="{DDD6AAD8-A309-425E-96AE-3B7F269855D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sz="2800" b="1">
                <a:solidFill>
                  <a:srgbClr val="FF66FF"/>
                </a:solidFill>
              </a:rPr>
              <a:t>BİTKİNİN KİMYA FABRİKASI “YAPRAK”</a:t>
            </a:r>
          </a:p>
        </p:txBody>
      </p:sp>
      <p:sp>
        <p:nvSpPr>
          <p:cNvPr id="50181" name="Rectangle 5">
            <a:extLst>
              <a:ext uri="{FF2B5EF4-FFF2-40B4-BE49-F238E27FC236}">
                <a16:creationId xmlns:a16="http://schemas.microsoft.com/office/drawing/2014/main" id="{8C2FC19C-D762-45C6-AA23-187903E4CEB8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Tx/>
              <a:buNone/>
            </a:pPr>
            <a:endParaRPr lang="tr-TR" altLang="tr-TR" sz="2400">
              <a:solidFill>
                <a:schemeClr val="accent2"/>
              </a:solidFill>
            </a:endParaRPr>
          </a:p>
          <a:p>
            <a:pPr>
              <a:buFontTx/>
              <a:buNone/>
            </a:pPr>
            <a:endParaRPr lang="tr-TR" altLang="tr-TR" sz="2400">
              <a:solidFill>
                <a:schemeClr val="accent2"/>
              </a:solidFill>
            </a:endParaRPr>
          </a:p>
          <a:p>
            <a:pPr>
              <a:buFontTx/>
              <a:buNone/>
            </a:pPr>
            <a:r>
              <a:rPr lang="tr-TR" altLang="tr-TR" sz="2400" b="1">
                <a:solidFill>
                  <a:schemeClr val="accent2"/>
                </a:solidFill>
              </a:rPr>
              <a:t>Yaprağın Görevleri :</a:t>
            </a:r>
          </a:p>
          <a:p>
            <a:pPr>
              <a:buFontTx/>
              <a:buNone/>
            </a:pPr>
            <a:endParaRPr lang="tr-TR" altLang="tr-TR" sz="2400" b="1">
              <a:solidFill>
                <a:schemeClr val="accent2"/>
              </a:solidFill>
            </a:endParaRPr>
          </a:p>
          <a:p>
            <a:r>
              <a:rPr lang="tr-TR" altLang="tr-TR" sz="2400" b="1"/>
              <a:t>Solunum yapmak</a:t>
            </a:r>
          </a:p>
          <a:p>
            <a:r>
              <a:rPr lang="tr-TR" altLang="tr-TR" sz="2400" b="1"/>
              <a:t>Terleme yapmak</a:t>
            </a:r>
          </a:p>
          <a:p>
            <a:r>
              <a:rPr lang="tr-TR" altLang="tr-TR" sz="2400" b="1"/>
              <a:t>Fotosentez yapmak</a:t>
            </a:r>
          </a:p>
          <a:p>
            <a:pPr>
              <a:buFontTx/>
              <a:buNone/>
            </a:pPr>
            <a:endParaRPr lang="tr-TR" altLang="tr-TR" sz="2400" b="1">
              <a:solidFill>
                <a:schemeClr val="accent2"/>
              </a:solidFill>
            </a:endParaRPr>
          </a:p>
        </p:txBody>
      </p:sp>
      <p:pic>
        <p:nvPicPr>
          <p:cNvPr id="50183" name="Picture 7" descr="BD18227_">
            <a:extLst>
              <a:ext uri="{FF2B5EF4-FFF2-40B4-BE49-F238E27FC236}">
                <a16:creationId xmlns:a16="http://schemas.microsoft.com/office/drawing/2014/main" id="{52CC2323-168E-47C3-BD34-7CA5B3975324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580063" y="2636838"/>
            <a:ext cx="1990725" cy="1990725"/>
          </a:xfrm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01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01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01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501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501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5018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5018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5018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5018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5018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5018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3" dur="1000"/>
                                        <p:tgtEl>
                                          <p:spTgt spid="50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80" grpId="0"/>
      <p:bldP spid="50181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>
            <a:extLst>
              <a:ext uri="{FF2B5EF4-FFF2-40B4-BE49-F238E27FC236}">
                <a16:creationId xmlns:a16="http://schemas.microsoft.com/office/drawing/2014/main" id="{1DDE9DD0-B144-4795-B1B8-491F8B4787D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sz="2800" b="1">
                <a:solidFill>
                  <a:srgbClr val="FF66FF"/>
                </a:solidFill>
              </a:rPr>
              <a:t>FOTOSENTEZ NASIL GERÇEKLEŞİR ?</a:t>
            </a:r>
          </a:p>
        </p:txBody>
      </p:sp>
      <p:sp>
        <p:nvSpPr>
          <p:cNvPr id="52227" name="Rectangle 3">
            <a:extLst>
              <a:ext uri="{FF2B5EF4-FFF2-40B4-BE49-F238E27FC236}">
                <a16:creationId xmlns:a16="http://schemas.microsoft.com/office/drawing/2014/main" id="{AB8293F1-642A-4992-94C2-52254D96B1D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altLang="tr-TR" sz="2400" b="1"/>
              <a:t>Yeşil bitkiler, topraktan aldıkları madensel tuz ve suyu odun borularıyla yapraklara kadar taşır.</a:t>
            </a:r>
            <a:r>
              <a:rPr lang="tr-TR" altLang="tr-TR"/>
              <a:t> </a:t>
            </a:r>
          </a:p>
          <a:p>
            <a:r>
              <a:rPr lang="tr-TR" altLang="tr-TR" sz="2400" b="1"/>
              <a:t>Yapraklardaki klorofiller, Güneş ışığını emerler ve kloroplastlarda fotosentez reaksiyonları gerçekleşir.</a:t>
            </a:r>
          </a:p>
          <a:p>
            <a:r>
              <a:rPr lang="tr-TR" altLang="tr-TR" sz="2400" b="1"/>
              <a:t>Gerçekleşen reaksiyonlar sonucunda besin (glikoz) oluşur ve oksijen açığa çıkar.</a:t>
            </a:r>
            <a:r>
              <a:rPr lang="tr-TR" altLang="tr-TR" sz="2400"/>
              <a:t>  </a:t>
            </a:r>
          </a:p>
          <a:p>
            <a:pPr>
              <a:buFontTx/>
              <a:buNone/>
            </a:pPr>
            <a:r>
              <a:rPr lang="tr-TR" altLang="tr-TR" sz="2400"/>
              <a:t>                                         </a:t>
            </a:r>
            <a:r>
              <a:rPr lang="tr-TR" altLang="tr-TR" sz="2000"/>
              <a:t>Güneş Işığı</a:t>
            </a:r>
            <a:endParaRPr lang="tr-TR" altLang="tr-TR" sz="2400"/>
          </a:p>
          <a:p>
            <a:pPr>
              <a:buFontTx/>
              <a:buNone/>
            </a:pPr>
            <a:r>
              <a:rPr lang="tr-TR" altLang="tr-TR" sz="2400"/>
              <a:t>     Karbondioksit +  Su                        </a:t>
            </a:r>
            <a:r>
              <a:rPr lang="tr-TR" altLang="tr-TR" sz="2400">
                <a:cs typeface="Arial" panose="020B0604020202020204" pitchFamily="34" charset="0"/>
              </a:rPr>
              <a:t>Besin  + Oksijen</a:t>
            </a:r>
          </a:p>
          <a:p>
            <a:pPr>
              <a:buFontTx/>
              <a:buNone/>
            </a:pPr>
            <a:r>
              <a:rPr lang="tr-TR" altLang="tr-TR" sz="2400">
                <a:cs typeface="Arial" panose="020B0604020202020204" pitchFamily="34" charset="0"/>
              </a:rPr>
              <a:t>                                            </a:t>
            </a:r>
            <a:r>
              <a:rPr lang="tr-TR" altLang="tr-TR" sz="2000">
                <a:cs typeface="Arial" panose="020B0604020202020204" pitchFamily="34" charset="0"/>
              </a:rPr>
              <a:t>Klorofil</a:t>
            </a:r>
            <a:r>
              <a:rPr lang="tr-TR" altLang="tr-TR" sz="2400">
                <a:cs typeface="Arial" panose="020B0604020202020204" pitchFamily="34" charset="0"/>
              </a:rPr>
              <a:t> </a:t>
            </a:r>
            <a:endParaRPr lang="tr-TR" altLang="tr-TR">
              <a:cs typeface="Arial" panose="020B0604020202020204" pitchFamily="34" charset="0"/>
            </a:endParaRPr>
          </a:p>
        </p:txBody>
      </p:sp>
      <p:sp>
        <p:nvSpPr>
          <p:cNvPr id="52229" name="AutoShape 5">
            <a:extLst>
              <a:ext uri="{FF2B5EF4-FFF2-40B4-BE49-F238E27FC236}">
                <a16:creationId xmlns:a16="http://schemas.microsoft.com/office/drawing/2014/main" id="{F27C8C6C-E8EB-4757-B719-814D715FB1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67175" y="4652963"/>
            <a:ext cx="1295400" cy="288925"/>
          </a:xfrm>
          <a:prstGeom prst="rightArrow">
            <a:avLst>
              <a:gd name="adj1" fmla="val 50000"/>
              <a:gd name="adj2" fmla="val 112088"/>
            </a:avLst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tr-TR" altLang="tr-TR" sz="1800"/>
              <a:t> 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22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5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5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1000" fill="hold"/>
                                        <p:tgtEl>
                                          <p:spTgt spid="522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1000" fill="hold"/>
                                        <p:tgtEl>
                                          <p:spTgt spid="522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6" grpId="0"/>
      <p:bldP spid="52227" grpId="0" build="p"/>
      <p:bldP spid="5222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>
            <a:extLst>
              <a:ext uri="{FF2B5EF4-FFF2-40B4-BE49-F238E27FC236}">
                <a16:creationId xmlns:a16="http://schemas.microsoft.com/office/drawing/2014/main" id="{431DAEB2-520E-469F-9BCF-924AADCF0F5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sz="2800" b="1">
                <a:solidFill>
                  <a:srgbClr val="FF66FF"/>
                </a:solidFill>
              </a:rPr>
              <a:t>Fotosentezin Şeması</a:t>
            </a:r>
          </a:p>
        </p:txBody>
      </p:sp>
      <p:pic>
        <p:nvPicPr>
          <p:cNvPr id="53252" name="Picture 4">
            <a:extLst>
              <a:ext uri="{FF2B5EF4-FFF2-40B4-BE49-F238E27FC236}">
                <a16:creationId xmlns:a16="http://schemas.microsoft.com/office/drawing/2014/main" id="{357CE9CB-A83D-45DA-973F-F0FA97B4BD13}"/>
              </a:ext>
            </a:extLst>
          </p:cNvPr>
          <p:cNvPicPr>
            <a:picLocks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76275" y="2428875"/>
            <a:ext cx="7791450" cy="2867025"/>
          </a:xfrm>
          <a:solidFill>
            <a:srgbClr val="C1FFC1"/>
          </a:solidFill>
          <a:ln/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32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1000"/>
                                        <p:tgtEl>
                                          <p:spTgt spid="53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0" grpId="0"/>
    </p:bldLst>
  </p:timing>
</p:sld>
</file>

<file path=ppt/theme/theme1.xml><?xml version="1.0" encoding="utf-8"?>
<a:theme xmlns:a="http://schemas.openxmlformats.org/drawingml/2006/main" name="Varsayılan Tasarım">
  <a:themeElements>
    <a:clrScheme name="Varsayılan Tasarı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arsayılan Tasarım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Varsayılan Tasarım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158</TotalTime>
  <Words>540</Words>
  <Application>Microsoft Office PowerPoint</Application>
  <PresentationFormat>Ekran Gösterisi (4:3)</PresentationFormat>
  <Paragraphs>115</Paragraphs>
  <Slides>18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18</vt:i4>
      </vt:variant>
    </vt:vector>
  </HeadingPairs>
  <TitlesOfParts>
    <vt:vector size="22" baseType="lpstr">
      <vt:lpstr>Arial</vt:lpstr>
      <vt:lpstr>Times New Roman</vt:lpstr>
      <vt:lpstr>Wingdings</vt:lpstr>
      <vt:lpstr>Varsayılan Tasarım</vt:lpstr>
      <vt:lpstr>FOTOSENTEZ</vt:lpstr>
      <vt:lpstr>Fotosentez Nedir?</vt:lpstr>
      <vt:lpstr>BİTKİNİN KİMYA FABRİKASI “YAPRAK”</vt:lpstr>
      <vt:lpstr>BİTKİNİN KİMYA FABRİKASI “YAPRAK”</vt:lpstr>
      <vt:lpstr>YAPRAK KESİTİ</vt:lpstr>
      <vt:lpstr>BİTKİNİN KİMYA FABRİKASI “YAPRAK”</vt:lpstr>
      <vt:lpstr>BİTKİNİN KİMYA FABRİKASI “YAPRAK”</vt:lpstr>
      <vt:lpstr>FOTOSENTEZ NASIL GERÇEKLEŞİR ?</vt:lpstr>
      <vt:lpstr>Fotosentezin Şeması</vt:lpstr>
      <vt:lpstr>FOTOSENTEZ İÇİN GEREKLİ OLANLAR</vt:lpstr>
      <vt:lpstr>KLOROFİL MOLEKÜLÜ</vt:lpstr>
      <vt:lpstr>FOTOSENTEZİ ETKİLEYEN FAKTÖRLER</vt:lpstr>
      <vt:lpstr>FOTOSENTEZ İLE SOLUNUMUN FARKLARI</vt:lpstr>
      <vt:lpstr>FOTOSENTEZİN YERYÜZÜNDEKİ HAYAT İÇİN ÖNEMİ</vt:lpstr>
      <vt:lpstr>PowerPoint Sunusu</vt:lpstr>
      <vt:lpstr>FOTOSENTEZ MUCİZESİ</vt:lpstr>
      <vt:lpstr>KAYNAKÇA</vt:lpstr>
      <vt:lpstr>KAYNAKÇA</vt:lpstr>
    </vt:vector>
  </TitlesOfParts>
  <Company>-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FOTOSENTEZ NEDİR</dc:title>
  <dc:creator>Ahmet Soyarslan</dc:creator>
  <cp:keywords>fotosentez</cp:keywords>
  <cp:lastModifiedBy>mehmet genç</cp:lastModifiedBy>
  <cp:revision>27</cp:revision>
  <dcterms:created xsi:type="dcterms:W3CDTF">2005-05-13T14:38:27Z</dcterms:created>
  <dcterms:modified xsi:type="dcterms:W3CDTF">2018-10-10T15:33:18Z</dcterms:modified>
</cp:coreProperties>
</file>