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4" r:id="rId3"/>
    <p:sldId id="308" r:id="rId4"/>
    <p:sldId id="309" r:id="rId5"/>
    <p:sldId id="305" r:id="rId6"/>
    <p:sldId id="306" r:id="rId7"/>
    <p:sldId id="307" r:id="rId8"/>
    <p:sldId id="315" r:id="rId9"/>
    <p:sldId id="310" r:id="rId10"/>
    <p:sldId id="316" r:id="rId11"/>
    <p:sldId id="311" r:id="rId12"/>
    <p:sldId id="317" r:id="rId13"/>
    <p:sldId id="312" r:id="rId14"/>
    <p:sldId id="321" r:id="rId15"/>
    <p:sldId id="322" r:id="rId16"/>
    <p:sldId id="318" r:id="rId17"/>
    <p:sldId id="320" r:id="rId18"/>
    <p:sldId id="323" r:id="rId19"/>
    <p:sldId id="326" r:id="rId20"/>
    <p:sldId id="324" r:id="rId21"/>
    <p:sldId id="325" r:id="rId22"/>
    <p:sldId id="327" r:id="rId23"/>
    <p:sldId id="328" r:id="rId24"/>
    <p:sldId id="329" r:id="rId25"/>
    <p:sldId id="330" r:id="rId26"/>
    <p:sldId id="331" r:id="rId27"/>
    <p:sldId id="332" r:id="rId28"/>
    <p:sldId id="333" r:id="rId29"/>
  </p:sldIdLst>
  <p:sldSz cx="9144000" cy="6858000" type="screen4x3"/>
  <p:notesSz cx="6858000" cy="9144000"/>
  <p:custDataLst>
    <p:tags r:id="rId30"/>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a:srgbClr val="FF3399"/>
    <a:srgbClr val="FF00FF"/>
    <a:srgbClr val="003399"/>
    <a:srgbClr val="3333CC"/>
    <a:srgbClr val="0000FF"/>
    <a:srgbClr val="FF0066"/>
    <a:srgbClr val="FF3300"/>
    <a:srgbClr val="660033"/>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78"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08.02.2016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273646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08.02.2016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297999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08.02.2016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968294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08.02.2016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484420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08.02.2016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92657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23720DD-5B6D-40BF-8493-A6B52D484E6B}" type="datetimeFigureOut">
              <a:rPr lang="tr-TR" smtClean="0"/>
              <a:t>08.02.2016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700911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23720DD-5B6D-40BF-8493-A6B52D484E6B}" type="datetimeFigureOut">
              <a:rPr lang="tr-TR" smtClean="0"/>
              <a:t>08.02.2016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708520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23720DD-5B6D-40BF-8493-A6B52D484E6B}" type="datetimeFigureOut">
              <a:rPr lang="tr-TR" smtClean="0"/>
              <a:t>08.02.2016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674627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08.02.2016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644244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08.02.2016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13185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08.02.2016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351035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08.02.2016</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29243090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0" y="5517232"/>
            <a:ext cx="9144000" cy="769441"/>
          </a:xfrm>
          <a:prstGeom prst="rect">
            <a:avLst/>
          </a:prstGeom>
          <a:solidFill>
            <a:schemeClr val="accent2"/>
          </a:solidFill>
        </p:spPr>
        <p:txBody>
          <a:bodyPr wrap="square" rtlCol="0">
            <a:spAutoFit/>
          </a:bodyPr>
          <a:lstStyle/>
          <a:p>
            <a:r>
              <a:rPr lang="tr-TR" sz="4400" b="1" dirty="0" smtClean="0"/>
              <a:t>Yaratıcı Yazarlık                           Hafta V</a:t>
            </a:r>
            <a:endParaRPr lang="tr-TR" sz="4400" b="1" dirty="0"/>
          </a:p>
        </p:txBody>
      </p:sp>
    </p:spTree>
    <p:extLst>
      <p:ext uri="{BB962C8B-B14F-4D97-AF65-F5344CB8AC3E}">
        <p14:creationId xmlns:p14="http://schemas.microsoft.com/office/powerpoint/2010/main" val="3710752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pinarsedenmeral\Desktop\Sunum görselleri\1235430195-6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196752"/>
            <a:ext cx="3932237" cy="3932237"/>
          </a:xfrm>
          <a:prstGeom prst="rect">
            <a:avLst/>
          </a:prstGeom>
          <a:noFill/>
          <a:extLst>
            <a:ext uri="{909E8E84-426E-40DD-AFC4-6F175D3DCCD1}">
              <a14:hiddenFill xmlns:a14="http://schemas.microsoft.com/office/drawing/2010/main">
                <a:solidFill>
                  <a:srgbClr val="FFFFFF"/>
                </a:solidFill>
              </a14:hiddenFill>
            </a:ext>
          </a:extLst>
        </p:spPr>
      </p:pic>
      <p:sp>
        <p:nvSpPr>
          <p:cNvPr id="7" name="Metin kutusu 6"/>
          <p:cNvSpPr txBox="1"/>
          <p:nvPr/>
        </p:nvSpPr>
        <p:spPr>
          <a:xfrm>
            <a:off x="251520" y="2496052"/>
            <a:ext cx="2592288" cy="1107996"/>
          </a:xfrm>
          <a:prstGeom prst="rect">
            <a:avLst/>
          </a:prstGeom>
          <a:noFill/>
        </p:spPr>
        <p:txBody>
          <a:bodyPr wrap="square" rtlCol="0">
            <a:spAutoFit/>
          </a:bodyPr>
          <a:lstStyle/>
          <a:p>
            <a:r>
              <a:rPr lang="tr-TR" sz="6600" b="1" dirty="0" smtClean="0">
                <a:solidFill>
                  <a:srgbClr val="FF00FF"/>
                </a:solidFill>
              </a:rPr>
              <a:t>Zaman</a:t>
            </a:r>
            <a:endParaRPr lang="tr-TR" sz="6600" b="1" dirty="0">
              <a:solidFill>
                <a:srgbClr val="FF00FF"/>
              </a:solidFill>
            </a:endParaRPr>
          </a:p>
        </p:txBody>
      </p:sp>
    </p:spTree>
    <p:extLst>
      <p:ext uri="{BB962C8B-B14F-4D97-AF65-F5344CB8AC3E}">
        <p14:creationId xmlns:p14="http://schemas.microsoft.com/office/powerpoint/2010/main" val="2582356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6372200" y="116632"/>
            <a:ext cx="2592288" cy="646331"/>
          </a:xfrm>
          <a:prstGeom prst="rect">
            <a:avLst/>
          </a:prstGeom>
          <a:noFill/>
        </p:spPr>
        <p:txBody>
          <a:bodyPr wrap="square" rtlCol="0">
            <a:spAutoFit/>
          </a:bodyPr>
          <a:lstStyle/>
          <a:p>
            <a:pPr algn="r"/>
            <a:r>
              <a:rPr lang="tr-TR" sz="3600" b="1" dirty="0" smtClean="0">
                <a:solidFill>
                  <a:srgbClr val="7030A0"/>
                </a:solidFill>
              </a:rPr>
              <a:t>Zaman</a:t>
            </a:r>
            <a:endParaRPr lang="tr-TR" sz="3600" b="1" dirty="0">
              <a:solidFill>
                <a:srgbClr val="7030A0"/>
              </a:solidFill>
            </a:endParaRPr>
          </a:p>
        </p:txBody>
      </p:sp>
      <p:sp>
        <p:nvSpPr>
          <p:cNvPr id="2" name="Dikdörtgen 1"/>
          <p:cNvSpPr/>
          <p:nvPr/>
        </p:nvSpPr>
        <p:spPr>
          <a:xfrm>
            <a:off x="5004047" y="1196752"/>
            <a:ext cx="3961089" cy="5016758"/>
          </a:xfrm>
          <a:prstGeom prst="rect">
            <a:avLst/>
          </a:prstGeom>
        </p:spPr>
        <p:txBody>
          <a:bodyPr wrap="square">
            <a:spAutoFit/>
          </a:bodyPr>
          <a:lstStyle/>
          <a:p>
            <a:pPr algn="r"/>
            <a:r>
              <a:rPr lang="tr-TR" sz="2000" b="1" dirty="0"/>
              <a:t>Romanlarda zaman kavramı belirgindir. Olay veya olaylar belirli bir zaman diliminde yaşanır. Romanlarda fiiller genellikle "-</a:t>
            </a:r>
            <a:r>
              <a:rPr lang="tr-TR" sz="2000" b="1" dirty="0" err="1"/>
              <a:t>di'li</a:t>
            </a:r>
            <a:r>
              <a:rPr lang="tr-TR" sz="2000" b="1" dirty="0"/>
              <a:t> geçmiş zaman" kipinde kullanılır. Klasik romanda zaman "geçmiş, şimdiki ve gelecek zaman" olmak üzere üç dilimde verilir. Çağdaş romanda bu anlayış etkin değildir. İnsanın hatırlama yeteneğinden yararlanılarak zamanlar arası geçiş yapılır. İç içe değişik zaman dilimlerinden söz edilebilir. Birkaç zaman bir arada kullanılabilir. Şuur akışı tekniğiyle geriye dönüşler veya ileriye gidişler olabilir.</a:t>
            </a:r>
          </a:p>
        </p:txBody>
      </p:sp>
    </p:spTree>
    <p:extLst>
      <p:ext uri="{BB962C8B-B14F-4D97-AF65-F5344CB8AC3E}">
        <p14:creationId xmlns:p14="http://schemas.microsoft.com/office/powerpoint/2010/main" val="1160331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pinarsedenmeral\Desktop\Sunum görselleri\1235430195-6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196752"/>
            <a:ext cx="3932237" cy="3932237"/>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p:cNvSpPr txBox="1"/>
          <p:nvPr/>
        </p:nvSpPr>
        <p:spPr>
          <a:xfrm>
            <a:off x="6228184" y="3201896"/>
            <a:ext cx="2592288" cy="1569660"/>
          </a:xfrm>
          <a:prstGeom prst="rect">
            <a:avLst/>
          </a:prstGeom>
          <a:noFill/>
        </p:spPr>
        <p:txBody>
          <a:bodyPr wrap="square" rtlCol="0">
            <a:spAutoFit/>
          </a:bodyPr>
          <a:lstStyle/>
          <a:p>
            <a:pPr algn="r"/>
            <a:r>
              <a:rPr lang="tr-TR" sz="9600" b="1" dirty="0" smtClean="0">
                <a:solidFill>
                  <a:srgbClr val="7030A0"/>
                </a:solidFill>
              </a:rPr>
              <a:t>Yer</a:t>
            </a:r>
            <a:endParaRPr lang="tr-TR" sz="9600" b="1" dirty="0">
              <a:solidFill>
                <a:srgbClr val="7030A0"/>
              </a:solidFill>
            </a:endParaRPr>
          </a:p>
        </p:txBody>
      </p:sp>
    </p:spTree>
    <p:extLst>
      <p:ext uri="{BB962C8B-B14F-4D97-AF65-F5344CB8AC3E}">
        <p14:creationId xmlns:p14="http://schemas.microsoft.com/office/powerpoint/2010/main" val="1659279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220072" y="1412776"/>
            <a:ext cx="3707904" cy="4154984"/>
          </a:xfrm>
          <a:prstGeom prst="rect">
            <a:avLst/>
          </a:prstGeom>
        </p:spPr>
        <p:txBody>
          <a:bodyPr wrap="square">
            <a:spAutoFit/>
          </a:bodyPr>
          <a:lstStyle/>
          <a:p>
            <a:pPr algn="r"/>
            <a:r>
              <a:rPr lang="tr-TR" sz="2400" b="1" dirty="0"/>
              <a:t>Romanlardaki kişilerin yaşadığı, olayların geçtiği yerdir çevre. İnsanlar gibi, roman kişileri de belli bir çevrede yaşar. Bu çevre, okuyucuya betimleme yoluyla anlatılır. Romanda olayların geçtiği ve kişilerin yaşadığı yerler, çevre ve diğer mekânlar çok ayrıntılı şekilde verilir.</a:t>
            </a:r>
          </a:p>
        </p:txBody>
      </p:sp>
      <p:sp>
        <p:nvSpPr>
          <p:cNvPr id="4" name="Metin kutusu 3"/>
          <p:cNvSpPr txBox="1"/>
          <p:nvPr/>
        </p:nvSpPr>
        <p:spPr>
          <a:xfrm>
            <a:off x="6372200" y="188640"/>
            <a:ext cx="2592288" cy="923330"/>
          </a:xfrm>
          <a:prstGeom prst="rect">
            <a:avLst/>
          </a:prstGeom>
          <a:noFill/>
        </p:spPr>
        <p:txBody>
          <a:bodyPr wrap="square" rtlCol="0">
            <a:spAutoFit/>
          </a:bodyPr>
          <a:lstStyle/>
          <a:p>
            <a:pPr algn="r"/>
            <a:r>
              <a:rPr lang="tr-TR" sz="5400" b="1" dirty="0" smtClean="0">
                <a:solidFill>
                  <a:srgbClr val="7030A0"/>
                </a:solidFill>
              </a:rPr>
              <a:t>Yer</a:t>
            </a:r>
            <a:endParaRPr lang="tr-TR" sz="5400" b="1" dirty="0">
              <a:solidFill>
                <a:srgbClr val="7030A0"/>
              </a:solidFill>
            </a:endParaRPr>
          </a:p>
        </p:txBody>
      </p:sp>
    </p:spTree>
    <p:extLst>
      <p:ext uri="{BB962C8B-B14F-4D97-AF65-F5344CB8AC3E}">
        <p14:creationId xmlns:p14="http://schemas.microsoft.com/office/powerpoint/2010/main" val="689278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pinarsedenmeral\Desktop\Sunum görselleri\1235430195-6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196752"/>
            <a:ext cx="3932237" cy="3932237"/>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5"/>
          <p:cNvSpPr txBox="1"/>
          <p:nvPr/>
        </p:nvSpPr>
        <p:spPr>
          <a:xfrm>
            <a:off x="6028339" y="5085184"/>
            <a:ext cx="2592288" cy="1323439"/>
          </a:xfrm>
          <a:prstGeom prst="rect">
            <a:avLst/>
          </a:prstGeom>
          <a:noFill/>
        </p:spPr>
        <p:txBody>
          <a:bodyPr wrap="square" rtlCol="0">
            <a:spAutoFit/>
          </a:bodyPr>
          <a:lstStyle/>
          <a:p>
            <a:r>
              <a:rPr lang="tr-TR" sz="8000" b="1" dirty="0" smtClean="0">
                <a:solidFill>
                  <a:srgbClr val="7030A0"/>
                </a:solidFill>
              </a:rPr>
              <a:t>Fikir</a:t>
            </a:r>
            <a:endParaRPr lang="tr-TR" sz="8000" b="1" dirty="0">
              <a:solidFill>
                <a:srgbClr val="7030A0"/>
              </a:solidFill>
            </a:endParaRPr>
          </a:p>
        </p:txBody>
      </p:sp>
    </p:spTree>
    <p:extLst>
      <p:ext uri="{BB962C8B-B14F-4D97-AF65-F5344CB8AC3E}">
        <p14:creationId xmlns:p14="http://schemas.microsoft.com/office/powerpoint/2010/main" val="840060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372200" y="188640"/>
            <a:ext cx="2592288" cy="707886"/>
          </a:xfrm>
          <a:prstGeom prst="rect">
            <a:avLst/>
          </a:prstGeom>
          <a:noFill/>
        </p:spPr>
        <p:txBody>
          <a:bodyPr wrap="square" rtlCol="0">
            <a:spAutoFit/>
          </a:bodyPr>
          <a:lstStyle/>
          <a:p>
            <a:pPr algn="r"/>
            <a:r>
              <a:rPr lang="tr-TR" sz="4000" b="1" dirty="0" smtClean="0">
                <a:solidFill>
                  <a:srgbClr val="7030A0"/>
                </a:solidFill>
              </a:rPr>
              <a:t>Fikir</a:t>
            </a:r>
            <a:endParaRPr lang="tr-TR" sz="4000" b="1" dirty="0">
              <a:solidFill>
                <a:srgbClr val="7030A0"/>
              </a:solidFill>
            </a:endParaRPr>
          </a:p>
        </p:txBody>
      </p:sp>
      <p:sp>
        <p:nvSpPr>
          <p:cNvPr id="3" name="Dikdörtgen 2"/>
          <p:cNvSpPr/>
          <p:nvPr/>
        </p:nvSpPr>
        <p:spPr>
          <a:xfrm>
            <a:off x="5436096" y="1674674"/>
            <a:ext cx="3528392" cy="4524315"/>
          </a:xfrm>
          <a:prstGeom prst="rect">
            <a:avLst/>
          </a:prstGeom>
        </p:spPr>
        <p:txBody>
          <a:bodyPr wrap="square">
            <a:spAutoFit/>
          </a:bodyPr>
          <a:lstStyle/>
          <a:p>
            <a:pPr algn="r"/>
            <a:r>
              <a:rPr lang="tr-TR" sz="2400" b="1" dirty="0"/>
              <a:t>Çoğu romanın fikirsel bir yönü de vardır. Romandaki olayların, durumların ve davranışların nedenleri araştırılır; kişilerin psikolojik tahlilleri yapılır ve olayların sonuçları üzerinde durulursa romanın ana düşüncesi ve yardımcı düşünceleri belirlenebilir.</a:t>
            </a:r>
          </a:p>
        </p:txBody>
      </p:sp>
    </p:spTree>
    <p:extLst>
      <p:ext uri="{BB962C8B-B14F-4D97-AF65-F5344CB8AC3E}">
        <p14:creationId xmlns:p14="http://schemas.microsoft.com/office/powerpoint/2010/main" val="2355630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pinarsedenmeral\Desktop\Sunum görselleri\1235430195-6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196752"/>
            <a:ext cx="3932237" cy="3932237"/>
          </a:xfrm>
          <a:prstGeom prst="rect">
            <a:avLst/>
          </a:prstGeom>
          <a:noFill/>
          <a:extLst>
            <a:ext uri="{909E8E84-426E-40DD-AFC4-6F175D3DCCD1}">
              <a14:hiddenFill xmlns:a14="http://schemas.microsoft.com/office/drawing/2010/main">
                <a:solidFill>
                  <a:srgbClr val="FFFFFF"/>
                </a:solidFill>
              </a14:hiddenFill>
            </a:ext>
          </a:extLst>
        </p:spPr>
      </p:pic>
      <p:sp>
        <p:nvSpPr>
          <p:cNvPr id="8" name="Metin kutusu 7"/>
          <p:cNvSpPr txBox="1"/>
          <p:nvPr/>
        </p:nvSpPr>
        <p:spPr>
          <a:xfrm>
            <a:off x="277199" y="5301208"/>
            <a:ext cx="2592288" cy="923330"/>
          </a:xfrm>
          <a:prstGeom prst="rect">
            <a:avLst/>
          </a:prstGeom>
          <a:noFill/>
        </p:spPr>
        <p:txBody>
          <a:bodyPr wrap="square" rtlCol="0">
            <a:spAutoFit/>
          </a:bodyPr>
          <a:lstStyle/>
          <a:p>
            <a:r>
              <a:rPr lang="tr-TR" sz="5400" b="1" dirty="0" smtClean="0">
                <a:solidFill>
                  <a:srgbClr val="7030A0"/>
                </a:solidFill>
              </a:rPr>
              <a:t>Anlatım</a:t>
            </a:r>
            <a:endParaRPr lang="tr-TR" sz="5400" b="1" dirty="0">
              <a:solidFill>
                <a:srgbClr val="7030A0"/>
              </a:solidFill>
            </a:endParaRPr>
          </a:p>
        </p:txBody>
      </p:sp>
    </p:spTree>
    <p:extLst>
      <p:ext uri="{BB962C8B-B14F-4D97-AF65-F5344CB8AC3E}">
        <p14:creationId xmlns:p14="http://schemas.microsoft.com/office/powerpoint/2010/main" val="736392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300192" y="260648"/>
            <a:ext cx="2592288" cy="646331"/>
          </a:xfrm>
          <a:prstGeom prst="rect">
            <a:avLst/>
          </a:prstGeom>
          <a:noFill/>
        </p:spPr>
        <p:txBody>
          <a:bodyPr wrap="square" rtlCol="0">
            <a:spAutoFit/>
          </a:bodyPr>
          <a:lstStyle/>
          <a:p>
            <a:pPr algn="r"/>
            <a:r>
              <a:rPr lang="tr-TR" sz="3600" b="1" dirty="0" smtClean="0">
                <a:solidFill>
                  <a:srgbClr val="7030A0"/>
                </a:solidFill>
              </a:rPr>
              <a:t>Anlatım</a:t>
            </a:r>
            <a:endParaRPr lang="tr-TR" sz="3600" b="1" dirty="0">
              <a:solidFill>
                <a:srgbClr val="7030A0"/>
              </a:solidFill>
            </a:endParaRPr>
          </a:p>
        </p:txBody>
      </p:sp>
      <p:sp>
        <p:nvSpPr>
          <p:cNvPr id="3" name="Dikdörtgen 2"/>
          <p:cNvSpPr/>
          <p:nvPr/>
        </p:nvSpPr>
        <p:spPr>
          <a:xfrm>
            <a:off x="4644009" y="1052736"/>
            <a:ext cx="4275570" cy="4801314"/>
          </a:xfrm>
          <a:prstGeom prst="rect">
            <a:avLst/>
          </a:prstGeom>
        </p:spPr>
        <p:txBody>
          <a:bodyPr wrap="square">
            <a:spAutoFit/>
          </a:bodyPr>
          <a:lstStyle/>
          <a:p>
            <a:pPr algn="r"/>
            <a:r>
              <a:rPr lang="tr-TR" b="1" dirty="0"/>
              <a:t>Her romana, eserini kendine özgü görüş, anlayış ve anlatış özelliğine göre oluşturur. </a:t>
            </a:r>
            <a:endParaRPr lang="tr-TR" b="1" dirty="0" smtClean="0"/>
          </a:p>
          <a:p>
            <a:pPr algn="r"/>
            <a:endParaRPr lang="tr-TR" b="1" dirty="0" smtClean="0"/>
          </a:p>
          <a:p>
            <a:pPr algn="r"/>
            <a:r>
              <a:rPr lang="tr-TR" b="1" dirty="0" smtClean="0"/>
              <a:t>Anlatmaya </a:t>
            </a:r>
            <a:r>
              <a:rPr lang="tr-TR" b="1" dirty="0"/>
              <a:t>bağlı eserlerde, özellikle de roman ve hikâyeler birinci veya üçüncü kişi ağzından anlatılır. "Birinci kişili </a:t>
            </a:r>
            <a:r>
              <a:rPr lang="tr-TR" b="1" dirty="0" err="1"/>
              <a:t>anlatım'da</a:t>
            </a:r>
            <a:r>
              <a:rPr lang="tr-TR" b="1" dirty="0"/>
              <a:t> "ben, biz"; 'üçüncü kişili anlatım' da eserlerde "o, onlar" özneleri kullanılır. Yüklemler bu öznelere göre </a:t>
            </a:r>
            <a:r>
              <a:rPr lang="tr-TR" b="1" dirty="0" err="1"/>
              <a:t>çekimlenir</a:t>
            </a:r>
            <a:r>
              <a:rPr lang="tr-TR" b="1" dirty="0"/>
              <a:t>. </a:t>
            </a:r>
            <a:endParaRPr lang="tr-TR" b="1" dirty="0" smtClean="0"/>
          </a:p>
          <a:p>
            <a:pPr algn="r"/>
            <a:endParaRPr lang="tr-TR" b="1" dirty="0"/>
          </a:p>
          <a:p>
            <a:pPr algn="r"/>
            <a:r>
              <a:rPr lang="tr-TR" b="1" dirty="0" smtClean="0"/>
              <a:t>Ayrıca </a:t>
            </a:r>
            <a:r>
              <a:rPr lang="tr-TR" b="1" dirty="0"/>
              <a:t>bu tür eserlerde üç tür anlatıcı bakış açısından söz edilebilir. </a:t>
            </a:r>
            <a:r>
              <a:rPr lang="tr-TR" b="1" i="1" dirty="0"/>
              <a:t>"Dün Ali ile Ayşe'yi eve çağırdım. Birlikte ders </a:t>
            </a:r>
            <a:r>
              <a:rPr lang="tr-TR" b="1" i="1" dirty="0" err="1"/>
              <a:t>çalıştık."</a:t>
            </a:r>
            <a:r>
              <a:rPr lang="tr-TR" b="1" dirty="0" err="1"/>
              <a:t>Burada</a:t>
            </a:r>
            <a:r>
              <a:rPr lang="tr-TR" b="1" dirty="0"/>
              <a:t> birinci kişili anlatım söz konusudur. </a:t>
            </a:r>
            <a:r>
              <a:rPr lang="tr-TR" b="1" i="1" dirty="0"/>
              <a:t>"Dün Ali ile Ayşe '</a:t>
            </a:r>
            <a:r>
              <a:rPr lang="tr-TR" b="1" i="1" dirty="0" err="1"/>
              <a:t>yi</a:t>
            </a:r>
            <a:r>
              <a:rPr lang="tr-TR" b="1" i="1" dirty="0"/>
              <a:t> eve çağırdı. Birlikte ders çalıştılar."</a:t>
            </a:r>
            <a:r>
              <a:rPr lang="tr-TR" b="1" dirty="0"/>
              <a:t> Burada üçüncü kişili anlatım söz konusudur.</a:t>
            </a:r>
          </a:p>
        </p:txBody>
      </p:sp>
    </p:spTree>
    <p:extLst>
      <p:ext uri="{BB962C8B-B14F-4D97-AF65-F5344CB8AC3E}">
        <p14:creationId xmlns:p14="http://schemas.microsoft.com/office/powerpoint/2010/main" val="3314757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 y="3225170"/>
            <a:ext cx="7383431" cy="707886"/>
          </a:xfrm>
          <a:prstGeom prst="rect">
            <a:avLst/>
          </a:prstGeom>
        </p:spPr>
        <p:txBody>
          <a:bodyPr wrap="none">
            <a:spAutoFit/>
          </a:bodyPr>
          <a:lstStyle/>
          <a:p>
            <a:r>
              <a:rPr lang="tr-TR" sz="4000" b="1" dirty="0">
                <a:solidFill>
                  <a:schemeClr val="bg1"/>
                </a:solidFill>
              </a:rPr>
              <a:t>Hâkim (İlahi, Tanrısal) Bakış </a:t>
            </a:r>
            <a:r>
              <a:rPr lang="tr-TR" sz="4000" b="1" dirty="0" smtClean="0">
                <a:solidFill>
                  <a:schemeClr val="bg1"/>
                </a:solidFill>
              </a:rPr>
              <a:t>Açısı</a:t>
            </a:r>
            <a:r>
              <a:rPr lang="tr-TR" sz="4000" dirty="0">
                <a:solidFill>
                  <a:schemeClr val="bg1"/>
                </a:solidFill>
              </a:rPr>
              <a:t> </a:t>
            </a:r>
          </a:p>
        </p:txBody>
      </p:sp>
      <p:sp>
        <p:nvSpPr>
          <p:cNvPr id="3" name="Dikdörtgen 2"/>
          <p:cNvSpPr/>
          <p:nvPr/>
        </p:nvSpPr>
        <p:spPr>
          <a:xfrm>
            <a:off x="72008" y="3933056"/>
            <a:ext cx="9036496" cy="2554545"/>
          </a:xfrm>
          <a:prstGeom prst="rect">
            <a:avLst/>
          </a:prstGeom>
        </p:spPr>
        <p:txBody>
          <a:bodyPr wrap="square">
            <a:spAutoFit/>
          </a:bodyPr>
          <a:lstStyle/>
          <a:p>
            <a:r>
              <a:rPr lang="tr-TR" sz="2000" b="1" dirty="0"/>
              <a:t>Anlatıcı, olayların içinde yer almaz, olaylara müdahale etmez. Olaylara geniş bir açıdan bakar. Anlatıcı her şeyi bilen konumundadır; kahramanların zihinlerinden geçenleri, duygularını, iç dünyalarını geçmişte yaşadıklarını, gelecekte olacakları onların en gizli bilgilerini bütün ayrıntılarıyla bilir. Yazar, roman kahramanlarından daha fazlasını bilir. Anlatım üçüncü kişinin ağzından yapılır</a:t>
            </a:r>
            <a:r>
              <a:rPr lang="tr-TR" sz="2000" b="1" dirty="0" smtClean="0"/>
              <a:t>.</a:t>
            </a:r>
          </a:p>
          <a:p>
            <a:r>
              <a:rPr lang="tr-TR" sz="2000" b="1" dirty="0"/>
              <a:t/>
            </a:r>
            <a:br>
              <a:rPr lang="tr-TR" sz="2000" b="1" dirty="0"/>
            </a:br>
            <a:r>
              <a:rPr lang="tr-TR" sz="2000" b="1" i="1" dirty="0">
                <a:solidFill>
                  <a:srgbClr val="FF0000"/>
                </a:solidFill>
              </a:rPr>
              <a:t>"Eve nasıl gideceğini düşünüyordu. Babasının kızacağından endişe ediyordu. Bu düşünceler içindeyken aklına bir fikir geldi."</a:t>
            </a:r>
            <a:endParaRPr lang="tr-TR" sz="2000" b="1" dirty="0">
              <a:solidFill>
                <a:srgbClr val="FF0000"/>
              </a:solidFill>
            </a:endParaRPr>
          </a:p>
        </p:txBody>
      </p:sp>
    </p:spTree>
    <p:extLst>
      <p:ext uri="{BB962C8B-B14F-4D97-AF65-F5344CB8AC3E}">
        <p14:creationId xmlns:p14="http://schemas.microsoft.com/office/powerpoint/2010/main" val="925378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788024" y="260648"/>
            <a:ext cx="4240328" cy="646331"/>
          </a:xfrm>
          <a:prstGeom prst="rect">
            <a:avLst/>
          </a:prstGeom>
        </p:spPr>
        <p:txBody>
          <a:bodyPr wrap="none">
            <a:spAutoFit/>
          </a:bodyPr>
          <a:lstStyle/>
          <a:p>
            <a:pPr algn="r"/>
            <a:r>
              <a:rPr lang="tr-TR" sz="3600" b="1" dirty="0"/>
              <a:t>Kahraman Bakış Açısı</a:t>
            </a:r>
            <a:endParaRPr lang="tr-TR" sz="3600" dirty="0"/>
          </a:p>
        </p:txBody>
      </p:sp>
      <p:sp>
        <p:nvSpPr>
          <p:cNvPr id="3" name="Dikdörtgen 2"/>
          <p:cNvSpPr/>
          <p:nvPr/>
        </p:nvSpPr>
        <p:spPr>
          <a:xfrm>
            <a:off x="4431200" y="1412776"/>
            <a:ext cx="4572000" cy="4893647"/>
          </a:xfrm>
          <a:prstGeom prst="rect">
            <a:avLst/>
          </a:prstGeom>
        </p:spPr>
        <p:txBody>
          <a:bodyPr>
            <a:spAutoFit/>
          </a:bodyPr>
          <a:lstStyle/>
          <a:p>
            <a:pPr algn="r"/>
            <a:r>
              <a:rPr lang="tr-TR" sz="2400" b="1" dirty="0"/>
              <a:t>Anlatıcı, romanın kahramanlarından biridir. Yazar, olayları kahramanın bakış açısından anlatır. Anlatıcının bildikleri; kahramanın anlattıkları, gördükleri, duydukları ve bildikleri ile sınırlıdır. Olaylar, birinci kişinin ağzından verilir</a:t>
            </a:r>
            <a:r>
              <a:rPr lang="tr-TR" sz="2400" b="1" dirty="0" smtClean="0"/>
              <a:t>.</a:t>
            </a:r>
          </a:p>
          <a:p>
            <a:pPr algn="r"/>
            <a:r>
              <a:rPr lang="tr-TR" sz="2400" b="1" dirty="0"/>
              <a:t/>
            </a:r>
            <a:br>
              <a:rPr lang="tr-TR" sz="2400" b="1" dirty="0"/>
            </a:br>
            <a:r>
              <a:rPr lang="tr-TR" sz="2400" b="1" i="1" dirty="0">
                <a:solidFill>
                  <a:srgbClr val="FF0000"/>
                </a:solidFill>
              </a:rPr>
              <a:t>"Eve gittim. Babam beni görünce çok sevindi. Sana bir sürprizim </a:t>
            </a:r>
            <a:r>
              <a:rPr lang="tr-TR" sz="2400" b="1" i="1" dirty="0" err="1">
                <a:solidFill>
                  <a:srgbClr val="FF0000"/>
                </a:solidFill>
              </a:rPr>
              <a:t>var!'dedi</a:t>
            </a:r>
            <a:r>
              <a:rPr lang="tr-TR" sz="2400" b="1" i="1" dirty="0">
                <a:solidFill>
                  <a:srgbClr val="FF0000"/>
                </a:solidFill>
              </a:rPr>
              <a:t>. Doğum günüm için aldığı hediyeyi bana verdi."</a:t>
            </a:r>
            <a:endParaRPr lang="tr-TR" sz="2400" b="1" dirty="0">
              <a:solidFill>
                <a:srgbClr val="FF0000"/>
              </a:solidFill>
            </a:endParaRPr>
          </a:p>
        </p:txBody>
      </p:sp>
    </p:spTree>
    <p:extLst>
      <p:ext uri="{BB962C8B-B14F-4D97-AF65-F5344CB8AC3E}">
        <p14:creationId xmlns:p14="http://schemas.microsoft.com/office/powerpoint/2010/main" val="3593214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 y="5805264"/>
            <a:ext cx="9144001" cy="707886"/>
          </a:xfrm>
          <a:prstGeom prst="rect">
            <a:avLst/>
          </a:prstGeom>
          <a:noFill/>
        </p:spPr>
        <p:txBody>
          <a:bodyPr wrap="square" rtlCol="0">
            <a:spAutoFit/>
          </a:bodyPr>
          <a:lstStyle/>
          <a:p>
            <a:pPr algn="ctr"/>
            <a:r>
              <a:rPr lang="tr-TR" sz="4000" b="1" dirty="0" smtClean="0"/>
              <a:t>Romanın Öğeleri Nelerdir?</a:t>
            </a:r>
            <a:endParaRPr lang="tr-TR" sz="4000" b="1" dirty="0"/>
          </a:p>
        </p:txBody>
      </p:sp>
    </p:spTree>
    <p:extLst>
      <p:ext uri="{BB962C8B-B14F-4D97-AF65-F5344CB8AC3E}">
        <p14:creationId xmlns:p14="http://schemas.microsoft.com/office/powerpoint/2010/main" val="3773947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2996952"/>
            <a:ext cx="5443834" cy="769441"/>
          </a:xfrm>
          <a:prstGeom prst="rect">
            <a:avLst/>
          </a:prstGeom>
        </p:spPr>
        <p:txBody>
          <a:bodyPr wrap="square">
            <a:spAutoFit/>
          </a:bodyPr>
          <a:lstStyle/>
          <a:p>
            <a:r>
              <a:rPr lang="tr-TR" sz="4400" b="1" dirty="0">
                <a:solidFill>
                  <a:srgbClr val="FF0000"/>
                </a:solidFill>
              </a:rPr>
              <a:t>Gözlemci Bakış Açısı</a:t>
            </a:r>
            <a:endParaRPr lang="tr-TR" sz="4400" dirty="0">
              <a:solidFill>
                <a:srgbClr val="FF0000"/>
              </a:solidFill>
            </a:endParaRPr>
          </a:p>
        </p:txBody>
      </p:sp>
      <p:sp>
        <p:nvSpPr>
          <p:cNvPr id="3" name="Dikdörtgen 2"/>
          <p:cNvSpPr/>
          <p:nvPr/>
        </p:nvSpPr>
        <p:spPr>
          <a:xfrm>
            <a:off x="107504" y="3861048"/>
            <a:ext cx="8928992" cy="2246769"/>
          </a:xfrm>
          <a:prstGeom prst="rect">
            <a:avLst/>
          </a:prstGeom>
        </p:spPr>
        <p:txBody>
          <a:bodyPr wrap="square">
            <a:spAutoFit/>
          </a:bodyPr>
          <a:lstStyle/>
          <a:p>
            <a:r>
              <a:rPr lang="tr-TR" sz="2000" b="1" dirty="0"/>
              <a:t>Anlatıcı, olayların içinde yer almaz. Olayları yansız bir şekilde anlatır, gözlemci konumundadır. Yazarın bildikleri, kahramanın bilgilerinden daha azdır. Bu bakış açısıyla yazılmış romanlarda gizli bilgilere, duygulara, hayallere ve kişilerin iç dünyasındaki çatışmalara yer verilmez. Olaylar üçüncü kişinin ağzından anlatılır</a:t>
            </a:r>
            <a:r>
              <a:rPr lang="tr-TR" sz="2000" b="1" dirty="0" smtClean="0"/>
              <a:t>.</a:t>
            </a:r>
          </a:p>
          <a:p>
            <a:r>
              <a:rPr lang="tr-TR" sz="2000" b="1" dirty="0"/>
              <a:t/>
            </a:r>
            <a:br>
              <a:rPr lang="tr-TR" sz="2000" b="1" dirty="0"/>
            </a:br>
            <a:r>
              <a:rPr lang="tr-TR" sz="2000" b="1" i="1" dirty="0">
                <a:solidFill>
                  <a:srgbClr val="FF0000"/>
                </a:solidFill>
              </a:rPr>
              <a:t>"Eve gitti. Babası onu görünce çok sevindi. Ona bir sürprizi olduğunu söyledi. Doğum günü için aldığı hediyeyi ona verdi."</a:t>
            </a:r>
            <a:endParaRPr lang="tr-TR" sz="2000" b="1" dirty="0">
              <a:solidFill>
                <a:srgbClr val="FF0000"/>
              </a:solidFill>
            </a:endParaRPr>
          </a:p>
        </p:txBody>
      </p:sp>
    </p:spTree>
    <p:extLst>
      <p:ext uri="{BB962C8B-B14F-4D97-AF65-F5344CB8AC3E}">
        <p14:creationId xmlns:p14="http://schemas.microsoft.com/office/powerpoint/2010/main" val="3089047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4221088"/>
            <a:ext cx="9144000" cy="523220"/>
          </a:xfrm>
          <a:prstGeom prst="rect">
            <a:avLst/>
          </a:prstGeom>
          <a:solidFill>
            <a:schemeClr val="bg1"/>
          </a:solidFill>
        </p:spPr>
        <p:txBody>
          <a:bodyPr wrap="square">
            <a:spAutoFit/>
          </a:bodyPr>
          <a:lstStyle/>
          <a:p>
            <a:pPr algn="ctr"/>
            <a:r>
              <a:rPr lang="tr-TR" sz="2800" b="1" dirty="0"/>
              <a:t>Romanlardaki olaylar, bir plâna uygun olarak anlatılır. </a:t>
            </a:r>
            <a:endParaRPr lang="tr-TR" sz="2800" dirty="0"/>
          </a:p>
        </p:txBody>
      </p:sp>
    </p:spTree>
    <p:extLst>
      <p:ext uri="{BB962C8B-B14F-4D97-AF65-F5344CB8AC3E}">
        <p14:creationId xmlns:p14="http://schemas.microsoft.com/office/powerpoint/2010/main" val="560335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932040" y="828217"/>
            <a:ext cx="4032448" cy="4832092"/>
          </a:xfrm>
          <a:prstGeom prst="rect">
            <a:avLst/>
          </a:prstGeom>
        </p:spPr>
        <p:txBody>
          <a:bodyPr wrap="square">
            <a:spAutoFit/>
          </a:bodyPr>
          <a:lstStyle/>
          <a:p>
            <a:pPr algn="r"/>
            <a:r>
              <a:rPr lang="tr-TR" sz="2800" b="1" dirty="0"/>
              <a:t>Giriş (Serim):</a:t>
            </a:r>
            <a:r>
              <a:rPr lang="tr-TR" sz="2800" dirty="0"/>
              <a:t> Roman olayının başı, burada verilir.</a:t>
            </a:r>
          </a:p>
          <a:p>
            <a:pPr algn="r"/>
            <a:r>
              <a:rPr lang="tr-TR" sz="2800" b="1" dirty="0"/>
              <a:t>Gelişme (Düğüm): </a:t>
            </a:r>
            <a:r>
              <a:rPr lang="tr-TR" sz="2800" dirty="0"/>
              <a:t>Roman olayının gelişip, açıldığı bölümdür.</a:t>
            </a:r>
          </a:p>
          <a:p>
            <a:pPr algn="r"/>
            <a:r>
              <a:rPr lang="tr-TR" sz="2800" b="1" dirty="0"/>
              <a:t>Sonuç (Çözüm):</a:t>
            </a:r>
            <a:r>
              <a:rPr lang="tr-TR" sz="2800" dirty="0"/>
              <a:t> Romandaki olayın açıklığa kavuştuğu, düğümün çözüldüğü bölümdür.</a:t>
            </a:r>
          </a:p>
        </p:txBody>
      </p:sp>
    </p:spTree>
    <p:extLst>
      <p:ext uri="{BB962C8B-B14F-4D97-AF65-F5344CB8AC3E}">
        <p14:creationId xmlns:p14="http://schemas.microsoft.com/office/powerpoint/2010/main" val="2364400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860032" y="3717032"/>
            <a:ext cx="4283968" cy="923330"/>
          </a:xfrm>
          <a:prstGeom prst="rect">
            <a:avLst/>
          </a:prstGeom>
          <a:noFill/>
        </p:spPr>
        <p:txBody>
          <a:bodyPr wrap="square" rtlCol="0">
            <a:spAutoFit/>
          </a:bodyPr>
          <a:lstStyle/>
          <a:p>
            <a:pPr algn="r"/>
            <a:r>
              <a:rPr lang="tr-TR" sz="5400" b="1" dirty="0" smtClean="0"/>
              <a:t>Roman Türleri</a:t>
            </a:r>
            <a:endParaRPr lang="tr-TR" sz="5400" b="1" dirty="0"/>
          </a:p>
        </p:txBody>
      </p:sp>
      <p:sp>
        <p:nvSpPr>
          <p:cNvPr id="3" name="Dikdörtgen 2"/>
          <p:cNvSpPr/>
          <p:nvPr/>
        </p:nvSpPr>
        <p:spPr>
          <a:xfrm>
            <a:off x="179512" y="4869160"/>
            <a:ext cx="4701287" cy="584775"/>
          </a:xfrm>
          <a:prstGeom prst="rect">
            <a:avLst/>
          </a:prstGeom>
        </p:spPr>
        <p:txBody>
          <a:bodyPr wrap="none">
            <a:spAutoFit/>
          </a:bodyPr>
          <a:lstStyle/>
          <a:p>
            <a:r>
              <a:rPr lang="tr-TR" sz="3200" b="1" dirty="0">
                <a:solidFill>
                  <a:srgbClr val="FF00FF"/>
                </a:solidFill>
              </a:rPr>
              <a:t>Akımlarına Göre Romanlar</a:t>
            </a:r>
            <a:endParaRPr lang="tr-TR" sz="3200" dirty="0">
              <a:solidFill>
                <a:srgbClr val="FF00FF"/>
              </a:solidFill>
            </a:endParaRPr>
          </a:p>
        </p:txBody>
      </p:sp>
      <p:sp>
        <p:nvSpPr>
          <p:cNvPr id="5" name="Dikdörtgen 4"/>
          <p:cNvSpPr/>
          <p:nvPr/>
        </p:nvSpPr>
        <p:spPr>
          <a:xfrm>
            <a:off x="4858207" y="5584251"/>
            <a:ext cx="4140814" cy="523220"/>
          </a:xfrm>
          <a:prstGeom prst="rect">
            <a:avLst/>
          </a:prstGeom>
        </p:spPr>
        <p:txBody>
          <a:bodyPr wrap="none">
            <a:spAutoFit/>
          </a:bodyPr>
          <a:lstStyle/>
          <a:p>
            <a:r>
              <a:rPr lang="tr-TR" sz="2800" b="1" dirty="0" smtClean="0"/>
              <a:t>Konularına Göre </a:t>
            </a:r>
            <a:r>
              <a:rPr lang="tr-TR" sz="2800" b="1" dirty="0"/>
              <a:t>Romanlar</a:t>
            </a:r>
            <a:endParaRPr lang="tr-TR" sz="2800" dirty="0"/>
          </a:p>
        </p:txBody>
      </p:sp>
    </p:spTree>
    <p:extLst>
      <p:ext uri="{BB962C8B-B14F-4D97-AF65-F5344CB8AC3E}">
        <p14:creationId xmlns:p14="http://schemas.microsoft.com/office/powerpoint/2010/main" val="2854480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0"/>
            <a:ext cx="9144000" cy="1628800"/>
          </a:xfrm>
          <a:prstGeom prst="rect">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4" name="Metin kutusu 3"/>
          <p:cNvSpPr txBox="1"/>
          <p:nvPr/>
        </p:nvSpPr>
        <p:spPr>
          <a:xfrm>
            <a:off x="35496" y="992922"/>
            <a:ext cx="6048672" cy="707886"/>
          </a:xfrm>
          <a:prstGeom prst="rect">
            <a:avLst/>
          </a:prstGeom>
          <a:noFill/>
        </p:spPr>
        <p:txBody>
          <a:bodyPr wrap="square" rtlCol="0">
            <a:spAutoFit/>
          </a:bodyPr>
          <a:lstStyle/>
          <a:p>
            <a:r>
              <a:rPr lang="tr-TR" sz="4000" b="1" dirty="0" smtClean="0">
                <a:solidFill>
                  <a:schemeClr val="bg1"/>
                </a:solidFill>
              </a:rPr>
              <a:t>Akımlarına Göre Romanlar</a:t>
            </a:r>
            <a:endParaRPr lang="tr-TR" sz="4000" b="1" dirty="0">
              <a:solidFill>
                <a:schemeClr val="bg1"/>
              </a:solidFill>
            </a:endParaRPr>
          </a:p>
        </p:txBody>
      </p:sp>
      <p:sp>
        <p:nvSpPr>
          <p:cNvPr id="5" name="Dikdörtgen 4"/>
          <p:cNvSpPr/>
          <p:nvPr/>
        </p:nvSpPr>
        <p:spPr>
          <a:xfrm>
            <a:off x="179512" y="1916832"/>
            <a:ext cx="8856984" cy="3970318"/>
          </a:xfrm>
          <a:prstGeom prst="rect">
            <a:avLst/>
          </a:prstGeom>
        </p:spPr>
        <p:txBody>
          <a:bodyPr wrap="square">
            <a:spAutoFit/>
          </a:bodyPr>
          <a:lstStyle/>
          <a:p>
            <a:r>
              <a:rPr lang="tr-TR" dirty="0"/>
              <a:t>Edebiyat akımlarına göre romanlar </a:t>
            </a:r>
            <a:r>
              <a:rPr lang="tr-TR" b="1" dirty="0"/>
              <a:t>“romantik, realist (gerçekçi), natüralist (</a:t>
            </a:r>
            <a:r>
              <a:rPr lang="tr-TR" b="1" dirty="0" err="1"/>
              <a:t>doğalcı</a:t>
            </a:r>
            <a:r>
              <a:rPr lang="tr-TR" b="1" dirty="0"/>
              <a:t>), estetik, izlenimci, dışavurumcu, toplumcu, yeni roman”</a:t>
            </a:r>
            <a:r>
              <a:rPr lang="tr-TR" dirty="0"/>
              <a:t> olarak sıralanabilir</a:t>
            </a:r>
            <a:r>
              <a:rPr lang="tr-TR" dirty="0" smtClean="0"/>
              <a:t>.</a:t>
            </a:r>
          </a:p>
          <a:p>
            <a:endParaRPr lang="tr-TR" dirty="0"/>
          </a:p>
          <a:p>
            <a:r>
              <a:rPr lang="tr-TR" b="1" dirty="0" smtClean="0"/>
              <a:t>Romantik </a:t>
            </a:r>
            <a:r>
              <a:rPr lang="tr-TR" b="1" dirty="0"/>
              <a:t>Roman:</a:t>
            </a:r>
            <a:r>
              <a:rPr lang="tr-TR" dirty="0"/>
              <a:t> Klasik akıma tepki olarak doğan Romantizm, olayların duygusal açıdan yansıtılmasına önem verir ve kuralcılığı reddeder. </a:t>
            </a:r>
            <a:r>
              <a:rPr lang="tr-TR" b="1" dirty="0"/>
              <a:t>Victor Hugo'nun </a:t>
            </a:r>
            <a:r>
              <a:rPr lang="tr-TR" b="1" dirty="0" err="1"/>
              <a:t>Sefiller'i</a:t>
            </a:r>
            <a:r>
              <a:rPr lang="tr-TR" b="1" dirty="0"/>
              <a:t>, Namık Kemal'in </a:t>
            </a:r>
            <a:r>
              <a:rPr lang="tr-TR" b="1" dirty="0" err="1"/>
              <a:t>İntibah'ı</a:t>
            </a:r>
            <a:r>
              <a:rPr lang="tr-TR" dirty="0"/>
              <a:t> bu akıma uygun örneklerdir</a:t>
            </a:r>
            <a:r>
              <a:rPr lang="tr-TR" dirty="0" smtClean="0"/>
              <a:t>.</a:t>
            </a:r>
          </a:p>
          <a:p>
            <a:endParaRPr lang="tr-TR" dirty="0"/>
          </a:p>
          <a:p>
            <a:r>
              <a:rPr lang="tr-TR" b="1" dirty="0" smtClean="0"/>
              <a:t>Realist </a:t>
            </a:r>
            <a:r>
              <a:rPr lang="tr-TR" b="1" dirty="0"/>
              <a:t>Roman:</a:t>
            </a:r>
            <a:r>
              <a:rPr lang="tr-TR" dirty="0"/>
              <a:t> Olayları, insanları ve toplumları gerçekçi açıdan yansıtan romanlardır. </a:t>
            </a:r>
            <a:r>
              <a:rPr lang="tr-TR" b="1" dirty="0" err="1"/>
              <a:t>Stendhal'in</a:t>
            </a:r>
            <a:r>
              <a:rPr lang="tr-TR" b="1" dirty="0"/>
              <a:t> Kızıl ile Karası Tolstoy'un Savaş ve Barış'ı, Halit Ziya'nın Mai ve </a:t>
            </a:r>
            <a:r>
              <a:rPr lang="tr-TR" b="1" dirty="0" err="1"/>
              <a:t>Siyah</a:t>
            </a:r>
            <a:r>
              <a:rPr lang="tr-TR" dirty="0" err="1"/>
              <a:t>'ı</a:t>
            </a:r>
            <a:r>
              <a:rPr lang="tr-TR" dirty="0"/>
              <a:t> realist akımın etkisindedir</a:t>
            </a:r>
            <a:r>
              <a:rPr lang="tr-TR" dirty="0" smtClean="0"/>
              <a:t>.</a:t>
            </a:r>
          </a:p>
          <a:p>
            <a:endParaRPr lang="tr-TR" b="1" dirty="0" smtClean="0"/>
          </a:p>
          <a:p>
            <a:r>
              <a:rPr lang="tr-TR" b="1" dirty="0" smtClean="0"/>
              <a:t>Natüralist </a:t>
            </a:r>
            <a:r>
              <a:rPr lang="tr-TR" b="1" dirty="0"/>
              <a:t>Roman: </a:t>
            </a:r>
            <a:r>
              <a:rPr lang="tr-TR" dirty="0"/>
              <a:t>Olayları ve kişileri bir bilim adamı gözüyle inceleyen natüralist romancılar gerçekçiliği ileri boyutlara götürmüşlerdir. </a:t>
            </a:r>
            <a:r>
              <a:rPr lang="tr-TR" b="1" dirty="0"/>
              <a:t>Emile </a:t>
            </a:r>
            <a:r>
              <a:rPr lang="tr-TR" b="1" dirty="0" err="1"/>
              <a:t>Zola'nın</a:t>
            </a:r>
            <a:r>
              <a:rPr lang="tr-TR" b="1" dirty="0"/>
              <a:t> Meyhane'si, </a:t>
            </a:r>
            <a:r>
              <a:rPr lang="tr-TR" b="1" dirty="0" err="1"/>
              <a:t>Alphonse</a:t>
            </a:r>
            <a:r>
              <a:rPr lang="tr-TR" b="1" dirty="0"/>
              <a:t> </a:t>
            </a:r>
            <a:r>
              <a:rPr lang="tr-TR" b="1" dirty="0" err="1"/>
              <a:t>Daudet'in</a:t>
            </a:r>
            <a:r>
              <a:rPr lang="tr-TR" b="1" dirty="0"/>
              <a:t> </a:t>
            </a:r>
            <a:r>
              <a:rPr lang="tr-TR" b="1" dirty="0" err="1"/>
              <a:t>Jack'i</a:t>
            </a:r>
            <a:r>
              <a:rPr lang="tr-TR" dirty="0"/>
              <a:t> natüralist roman örnekleridir.</a:t>
            </a:r>
          </a:p>
        </p:txBody>
      </p:sp>
    </p:spTree>
    <p:extLst>
      <p:ext uri="{BB962C8B-B14F-4D97-AF65-F5344CB8AC3E}">
        <p14:creationId xmlns:p14="http://schemas.microsoft.com/office/powerpoint/2010/main" val="998477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0"/>
            <a:ext cx="9144000" cy="1628800"/>
          </a:xfrm>
          <a:prstGeom prst="rect">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4" name="Metin kutusu 3"/>
          <p:cNvSpPr txBox="1"/>
          <p:nvPr/>
        </p:nvSpPr>
        <p:spPr>
          <a:xfrm>
            <a:off x="35496" y="992922"/>
            <a:ext cx="6048672" cy="707886"/>
          </a:xfrm>
          <a:prstGeom prst="rect">
            <a:avLst/>
          </a:prstGeom>
          <a:noFill/>
        </p:spPr>
        <p:txBody>
          <a:bodyPr wrap="square" rtlCol="0">
            <a:spAutoFit/>
          </a:bodyPr>
          <a:lstStyle/>
          <a:p>
            <a:r>
              <a:rPr lang="tr-TR" sz="4000" b="1" dirty="0" smtClean="0">
                <a:solidFill>
                  <a:schemeClr val="bg1"/>
                </a:solidFill>
              </a:rPr>
              <a:t>Akımlarına Göre Romanlar</a:t>
            </a:r>
            <a:endParaRPr lang="tr-TR" sz="4000" b="1" dirty="0">
              <a:solidFill>
                <a:schemeClr val="bg1"/>
              </a:solidFill>
            </a:endParaRPr>
          </a:p>
        </p:txBody>
      </p:sp>
      <p:sp>
        <p:nvSpPr>
          <p:cNvPr id="5" name="Dikdörtgen 4"/>
          <p:cNvSpPr/>
          <p:nvPr/>
        </p:nvSpPr>
        <p:spPr>
          <a:xfrm>
            <a:off x="179512" y="1916832"/>
            <a:ext cx="8856984" cy="2862322"/>
          </a:xfrm>
          <a:prstGeom prst="rect">
            <a:avLst/>
          </a:prstGeom>
        </p:spPr>
        <p:txBody>
          <a:bodyPr wrap="square">
            <a:spAutoFit/>
          </a:bodyPr>
          <a:lstStyle/>
          <a:p>
            <a:r>
              <a:rPr lang="tr-TR" b="1" dirty="0" smtClean="0"/>
              <a:t>Estetik Roman</a:t>
            </a:r>
            <a:r>
              <a:rPr lang="tr-TR" b="1" dirty="0"/>
              <a:t>:</a:t>
            </a:r>
            <a:r>
              <a:rPr lang="tr-TR" dirty="0"/>
              <a:t> Estetik roman, biçim açısından mükemmeli arayan romandır. Çünkü “biçim, romanın </a:t>
            </a:r>
            <a:r>
              <a:rPr lang="tr-TR" dirty="0" smtClean="0"/>
              <a:t>estetik </a:t>
            </a:r>
            <a:r>
              <a:rPr lang="tr-TR" dirty="0"/>
              <a:t>yönüdür</a:t>
            </a:r>
            <a:r>
              <a:rPr lang="tr-TR" dirty="0" smtClean="0"/>
              <a:t>”. Estetikçi </a:t>
            </a:r>
            <a:r>
              <a:rPr lang="tr-TR" dirty="0"/>
              <a:t>güzeli ararken en dayanağı görselliktir. Roman için </a:t>
            </a:r>
          </a:p>
          <a:p>
            <a:r>
              <a:rPr lang="tr-TR" dirty="0"/>
              <a:t>bu görsellik kendisini biçim olarak gösterir. </a:t>
            </a:r>
            <a:endParaRPr lang="tr-TR" dirty="0" smtClean="0"/>
          </a:p>
          <a:p>
            <a:endParaRPr lang="tr-TR" dirty="0"/>
          </a:p>
          <a:p>
            <a:r>
              <a:rPr lang="tr-TR" b="1" dirty="0" smtClean="0"/>
              <a:t>İzlenimci Roman</a:t>
            </a:r>
            <a:r>
              <a:rPr lang="tr-TR" b="1" dirty="0"/>
              <a:t>:</a:t>
            </a:r>
            <a:r>
              <a:rPr lang="tr-TR" dirty="0"/>
              <a:t> Diğer üsluplardan ayrı olarak eşyanın ve dış olayların kendi nesnel gerçeklikleriyle insanların bunları algılama biçimleri arasındaki farkları ortaya çıkarmaya yönelir. Yani dış gerçeklerden çok, duyu ve duygulara, iç yaşantının betimlenmesine öncelik verir</a:t>
            </a:r>
            <a:r>
              <a:rPr lang="tr-TR" dirty="0" smtClean="0"/>
              <a:t>.</a:t>
            </a:r>
          </a:p>
          <a:p>
            <a:endParaRPr lang="tr-TR" b="1" dirty="0" smtClean="0"/>
          </a:p>
          <a:p>
            <a:r>
              <a:rPr lang="tr-TR" b="1" dirty="0" smtClean="0"/>
              <a:t>Dışavurumcu Roman</a:t>
            </a:r>
            <a:r>
              <a:rPr lang="tr-TR" b="1" dirty="0"/>
              <a:t>: </a:t>
            </a:r>
            <a:r>
              <a:rPr lang="tr-TR" dirty="0" smtClean="0"/>
              <a:t>Duyguların dışavurumu. Franz Kafka.  </a:t>
            </a:r>
            <a:r>
              <a:rPr lang="tr-TR" dirty="0" err="1" smtClean="0"/>
              <a:t>Bertolt</a:t>
            </a:r>
            <a:r>
              <a:rPr lang="tr-TR" dirty="0" smtClean="0"/>
              <a:t> </a:t>
            </a:r>
            <a:r>
              <a:rPr lang="tr-TR" dirty="0" err="1" smtClean="0"/>
              <a:t>Brecht</a:t>
            </a:r>
            <a:r>
              <a:rPr lang="tr-TR" dirty="0" smtClean="0"/>
              <a:t>.</a:t>
            </a:r>
          </a:p>
        </p:txBody>
      </p:sp>
    </p:spTree>
    <p:extLst>
      <p:ext uri="{BB962C8B-B14F-4D97-AF65-F5344CB8AC3E}">
        <p14:creationId xmlns:p14="http://schemas.microsoft.com/office/powerpoint/2010/main" val="917109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0"/>
            <a:ext cx="9144000" cy="1628800"/>
          </a:xfrm>
          <a:prstGeom prst="rect">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4" name="Metin kutusu 3"/>
          <p:cNvSpPr txBox="1"/>
          <p:nvPr/>
        </p:nvSpPr>
        <p:spPr>
          <a:xfrm>
            <a:off x="35496" y="992922"/>
            <a:ext cx="6048672" cy="707886"/>
          </a:xfrm>
          <a:prstGeom prst="rect">
            <a:avLst/>
          </a:prstGeom>
          <a:noFill/>
        </p:spPr>
        <p:txBody>
          <a:bodyPr wrap="square" rtlCol="0">
            <a:spAutoFit/>
          </a:bodyPr>
          <a:lstStyle/>
          <a:p>
            <a:r>
              <a:rPr lang="tr-TR" sz="4000" b="1" dirty="0" smtClean="0">
                <a:solidFill>
                  <a:schemeClr val="bg1"/>
                </a:solidFill>
              </a:rPr>
              <a:t>Akımlarına Göre Romanlar</a:t>
            </a:r>
            <a:endParaRPr lang="tr-TR" sz="4000" b="1" dirty="0">
              <a:solidFill>
                <a:schemeClr val="bg1"/>
              </a:solidFill>
            </a:endParaRPr>
          </a:p>
        </p:txBody>
      </p:sp>
      <p:sp>
        <p:nvSpPr>
          <p:cNvPr id="5" name="Dikdörtgen 4"/>
          <p:cNvSpPr/>
          <p:nvPr/>
        </p:nvSpPr>
        <p:spPr>
          <a:xfrm>
            <a:off x="179512" y="1916832"/>
            <a:ext cx="8856984" cy="4154984"/>
          </a:xfrm>
          <a:prstGeom prst="rect">
            <a:avLst/>
          </a:prstGeom>
        </p:spPr>
        <p:txBody>
          <a:bodyPr wrap="square">
            <a:spAutoFit/>
          </a:bodyPr>
          <a:lstStyle/>
          <a:p>
            <a:r>
              <a:rPr lang="tr-TR" sz="2400" b="1" dirty="0" smtClean="0"/>
              <a:t>Toplumcu </a:t>
            </a:r>
            <a:r>
              <a:rPr lang="tr-TR" sz="2400" b="1" dirty="0"/>
              <a:t>Roman: </a:t>
            </a:r>
            <a:r>
              <a:rPr lang="tr-TR" sz="2400" dirty="0" smtClean="0"/>
              <a:t>Esasen </a:t>
            </a:r>
            <a:r>
              <a:rPr lang="tr-TR" sz="2400" dirty="0"/>
              <a:t>Anadolu köy ve kasabalarının sorunlarını anlatan </a:t>
            </a:r>
            <a:r>
              <a:rPr lang="tr-TR" sz="2400" dirty="0" smtClean="0"/>
              <a:t>romanlardır</a:t>
            </a:r>
            <a:r>
              <a:rPr lang="tr-TR" sz="2400" dirty="0"/>
              <a:t>. Realizm ve </a:t>
            </a:r>
            <a:r>
              <a:rPr lang="tr-TR" sz="2400" dirty="0" err="1"/>
              <a:t>naturalizm</a:t>
            </a:r>
            <a:r>
              <a:rPr lang="tr-TR" sz="2400" dirty="0"/>
              <a:t> akımlarının etkisinde kalan bu yazarlar yapıtlarını konuşma diliyle yazmış, kahramanlarını bölgesel ağızlarına göre konuşturmuş, güçlü tasvirler yapmışlardır</a:t>
            </a:r>
            <a:r>
              <a:rPr lang="tr-TR" sz="2400" dirty="0" smtClean="0"/>
              <a:t>. </a:t>
            </a:r>
            <a:r>
              <a:rPr lang="tr-TR" sz="2400" dirty="0" err="1" smtClean="0"/>
              <a:t>Rfat</a:t>
            </a:r>
            <a:r>
              <a:rPr lang="tr-TR" sz="2400" dirty="0" smtClean="0"/>
              <a:t> Ilgaz, Aziz Nesin vb. </a:t>
            </a:r>
          </a:p>
          <a:p>
            <a:endParaRPr lang="tr-TR" sz="2400" dirty="0" smtClean="0"/>
          </a:p>
          <a:p>
            <a:r>
              <a:rPr lang="tr-TR" sz="2400" b="1" dirty="0" smtClean="0"/>
              <a:t>Yeni </a:t>
            </a:r>
            <a:r>
              <a:rPr lang="tr-TR" sz="2400" b="1" dirty="0"/>
              <a:t>Roman: </a:t>
            </a:r>
            <a:r>
              <a:rPr lang="tr-TR" sz="2400" dirty="0"/>
              <a:t>1950'lerde Fransa'da oluşan roman akımıdır. Geleneksel anlamda konu, figür ve tutarlılığa önem vermeyen, henüz psikanaliz ve sosyolojinin egemenliğine girmemiş bir gerçeklik alanını sezgiler yoluyla fethetme eğilimidir. İnsanın dış dünya ile ilişkilerine ışık tutmaya çalışır</a:t>
            </a:r>
            <a:r>
              <a:rPr lang="tr-TR" sz="2400" dirty="0" smtClean="0"/>
              <a:t>. </a:t>
            </a:r>
            <a:r>
              <a:rPr lang="tr-TR" sz="2400" dirty="0" err="1" smtClean="0"/>
              <a:t>Margarite</a:t>
            </a:r>
            <a:r>
              <a:rPr lang="tr-TR" sz="2400" dirty="0" smtClean="0"/>
              <a:t> </a:t>
            </a:r>
            <a:r>
              <a:rPr lang="tr-TR" sz="2400" dirty="0" err="1" smtClean="0"/>
              <a:t>Duras</a:t>
            </a:r>
            <a:r>
              <a:rPr lang="tr-TR" sz="2400" dirty="0" smtClean="0"/>
              <a:t>. </a:t>
            </a:r>
            <a:endParaRPr lang="tr-TR" sz="2400" dirty="0"/>
          </a:p>
        </p:txBody>
      </p:sp>
    </p:spTree>
    <p:extLst>
      <p:ext uri="{BB962C8B-B14F-4D97-AF65-F5344CB8AC3E}">
        <p14:creationId xmlns:p14="http://schemas.microsoft.com/office/powerpoint/2010/main" val="27125381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0"/>
            <a:ext cx="9144000" cy="1916832"/>
          </a:xfrm>
          <a:prstGeom prst="rect">
            <a:avLst/>
          </a:prstGeom>
          <a:solidFill>
            <a:srgbClr val="99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Metin kutusu 2"/>
          <p:cNvSpPr txBox="1"/>
          <p:nvPr/>
        </p:nvSpPr>
        <p:spPr>
          <a:xfrm>
            <a:off x="107504" y="1196752"/>
            <a:ext cx="8496944" cy="830997"/>
          </a:xfrm>
          <a:prstGeom prst="rect">
            <a:avLst/>
          </a:prstGeom>
          <a:noFill/>
        </p:spPr>
        <p:txBody>
          <a:bodyPr wrap="square" rtlCol="0">
            <a:spAutoFit/>
          </a:bodyPr>
          <a:lstStyle/>
          <a:p>
            <a:r>
              <a:rPr lang="tr-TR" sz="4800" b="1" dirty="0" smtClean="0">
                <a:solidFill>
                  <a:schemeClr val="bg1"/>
                </a:solidFill>
              </a:rPr>
              <a:t>Konularına Göre Romanlar</a:t>
            </a:r>
            <a:endParaRPr lang="tr-TR" sz="4800" b="1" dirty="0">
              <a:solidFill>
                <a:schemeClr val="bg1"/>
              </a:solidFill>
            </a:endParaRPr>
          </a:p>
        </p:txBody>
      </p:sp>
      <p:sp>
        <p:nvSpPr>
          <p:cNvPr id="4" name="Dikdörtgen 3"/>
          <p:cNvSpPr/>
          <p:nvPr/>
        </p:nvSpPr>
        <p:spPr>
          <a:xfrm>
            <a:off x="317808" y="2204864"/>
            <a:ext cx="8496944" cy="4154984"/>
          </a:xfrm>
          <a:prstGeom prst="rect">
            <a:avLst/>
          </a:prstGeom>
        </p:spPr>
        <p:txBody>
          <a:bodyPr wrap="square">
            <a:spAutoFit/>
          </a:bodyPr>
          <a:lstStyle/>
          <a:p>
            <a:r>
              <a:rPr lang="tr-TR" sz="2400" b="1" dirty="0"/>
              <a:t>Sosyal roman: </a:t>
            </a:r>
            <a:r>
              <a:rPr lang="tr-TR" sz="2400" dirty="0"/>
              <a:t>Toplumsal sorunların işlendiği romanlardır. Bu tür romanlarda ekonomik sorunlar, sınıflar arası çatışmalar, rejim değişiklikleri, esaret, göç gibi toplumsal yaşamı doğrudan ilgilendiren konular anlatılır.</a:t>
            </a:r>
          </a:p>
          <a:p>
            <a:endParaRPr lang="tr-TR" sz="2400" dirty="0"/>
          </a:p>
          <a:p>
            <a:r>
              <a:rPr lang="tr-TR" sz="2400" b="1" dirty="0" smtClean="0"/>
              <a:t>Tarihî </a:t>
            </a:r>
            <a:r>
              <a:rPr lang="tr-TR" sz="2400" b="1" dirty="0"/>
              <a:t>roman: </a:t>
            </a:r>
            <a:r>
              <a:rPr lang="tr-TR" sz="2400" dirty="0"/>
              <a:t>Konularını tarihte yaşamış kahramanlarla, onları kuşatan gerçek veya hayalî kişilerin hayat ve maceralarından alan roman türüdür. Bu roman türü, geçmişte yaşanmış önemli olayları konu alır. Ancak tarihten daha derinlerde yatan insanla ilgili daha </a:t>
            </a:r>
            <a:r>
              <a:rPr lang="tr-TR" sz="2400" dirty="0" err="1"/>
              <a:t>evresel</a:t>
            </a:r>
            <a:r>
              <a:rPr lang="tr-TR" sz="2400" dirty="0"/>
              <a:t> bir gerçeği araştırmak amacıyla da yazılır. Yazar, tarihî gerçekleri kendi hayal gücü ile birleştirerek anlatır.</a:t>
            </a:r>
          </a:p>
        </p:txBody>
      </p:sp>
    </p:spTree>
    <p:extLst>
      <p:ext uri="{BB962C8B-B14F-4D97-AF65-F5344CB8AC3E}">
        <p14:creationId xmlns:p14="http://schemas.microsoft.com/office/powerpoint/2010/main" val="36136850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0"/>
            <a:ext cx="9144000" cy="1916832"/>
          </a:xfrm>
          <a:prstGeom prst="rect">
            <a:avLst/>
          </a:prstGeom>
          <a:solidFill>
            <a:srgbClr val="99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Metin kutusu 2"/>
          <p:cNvSpPr txBox="1"/>
          <p:nvPr/>
        </p:nvSpPr>
        <p:spPr>
          <a:xfrm>
            <a:off x="107504" y="1196752"/>
            <a:ext cx="8496944" cy="830997"/>
          </a:xfrm>
          <a:prstGeom prst="rect">
            <a:avLst/>
          </a:prstGeom>
          <a:noFill/>
        </p:spPr>
        <p:txBody>
          <a:bodyPr wrap="square" rtlCol="0">
            <a:spAutoFit/>
          </a:bodyPr>
          <a:lstStyle/>
          <a:p>
            <a:r>
              <a:rPr lang="tr-TR" sz="4800" b="1" dirty="0" smtClean="0">
                <a:solidFill>
                  <a:schemeClr val="bg1"/>
                </a:solidFill>
              </a:rPr>
              <a:t>Konularına Göre Romanlar</a:t>
            </a:r>
            <a:endParaRPr lang="tr-TR" sz="4800" b="1" dirty="0">
              <a:solidFill>
                <a:schemeClr val="bg1"/>
              </a:solidFill>
            </a:endParaRPr>
          </a:p>
        </p:txBody>
      </p:sp>
      <p:sp>
        <p:nvSpPr>
          <p:cNvPr id="4" name="Dikdörtgen 3"/>
          <p:cNvSpPr/>
          <p:nvPr/>
        </p:nvSpPr>
        <p:spPr>
          <a:xfrm>
            <a:off x="317808" y="2204864"/>
            <a:ext cx="8496944" cy="3970318"/>
          </a:xfrm>
          <a:prstGeom prst="rect">
            <a:avLst/>
          </a:prstGeom>
        </p:spPr>
        <p:txBody>
          <a:bodyPr wrap="square">
            <a:spAutoFit/>
          </a:bodyPr>
          <a:lstStyle/>
          <a:p>
            <a:r>
              <a:rPr lang="tr-TR" b="1" dirty="0"/>
              <a:t>Macera (serüven) romanı: </a:t>
            </a:r>
            <a:r>
              <a:rPr lang="tr-TR" dirty="0"/>
              <a:t>Günlük yaşamda gerçekleşmesi çok zor olan şaşırtıcı, gizemli olayları sürükleyici bir anlatımla ele alan romanlardır. Bu tür romanlarda "olay" her şey demektir. Romancı, okuyucunun merakını hep zirvede tutar. Bu romanlarda olayların akışına uygun olarak çok zengin ve değişken bir çevre anlatımı vardır. Kahramanlar olay ekseninde sürekli hareket hâlindedir. Bu romanlarda okuyucuya hoşça vakit geçirtmek amaçlanır.</a:t>
            </a:r>
          </a:p>
          <a:p>
            <a:endParaRPr lang="tr-TR" dirty="0"/>
          </a:p>
          <a:p>
            <a:r>
              <a:rPr lang="tr-TR" b="1" dirty="0" smtClean="0"/>
              <a:t>Tahlil </a:t>
            </a:r>
            <a:r>
              <a:rPr lang="tr-TR" b="1" dirty="0"/>
              <a:t>(çözümleme) romanı: </a:t>
            </a:r>
            <a:r>
              <a:rPr lang="tr-TR" dirty="0"/>
              <a:t>İnsanların ruhsal ve psikolojik durumlarını, olaylar karşısındaki tepkilerini ve davranış biçimlerini işleyen roman türüdür. Bu romanların hatıra türü yazılara yakın bir anlatımı vardır. Tahlil romanları, kişilerin ruhsal durumlarını ayrıntılarıyla çözümlemeye çalışır. Bu romanlarda görünen olaylardan çok, olayların kişi üzerindeki yansımaları konu edinilir. Ruhun derinliklerine inilir, bilinçaltındaki gizemli istekler açığa çıkarılmaya çalışılır. Bu nedenle bu romanlara "psikolojik roman' da denir.</a:t>
            </a:r>
          </a:p>
          <a:p>
            <a:endParaRPr lang="tr-TR" dirty="0"/>
          </a:p>
        </p:txBody>
      </p:sp>
    </p:spTree>
    <p:extLst>
      <p:ext uri="{BB962C8B-B14F-4D97-AF65-F5344CB8AC3E}">
        <p14:creationId xmlns:p14="http://schemas.microsoft.com/office/powerpoint/2010/main" val="2376297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pinarsedenmeral\Desktop\Sunum görselleri\1235430195-6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196752"/>
            <a:ext cx="3932237" cy="3932237"/>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539552" y="404664"/>
            <a:ext cx="2592288" cy="1077218"/>
          </a:xfrm>
          <a:prstGeom prst="rect">
            <a:avLst/>
          </a:prstGeom>
          <a:noFill/>
        </p:spPr>
        <p:txBody>
          <a:bodyPr wrap="square" rtlCol="0">
            <a:spAutoFit/>
          </a:bodyPr>
          <a:lstStyle/>
          <a:p>
            <a:r>
              <a:rPr lang="tr-TR" sz="3200" b="1" dirty="0" smtClean="0"/>
              <a:t>Roman Kahramanları</a:t>
            </a:r>
            <a:endParaRPr lang="tr-TR" sz="3200" b="1" dirty="0"/>
          </a:p>
        </p:txBody>
      </p:sp>
      <p:sp>
        <p:nvSpPr>
          <p:cNvPr id="4" name="Metin kutusu 3"/>
          <p:cNvSpPr txBox="1"/>
          <p:nvPr/>
        </p:nvSpPr>
        <p:spPr>
          <a:xfrm>
            <a:off x="6084168" y="404663"/>
            <a:ext cx="2592288" cy="1015663"/>
          </a:xfrm>
          <a:prstGeom prst="rect">
            <a:avLst/>
          </a:prstGeom>
          <a:noFill/>
        </p:spPr>
        <p:txBody>
          <a:bodyPr wrap="square" rtlCol="0">
            <a:spAutoFit/>
          </a:bodyPr>
          <a:lstStyle/>
          <a:p>
            <a:r>
              <a:rPr lang="tr-TR" sz="6000" b="1" dirty="0" smtClean="0">
                <a:solidFill>
                  <a:srgbClr val="FF00FF"/>
                </a:solidFill>
              </a:rPr>
              <a:t>Olay</a:t>
            </a:r>
            <a:endParaRPr lang="tr-TR" sz="6000" b="1" dirty="0">
              <a:solidFill>
                <a:srgbClr val="FF00FF"/>
              </a:solidFill>
            </a:endParaRPr>
          </a:p>
        </p:txBody>
      </p:sp>
      <p:sp>
        <p:nvSpPr>
          <p:cNvPr id="5" name="Metin kutusu 4"/>
          <p:cNvSpPr txBox="1"/>
          <p:nvPr/>
        </p:nvSpPr>
        <p:spPr>
          <a:xfrm>
            <a:off x="6228184" y="3201896"/>
            <a:ext cx="2592288" cy="1446550"/>
          </a:xfrm>
          <a:prstGeom prst="rect">
            <a:avLst/>
          </a:prstGeom>
          <a:noFill/>
        </p:spPr>
        <p:txBody>
          <a:bodyPr wrap="square" rtlCol="0">
            <a:spAutoFit/>
          </a:bodyPr>
          <a:lstStyle/>
          <a:p>
            <a:r>
              <a:rPr lang="tr-TR" sz="8800" b="1" dirty="0" smtClean="0"/>
              <a:t>Yer</a:t>
            </a:r>
            <a:endParaRPr lang="tr-TR" sz="8800" b="1" dirty="0"/>
          </a:p>
        </p:txBody>
      </p:sp>
      <p:sp>
        <p:nvSpPr>
          <p:cNvPr id="6" name="Metin kutusu 5"/>
          <p:cNvSpPr txBox="1"/>
          <p:nvPr/>
        </p:nvSpPr>
        <p:spPr>
          <a:xfrm>
            <a:off x="6028339" y="5589240"/>
            <a:ext cx="2592288" cy="1015663"/>
          </a:xfrm>
          <a:prstGeom prst="rect">
            <a:avLst/>
          </a:prstGeom>
          <a:noFill/>
        </p:spPr>
        <p:txBody>
          <a:bodyPr wrap="square" rtlCol="0">
            <a:spAutoFit/>
          </a:bodyPr>
          <a:lstStyle/>
          <a:p>
            <a:r>
              <a:rPr lang="tr-TR" sz="6000" b="1" dirty="0" smtClean="0">
                <a:solidFill>
                  <a:srgbClr val="FF00FF"/>
                </a:solidFill>
              </a:rPr>
              <a:t>Fikir</a:t>
            </a:r>
            <a:endParaRPr lang="tr-TR" sz="6000" b="1" dirty="0">
              <a:solidFill>
                <a:srgbClr val="FF00FF"/>
              </a:solidFill>
            </a:endParaRPr>
          </a:p>
        </p:txBody>
      </p:sp>
      <p:sp>
        <p:nvSpPr>
          <p:cNvPr id="7" name="Metin kutusu 6"/>
          <p:cNvSpPr txBox="1"/>
          <p:nvPr/>
        </p:nvSpPr>
        <p:spPr>
          <a:xfrm>
            <a:off x="251520" y="2496052"/>
            <a:ext cx="2592288" cy="923330"/>
          </a:xfrm>
          <a:prstGeom prst="rect">
            <a:avLst/>
          </a:prstGeom>
          <a:noFill/>
        </p:spPr>
        <p:txBody>
          <a:bodyPr wrap="square" rtlCol="0">
            <a:spAutoFit/>
          </a:bodyPr>
          <a:lstStyle/>
          <a:p>
            <a:r>
              <a:rPr lang="tr-TR" sz="5400" b="1" dirty="0" smtClean="0">
                <a:solidFill>
                  <a:srgbClr val="FF00FF"/>
                </a:solidFill>
              </a:rPr>
              <a:t>Zaman</a:t>
            </a:r>
            <a:endParaRPr lang="tr-TR" sz="5400" b="1" dirty="0">
              <a:solidFill>
                <a:srgbClr val="FF00FF"/>
              </a:solidFill>
            </a:endParaRPr>
          </a:p>
        </p:txBody>
      </p:sp>
      <p:sp>
        <p:nvSpPr>
          <p:cNvPr id="8" name="Metin kutusu 7"/>
          <p:cNvSpPr txBox="1"/>
          <p:nvPr/>
        </p:nvSpPr>
        <p:spPr>
          <a:xfrm>
            <a:off x="277199" y="5301208"/>
            <a:ext cx="2592288" cy="769441"/>
          </a:xfrm>
          <a:prstGeom prst="rect">
            <a:avLst/>
          </a:prstGeom>
          <a:noFill/>
        </p:spPr>
        <p:txBody>
          <a:bodyPr wrap="square" rtlCol="0">
            <a:spAutoFit/>
          </a:bodyPr>
          <a:lstStyle/>
          <a:p>
            <a:r>
              <a:rPr lang="tr-TR" sz="4400" b="1" dirty="0" smtClean="0"/>
              <a:t>Anlatım</a:t>
            </a:r>
            <a:endParaRPr lang="tr-TR" sz="4400" b="1" dirty="0"/>
          </a:p>
        </p:txBody>
      </p:sp>
    </p:spTree>
    <p:extLst>
      <p:ext uri="{BB962C8B-B14F-4D97-AF65-F5344CB8AC3E}">
        <p14:creationId xmlns:p14="http://schemas.microsoft.com/office/powerpoint/2010/main" val="2655848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pinarsedenmeral\Desktop\Sunum görselleri\1235430195-6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196752"/>
            <a:ext cx="3932237" cy="3932237"/>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539552" y="404664"/>
            <a:ext cx="3456384" cy="1446550"/>
          </a:xfrm>
          <a:prstGeom prst="rect">
            <a:avLst/>
          </a:prstGeom>
          <a:noFill/>
        </p:spPr>
        <p:txBody>
          <a:bodyPr wrap="square" rtlCol="0">
            <a:spAutoFit/>
          </a:bodyPr>
          <a:lstStyle/>
          <a:p>
            <a:r>
              <a:rPr lang="tr-TR" sz="4400" b="1" dirty="0" smtClean="0">
                <a:solidFill>
                  <a:srgbClr val="7030A0"/>
                </a:solidFill>
              </a:rPr>
              <a:t>Roman </a:t>
            </a:r>
          </a:p>
          <a:p>
            <a:r>
              <a:rPr lang="tr-TR" sz="4400" b="1" dirty="0" smtClean="0">
                <a:solidFill>
                  <a:srgbClr val="7030A0"/>
                </a:solidFill>
              </a:rPr>
              <a:t>Kahramanları</a:t>
            </a:r>
            <a:endParaRPr lang="tr-TR" sz="4400" b="1" dirty="0">
              <a:solidFill>
                <a:srgbClr val="7030A0"/>
              </a:solidFill>
            </a:endParaRPr>
          </a:p>
        </p:txBody>
      </p:sp>
    </p:spTree>
    <p:extLst>
      <p:ext uri="{BB962C8B-B14F-4D97-AF65-F5344CB8AC3E}">
        <p14:creationId xmlns:p14="http://schemas.microsoft.com/office/powerpoint/2010/main" val="3754020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283968" y="2132856"/>
            <a:ext cx="4572000" cy="3785652"/>
          </a:xfrm>
          <a:prstGeom prst="rect">
            <a:avLst/>
          </a:prstGeom>
        </p:spPr>
        <p:txBody>
          <a:bodyPr>
            <a:spAutoFit/>
          </a:bodyPr>
          <a:lstStyle/>
          <a:p>
            <a:pPr algn="r"/>
            <a:r>
              <a:rPr lang="tr-TR" sz="2400" b="1" dirty="0" smtClean="0"/>
              <a:t>Romanların </a:t>
            </a:r>
            <a:r>
              <a:rPr lang="tr-TR" sz="2400" b="1" dirty="0"/>
              <a:t>çoğunda geniş bir şahıs kadrosu vardır. </a:t>
            </a:r>
            <a:endParaRPr lang="tr-TR" sz="2400" b="1" dirty="0" smtClean="0"/>
          </a:p>
          <a:p>
            <a:pPr algn="r"/>
            <a:endParaRPr lang="tr-TR" sz="2400" b="1" dirty="0"/>
          </a:p>
          <a:p>
            <a:pPr algn="r"/>
            <a:r>
              <a:rPr lang="tr-TR" sz="2400" b="1" dirty="0" smtClean="0"/>
              <a:t>Romanda </a:t>
            </a:r>
            <a:r>
              <a:rPr lang="tr-TR" sz="2400" b="1" dirty="0"/>
              <a:t>başkarakter ve yardımcı karakterler bulunur. </a:t>
            </a:r>
            <a:endParaRPr lang="tr-TR" sz="2400" b="1" dirty="0" smtClean="0"/>
          </a:p>
          <a:p>
            <a:pPr algn="r"/>
            <a:endParaRPr lang="tr-TR" sz="2400" b="1" dirty="0"/>
          </a:p>
          <a:p>
            <a:pPr algn="r"/>
            <a:r>
              <a:rPr lang="tr-TR" sz="2400" b="1" dirty="0" smtClean="0"/>
              <a:t>Romanda </a:t>
            </a:r>
            <a:r>
              <a:rPr lang="tr-TR" sz="2400" b="1" dirty="0"/>
              <a:t>şahıslar ayrıntılı olarak tanıtılır. Roman kahramanının yaşamı, geniş bir zaman çerçevesi içinde baştan sona anlatılır. </a:t>
            </a:r>
          </a:p>
        </p:txBody>
      </p:sp>
      <p:sp>
        <p:nvSpPr>
          <p:cNvPr id="5" name="Metin kutusu 4"/>
          <p:cNvSpPr txBox="1"/>
          <p:nvPr/>
        </p:nvSpPr>
        <p:spPr>
          <a:xfrm>
            <a:off x="5076056" y="417442"/>
            <a:ext cx="3456384" cy="1446550"/>
          </a:xfrm>
          <a:prstGeom prst="rect">
            <a:avLst/>
          </a:prstGeom>
          <a:noFill/>
        </p:spPr>
        <p:txBody>
          <a:bodyPr wrap="square" rtlCol="0">
            <a:spAutoFit/>
          </a:bodyPr>
          <a:lstStyle/>
          <a:p>
            <a:pPr algn="r"/>
            <a:r>
              <a:rPr lang="tr-TR" sz="4400" b="1" dirty="0" smtClean="0">
                <a:solidFill>
                  <a:srgbClr val="7030A0"/>
                </a:solidFill>
              </a:rPr>
              <a:t>Roman </a:t>
            </a:r>
          </a:p>
          <a:p>
            <a:pPr algn="r"/>
            <a:r>
              <a:rPr lang="tr-TR" sz="4400" b="1" dirty="0" smtClean="0">
                <a:solidFill>
                  <a:srgbClr val="7030A0"/>
                </a:solidFill>
              </a:rPr>
              <a:t>Kahramanları</a:t>
            </a:r>
            <a:endParaRPr lang="tr-TR" sz="4400" b="1" dirty="0">
              <a:solidFill>
                <a:srgbClr val="7030A0"/>
              </a:solidFill>
            </a:endParaRPr>
          </a:p>
        </p:txBody>
      </p:sp>
    </p:spTree>
    <p:extLst>
      <p:ext uri="{BB962C8B-B14F-4D97-AF65-F5344CB8AC3E}">
        <p14:creationId xmlns:p14="http://schemas.microsoft.com/office/powerpoint/2010/main" val="3138050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788024" y="1121842"/>
            <a:ext cx="4248472" cy="646331"/>
          </a:xfrm>
          <a:prstGeom prst="rect">
            <a:avLst/>
          </a:prstGeom>
        </p:spPr>
        <p:txBody>
          <a:bodyPr wrap="square">
            <a:spAutoFit/>
          </a:bodyPr>
          <a:lstStyle/>
          <a:p>
            <a:pPr algn="r"/>
            <a:r>
              <a:rPr lang="tr-TR" b="1" dirty="0"/>
              <a:t>Roman kişileri "tip" ve "karakter" olarak karşımıza çıkar.</a:t>
            </a:r>
          </a:p>
        </p:txBody>
      </p:sp>
      <p:sp>
        <p:nvSpPr>
          <p:cNvPr id="4" name="Metin kutusu 3"/>
          <p:cNvSpPr txBox="1"/>
          <p:nvPr/>
        </p:nvSpPr>
        <p:spPr>
          <a:xfrm>
            <a:off x="5508104" y="44624"/>
            <a:ext cx="3456384" cy="1077218"/>
          </a:xfrm>
          <a:prstGeom prst="rect">
            <a:avLst/>
          </a:prstGeom>
          <a:noFill/>
        </p:spPr>
        <p:txBody>
          <a:bodyPr wrap="square" rtlCol="0">
            <a:spAutoFit/>
          </a:bodyPr>
          <a:lstStyle/>
          <a:p>
            <a:pPr algn="r"/>
            <a:r>
              <a:rPr lang="tr-TR" sz="3200" b="1" dirty="0" smtClean="0">
                <a:solidFill>
                  <a:srgbClr val="7030A0"/>
                </a:solidFill>
              </a:rPr>
              <a:t>Roman </a:t>
            </a:r>
          </a:p>
          <a:p>
            <a:pPr algn="r"/>
            <a:r>
              <a:rPr lang="tr-TR" sz="3200" b="1" dirty="0" smtClean="0">
                <a:solidFill>
                  <a:srgbClr val="7030A0"/>
                </a:solidFill>
              </a:rPr>
              <a:t>Kahramanları</a:t>
            </a:r>
            <a:endParaRPr lang="tr-TR" sz="3200" b="1" dirty="0">
              <a:solidFill>
                <a:srgbClr val="7030A0"/>
              </a:solidFill>
            </a:endParaRPr>
          </a:p>
        </p:txBody>
      </p:sp>
      <p:sp>
        <p:nvSpPr>
          <p:cNvPr id="3" name="Dikdörtgen 2"/>
          <p:cNvSpPr/>
          <p:nvPr/>
        </p:nvSpPr>
        <p:spPr>
          <a:xfrm>
            <a:off x="3923928" y="2189763"/>
            <a:ext cx="4969201" cy="3416320"/>
          </a:xfrm>
          <a:prstGeom prst="rect">
            <a:avLst/>
          </a:prstGeom>
        </p:spPr>
        <p:txBody>
          <a:bodyPr wrap="square">
            <a:spAutoFit/>
          </a:bodyPr>
          <a:lstStyle/>
          <a:p>
            <a:pPr algn="r"/>
            <a:r>
              <a:rPr lang="tr-TR" sz="2400" b="1" dirty="0"/>
              <a:t>Tip:</a:t>
            </a:r>
            <a:r>
              <a:rPr lang="tr-TR" sz="2400" dirty="0"/>
              <a:t> Belli bir sınıfı ya da belli bir insan eğilimini temsil eden kişidir. Tip evrenseldir, genel özelliklere sahiptir. Tipler "sevecen tip, alıngan tip, kıskanç tip, sosyal tip" gibi, bireysel olmaktan çok; başkalarında da bulunan ortak özellikler taşıyan ve bu özellikleri en belirgin şekilde temsil eden şahıs veya şahıs grubudur</a:t>
            </a:r>
            <a:r>
              <a:rPr lang="tr-TR" sz="2400" dirty="0" smtClean="0"/>
              <a:t>.</a:t>
            </a:r>
            <a:endParaRPr lang="tr-TR" sz="2400" dirty="0"/>
          </a:p>
        </p:txBody>
      </p:sp>
    </p:spTree>
    <p:extLst>
      <p:ext uri="{BB962C8B-B14F-4D97-AF65-F5344CB8AC3E}">
        <p14:creationId xmlns:p14="http://schemas.microsoft.com/office/powerpoint/2010/main" val="1645423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7504" y="1121842"/>
            <a:ext cx="4248472" cy="646331"/>
          </a:xfrm>
          <a:prstGeom prst="rect">
            <a:avLst/>
          </a:prstGeom>
        </p:spPr>
        <p:txBody>
          <a:bodyPr wrap="square">
            <a:spAutoFit/>
          </a:bodyPr>
          <a:lstStyle/>
          <a:p>
            <a:r>
              <a:rPr lang="tr-TR" b="1" dirty="0"/>
              <a:t>Roman kişileri "tip" ve "karakter" olarak karşımıza çıkar.</a:t>
            </a:r>
          </a:p>
        </p:txBody>
      </p:sp>
      <p:sp>
        <p:nvSpPr>
          <p:cNvPr id="5" name="Metin kutusu 4"/>
          <p:cNvSpPr txBox="1"/>
          <p:nvPr/>
        </p:nvSpPr>
        <p:spPr>
          <a:xfrm>
            <a:off x="35496" y="44624"/>
            <a:ext cx="3456384" cy="1077218"/>
          </a:xfrm>
          <a:prstGeom prst="rect">
            <a:avLst/>
          </a:prstGeom>
          <a:noFill/>
        </p:spPr>
        <p:txBody>
          <a:bodyPr wrap="square" rtlCol="0">
            <a:spAutoFit/>
          </a:bodyPr>
          <a:lstStyle/>
          <a:p>
            <a:r>
              <a:rPr lang="tr-TR" sz="3200" b="1" dirty="0" smtClean="0">
                <a:solidFill>
                  <a:srgbClr val="7030A0"/>
                </a:solidFill>
              </a:rPr>
              <a:t>Roman </a:t>
            </a:r>
          </a:p>
          <a:p>
            <a:r>
              <a:rPr lang="tr-TR" sz="3200" b="1" dirty="0" smtClean="0">
                <a:solidFill>
                  <a:srgbClr val="7030A0"/>
                </a:solidFill>
              </a:rPr>
              <a:t>Kahramanları</a:t>
            </a:r>
            <a:endParaRPr lang="tr-TR" sz="3200" b="1" dirty="0">
              <a:solidFill>
                <a:srgbClr val="7030A0"/>
              </a:solidFill>
            </a:endParaRPr>
          </a:p>
        </p:txBody>
      </p:sp>
      <p:sp>
        <p:nvSpPr>
          <p:cNvPr id="3" name="Dikdörtgen 2"/>
          <p:cNvSpPr/>
          <p:nvPr/>
        </p:nvSpPr>
        <p:spPr>
          <a:xfrm>
            <a:off x="107504" y="2449919"/>
            <a:ext cx="4572000" cy="3785652"/>
          </a:xfrm>
          <a:prstGeom prst="rect">
            <a:avLst/>
          </a:prstGeom>
        </p:spPr>
        <p:txBody>
          <a:bodyPr>
            <a:spAutoFit/>
          </a:bodyPr>
          <a:lstStyle/>
          <a:p>
            <a:r>
              <a:rPr lang="tr-TR" sz="2000" b="1" dirty="0"/>
              <a:t>Karakter:</a:t>
            </a:r>
            <a:r>
              <a:rPr lang="tr-TR" sz="2000" dirty="0"/>
              <a:t> Romanda olumlu, olumsuz yönleri ile verilen, belirli bir tip özelliği göstermeyen kişilerdir. Karakter, kendine özgüdür. Karakterler genel temsil özelliği göstermez. Karakterler, birden fazla özelliği belirlenmiş, tipik olan birkaç özelliği ile insanın iç çatışmaları ve çıkmazlarını verme görevini yüklenmiş roman şahıslarıdır. Karakterler çok yönlü olup, değişkenliğe sahip kişiler oldukları için bunlara "yuvarlak roman kişisi" de denmektedir.</a:t>
            </a:r>
          </a:p>
        </p:txBody>
      </p:sp>
    </p:spTree>
    <p:extLst>
      <p:ext uri="{BB962C8B-B14F-4D97-AF65-F5344CB8AC3E}">
        <p14:creationId xmlns:p14="http://schemas.microsoft.com/office/powerpoint/2010/main" val="2547617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pinarsedenmeral\Desktop\Sunum görselleri\1235430195-6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196752"/>
            <a:ext cx="3932237" cy="3932237"/>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6084168" y="404663"/>
            <a:ext cx="2592288" cy="1569660"/>
          </a:xfrm>
          <a:prstGeom prst="rect">
            <a:avLst/>
          </a:prstGeom>
          <a:noFill/>
        </p:spPr>
        <p:txBody>
          <a:bodyPr wrap="square" rtlCol="0">
            <a:spAutoFit/>
          </a:bodyPr>
          <a:lstStyle/>
          <a:p>
            <a:r>
              <a:rPr lang="tr-TR" sz="9600" b="1" dirty="0" smtClean="0">
                <a:solidFill>
                  <a:srgbClr val="7030A0"/>
                </a:solidFill>
              </a:rPr>
              <a:t>Olay</a:t>
            </a:r>
            <a:endParaRPr lang="tr-TR" sz="9600" b="1" dirty="0">
              <a:solidFill>
                <a:srgbClr val="7030A0"/>
              </a:solidFill>
            </a:endParaRPr>
          </a:p>
        </p:txBody>
      </p:sp>
    </p:spTree>
    <p:extLst>
      <p:ext uri="{BB962C8B-B14F-4D97-AF65-F5344CB8AC3E}">
        <p14:creationId xmlns:p14="http://schemas.microsoft.com/office/powerpoint/2010/main" val="50102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6372200" y="116632"/>
            <a:ext cx="2592288" cy="1015663"/>
          </a:xfrm>
          <a:prstGeom prst="rect">
            <a:avLst/>
          </a:prstGeom>
          <a:noFill/>
        </p:spPr>
        <p:txBody>
          <a:bodyPr wrap="square" rtlCol="0">
            <a:spAutoFit/>
          </a:bodyPr>
          <a:lstStyle/>
          <a:p>
            <a:pPr algn="r"/>
            <a:r>
              <a:rPr lang="tr-TR" sz="6000" b="1" dirty="0" smtClean="0">
                <a:solidFill>
                  <a:srgbClr val="7030A0"/>
                </a:solidFill>
              </a:rPr>
              <a:t>Olay</a:t>
            </a:r>
            <a:endParaRPr lang="tr-TR" sz="6000" b="1" dirty="0">
              <a:solidFill>
                <a:srgbClr val="7030A0"/>
              </a:solidFill>
            </a:endParaRPr>
          </a:p>
        </p:txBody>
      </p:sp>
      <p:sp>
        <p:nvSpPr>
          <p:cNvPr id="2" name="Dikdörtgen 1"/>
          <p:cNvSpPr/>
          <p:nvPr/>
        </p:nvSpPr>
        <p:spPr>
          <a:xfrm>
            <a:off x="5436096" y="1412776"/>
            <a:ext cx="3528392" cy="4401205"/>
          </a:xfrm>
          <a:prstGeom prst="rect">
            <a:avLst/>
          </a:prstGeom>
        </p:spPr>
        <p:txBody>
          <a:bodyPr wrap="square">
            <a:spAutoFit/>
          </a:bodyPr>
          <a:lstStyle/>
          <a:p>
            <a:pPr algn="r"/>
            <a:r>
              <a:rPr lang="tr-TR" sz="2000" b="1" dirty="0"/>
              <a:t>Romanlar, temel bir olay etrafında gelişen ve iç içe geçmiş çok sayıda olaydan oluşur. Romanda anlatılan olaylar hayattan alınabileceği gibi, tarihten, anılardan, okunan kitaplardan ve masallardan da alınabilir. Önemli olan, konunun gerçeğe uygun olmasıdır. Romanda olaylar her yönüyle ayrıntılı olarak işlenir. Her olay bir nedene bağlanır. Böylece okuyucu, romanın içine çekilir.</a:t>
            </a:r>
          </a:p>
        </p:txBody>
      </p:sp>
    </p:spTree>
    <p:extLst>
      <p:ext uri="{BB962C8B-B14F-4D97-AF65-F5344CB8AC3E}">
        <p14:creationId xmlns:p14="http://schemas.microsoft.com/office/powerpoint/2010/main" val="35302769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4"/>
  <p:tag name="MMPROD_UIDATA" val="&lt;database version=&quot;7.0&quot;&gt;&lt;object type=&quot;1&quot; unique_id=&quot;10001&quot;&gt;&lt;object type=&quot;8&quot; unique_id=&quot;10752&quot;&gt;&lt;/object&gt;&lt;object type=&quot;2&quot; unique_id=&quot;10753&quot;&gt;&lt;object type=&quot;3&quot; unique_id=&quot;10754&quot;&gt;&lt;property id=&quot;20148&quot; value=&quot;5&quot;/&gt;&lt;property id=&quot;20300&quot; value=&quot;Slide 1&quot;/&gt;&lt;property id=&quot;20307&quot; value=&quot;256&quot;/&gt;&lt;/object&gt;&lt;object type=&quot;3&quot; unique_id=&quot;13584&quot;&gt;&lt;property id=&quot;20148&quot; value=&quot;5&quot;/&gt;&lt;property id=&quot;20300&quot; value=&quot;Slide 2&quot;/&gt;&lt;property id=&quot;20307&quot; value=&quot;304&quot;/&gt;&lt;/object&gt;&lt;object type=&quot;3&quot; unique_id=&quot;13585&quot;&gt;&lt;property id=&quot;20148&quot; value=&quot;5&quot;/&gt;&lt;property id=&quot;20300&quot; value=&quot;Slide 3&quot;/&gt;&lt;property id=&quot;20307&quot; value=&quot;308&quot;/&gt;&lt;/object&gt;&lt;object type=&quot;3&quot; unique_id=&quot;13586&quot;&gt;&lt;property id=&quot;20148&quot; value=&quot;5&quot;/&gt;&lt;property id=&quot;20300&quot; value=&quot;Slide 5&quot;/&gt;&lt;property id=&quot;20307&quot; value=&quot;305&quot;/&gt;&lt;/object&gt;&lt;object type=&quot;3&quot; unique_id=&quot;13587&quot;&gt;&lt;property id=&quot;20148&quot; value=&quot;5&quot;/&gt;&lt;property id=&quot;20300&quot; value=&quot;Slide 6&quot;/&gt;&lt;property id=&quot;20307&quot; value=&quot;306&quot;/&gt;&lt;/object&gt;&lt;object type=&quot;3&quot; unique_id=&quot;13588&quot;&gt;&lt;property id=&quot;20148&quot; value=&quot;5&quot;/&gt;&lt;property id=&quot;20300&quot; value=&quot;Slide 7&quot;/&gt;&lt;property id=&quot;20307&quot; value=&quot;307&quot;/&gt;&lt;/object&gt;&lt;object type=&quot;3&quot; unique_id=&quot;13639&quot;&gt;&lt;property id=&quot;20148&quot; value=&quot;5&quot;/&gt;&lt;property id=&quot;20300&quot; value=&quot;Slide 4&quot;/&gt;&lt;property id=&quot;20307&quot; value=&quot;309&quot;/&gt;&lt;/object&gt;&lt;object type=&quot;3&quot; unique_id=&quot;13784&quot;&gt;&lt;property id=&quot;20148&quot; value=&quot;5&quot;/&gt;&lt;property id=&quot;20300&quot; value=&quot;Slide 8&quot;/&gt;&lt;property id=&quot;20307&quot; value=&quot;315&quot;/&gt;&lt;/object&gt;&lt;object type=&quot;3&quot; unique_id=&quot;13785&quot;&gt;&lt;property id=&quot;20148&quot; value=&quot;5&quot;/&gt;&lt;property id=&quot;20300&quot; value=&quot;Slide 9&quot;/&gt;&lt;property id=&quot;20307&quot; value=&quot;310&quot;/&gt;&lt;/object&gt;&lt;object type=&quot;3&quot; unique_id=&quot;13786&quot;&gt;&lt;property id=&quot;20148&quot; value=&quot;5&quot;/&gt;&lt;property id=&quot;20300&quot; value=&quot;Slide 10&quot;/&gt;&lt;property id=&quot;20307&quot; value=&quot;316&quot;/&gt;&lt;/object&gt;&lt;object type=&quot;3&quot; unique_id=&quot;13787&quot;&gt;&lt;property id=&quot;20148&quot; value=&quot;5&quot;/&gt;&lt;property id=&quot;20300&quot; value=&quot;Slide 11&quot;/&gt;&lt;property id=&quot;20307&quot; value=&quot;311&quot;/&gt;&lt;/object&gt;&lt;object type=&quot;3&quot; unique_id=&quot;13788&quot;&gt;&lt;property id=&quot;20148&quot; value=&quot;5&quot;/&gt;&lt;property id=&quot;20300&quot; value=&quot;Slide 13&quot;/&gt;&lt;property id=&quot;20307&quot; value=&quot;312&quot;/&gt;&lt;/object&gt;&lt;object type=&quot;3&quot; unique_id=&quot;13844&quot;&gt;&lt;property id=&quot;20148&quot; value=&quot;5&quot;/&gt;&lt;property id=&quot;20300&quot; value=&quot;Slide 12&quot;/&gt;&lt;property id=&quot;20307&quot; value=&quot;317&quot;/&gt;&lt;/object&gt;&lt;object type=&quot;3&quot; unique_id=&quot;13935&quot;&gt;&lt;property id=&quot;20148&quot; value=&quot;5&quot;/&gt;&lt;property id=&quot;20300&quot; value=&quot;Slide 16&quot;/&gt;&lt;property id=&quot;20307&quot; value=&quot;318&quot;/&gt;&lt;/object&gt;&lt;object type=&quot;3&quot; unique_id=&quot;13936&quot;&gt;&lt;property id=&quot;20148&quot; value=&quot;5&quot;/&gt;&lt;property id=&quot;20300&quot; value=&quot;Slide 17&quot;/&gt;&lt;property id=&quot;20307&quot; value=&quot;320&quot;/&gt;&lt;/object&gt;&lt;object type=&quot;3&quot; unique_id=&quot;14127&quot;&gt;&lt;property id=&quot;20148&quot; value=&quot;5&quot;/&gt;&lt;property id=&quot;20300&quot; value=&quot;Slide 14&quot;/&gt;&lt;property id=&quot;20307&quot; value=&quot;321&quot;/&gt;&lt;/object&gt;&lt;object type=&quot;3&quot; unique_id=&quot;14128&quot;&gt;&lt;property id=&quot;20148&quot; value=&quot;5&quot;/&gt;&lt;property id=&quot;20300&quot; value=&quot;Slide 15&quot;/&gt;&lt;property id=&quot;20307&quot; value=&quot;322&quot;/&gt;&lt;/object&gt;&lt;object type=&quot;3&quot; unique_id=&quot;14129&quot;&gt;&lt;property id=&quot;20148&quot; value=&quot;5&quot;/&gt;&lt;property id=&quot;20300&quot; value=&quot;Slide 18&quot;/&gt;&lt;property id=&quot;20307&quot; value=&quot;323&quot;/&gt;&lt;/object&gt;&lt;object type=&quot;3&quot; unique_id=&quot;14130&quot;&gt;&lt;property id=&quot;20148&quot; value=&quot;5&quot;/&gt;&lt;property id=&quot;20300&quot; value=&quot;Slide 20&quot;/&gt;&lt;property id=&quot;20307&quot; value=&quot;324&quot;/&gt;&lt;/object&gt;&lt;object type=&quot;3&quot; unique_id=&quot;14131&quot;&gt;&lt;property id=&quot;20148&quot; value=&quot;5&quot;/&gt;&lt;property id=&quot;20300&quot; value=&quot;Slide 21&quot;/&gt;&lt;property id=&quot;20307&quot; value=&quot;325&quot;/&gt;&lt;/object&gt;&lt;object type=&quot;3&quot; unique_id=&quot;14206&quot;&gt;&lt;property id=&quot;20148&quot; value=&quot;5&quot;/&gt;&lt;property id=&quot;20300&quot; value=&quot;Slide 19&quot;/&gt;&lt;property id=&quot;20307&quot; value=&quot;326&quot;/&gt;&lt;/object&gt;&lt;object type=&quot;3&quot; unique_id=&quot;14332&quot;&gt;&lt;property id=&quot;20148&quot; value=&quot;5&quot;/&gt;&lt;property id=&quot;20300&quot; value=&quot;Slide 22&quot;/&gt;&lt;property id=&quot;20307&quot; value=&quot;327&quot;/&gt;&lt;/object&gt;&lt;object type=&quot;3&quot; unique_id=&quot;14333&quot;&gt;&lt;property id=&quot;20148&quot; value=&quot;5&quot;/&gt;&lt;property id=&quot;20300&quot; value=&quot;Slide 23&quot;/&gt;&lt;property id=&quot;20307&quot; value=&quot;328&quot;/&gt;&lt;/object&gt;&lt;object type=&quot;3&quot; unique_id=&quot;14334&quot;&gt;&lt;property id=&quot;20148&quot; value=&quot;5&quot;/&gt;&lt;property id=&quot;20300&quot; value=&quot;Slide 24&quot;/&gt;&lt;property id=&quot;20307&quot; value=&quot;329&quot;/&gt;&lt;/object&gt;&lt;object type=&quot;3&quot; unique_id=&quot;14419&quot;&gt;&lt;property id=&quot;20148&quot; value=&quot;5&quot;/&gt;&lt;property id=&quot;20300&quot; value=&quot;Slide 25&quot;/&gt;&lt;property id=&quot;20307&quot; value=&quot;330&quot;/&gt;&lt;/object&gt;&lt;object type=&quot;3&quot; unique_id=&quot;14565&quot;&gt;&lt;property id=&quot;20148&quot; value=&quot;5&quot;/&gt;&lt;property id=&quot;20300&quot; value=&quot;Slide 26&quot;/&gt;&lt;property id=&quot;20307&quot; value=&quot;331&quot;/&gt;&lt;/object&gt;&lt;object type=&quot;3&quot; unique_id=&quot;14566&quot;&gt;&lt;property id=&quot;20148&quot; value=&quot;5&quot;/&gt;&lt;property id=&quot;20300&quot; value=&quot;Slide 27&quot;/&gt;&lt;property id=&quot;20307&quot; value=&quot;332&quot;/&gt;&lt;/object&gt;&lt;object type=&quot;3&quot; unique_id=&quot;14567&quot;&gt;&lt;property id=&quot;20148&quot; value=&quot;5&quot;/&gt;&lt;property id=&quot;20300&quot; value=&quot;Slide 28&quot;/&gt;&lt;property id=&quot;20307&quot; value=&quot;333&quot;/&gt;&lt;/object&gt;&lt;/object&gt;&lt;/object&gt;&lt;/database&gt;"/>
  <p:tag name="SECTOMILLISECCONVERTED" val="1"/>
</p:tagLst>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14908</TotalTime>
  <Words>918</Words>
  <Application>Microsoft Office PowerPoint</Application>
  <PresentationFormat>Ekran Gösterisi (4:3)</PresentationFormat>
  <Paragraphs>87</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Pınar Seden Meral</dc:creator>
  <cp:lastModifiedBy>The Uur</cp:lastModifiedBy>
  <cp:revision>73</cp:revision>
  <dcterms:created xsi:type="dcterms:W3CDTF">2013-01-29T08:44:30Z</dcterms:created>
  <dcterms:modified xsi:type="dcterms:W3CDTF">2016-02-08T08:45:52Z</dcterms:modified>
</cp:coreProperties>
</file>