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74" r:id="rId6"/>
    <p:sldId id="266" r:id="rId7"/>
    <p:sldId id="268" r:id="rId8"/>
    <p:sldId id="267" r:id="rId9"/>
    <p:sldId id="270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0" autoAdjust="0"/>
    <p:restoredTop sz="94575" autoAdjust="0"/>
  </p:normalViewPr>
  <p:slideViewPr>
    <p:cSldViewPr>
      <p:cViewPr varScale="1">
        <p:scale>
          <a:sx n="85" d="100"/>
          <a:sy n="85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notesViewPr>
    <p:cSldViewPr>
      <p:cViewPr varScale="1">
        <p:scale>
          <a:sx n="40" d="100"/>
          <a:sy n="40" d="100"/>
        </p:scale>
        <p:origin x="-15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369E021-2505-473E-B1CE-850979AA5F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76B3CD3-AE63-406A-8E0C-DC489AE18F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52699C7-EC72-4882-89D3-26635C52432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6DF3C2FD-78AD-4108-AB4B-EBB082855C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2DA8DFB2-4346-4951-BEE2-A961D285BB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4061342E-BFD9-4AB3-BEB8-CB2752BB2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B69E1D-CE53-4855-8064-7D19A86092F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34589B-2440-4A14-9D84-B713299934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99E50-316B-4C94-BEC6-B9782AA8936B}" type="slidenum">
              <a:rPr lang="tr-TR" altLang="tr-TR"/>
              <a:pPr eaLnBrk="1" hangingPunct="1"/>
              <a:t>4</a:t>
            </a:fld>
            <a:endParaRPr lang="tr-TR" altLang="tr-T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AC58D2C-4C11-4E9A-8168-0E28AAC226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67D8801-A0A5-4DFB-981E-441409C6E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 b="1">
                <a:latin typeface="Arial" panose="020B0604020202020204" pitchFamily="34" charset="0"/>
              </a:rPr>
              <a:t>Sultan III. Osman'ın Tuğrası</a:t>
            </a:r>
            <a:r>
              <a:rPr lang="tr-TR" altLang="tr-TR">
                <a:latin typeface="Arial" panose="020B0604020202020204" pitchFamily="34" charset="0"/>
              </a:rPr>
              <a:t> Ahşap üstüne Edirnekari, 1757. İstanbul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56ED776-E526-4FB0-AD7B-FECA45474B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B34BBF-9A7C-4DC9-84E9-BBBC451BFBAE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D4EC7CE-CBD2-4B71-A765-22DA7566BB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7278D36-603B-4E17-A218-6AC000B36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Ayasofya İstanbul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C40C30E-633D-4CE3-81DF-F683DCE02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CCF209-324F-4927-9355-F85FF026D436}" type="slidenum">
              <a:rPr lang="tr-TR" altLang="tr-TR"/>
              <a:pPr eaLnBrk="1" hangingPunct="1"/>
              <a:t>9</a:t>
            </a:fld>
            <a:endParaRPr lang="tr-TR" altLang="tr-T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1CBBFBB-B7D7-4C71-9921-228F7A07A5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905E3BB-D6BF-4A81-9D29-70A79E48E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9E0A50F-85F7-4758-BBD9-52E5D9B86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2FD6EA-214E-4C90-9FAD-17E4AAEE7116}" type="slidenum">
              <a:rPr lang="tr-TR" altLang="tr-TR"/>
              <a:pPr eaLnBrk="1" hangingPunct="1"/>
              <a:t>10</a:t>
            </a:fld>
            <a:endParaRPr lang="tr-TR" altLang="tr-T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953A944-3260-47B9-B20A-637A36BA62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DFEB1F-5BC6-4326-970B-E7360E5E8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Gelinlik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EF737-381B-491E-B268-A1B1B382C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D37F3-9AC1-4302-8156-8F241A82C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79738E-2232-43C6-8883-C3663A387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8D565-C511-4422-A3A5-398F0FC05DB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367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7A845-A5C8-4ADE-93BC-29A85AB3C8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224ACC-9D84-4DC7-9CD9-292DFC8067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F17F0A-72CD-48AE-8326-3F9C21C40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F2C64-E920-44B9-AAD1-3BCA761470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974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D3ADDA-E762-4F7F-A131-3B5734CA2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4F7C0A-858D-4507-A180-CDADFD0EB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8EE4B2-B345-4DAC-8C25-CEB1247B9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BC637-7BD3-4D3F-BD62-D9B1D0EA2F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9704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69F7C-0B74-4E50-BCB3-1DD40FA00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2A69E-02B4-4FD0-8C6E-A18322226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907C5-C215-4891-B497-52BDF583E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55945-C8F7-4CA8-A37D-2014C776E3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4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A7EEA-E282-4E14-9B27-D19D93B96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1FC22D-3466-42E0-8455-B6839A517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079BF4-E861-4CBB-9081-93EEC594B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97A7E-9328-47FF-966C-568EB2E8B32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653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6D4963-490A-474D-A105-C91F40165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4B86C7-88A4-4478-A53E-37DAAE0BA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AA4702-824F-4FAD-A81C-44C2FCD6B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5703B-8255-4FB1-AA5B-8E3BD41D87F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54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81CB94-2BF6-4D28-A910-ABA612B22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9D7AB7-021D-4E56-A911-AD8820CA2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59CEF-5F9F-4271-8A03-08C7D154E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28C40-E28A-4C57-B8A8-6FF21E9B0B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02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E27AAA-C345-4667-BD75-74E8CA871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999E62-CA65-42F7-B2B8-4E35C502B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9E3589-088A-4CDF-B255-E00A3B640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E559F-18F5-416E-B946-6F0F1FCA6F0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32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F678A8-A714-491E-88D0-1A863C60E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D1449-5ABC-43B9-BE0A-6A196A573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87BB96-454A-463A-968A-AAEE0E6F4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69736-A711-4E16-B8F0-D7E243FEA4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29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DBD322-5B08-4156-B498-C10397FA5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02BFB2-B92C-476D-A062-5F8AE4048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D09CB4-4507-45D7-B054-83BF054AF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EE3B1-FDE0-4CA1-A3E3-17BD21E108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640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1E065-55CB-44AF-88EC-2D987D65C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E8D7F-0B4E-44CF-BE29-7C36F6289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15708-B7B4-4F06-AED6-12C27996A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55556-1EE0-4950-B0AF-F52941486DA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507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5C655-D0FC-44C7-89A3-21B23787B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1E0FC1-AC81-415C-A01F-0619C0AB4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C8EEE4-D05F-4295-9F69-7B206E5B20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1FB0C-C14A-4337-8C75-FEA7CCE8FE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366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E9EC1A-0769-44DD-9954-42503C71B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Ana başlık stilini düzenlemek için tıklatın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2275DE-AAFB-4843-B6B8-AE8355987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Ana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A78F014F-C992-4FD5-8AE3-B897217A7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B09FD8B5-2B1C-468F-B448-136291F0BF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B6A7FD42-2FA9-4D48-84A6-D3638DA927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</a:lstStyle>
          <a:p>
            <a:fld id="{6F4D1AF9-881E-4207-9080-EEC792D00FE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>
            <a:extLst>
              <a:ext uri="{FF2B5EF4-FFF2-40B4-BE49-F238E27FC236}">
                <a16:creationId xmlns:a16="http://schemas.microsoft.com/office/drawing/2014/main" id="{6078B33B-9E74-4C15-835C-1CDE1A59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AABDE77B-7D40-4BF3-A13E-E562297DCD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2414588"/>
          <a:ext cx="6335713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Fotoğrafı" r:id="rId3" imgW="4296375" imgH="980952" progId="MSPhotoEd.3">
                  <p:embed/>
                </p:oleObj>
              </mc:Choice>
              <mc:Fallback>
                <p:oleObj name="Photo Editor Fotoğrafı" r:id="rId3" imgW="4296375" imgH="98095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14588"/>
                        <a:ext cx="6335713" cy="202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>
            <a:extLst>
              <a:ext uri="{FF2B5EF4-FFF2-40B4-BE49-F238E27FC236}">
                <a16:creationId xmlns:a16="http://schemas.microsoft.com/office/drawing/2014/main" id="{01C0B5F1-753E-4A9A-B71A-E8BD614B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6613"/>
            <a:ext cx="7777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>
                <a:solidFill>
                  <a:schemeClr val="bg1"/>
                </a:solidFill>
                <a:latin typeface="Comic Sans MS" panose="030F0702030302020204" pitchFamily="66" charset="0"/>
              </a:rPr>
              <a:t>KÜLTÜR VE KÜLTÜRÜN ÖĞELERİ</a:t>
            </a:r>
            <a:r>
              <a:rPr lang="tr-TR" altLang="tr-TR" sz="36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gelinlik">
            <a:extLst>
              <a:ext uri="{FF2B5EF4-FFF2-40B4-BE49-F238E27FC236}">
                <a16:creationId xmlns:a16="http://schemas.microsoft.com/office/drawing/2014/main" id="{55FF6A38-E86B-4881-854E-D31E95E78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5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3" name="Picture 3" descr="gelin başlığı">
            <a:extLst>
              <a:ext uri="{FF2B5EF4-FFF2-40B4-BE49-F238E27FC236}">
                <a16:creationId xmlns:a16="http://schemas.microsoft.com/office/drawing/2014/main" id="{8634AA78-2F58-4BA8-B791-8443C56B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3889375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4" descr="kadn giysileri">
            <a:extLst>
              <a:ext uri="{FF2B5EF4-FFF2-40B4-BE49-F238E27FC236}">
                <a16:creationId xmlns:a16="http://schemas.microsoft.com/office/drawing/2014/main" id="{CD6E455B-D1B3-4492-B39C-B39E24B9D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73463"/>
            <a:ext cx="435610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5">
            <a:extLst>
              <a:ext uri="{FF2B5EF4-FFF2-40B4-BE49-F238E27FC236}">
                <a16:creationId xmlns:a16="http://schemas.microsoft.com/office/drawing/2014/main" id="{6E155739-F9AD-4725-A55E-6F7318960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60350"/>
            <a:ext cx="32400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Çanakkale Edremit yöresinde gelin başlığı </a:t>
            </a:r>
            <a:b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endParaRPr lang="tr-TR" altLang="tr-TR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ABC3A2B1-DDF3-4809-8941-63015226B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9338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latin typeface="Comic Sans MS" panose="030F0702030302020204" pitchFamily="66" charset="0"/>
              </a:rPr>
              <a:t>Kadın giysileri</a:t>
            </a:r>
            <a:r>
              <a:rPr lang="tr-TR" altLang="tr-TR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42102770-4CF2-48CF-B0FF-4D52C0A73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1538"/>
            <a:ext cx="2411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chemeClr val="bg2"/>
                </a:solidFill>
                <a:latin typeface="Comic Sans MS" panose="030F0702030302020204" pitchFamily="66" charset="0"/>
              </a:rPr>
              <a:t>Gelinlik</a:t>
            </a:r>
            <a: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  <a:t> </a:t>
            </a:r>
            <a:b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</a:br>
            <a: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  <a:t>XIX. yüzyıl, İstanbul, atlas üzerine sim, pul işlemeli (Sadberk Hanım Müzesi)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  <p:bldP spid="716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>
            <a:extLst>
              <a:ext uri="{FF2B5EF4-FFF2-40B4-BE49-F238E27FC236}">
                <a16:creationId xmlns:a16="http://schemas.microsoft.com/office/drawing/2014/main" id="{143CF055-DDDD-463C-BAB4-1291DDFB5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674688"/>
            <a:ext cx="8424863" cy="5634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Manevi öğeler ise şunlardır:</a:t>
            </a: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Dil, ahlak kuralları, din, estetik anlayışlar örf ve adetler, gelenek ve görenekler, düşünce eserleri, tarih bilinci, vatan, bayrak, istiklal marşı vb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Kültürün maddi ve manevi öğelerini birbirinden ayrı görmek olanaksızdır. Çünkü bunlar birbirlerinden sürekli etkilenmektedirler Ortaya konulmuş bir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maddi öğenin</a:t>
            </a: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arkasında</a:t>
            </a:r>
            <a:r>
              <a:rPr lang="tr-TR" altLang="tr-TR" sz="2000" u="sng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mutlaka manevi unsurların</a:t>
            </a: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etkisi vardır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Bütün bu kültür öğeleri Türkiye Cumhuriyeti Devletinin koruması altındadır. Bunun için, her Türk vatandaşının bu değerlere sahip çıkması gerekir.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Kültürel değerlerine sahip çıkmayan uluslar özgürlüklerini korumada sıkıntıya düşerler</a:t>
            </a:r>
            <a:r>
              <a:rPr lang="tr-TR" altLang="tr-TR" sz="2000" u="sng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26CCD96A-CBC9-4AA6-94E6-843C5AA77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163" y="674688"/>
            <a:ext cx="8137525" cy="5418137"/>
          </a:xfrm>
        </p:spPr>
        <p:txBody>
          <a:bodyPr/>
          <a:lstStyle/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 Kültürün özellikleri nelerdir?</a:t>
            </a:r>
            <a:endParaRPr lang="tr-TR" altLang="tr-TR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Kültürün özellikleri: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öğrenilir.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tarihîdir ve süreklidir.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toplumsaldır.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Kültür, insan ihtiyaçlarını karşılayıcı ve doyum sağlayıcıdır.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değişkendir.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bütünleştiricidir.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>
            <a:extLst>
              <a:ext uri="{FF2B5EF4-FFF2-40B4-BE49-F238E27FC236}">
                <a16:creationId xmlns:a16="http://schemas.microsoft.com/office/drawing/2014/main" id="{DEF4537B-D894-48C5-BD29-DF220A0AA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476250"/>
            <a:ext cx="7885113" cy="5516563"/>
          </a:xfrm>
        </p:spPr>
        <p:txBody>
          <a:bodyPr anchor="ctr"/>
          <a:lstStyle/>
          <a:p>
            <a:pPr eaLnBrk="1" hangingPunct="1"/>
            <a:r>
              <a:rPr lang="tr-TR" altLang="tr-TR" b="1">
                <a:solidFill>
                  <a:srgbClr val="000099"/>
                </a:solidFill>
              </a:rPr>
              <a:t> Kültür hangi bilimlerle iç içedir?</a:t>
            </a:r>
            <a:endParaRPr lang="tr-TR" altLang="tr-TR">
              <a:solidFill>
                <a:srgbClr val="000099"/>
              </a:solidFill>
            </a:endParaRP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Kültür; tarih, biyoloji, ekoloji (çevre bilimi), tıp, ahlâk, din, coğrafya, eğitim, linguistik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(dil bilimi), antropoloji (insan bilimi), arkeoloji (yer bilimi), sosyoloji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(toplum bilimi), siyaset gibi bilim dalları ile doğrudan veya dolaylı ilişki içerisindedir.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kültürel çeşitlilik ile ilgili görsel sonucu">
            <a:extLst>
              <a:ext uri="{FF2B5EF4-FFF2-40B4-BE49-F238E27FC236}">
                <a16:creationId xmlns:a16="http://schemas.microsoft.com/office/drawing/2014/main" id="{0488E18B-B641-4B51-A61E-443F697145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7" name="AutoShape 5" descr="kültürel çeşitlilik ile ilgili görsel sonucu">
            <a:extLst>
              <a:ext uri="{FF2B5EF4-FFF2-40B4-BE49-F238E27FC236}">
                <a16:creationId xmlns:a16="http://schemas.microsoft.com/office/drawing/2014/main" id="{27CDC519-343A-4548-A2C5-623F6C1535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6388" name="Picture 6" descr="C:\Users\Fatih\Desktop\indir (1).jpg">
            <a:extLst>
              <a:ext uri="{FF2B5EF4-FFF2-40B4-BE49-F238E27FC236}">
                <a16:creationId xmlns:a16="http://schemas.microsoft.com/office/drawing/2014/main" id="{7F23B9AE-651A-42BA-B4EA-58E7A43D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109663"/>
            <a:ext cx="6421438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Fatih\Desktop\indir (2).jpg">
            <a:extLst>
              <a:ext uri="{FF2B5EF4-FFF2-40B4-BE49-F238E27FC236}">
                <a16:creationId xmlns:a16="http://schemas.microsoft.com/office/drawing/2014/main" id="{5DDB74BF-B3E9-4BCC-A456-ED11CA365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981075"/>
            <a:ext cx="6550025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Fatih\Desktop\images.jpg">
            <a:extLst>
              <a:ext uri="{FF2B5EF4-FFF2-40B4-BE49-F238E27FC236}">
                <a16:creationId xmlns:a16="http://schemas.microsoft.com/office/drawing/2014/main" id="{BABE7EB0-40BB-4C64-AA9B-E8E8F593E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196975"/>
            <a:ext cx="662463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ültürel farklılık ile ilgili görsel sonucu">
            <a:extLst>
              <a:ext uri="{FF2B5EF4-FFF2-40B4-BE49-F238E27FC236}">
                <a16:creationId xmlns:a16="http://schemas.microsoft.com/office/drawing/2014/main" id="{9C0972FF-9350-49C5-A37A-62CBD54E1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21665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ültürel farklılık ile ilgili görsel sonucu">
            <a:extLst>
              <a:ext uri="{FF2B5EF4-FFF2-40B4-BE49-F238E27FC236}">
                <a16:creationId xmlns:a16="http://schemas.microsoft.com/office/drawing/2014/main" id="{1B63D88D-E693-452F-BD78-287275B4B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52513"/>
            <a:ext cx="62404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illi birlik ve beraberlik ile ilgili görsel sonucu">
            <a:extLst>
              <a:ext uri="{FF2B5EF4-FFF2-40B4-BE49-F238E27FC236}">
                <a16:creationId xmlns:a16="http://schemas.microsoft.com/office/drawing/2014/main" id="{743B206E-9331-4D94-8BE6-932215895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64897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DC4E3E9-813E-461E-9980-C686ABFCE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450" y="492125"/>
            <a:ext cx="8229600" cy="633413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Kültür ne demektir?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53C2C1-D164-4215-B00C-B50A00EFB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6450" y="930275"/>
            <a:ext cx="7653338" cy="1562100"/>
          </a:xfrm>
        </p:spPr>
        <p:txBody>
          <a:bodyPr anchor="ctr"/>
          <a:lstStyle/>
          <a:p>
            <a:pPr eaLnBrk="1" hangingPunct="1">
              <a:buFontTx/>
              <a:buNone/>
            </a:pPr>
            <a:r>
              <a:rPr lang="tr-TR" altLang="tr-TR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Kültür bir ulus veya toplumun tarih boyunca geçirdi</a:t>
            </a:r>
            <a:r>
              <a:rPr lang="tr-TR" altLang="tr-TR" sz="1800" b="1"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ğ</a:t>
            </a:r>
            <a:r>
              <a:rPr lang="tr-TR" altLang="tr-TR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 yaşantılar sonucunda oluşturduğu maddi ve manevi birikimi demektir Daha kısa bir ifadeyle kültür bir toplumun yaşam biçimidir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44E012E-C9D1-4E23-A9ED-F1CD69F8F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41575"/>
            <a:ext cx="7416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Kültürün öğelerini iki grupta incelemek mümkündür Birinci gruba girenlere </a:t>
            </a:r>
            <a:r>
              <a:rPr lang="tr-TR" altLang="tr-TR" b="1" i="1">
                <a:solidFill>
                  <a:srgbClr val="000099"/>
                </a:solidFill>
                <a:latin typeface="Comic Sans MS" panose="030F0702030302020204" pitchFamily="66" charset="0"/>
              </a:rPr>
              <a:t>maddi unsurlar</a:t>
            </a:r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 ikinci gruba girenlere ise manevi unsurlar denir 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976998E-3908-4385-8B2A-67CDAEA3A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606800"/>
            <a:ext cx="77041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Kültürün maddi öğeleri; Toplumun her türlü araç, gereç ve teknikleridir. Maddi kültür, toplumun gelişim aşamasındaki teknolojik ilerlemesini, üretimini, teknik hüner ve becerilerini yansıtır.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AB3689D9-6E46-449E-9C31-BCE0B7CDE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014913"/>
            <a:ext cx="7632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Manevi kültür, toplumların kendine özgü davranışlar olduğu için, milli ve orijinaldir. Gerçek kültür de budur. </a:t>
            </a:r>
            <a:r>
              <a:rPr lang="tr-TR" altLang="tr-TR" b="1" u="sng">
                <a:solidFill>
                  <a:srgbClr val="000099"/>
                </a:solidFill>
                <a:latin typeface="Comic Sans MS" panose="030F0702030302020204" pitchFamily="66" charset="0"/>
              </a:rPr>
              <a:t>Eğer bir kültürün özü terk edilecek olursa veya toptan terk edilirse, o milletten, o toplumdan  eser kalmaz.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/>
      <p:bldP spid="10247" grpId="0"/>
      <p:bldP spid="102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illi birlik ve beraberlik ile ilgili görsel sonucu">
            <a:extLst>
              <a:ext uri="{FF2B5EF4-FFF2-40B4-BE49-F238E27FC236}">
                <a16:creationId xmlns:a16="http://schemas.microsoft.com/office/drawing/2014/main" id="{0876B46D-975F-48ED-9B06-29681C57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908050"/>
            <a:ext cx="68246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illi birlik ve beraberlik ile ilgili görsel sonucu">
            <a:extLst>
              <a:ext uri="{FF2B5EF4-FFF2-40B4-BE49-F238E27FC236}">
                <a16:creationId xmlns:a16="http://schemas.microsoft.com/office/drawing/2014/main" id="{B097590F-DDB8-4E48-9CF7-E2A3402A1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69215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ardeşlik ile ilgili görsel sonucu">
            <a:extLst>
              <a:ext uri="{FF2B5EF4-FFF2-40B4-BE49-F238E27FC236}">
                <a16:creationId xmlns:a16="http://schemas.microsoft.com/office/drawing/2014/main" id="{30FD02AC-B87D-4B53-9F1D-2AC4ACC00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81075"/>
            <a:ext cx="7072312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50C3E44-C97A-4005-BA92-DE282FFF7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000099"/>
                </a:solidFill>
                <a:latin typeface="Comic Sans MS" panose="030F0702030302020204" pitchFamily="66" charset="0"/>
              </a:rPr>
              <a:t>Kültürün maddi öğelerini şunlardır: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F82300-CEBE-4F92-9347-5D800A20FA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41613" y="1828800"/>
            <a:ext cx="5094287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Sanat,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Mimari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Edebiyat eserleri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Köprüler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Kervansaraylar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Camiler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Müzik aletleri ve eserleri,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Destanlar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Bu gruba örnek olarak verilebilir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Giyim-kuşamla  ilgili öğeler ile günlük hayatta kullanılan çeşitli araç ve gereçlerde maddi kültür öğeleridir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dinsel_sumela">
            <a:extLst>
              <a:ext uri="{FF2B5EF4-FFF2-40B4-BE49-F238E27FC236}">
                <a16:creationId xmlns:a16="http://schemas.microsoft.com/office/drawing/2014/main" id="{7AC6CA39-BE08-487A-A549-620A37237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33480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 descr="mısır çarşısı">
            <a:extLst>
              <a:ext uri="{FF2B5EF4-FFF2-40B4-BE49-F238E27FC236}">
                <a16:creationId xmlns:a16="http://schemas.microsoft.com/office/drawing/2014/main" id="{3CD85742-55A6-473B-B78B-B570FBB52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0"/>
            <a:ext cx="275272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 descr="tugra">
            <a:extLst>
              <a:ext uri="{FF2B5EF4-FFF2-40B4-BE49-F238E27FC236}">
                <a16:creationId xmlns:a16="http://schemas.microsoft.com/office/drawing/2014/main" id="{781960D6-0301-4E85-A257-F14E3D1F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429000"/>
            <a:ext cx="33480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11" descr="van kalesi">
            <a:extLst>
              <a:ext uri="{FF2B5EF4-FFF2-40B4-BE49-F238E27FC236}">
                <a16:creationId xmlns:a16="http://schemas.microsoft.com/office/drawing/2014/main" id="{6D82B696-0D0E-4297-BF44-BD0040BB9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9162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3" descr="sultan ahmet meydan çeşmesi">
            <a:extLst>
              <a:ext uri="{FF2B5EF4-FFF2-40B4-BE49-F238E27FC236}">
                <a16:creationId xmlns:a16="http://schemas.microsoft.com/office/drawing/2014/main" id="{75FC90ED-04BF-4CB3-9862-1907487F4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76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5" descr="kız kalesi">
            <a:extLst>
              <a:ext uri="{FF2B5EF4-FFF2-40B4-BE49-F238E27FC236}">
                <a16:creationId xmlns:a16="http://schemas.microsoft.com/office/drawing/2014/main" id="{45363886-F9FD-4FA7-9CA7-6FBEA7DD9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00438"/>
            <a:ext cx="27368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4" name="Rectangle 16">
            <a:extLst>
              <a:ext uri="{FF2B5EF4-FFF2-40B4-BE49-F238E27FC236}">
                <a16:creationId xmlns:a16="http://schemas.microsoft.com/office/drawing/2014/main" id="{8FA0D74F-BFAF-43F0-A20C-B973BBEC3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582988"/>
            <a:ext cx="2530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İçel erdemli kız kalesi</a:t>
            </a:r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78E5BB88-E92B-4E9B-9B70-68DC8C85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9525"/>
            <a:ext cx="3589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Trabzon Maçka Sümela manastı 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40F1E387-5171-41DE-AAD4-54E85204D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9525"/>
            <a:ext cx="2306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Comic Sans MS" panose="030F0702030302020204" pitchFamily="66" charset="0"/>
              </a:rPr>
              <a:t>İstanbul Mısır Çarşı</a:t>
            </a: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01A74A6C-5A9F-47C4-97EE-6BF638F1B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09963"/>
            <a:ext cx="1309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Comic Sans MS" panose="030F0702030302020204" pitchFamily="66" charset="0"/>
              </a:rPr>
              <a:t>Van kalesi 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D9DEFC7C-C980-41EA-BF75-36AFD12A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40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Sultanahmet Meydan Çeşmesi </a:t>
            </a:r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EC5376F1-4F74-4696-B3E1-610D8BBF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3500438"/>
            <a:ext cx="328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Sultan</a:t>
            </a: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>
                <a:latin typeface="Comic Sans MS" panose="030F0702030302020204" pitchFamily="66" charset="0"/>
              </a:rPr>
              <a:t>III. Osman'ın Tuğrası</a:t>
            </a:r>
          </a:p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İstanbul</a:t>
            </a: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/>
      <p:bldP spid="27665" grpId="0"/>
      <p:bldP spid="27666" grpId="0"/>
      <p:bldP spid="27667" grpId="0"/>
      <p:bldP spid="27668" grpId="0"/>
      <p:bldP spid="276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dinsel_ayasofya">
            <a:extLst>
              <a:ext uri="{FF2B5EF4-FFF2-40B4-BE49-F238E27FC236}">
                <a16:creationId xmlns:a16="http://schemas.microsoft.com/office/drawing/2014/main" id="{9724FFFB-4CF6-43C5-AC71-2DC33DDF7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61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 descr="dinsel_suleymaniye_cami-1">
            <a:extLst>
              <a:ext uri="{FF2B5EF4-FFF2-40B4-BE49-F238E27FC236}">
                <a16:creationId xmlns:a16="http://schemas.microsoft.com/office/drawing/2014/main" id="{949BB6F0-AECA-431D-ADE7-0571510D2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dinsel_sultan_ahmet_cami2">
            <a:extLst>
              <a:ext uri="{FF2B5EF4-FFF2-40B4-BE49-F238E27FC236}">
                <a16:creationId xmlns:a16="http://schemas.microsoft.com/office/drawing/2014/main" id="{510339AF-FF0D-4782-B42D-F6D101DBE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4284663" cy="334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7" descr="208">
            <a:extLst>
              <a:ext uri="{FF2B5EF4-FFF2-40B4-BE49-F238E27FC236}">
                <a16:creationId xmlns:a16="http://schemas.microsoft.com/office/drawing/2014/main" id="{BE96BB77-6B4B-48B5-A3FF-52D084DD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500438"/>
            <a:ext cx="485933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6" name="Rectangle 8">
            <a:extLst>
              <a:ext uri="{FF2B5EF4-FFF2-40B4-BE49-F238E27FC236}">
                <a16:creationId xmlns:a16="http://schemas.microsoft.com/office/drawing/2014/main" id="{91866CC5-4EC3-4C90-9B58-85DF1FF5D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0"/>
            <a:ext cx="197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bg2"/>
                </a:solidFill>
                <a:latin typeface="Tahoma" panose="020B0604030504040204" pitchFamily="34" charset="0"/>
              </a:rPr>
              <a:t>Ayasofya İstanbul</a:t>
            </a: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1798B460-C384-421C-8D94-BE63C19B1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0"/>
            <a:ext cx="274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Süleymaniye İstanbul </a:t>
            </a: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4D20E36B-F7FE-4641-88CA-FB1CAC9E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16338"/>
            <a:ext cx="283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Sultan Ahmet İstanbul </a:t>
            </a: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A2D57A9C-002A-4C11-B73D-20DCE9A38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789363"/>
            <a:ext cx="413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Eminönü Yeni cami ve mısır çarşısı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/>
      <p:bldP spid="73737" grpId="0"/>
      <p:bldP spid="73738" grpId="0"/>
      <p:bldP spid="737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50" name="Picture 62" descr="malabadi köprüsü">
            <a:extLst>
              <a:ext uri="{FF2B5EF4-FFF2-40B4-BE49-F238E27FC236}">
                <a16:creationId xmlns:a16="http://schemas.microsoft.com/office/drawing/2014/main" id="{1408269A-DC97-4F83-94B5-1F31DEA865F5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0"/>
            <a:ext cx="4500563" cy="3429000"/>
          </a:xfrm>
          <a:noFill/>
        </p:spPr>
      </p:pic>
      <p:pic>
        <p:nvPicPr>
          <p:cNvPr id="37987" name="Picture 99" descr="bedesten">
            <a:extLst>
              <a:ext uri="{FF2B5EF4-FFF2-40B4-BE49-F238E27FC236}">
                <a16:creationId xmlns:a16="http://schemas.microsoft.com/office/drawing/2014/main" id="{5CCE0AC9-479C-4126-9FE9-8EB859CA43C8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573463"/>
            <a:ext cx="4392613" cy="3284537"/>
          </a:xfrm>
          <a:noFill/>
        </p:spPr>
      </p:pic>
      <p:pic>
        <p:nvPicPr>
          <p:cNvPr id="37990" name="Picture 102" descr="rumeli-lhisarı">
            <a:extLst>
              <a:ext uri="{FF2B5EF4-FFF2-40B4-BE49-F238E27FC236}">
                <a16:creationId xmlns:a16="http://schemas.microsoft.com/office/drawing/2014/main" id="{3296DFCE-6B29-4C2B-B3F5-7DAA0768426C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0"/>
            <a:ext cx="3960812" cy="3429000"/>
          </a:xfrm>
          <a:noFill/>
        </p:spPr>
      </p:pic>
      <p:sp>
        <p:nvSpPr>
          <p:cNvPr id="37996" name="Rectangle 108">
            <a:extLst>
              <a:ext uri="{FF2B5EF4-FFF2-40B4-BE49-F238E27FC236}">
                <a16:creationId xmlns:a16="http://schemas.microsoft.com/office/drawing/2014/main" id="{A0223048-E539-4DAA-8482-5A2E999D8B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3538537" cy="431800"/>
          </a:xfrm>
        </p:spPr>
        <p:txBody>
          <a:bodyPr/>
          <a:lstStyle/>
          <a:p>
            <a:pPr eaLnBrk="1" hangingPunct="1"/>
            <a:r>
              <a:rPr lang="tr-TR" altLang="tr-TR" sz="1200">
                <a:latin typeface="Comic Sans MS" panose="030F0702030302020204" pitchFamily="66" charset="0"/>
              </a:rPr>
              <a:t>Diyarbakır Malabadi köprüsü</a:t>
            </a:r>
          </a:p>
        </p:txBody>
      </p:sp>
      <p:sp>
        <p:nvSpPr>
          <p:cNvPr id="37997" name="Rectangle 109">
            <a:extLst>
              <a:ext uri="{FF2B5EF4-FFF2-40B4-BE49-F238E27FC236}">
                <a16:creationId xmlns:a16="http://schemas.microsoft.com/office/drawing/2014/main" id="{BBD85700-C094-4C51-BD80-70E551AB0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0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Rumeli hisarı</a:t>
            </a:r>
          </a:p>
        </p:txBody>
      </p:sp>
      <p:sp>
        <p:nvSpPr>
          <p:cNvPr id="37998" name="Rectangle 110">
            <a:extLst>
              <a:ext uri="{FF2B5EF4-FFF2-40B4-BE49-F238E27FC236}">
                <a16:creationId xmlns:a16="http://schemas.microsoft.com/office/drawing/2014/main" id="{FFBB57C5-0306-44BD-8166-B4402FD8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0" y="3644900"/>
            <a:ext cx="199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Edirne bedesteni</a:t>
            </a:r>
          </a:p>
        </p:txBody>
      </p:sp>
      <p:sp>
        <p:nvSpPr>
          <p:cNvPr id="37999" name="Rectangle 111">
            <a:extLst>
              <a:ext uri="{FF2B5EF4-FFF2-40B4-BE49-F238E27FC236}">
                <a16:creationId xmlns:a16="http://schemas.microsoft.com/office/drawing/2014/main" id="{413E1ABD-7A4C-4179-BBD9-E1661ADCE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798888"/>
            <a:ext cx="287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Konya Karatay Medresesi</a:t>
            </a:r>
          </a:p>
        </p:txBody>
      </p:sp>
      <p:pic>
        <p:nvPicPr>
          <p:cNvPr id="38000" name="Picture 112" descr="bozdoğan köprüsü">
            <a:extLst>
              <a:ext uri="{FF2B5EF4-FFF2-40B4-BE49-F238E27FC236}">
                <a16:creationId xmlns:a16="http://schemas.microsoft.com/office/drawing/2014/main" id="{0476AD42-6435-41C0-8FB1-128639257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644900"/>
            <a:ext cx="410527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01" name="Rectangle 113">
            <a:extLst>
              <a:ext uri="{FF2B5EF4-FFF2-40B4-BE49-F238E27FC236}">
                <a16:creationId xmlns:a16="http://schemas.microsoft.com/office/drawing/2014/main" id="{C7DFE2CE-5E13-4FB0-8F32-9D668D5F7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654425"/>
            <a:ext cx="422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İstanbul Saraçhane Bozdoğan köprüsü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6" grpId="0"/>
      <p:bldP spid="37997" grpId="0"/>
      <p:bldP spid="37998" grpId="0"/>
      <p:bldP spid="38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7" name="Picture 9" descr="244-256_page_05_image_0001">
            <a:extLst>
              <a:ext uri="{FF2B5EF4-FFF2-40B4-BE49-F238E27FC236}">
                <a16:creationId xmlns:a16="http://schemas.microsoft.com/office/drawing/2014/main" id="{1016584F-2E0A-4C13-BF53-BB98BF273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34194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8" name="Picture 10" descr="244-256_page_05_image_0002">
            <a:extLst>
              <a:ext uri="{FF2B5EF4-FFF2-40B4-BE49-F238E27FC236}">
                <a16:creationId xmlns:a16="http://schemas.microsoft.com/office/drawing/2014/main" id="{BBB35DBE-A76A-4E12-874A-9EA49B3B4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0"/>
            <a:ext cx="381476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9" name="Picture 11" descr="244-256_page_05_image_0004">
            <a:extLst>
              <a:ext uri="{FF2B5EF4-FFF2-40B4-BE49-F238E27FC236}">
                <a16:creationId xmlns:a16="http://schemas.microsoft.com/office/drawing/2014/main" id="{FC793FBB-0E84-4EAC-B761-4D6E40581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813300"/>
            <a:ext cx="619283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194">
            <a:extLst>
              <a:ext uri="{FF2B5EF4-FFF2-40B4-BE49-F238E27FC236}">
                <a16:creationId xmlns:a16="http://schemas.microsoft.com/office/drawing/2014/main" id="{7D81C648-66F8-4AB7-AE63-79A3AA9B8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3995738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rüstem paşa kervansarayı">
            <a:extLst>
              <a:ext uri="{FF2B5EF4-FFF2-40B4-BE49-F238E27FC236}">
                <a16:creationId xmlns:a16="http://schemas.microsoft.com/office/drawing/2014/main" id="{62C979A1-840A-47A3-9459-68591FAE9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4035425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Rectangle 8">
            <a:extLst>
              <a:ext uri="{FF2B5EF4-FFF2-40B4-BE49-F238E27FC236}">
                <a16:creationId xmlns:a16="http://schemas.microsoft.com/office/drawing/2014/main" id="{B9D196D0-3BB6-4111-83E7-C25395E95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9525"/>
            <a:ext cx="3681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Rüstem paşa kervansarayı Edirne</a:t>
            </a:r>
          </a:p>
        </p:txBody>
      </p:sp>
      <p:pic>
        <p:nvPicPr>
          <p:cNvPr id="55305" name="Picture 9" descr="mevlevi dergahı">
            <a:extLst>
              <a:ext uri="{FF2B5EF4-FFF2-40B4-BE49-F238E27FC236}">
                <a16:creationId xmlns:a16="http://schemas.microsoft.com/office/drawing/2014/main" id="{B6163B98-EE80-41FD-89DF-25CD59BBF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4103688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9" name="Picture 13" descr="hacı bektaş dergahı">
            <a:extLst>
              <a:ext uri="{FF2B5EF4-FFF2-40B4-BE49-F238E27FC236}">
                <a16:creationId xmlns:a16="http://schemas.microsoft.com/office/drawing/2014/main" id="{4BF6BD0C-EA15-4E55-B82B-56ABEBBBB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978275"/>
            <a:ext cx="381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3" name="Rectangle 17">
            <a:extLst>
              <a:ext uri="{FF2B5EF4-FFF2-40B4-BE49-F238E27FC236}">
                <a16:creationId xmlns:a16="http://schemas.microsoft.com/office/drawing/2014/main" id="{543A5786-D487-43DE-BB78-D1EFFFD24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05263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Mevlevi dergahı Konya </a:t>
            </a:r>
          </a:p>
        </p:txBody>
      </p: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1E9AB167-838F-43B5-B0BF-1952DB0F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086225"/>
            <a:ext cx="335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Hacı Bektaş dergahı Nevşehir</a:t>
            </a:r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B559CBE1-59F1-4417-9CA6-7E35A0A6A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0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Alaattin Kervansaray Konya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13" grpId="0"/>
      <p:bldP spid="55314" grpId="0"/>
      <p:bldP spid="55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177">
            <a:extLst>
              <a:ext uri="{FF2B5EF4-FFF2-40B4-BE49-F238E27FC236}">
                <a16:creationId xmlns:a16="http://schemas.microsoft.com/office/drawing/2014/main" id="{CBB8902C-7CB4-4BCF-BB00-1DBA322D6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65463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6">
            <a:extLst>
              <a:ext uri="{FF2B5EF4-FFF2-40B4-BE49-F238E27FC236}">
                <a16:creationId xmlns:a16="http://schemas.microsoft.com/office/drawing/2014/main" id="{C7BFC495-FC6B-4849-AA7B-F7C76F044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0"/>
            <a:ext cx="209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Sivas Gök medrese</a:t>
            </a:r>
          </a:p>
        </p:txBody>
      </p:sp>
      <p:pic>
        <p:nvPicPr>
          <p:cNvPr id="63496" name="Picture 8" descr="206">
            <a:extLst>
              <a:ext uri="{FF2B5EF4-FFF2-40B4-BE49-F238E27FC236}">
                <a16:creationId xmlns:a16="http://schemas.microsoft.com/office/drawing/2014/main" id="{0F2929C3-9B83-4A7C-9845-5981EA3DA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0"/>
            <a:ext cx="3024187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0" descr="207-2">
            <a:extLst>
              <a:ext uri="{FF2B5EF4-FFF2-40B4-BE49-F238E27FC236}">
                <a16:creationId xmlns:a16="http://schemas.microsoft.com/office/drawing/2014/main" id="{BA199DDA-0A20-47FD-BEEC-5765F8504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0"/>
            <a:ext cx="2917825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Rectangle 11">
            <a:extLst>
              <a:ext uri="{FF2B5EF4-FFF2-40B4-BE49-F238E27FC236}">
                <a16:creationId xmlns:a16="http://schemas.microsoft.com/office/drawing/2014/main" id="{9AE44551-602A-45E5-99DA-E7203EBE7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0"/>
            <a:ext cx="2265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İstanbul kapalı çarşı </a:t>
            </a: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4DDD8193-FC35-4A43-A17C-570021905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0"/>
            <a:ext cx="2265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İstanbul kapalı çarşı </a:t>
            </a:r>
          </a:p>
        </p:txBody>
      </p:sp>
      <p:pic>
        <p:nvPicPr>
          <p:cNvPr id="11272" name="Picture 14" descr="dinsel_selimiye_cami">
            <a:extLst>
              <a:ext uri="{FF2B5EF4-FFF2-40B4-BE49-F238E27FC236}">
                <a16:creationId xmlns:a16="http://schemas.microsoft.com/office/drawing/2014/main" id="{C33DAA72-6323-4D43-9389-A7866CBC6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3059113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3" name="Rectangle 15">
            <a:extLst>
              <a:ext uri="{FF2B5EF4-FFF2-40B4-BE49-F238E27FC236}">
                <a16:creationId xmlns:a16="http://schemas.microsoft.com/office/drawing/2014/main" id="{C75C5092-125C-4144-BAA1-8126F1D3B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860800"/>
            <a:ext cx="186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Edirne  Selimiye </a:t>
            </a:r>
          </a:p>
        </p:txBody>
      </p:sp>
      <p:pic>
        <p:nvPicPr>
          <p:cNvPr id="63505" name="Picture 17" descr="nadirsah-1-t">
            <a:extLst>
              <a:ext uri="{FF2B5EF4-FFF2-40B4-BE49-F238E27FC236}">
                <a16:creationId xmlns:a16="http://schemas.microsoft.com/office/drawing/2014/main" id="{446EC053-4763-4EE1-AB0B-146027C82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827463"/>
            <a:ext cx="2881313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6" name="Rectangle 18">
            <a:extLst>
              <a:ext uri="{FF2B5EF4-FFF2-40B4-BE49-F238E27FC236}">
                <a16:creationId xmlns:a16="http://schemas.microsoft.com/office/drawing/2014/main" id="{8C88601A-CCD4-4A11-9FF3-3365E8DE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6237288"/>
            <a:ext cx="2911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chemeClr val="accent1"/>
                </a:solidFill>
                <a:latin typeface="Tahoma" panose="020B0604030504040204" pitchFamily="34" charset="0"/>
              </a:rPr>
              <a:t>Topkapı Nadirşah Tahtı</a:t>
            </a:r>
            <a:r>
              <a:rPr lang="tr-TR" altLang="tr-TR">
                <a:solidFill>
                  <a:schemeClr val="accent1"/>
                </a:solidFill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63508" name="Picture 20" descr="mihrisah-b">
            <a:extLst>
              <a:ext uri="{FF2B5EF4-FFF2-40B4-BE49-F238E27FC236}">
                <a16:creationId xmlns:a16="http://schemas.microsoft.com/office/drawing/2014/main" id="{1F8A0610-DBD8-484D-98D7-404018F24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2960687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9" name="Rectangle 21">
            <a:extLst>
              <a:ext uri="{FF2B5EF4-FFF2-40B4-BE49-F238E27FC236}">
                <a16:creationId xmlns:a16="http://schemas.microsoft.com/office/drawing/2014/main" id="{292D211A-596F-4552-9049-73D0D1D9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860800"/>
            <a:ext cx="3059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solidFill>
                  <a:schemeClr val="bg2"/>
                </a:solidFill>
                <a:latin typeface="Tahoma" panose="020B0604030504040204" pitchFamily="34" charset="0"/>
              </a:rPr>
              <a:t>Mihrişan Sultan Meydan Çeşmesi İst.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9" grpId="0"/>
      <p:bldP spid="63500" grpId="0"/>
      <p:bldP spid="63503" grpId="0"/>
      <p:bldP spid="63506" grpId="0"/>
      <p:bldP spid="63509" grpId="0"/>
    </p:bldLst>
  </p:timing>
</p:sld>
</file>

<file path=ppt/theme/theme1.xml><?xml version="1.0" encoding="utf-8"?>
<a:theme xmlns:a="http://schemas.openxmlformats.org/drawingml/2006/main" name="Korint sütunları tasarım şablonu">
  <a:themeElements>
    <a:clrScheme name="Korint sütunları tasarım şablonu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Korint sütunları tasarım şablonu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rint sütunları tasarım şablo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Sunu2</Template>
  <TotalTime>305</TotalTime>
  <Words>463</Words>
  <Application>Microsoft Office PowerPoint</Application>
  <PresentationFormat>Ekran Gösterisi (4:3)</PresentationFormat>
  <Paragraphs>71</Paragraphs>
  <Slides>22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Arial</vt:lpstr>
      <vt:lpstr>Palatino Linotype</vt:lpstr>
      <vt:lpstr>Comic Sans MS</vt:lpstr>
      <vt:lpstr>Times New Roman</vt:lpstr>
      <vt:lpstr>Tahoma</vt:lpstr>
      <vt:lpstr>Wingdings</vt:lpstr>
      <vt:lpstr>Korint sütunları tasarım şablonu</vt:lpstr>
      <vt:lpstr>Microsoft Photo Editor 3.0 Fotoğrafı</vt:lpstr>
      <vt:lpstr>PowerPoint Sunusu</vt:lpstr>
      <vt:lpstr>Kültür ne demektir? </vt:lpstr>
      <vt:lpstr>Kültürün maddi öğelerini şunlardır:</vt:lpstr>
      <vt:lpstr>PowerPoint Sunusu</vt:lpstr>
      <vt:lpstr>PowerPoint Sunusu</vt:lpstr>
      <vt:lpstr>Diyarbakır Malabadi köprüsü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ve Öğeleri</dc:title>
  <dc:creator>www.Ogretmen.info</dc:creator>
  <cp:lastModifiedBy>mehmet genç</cp:lastModifiedBy>
  <cp:revision>27</cp:revision>
  <dcterms:created xsi:type="dcterms:W3CDTF">2004-10-23T23:59:07Z</dcterms:created>
  <dcterms:modified xsi:type="dcterms:W3CDTF">2018-10-24T17:14:20Z</dcterms:modified>
</cp:coreProperties>
</file>