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5" r:id="rId6"/>
    <p:sldId id="275" r:id="rId7"/>
    <p:sldId id="266" r:id="rId8"/>
    <p:sldId id="264" r:id="rId9"/>
    <p:sldId id="259" r:id="rId10"/>
    <p:sldId id="268" r:id="rId11"/>
    <p:sldId id="267" r:id="rId12"/>
    <p:sldId id="276" r:id="rId13"/>
    <p:sldId id="283" r:id="rId14"/>
    <p:sldId id="269" r:id="rId15"/>
    <p:sldId id="262" r:id="rId16"/>
    <p:sldId id="270" r:id="rId17"/>
    <p:sldId id="274" r:id="rId18"/>
    <p:sldId id="273" r:id="rId19"/>
    <p:sldId id="272" r:id="rId20"/>
    <p:sldId id="271" r:id="rId21"/>
    <p:sldId id="261" r:id="rId22"/>
    <p:sldId id="260" r:id="rId23"/>
    <p:sldId id="277" r:id="rId24"/>
    <p:sldId id="278" r:id="rId25"/>
    <p:sldId id="280" r:id="rId26"/>
    <p:sldId id="279" r:id="rId27"/>
    <p:sldId id="281" r:id="rId2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FE360D2F-7A82-49E9-BB72-50C20EC93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41BD5-AB9C-493A-B8C7-9A51860FDE4C}" type="datetimeFigureOut">
              <a:rPr lang="tr-TR"/>
              <a:pPr>
                <a:defRPr/>
              </a:pPr>
              <a:t>11.06.2018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3599DC5B-16DD-4951-A6DD-8883B4F3B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C995884B-2716-4584-89F6-6BC75F021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516B5-32DF-4A8E-83E7-44D6D5BC662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935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96123C76-B623-485B-ABCF-BFEB7F398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42B1D-BFAD-480C-8299-BB38B91F4348}" type="datetimeFigureOut">
              <a:rPr lang="tr-TR"/>
              <a:pPr>
                <a:defRPr/>
              </a:pPr>
              <a:t>11.06.2018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A55A6A5D-23EA-4AE4-8FC5-F76954DE5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44EB5714-384A-4E82-A922-B398D0B2B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2909F-6AC1-42CA-B261-FE8A72918C6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5981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A223BA1A-CB62-4823-AAFB-BEC1C8B28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3C215-9046-4F8B-A713-5A82049B3D11}" type="datetimeFigureOut">
              <a:rPr lang="tr-TR"/>
              <a:pPr>
                <a:defRPr/>
              </a:pPr>
              <a:t>11.06.2018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22DFAB1B-03E6-4E44-B231-AD4F0D8F0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9CC0AB15-2AED-462E-8F07-5ADC6646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E880A-99F8-4C7D-880C-99959D514D0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0811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A754B2D9-7AF0-42A1-A48C-6D2F4C3A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6C0ED-C7F4-4BA4-864E-62A11FEA2DEA}" type="datetimeFigureOut">
              <a:rPr lang="tr-TR"/>
              <a:pPr>
                <a:defRPr/>
              </a:pPr>
              <a:t>11.06.2018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B9EE389B-3A13-4BBD-8DC6-AE391E03B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DAF299FC-73DE-4910-AB53-181BAFC5F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36FD4-CCF7-4CE3-9B9D-C70C7EF62F4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8268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1D3B5566-17FC-457E-8591-752D4E81B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1A3E5-7657-4133-A6B2-214495DB92E4}" type="datetimeFigureOut">
              <a:rPr lang="tr-TR"/>
              <a:pPr>
                <a:defRPr/>
              </a:pPr>
              <a:t>11.06.2018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675ACB1D-78C3-4753-B4DF-3D62DC871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6C486112-AD38-4F39-BBDB-A6C620256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F53FD-8CD9-4346-9446-2BD22E69F6C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4366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:a16="http://schemas.microsoft.com/office/drawing/2014/main" id="{74D406B8-09DE-441B-8740-01C2EC724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203A6-90C0-48D2-A882-E36CAE0DC2E0}" type="datetimeFigureOut">
              <a:rPr lang="tr-TR"/>
              <a:pPr>
                <a:defRPr/>
              </a:pPr>
              <a:t>11.06.2018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:a16="http://schemas.microsoft.com/office/drawing/2014/main" id="{7EA93E61-DA2B-42BF-9CD5-F73813289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:a16="http://schemas.microsoft.com/office/drawing/2014/main" id="{8BB33E9A-4934-4C83-AE7F-7F0203917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385AE-4412-48D3-9599-11EA0162C40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9610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>
            <a:extLst>
              <a:ext uri="{FF2B5EF4-FFF2-40B4-BE49-F238E27FC236}">
                <a16:creationId xmlns:a16="http://schemas.microsoft.com/office/drawing/2014/main" id="{AD544417-BE29-43DF-B18A-3B5D1A1EC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21E58-024C-4837-9C3D-23CB97774EDD}" type="datetimeFigureOut">
              <a:rPr lang="tr-TR"/>
              <a:pPr>
                <a:defRPr/>
              </a:pPr>
              <a:t>11.06.2018</a:t>
            </a:fld>
            <a:endParaRPr lang="tr-TR"/>
          </a:p>
        </p:txBody>
      </p:sp>
      <p:sp>
        <p:nvSpPr>
          <p:cNvPr id="8" name="4 Altbilgi Yer Tutucusu">
            <a:extLst>
              <a:ext uri="{FF2B5EF4-FFF2-40B4-BE49-F238E27FC236}">
                <a16:creationId xmlns:a16="http://schemas.microsoft.com/office/drawing/2014/main" id="{7108CDCC-4103-4DE9-A34B-A7F7ED44E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>
            <a:extLst>
              <a:ext uri="{FF2B5EF4-FFF2-40B4-BE49-F238E27FC236}">
                <a16:creationId xmlns:a16="http://schemas.microsoft.com/office/drawing/2014/main" id="{48D0BA0D-A9DA-42D0-9042-E58ECAC3C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0AAB1-08B8-453E-AC3F-1598A6279E1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9238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>
            <a:extLst>
              <a:ext uri="{FF2B5EF4-FFF2-40B4-BE49-F238E27FC236}">
                <a16:creationId xmlns:a16="http://schemas.microsoft.com/office/drawing/2014/main" id="{5A5289E4-60DA-4E83-A4F3-32BA13803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24DE3-31D5-486B-80C9-D34E755F7715}" type="datetimeFigureOut">
              <a:rPr lang="tr-TR"/>
              <a:pPr>
                <a:defRPr/>
              </a:pPr>
              <a:t>11.06.2018</a:t>
            </a:fld>
            <a:endParaRPr lang="tr-TR"/>
          </a:p>
        </p:txBody>
      </p:sp>
      <p:sp>
        <p:nvSpPr>
          <p:cNvPr id="4" name="4 Altbilgi Yer Tutucusu">
            <a:extLst>
              <a:ext uri="{FF2B5EF4-FFF2-40B4-BE49-F238E27FC236}">
                <a16:creationId xmlns:a16="http://schemas.microsoft.com/office/drawing/2014/main" id="{4AD2B58D-D087-4928-8590-1CD7D7E37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>
            <a:extLst>
              <a:ext uri="{FF2B5EF4-FFF2-40B4-BE49-F238E27FC236}">
                <a16:creationId xmlns:a16="http://schemas.microsoft.com/office/drawing/2014/main" id="{989C3336-490E-4A45-965C-04A870B22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0D23C-6368-48C2-B6B3-1EBDEDB3800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3027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>
            <a:extLst>
              <a:ext uri="{FF2B5EF4-FFF2-40B4-BE49-F238E27FC236}">
                <a16:creationId xmlns:a16="http://schemas.microsoft.com/office/drawing/2014/main" id="{33C9D32A-DA80-473C-A519-FC3A3020E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624D8-939E-4983-A0C8-267F00E35D26}" type="datetimeFigureOut">
              <a:rPr lang="tr-TR"/>
              <a:pPr>
                <a:defRPr/>
              </a:pPr>
              <a:t>11.06.2018</a:t>
            </a:fld>
            <a:endParaRPr lang="tr-TR"/>
          </a:p>
        </p:txBody>
      </p:sp>
      <p:sp>
        <p:nvSpPr>
          <p:cNvPr id="3" name="4 Altbilgi Yer Tutucusu">
            <a:extLst>
              <a:ext uri="{FF2B5EF4-FFF2-40B4-BE49-F238E27FC236}">
                <a16:creationId xmlns:a16="http://schemas.microsoft.com/office/drawing/2014/main" id="{DA71DE0C-077E-41A2-8869-7D62CBDC1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>
            <a:extLst>
              <a:ext uri="{FF2B5EF4-FFF2-40B4-BE49-F238E27FC236}">
                <a16:creationId xmlns:a16="http://schemas.microsoft.com/office/drawing/2014/main" id="{40E032D1-B28E-4038-A56F-6168BACB7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CF919-71EF-48D1-9F2F-C764154FD52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2654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:a16="http://schemas.microsoft.com/office/drawing/2014/main" id="{522D72CB-B1E5-49CA-BCF5-A78C66FA5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FF5A-E6CC-4812-B11B-2853C3B55E8D}" type="datetimeFigureOut">
              <a:rPr lang="tr-TR"/>
              <a:pPr>
                <a:defRPr/>
              </a:pPr>
              <a:t>11.06.2018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:a16="http://schemas.microsoft.com/office/drawing/2014/main" id="{9CFDA1FE-C3FA-4CC8-8400-2EE82633D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:a16="http://schemas.microsoft.com/office/drawing/2014/main" id="{A6DA0FE8-5FF3-45FE-ADB9-5F109997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907C4-EFFB-4B97-BB6E-E168493B81F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5052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:a16="http://schemas.microsoft.com/office/drawing/2014/main" id="{3517CFDA-D854-4623-8965-75BAFBF24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0A643-649D-4CB2-B9BD-7B95D5CFFE08}" type="datetimeFigureOut">
              <a:rPr lang="tr-TR"/>
              <a:pPr>
                <a:defRPr/>
              </a:pPr>
              <a:t>11.06.2018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:a16="http://schemas.microsoft.com/office/drawing/2014/main" id="{2F224F27-75F8-4169-8EAB-3AC97F3B4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:a16="http://schemas.microsoft.com/office/drawing/2014/main" id="{3404AB6F-5A18-46DD-8640-14315CFCE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37ABF-4D81-4702-8FA9-94603929344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4579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>
            <a:extLst>
              <a:ext uri="{FF2B5EF4-FFF2-40B4-BE49-F238E27FC236}">
                <a16:creationId xmlns:a16="http://schemas.microsoft.com/office/drawing/2014/main" id="{D53DA2F9-60D0-489C-96CD-E96804F6349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2 Metin Yer Tutucusu">
            <a:extLst>
              <a:ext uri="{FF2B5EF4-FFF2-40B4-BE49-F238E27FC236}">
                <a16:creationId xmlns:a16="http://schemas.microsoft.com/office/drawing/2014/main" id="{C41E5389-9CB6-40BC-88AC-BDA9CDD2AB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49E6FA4C-BACA-46CD-86F1-AB49FD8B2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4BAE7A-0720-48C6-B4BA-441AA8C4BE61}" type="datetimeFigureOut">
              <a:rPr lang="tr-TR"/>
              <a:pPr>
                <a:defRPr/>
              </a:pPr>
              <a:t>11.06.2018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30A6C0BD-04F3-4891-B707-9BBE94E089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2A7DEF6C-0651-4D90-9858-811FC6A9A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D56E482-51F9-409B-9B07-3D152F6BDB8E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">
            <a:extLst>
              <a:ext uri="{FF2B5EF4-FFF2-40B4-BE49-F238E27FC236}">
                <a16:creationId xmlns:a16="http://schemas.microsoft.com/office/drawing/2014/main" id="{68C412F8-6EBE-4547-899E-91F730DA7B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DEVLETÇİLİK DÖNEMİ </a:t>
            </a:r>
            <a:br>
              <a:rPr lang="tr-TR" altLang="tr-TR"/>
            </a:br>
            <a:r>
              <a:rPr lang="tr-TR" altLang="tr-TR"/>
              <a:t>(1930-1939)</a:t>
            </a:r>
          </a:p>
        </p:txBody>
      </p:sp>
      <p:sp>
        <p:nvSpPr>
          <p:cNvPr id="3" name="2 Alt Başlık">
            <a:extLst>
              <a:ext uri="{FF2B5EF4-FFF2-40B4-BE49-F238E27FC236}">
                <a16:creationId xmlns:a16="http://schemas.microsoft.com/office/drawing/2014/main" id="{ED35E58D-4F45-4EB2-BB87-BAC853D034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Alt Başlık">
            <a:extLst>
              <a:ext uri="{FF2B5EF4-FFF2-40B4-BE49-F238E27FC236}">
                <a16:creationId xmlns:a16="http://schemas.microsoft.com/office/drawing/2014/main" id="{CA03E2A4-A477-4518-BC1A-04B5ADF16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714375"/>
            <a:ext cx="7572375" cy="5214938"/>
          </a:xfrm>
        </p:spPr>
        <p:txBody>
          <a:bodyPr/>
          <a:lstStyle/>
          <a:p>
            <a:pPr algn="just" eaLnBrk="1" hangingPunct="1"/>
            <a:r>
              <a:rPr lang="tr-TR" altLang="tr-TR">
                <a:solidFill>
                  <a:schemeClr val="tx1"/>
                </a:solidFill>
              </a:rPr>
              <a:t>Tek parti yönetiminde devletçilik ilkedir.</a:t>
            </a:r>
          </a:p>
          <a:p>
            <a:pPr algn="just" eaLnBrk="1" hangingPunct="1"/>
            <a:r>
              <a:rPr lang="tr-TR" altLang="tr-TR">
                <a:solidFill>
                  <a:schemeClr val="tx1"/>
                </a:solidFill>
              </a:rPr>
              <a:t>1932-1934 yılları arasında devletçilik yönlendirilmiştir.</a:t>
            </a:r>
          </a:p>
          <a:p>
            <a:pPr algn="just" eaLnBrk="1" hangingPunct="1"/>
            <a:r>
              <a:rPr lang="tr-TR" altLang="tr-TR">
                <a:solidFill>
                  <a:schemeClr val="tx1"/>
                </a:solidFill>
              </a:rPr>
              <a:t>Yakup Kadri Karaosmanoğlu’nun yayımladığı Kadro Dergisi ile</a:t>
            </a:r>
          </a:p>
          <a:p>
            <a:pPr algn="just" eaLnBrk="1" hangingPunct="1"/>
            <a:r>
              <a:rPr lang="tr-TR" altLang="tr-TR">
                <a:solidFill>
                  <a:schemeClr val="tx1"/>
                </a:solidFill>
              </a:rPr>
              <a:t>Ahmet Hamdi Başpınar’ın çıkardığı Kooperatifçilik Dergisindeki görüşler önemlidir.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Alt Başlık">
            <a:extLst>
              <a:ext uri="{FF2B5EF4-FFF2-40B4-BE49-F238E27FC236}">
                <a16:creationId xmlns:a16="http://schemas.microsoft.com/office/drawing/2014/main" id="{CD3B0105-4CBF-46EB-8859-6D6A1214E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714375"/>
            <a:ext cx="7572375" cy="5214938"/>
          </a:xfrm>
        </p:spPr>
        <p:txBody>
          <a:bodyPr/>
          <a:lstStyle/>
          <a:p>
            <a:pPr algn="just" eaLnBrk="1" hangingPunct="1"/>
            <a:r>
              <a:rPr lang="tr-TR" altLang="tr-TR" b="1">
                <a:solidFill>
                  <a:schemeClr val="tx1"/>
                </a:solidFill>
              </a:rPr>
              <a:t>Birinci Sanayi Planı</a:t>
            </a:r>
          </a:p>
          <a:p>
            <a:pPr algn="just" eaLnBrk="1" hangingPunct="1"/>
            <a:r>
              <a:rPr lang="tr-TR" altLang="tr-TR" sz="2800">
                <a:solidFill>
                  <a:schemeClr val="tx1"/>
                </a:solidFill>
              </a:rPr>
              <a:t>17 Nisan 1934’de 1. Sanayi Planı Uygulamaya kondu.</a:t>
            </a:r>
          </a:p>
          <a:p>
            <a:pPr algn="just" eaLnBrk="1" hangingPunct="1"/>
            <a:r>
              <a:rPr lang="tr-TR" altLang="tr-TR" sz="2800">
                <a:solidFill>
                  <a:schemeClr val="tx1"/>
                </a:solidFill>
              </a:rPr>
              <a:t>Plandaki kararların </a:t>
            </a:r>
          </a:p>
          <a:p>
            <a:pPr algn="just" eaLnBrk="1" hangingPunct="1"/>
            <a:r>
              <a:rPr lang="tr-TR" altLang="tr-TR" sz="2800">
                <a:solidFill>
                  <a:schemeClr val="tx1"/>
                </a:solidFill>
              </a:rPr>
              <a:t>uygulanmasını </a:t>
            </a:r>
          </a:p>
          <a:p>
            <a:pPr algn="just" eaLnBrk="1" hangingPunct="1"/>
            <a:r>
              <a:rPr lang="tr-TR" altLang="tr-TR" sz="2800">
                <a:solidFill>
                  <a:schemeClr val="tx1"/>
                </a:solidFill>
              </a:rPr>
              <a:t>iki banka yapıyor:.</a:t>
            </a:r>
          </a:p>
          <a:p>
            <a:pPr algn="just" eaLnBrk="1" hangingPunct="1"/>
            <a:r>
              <a:rPr lang="tr-TR" altLang="tr-TR" sz="2800">
                <a:solidFill>
                  <a:schemeClr val="tx1"/>
                </a:solidFill>
              </a:rPr>
              <a:t>Sümerbank 41.553.000.-TL</a:t>
            </a:r>
          </a:p>
          <a:p>
            <a:pPr algn="just" eaLnBrk="1" hangingPunct="1"/>
            <a:r>
              <a:rPr lang="tr-TR" altLang="tr-TR" sz="2800">
                <a:solidFill>
                  <a:schemeClr val="tx1"/>
                </a:solidFill>
              </a:rPr>
              <a:t>  İşbankası      2.400.000 -TL                </a:t>
            </a:r>
          </a:p>
        </p:txBody>
      </p:sp>
      <p:pic>
        <p:nvPicPr>
          <p:cNvPr id="12291" name="3 Resim" descr="01_0.jpg">
            <a:extLst>
              <a:ext uri="{FF2B5EF4-FFF2-40B4-BE49-F238E27FC236}">
                <a16:creationId xmlns:a16="http://schemas.microsoft.com/office/drawing/2014/main" id="{7E12F73C-4638-474E-92C1-1DAC8AB4EC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1928813"/>
            <a:ext cx="36576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4 Resim" descr="Logo1.jpg">
            <a:extLst>
              <a:ext uri="{FF2B5EF4-FFF2-40B4-BE49-F238E27FC236}">
                <a16:creationId xmlns:a16="http://schemas.microsoft.com/office/drawing/2014/main" id="{4254FE8E-EC8D-4423-9152-63E2A1245E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5500"/>
            <a:ext cx="9652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Alt Başlık">
            <a:extLst>
              <a:ext uri="{FF2B5EF4-FFF2-40B4-BE49-F238E27FC236}">
                <a16:creationId xmlns:a16="http://schemas.microsoft.com/office/drawing/2014/main" id="{287EEB9F-A705-4041-808E-2AD9B4F06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714375"/>
            <a:ext cx="7962900" cy="5214938"/>
          </a:xfrm>
        </p:spPr>
        <p:txBody>
          <a:bodyPr/>
          <a:lstStyle/>
          <a:p>
            <a:pPr algn="just" eaLnBrk="1" hangingPunct="1"/>
            <a:r>
              <a:rPr lang="tr-TR" altLang="tr-TR" b="1">
                <a:solidFill>
                  <a:schemeClr val="tx1"/>
                </a:solidFill>
              </a:rPr>
              <a:t>Birinci Sanayi Planı</a:t>
            </a:r>
          </a:p>
          <a:p>
            <a:pPr algn="just" eaLnBrk="1" hangingPunct="1"/>
            <a:endParaRPr lang="tr-TR" altLang="tr-TR" sz="1600">
              <a:solidFill>
                <a:schemeClr val="tx1"/>
              </a:solidFill>
            </a:endParaRPr>
          </a:p>
          <a:p>
            <a:pPr algn="just" eaLnBrk="1" hangingPunct="1"/>
            <a:r>
              <a:rPr lang="tr-TR" altLang="tr-TR" sz="3300">
                <a:solidFill>
                  <a:schemeClr val="tx1"/>
                </a:solidFill>
              </a:rPr>
              <a:t>Kalkınmanın</a:t>
            </a:r>
            <a:endParaRPr lang="tr-TR" altLang="tr-TR" sz="33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/>
            <a:r>
              <a:rPr lang="tr-TR" altLang="tr-TR" sz="3300">
                <a:solidFill>
                  <a:schemeClr val="tx1"/>
                </a:solidFill>
              </a:rPr>
              <a:t> finansmanı</a:t>
            </a:r>
            <a:endParaRPr lang="tr-TR" altLang="tr-TR" sz="33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/>
            <a:r>
              <a:rPr lang="tr-TR" altLang="tr-TR" sz="3300">
                <a:solidFill>
                  <a:schemeClr val="tx1"/>
                </a:solidFill>
              </a:rPr>
              <a:t> ile vergileme</a:t>
            </a:r>
            <a:endParaRPr lang="tr-TR" altLang="tr-TR" sz="33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/>
            <a:r>
              <a:rPr lang="tr-TR" altLang="tr-TR" sz="3300">
                <a:solidFill>
                  <a:schemeClr val="tx1"/>
                </a:solidFill>
              </a:rPr>
              <a:t> arasındaki</a:t>
            </a:r>
            <a:endParaRPr lang="tr-TR" altLang="tr-TR" sz="33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/>
            <a:r>
              <a:rPr lang="tr-TR" altLang="tr-TR" sz="3300">
                <a:solidFill>
                  <a:schemeClr val="tx1"/>
                </a:solidFill>
              </a:rPr>
              <a:t> ilişki kuruldu.</a:t>
            </a:r>
          </a:p>
          <a:p>
            <a:pPr algn="just" eaLnBrk="1" hangingPunct="1"/>
            <a:r>
              <a:rPr lang="tr-TR" altLang="tr-TR" sz="3300">
                <a:solidFill>
                  <a:schemeClr val="tx1"/>
                </a:solidFill>
              </a:rPr>
              <a:t>                       </a:t>
            </a:r>
          </a:p>
        </p:txBody>
      </p:sp>
      <p:pic>
        <p:nvPicPr>
          <p:cNvPr id="13315" name="Picture 4" descr="eko6">
            <a:extLst>
              <a:ext uri="{FF2B5EF4-FFF2-40B4-BE49-F238E27FC236}">
                <a16:creationId xmlns:a16="http://schemas.microsoft.com/office/drawing/2014/main" id="{3CDA0CAD-EEC7-409D-869B-E90805BB1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33375"/>
            <a:ext cx="4991100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2 Alt Başlık">
            <a:extLst>
              <a:ext uri="{FF2B5EF4-FFF2-40B4-BE49-F238E27FC236}">
                <a16:creationId xmlns:a16="http://schemas.microsoft.com/office/drawing/2014/main" id="{3D15BA29-AFDD-460A-9FF7-F15E04D8EBB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14375" y="714375"/>
            <a:ext cx="7572375" cy="5214938"/>
          </a:xfrm>
        </p:spPr>
        <p:txBody>
          <a:bodyPr/>
          <a:lstStyle/>
          <a:p>
            <a:pPr marL="609600" indent="-609600" algn="just" eaLnBrk="1" hangingPunct="1">
              <a:buFont typeface="Arial" panose="020B0604020202020204" pitchFamily="34" charset="0"/>
              <a:buNone/>
            </a:pPr>
            <a:r>
              <a:rPr lang="tr-TR" altLang="tr-TR" b="1"/>
              <a:t>Birinci Sanayi Planı</a:t>
            </a:r>
          </a:p>
          <a:p>
            <a:pPr marL="609600" indent="-609600" algn="just" eaLnBrk="1" hangingPunct="1">
              <a:buFont typeface="Arial" panose="020B0604020202020204" pitchFamily="34" charset="0"/>
              <a:buNone/>
            </a:pPr>
            <a:endParaRPr lang="tr-TR" altLang="tr-TR" sz="3300"/>
          </a:p>
          <a:p>
            <a:pPr marL="609600" indent="-609600" algn="just" eaLnBrk="1" hangingPunct="1"/>
            <a:r>
              <a:rPr lang="tr-TR" altLang="tr-TR" sz="3300">
                <a:latin typeface="Arial" panose="020B0604020202020204" pitchFamily="34" charset="0"/>
              </a:rPr>
              <a:t>1.</a:t>
            </a:r>
            <a:r>
              <a:rPr lang="tr-TR" altLang="tr-TR" sz="3300"/>
              <a:t>Sanayi Planında 5 yıllık planlanan yatırımlar 3 yılda tamamlandı.</a:t>
            </a:r>
            <a:endParaRPr lang="tr-TR" altLang="tr-TR" sz="3300">
              <a:latin typeface="Arial" panose="020B0604020202020204" pitchFamily="34" charset="0"/>
            </a:endParaRPr>
          </a:p>
          <a:p>
            <a:pPr marL="609600" indent="-609600" algn="just" eaLnBrk="1" hangingPunct="1"/>
            <a:r>
              <a:rPr lang="tr-TR" altLang="tr-TR" sz="3300"/>
              <a:t>1936’da 2. Sanayi Planı hazırlandı ancak II. Dünya Savaşı nedeniyle plan uygulanamadı.</a:t>
            </a:r>
          </a:p>
          <a:p>
            <a:pPr marL="609600" indent="-609600" algn="just" eaLnBrk="1" hangingPunct="1">
              <a:buFont typeface="Arial" panose="020B0604020202020204" pitchFamily="34" charset="0"/>
              <a:buNone/>
            </a:pPr>
            <a:r>
              <a:rPr lang="tr-TR" altLang="tr-TR" sz="3300"/>
              <a:t>                    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>
            <a:extLst>
              <a:ext uri="{FF2B5EF4-FFF2-40B4-BE49-F238E27FC236}">
                <a16:creationId xmlns:a16="http://schemas.microsoft.com/office/drawing/2014/main" id="{FE83DB0E-6C4D-4C6D-A577-4BE4D96381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714375"/>
            <a:ext cx="7572375" cy="5214938"/>
          </a:xfrm>
        </p:spPr>
        <p:txBody>
          <a:bodyPr rtlCol="0">
            <a:normAutofit fontScale="925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</a:rPr>
              <a:t>Yeni Kazanç Vergisi Kanunu’nun Kabul Edilişi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1934’te Yeni Kazanç Vergisi Kanun’u kabul edildi: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tr-TR" dirty="0">
                <a:solidFill>
                  <a:schemeClr val="tx1"/>
                </a:solidFill>
              </a:rPr>
              <a:t>Bugünkü hesap uzmanlığı kurumu getirildi.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tr-TR" dirty="0">
                <a:solidFill>
                  <a:schemeClr val="tx1"/>
                </a:solidFill>
              </a:rPr>
              <a:t> Stopaj usulü yaygınlaştırıldı. 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tr-TR" dirty="0">
                <a:solidFill>
                  <a:schemeClr val="tx1"/>
                </a:solidFill>
              </a:rPr>
              <a:t>Hizmetlilere, serbest meslek çalışanlarına yapılan ödemelerin vergileri ödeme sırasında kesilecekti.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tr-TR" dirty="0">
                <a:solidFill>
                  <a:schemeClr val="tx1"/>
                </a:solidFill>
              </a:rPr>
              <a:t>Takdir Komisyonları oluşturuldu.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tr-TR" dirty="0">
                <a:solidFill>
                  <a:schemeClr val="tx1"/>
                </a:solidFill>
              </a:rPr>
              <a:t>Vergi oranları aynı kaldı.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Alt Başlık">
            <a:extLst>
              <a:ext uri="{FF2B5EF4-FFF2-40B4-BE49-F238E27FC236}">
                <a16:creationId xmlns:a16="http://schemas.microsoft.com/office/drawing/2014/main" id="{6D0E21AC-2971-4C67-9207-B5DE04E4B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714375"/>
            <a:ext cx="7572375" cy="5214938"/>
          </a:xfrm>
        </p:spPr>
        <p:txBody>
          <a:bodyPr/>
          <a:lstStyle/>
          <a:p>
            <a:pPr algn="just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</a:rPr>
              <a:t>Asgari mükellefiyet esası getirildi.</a:t>
            </a:r>
          </a:p>
          <a:p>
            <a:pPr algn="just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</a:rPr>
              <a:t> Asgari vergi yeni bir vergi değildi.</a:t>
            </a:r>
          </a:p>
          <a:p>
            <a:pPr algn="just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</a:rPr>
              <a:t> Asgari vergi, beyanname usulünde vergilendirilen mükellefler adına tarh edilecek, beyandan sonra asgari vergi mahsup edilecektir.</a:t>
            </a:r>
          </a:p>
          <a:p>
            <a:pPr algn="just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</a:rPr>
              <a:t> Uygulaması çok karışıktır ve beklenen mali sonucu verememiştir.</a:t>
            </a:r>
          </a:p>
          <a:p>
            <a:pPr algn="just" eaLnBrk="1" hangingPunct="1">
              <a:buFontTx/>
              <a:buChar char="-"/>
            </a:pPr>
            <a:endParaRPr lang="tr-TR" altLang="tr-T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Alt Başlık">
            <a:extLst>
              <a:ext uri="{FF2B5EF4-FFF2-40B4-BE49-F238E27FC236}">
                <a16:creationId xmlns:a16="http://schemas.microsoft.com/office/drawing/2014/main" id="{D1550D18-1BD7-4416-AADB-8B521190C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714375"/>
            <a:ext cx="7572375" cy="5214938"/>
          </a:xfrm>
        </p:spPr>
        <p:txBody>
          <a:bodyPr/>
          <a:lstStyle/>
          <a:p>
            <a:pPr algn="just" eaLnBrk="1" hangingPunct="1"/>
            <a:r>
              <a:rPr lang="tr-TR" altLang="tr-TR" b="1">
                <a:solidFill>
                  <a:schemeClr val="tx1"/>
                </a:solidFill>
              </a:rPr>
              <a:t>İktisadi Buhran Vergisi</a:t>
            </a:r>
          </a:p>
          <a:p>
            <a:pPr algn="just" eaLnBrk="1" hangingPunct="1"/>
            <a:r>
              <a:rPr lang="tr-TR" altLang="tr-TR">
                <a:solidFill>
                  <a:schemeClr val="tx1"/>
                </a:solidFill>
              </a:rPr>
              <a:t>-Dünya ekonomik bunalımının yurdumuzdaki etkilerine hafifletmek amacıyla getirilmiştir.</a:t>
            </a:r>
          </a:p>
          <a:p>
            <a:pPr algn="just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</a:rPr>
              <a:t>Geçici bir vergidir.</a:t>
            </a:r>
          </a:p>
          <a:p>
            <a:pPr algn="just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</a:rPr>
              <a:t>Kazanç vergisi mükelleflerine uygulanmadı.</a:t>
            </a:r>
          </a:p>
          <a:p>
            <a:pPr algn="just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</a:rPr>
              <a:t>Ayda 30 TL ve daha düşük maaş alanlar, ziraatta çalışan işçiler bu vergiden muaftır.</a:t>
            </a:r>
          </a:p>
          <a:p>
            <a:pPr algn="just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</a:rPr>
              <a:t>Bina vergisine de iktisadi buhran vergisi artışı yapıldı.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Alt Başlık">
            <a:extLst>
              <a:ext uri="{FF2B5EF4-FFF2-40B4-BE49-F238E27FC236}">
                <a16:creationId xmlns:a16="http://schemas.microsoft.com/office/drawing/2014/main" id="{DD2C8DD1-21CC-44D9-A4BD-8A388147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714375"/>
            <a:ext cx="7572375" cy="521493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tr-TR" altLang="tr-TR" b="1">
                <a:solidFill>
                  <a:schemeClr val="tx1"/>
                </a:solidFill>
                <a:latin typeface="Arial" panose="020B0604020202020204" pitchFamily="34" charset="0"/>
              </a:rPr>
              <a:t>Muvazene (denge) Vergisi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tr-TR" altLang="tr-TR">
                <a:solidFill>
                  <a:schemeClr val="tx1"/>
                </a:solidFill>
                <a:latin typeface="Arial" panose="020B0604020202020204" pitchFamily="34" charset="0"/>
              </a:rPr>
              <a:t>1932’de bütçe açığını kapatmak için getirildi.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tr-TR" altLang="tr-TR">
                <a:solidFill>
                  <a:schemeClr val="tx1"/>
                </a:solidFill>
                <a:latin typeface="Arial" panose="020B0604020202020204" pitchFamily="34" charset="0"/>
              </a:rPr>
              <a:t> Verginin konusu hizmetlerdir.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tr-TR" altLang="tr-TR">
                <a:solidFill>
                  <a:schemeClr val="tx1"/>
                </a:solidFill>
                <a:latin typeface="Arial" panose="020B0604020202020204" pitchFamily="34" charset="0"/>
              </a:rPr>
              <a:t> Verginin gerekçesi devletin sürekli olan mali ihtiyaçlarının karşılanmasıdır.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tr-TR" altLang="tr-TR">
                <a:solidFill>
                  <a:schemeClr val="tx1"/>
                </a:solidFill>
                <a:latin typeface="Arial" panose="020B0604020202020204" pitchFamily="34" charset="0"/>
              </a:rPr>
              <a:t> 1 yıl süre ile uygulanmak üzere geçici (muvakkat) getirilmesine rağmen 1951’e kadar her yıl süresi uzatılarak yürürlükte kaldı.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Alt Başlık">
            <a:extLst>
              <a:ext uri="{FF2B5EF4-FFF2-40B4-BE49-F238E27FC236}">
                <a16:creationId xmlns:a16="http://schemas.microsoft.com/office/drawing/2014/main" id="{8C4D5A5C-C311-416C-A8C6-28EF43C25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714375"/>
            <a:ext cx="7572375" cy="5214938"/>
          </a:xfrm>
        </p:spPr>
        <p:txBody>
          <a:bodyPr/>
          <a:lstStyle/>
          <a:p>
            <a:pPr algn="l" eaLnBrk="1" hangingPunct="1"/>
            <a:r>
              <a:rPr lang="tr-TR" altLang="tr-TR" b="1">
                <a:solidFill>
                  <a:schemeClr val="tx1"/>
                </a:solidFill>
                <a:latin typeface="Arial" panose="020B0604020202020204" pitchFamily="34" charset="0"/>
              </a:rPr>
              <a:t>Hava Kuvvetleri Yardım Vergisi</a:t>
            </a:r>
          </a:p>
          <a:p>
            <a:pPr algn="l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  <a:latin typeface="Arial" panose="020B0604020202020204" pitchFamily="34" charset="0"/>
              </a:rPr>
              <a:t>1936’da yürürlüğe girdi.</a:t>
            </a:r>
          </a:p>
          <a:p>
            <a:pPr algn="l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  <a:latin typeface="Arial" panose="020B0604020202020204" pitchFamily="34" charset="0"/>
              </a:rPr>
              <a:t> Verginin gerekçesi; Hava Kuvvetlerinin ihtiyaçlarını karşılamak dır.</a:t>
            </a:r>
          </a:p>
          <a:p>
            <a:pPr algn="l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  <a:latin typeface="Arial" panose="020B0604020202020204" pitchFamily="34" charset="0"/>
              </a:rPr>
              <a:t> Verginin konusu hizmet erbabının istihkaklarıdır. </a:t>
            </a:r>
          </a:p>
          <a:p>
            <a:pPr algn="l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  <a:latin typeface="Arial" panose="020B0604020202020204" pitchFamily="34" charset="0"/>
              </a:rPr>
              <a:t> Hizmet erbabı istihkaklarından % 2 oranında alınmaktaydı.</a:t>
            </a:r>
          </a:p>
          <a:p>
            <a:pPr algn="l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  <a:latin typeface="Arial" panose="020B0604020202020204" pitchFamily="34" charset="0"/>
              </a:rPr>
              <a:t> 1951 bütçe yılı başında kaldırıldı.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Alt Başlık">
            <a:extLst>
              <a:ext uri="{FF2B5EF4-FFF2-40B4-BE49-F238E27FC236}">
                <a16:creationId xmlns:a16="http://schemas.microsoft.com/office/drawing/2014/main" id="{D44A2F18-3D25-4805-853F-1F65E1B89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714375"/>
            <a:ext cx="7572375" cy="521493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tr-TR" altLang="tr-TR" b="1">
                <a:solidFill>
                  <a:schemeClr val="tx1"/>
                </a:solidFill>
                <a:latin typeface="Arial" panose="020B0604020202020204" pitchFamily="34" charset="0"/>
              </a:rPr>
              <a:t>Hayvanlar Vergisi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tr-TR" altLang="tr-TR">
                <a:solidFill>
                  <a:schemeClr val="tx1"/>
                </a:solidFill>
                <a:latin typeface="Arial" panose="020B0604020202020204" pitchFamily="34" charset="0"/>
              </a:rPr>
              <a:t>Kanunda tiftik keçilerinden e çift hayvanlarından alınan vergiler indirilmiş, beyan esasında, yoklamalar ve cezalar konusunda açık hüküm getirilmiştir.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tr-TR" altLang="tr-TR">
                <a:solidFill>
                  <a:schemeClr val="tx1"/>
                </a:solidFill>
                <a:latin typeface="Arial" panose="020B0604020202020204" pitchFamily="34" charset="0"/>
              </a:rPr>
              <a:t> 1936’da ağır gelen vergiye indirimler yapılmıştır. 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tr-TR" altLang="tr-TR">
                <a:solidFill>
                  <a:schemeClr val="tx1"/>
                </a:solidFill>
                <a:latin typeface="Arial" panose="020B0604020202020204" pitchFamily="34" charset="0"/>
              </a:rPr>
              <a:t> 1961’de zirai kazançların gelir vergisine dahil edilmesiyle, hayvan vergisi kaldırıldı.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2 Alt Başlık">
            <a:extLst>
              <a:ext uri="{FF2B5EF4-FFF2-40B4-BE49-F238E27FC236}">
                <a16:creationId xmlns:a16="http://schemas.microsoft.com/office/drawing/2014/main" id="{1D1CCB71-C049-4D46-A896-DA1BBB424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714375"/>
            <a:ext cx="7572375" cy="5214938"/>
          </a:xfrm>
        </p:spPr>
        <p:txBody>
          <a:bodyPr/>
          <a:lstStyle/>
          <a:p>
            <a:pPr algn="just" eaLnBrk="1" hangingPunct="1"/>
            <a:r>
              <a:rPr lang="tr-TR" altLang="tr-TR" b="1">
                <a:solidFill>
                  <a:schemeClr val="tx1"/>
                </a:solidFill>
              </a:rPr>
              <a:t>Devletçiliğe Geçiş Nedenleri:</a:t>
            </a:r>
          </a:p>
          <a:p>
            <a:pPr algn="just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</a:rPr>
              <a:t>Ekonomik Nedenler</a:t>
            </a:r>
          </a:p>
          <a:p>
            <a:pPr algn="just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</a:rPr>
              <a:t>Siyasal Nedenler</a:t>
            </a:r>
          </a:p>
          <a:p>
            <a:pPr algn="just" eaLnBrk="1" hangingPunct="1"/>
            <a:endParaRPr lang="tr-TR" altLang="tr-TR">
              <a:solidFill>
                <a:schemeClr val="tx1"/>
              </a:solidFill>
            </a:endParaRPr>
          </a:p>
          <a:p>
            <a:pPr algn="just" eaLnBrk="1" hangingPunct="1"/>
            <a:r>
              <a:rPr lang="tr-TR" altLang="tr-TR" b="1">
                <a:solidFill>
                  <a:schemeClr val="tx1"/>
                </a:solidFill>
              </a:rPr>
              <a:t>Ekonomik Nedenler: </a:t>
            </a:r>
          </a:p>
          <a:p>
            <a:pPr algn="just" eaLnBrk="1" hangingPunct="1"/>
            <a:r>
              <a:rPr lang="tr-TR" altLang="tr-TR">
                <a:solidFill>
                  <a:schemeClr val="tx1"/>
                </a:solidFill>
              </a:rPr>
              <a:t>1929 İktisadi buhran ve teşvik tedbirlerine karşı duyarlı iş adamı ve sanayicinin bulunmayışı bu tedbirleri etkisiz hale getirdi.</a:t>
            </a:r>
          </a:p>
          <a:p>
            <a:pPr algn="just" eaLnBrk="1" hangingPunct="1">
              <a:buFontTx/>
              <a:buChar char="-"/>
            </a:pPr>
            <a:endParaRPr lang="tr-TR" altLang="tr-T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2 Alt Başlık">
            <a:extLst>
              <a:ext uri="{FF2B5EF4-FFF2-40B4-BE49-F238E27FC236}">
                <a16:creationId xmlns:a16="http://schemas.microsoft.com/office/drawing/2014/main" id="{CD807340-79F0-44EB-B613-35CC2DE3F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714375"/>
            <a:ext cx="7572375" cy="5214938"/>
          </a:xfrm>
        </p:spPr>
        <p:txBody>
          <a:bodyPr/>
          <a:lstStyle/>
          <a:p>
            <a:pPr algn="l" eaLnBrk="1" hangingPunct="1"/>
            <a:r>
              <a:rPr lang="tr-TR" altLang="tr-TR" b="1">
                <a:solidFill>
                  <a:schemeClr val="tx1"/>
                </a:solidFill>
                <a:latin typeface="Arial" panose="020B0604020202020204" pitchFamily="34" charset="0"/>
              </a:rPr>
              <a:t>Bina ve Arazi Vergileri</a:t>
            </a:r>
          </a:p>
          <a:p>
            <a:pPr algn="l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  <a:latin typeface="Arial" panose="020B0604020202020204" pitchFamily="34" charset="0"/>
              </a:rPr>
              <a:t>Musakkafat (gayrisafi safi bina vergisi) vergisi yerine 1931’de kabul edildi.</a:t>
            </a:r>
          </a:p>
          <a:p>
            <a:pPr algn="l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  <a:latin typeface="Arial" panose="020B0604020202020204" pitchFamily="34" charset="0"/>
              </a:rPr>
              <a:t> Muaflıklar ve istisnalar genişletildi. </a:t>
            </a:r>
          </a:p>
          <a:p>
            <a:pPr algn="l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  <a:latin typeface="Arial" panose="020B0604020202020204" pitchFamily="34" charset="0"/>
              </a:rPr>
              <a:t> Gayrisafi irattan bakım-onarım giderleri karşılığı olarak %20 indirim yapılması esası getirildi.</a:t>
            </a:r>
          </a:p>
          <a:p>
            <a:pPr algn="l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  <a:latin typeface="Arial" panose="020B0604020202020204" pitchFamily="34" charset="0"/>
              </a:rPr>
              <a:t> Takdir ve tahmin komisyonlarında mükellef tarafından da üyeye yer verildi.</a:t>
            </a:r>
          </a:p>
          <a:p>
            <a:pPr eaLnBrk="1" hangingPunct="1"/>
            <a:endParaRPr lang="tr-TR" altLang="tr-TR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Alt Başlık">
            <a:extLst>
              <a:ext uri="{FF2B5EF4-FFF2-40B4-BE49-F238E27FC236}">
                <a16:creationId xmlns:a16="http://schemas.microsoft.com/office/drawing/2014/main" id="{D2B0D978-BDE4-4AA1-A255-0FF3A0A49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714375"/>
            <a:ext cx="8105775" cy="5214938"/>
          </a:xfrm>
        </p:spPr>
        <p:txBody>
          <a:bodyPr/>
          <a:lstStyle/>
          <a:p>
            <a:pPr algn="l" eaLnBrk="1" hangingPunct="1"/>
            <a:r>
              <a:rPr lang="tr-TR" altLang="tr-TR" sz="2800" b="1">
                <a:solidFill>
                  <a:schemeClr val="tx1"/>
                </a:solidFill>
                <a:latin typeface="Arial" panose="020B0604020202020204" pitchFamily="34" charset="0"/>
              </a:rPr>
              <a:t>Bina ve Arazi Vergisi (…devam)</a:t>
            </a:r>
          </a:p>
          <a:p>
            <a:pPr algn="l" eaLnBrk="1" hangingPunct="1">
              <a:buFontTx/>
              <a:buChar char="-"/>
            </a:pPr>
            <a:r>
              <a:rPr lang="tr-TR" altLang="tr-TR" sz="2800">
                <a:solidFill>
                  <a:schemeClr val="tx1"/>
                </a:solidFill>
                <a:latin typeface="Arial" panose="020B0604020202020204" pitchFamily="34" charset="0"/>
              </a:rPr>
              <a:t>Vergi oranı safi iradın %12 si idi.</a:t>
            </a:r>
          </a:p>
          <a:p>
            <a:pPr algn="l" eaLnBrk="1" hangingPunct="1">
              <a:buFontTx/>
              <a:buChar char="-"/>
            </a:pPr>
            <a:r>
              <a:rPr lang="tr-TR" altLang="tr-TR" sz="2800">
                <a:solidFill>
                  <a:schemeClr val="tx1"/>
                </a:solidFill>
                <a:latin typeface="Arial" panose="020B0604020202020204" pitchFamily="34" charset="0"/>
              </a:rPr>
              <a:t>1970 yılına kadar uygulandı.</a:t>
            </a:r>
          </a:p>
          <a:p>
            <a:pPr algn="l" eaLnBrk="1" hangingPunct="1">
              <a:buFontTx/>
              <a:buNone/>
            </a:pPr>
            <a:r>
              <a:rPr lang="tr-TR" altLang="tr-TR" sz="280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tr-TR" altLang="tr-TR" sz="2800" b="1">
                <a:solidFill>
                  <a:schemeClr val="tx1"/>
                </a:solidFill>
                <a:latin typeface="Arial" panose="020B0604020202020204" pitchFamily="34" charset="0"/>
              </a:rPr>
              <a:t>Arazi Vergisi</a:t>
            </a:r>
          </a:p>
          <a:p>
            <a:pPr algn="l" eaLnBrk="1" hangingPunct="1">
              <a:buFontTx/>
              <a:buChar char="-"/>
            </a:pPr>
            <a:r>
              <a:rPr lang="tr-TR" altLang="tr-TR" sz="2800">
                <a:solidFill>
                  <a:schemeClr val="tx1"/>
                </a:solidFill>
                <a:latin typeface="Arial" panose="020B0604020202020204" pitchFamily="34" charset="0"/>
              </a:rPr>
              <a:t>T.C. Sınırlarında  bulunan araziden alınır.</a:t>
            </a:r>
          </a:p>
          <a:p>
            <a:pPr algn="l" eaLnBrk="1" hangingPunct="1">
              <a:buFontTx/>
              <a:buChar char="-"/>
            </a:pPr>
            <a:r>
              <a:rPr lang="tr-TR" altLang="tr-TR" sz="2800">
                <a:solidFill>
                  <a:schemeClr val="tx1"/>
                </a:solidFill>
                <a:latin typeface="Arial" panose="020B0604020202020204" pitchFamily="34" charset="0"/>
              </a:rPr>
              <a:t> Ziraatın gelişmesi için istisnalar getirdi.</a:t>
            </a:r>
          </a:p>
          <a:p>
            <a:pPr algn="l" eaLnBrk="1" hangingPunct="1">
              <a:buFontTx/>
              <a:buChar char="-"/>
            </a:pPr>
            <a:r>
              <a:rPr lang="tr-TR" altLang="tr-TR" sz="2800">
                <a:solidFill>
                  <a:schemeClr val="tx1"/>
                </a:solidFill>
                <a:latin typeface="Arial" panose="020B0604020202020204" pitchFamily="34" charset="0"/>
              </a:rPr>
              <a:t> Ancak, bu vergi, tüm ülkeyi kapsayacak kadastro çalışmasının olmaması nedeniyle beklenen adaleti sağlayamadı.</a:t>
            </a:r>
          </a:p>
          <a:p>
            <a:pPr algn="l" eaLnBrk="1" hangingPunct="1">
              <a:buFontTx/>
              <a:buChar char="-"/>
            </a:pPr>
            <a:r>
              <a:rPr lang="tr-TR" altLang="tr-TR" sz="2800">
                <a:solidFill>
                  <a:schemeClr val="tx1"/>
                </a:solidFill>
                <a:latin typeface="Arial" panose="020B0604020202020204" pitchFamily="34" charset="0"/>
              </a:rPr>
              <a:t>1936’da arazi kıymetleri yeniden takdir edilmiştir.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Alt Başlık">
            <a:extLst>
              <a:ext uri="{FF2B5EF4-FFF2-40B4-BE49-F238E27FC236}">
                <a16:creationId xmlns:a16="http://schemas.microsoft.com/office/drawing/2014/main" id="{27D33CFC-6360-4258-8C38-6C1217146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714375"/>
            <a:ext cx="7572375" cy="5214938"/>
          </a:xfrm>
        </p:spPr>
        <p:txBody>
          <a:bodyPr/>
          <a:lstStyle/>
          <a:p>
            <a:pPr algn="l" eaLnBrk="1" hangingPunct="1"/>
            <a:r>
              <a:rPr lang="tr-TR" altLang="tr-TR" b="1">
                <a:solidFill>
                  <a:schemeClr val="tx1"/>
                </a:solidFill>
                <a:latin typeface="Arial" panose="020B0604020202020204" pitchFamily="34" charset="0"/>
              </a:rPr>
              <a:t>Veraset ve İntikal Vergisi</a:t>
            </a:r>
          </a:p>
          <a:p>
            <a:pPr algn="l" eaLnBrk="1" hangingPunct="1"/>
            <a:endParaRPr lang="tr-TR" altLang="tr-TR" sz="1600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  <a:latin typeface="Arial" panose="020B0604020202020204" pitchFamily="34" charset="0"/>
              </a:rPr>
              <a:t>Kanunun konusu çok geniş, istisna hükümleri dardır. </a:t>
            </a:r>
          </a:p>
          <a:p>
            <a:pPr algn="l" eaLnBrk="1" hangingPunct="1">
              <a:buFontTx/>
              <a:buNone/>
            </a:pPr>
            <a:endParaRPr lang="tr-TR" altLang="tr-TR" sz="16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 eaLnBrk="1" hangingPunct="1">
              <a:buFontTx/>
              <a:buChar char="-"/>
            </a:pPr>
            <a:r>
              <a:rPr lang="tr-TR" altLang="tr-TR">
                <a:solidFill>
                  <a:schemeClr val="tx1"/>
                </a:solidFill>
                <a:latin typeface="Arial" panose="020B0604020202020204" pitchFamily="34" charset="0"/>
              </a:rPr>
              <a:t>Kamuya yararlı dernekler, din ve hayır kurumlarına yapılan bağışlar da vergiye tabii idi. </a:t>
            </a:r>
          </a:p>
          <a:p>
            <a:pPr algn="l" eaLnBrk="1" hangingPunct="1">
              <a:buFontTx/>
              <a:buNone/>
            </a:pPr>
            <a:endParaRPr lang="tr-TR" altLang="tr-TR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FEF78947-1854-437B-8CE6-E80830E70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tr-TR" altLang="tr-TR">
                <a:latin typeface="Arial" panose="020B0604020202020204" pitchFamily="34" charset="0"/>
              </a:rPr>
              <a:t>Mecelle yerine, 1926 da Yeni Medeni kanun Yürürlüğe girdi. </a:t>
            </a:r>
          </a:p>
          <a:p>
            <a:pPr eaLnBrk="1" hangingPunct="1">
              <a:buFontTx/>
              <a:buNone/>
            </a:pPr>
            <a:endParaRPr lang="tr-TR" altLang="tr-TR" sz="1600"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tr-TR" altLang="tr-TR">
                <a:latin typeface="Arial" panose="020B0604020202020204" pitchFamily="34" charset="0"/>
              </a:rPr>
              <a:t>Miras konusunda yeni bir hukuk düzeni kuruldu. </a:t>
            </a:r>
          </a:p>
          <a:p>
            <a:pPr eaLnBrk="1" hangingPunct="1">
              <a:buFontTx/>
              <a:buChar char="-"/>
            </a:pPr>
            <a:endParaRPr lang="tr-TR" altLang="tr-TR" sz="1600"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tr-TR" altLang="tr-TR">
                <a:latin typeface="Arial" panose="020B0604020202020204" pitchFamily="34" charset="0"/>
              </a:rPr>
              <a:t>Bu yüzden 1931’de Veraset ve İntikal Vergisinde önemli değişiklik yapıldı.</a:t>
            </a:r>
          </a:p>
          <a:p>
            <a:pPr eaLnBrk="1" hangingPunct="1"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tr-TR" altLang="tr-TR">
                <a:latin typeface="Arial" panose="020B0604020202020204" pitchFamily="34" charset="0"/>
              </a:rPr>
              <a:t>1959’da yürürlükten kaldırıldı. </a:t>
            </a:r>
          </a:p>
          <a:p>
            <a:endParaRPr lang="tr-TR" alt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9334811-DE4E-4B12-88D5-8A3B8844E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/>
            <a:r>
              <a:rPr lang="tr-TR" altLang="tr-TR" sz="3600" b="1">
                <a:latin typeface="Arial" panose="020B0604020202020204" pitchFamily="34" charset="0"/>
              </a:rPr>
              <a:t>Muamele Vergisi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15D5FE0-98BB-479C-A921-7D470B77D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r>
              <a:rPr lang="tr-TR" altLang="tr-TR">
                <a:latin typeface="Arial" panose="020B0604020202020204" pitchFamily="34" charset="0"/>
              </a:rPr>
              <a:t>Kanunun gerekçesi, önemli bir kaynak olan verginin yükünün hafifletilmesidir. </a:t>
            </a:r>
          </a:p>
          <a:p>
            <a:r>
              <a:rPr lang="tr-TR" altLang="tr-TR">
                <a:latin typeface="Arial" panose="020B0604020202020204" pitchFamily="34" charset="0"/>
              </a:rPr>
              <a:t>Verginin konusunda değişiklik yapıyor.</a:t>
            </a:r>
          </a:p>
          <a:p>
            <a:r>
              <a:rPr lang="tr-TR" altLang="tr-TR">
                <a:latin typeface="Arial" panose="020B0604020202020204" pitchFamily="34" charset="0"/>
              </a:rPr>
              <a:t>İhracat üzerindeki muamele vergisi kaldırılmıştır.</a:t>
            </a:r>
          </a:p>
          <a:p>
            <a:r>
              <a:rPr lang="tr-TR" altLang="tr-TR">
                <a:latin typeface="Arial" panose="020B0604020202020204" pitchFamily="34" charset="0"/>
              </a:rPr>
              <a:t>İstisna edilecek sanayi kolları genişletildi.</a:t>
            </a:r>
          </a:p>
          <a:p>
            <a:r>
              <a:rPr lang="tr-TR" altLang="tr-TR">
                <a:latin typeface="Arial" panose="020B0604020202020204" pitchFamily="34" charset="0"/>
              </a:rPr>
              <a:t>İlk madde indiriminin tamamı satış değerinden indirilecekti böylece katma değer vergisi niteliği kazanmış oldu.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B20257B-687E-4562-8E87-B067D7035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altLang="tr-TR" sz="3600" b="1">
                <a:latin typeface="Arial" panose="020B0604020202020204" pitchFamily="34" charset="0"/>
              </a:rPr>
              <a:t>Dönemin Değerlendirilmesi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36BF247-B69A-4420-9A19-9ED1BD1798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>
                <a:latin typeface="Arial" panose="020B0604020202020204" pitchFamily="34" charset="0"/>
              </a:rPr>
              <a:t>Serbest Fırka parti programında özellikle vergilerin hafifleteceğine yer vermişti.</a:t>
            </a:r>
          </a:p>
          <a:p>
            <a:pPr>
              <a:lnSpc>
                <a:spcPct val="90000"/>
              </a:lnSpc>
            </a:pPr>
            <a:r>
              <a:rPr lang="tr-TR" altLang="tr-TR">
                <a:latin typeface="Arial" panose="020B0604020202020204" pitchFamily="34" charset="0"/>
              </a:rPr>
              <a:t>1930 da hazırlanan hükümet programı da vergi politikaları konusuna yer vermiştir.</a:t>
            </a:r>
          </a:p>
          <a:p>
            <a:pPr>
              <a:lnSpc>
                <a:spcPct val="90000"/>
              </a:lnSpc>
            </a:pPr>
            <a:r>
              <a:rPr lang="tr-TR" altLang="tr-TR">
                <a:latin typeface="Arial" panose="020B0604020202020204" pitchFamily="34" charset="0"/>
              </a:rPr>
              <a:t>Devletçiliğin planlı olması konusunda fikir birliğine varıldı.</a:t>
            </a:r>
          </a:p>
          <a:p>
            <a:pPr>
              <a:lnSpc>
                <a:spcPct val="90000"/>
              </a:lnSpc>
            </a:pPr>
            <a:r>
              <a:rPr lang="tr-TR" altLang="tr-TR">
                <a:latin typeface="Arial" panose="020B0604020202020204" pitchFamily="34" charset="0"/>
              </a:rPr>
              <a:t>1934’te uygulamaya konan Sanayi Planı finansmanı ile vergileme arasında ilişki ,genel hatlarıyla, kuruldu.</a:t>
            </a:r>
          </a:p>
          <a:p>
            <a:pPr>
              <a:lnSpc>
                <a:spcPct val="90000"/>
              </a:lnSpc>
            </a:pPr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FC11DD04-75EF-47AB-9C3F-CF717FE8A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r>
              <a:rPr lang="tr-TR" altLang="tr-TR">
                <a:latin typeface="Arial" panose="020B0604020202020204" pitchFamily="34" charset="0"/>
              </a:rPr>
              <a:t>Vergi politikasına etki eden en önemli konu 1929 İktisadi Bunalım olmuştur.</a:t>
            </a:r>
          </a:p>
          <a:p>
            <a:r>
              <a:rPr lang="tr-TR" altLang="tr-TR">
                <a:latin typeface="Arial" panose="020B0604020202020204" pitchFamily="34" charset="0"/>
              </a:rPr>
              <a:t>Dönemde daha çok mali amaçlı vergi politikası izlenmiştir.</a:t>
            </a:r>
          </a:p>
          <a:p>
            <a:r>
              <a:rPr lang="tr-TR" altLang="tr-TR">
                <a:latin typeface="Arial" panose="020B0604020202020204" pitchFamily="34" charset="0"/>
              </a:rPr>
              <a:t>Prof Charles Rist’in raporu; vergi yükünün ağırlığına değinse de uygulamada vergiler hafifletilememiştir.</a:t>
            </a:r>
          </a:p>
          <a:p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E3274597-1753-49C3-8C89-EB5BAD59E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>
                <a:latin typeface="Arial" panose="020B0604020202020204" pitchFamily="34" charset="0"/>
              </a:rPr>
              <a:t>Kazanç Vergisi</a:t>
            </a:r>
          </a:p>
          <a:p>
            <a:pPr>
              <a:lnSpc>
                <a:spcPct val="90000"/>
              </a:lnSpc>
            </a:pPr>
            <a:r>
              <a:rPr lang="tr-TR" altLang="tr-TR">
                <a:latin typeface="Arial" panose="020B0604020202020204" pitchFamily="34" charset="0"/>
              </a:rPr>
              <a:t>İktisadi Buhran Vergisi</a:t>
            </a:r>
          </a:p>
          <a:p>
            <a:pPr>
              <a:lnSpc>
                <a:spcPct val="90000"/>
              </a:lnSpc>
            </a:pPr>
            <a:r>
              <a:rPr lang="tr-TR" altLang="tr-TR">
                <a:latin typeface="Arial" panose="020B0604020202020204" pitchFamily="34" charset="0"/>
              </a:rPr>
              <a:t>Muvazene (denge) Vergisi</a:t>
            </a:r>
          </a:p>
          <a:p>
            <a:pPr>
              <a:lnSpc>
                <a:spcPct val="90000"/>
              </a:lnSpc>
            </a:pPr>
            <a:r>
              <a:rPr lang="tr-TR" altLang="tr-TR">
                <a:latin typeface="Arial" panose="020B0604020202020204" pitchFamily="34" charset="0"/>
              </a:rPr>
              <a:t>Hava Kuvvetlerine Yardım Vergisi</a:t>
            </a:r>
          </a:p>
          <a:p>
            <a:pPr>
              <a:lnSpc>
                <a:spcPct val="90000"/>
              </a:lnSpc>
            </a:pPr>
            <a:endParaRPr lang="tr-TR" altLang="tr-TR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tr-TR" altLang="tr-TR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tr-TR" altLang="tr-TR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>
                <a:latin typeface="Arial" panose="020B0604020202020204" pitchFamily="34" charset="0"/>
              </a:rPr>
              <a:t>Hizmetlerin kazanç vergisi yükünü arttırdı.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>
                <a:latin typeface="Arial" panose="020B0604020202020204" pitchFamily="34" charset="0"/>
              </a:rPr>
              <a:t>Her vergi için ayrı ayrı konu, matrah, oran,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>
                <a:latin typeface="Arial" panose="020B0604020202020204" pitchFamily="34" charset="0"/>
              </a:rPr>
              <a:t>istisna belirtilmesi karmaşıklığa yol açtı.</a:t>
            </a:r>
          </a:p>
        </p:txBody>
      </p:sp>
      <p:sp>
        <p:nvSpPr>
          <p:cNvPr id="28675" name="AutoShape 4">
            <a:extLst>
              <a:ext uri="{FF2B5EF4-FFF2-40B4-BE49-F238E27FC236}">
                <a16:creationId xmlns:a16="http://schemas.microsoft.com/office/drawing/2014/main" id="{ED5EF49F-D8FE-4FB6-9406-06C6C398FC77}"/>
              </a:ext>
            </a:extLst>
          </p:cNvPr>
          <p:cNvSpPr>
            <a:spLocks/>
          </p:cNvSpPr>
          <p:nvPr/>
        </p:nvSpPr>
        <p:spPr bwMode="auto">
          <a:xfrm rot="5400000">
            <a:off x="3491707" y="980281"/>
            <a:ext cx="863600" cy="5472113"/>
          </a:xfrm>
          <a:prstGeom prst="rightBrace">
            <a:avLst>
              <a:gd name="adj1" fmla="val 52803"/>
              <a:gd name="adj2" fmla="val 50000"/>
            </a:avLst>
          </a:prstGeom>
          <a:noFill/>
          <a:ln w="635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>
            <a:extLst>
              <a:ext uri="{FF2B5EF4-FFF2-40B4-BE49-F238E27FC236}">
                <a16:creationId xmlns:a16="http://schemas.microsoft.com/office/drawing/2014/main" id="{7BDDD93C-19CA-48F7-8C28-D18219E00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714375"/>
            <a:ext cx="7572375" cy="5214938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schemeClr val="tx1"/>
                </a:solidFill>
              </a:rPr>
              <a:t> Özel sektörün girişimci ve yönetici kadrosu eksikti.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schemeClr val="tx1"/>
                </a:solidFill>
              </a:rPr>
              <a:t> Yeni yatırımları cesaretlendirecek iç talep yoktu. Halk ithal malları tercih ediyordu.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schemeClr val="tx1"/>
                </a:solidFill>
              </a:rPr>
              <a:t> Tasarruflar yetersizdi ve bu tasarrufları üretime aktaracak banka mekanizması yoktu.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schemeClr val="tx1"/>
                </a:solidFill>
              </a:rPr>
              <a:t> 1929 bunalımı ile hammadde fiyatları düştü. Türk ihraç malları fiyatları düşmek zorunda kaldı ve ihracat geliri azaldı.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Alt Başlık">
            <a:extLst>
              <a:ext uri="{FF2B5EF4-FFF2-40B4-BE49-F238E27FC236}">
                <a16:creationId xmlns:a16="http://schemas.microsoft.com/office/drawing/2014/main" id="{CCAF976B-1A97-4D56-B91F-9F9FF93B3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714375"/>
            <a:ext cx="7572375" cy="5214938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tr-TR" altLang="tr-TR">
                <a:solidFill>
                  <a:schemeClr val="tx1"/>
                </a:solidFill>
              </a:rPr>
              <a:t> Gümrük tarifeleri 1 Haziran 1929’da değişti. İthal mallara %25 ile %100 arası vergi konuldu. Gümrük tarifesi yürürlüğe girmeden ticarethaneler mal stoku yaptılar. Nu ticaret açığına neden oldu ve Türk parası değer yitirmeye başladı.</a:t>
            </a:r>
          </a:p>
          <a:p>
            <a:pPr algn="just" eaLnBrk="1" hangingPunct="1"/>
            <a:endParaRPr lang="tr-TR" altLang="tr-TR" sz="1400">
              <a:solidFill>
                <a:schemeClr val="tx1"/>
              </a:solidFill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tr-TR" altLang="tr-TR">
                <a:solidFill>
                  <a:schemeClr val="tx1"/>
                </a:solidFill>
              </a:rPr>
              <a:t> Tüm bu ekonomik nedenler sanayinin devlet eli ile kurulmasına yol açtı.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Alt Başlık">
            <a:extLst>
              <a:ext uri="{FF2B5EF4-FFF2-40B4-BE49-F238E27FC236}">
                <a16:creationId xmlns:a16="http://schemas.microsoft.com/office/drawing/2014/main" id="{5D49EA83-7B86-4830-9D32-3455EC897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714375"/>
            <a:ext cx="7572375" cy="5214938"/>
          </a:xfrm>
        </p:spPr>
        <p:txBody>
          <a:bodyPr/>
          <a:lstStyle/>
          <a:p>
            <a:pPr algn="just" eaLnBrk="1" hangingPunct="1"/>
            <a:r>
              <a:rPr lang="tr-TR" altLang="tr-TR" b="1">
                <a:solidFill>
                  <a:schemeClr val="tx1"/>
                </a:solidFill>
              </a:rPr>
              <a:t>Siyasal Nedenler: </a:t>
            </a:r>
            <a:r>
              <a:rPr lang="tr-TR" altLang="tr-TR">
                <a:solidFill>
                  <a:schemeClr val="tx1"/>
                </a:solidFill>
              </a:rPr>
              <a:t>Serbest Fırka ekonomik bunalıma çözüm amacıyla kuruldu.</a:t>
            </a:r>
          </a:p>
          <a:p>
            <a:pPr algn="just" eaLnBrk="1" hangingPunct="1"/>
            <a:r>
              <a:rPr lang="tr-TR" altLang="tr-TR">
                <a:solidFill>
                  <a:schemeClr val="tx1"/>
                </a:solidFill>
              </a:rPr>
              <a:t>Serbest Fırka Atatürk’ün isteği ile gerçekleşti. Paris Sefiri Fethi Okyar kurdu.</a:t>
            </a:r>
          </a:p>
        </p:txBody>
      </p:sp>
      <p:pic>
        <p:nvPicPr>
          <p:cNvPr id="6147" name="3 Resim" descr="320px-Ataturk_and_Fethi_Okyar.jpg">
            <a:extLst>
              <a:ext uri="{FF2B5EF4-FFF2-40B4-BE49-F238E27FC236}">
                <a16:creationId xmlns:a16="http://schemas.microsoft.com/office/drawing/2014/main" id="{6A1379C4-DE4D-46BA-9E8B-BF81ECC745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57500"/>
            <a:ext cx="6500813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Alt Başlık">
            <a:extLst>
              <a:ext uri="{FF2B5EF4-FFF2-40B4-BE49-F238E27FC236}">
                <a16:creationId xmlns:a16="http://schemas.microsoft.com/office/drawing/2014/main" id="{F9F90E2F-931A-471A-9D05-DD2ADFDD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714375"/>
            <a:ext cx="7572375" cy="5214938"/>
          </a:xfrm>
        </p:spPr>
        <p:txBody>
          <a:bodyPr/>
          <a:lstStyle/>
          <a:p>
            <a:pPr algn="just" eaLnBrk="1" hangingPunct="1"/>
            <a:r>
              <a:rPr lang="tr-TR" altLang="tr-TR">
                <a:solidFill>
                  <a:schemeClr val="tx1"/>
                </a:solidFill>
              </a:rPr>
              <a:t>Parti programı saf liberal politikadan oluşuyordu:</a:t>
            </a:r>
          </a:p>
          <a:p>
            <a:pPr algn="just" eaLnBrk="1" hangingPunct="1"/>
            <a:endParaRPr lang="tr-TR" altLang="tr-TR">
              <a:solidFill>
                <a:schemeClr val="tx1"/>
              </a:solidFill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tr-TR" altLang="tr-TR">
                <a:solidFill>
                  <a:schemeClr val="tx1"/>
                </a:solidFill>
              </a:rPr>
              <a:t> “Vergiler yurttaşların iktisadi teşebbüs kabiliyetini sarsmayacak ve halkın dayanma gücünü aşmayacak” denilmiştir.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2 Alt Başlık">
            <a:extLst>
              <a:ext uri="{FF2B5EF4-FFF2-40B4-BE49-F238E27FC236}">
                <a16:creationId xmlns:a16="http://schemas.microsoft.com/office/drawing/2014/main" id="{A2E7D62D-BC3C-4D62-8347-AB0AE118D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714375"/>
            <a:ext cx="7572375" cy="5214938"/>
          </a:xfrm>
        </p:spPr>
        <p:txBody>
          <a:bodyPr/>
          <a:lstStyle/>
          <a:p>
            <a:pPr algn="just" eaLnBrk="1" hangingPunct="1"/>
            <a:r>
              <a:rPr lang="tr-TR" altLang="tr-TR">
                <a:solidFill>
                  <a:schemeClr val="tx1"/>
                </a:solidFill>
              </a:rPr>
              <a:t>İsmet İnönü 1930 da Serbest Fırkanın eleştirilerine cevap verdi: liberalizme karşı çıktı: Cumhuriyet Halk Fırkasının “Mutedil (ılımılı) Devletçi” olduğunu ilan etti. </a:t>
            </a:r>
          </a:p>
          <a:p>
            <a:pPr algn="just" eaLnBrk="1" hangingPunct="1"/>
            <a:r>
              <a:rPr lang="tr-TR" altLang="tr-TR">
                <a:solidFill>
                  <a:schemeClr val="tx1"/>
                </a:solidFill>
              </a:rPr>
              <a:t>Serbest Fırkanın getirdiği en önemli eleştiri vergilerin ağır olmasıydı: Arazi, Musakkafat (bina) Kazanç, Sayım, Muamele vergileri hafifletilmelidir.</a:t>
            </a:r>
          </a:p>
          <a:p>
            <a:pPr algn="just" eaLnBrk="1" hangingPunct="1"/>
            <a:r>
              <a:rPr lang="tr-TR" altLang="tr-TR">
                <a:solidFill>
                  <a:schemeClr val="tx1"/>
                </a:solidFill>
              </a:rPr>
              <a:t>Serbest Fırka 4 ay sonra kendini fesh etti.</a:t>
            </a:r>
          </a:p>
          <a:p>
            <a:pPr algn="just" eaLnBrk="1" hangingPunct="1"/>
            <a:endParaRPr lang="tr-TR" altLang="tr-T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 Alt Başlık">
            <a:extLst>
              <a:ext uri="{FF2B5EF4-FFF2-40B4-BE49-F238E27FC236}">
                <a16:creationId xmlns:a16="http://schemas.microsoft.com/office/drawing/2014/main" id="{C89E44F2-2EDE-468B-BD19-EE20E09C23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714375"/>
            <a:ext cx="7572375" cy="5214938"/>
          </a:xfrm>
        </p:spPr>
        <p:txBody>
          <a:bodyPr/>
          <a:lstStyle/>
          <a:p>
            <a:pPr algn="just" eaLnBrk="1" hangingPunct="1"/>
            <a:r>
              <a:rPr lang="tr-TR" altLang="tr-TR" b="1">
                <a:solidFill>
                  <a:schemeClr val="tx1"/>
                </a:solidFill>
              </a:rPr>
              <a:t>Devletçiliğe Geçiş</a:t>
            </a:r>
          </a:p>
          <a:p>
            <a:pPr algn="just" eaLnBrk="1" hangingPunct="1"/>
            <a:r>
              <a:rPr lang="tr-TR" altLang="tr-TR">
                <a:solidFill>
                  <a:schemeClr val="tx1"/>
                </a:solidFill>
              </a:rPr>
              <a:t>Atatürk, Serbest Fırkanın kapanmasından sonra, sorunları yerinde tespit için geziye çıkıyor.</a:t>
            </a:r>
          </a:p>
          <a:p>
            <a:pPr algn="just" eaLnBrk="1" hangingPunct="1"/>
            <a:endParaRPr lang="tr-TR" altLang="tr-TR">
              <a:solidFill>
                <a:schemeClr val="tx1"/>
              </a:solidFill>
            </a:endParaRPr>
          </a:p>
          <a:p>
            <a:pPr algn="just" eaLnBrk="1" hangingPunct="1"/>
            <a:r>
              <a:rPr lang="tr-TR" altLang="tr-TR">
                <a:solidFill>
                  <a:schemeClr val="tx1"/>
                </a:solidFill>
              </a:rPr>
              <a:t>Ticaret ve Sanayi Odaları da muamele, kazanç ve musakkafat vergilerinin ağır olduğuna dair rapor sundu. </a:t>
            </a:r>
          </a:p>
          <a:p>
            <a:pPr algn="just" eaLnBrk="1" hangingPunct="1"/>
            <a:endParaRPr lang="tr-TR" altLang="tr-T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>
            <a:extLst>
              <a:ext uri="{FF2B5EF4-FFF2-40B4-BE49-F238E27FC236}">
                <a16:creationId xmlns:a16="http://schemas.microsoft.com/office/drawing/2014/main" id="{6C6E8F01-2998-4643-BB99-E52D48994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714375"/>
            <a:ext cx="7786688" cy="5214938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Prof Charles </a:t>
            </a:r>
            <a:r>
              <a:rPr lang="tr-TR" dirty="0" err="1">
                <a:solidFill>
                  <a:schemeClr val="tx1"/>
                </a:solidFill>
              </a:rPr>
              <a:t>Rist’in</a:t>
            </a:r>
            <a:r>
              <a:rPr lang="tr-TR" dirty="0">
                <a:solidFill>
                  <a:schemeClr val="tx1"/>
                </a:solidFill>
              </a:rPr>
              <a:t> Raporu: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tr-TR" dirty="0">
                <a:solidFill>
                  <a:schemeClr val="tx1"/>
                </a:solidFill>
              </a:rPr>
              <a:t>Mali durum ve ödemeler dengesi üzerine Maliye Bakanlığı’na rapor sundu.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tr-TR" dirty="0">
                <a:solidFill>
                  <a:schemeClr val="tx1"/>
                </a:solidFill>
              </a:rPr>
              <a:t>Vergi yükü ağır bulundu.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tr-TR" dirty="0">
                <a:solidFill>
                  <a:schemeClr val="tx1"/>
                </a:solidFill>
              </a:rPr>
              <a:t> Vergileme alanında yeni girişimler yapılmalı.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tr-TR" dirty="0">
                <a:solidFill>
                  <a:schemeClr val="tx1"/>
                </a:solidFill>
              </a:rPr>
              <a:t>Dolaysız vergilerde düzenlemeler yapılmalıdır.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tr-TR" dirty="0">
                <a:solidFill>
                  <a:schemeClr val="tx1"/>
                </a:solidFill>
              </a:rPr>
              <a:t> Vergilerin verimliliği arttırılmalıdır.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endParaRPr lang="tr-TR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1032</Words>
  <Application>Microsoft Office PowerPoint</Application>
  <PresentationFormat>Ekran Gösterisi (4:3)</PresentationFormat>
  <Paragraphs>137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0" baseType="lpstr">
      <vt:lpstr>Arial</vt:lpstr>
      <vt:lpstr>Calibri</vt:lpstr>
      <vt:lpstr>Ofis Teması</vt:lpstr>
      <vt:lpstr>DEVLETÇİLİK DÖNEMİ  (1930-1939)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Muamele Vergisi</vt:lpstr>
      <vt:lpstr>Dönemin Değerlendirilmesi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DEVLETÇİLİK DÖNEMİ  (1930-1939)</dc:title>
  <dc:creator>soluklulu</dc:creator>
  <cp:keywords>devletçilik</cp:keywords>
  <cp:lastModifiedBy>mehmet genç</cp:lastModifiedBy>
  <cp:revision>27</cp:revision>
  <dcterms:created xsi:type="dcterms:W3CDTF">2009-12-11T05:58:40Z</dcterms:created>
  <dcterms:modified xsi:type="dcterms:W3CDTF">2018-06-11T08:07:46Z</dcterms:modified>
</cp:coreProperties>
</file>