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73" r:id="rId4"/>
    <p:sldId id="274" r:id="rId5"/>
    <p:sldId id="296" r:id="rId6"/>
    <p:sldId id="275" r:id="rId7"/>
    <p:sldId id="276" r:id="rId8"/>
    <p:sldId id="277" r:id="rId9"/>
    <p:sldId id="292" r:id="rId10"/>
    <p:sldId id="293" r:id="rId11"/>
    <p:sldId id="294" r:id="rId12"/>
    <p:sldId id="295" r:id="rId13"/>
    <p:sldId id="272" r:id="rId14"/>
    <p:sldId id="286" r:id="rId15"/>
    <p:sldId id="288" r:id="rId16"/>
    <p:sldId id="287" r:id="rId17"/>
    <p:sldId id="297" r:id="rId18"/>
    <p:sldId id="280" r:id="rId19"/>
    <p:sldId id="278" r:id="rId20"/>
    <p:sldId id="281" r:id="rId21"/>
    <p:sldId id="282" r:id="rId22"/>
    <p:sldId id="289" r:id="rId23"/>
    <p:sldId id="290" r:id="rId24"/>
    <p:sldId id="291" r:id="rId25"/>
    <p:sldId id="283" r:id="rId26"/>
    <p:sldId id="284" r:id="rId27"/>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284"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B095C5B2-C90F-4469-97DB-0C36151FBD49}" type="datetimeFigureOut">
              <a:rPr lang="tr-TR"/>
              <a:pPr>
                <a:defRPr/>
              </a:pPr>
              <a:t>17.04.2018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BA4CB317-43B9-45A5-BF56-5448D7E9A0A0}" type="slidenum">
              <a:rPr lang="tr-TR"/>
              <a:pPr>
                <a:defRPr/>
              </a:pPr>
              <a:t>‹#›</a:t>
            </a:fld>
            <a:endParaRPr lang="tr-TR"/>
          </a:p>
        </p:txBody>
      </p:sp>
    </p:spTree>
    <p:extLst>
      <p:ext uri="{BB962C8B-B14F-4D97-AF65-F5344CB8AC3E}">
        <p14:creationId xmlns:p14="http://schemas.microsoft.com/office/powerpoint/2010/main" val="3084471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8E05EDC5-95A5-404F-AC35-4578AC2CE221}" type="datetimeFigureOut">
              <a:rPr lang="tr-TR"/>
              <a:pPr>
                <a:defRPr/>
              </a:pPr>
              <a:t>17.04.2018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C3FDCCD5-9451-4903-9B59-A3CE5F1B236E}" type="slidenum">
              <a:rPr lang="tr-TR"/>
              <a:pPr>
                <a:defRPr/>
              </a:pPr>
              <a:t>‹#›</a:t>
            </a:fld>
            <a:endParaRPr lang="tr-TR"/>
          </a:p>
        </p:txBody>
      </p:sp>
    </p:spTree>
    <p:extLst>
      <p:ext uri="{BB962C8B-B14F-4D97-AF65-F5344CB8AC3E}">
        <p14:creationId xmlns:p14="http://schemas.microsoft.com/office/powerpoint/2010/main" val="3476042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C9CDD777-40E0-49B0-A0C5-21C4C81996E3}" type="datetimeFigureOut">
              <a:rPr lang="tr-TR"/>
              <a:pPr>
                <a:defRPr/>
              </a:pPr>
              <a:t>17.04.2018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E6895A70-B839-437F-A012-8A1CEE7D9567}" type="slidenum">
              <a:rPr lang="tr-TR"/>
              <a:pPr>
                <a:defRPr/>
              </a:pPr>
              <a:t>‹#›</a:t>
            </a:fld>
            <a:endParaRPr lang="tr-TR"/>
          </a:p>
        </p:txBody>
      </p:sp>
    </p:spTree>
    <p:extLst>
      <p:ext uri="{BB962C8B-B14F-4D97-AF65-F5344CB8AC3E}">
        <p14:creationId xmlns:p14="http://schemas.microsoft.com/office/powerpoint/2010/main" val="1207813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316789D5-CBDF-4980-9ADB-0D16849D9E8E}" type="datetimeFigureOut">
              <a:rPr lang="tr-TR"/>
              <a:pPr>
                <a:defRPr/>
              </a:pPr>
              <a:t>17.04.2018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72149DCC-DB8C-4AF5-9062-A47032F546E1}" type="slidenum">
              <a:rPr lang="tr-TR"/>
              <a:pPr>
                <a:defRPr/>
              </a:pPr>
              <a:t>‹#›</a:t>
            </a:fld>
            <a:endParaRPr lang="tr-TR"/>
          </a:p>
        </p:txBody>
      </p:sp>
    </p:spTree>
    <p:extLst>
      <p:ext uri="{BB962C8B-B14F-4D97-AF65-F5344CB8AC3E}">
        <p14:creationId xmlns:p14="http://schemas.microsoft.com/office/powerpoint/2010/main" val="2261579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3FB32F23-59DB-4683-9ABB-3E167A403708}" type="datetimeFigureOut">
              <a:rPr lang="tr-TR"/>
              <a:pPr>
                <a:defRPr/>
              </a:pPr>
              <a:t>17.04.2018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03039300-ABF5-42DD-93C5-FD9C22DD043C}" type="slidenum">
              <a:rPr lang="tr-TR"/>
              <a:pPr>
                <a:defRPr/>
              </a:pPr>
              <a:t>‹#›</a:t>
            </a:fld>
            <a:endParaRPr lang="tr-TR"/>
          </a:p>
        </p:txBody>
      </p:sp>
    </p:spTree>
    <p:extLst>
      <p:ext uri="{BB962C8B-B14F-4D97-AF65-F5344CB8AC3E}">
        <p14:creationId xmlns:p14="http://schemas.microsoft.com/office/powerpoint/2010/main" val="1105895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B10306D4-87C5-4A1B-A7AC-B548151D3937}" type="datetimeFigureOut">
              <a:rPr lang="tr-TR"/>
              <a:pPr>
                <a:defRPr/>
              </a:pPr>
              <a:t>17.04.2018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5F53F389-8714-4868-8929-F8999FEB9495}" type="slidenum">
              <a:rPr lang="tr-TR"/>
              <a:pPr>
                <a:defRPr/>
              </a:pPr>
              <a:t>‹#›</a:t>
            </a:fld>
            <a:endParaRPr lang="tr-TR"/>
          </a:p>
        </p:txBody>
      </p:sp>
    </p:spTree>
    <p:extLst>
      <p:ext uri="{BB962C8B-B14F-4D97-AF65-F5344CB8AC3E}">
        <p14:creationId xmlns:p14="http://schemas.microsoft.com/office/powerpoint/2010/main" val="27246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8A422ED0-D140-4B0B-B333-6657E5323732}" type="datetimeFigureOut">
              <a:rPr lang="tr-TR"/>
              <a:pPr>
                <a:defRPr/>
              </a:pPr>
              <a:t>17.04.2018</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4D3798BB-4B6A-48EE-9A86-D07330DFC760}" type="slidenum">
              <a:rPr lang="tr-TR"/>
              <a:pPr>
                <a:defRPr/>
              </a:pPr>
              <a:t>‹#›</a:t>
            </a:fld>
            <a:endParaRPr lang="tr-TR"/>
          </a:p>
        </p:txBody>
      </p:sp>
    </p:spTree>
    <p:extLst>
      <p:ext uri="{BB962C8B-B14F-4D97-AF65-F5344CB8AC3E}">
        <p14:creationId xmlns:p14="http://schemas.microsoft.com/office/powerpoint/2010/main" val="772636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6DEA3A49-E4CF-48DB-86A3-861522A781E7}" type="datetimeFigureOut">
              <a:rPr lang="tr-TR"/>
              <a:pPr>
                <a:defRPr/>
              </a:pPr>
              <a:t>17.04.2018</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EADC3446-EC6D-41C1-BA0B-59E21BF9BCDA}" type="slidenum">
              <a:rPr lang="tr-TR"/>
              <a:pPr>
                <a:defRPr/>
              </a:pPr>
              <a:t>‹#›</a:t>
            </a:fld>
            <a:endParaRPr lang="tr-TR"/>
          </a:p>
        </p:txBody>
      </p:sp>
    </p:spTree>
    <p:extLst>
      <p:ext uri="{BB962C8B-B14F-4D97-AF65-F5344CB8AC3E}">
        <p14:creationId xmlns:p14="http://schemas.microsoft.com/office/powerpoint/2010/main" val="3509550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F2D0B6B1-1178-4317-9B8E-8334FF1E97A3}" type="datetimeFigureOut">
              <a:rPr lang="tr-TR"/>
              <a:pPr>
                <a:defRPr/>
              </a:pPr>
              <a:t>17.04.2018</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A093FF57-BE99-48F4-B39B-94E9B73712D4}" type="slidenum">
              <a:rPr lang="tr-TR"/>
              <a:pPr>
                <a:defRPr/>
              </a:pPr>
              <a:t>‹#›</a:t>
            </a:fld>
            <a:endParaRPr lang="tr-TR"/>
          </a:p>
        </p:txBody>
      </p:sp>
    </p:spTree>
    <p:extLst>
      <p:ext uri="{BB962C8B-B14F-4D97-AF65-F5344CB8AC3E}">
        <p14:creationId xmlns:p14="http://schemas.microsoft.com/office/powerpoint/2010/main" val="4260231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5642D6D1-9C2D-43AA-B4BC-0A03E626C0B7}" type="datetimeFigureOut">
              <a:rPr lang="tr-TR"/>
              <a:pPr>
                <a:defRPr/>
              </a:pPr>
              <a:t>17.04.2018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5C850CD9-35A9-45F8-ACAD-B3602904DC70}" type="slidenum">
              <a:rPr lang="tr-TR"/>
              <a:pPr>
                <a:defRPr/>
              </a:pPr>
              <a:t>‹#›</a:t>
            </a:fld>
            <a:endParaRPr lang="tr-TR"/>
          </a:p>
        </p:txBody>
      </p:sp>
    </p:spTree>
    <p:extLst>
      <p:ext uri="{BB962C8B-B14F-4D97-AF65-F5344CB8AC3E}">
        <p14:creationId xmlns:p14="http://schemas.microsoft.com/office/powerpoint/2010/main" val="655424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8E42B7F0-3DF2-4A8F-AA7B-76F7172D5D6A}" type="datetimeFigureOut">
              <a:rPr lang="tr-TR"/>
              <a:pPr>
                <a:defRPr/>
              </a:pPr>
              <a:t>17.04.2018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253D8100-7EC4-44A7-A655-D5AAA57AE94C}" type="slidenum">
              <a:rPr lang="tr-TR"/>
              <a:pPr>
                <a:defRPr/>
              </a:pPr>
              <a:t>‹#›</a:t>
            </a:fld>
            <a:endParaRPr lang="tr-TR"/>
          </a:p>
        </p:txBody>
      </p:sp>
    </p:spTree>
    <p:extLst>
      <p:ext uri="{BB962C8B-B14F-4D97-AF65-F5344CB8AC3E}">
        <p14:creationId xmlns:p14="http://schemas.microsoft.com/office/powerpoint/2010/main" val="3330974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6F22BF6-4300-47E8-ABB3-AA94DC9D47D9}" type="datetimeFigureOut">
              <a:rPr lang="tr-TR"/>
              <a:pPr>
                <a:defRPr/>
              </a:pPr>
              <a:t>17.04.2018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55DFCF96-CC17-4FD4-A36C-1F00E35AB51D}"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ahoma" pitchFamily="34" charset="0"/>
        </a:defRPr>
      </a:lvl2pPr>
      <a:lvl3pPr algn="ctr" rtl="0" eaLnBrk="0" fontAlgn="base" hangingPunct="0">
        <a:spcBef>
          <a:spcPct val="0"/>
        </a:spcBef>
        <a:spcAft>
          <a:spcPct val="0"/>
        </a:spcAft>
        <a:defRPr sz="4400">
          <a:solidFill>
            <a:schemeClr val="tx1"/>
          </a:solidFill>
          <a:latin typeface="Tahoma" pitchFamily="34" charset="0"/>
        </a:defRPr>
      </a:lvl3pPr>
      <a:lvl4pPr algn="ctr" rtl="0" eaLnBrk="0" fontAlgn="base" hangingPunct="0">
        <a:spcBef>
          <a:spcPct val="0"/>
        </a:spcBef>
        <a:spcAft>
          <a:spcPct val="0"/>
        </a:spcAft>
        <a:defRPr sz="4400">
          <a:solidFill>
            <a:schemeClr val="tx1"/>
          </a:solidFill>
          <a:latin typeface="Tahoma" pitchFamily="34" charset="0"/>
        </a:defRPr>
      </a:lvl4pPr>
      <a:lvl5pPr algn="ctr" rtl="0" eaLnBrk="0" fontAlgn="base" hangingPunct="0">
        <a:spcBef>
          <a:spcPct val="0"/>
        </a:spcBef>
        <a:spcAft>
          <a:spcPct val="0"/>
        </a:spcAft>
        <a:defRPr sz="4400">
          <a:solidFill>
            <a:schemeClr val="tx1"/>
          </a:solidFill>
          <a:latin typeface="Tahoma"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Başlık"/>
          <p:cNvSpPr>
            <a:spLocks noGrp="1"/>
          </p:cNvSpPr>
          <p:nvPr>
            <p:ph type="ctrTitle"/>
          </p:nvPr>
        </p:nvSpPr>
        <p:spPr>
          <a:xfrm>
            <a:off x="714375" y="1071563"/>
            <a:ext cx="7929563" cy="4429125"/>
          </a:xfrm>
          <a:solidFill>
            <a:schemeClr val="accent2"/>
          </a:solidFill>
        </p:spPr>
        <p:txBody>
          <a:bodyPr/>
          <a:lstStyle/>
          <a:p>
            <a:pPr eaLnBrk="1" hangingPunct="1"/>
            <a:r>
              <a:rPr lang="tr-TR" altLang="tr-TR" sz="5400" smtClean="0">
                <a:latin typeface="Comic Sans MS" pitchFamily="66" charset="0"/>
              </a:rPr>
              <a:t>CUMHURİYET DÖNEMİ COŞKU VE HEYECANI DİLE GETİREN METİNLER-ŞİİR-SAF ŞİİR</a:t>
            </a:r>
            <a:endParaRPr lang="tr-TR" altLang="tr-TR" sz="3600" smtClean="0">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Başlık"/>
          <p:cNvSpPr>
            <a:spLocks noGrp="1"/>
          </p:cNvSpPr>
          <p:nvPr>
            <p:ph type="title" idx="4294967295"/>
          </p:nvPr>
        </p:nvSpPr>
        <p:spPr>
          <a:xfrm>
            <a:off x="457200" y="273050"/>
            <a:ext cx="3008313" cy="1441450"/>
          </a:xfrm>
          <a:solidFill>
            <a:schemeClr val="bg1">
              <a:lumMod val="75000"/>
            </a:schemeClr>
          </a:solidFill>
        </p:spPr>
        <p:txBody>
          <a:bodyPr anchor="b"/>
          <a:lstStyle/>
          <a:p>
            <a:pPr eaLnBrk="1" hangingPunct="1">
              <a:defRPr/>
            </a:pPr>
            <a:r>
              <a:rPr lang="tr-TR" sz="2000" b="1" dirty="0" smtClean="0">
                <a:latin typeface="Comic Sans MS" pitchFamily="66" charset="0"/>
              </a:rPr>
              <a:t>Cumhuriyet Dönemi Coşku ve Heyecanı Dile Getiren Metinler-Şiir-Saf Şiir</a:t>
            </a:r>
          </a:p>
        </p:txBody>
      </p:sp>
      <p:sp>
        <p:nvSpPr>
          <p:cNvPr id="30723" name="2 İçerik Yer Tutucusu"/>
          <p:cNvSpPr>
            <a:spLocks noGrp="1"/>
          </p:cNvSpPr>
          <p:nvPr>
            <p:ph idx="4294967295"/>
          </p:nvPr>
        </p:nvSpPr>
        <p:spPr>
          <a:xfrm>
            <a:off x="3575050" y="285750"/>
            <a:ext cx="5354638" cy="6286500"/>
          </a:xfrm>
          <a:solidFill>
            <a:schemeClr val="accent3"/>
          </a:solidFill>
        </p:spPr>
        <p:txBody>
          <a:bodyPr anchor="ctr"/>
          <a:lstStyle/>
          <a:p>
            <a:pPr algn="ctr" eaLnBrk="1" hangingPunct="1">
              <a:buFont typeface="Arial" charset="0"/>
              <a:buNone/>
              <a:defRPr/>
            </a:pPr>
            <a:r>
              <a:rPr lang="tr-TR" sz="4000" dirty="0" smtClean="0"/>
              <a:t>	Cevap</a:t>
            </a:r>
          </a:p>
          <a:p>
            <a:pPr algn="ctr" eaLnBrk="1" hangingPunct="1">
              <a:buFont typeface="Arial" charset="0"/>
              <a:buNone/>
              <a:defRPr/>
            </a:pPr>
            <a:r>
              <a:rPr lang="tr-TR" sz="4000" dirty="0" smtClean="0"/>
              <a:t>	</a:t>
            </a:r>
            <a:r>
              <a:rPr lang="tr-TR" sz="4000" dirty="0" smtClean="0">
                <a:solidFill>
                  <a:srgbClr val="FF0000"/>
                </a:solidFill>
              </a:rPr>
              <a:t>D</a:t>
            </a:r>
          </a:p>
          <a:p>
            <a:pPr algn="ctr" eaLnBrk="1" hangingPunct="1">
              <a:buFont typeface="Arial" charset="0"/>
              <a:buNone/>
              <a:defRPr/>
            </a:pPr>
            <a:r>
              <a:rPr lang="tr-TR" sz="4000" dirty="0" smtClean="0"/>
              <a:t>Çünkü Garipçiler 1940’tan sonradır. Soruda, 1940’a kadar denilmektedir.</a:t>
            </a:r>
            <a:endParaRPr lang="tr-TR" sz="1400" dirty="0" smtClean="0"/>
          </a:p>
        </p:txBody>
      </p:sp>
      <p:sp>
        <p:nvSpPr>
          <p:cNvPr id="30724" name="3 Metin Yer Tutucusu"/>
          <p:cNvSpPr>
            <a:spLocks noGrp="1"/>
          </p:cNvSpPr>
          <p:nvPr>
            <p:ph type="body" sz="half" idx="4294967295"/>
          </p:nvPr>
        </p:nvSpPr>
        <p:spPr>
          <a:xfrm>
            <a:off x="457200" y="1714500"/>
            <a:ext cx="3008313" cy="4857750"/>
          </a:xfrm>
          <a:solidFill>
            <a:schemeClr val="tx2">
              <a:lumMod val="40000"/>
              <a:lumOff val="60000"/>
            </a:schemeClr>
          </a:solidFill>
        </p:spPr>
        <p:txBody>
          <a:bodyPr/>
          <a:lstStyle/>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r>
              <a:rPr lang="tr-TR" sz="2400" b="1" dirty="0" smtClean="0">
                <a:solidFill>
                  <a:srgbClr val="FF0000"/>
                </a:solidFill>
              </a:rPr>
              <a:t>2012 LYS Sorusu</a:t>
            </a:r>
          </a:p>
          <a:p>
            <a:pPr>
              <a:buFont typeface="Arial" charset="0"/>
              <a:buNone/>
              <a:defRPr/>
            </a:pPr>
            <a:endParaRPr lang="tr-TR"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Başlık"/>
          <p:cNvSpPr>
            <a:spLocks noGrp="1"/>
          </p:cNvSpPr>
          <p:nvPr>
            <p:ph type="title" idx="4294967295"/>
          </p:nvPr>
        </p:nvSpPr>
        <p:spPr>
          <a:xfrm>
            <a:off x="457200" y="273050"/>
            <a:ext cx="3008313" cy="1441450"/>
          </a:xfrm>
          <a:solidFill>
            <a:schemeClr val="bg1">
              <a:lumMod val="75000"/>
            </a:schemeClr>
          </a:solidFill>
        </p:spPr>
        <p:txBody>
          <a:bodyPr anchor="b"/>
          <a:lstStyle/>
          <a:p>
            <a:pPr eaLnBrk="1" hangingPunct="1">
              <a:defRPr/>
            </a:pPr>
            <a:r>
              <a:rPr lang="tr-TR" sz="2000" b="1" dirty="0" smtClean="0">
                <a:latin typeface="Comic Sans MS" pitchFamily="66" charset="0"/>
              </a:rPr>
              <a:t>Cumhuriyet Dönemi Coşku ve Heyecanı Dile Getiren Metinler-Şiir-Saf Şiir</a:t>
            </a:r>
          </a:p>
        </p:txBody>
      </p:sp>
      <p:sp>
        <p:nvSpPr>
          <p:cNvPr id="30723" name="2 İçerik Yer Tutucusu"/>
          <p:cNvSpPr>
            <a:spLocks noGrp="1"/>
          </p:cNvSpPr>
          <p:nvPr>
            <p:ph idx="4294967295"/>
          </p:nvPr>
        </p:nvSpPr>
        <p:spPr>
          <a:xfrm>
            <a:off x="3575050" y="285750"/>
            <a:ext cx="5354638" cy="6286500"/>
          </a:xfrm>
          <a:solidFill>
            <a:schemeClr val="accent3"/>
          </a:solidFill>
        </p:spPr>
        <p:txBody>
          <a:bodyPr/>
          <a:lstStyle/>
          <a:p>
            <a:pPr eaLnBrk="1" hangingPunct="1">
              <a:buFont typeface="Arial" charset="0"/>
              <a:buNone/>
              <a:defRPr/>
            </a:pPr>
            <a:r>
              <a:rPr lang="tr-TR" sz="1700" dirty="0" smtClean="0"/>
              <a:t>Evet, benim her </a:t>
            </a:r>
            <a:r>
              <a:rPr lang="tr-TR" sz="1700" dirty="0" err="1" smtClean="0"/>
              <a:t>şi’rimde</a:t>
            </a:r>
            <a:r>
              <a:rPr lang="tr-TR" sz="1700" dirty="0" smtClean="0"/>
              <a:t> yılan dişli diken var;</a:t>
            </a:r>
          </a:p>
          <a:p>
            <a:pPr eaLnBrk="1" hangingPunct="1">
              <a:buFont typeface="Arial" charset="0"/>
              <a:buNone/>
              <a:defRPr/>
            </a:pPr>
            <a:r>
              <a:rPr lang="tr-TR" sz="1700" dirty="0" smtClean="0"/>
              <a:t>Sizler gidin bal verecek yeni açmış gül bulun.</a:t>
            </a:r>
          </a:p>
          <a:p>
            <a:pPr eaLnBrk="1" hangingPunct="1">
              <a:buFont typeface="Arial" charset="0"/>
              <a:buNone/>
              <a:defRPr/>
            </a:pPr>
            <a:r>
              <a:rPr lang="tr-TR" sz="1700" dirty="0" smtClean="0"/>
              <a:t>Belki benim acı sesim kulakları tırmalar;</a:t>
            </a:r>
          </a:p>
          <a:p>
            <a:pPr eaLnBrk="1" hangingPunct="1">
              <a:buFont typeface="Arial" charset="0"/>
              <a:buNone/>
              <a:defRPr/>
            </a:pPr>
            <a:r>
              <a:rPr lang="tr-TR" sz="1700" dirty="0" smtClean="0"/>
              <a:t>Sizler gidin, genç kızların türküsüyle şen olun.</a:t>
            </a:r>
          </a:p>
          <a:p>
            <a:pPr eaLnBrk="1" hangingPunct="1">
              <a:buFont typeface="Arial" charset="0"/>
              <a:buNone/>
              <a:defRPr/>
            </a:pPr>
            <a:endParaRPr lang="tr-TR" sz="1700" dirty="0" smtClean="0"/>
          </a:p>
          <a:p>
            <a:pPr eaLnBrk="1" hangingPunct="1">
              <a:buFont typeface="Arial" charset="0"/>
              <a:buNone/>
              <a:defRPr/>
            </a:pPr>
            <a:r>
              <a:rPr lang="tr-TR" sz="1700" dirty="0" smtClean="0"/>
              <a:t>Varın sizler, onlar ile korularda el ele</a:t>
            </a:r>
          </a:p>
          <a:p>
            <a:pPr eaLnBrk="1" hangingPunct="1">
              <a:buFont typeface="Arial" charset="0"/>
              <a:buNone/>
              <a:defRPr/>
            </a:pPr>
            <a:r>
              <a:rPr lang="tr-TR" sz="1700" dirty="0" smtClean="0"/>
              <a:t>Gezin, gülün, bir çift bülbül aşkı ile yaşayın;</a:t>
            </a:r>
          </a:p>
          <a:p>
            <a:pPr eaLnBrk="1" hangingPunct="1">
              <a:buFont typeface="Arial" charset="0"/>
              <a:buNone/>
              <a:defRPr/>
            </a:pPr>
            <a:r>
              <a:rPr lang="tr-TR" sz="1700" dirty="0" smtClean="0"/>
              <a:t>Yalnız kendi, yalnız kendi </a:t>
            </a:r>
            <a:r>
              <a:rPr lang="tr-TR" sz="1700" dirty="0" err="1" smtClean="0"/>
              <a:t>rûhunuzu</a:t>
            </a:r>
            <a:r>
              <a:rPr lang="tr-TR" sz="1700" dirty="0" smtClean="0"/>
              <a:t> okşayın.</a:t>
            </a:r>
          </a:p>
          <a:p>
            <a:pPr eaLnBrk="1" hangingPunct="1">
              <a:buFont typeface="Arial" charset="0"/>
              <a:buNone/>
              <a:defRPr/>
            </a:pPr>
            <a:endParaRPr lang="tr-TR" sz="1700" dirty="0" smtClean="0"/>
          </a:p>
          <a:p>
            <a:pPr eaLnBrk="1" hangingPunct="1">
              <a:buFont typeface="Arial" charset="0"/>
              <a:buNone/>
              <a:defRPr/>
            </a:pPr>
            <a:r>
              <a:rPr lang="tr-TR" sz="1700" dirty="0" smtClean="0"/>
              <a:t>Zavallı ben, elimdeki şu üç telli saz ile</a:t>
            </a:r>
          </a:p>
          <a:p>
            <a:pPr eaLnBrk="1" hangingPunct="1">
              <a:buFont typeface="Arial" charset="0"/>
              <a:buNone/>
              <a:defRPr/>
            </a:pPr>
            <a:r>
              <a:rPr lang="tr-TR" sz="1700" dirty="0" smtClean="0"/>
              <a:t>Milletimin felâketli </a:t>
            </a:r>
            <a:r>
              <a:rPr lang="tr-TR" sz="1700" dirty="0" err="1" smtClean="0"/>
              <a:t>hayâtını</a:t>
            </a:r>
            <a:r>
              <a:rPr lang="tr-TR" sz="1700" dirty="0" smtClean="0"/>
              <a:t> </a:t>
            </a:r>
            <a:r>
              <a:rPr lang="tr-TR" sz="1700" dirty="0" err="1" smtClean="0"/>
              <a:t>söyleyim</a:t>
            </a:r>
            <a:r>
              <a:rPr lang="tr-TR" sz="1700" dirty="0" smtClean="0"/>
              <a:t>;</a:t>
            </a:r>
          </a:p>
          <a:p>
            <a:pPr eaLnBrk="1" hangingPunct="1">
              <a:buFont typeface="Arial" charset="0"/>
              <a:buNone/>
              <a:defRPr/>
            </a:pPr>
            <a:r>
              <a:rPr lang="tr-TR" sz="1700" dirty="0" smtClean="0"/>
              <a:t>Dertlilerin gözyaşını çevrem ile sileyim.</a:t>
            </a:r>
          </a:p>
          <a:p>
            <a:pPr eaLnBrk="1" hangingPunct="1">
              <a:buFont typeface="Arial" charset="0"/>
              <a:buNone/>
              <a:defRPr/>
            </a:pPr>
            <a:r>
              <a:rPr lang="tr-TR" sz="1700" b="1" dirty="0" smtClean="0"/>
              <a:t>Yukarıda, şiirle ilgili olarak dile getirilen </a:t>
            </a:r>
          </a:p>
          <a:p>
            <a:pPr eaLnBrk="1" hangingPunct="1">
              <a:buFont typeface="Arial" charset="0"/>
              <a:buNone/>
              <a:defRPr/>
            </a:pPr>
            <a:r>
              <a:rPr lang="tr-TR" sz="1700" b="1" dirty="0" smtClean="0"/>
              <a:t>düşünceler, aşağıdaki şairlerden hangisine ait</a:t>
            </a:r>
          </a:p>
          <a:p>
            <a:pPr eaLnBrk="1" hangingPunct="1">
              <a:buFont typeface="Arial" charset="0"/>
              <a:buNone/>
              <a:defRPr/>
            </a:pPr>
            <a:r>
              <a:rPr lang="tr-TR" sz="1700" b="1" dirty="0" smtClean="0"/>
              <a:t>olabilir?</a:t>
            </a:r>
          </a:p>
          <a:p>
            <a:pPr eaLnBrk="1" hangingPunct="1">
              <a:buFont typeface="Arial" charset="0"/>
              <a:buNone/>
              <a:defRPr/>
            </a:pPr>
            <a:r>
              <a:rPr lang="tr-TR" sz="1700" dirty="0" smtClean="0"/>
              <a:t>A) Ziya Osman Saba </a:t>
            </a:r>
          </a:p>
          <a:p>
            <a:pPr eaLnBrk="1" hangingPunct="1">
              <a:buFont typeface="Arial" charset="0"/>
              <a:buNone/>
              <a:defRPr/>
            </a:pPr>
            <a:r>
              <a:rPr lang="tr-TR" sz="1700" dirty="0" smtClean="0"/>
              <a:t>B) Mehmet Emin Yurdakul</a:t>
            </a:r>
          </a:p>
          <a:p>
            <a:pPr eaLnBrk="1" hangingPunct="1">
              <a:buFont typeface="Arial" charset="0"/>
              <a:buNone/>
              <a:defRPr/>
            </a:pPr>
            <a:r>
              <a:rPr lang="tr-TR" sz="1700" dirty="0" smtClean="0"/>
              <a:t>C) Zeki Ömer Defne </a:t>
            </a:r>
          </a:p>
          <a:p>
            <a:pPr eaLnBrk="1" hangingPunct="1">
              <a:buFont typeface="Arial" charset="0"/>
              <a:buNone/>
              <a:defRPr/>
            </a:pPr>
            <a:r>
              <a:rPr lang="tr-TR" sz="1700" dirty="0" smtClean="0"/>
              <a:t>D) Fazıl Hüsnü Dağlarca </a:t>
            </a:r>
          </a:p>
          <a:p>
            <a:pPr eaLnBrk="1" hangingPunct="1">
              <a:buFont typeface="Arial" charset="0"/>
              <a:buNone/>
              <a:defRPr/>
            </a:pPr>
            <a:r>
              <a:rPr lang="tr-TR" sz="1700" dirty="0" smtClean="0"/>
              <a:t>E) Muallim Naci </a:t>
            </a:r>
          </a:p>
        </p:txBody>
      </p:sp>
      <p:sp>
        <p:nvSpPr>
          <p:cNvPr id="30724" name="3 Metin Yer Tutucusu"/>
          <p:cNvSpPr>
            <a:spLocks noGrp="1"/>
          </p:cNvSpPr>
          <p:nvPr>
            <p:ph type="body" sz="half" idx="4294967295"/>
          </p:nvPr>
        </p:nvSpPr>
        <p:spPr>
          <a:xfrm>
            <a:off x="457200" y="1714500"/>
            <a:ext cx="3008313" cy="4857750"/>
          </a:xfrm>
          <a:solidFill>
            <a:schemeClr val="tx2">
              <a:lumMod val="40000"/>
              <a:lumOff val="60000"/>
            </a:schemeClr>
          </a:solidFill>
        </p:spPr>
        <p:txBody>
          <a:bodyPr/>
          <a:lstStyle/>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r>
              <a:rPr lang="tr-TR" sz="2400" b="1" dirty="0" smtClean="0">
                <a:solidFill>
                  <a:srgbClr val="FF0000"/>
                </a:solidFill>
              </a:rPr>
              <a:t>2013 LYS Sorusu</a:t>
            </a:r>
          </a:p>
          <a:p>
            <a:pPr>
              <a:buFont typeface="Arial" charset="0"/>
              <a:buNone/>
              <a:defRPr/>
            </a:pPr>
            <a:endParaRPr lang="tr-TR"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Başlık"/>
          <p:cNvSpPr>
            <a:spLocks noGrp="1"/>
          </p:cNvSpPr>
          <p:nvPr>
            <p:ph type="title" idx="4294967295"/>
          </p:nvPr>
        </p:nvSpPr>
        <p:spPr>
          <a:xfrm>
            <a:off x="457200" y="273050"/>
            <a:ext cx="3008313" cy="1441450"/>
          </a:xfrm>
          <a:solidFill>
            <a:schemeClr val="bg1">
              <a:lumMod val="75000"/>
            </a:schemeClr>
          </a:solidFill>
        </p:spPr>
        <p:txBody>
          <a:bodyPr anchor="b"/>
          <a:lstStyle/>
          <a:p>
            <a:pPr eaLnBrk="1" hangingPunct="1">
              <a:defRPr/>
            </a:pPr>
            <a:r>
              <a:rPr lang="tr-TR" sz="2000" b="1" dirty="0" smtClean="0">
                <a:latin typeface="Comic Sans MS" pitchFamily="66" charset="0"/>
              </a:rPr>
              <a:t>Cumhuriyet Dönemi Coşku ve Heyecanı Dile Getiren Metinler-Şiir-Saf Şiir</a:t>
            </a:r>
          </a:p>
        </p:txBody>
      </p:sp>
      <p:sp>
        <p:nvSpPr>
          <p:cNvPr id="30723" name="2 İçerik Yer Tutucusu"/>
          <p:cNvSpPr>
            <a:spLocks noGrp="1"/>
          </p:cNvSpPr>
          <p:nvPr>
            <p:ph idx="4294967295"/>
          </p:nvPr>
        </p:nvSpPr>
        <p:spPr>
          <a:xfrm>
            <a:off x="3575050" y="285750"/>
            <a:ext cx="5354638" cy="6286500"/>
          </a:xfrm>
          <a:solidFill>
            <a:schemeClr val="accent3"/>
          </a:solidFill>
        </p:spPr>
        <p:txBody>
          <a:bodyPr anchor="ctr"/>
          <a:lstStyle/>
          <a:p>
            <a:pPr algn="ctr" eaLnBrk="1" hangingPunct="1">
              <a:buFont typeface="Arial" charset="0"/>
              <a:buNone/>
              <a:defRPr/>
            </a:pPr>
            <a:r>
              <a:rPr lang="tr-TR" sz="4800" dirty="0" smtClean="0"/>
              <a:t>Cevap</a:t>
            </a:r>
          </a:p>
          <a:p>
            <a:pPr algn="ctr" eaLnBrk="1" hangingPunct="1">
              <a:buFont typeface="Arial" charset="0"/>
              <a:buNone/>
              <a:defRPr/>
            </a:pPr>
            <a:r>
              <a:rPr lang="tr-TR" sz="4800" dirty="0" smtClean="0">
                <a:solidFill>
                  <a:srgbClr val="FF0000"/>
                </a:solidFill>
              </a:rPr>
              <a:t>B</a:t>
            </a:r>
          </a:p>
          <a:p>
            <a:pPr algn="ctr" eaLnBrk="1" hangingPunct="1">
              <a:buFont typeface="Arial" charset="0"/>
              <a:buNone/>
              <a:defRPr/>
            </a:pPr>
            <a:r>
              <a:rPr lang="tr-TR" dirty="0" smtClean="0"/>
              <a:t>Çünkü Milli Edebiyat Dönemi şiirinin anlayışını yansıtmaktadır.</a:t>
            </a:r>
            <a:r>
              <a:rPr lang="tr-TR" sz="4800" dirty="0" smtClean="0">
                <a:solidFill>
                  <a:srgbClr val="FF0000"/>
                </a:solidFill>
              </a:rPr>
              <a:t> </a:t>
            </a:r>
          </a:p>
        </p:txBody>
      </p:sp>
      <p:sp>
        <p:nvSpPr>
          <p:cNvPr id="30724" name="3 Metin Yer Tutucusu"/>
          <p:cNvSpPr>
            <a:spLocks noGrp="1"/>
          </p:cNvSpPr>
          <p:nvPr>
            <p:ph type="body" sz="half" idx="4294967295"/>
          </p:nvPr>
        </p:nvSpPr>
        <p:spPr>
          <a:xfrm>
            <a:off x="457200" y="1714500"/>
            <a:ext cx="3008313" cy="4857750"/>
          </a:xfrm>
          <a:solidFill>
            <a:schemeClr val="tx2">
              <a:lumMod val="40000"/>
              <a:lumOff val="60000"/>
            </a:schemeClr>
          </a:solidFill>
        </p:spPr>
        <p:txBody>
          <a:bodyPr/>
          <a:lstStyle/>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r>
              <a:rPr lang="tr-TR" sz="2400" b="1" dirty="0" smtClean="0">
                <a:solidFill>
                  <a:srgbClr val="FF0000"/>
                </a:solidFill>
              </a:rPr>
              <a:t>2013 LYS Sorusu</a:t>
            </a:r>
          </a:p>
          <a:p>
            <a:pPr>
              <a:buFont typeface="Arial" charset="0"/>
              <a:buNone/>
              <a:defRPr/>
            </a:pPr>
            <a:endParaRPr lang="tr-TR"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Başlık"/>
          <p:cNvSpPr>
            <a:spLocks noGrp="1"/>
          </p:cNvSpPr>
          <p:nvPr>
            <p:ph type="title" idx="4294967295"/>
          </p:nvPr>
        </p:nvSpPr>
        <p:spPr>
          <a:xfrm>
            <a:off x="457200" y="273050"/>
            <a:ext cx="3008313" cy="1162050"/>
          </a:xfrm>
          <a:solidFill>
            <a:schemeClr val="bg1">
              <a:lumMod val="75000"/>
            </a:schemeClr>
          </a:solidFill>
        </p:spPr>
        <p:txBody>
          <a:bodyPr anchor="b"/>
          <a:lstStyle/>
          <a:p>
            <a:pPr eaLnBrk="1" hangingPunct="1">
              <a:defRPr/>
            </a:pPr>
            <a:r>
              <a:rPr lang="tr-TR" sz="2400" b="1" dirty="0" smtClean="0">
                <a:latin typeface="Comic Sans MS" pitchFamily="66" charset="0"/>
              </a:rPr>
              <a:t>1.Ahmet Hamdi TANPINAR</a:t>
            </a:r>
            <a:br>
              <a:rPr lang="tr-TR" sz="2400" b="1" dirty="0" smtClean="0">
                <a:latin typeface="Comic Sans MS" pitchFamily="66" charset="0"/>
              </a:rPr>
            </a:br>
            <a:r>
              <a:rPr lang="tr-TR" sz="2400" b="1" dirty="0" smtClean="0">
                <a:latin typeface="Comic Sans MS" pitchFamily="66" charset="0"/>
              </a:rPr>
              <a:t>(1901-1962)</a:t>
            </a:r>
          </a:p>
        </p:txBody>
      </p:sp>
      <p:sp>
        <p:nvSpPr>
          <p:cNvPr id="30723" name="2 İçerik Yer Tutucusu"/>
          <p:cNvSpPr>
            <a:spLocks noGrp="1"/>
          </p:cNvSpPr>
          <p:nvPr>
            <p:ph idx="4294967295"/>
          </p:nvPr>
        </p:nvSpPr>
        <p:spPr>
          <a:xfrm>
            <a:off x="3575050" y="285750"/>
            <a:ext cx="5111750" cy="6143625"/>
          </a:xfrm>
          <a:solidFill>
            <a:schemeClr val="accent3"/>
          </a:solidFill>
        </p:spPr>
        <p:txBody>
          <a:bodyPr/>
          <a:lstStyle/>
          <a:p>
            <a:pPr eaLnBrk="1" hangingPunct="1">
              <a:defRPr/>
            </a:pPr>
            <a:endParaRPr lang="tr-TR" sz="1800" dirty="0" smtClean="0"/>
          </a:p>
          <a:p>
            <a:pPr eaLnBrk="1" hangingPunct="1">
              <a:defRPr/>
            </a:pPr>
            <a:r>
              <a:rPr lang="tr-TR" sz="1800" dirty="0" smtClean="0"/>
              <a:t>Türk romancı, öykücü ve şair. </a:t>
            </a:r>
          </a:p>
          <a:p>
            <a:pPr eaLnBrk="1" hangingPunct="1">
              <a:defRPr/>
            </a:pPr>
            <a:r>
              <a:rPr lang="tr-TR" sz="1800" dirty="0" smtClean="0"/>
              <a:t>Yazarlık ve liselerde ve yüksek okullarda çeşitli dersler okuttu. Ayrıca milletvekilliği de yaptı.</a:t>
            </a:r>
          </a:p>
          <a:p>
            <a:pPr eaLnBrk="1" hangingPunct="1">
              <a:defRPr/>
            </a:pPr>
            <a:r>
              <a:rPr lang="tr-TR" sz="1800" dirty="0" smtClean="0"/>
              <a:t>Gençlik yıllarında Yahya Kemal ve Ahmet Haşim'in talebesi ve dostu olmuş, Batı edebiyatından Paul </a:t>
            </a:r>
            <a:r>
              <a:rPr lang="tr-TR" sz="1800" dirty="0" err="1" smtClean="0"/>
              <a:t>Valéry</a:t>
            </a:r>
            <a:r>
              <a:rPr lang="tr-TR" sz="1800" dirty="0" smtClean="0"/>
              <a:t> ile </a:t>
            </a:r>
            <a:r>
              <a:rPr lang="tr-TR" sz="1800" dirty="0" err="1" smtClean="0"/>
              <a:t>Marcel</a:t>
            </a:r>
            <a:r>
              <a:rPr lang="tr-TR" sz="1800" dirty="0" smtClean="0"/>
              <a:t> Proust'u kendisine </a:t>
            </a:r>
            <a:r>
              <a:rPr lang="tr-TR" sz="1800" dirty="0" err="1" smtClean="0"/>
              <a:t>üstad</a:t>
            </a:r>
            <a:r>
              <a:rPr lang="tr-TR" sz="1800" dirty="0" smtClean="0"/>
              <a:t> olarak seçmiştir.</a:t>
            </a:r>
          </a:p>
          <a:p>
            <a:pPr eaLnBrk="1" hangingPunct="1">
              <a:defRPr/>
            </a:pPr>
            <a:r>
              <a:rPr lang="tr-TR" sz="1800" dirty="0" smtClean="0"/>
              <a:t>Tanpınar şiiri hayatının en büyük ihtirası haline getirmiş, fakat asıl kabiliyetini şiir estetiğine göre yazdığı mensur eserlerde göstermiştir. "Bursa'da Zaman" şiiri ile tanır.</a:t>
            </a:r>
          </a:p>
          <a:p>
            <a:pPr eaLnBrk="1" hangingPunct="1">
              <a:defRPr/>
            </a:pPr>
            <a:r>
              <a:rPr lang="tr-TR" sz="1800" dirty="0" smtClean="0"/>
              <a:t>Şiirlerinde bir imaj ve müzik kaygısı taşıdığı, hikâye ve romanlarında da, başta zaman teması olmak üzere, psikolojik anları, bilinçaltını aradığı, yansıttığı görülür. </a:t>
            </a:r>
          </a:p>
          <a:p>
            <a:pPr eaLnBrk="1" hangingPunct="1">
              <a:defRPr/>
            </a:pPr>
            <a:endParaRPr lang="tr-TR" sz="1800" dirty="0" smtClean="0"/>
          </a:p>
          <a:p>
            <a:pPr eaLnBrk="1" hangingPunct="1">
              <a:defRPr/>
            </a:pPr>
            <a:endParaRPr lang="tr-TR" sz="1800" dirty="0" smtClean="0"/>
          </a:p>
        </p:txBody>
      </p:sp>
      <p:sp>
        <p:nvSpPr>
          <p:cNvPr id="30724" name="3 Metin Yer Tutucusu"/>
          <p:cNvSpPr>
            <a:spLocks noGrp="1"/>
          </p:cNvSpPr>
          <p:nvPr>
            <p:ph type="body" sz="half" idx="4294967295"/>
          </p:nvPr>
        </p:nvSpPr>
        <p:spPr>
          <a:xfrm>
            <a:off x="457200" y="1435100"/>
            <a:ext cx="3008313" cy="4994275"/>
          </a:xfrm>
          <a:solidFill>
            <a:schemeClr val="tx2">
              <a:lumMod val="40000"/>
              <a:lumOff val="60000"/>
            </a:schemeClr>
          </a:solidFill>
        </p:spPr>
        <p:txBody>
          <a:bodyPr/>
          <a:lstStyle/>
          <a:p>
            <a:pPr marL="0" indent="0" eaLnBrk="1" hangingPunct="1">
              <a:buFont typeface="Arial" charset="0"/>
              <a:buNone/>
              <a:defRPr/>
            </a:pPr>
            <a:r>
              <a:rPr lang="tr-TR" sz="1200" b="1" dirty="0" smtClean="0"/>
              <a:t>ESERLERİ</a:t>
            </a:r>
            <a:r>
              <a:rPr lang="tr-TR" sz="1200" dirty="0" smtClean="0"/>
              <a:t>:</a:t>
            </a:r>
            <a:endParaRPr lang="tr-TR" sz="1100" dirty="0" smtClean="0"/>
          </a:p>
          <a:p>
            <a:pPr>
              <a:buFont typeface="Arial" charset="0"/>
              <a:buNone/>
              <a:defRPr/>
            </a:pPr>
            <a:r>
              <a:rPr lang="tr-TR" sz="1400" b="1" dirty="0" smtClean="0">
                <a:solidFill>
                  <a:schemeClr val="accent1"/>
                </a:solidFill>
              </a:rPr>
              <a:t>Deneme</a:t>
            </a:r>
          </a:p>
          <a:p>
            <a:pPr>
              <a:defRPr/>
            </a:pPr>
            <a:r>
              <a:rPr lang="tr-TR" sz="1400" i="1" dirty="0" smtClean="0"/>
              <a:t>Beş Şehir</a:t>
            </a:r>
            <a:r>
              <a:rPr lang="tr-TR" sz="1400" dirty="0" smtClean="0"/>
              <a:t> (1946)</a:t>
            </a:r>
          </a:p>
          <a:p>
            <a:pPr>
              <a:defRPr/>
            </a:pPr>
            <a:r>
              <a:rPr lang="tr-TR" sz="1400" i="1" dirty="0" smtClean="0"/>
              <a:t>Yahya Kemal</a:t>
            </a:r>
            <a:r>
              <a:rPr lang="tr-TR" sz="1400" dirty="0" smtClean="0"/>
              <a:t> (1962)</a:t>
            </a:r>
          </a:p>
          <a:p>
            <a:pPr>
              <a:defRPr/>
            </a:pPr>
            <a:r>
              <a:rPr lang="tr-TR" sz="1400" i="1" dirty="0" smtClean="0"/>
              <a:t>Edebiyat Üzerine Makaleler</a:t>
            </a:r>
            <a:r>
              <a:rPr lang="tr-TR" sz="1400" dirty="0" smtClean="0"/>
              <a:t> (1969) (ölümünden sonra derlenmiştir)</a:t>
            </a:r>
          </a:p>
          <a:p>
            <a:pPr>
              <a:defRPr/>
            </a:pPr>
            <a:r>
              <a:rPr lang="tr-TR" sz="1400" i="1" dirty="0" smtClean="0"/>
              <a:t>Yaşadığım Gibi</a:t>
            </a:r>
            <a:r>
              <a:rPr lang="tr-TR" sz="1400" dirty="0" smtClean="0"/>
              <a:t> (1970) (ölümünden sonra derlenmiştir)</a:t>
            </a:r>
          </a:p>
          <a:p>
            <a:pPr>
              <a:buFont typeface="Arial" charset="0"/>
              <a:buNone/>
              <a:defRPr/>
            </a:pPr>
            <a:r>
              <a:rPr lang="tr-TR" sz="1400" b="1" dirty="0" smtClean="0">
                <a:solidFill>
                  <a:schemeClr val="accent1"/>
                </a:solidFill>
              </a:rPr>
              <a:t>Şiir</a:t>
            </a:r>
          </a:p>
          <a:p>
            <a:pPr>
              <a:defRPr/>
            </a:pPr>
            <a:r>
              <a:rPr lang="tr-TR" sz="1400" dirty="0" smtClean="0"/>
              <a:t>Şiirler</a:t>
            </a:r>
          </a:p>
          <a:p>
            <a:pPr>
              <a:buFont typeface="Arial" charset="0"/>
              <a:buNone/>
              <a:defRPr/>
            </a:pPr>
            <a:r>
              <a:rPr lang="tr-TR" sz="1400" b="1" dirty="0" smtClean="0">
                <a:solidFill>
                  <a:schemeClr val="accent1"/>
                </a:solidFill>
              </a:rPr>
              <a:t>Roman</a:t>
            </a:r>
          </a:p>
          <a:p>
            <a:pPr>
              <a:defRPr/>
            </a:pPr>
            <a:r>
              <a:rPr lang="tr-TR" sz="1400" i="1" dirty="0" smtClean="0"/>
              <a:t>Huzur</a:t>
            </a:r>
            <a:r>
              <a:rPr lang="tr-TR" sz="1400" dirty="0" smtClean="0"/>
              <a:t> (1949)</a:t>
            </a:r>
          </a:p>
          <a:p>
            <a:pPr>
              <a:defRPr/>
            </a:pPr>
            <a:r>
              <a:rPr lang="tr-TR" sz="1400" i="1" dirty="0" smtClean="0"/>
              <a:t>Saatleri Ayarlama Enstitüsü</a:t>
            </a:r>
            <a:r>
              <a:rPr lang="tr-TR" sz="1400" dirty="0" smtClean="0"/>
              <a:t> (1962)</a:t>
            </a:r>
          </a:p>
          <a:p>
            <a:pPr>
              <a:defRPr/>
            </a:pPr>
            <a:r>
              <a:rPr lang="tr-TR" sz="1400" i="1" dirty="0" smtClean="0"/>
              <a:t>Sahnenin Dışındakiler</a:t>
            </a:r>
            <a:r>
              <a:rPr lang="tr-TR" sz="1400" dirty="0" smtClean="0"/>
              <a:t> (1973)</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Başlık"/>
          <p:cNvSpPr>
            <a:spLocks noGrp="1"/>
          </p:cNvSpPr>
          <p:nvPr>
            <p:ph type="title" idx="4294967295"/>
          </p:nvPr>
        </p:nvSpPr>
        <p:spPr>
          <a:xfrm>
            <a:off x="457200" y="273050"/>
            <a:ext cx="3008313" cy="1162050"/>
          </a:xfrm>
          <a:solidFill>
            <a:schemeClr val="bg1">
              <a:lumMod val="75000"/>
            </a:schemeClr>
          </a:solidFill>
        </p:spPr>
        <p:txBody>
          <a:bodyPr anchor="b"/>
          <a:lstStyle/>
          <a:p>
            <a:pPr eaLnBrk="1" hangingPunct="1">
              <a:defRPr/>
            </a:pPr>
            <a:r>
              <a:rPr lang="tr-TR" sz="2400" b="1" dirty="0" smtClean="0">
                <a:latin typeface="Comic Sans MS" pitchFamily="66" charset="0"/>
              </a:rPr>
              <a:t>1.Ahmet Hamdi TANPINAR</a:t>
            </a:r>
            <a:br>
              <a:rPr lang="tr-TR" sz="2400" b="1" dirty="0" smtClean="0">
                <a:latin typeface="Comic Sans MS" pitchFamily="66" charset="0"/>
              </a:rPr>
            </a:br>
            <a:r>
              <a:rPr lang="tr-TR" sz="2400" b="1" dirty="0" smtClean="0">
                <a:latin typeface="Comic Sans MS" pitchFamily="66" charset="0"/>
              </a:rPr>
              <a:t>(1901-1962)</a:t>
            </a:r>
          </a:p>
        </p:txBody>
      </p:sp>
      <p:sp>
        <p:nvSpPr>
          <p:cNvPr id="30723" name="2 İçerik Yer Tutucusu"/>
          <p:cNvSpPr>
            <a:spLocks noGrp="1"/>
          </p:cNvSpPr>
          <p:nvPr>
            <p:ph idx="4294967295"/>
          </p:nvPr>
        </p:nvSpPr>
        <p:spPr>
          <a:xfrm>
            <a:off x="3575050" y="285750"/>
            <a:ext cx="5354638" cy="6286500"/>
          </a:xfrm>
          <a:solidFill>
            <a:schemeClr val="accent3"/>
          </a:solidFill>
        </p:spPr>
        <p:txBody>
          <a:bodyPr/>
          <a:lstStyle/>
          <a:p>
            <a:pPr eaLnBrk="1" hangingPunct="1">
              <a:buFont typeface="Arial" charset="0"/>
              <a:buNone/>
              <a:defRPr/>
            </a:pPr>
            <a:r>
              <a:rPr lang="tr-TR" sz="1800" dirty="0" smtClean="0"/>
              <a:t>	Şiirlerinde sonsuzluğa ulaşma duygusu, ölüm kaygısı, aşk ve lirizm başlıca temalar olarak görülür. Eski şiiri günümüzde de yaşatmış bir şairdir. İstanbul'un doğa güzelliklerini yansıtan bir şair olarak tanınmıştır. Divan şiirini çağdaş bir yorumla veren şiirleri de vardır.</a:t>
            </a:r>
            <a:br>
              <a:rPr lang="tr-TR" sz="1800" dirty="0" smtClean="0"/>
            </a:br>
            <a:r>
              <a:rPr lang="tr-TR" sz="1800" dirty="0" smtClean="0"/>
              <a:t/>
            </a:r>
            <a:br>
              <a:rPr lang="tr-TR" sz="1800" dirty="0" smtClean="0"/>
            </a:br>
            <a:r>
              <a:rPr lang="tr-TR" sz="1800" b="1" dirty="0" smtClean="0"/>
              <a:t>Yukarıda sözü edilen şair kimdir?</a:t>
            </a:r>
            <a:r>
              <a:rPr lang="tr-TR" sz="1800" dirty="0" smtClean="0"/>
              <a:t/>
            </a:r>
            <a:br>
              <a:rPr lang="tr-TR" sz="1800" dirty="0" smtClean="0"/>
            </a:br>
            <a:r>
              <a:rPr lang="tr-TR" sz="1800" dirty="0" smtClean="0"/>
              <a:t/>
            </a:r>
            <a:br>
              <a:rPr lang="tr-TR" sz="1800" dirty="0" smtClean="0"/>
            </a:br>
            <a:r>
              <a:rPr lang="tr-TR" sz="1800" dirty="0" smtClean="0"/>
              <a:t>A) Yahya Kemal Beyatlı</a:t>
            </a:r>
            <a:br>
              <a:rPr lang="tr-TR" sz="1800" dirty="0" smtClean="0"/>
            </a:br>
            <a:r>
              <a:rPr lang="tr-TR" sz="1800" dirty="0" smtClean="0"/>
              <a:t>B) Ahmet Haşim</a:t>
            </a:r>
            <a:br>
              <a:rPr lang="tr-TR" sz="1800" dirty="0" smtClean="0"/>
            </a:br>
            <a:r>
              <a:rPr lang="tr-TR" sz="1800" dirty="0" smtClean="0"/>
              <a:t>C) Faruk Nafiz Çamlıbel</a:t>
            </a:r>
            <a:br>
              <a:rPr lang="tr-TR" sz="1800" dirty="0" smtClean="0"/>
            </a:br>
            <a:r>
              <a:rPr lang="tr-TR" sz="1800" dirty="0" smtClean="0"/>
              <a:t>D) Ahmet Hamdi Tanpınar</a:t>
            </a:r>
            <a:br>
              <a:rPr lang="tr-TR" sz="1800" dirty="0" smtClean="0"/>
            </a:br>
            <a:r>
              <a:rPr lang="tr-TR" sz="1800" dirty="0" smtClean="0"/>
              <a:t>E) Cahit Sıtkı Tarancı</a:t>
            </a:r>
            <a:br>
              <a:rPr lang="tr-TR" sz="1800" dirty="0" smtClean="0"/>
            </a:br>
            <a:r>
              <a:rPr lang="tr-TR" sz="1800" dirty="0" smtClean="0"/>
              <a:t/>
            </a:r>
            <a:br>
              <a:rPr lang="tr-TR" sz="1800" dirty="0" smtClean="0"/>
            </a:br>
            <a:r>
              <a:rPr lang="tr-TR" sz="1800" dirty="0" smtClean="0"/>
              <a:t/>
            </a:r>
            <a:br>
              <a:rPr lang="tr-TR" sz="1800" dirty="0" smtClean="0"/>
            </a:br>
            <a:r>
              <a:rPr lang="tr-TR" sz="1800" dirty="0" smtClean="0"/>
              <a:t>(ÖYS -1988)</a:t>
            </a:r>
          </a:p>
        </p:txBody>
      </p:sp>
      <p:sp>
        <p:nvSpPr>
          <p:cNvPr id="30724" name="3 Metin Yer Tutucusu"/>
          <p:cNvSpPr>
            <a:spLocks noGrp="1"/>
          </p:cNvSpPr>
          <p:nvPr>
            <p:ph type="body" sz="half" idx="4294967295"/>
          </p:nvPr>
        </p:nvSpPr>
        <p:spPr>
          <a:xfrm>
            <a:off x="457200" y="1435100"/>
            <a:ext cx="3008313" cy="5137150"/>
          </a:xfrm>
          <a:solidFill>
            <a:schemeClr val="tx2">
              <a:lumMod val="40000"/>
              <a:lumOff val="60000"/>
            </a:schemeClr>
          </a:solidFill>
        </p:spPr>
        <p:txBody>
          <a:bodyPr/>
          <a:lstStyle/>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r>
              <a:rPr lang="tr-TR" sz="2400" b="1" dirty="0" smtClean="0">
                <a:solidFill>
                  <a:srgbClr val="FF0000"/>
                </a:solidFill>
              </a:rPr>
              <a:t>1988 ÖYS Sorusu</a:t>
            </a:r>
          </a:p>
          <a:p>
            <a:pPr>
              <a:buFont typeface="Arial" charset="0"/>
              <a:buNone/>
              <a:defRPr/>
            </a:pPr>
            <a:endParaRPr lang="tr-TR" sz="1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Başlık"/>
          <p:cNvSpPr>
            <a:spLocks noGrp="1"/>
          </p:cNvSpPr>
          <p:nvPr>
            <p:ph type="title" idx="4294967295"/>
          </p:nvPr>
        </p:nvSpPr>
        <p:spPr>
          <a:xfrm>
            <a:off x="457200" y="273050"/>
            <a:ext cx="3008313" cy="1162050"/>
          </a:xfrm>
          <a:solidFill>
            <a:schemeClr val="bg1">
              <a:lumMod val="75000"/>
            </a:schemeClr>
          </a:solidFill>
        </p:spPr>
        <p:txBody>
          <a:bodyPr anchor="b"/>
          <a:lstStyle/>
          <a:p>
            <a:pPr eaLnBrk="1" hangingPunct="1">
              <a:defRPr/>
            </a:pPr>
            <a:r>
              <a:rPr lang="tr-TR" sz="2400" b="1" dirty="0" smtClean="0">
                <a:latin typeface="Comic Sans MS" pitchFamily="66" charset="0"/>
              </a:rPr>
              <a:t>1.Ahmet Hamdi TANPINAR</a:t>
            </a:r>
            <a:br>
              <a:rPr lang="tr-TR" sz="2400" b="1" dirty="0" smtClean="0">
                <a:latin typeface="Comic Sans MS" pitchFamily="66" charset="0"/>
              </a:rPr>
            </a:br>
            <a:r>
              <a:rPr lang="tr-TR" sz="2400" b="1" dirty="0" smtClean="0">
                <a:latin typeface="Comic Sans MS" pitchFamily="66" charset="0"/>
              </a:rPr>
              <a:t>(1901-1962)</a:t>
            </a:r>
          </a:p>
        </p:txBody>
      </p:sp>
      <p:sp>
        <p:nvSpPr>
          <p:cNvPr id="30723" name="2 İçerik Yer Tutucusu"/>
          <p:cNvSpPr>
            <a:spLocks noGrp="1"/>
          </p:cNvSpPr>
          <p:nvPr>
            <p:ph idx="4294967295"/>
          </p:nvPr>
        </p:nvSpPr>
        <p:spPr>
          <a:xfrm>
            <a:off x="3575050" y="285750"/>
            <a:ext cx="5354638" cy="6286500"/>
          </a:xfrm>
          <a:solidFill>
            <a:schemeClr val="accent3"/>
          </a:solidFill>
        </p:spPr>
        <p:txBody>
          <a:bodyPr anchor="ctr"/>
          <a:lstStyle/>
          <a:p>
            <a:pPr algn="ctr" eaLnBrk="1" hangingPunct="1">
              <a:buFont typeface="Arial" charset="0"/>
              <a:buNone/>
              <a:defRPr/>
            </a:pPr>
            <a:r>
              <a:rPr lang="tr-TR" sz="6600" dirty="0" smtClean="0"/>
              <a:t>	Cevap</a:t>
            </a:r>
          </a:p>
          <a:p>
            <a:pPr algn="ctr" eaLnBrk="1" hangingPunct="1">
              <a:buFont typeface="Arial" charset="0"/>
              <a:buNone/>
              <a:defRPr/>
            </a:pPr>
            <a:r>
              <a:rPr lang="tr-TR" sz="6600" dirty="0" smtClean="0"/>
              <a:t>	</a:t>
            </a:r>
            <a:r>
              <a:rPr lang="tr-TR" sz="6600" dirty="0" smtClean="0">
                <a:solidFill>
                  <a:srgbClr val="FF0000"/>
                </a:solidFill>
              </a:rPr>
              <a:t>A</a:t>
            </a:r>
            <a:endParaRPr lang="tr-TR" sz="1800" dirty="0" smtClean="0">
              <a:solidFill>
                <a:srgbClr val="FF0000"/>
              </a:solidFill>
            </a:endParaRPr>
          </a:p>
        </p:txBody>
      </p:sp>
      <p:sp>
        <p:nvSpPr>
          <p:cNvPr id="30724" name="3 Metin Yer Tutucusu"/>
          <p:cNvSpPr>
            <a:spLocks noGrp="1"/>
          </p:cNvSpPr>
          <p:nvPr>
            <p:ph type="body" sz="half" idx="4294967295"/>
          </p:nvPr>
        </p:nvSpPr>
        <p:spPr>
          <a:xfrm>
            <a:off x="457200" y="1435100"/>
            <a:ext cx="3008313" cy="5137150"/>
          </a:xfrm>
          <a:solidFill>
            <a:schemeClr val="tx2">
              <a:lumMod val="40000"/>
              <a:lumOff val="60000"/>
            </a:schemeClr>
          </a:solidFill>
        </p:spPr>
        <p:txBody>
          <a:bodyPr/>
          <a:lstStyle/>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r>
              <a:rPr lang="tr-TR" sz="2400" b="1" dirty="0" smtClean="0">
                <a:solidFill>
                  <a:srgbClr val="FF0000"/>
                </a:solidFill>
              </a:rPr>
              <a:t>1988 ÖYS Sorusu</a:t>
            </a:r>
          </a:p>
          <a:p>
            <a:pPr>
              <a:buFont typeface="Arial" charset="0"/>
              <a:buNone/>
              <a:defRPr/>
            </a:pPr>
            <a:endParaRPr lang="tr-TR" sz="1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Başlık"/>
          <p:cNvSpPr>
            <a:spLocks noGrp="1"/>
          </p:cNvSpPr>
          <p:nvPr>
            <p:ph type="title" idx="4294967295"/>
          </p:nvPr>
        </p:nvSpPr>
        <p:spPr>
          <a:xfrm>
            <a:off x="457200" y="273050"/>
            <a:ext cx="3008313" cy="1162050"/>
          </a:xfrm>
          <a:solidFill>
            <a:schemeClr val="bg1">
              <a:lumMod val="75000"/>
            </a:schemeClr>
          </a:solidFill>
        </p:spPr>
        <p:txBody>
          <a:bodyPr anchor="b"/>
          <a:lstStyle/>
          <a:p>
            <a:pPr eaLnBrk="1" hangingPunct="1">
              <a:defRPr/>
            </a:pPr>
            <a:r>
              <a:rPr lang="tr-TR" sz="2400" b="1" dirty="0" smtClean="0">
                <a:latin typeface="Comic Sans MS" pitchFamily="66" charset="0"/>
              </a:rPr>
              <a:t>1.Ahmet Hamdi TANPINAR</a:t>
            </a:r>
            <a:br>
              <a:rPr lang="tr-TR" sz="2400" b="1" dirty="0" smtClean="0">
                <a:latin typeface="Comic Sans MS" pitchFamily="66" charset="0"/>
              </a:rPr>
            </a:br>
            <a:r>
              <a:rPr lang="tr-TR" sz="2400" b="1" dirty="0" smtClean="0">
                <a:latin typeface="Comic Sans MS" pitchFamily="66" charset="0"/>
              </a:rPr>
              <a:t>(1901-1962)</a:t>
            </a:r>
          </a:p>
        </p:txBody>
      </p:sp>
      <p:sp>
        <p:nvSpPr>
          <p:cNvPr id="30723" name="2 İçerik Yer Tutucusu"/>
          <p:cNvSpPr>
            <a:spLocks noGrp="1"/>
          </p:cNvSpPr>
          <p:nvPr>
            <p:ph idx="4294967295"/>
          </p:nvPr>
        </p:nvSpPr>
        <p:spPr>
          <a:xfrm>
            <a:off x="3575050" y="285750"/>
            <a:ext cx="5354638" cy="6286500"/>
          </a:xfrm>
          <a:solidFill>
            <a:schemeClr val="accent3"/>
          </a:solidFill>
        </p:spPr>
        <p:txBody>
          <a:bodyPr/>
          <a:lstStyle/>
          <a:p>
            <a:pPr eaLnBrk="1" hangingPunct="1">
              <a:buFont typeface="Arial" charset="0"/>
              <a:buNone/>
              <a:defRPr/>
            </a:pPr>
            <a:r>
              <a:rPr lang="tr-TR" sz="1800" dirty="0" smtClean="0"/>
              <a:t>Şiir, öykü, roman, deneme ve edebiyat tarihi </a:t>
            </a:r>
          </a:p>
          <a:p>
            <a:pPr eaLnBrk="1" hangingPunct="1">
              <a:buFont typeface="Arial" charset="0"/>
              <a:buNone/>
              <a:defRPr/>
            </a:pPr>
            <a:r>
              <a:rPr lang="tr-TR" sz="1800" dirty="0" smtClean="0"/>
              <a:t>alanlarında yapıtlar vermiş, çok yönlü bir </a:t>
            </a:r>
          </a:p>
          <a:p>
            <a:pPr eaLnBrk="1" hangingPunct="1">
              <a:buFont typeface="Arial" charset="0"/>
              <a:buNone/>
              <a:defRPr/>
            </a:pPr>
            <a:r>
              <a:rPr lang="tr-TR" sz="1800" dirty="0" smtClean="0"/>
              <a:t>yazardır. Daha çok sembolist akıma girebilecek, </a:t>
            </a:r>
          </a:p>
          <a:p>
            <a:pPr eaLnBrk="1" hangingPunct="1">
              <a:buFont typeface="Arial" charset="0"/>
              <a:buNone/>
              <a:defRPr/>
            </a:pPr>
            <a:r>
              <a:rPr lang="tr-TR" sz="1800" dirty="0" smtClean="0"/>
              <a:t>ahenkli ve orijinal hayallerle yüklü şiirler </a:t>
            </a:r>
          </a:p>
          <a:p>
            <a:pPr eaLnBrk="1" hangingPunct="1">
              <a:buFont typeface="Arial" charset="0"/>
              <a:buNone/>
              <a:defRPr/>
            </a:pPr>
            <a:r>
              <a:rPr lang="tr-TR" sz="1800" dirty="0" smtClean="0"/>
              <a:t>yazmıştır. Hikâyelerinde insan ruhunun temeli </a:t>
            </a:r>
          </a:p>
          <a:p>
            <a:pPr eaLnBrk="1" hangingPunct="1">
              <a:buFont typeface="Arial" charset="0"/>
              <a:buNone/>
              <a:defRPr/>
            </a:pPr>
            <a:r>
              <a:rPr lang="tr-TR" sz="1800" dirty="0" smtClean="0"/>
              <a:t>saydığı bilinçaltına ve rüyalara geniş yer </a:t>
            </a:r>
          </a:p>
          <a:p>
            <a:pPr eaLnBrk="1" hangingPunct="1">
              <a:buFont typeface="Arial" charset="0"/>
              <a:buNone/>
              <a:defRPr/>
            </a:pPr>
            <a:r>
              <a:rPr lang="tr-TR" sz="1800" dirty="0" smtClean="0"/>
              <a:t>vermiştir. Romanlarında bu öğelerle birlikte, </a:t>
            </a:r>
          </a:p>
          <a:p>
            <a:pPr eaLnBrk="1" hangingPunct="1">
              <a:buFont typeface="Arial" charset="0"/>
              <a:buNone/>
              <a:defRPr/>
            </a:pPr>
            <a:r>
              <a:rPr lang="tr-TR" sz="1800" dirty="0" smtClean="0"/>
              <a:t>tarihsel, toplumsal konuları da ele almıştır.</a:t>
            </a:r>
            <a:br>
              <a:rPr lang="tr-TR" sz="1800" dirty="0" smtClean="0"/>
            </a:br>
            <a:endParaRPr lang="tr-TR" sz="1800" dirty="0" smtClean="0"/>
          </a:p>
          <a:p>
            <a:pPr eaLnBrk="1" hangingPunct="1">
              <a:buFont typeface="Arial" charset="0"/>
              <a:buNone/>
              <a:defRPr/>
            </a:pPr>
            <a:r>
              <a:rPr lang="tr-TR" sz="1800" b="1" dirty="0" smtClean="0"/>
              <a:t>Bu parçada sözü edilen yazar aşağıdakilerden </a:t>
            </a:r>
          </a:p>
          <a:p>
            <a:pPr eaLnBrk="1" hangingPunct="1">
              <a:buFont typeface="Arial" charset="0"/>
              <a:buNone/>
              <a:defRPr/>
            </a:pPr>
            <a:r>
              <a:rPr lang="tr-TR" sz="1800" b="1" dirty="0" smtClean="0"/>
              <a:t>hangisidir?</a:t>
            </a:r>
            <a:r>
              <a:rPr lang="tr-TR" sz="1800" dirty="0" smtClean="0"/>
              <a:t/>
            </a:r>
            <a:br>
              <a:rPr lang="tr-TR" sz="1800" dirty="0" smtClean="0"/>
            </a:br>
            <a:r>
              <a:rPr lang="tr-TR" sz="1800" dirty="0" smtClean="0"/>
              <a:t/>
            </a:r>
            <a:br>
              <a:rPr lang="tr-TR" sz="1800" dirty="0" smtClean="0"/>
            </a:br>
            <a:r>
              <a:rPr lang="tr-TR" sz="1800" dirty="0" smtClean="0"/>
              <a:t>A) Yakup Kadri Karaosmanoğlu</a:t>
            </a:r>
            <a:br>
              <a:rPr lang="tr-TR" sz="1800" dirty="0" smtClean="0"/>
            </a:br>
            <a:r>
              <a:rPr lang="tr-TR" sz="1800" dirty="0" smtClean="0"/>
              <a:t>B) Abdülhak Şinasi Hisar</a:t>
            </a:r>
            <a:br>
              <a:rPr lang="tr-TR" sz="1800" dirty="0" smtClean="0"/>
            </a:br>
            <a:r>
              <a:rPr lang="tr-TR" sz="1800" dirty="0" smtClean="0"/>
              <a:t>C) Ahmet Hamdi Tanpınar</a:t>
            </a:r>
            <a:br>
              <a:rPr lang="tr-TR" sz="1800" dirty="0" smtClean="0"/>
            </a:br>
            <a:r>
              <a:rPr lang="tr-TR" sz="1800" dirty="0" smtClean="0"/>
              <a:t>D) Namık Kemal</a:t>
            </a:r>
            <a:br>
              <a:rPr lang="tr-TR" sz="1800" dirty="0" smtClean="0"/>
            </a:br>
            <a:r>
              <a:rPr lang="tr-TR" sz="1800" dirty="0" smtClean="0"/>
              <a:t>E) Hüseyin Rahmi Gürpınar</a:t>
            </a:r>
            <a:br>
              <a:rPr lang="tr-TR" sz="1800" dirty="0" smtClean="0"/>
            </a:br>
            <a:r>
              <a:rPr lang="tr-TR" sz="1800" dirty="0" smtClean="0"/>
              <a:t/>
            </a:r>
            <a:br>
              <a:rPr lang="tr-TR" sz="1800" dirty="0" smtClean="0"/>
            </a:br>
            <a:r>
              <a:rPr lang="tr-TR" sz="1800" dirty="0" smtClean="0"/>
              <a:t>(ÖYS -1994)</a:t>
            </a:r>
          </a:p>
        </p:txBody>
      </p:sp>
      <p:sp>
        <p:nvSpPr>
          <p:cNvPr id="30724" name="3 Metin Yer Tutucusu"/>
          <p:cNvSpPr>
            <a:spLocks noGrp="1"/>
          </p:cNvSpPr>
          <p:nvPr>
            <p:ph type="body" sz="half" idx="4294967295"/>
          </p:nvPr>
        </p:nvSpPr>
        <p:spPr>
          <a:xfrm>
            <a:off x="457200" y="1435100"/>
            <a:ext cx="3008313" cy="5137150"/>
          </a:xfrm>
          <a:solidFill>
            <a:schemeClr val="tx2">
              <a:lumMod val="40000"/>
              <a:lumOff val="60000"/>
            </a:schemeClr>
          </a:solidFill>
        </p:spPr>
        <p:txBody>
          <a:bodyPr/>
          <a:lstStyle/>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r>
              <a:rPr lang="tr-TR" sz="2400" b="1" dirty="0" smtClean="0">
                <a:solidFill>
                  <a:srgbClr val="FF0000"/>
                </a:solidFill>
              </a:rPr>
              <a:t>1994 ÖYS Sorusu</a:t>
            </a:r>
          </a:p>
          <a:p>
            <a:pPr>
              <a:buFont typeface="Arial" charset="0"/>
              <a:buNone/>
              <a:defRPr/>
            </a:pPr>
            <a:endParaRPr lang="tr-TR" sz="1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Başlık"/>
          <p:cNvSpPr>
            <a:spLocks noGrp="1"/>
          </p:cNvSpPr>
          <p:nvPr>
            <p:ph type="title" idx="4294967295"/>
          </p:nvPr>
        </p:nvSpPr>
        <p:spPr>
          <a:xfrm>
            <a:off x="457200" y="273050"/>
            <a:ext cx="3008313" cy="1162050"/>
          </a:xfrm>
          <a:solidFill>
            <a:schemeClr val="bg1">
              <a:lumMod val="75000"/>
            </a:schemeClr>
          </a:solidFill>
        </p:spPr>
        <p:txBody>
          <a:bodyPr anchor="b"/>
          <a:lstStyle/>
          <a:p>
            <a:pPr eaLnBrk="1" hangingPunct="1">
              <a:defRPr/>
            </a:pPr>
            <a:r>
              <a:rPr lang="tr-TR" sz="2400" b="1" dirty="0" smtClean="0">
                <a:latin typeface="Comic Sans MS" pitchFamily="66" charset="0"/>
              </a:rPr>
              <a:t>1.Ahmet Hamdi TANPINAR</a:t>
            </a:r>
            <a:br>
              <a:rPr lang="tr-TR" sz="2400" b="1" dirty="0" smtClean="0">
                <a:latin typeface="Comic Sans MS" pitchFamily="66" charset="0"/>
              </a:rPr>
            </a:br>
            <a:r>
              <a:rPr lang="tr-TR" sz="2400" b="1" dirty="0" smtClean="0">
                <a:latin typeface="Comic Sans MS" pitchFamily="66" charset="0"/>
              </a:rPr>
              <a:t>(1901-1962)</a:t>
            </a:r>
          </a:p>
        </p:txBody>
      </p:sp>
      <p:sp>
        <p:nvSpPr>
          <p:cNvPr id="30723" name="2 İçerik Yer Tutucusu"/>
          <p:cNvSpPr>
            <a:spLocks noGrp="1"/>
          </p:cNvSpPr>
          <p:nvPr>
            <p:ph idx="4294967295"/>
          </p:nvPr>
        </p:nvSpPr>
        <p:spPr>
          <a:xfrm>
            <a:off x="3575050" y="285750"/>
            <a:ext cx="5354638" cy="6286500"/>
          </a:xfrm>
          <a:solidFill>
            <a:schemeClr val="accent3"/>
          </a:solidFill>
        </p:spPr>
        <p:txBody>
          <a:bodyPr anchor="ctr"/>
          <a:lstStyle/>
          <a:p>
            <a:pPr algn="ctr" eaLnBrk="1" hangingPunct="1">
              <a:buFont typeface="Arial" charset="0"/>
              <a:buNone/>
              <a:defRPr/>
            </a:pPr>
            <a:r>
              <a:rPr lang="tr-TR" sz="6600" dirty="0" smtClean="0"/>
              <a:t>	Cevap</a:t>
            </a:r>
          </a:p>
          <a:p>
            <a:pPr algn="ctr" eaLnBrk="1" hangingPunct="1">
              <a:buFont typeface="Arial" charset="0"/>
              <a:buNone/>
              <a:defRPr/>
            </a:pPr>
            <a:r>
              <a:rPr lang="tr-TR" sz="6600" dirty="0" smtClean="0"/>
              <a:t>	</a:t>
            </a:r>
            <a:r>
              <a:rPr lang="tr-TR" sz="6600" dirty="0" smtClean="0">
                <a:solidFill>
                  <a:srgbClr val="FF0000"/>
                </a:solidFill>
              </a:rPr>
              <a:t>C</a:t>
            </a:r>
            <a:endParaRPr lang="tr-TR" sz="1800" dirty="0" smtClean="0">
              <a:solidFill>
                <a:srgbClr val="FF0000"/>
              </a:solidFill>
            </a:endParaRPr>
          </a:p>
        </p:txBody>
      </p:sp>
      <p:sp>
        <p:nvSpPr>
          <p:cNvPr id="30724" name="3 Metin Yer Tutucusu"/>
          <p:cNvSpPr>
            <a:spLocks noGrp="1"/>
          </p:cNvSpPr>
          <p:nvPr>
            <p:ph type="body" sz="half" idx="4294967295"/>
          </p:nvPr>
        </p:nvSpPr>
        <p:spPr>
          <a:xfrm>
            <a:off x="457200" y="1435100"/>
            <a:ext cx="3008313" cy="5137150"/>
          </a:xfrm>
          <a:solidFill>
            <a:schemeClr val="tx2">
              <a:lumMod val="40000"/>
              <a:lumOff val="60000"/>
            </a:schemeClr>
          </a:solidFill>
        </p:spPr>
        <p:txBody>
          <a:bodyPr/>
          <a:lstStyle/>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r>
              <a:rPr lang="tr-TR" sz="2400" b="1" dirty="0" smtClean="0">
                <a:solidFill>
                  <a:srgbClr val="FF0000"/>
                </a:solidFill>
              </a:rPr>
              <a:t>1988 ÖYS Sorusu</a:t>
            </a:r>
          </a:p>
          <a:p>
            <a:pPr>
              <a:buFont typeface="Arial" charset="0"/>
              <a:buNone/>
              <a:defRPr/>
            </a:pPr>
            <a:endParaRPr lang="tr-TR" sz="1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Başlık"/>
          <p:cNvSpPr>
            <a:spLocks noGrp="1"/>
          </p:cNvSpPr>
          <p:nvPr>
            <p:ph type="title" idx="4294967295"/>
          </p:nvPr>
        </p:nvSpPr>
        <p:spPr>
          <a:xfrm>
            <a:off x="457200" y="273050"/>
            <a:ext cx="3008313" cy="1162050"/>
          </a:xfrm>
          <a:solidFill>
            <a:schemeClr val="bg1">
              <a:lumMod val="75000"/>
            </a:schemeClr>
          </a:solidFill>
        </p:spPr>
        <p:txBody>
          <a:bodyPr anchor="b"/>
          <a:lstStyle/>
          <a:p>
            <a:pPr eaLnBrk="1" hangingPunct="1">
              <a:defRPr/>
            </a:pPr>
            <a:r>
              <a:rPr lang="tr-TR" sz="2400" b="1" dirty="0" smtClean="0">
                <a:latin typeface="Comic Sans MS" pitchFamily="66" charset="0"/>
              </a:rPr>
              <a:t>2. Necip Fazıl KISAKÜREK (1904–1983)</a:t>
            </a:r>
          </a:p>
        </p:txBody>
      </p:sp>
      <p:sp>
        <p:nvSpPr>
          <p:cNvPr id="30723" name="2 İçerik Yer Tutucusu"/>
          <p:cNvSpPr>
            <a:spLocks noGrp="1"/>
          </p:cNvSpPr>
          <p:nvPr>
            <p:ph idx="4294967295"/>
          </p:nvPr>
        </p:nvSpPr>
        <p:spPr>
          <a:xfrm>
            <a:off x="3575050" y="285750"/>
            <a:ext cx="5111750" cy="6286500"/>
          </a:xfrm>
          <a:solidFill>
            <a:schemeClr val="accent3"/>
          </a:solidFill>
        </p:spPr>
        <p:txBody>
          <a:bodyPr/>
          <a:lstStyle/>
          <a:p>
            <a:pPr>
              <a:defRPr/>
            </a:pPr>
            <a:r>
              <a:rPr lang="tr-TR" sz="1800" dirty="0" smtClean="0"/>
              <a:t>Şiirleri ve tiyatrolarıyla ün kazanmış usta bir yazardır.</a:t>
            </a:r>
          </a:p>
          <a:p>
            <a:pPr>
              <a:defRPr/>
            </a:pPr>
            <a:r>
              <a:rPr lang="tr-TR" sz="1800" dirty="0" smtClean="0"/>
              <a:t>“Büyük Doğu” ve “Ağaç” dergilerini çıkarmıştır.</a:t>
            </a:r>
          </a:p>
          <a:p>
            <a:pPr>
              <a:defRPr/>
            </a:pPr>
            <a:r>
              <a:rPr lang="tr-TR" sz="1800" dirty="0" smtClean="0"/>
              <a:t>Fransız sembolistlerinden ve halk şiirinden yararlanarak heceyle kendine has, başarılı şiirler yazmıştır.</a:t>
            </a:r>
          </a:p>
          <a:p>
            <a:pPr>
              <a:defRPr/>
            </a:pPr>
            <a:r>
              <a:rPr lang="tr-TR" sz="1800" dirty="0" smtClean="0"/>
              <a:t>İlk dönem şiirlerinden sonra mistik konuları, madde ve ruh ilişkisini, insanın evrendeki yerini konu edinen şiirler yazmıştır.</a:t>
            </a:r>
          </a:p>
          <a:p>
            <a:pPr>
              <a:defRPr/>
            </a:pPr>
            <a:r>
              <a:rPr lang="tr-TR" sz="1800" dirty="0" smtClean="0"/>
              <a:t>“Kaldırımlar” şiiriyle geniş bir kesim tarafından tanınmış ve sevilmiştir.</a:t>
            </a:r>
          </a:p>
          <a:p>
            <a:pPr>
              <a:defRPr/>
            </a:pPr>
            <a:r>
              <a:rPr lang="tr-TR" sz="1800" dirty="0" smtClean="0"/>
              <a:t>Şiirlerini “Çile” başlığı altında bir kitapta toplamış ve bu kitapta şiir anlayışını (poetikasını) düzyazı olarak anlatmıştır.</a:t>
            </a:r>
          </a:p>
          <a:p>
            <a:pPr>
              <a:defRPr/>
            </a:pPr>
            <a:r>
              <a:rPr lang="tr-TR" sz="1800" dirty="0" smtClean="0"/>
              <a:t>Halk şiirimizin öz ve biçim yapısından yararlan­mış, bunlara Batılı, modern bir özellik kazandırmış, sonraları dinsel duyuşlarda karar kılmıştır.</a:t>
            </a:r>
          </a:p>
          <a:p>
            <a:pPr eaLnBrk="1" hangingPunct="1">
              <a:buFont typeface="Arial" charset="0"/>
              <a:buNone/>
              <a:defRPr/>
            </a:pPr>
            <a:endParaRPr lang="tr-TR" sz="1800" dirty="0" smtClean="0"/>
          </a:p>
          <a:p>
            <a:pPr eaLnBrk="1" hangingPunct="1">
              <a:defRPr/>
            </a:pPr>
            <a:endParaRPr lang="tr-TR" sz="1800" dirty="0" smtClean="0"/>
          </a:p>
        </p:txBody>
      </p:sp>
      <p:sp>
        <p:nvSpPr>
          <p:cNvPr id="30724" name="3 Metin Yer Tutucusu"/>
          <p:cNvSpPr>
            <a:spLocks noGrp="1"/>
          </p:cNvSpPr>
          <p:nvPr>
            <p:ph type="body" sz="half" idx="4294967295"/>
          </p:nvPr>
        </p:nvSpPr>
        <p:spPr>
          <a:xfrm>
            <a:off x="457200" y="1435100"/>
            <a:ext cx="3008313" cy="5137150"/>
          </a:xfrm>
          <a:solidFill>
            <a:schemeClr val="tx2">
              <a:lumMod val="40000"/>
              <a:lumOff val="60000"/>
            </a:schemeClr>
          </a:solidFill>
        </p:spPr>
        <p:txBody>
          <a:bodyPr/>
          <a:lstStyle/>
          <a:p>
            <a:pPr marL="0" indent="0" eaLnBrk="1" hangingPunct="1">
              <a:buFont typeface="Arial" charset="0"/>
              <a:buNone/>
              <a:defRPr/>
            </a:pPr>
            <a:r>
              <a:rPr lang="tr-TR" sz="1200" b="1" dirty="0" smtClean="0"/>
              <a:t>ESERLERİ</a:t>
            </a:r>
            <a:r>
              <a:rPr lang="tr-TR" sz="1200" dirty="0" smtClean="0"/>
              <a:t>:</a:t>
            </a:r>
            <a:endParaRPr lang="tr-TR" sz="1100" dirty="0" smtClean="0"/>
          </a:p>
          <a:p>
            <a:pPr>
              <a:buFont typeface="Arial" charset="0"/>
              <a:buNone/>
              <a:defRPr/>
            </a:pPr>
            <a:r>
              <a:rPr lang="tr-TR" sz="1400" b="1" dirty="0" smtClean="0">
                <a:solidFill>
                  <a:schemeClr val="accent1"/>
                </a:solidFill>
              </a:rPr>
              <a:t>Şiir:</a:t>
            </a:r>
            <a:r>
              <a:rPr lang="tr-TR" sz="1400" dirty="0" smtClean="0">
                <a:solidFill>
                  <a:schemeClr val="accent1"/>
                </a:solidFill>
              </a:rPr>
              <a:t> </a:t>
            </a:r>
          </a:p>
          <a:p>
            <a:pPr>
              <a:buFont typeface="Arial" charset="0"/>
              <a:buNone/>
              <a:defRPr/>
            </a:pPr>
            <a:r>
              <a:rPr lang="tr-TR" sz="1400" i="1" dirty="0" smtClean="0"/>
              <a:t>Örümcek Ağı, </a:t>
            </a:r>
          </a:p>
          <a:p>
            <a:pPr>
              <a:buFont typeface="Arial" charset="0"/>
              <a:buNone/>
              <a:defRPr/>
            </a:pPr>
            <a:r>
              <a:rPr lang="tr-TR" sz="1400" i="1" dirty="0" smtClean="0"/>
              <a:t>Kaldırımlar, </a:t>
            </a:r>
          </a:p>
          <a:p>
            <a:pPr>
              <a:buFont typeface="Arial" charset="0"/>
              <a:buNone/>
              <a:defRPr/>
            </a:pPr>
            <a:r>
              <a:rPr lang="tr-TR" sz="1400" i="1" dirty="0" smtClean="0"/>
              <a:t>Ben ve Ötesi, </a:t>
            </a:r>
          </a:p>
          <a:p>
            <a:pPr>
              <a:buFont typeface="Arial" charset="0"/>
              <a:buNone/>
              <a:defRPr/>
            </a:pPr>
            <a:r>
              <a:rPr lang="tr-TR" sz="1400" i="1" dirty="0" smtClean="0"/>
              <a:t>Sonsuzluk Kervanı, </a:t>
            </a:r>
          </a:p>
          <a:p>
            <a:pPr>
              <a:buFont typeface="Arial" charset="0"/>
              <a:buNone/>
              <a:defRPr/>
            </a:pPr>
            <a:r>
              <a:rPr lang="tr-TR" sz="1400" i="1" dirty="0" smtClean="0"/>
              <a:t>Çile</a:t>
            </a:r>
            <a:endParaRPr lang="tr-TR" sz="1400" dirty="0" smtClean="0"/>
          </a:p>
          <a:p>
            <a:pPr>
              <a:buFont typeface="Arial" charset="0"/>
              <a:buNone/>
              <a:defRPr/>
            </a:pPr>
            <a:r>
              <a:rPr lang="tr-TR" sz="1400" b="1" dirty="0" smtClean="0">
                <a:solidFill>
                  <a:schemeClr val="accent1"/>
                </a:solidFill>
              </a:rPr>
              <a:t>Oyun</a:t>
            </a:r>
            <a:r>
              <a:rPr lang="tr-TR" sz="1400" b="1" dirty="0" smtClean="0"/>
              <a:t>:</a:t>
            </a:r>
            <a:r>
              <a:rPr lang="tr-TR" sz="1400" dirty="0" smtClean="0"/>
              <a:t> </a:t>
            </a:r>
          </a:p>
          <a:p>
            <a:pPr>
              <a:buFont typeface="Arial" charset="0"/>
              <a:buNone/>
              <a:defRPr/>
            </a:pPr>
            <a:r>
              <a:rPr lang="tr-TR" sz="1400" i="1" dirty="0" smtClean="0"/>
              <a:t>Tohum, Bir Adam Yaratmak,</a:t>
            </a:r>
          </a:p>
          <a:p>
            <a:pPr>
              <a:buFont typeface="Arial" charset="0"/>
              <a:buNone/>
              <a:defRPr/>
            </a:pPr>
            <a:r>
              <a:rPr lang="tr-TR" sz="1400" i="1" dirty="0" smtClean="0"/>
              <a:t> Künye, </a:t>
            </a:r>
            <a:r>
              <a:rPr lang="tr-TR" sz="1400" i="1" dirty="0" err="1" smtClean="0"/>
              <a:t>Sabırtaşı</a:t>
            </a:r>
            <a:r>
              <a:rPr lang="tr-TR" sz="1400" i="1" dirty="0" smtClean="0"/>
              <a:t>, Para, Nam-ı </a:t>
            </a:r>
          </a:p>
          <a:p>
            <a:pPr>
              <a:buFont typeface="Arial" charset="0"/>
              <a:buNone/>
              <a:defRPr/>
            </a:pPr>
            <a:r>
              <a:rPr lang="tr-TR" sz="1400" i="1" dirty="0" smtClean="0"/>
              <a:t>Diğer Parmaksız Salih, Reis Bey, </a:t>
            </a:r>
          </a:p>
          <a:p>
            <a:pPr>
              <a:buFont typeface="Arial" charset="0"/>
              <a:buNone/>
              <a:defRPr/>
            </a:pPr>
            <a:r>
              <a:rPr lang="tr-TR" sz="1400" i="1" dirty="0" smtClean="0"/>
              <a:t>Yunus Emre, Abdülhamit Han, </a:t>
            </a:r>
          </a:p>
          <a:p>
            <a:pPr>
              <a:buFont typeface="Arial" charset="0"/>
              <a:buNone/>
              <a:defRPr/>
            </a:pPr>
            <a:r>
              <a:rPr lang="tr-TR" sz="1400" i="1" dirty="0" smtClean="0"/>
              <a:t>Ahşap Konak, Siyah Pelerinli </a:t>
            </a:r>
          </a:p>
          <a:p>
            <a:pPr>
              <a:buFont typeface="Arial" charset="0"/>
              <a:buNone/>
              <a:defRPr/>
            </a:pPr>
            <a:r>
              <a:rPr lang="tr-TR" sz="1400" i="1" dirty="0" smtClean="0"/>
              <a:t>Adam</a:t>
            </a:r>
            <a:endParaRPr lang="tr-TR" sz="1400" dirty="0" smtClean="0"/>
          </a:p>
          <a:p>
            <a:pPr>
              <a:buFont typeface="Arial" charset="0"/>
              <a:buNone/>
              <a:defRPr/>
            </a:pPr>
            <a:r>
              <a:rPr lang="tr-TR" sz="1400" b="1" dirty="0" smtClean="0">
                <a:solidFill>
                  <a:schemeClr val="accent1"/>
                </a:solidFill>
              </a:rPr>
              <a:t>Öykü</a:t>
            </a:r>
            <a:r>
              <a:rPr lang="tr-TR" sz="1400" b="1" dirty="0" smtClean="0"/>
              <a:t>:</a:t>
            </a:r>
            <a:r>
              <a:rPr lang="tr-TR" sz="1400" dirty="0" smtClean="0"/>
              <a:t> </a:t>
            </a:r>
          </a:p>
          <a:p>
            <a:pPr>
              <a:buFont typeface="Arial" charset="0"/>
              <a:buNone/>
              <a:defRPr/>
            </a:pPr>
            <a:r>
              <a:rPr lang="tr-TR" sz="1400" i="1" dirty="0" smtClean="0"/>
              <a:t>Hikâyelerim</a:t>
            </a:r>
            <a:endParaRPr lang="tr-TR" sz="1400" dirty="0" smtClean="0"/>
          </a:p>
          <a:p>
            <a:pPr>
              <a:buFont typeface="Arial" charset="0"/>
              <a:buNone/>
              <a:defRPr/>
            </a:pPr>
            <a:r>
              <a:rPr lang="tr-TR" sz="1400" b="1" dirty="0" smtClean="0">
                <a:solidFill>
                  <a:schemeClr val="accent1"/>
                </a:solidFill>
              </a:rPr>
              <a:t>Roman</a:t>
            </a:r>
            <a:r>
              <a:rPr lang="tr-TR" sz="1400" b="1" dirty="0" smtClean="0"/>
              <a:t>:</a:t>
            </a:r>
            <a:r>
              <a:rPr lang="tr-TR" sz="1400" dirty="0" smtClean="0"/>
              <a:t> </a:t>
            </a:r>
          </a:p>
          <a:p>
            <a:pPr>
              <a:buFont typeface="Arial" charset="0"/>
              <a:buNone/>
              <a:defRPr/>
            </a:pPr>
            <a:r>
              <a:rPr lang="tr-TR" sz="1400" i="1" dirty="0" smtClean="0"/>
              <a:t>Aynadaki Yalan</a:t>
            </a:r>
            <a:endParaRPr lang="tr-TR" sz="1400" dirty="0" smtClean="0"/>
          </a:p>
          <a:p>
            <a:pPr>
              <a:buFont typeface="Arial" charset="0"/>
              <a:buNone/>
              <a:defRPr/>
            </a:pPr>
            <a:r>
              <a:rPr lang="tr-TR" sz="1400" b="1" dirty="0" smtClean="0">
                <a:solidFill>
                  <a:schemeClr val="accent1"/>
                </a:solidFill>
              </a:rPr>
              <a:t>Anı:</a:t>
            </a:r>
            <a:r>
              <a:rPr lang="tr-TR" sz="1400" dirty="0" smtClean="0">
                <a:solidFill>
                  <a:schemeClr val="accent1"/>
                </a:solidFill>
              </a:rPr>
              <a:t> </a:t>
            </a:r>
          </a:p>
          <a:p>
            <a:pPr>
              <a:buFont typeface="Arial" charset="0"/>
              <a:buNone/>
              <a:defRPr/>
            </a:pPr>
            <a:r>
              <a:rPr lang="tr-TR" sz="1400" i="1" dirty="0" smtClean="0"/>
              <a:t>Yılanlı Kuyudan</a:t>
            </a:r>
            <a:endParaRPr lang="tr-TR" sz="1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Başlık"/>
          <p:cNvSpPr>
            <a:spLocks noGrp="1"/>
          </p:cNvSpPr>
          <p:nvPr>
            <p:ph type="title" idx="4294967295"/>
          </p:nvPr>
        </p:nvSpPr>
        <p:spPr>
          <a:xfrm>
            <a:off x="457200" y="273050"/>
            <a:ext cx="3008313" cy="1162050"/>
          </a:xfrm>
          <a:solidFill>
            <a:schemeClr val="bg1">
              <a:lumMod val="75000"/>
            </a:schemeClr>
          </a:solidFill>
        </p:spPr>
        <p:txBody>
          <a:bodyPr anchor="b"/>
          <a:lstStyle/>
          <a:p>
            <a:pPr eaLnBrk="1" hangingPunct="1">
              <a:defRPr/>
            </a:pPr>
            <a:r>
              <a:rPr lang="tr-TR" sz="2400" b="1" dirty="0" smtClean="0">
                <a:latin typeface="Comic Sans MS" pitchFamily="66" charset="0"/>
              </a:rPr>
              <a:t>3. Ahmet Muhip DIRANAS (1908 – 1980)</a:t>
            </a:r>
          </a:p>
        </p:txBody>
      </p:sp>
      <p:sp>
        <p:nvSpPr>
          <p:cNvPr id="30723" name="2 İçerik Yer Tutucusu"/>
          <p:cNvSpPr>
            <a:spLocks noGrp="1"/>
          </p:cNvSpPr>
          <p:nvPr>
            <p:ph idx="4294967295"/>
          </p:nvPr>
        </p:nvSpPr>
        <p:spPr>
          <a:xfrm>
            <a:off x="3575050" y="285750"/>
            <a:ext cx="5111750" cy="6286500"/>
          </a:xfrm>
          <a:solidFill>
            <a:schemeClr val="accent3"/>
          </a:solidFill>
        </p:spPr>
        <p:txBody>
          <a:bodyPr/>
          <a:lstStyle/>
          <a:p>
            <a:pPr eaLnBrk="1" hangingPunct="1">
              <a:defRPr/>
            </a:pPr>
            <a:endParaRPr lang="tr-TR" sz="1800" dirty="0" smtClean="0"/>
          </a:p>
          <a:p>
            <a:pPr>
              <a:defRPr/>
            </a:pPr>
            <a:r>
              <a:rPr lang="tr-TR" sz="2400" dirty="0" smtClean="0"/>
              <a:t>Şiirleriyle tanınmakla birlikte tiyatro eserleri de vardır. Fransız sembolizmiyle Türk şiir geleneğini başarıyla kaynaştırmıştır.</a:t>
            </a:r>
          </a:p>
          <a:p>
            <a:pPr>
              <a:defRPr/>
            </a:pPr>
            <a:r>
              <a:rPr lang="tr-TR" sz="2400" dirty="0" smtClean="0"/>
              <a:t>Hece ölçüsüyle biçimsel mükemmelliğe önem verdiği şiirler yazmıştır. Aşk, insanın iç dünyası gibi bireysel duyguları işlemiştir.</a:t>
            </a:r>
          </a:p>
          <a:p>
            <a:pPr>
              <a:defRPr/>
            </a:pPr>
            <a:r>
              <a:rPr lang="tr-TR" sz="2400" dirty="0" smtClean="0"/>
              <a:t>Kar, </a:t>
            </a:r>
            <a:r>
              <a:rPr lang="tr-TR" sz="2400" dirty="0" err="1" smtClean="0"/>
              <a:t>Olvido</a:t>
            </a:r>
            <a:r>
              <a:rPr lang="tr-TR" sz="2400" dirty="0" smtClean="0"/>
              <a:t>, Ağrı ve Fahriye Abla şiirleriyle sevilmiştir.</a:t>
            </a:r>
          </a:p>
        </p:txBody>
      </p:sp>
      <p:sp>
        <p:nvSpPr>
          <p:cNvPr id="30724" name="3 Metin Yer Tutucusu"/>
          <p:cNvSpPr>
            <a:spLocks noGrp="1"/>
          </p:cNvSpPr>
          <p:nvPr>
            <p:ph type="body" sz="half" idx="4294967295"/>
          </p:nvPr>
        </p:nvSpPr>
        <p:spPr>
          <a:xfrm>
            <a:off x="457200" y="1435100"/>
            <a:ext cx="3008313" cy="5137150"/>
          </a:xfrm>
          <a:solidFill>
            <a:schemeClr val="tx2">
              <a:lumMod val="40000"/>
              <a:lumOff val="60000"/>
            </a:schemeClr>
          </a:solidFill>
        </p:spPr>
        <p:txBody>
          <a:bodyPr/>
          <a:lstStyle/>
          <a:p>
            <a:pPr marL="0" indent="0" eaLnBrk="1" hangingPunct="1">
              <a:buFont typeface="Arial" charset="0"/>
              <a:buNone/>
              <a:defRPr/>
            </a:pPr>
            <a:r>
              <a:rPr lang="tr-TR" sz="1200" b="1" dirty="0" smtClean="0"/>
              <a:t>ESERLERİ</a:t>
            </a:r>
            <a:r>
              <a:rPr lang="tr-TR" sz="1200" dirty="0" smtClean="0"/>
              <a:t>:</a:t>
            </a:r>
            <a:endParaRPr lang="tr-TR" sz="1100" dirty="0" smtClean="0"/>
          </a:p>
          <a:p>
            <a:pPr>
              <a:buFont typeface="Arial" charset="0"/>
              <a:buNone/>
              <a:defRPr/>
            </a:pPr>
            <a:r>
              <a:rPr lang="tr-TR" sz="1400" b="1" dirty="0" smtClean="0">
                <a:solidFill>
                  <a:schemeClr val="accent1"/>
                </a:solidFill>
              </a:rPr>
              <a:t>Şiir:</a:t>
            </a:r>
            <a:r>
              <a:rPr lang="tr-TR" sz="1400" dirty="0" smtClean="0">
                <a:solidFill>
                  <a:schemeClr val="accent1"/>
                </a:solidFill>
              </a:rPr>
              <a:t> </a:t>
            </a:r>
            <a:endParaRPr lang="tr-TR" sz="1400" dirty="0" smtClean="0"/>
          </a:p>
          <a:p>
            <a:pPr>
              <a:buFont typeface="Arial" charset="0"/>
              <a:buNone/>
              <a:defRPr/>
            </a:pPr>
            <a:r>
              <a:rPr lang="tr-TR" sz="1400" i="1" dirty="0" smtClean="0"/>
              <a:t>	</a:t>
            </a:r>
            <a:r>
              <a:rPr lang="tr-TR" sz="1400" dirty="0" smtClean="0"/>
              <a:t>Şiirler (1974)</a:t>
            </a:r>
          </a:p>
          <a:p>
            <a:pPr>
              <a:buFont typeface="Arial" charset="0"/>
              <a:buNone/>
              <a:defRPr/>
            </a:pPr>
            <a:r>
              <a:rPr lang="tr-TR" sz="1400" dirty="0" smtClean="0"/>
              <a:t>	Kırık Saz (1975 T. Fikret'ten).</a:t>
            </a:r>
          </a:p>
          <a:p>
            <a:pPr>
              <a:buFont typeface="Arial" charset="0"/>
              <a:buNone/>
              <a:defRPr/>
            </a:pPr>
            <a:r>
              <a:rPr lang="tr-TR" sz="1400" dirty="0" smtClean="0"/>
              <a:t>	Fahriye Abla</a:t>
            </a:r>
          </a:p>
          <a:p>
            <a:pPr>
              <a:buFont typeface="Arial" charset="0"/>
              <a:buNone/>
              <a:defRPr/>
            </a:pPr>
            <a:r>
              <a:rPr lang="tr-TR" sz="1400" dirty="0" smtClean="0"/>
              <a:t>	Rüzgar</a:t>
            </a:r>
          </a:p>
          <a:p>
            <a:pPr>
              <a:buFont typeface="Arial" charset="0"/>
              <a:buNone/>
              <a:defRPr/>
            </a:pPr>
            <a:r>
              <a:rPr lang="tr-TR" sz="1400" dirty="0" smtClean="0"/>
              <a:t>	Kar</a:t>
            </a:r>
          </a:p>
          <a:p>
            <a:pPr>
              <a:buFont typeface="Arial" charset="0"/>
              <a:buNone/>
              <a:defRPr/>
            </a:pPr>
            <a:endParaRPr lang="tr-TR" sz="1400" dirty="0" smtClean="0"/>
          </a:p>
          <a:p>
            <a:pPr>
              <a:buFont typeface="Arial" charset="0"/>
              <a:buNone/>
              <a:defRPr/>
            </a:pPr>
            <a:r>
              <a:rPr lang="tr-TR" sz="1400" b="1" dirty="0" smtClean="0">
                <a:solidFill>
                  <a:srgbClr val="0070C0"/>
                </a:solidFill>
              </a:rPr>
              <a:t>Oyun:</a:t>
            </a:r>
            <a:r>
              <a:rPr lang="tr-TR" sz="1400" dirty="0" smtClean="0">
                <a:solidFill>
                  <a:srgbClr val="0070C0"/>
                </a:solidFill>
              </a:rPr>
              <a:t> </a:t>
            </a:r>
          </a:p>
          <a:p>
            <a:pPr>
              <a:buFont typeface="Arial" charset="0"/>
              <a:buNone/>
              <a:defRPr/>
            </a:pPr>
            <a:r>
              <a:rPr lang="tr-TR" sz="1400" i="1" dirty="0" smtClean="0"/>
              <a:t>	Gölgeler, </a:t>
            </a:r>
          </a:p>
          <a:p>
            <a:pPr>
              <a:buFont typeface="Arial" charset="0"/>
              <a:buNone/>
              <a:defRPr/>
            </a:pPr>
            <a:r>
              <a:rPr lang="tr-TR" sz="1400" i="1" dirty="0" smtClean="0"/>
              <a:t>	O Böyle İstemezdi.</a:t>
            </a:r>
            <a:r>
              <a:rPr lang="tr-TR" sz="1400" b="1" dirty="0" smtClean="0"/>
              <a:t> </a:t>
            </a:r>
          </a:p>
          <a:p>
            <a:pPr>
              <a:buFont typeface="Arial" charset="0"/>
              <a:buNone/>
              <a:defRPr/>
            </a:pPr>
            <a:r>
              <a:rPr lang="tr-TR" sz="1400" dirty="0" smtClean="0"/>
              <a:t>	Bitmez Tükenmez Can Sıkıntısı</a:t>
            </a:r>
          </a:p>
          <a:p>
            <a:pPr>
              <a:buFont typeface="Arial" charset="0"/>
              <a:buNone/>
              <a:defRPr/>
            </a:pPr>
            <a:r>
              <a:rPr lang="tr-TR" sz="1400" dirty="0" smtClean="0"/>
              <a:t>	Büyük Olsun</a:t>
            </a:r>
          </a:p>
          <a:p>
            <a:pPr>
              <a:buFont typeface="Arial" charset="0"/>
              <a:buNone/>
              <a:defRPr/>
            </a:pPr>
            <a:r>
              <a:rPr lang="tr-TR" sz="1400" dirty="0" smtClean="0"/>
              <a:t>	Atlıkarınca</a:t>
            </a:r>
          </a:p>
          <a:p>
            <a:pPr>
              <a:buFont typeface="Arial" charset="0"/>
              <a:buNone/>
              <a:defRPr/>
            </a:pPr>
            <a:endParaRPr lang="tr-TR"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3 Metin Yer Tutucusu"/>
          <p:cNvSpPr>
            <a:spLocks noGrp="1"/>
          </p:cNvSpPr>
          <p:nvPr>
            <p:ph type="body" sz="half" idx="2"/>
          </p:nvPr>
        </p:nvSpPr>
        <p:spPr>
          <a:xfrm>
            <a:off x="457200" y="1571625"/>
            <a:ext cx="3008313" cy="4554538"/>
          </a:xfrm>
          <a:solidFill>
            <a:schemeClr val="tx2">
              <a:lumMod val="40000"/>
              <a:lumOff val="60000"/>
            </a:schemeClr>
          </a:solidFill>
        </p:spPr>
        <p:txBody>
          <a:bodyPr anchor="ctr"/>
          <a:lstStyle/>
          <a:p>
            <a:pPr algn="ctr" eaLnBrk="1" hangingPunct="1">
              <a:lnSpc>
                <a:spcPct val="90000"/>
              </a:lnSpc>
              <a:defRPr/>
            </a:pPr>
            <a:r>
              <a:rPr lang="tr-TR" sz="2400" dirty="0" smtClean="0">
                <a:solidFill>
                  <a:srgbClr val="FF0000"/>
                </a:solidFill>
              </a:rPr>
              <a:t>Saf Şiir </a:t>
            </a:r>
          </a:p>
          <a:p>
            <a:pPr algn="ctr" eaLnBrk="1" hangingPunct="1">
              <a:lnSpc>
                <a:spcPct val="90000"/>
              </a:lnSpc>
              <a:defRPr/>
            </a:pPr>
            <a:r>
              <a:rPr lang="tr-TR" sz="2400" dirty="0" smtClean="0">
                <a:solidFill>
                  <a:srgbClr val="FF0000"/>
                </a:solidFill>
              </a:rPr>
              <a:t>(Öz, Halis Şiir) </a:t>
            </a:r>
          </a:p>
          <a:p>
            <a:pPr algn="ctr" eaLnBrk="1" hangingPunct="1">
              <a:lnSpc>
                <a:spcPct val="90000"/>
              </a:lnSpc>
              <a:defRPr/>
            </a:pPr>
            <a:r>
              <a:rPr lang="tr-TR" sz="2400" dirty="0" smtClean="0">
                <a:solidFill>
                  <a:srgbClr val="FF0000"/>
                </a:solidFill>
              </a:rPr>
              <a:t>Anlayışı</a:t>
            </a:r>
          </a:p>
        </p:txBody>
      </p:sp>
      <p:sp>
        <p:nvSpPr>
          <p:cNvPr id="12290" name="1 Başlık"/>
          <p:cNvSpPr>
            <a:spLocks noGrp="1"/>
          </p:cNvSpPr>
          <p:nvPr>
            <p:ph type="title"/>
          </p:nvPr>
        </p:nvSpPr>
        <p:spPr>
          <a:xfrm>
            <a:off x="457200" y="273050"/>
            <a:ext cx="3008313" cy="1298575"/>
          </a:xfrm>
          <a:solidFill>
            <a:schemeClr val="bg1">
              <a:lumMod val="75000"/>
            </a:schemeClr>
          </a:solidFill>
        </p:spPr>
        <p:txBody>
          <a:bodyPr/>
          <a:lstStyle/>
          <a:p>
            <a:pPr algn="ctr" eaLnBrk="1" hangingPunct="1">
              <a:defRPr/>
            </a:pP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Cumhuriyet Dönemi Coşku ve Heyecanı Dile Getiren Metinler-Şiir-Saf Şiir</a:t>
            </a:r>
            <a:endParaRPr lang="tr-TR" dirty="0" smtClean="0"/>
          </a:p>
        </p:txBody>
      </p:sp>
      <p:sp>
        <p:nvSpPr>
          <p:cNvPr id="12291" name="2 İçerik Yer Tutucusu"/>
          <p:cNvSpPr>
            <a:spLocks noGrp="1"/>
          </p:cNvSpPr>
          <p:nvPr>
            <p:ph idx="1"/>
          </p:nvPr>
        </p:nvSpPr>
        <p:spPr>
          <a:solidFill>
            <a:schemeClr val="accent3"/>
          </a:solidFill>
        </p:spPr>
        <p:txBody>
          <a:bodyPr/>
          <a:lstStyle/>
          <a:p>
            <a:pPr eaLnBrk="1" hangingPunct="1">
              <a:defRPr/>
            </a:pPr>
            <a:r>
              <a:rPr lang="tr-TR" sz="2000" dirty="0" smtClean="0"/>
              <a:t>Her ne kadar bu şiir anlayışı Paul </a:t>
            </a:r>
            <a:r>
              <a:rPr lang="tr-TR" sz="2000" dirty="0" err="1" smtClean="0"/>
              <a:t>Valery’e</a:t>
            </a:r>
            <a:r>
              <a:rPr lang="tr-TR" sz="2000" dirty="0" smtClean="0"/>
              <a:t> dayandırılsa da Türk edebiyatı, bu anlayışa pek de yabancı değildir.</a:t>
            </a:r>
          </a:p>
          <a:p>
            <a:pPr eaLnBrk="1" hangingPunct="1">
              <a:defRPr/>
            </a:pPr>
            <a:r>
              <a:rPr lang="tr-TR" sz="2000" dirty="0" smtClean="0"/>
              <a:t>Çünkü divan şiiri, Servet-i Fünun ve </a:t>
            </a:r>
            <a:r>
              <a:rPr lang="tr-TR" sz="2000" dirty="0" err="1" smtClean="0"/>
              <a:t>Fecr</a:t>
            </a:r>
            <a:r>
              <a:rPr lang="tr-TR" sz="2000" dirty="0" smtClean="0"/>
              <a:t>-i Ati şiiri bu anlayışa uygun örnekler vermiştir.</a:t>
            </a:r>
          </a:p>
          <a:p>
            <a:pPr eaLnBrk="1" hangingPunct="1">
              <a:defRPr/>
            </a:pPr>
            <a:r>
              <a:rPr lang="tr-TR" sz="2000" dirty="0" smtClean="0"/>
              <a:t>Milli Edebiyat Dönemi sanatçılarının milli duygularla oluşturduğu şiirlerin kişide bir heyecan yarattığı kesindir fakat bu heyecan geçtiğinde ortada şiir değil, manzume olduğu görülmüştür.</a:t>
            </a:r>
          </a:p>
          <a:p>
            <a:pPr eaLnBrk="1" hangingPunct="1">
              <a:defRPr/>
            </a:pPr>
            <a:r>
              <a:rPr lang="tr-TR" sz="2000" dirty="0" smtClean="0"/>
              <a:t>Öz şiiri savunan şairler, Milli Edebiyat şairlerinin sığ, gerçeklikten uzak memleketçiliklerine karşı çıkmışlar, şiiri soylu bir sanat olarak görmüşlerdir.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Başlık"/>
          <p:cNvSpPr>
            <a:spLocks noGrp="1"/>
          </p:cNvSpPr>
          <p:nvPr>
            <p:ph type="title" idx="4294967295"/>
          </p:nvPr>
        </p:nvSpPr>
        <p:spPr>
          <a:xfrm>
            <a:off x="457200" y="273050"/>
            <a:ext cx="3008313" cy="1162050"/>
          </a:xfrm>
          <a:solidFill>
            <a:schemeClr val="bg1">
              <a:lumMod val="75000"/>
            </a:schemeClr>
          </a:solidFill>
        </p:spPr>
        <p:txBody>
          <a:bodyPr anchor="b"/>
          <a:lstStyle/>
          <a:p>
            <a:pPr eaLnBrk="1" hangingPunct="1">
              <a:defRPr/>
            </a:pPr>
            <a:r>
              <a:rPr lang="tr-TR" sz="2400" b="1" dirty="0" smtClean="0">
                <a:latin typeface="Comic Sans MS" pitchFamily="66" charset="0"/>
              </a:rPr>
              <a:t>3. Ahmet Muhip DIRANAS (1908 – 1980)</a:t>
            </a:r>
          </a:p>
        </p:txBody>
      </p:sp>
      <p:sp>
        <p:nvSpPr>
          <p:cNvPr id="30723" name="2 İçerik Yer Tutucusu"/>
          <p:cNvSpPr>
            <a:spLocks noGrp="1"/>
          </p:cNvSpPr>
          <p:nvPr>
            <p:ph idx="4294967295"/>
          </p:nvPr>
        </p:nvSpPr>
        <p:spPr>
          <a:xfrm>
            <a:off x="3575050" y="285750"/>
            <a:ext cx="5111750" cy="6286500"/>
          </a:xfrm>
          <a:solidFill>
            <a:schemeClr val="accent3"/>
          </a:solidFill>
        </p:spPr>
        <p:txBody>
          <a:bodyPr/>
          <a:lstStyle/>
          <a:p>
            <a:pPr eaLnBrk="1" hangingPunct="1">
              <a:buFont typeface="Arial" charset="0"/>
              <a:buNone/>
              <a:defRPr/>
            </a:pPr>
            <a:r>
              <a:rPr lang="tr-TR" sz="1400" dirty="0" smtClean="0">
                <a:solidFill>
                  <a:srgbClr val="FF0000"/>
                </a:solidFill>
              </a:rPr>
              <a:t>KAR </a:t>
            </a:r>
          </a:p>
          <a:p>
            <a:pPr eaLnBrk="1" hangingPunct="1">
              <a:buFont typeface="Arial" charset="0"/>
              <a:buNone/>
              <a:defRPr/>
            </a:pPr>
            <a:r>
              <a:rPr lang="tr-TR" sz="1400" dirty="0" smtClean="0"/>
              <a:t>Kardır yağan üstümüze geceden, </a:t>
            </a:r>
          </a:p>
          <a:p>
            <a:pPr eaLnBrk="1" hangingPunct="1">
              <a:buFont typeface="Arial" charset="0"/>
              <a:buNone/>
              <a:defRPr/>
            </a:pPr>
            <a:r>
              <a:rPr lang="tr-TR" sz="1400" dirty="0" smtClean="0"/>
              <a:t>Yağmurlu, karanlık bir düşünceden, </a:t>
            </a:r>
          </a:p>
          <a:p>
            <a:pPr eaLnBrk="1" hangingPunct="1">
              <a:buFont typeface="Arial" charset="0"/>
              <a:buNone/>
              <a:defRPr/>
            </a:pPr>
            <a:r>
              <a:rPr lang="tr-TR" sz="1400" dirty="0" smtClean="0"/>
              <a:t>Ormanın uğultusuyla birlikte </a:t>
            </a:r>
          </a:p>
          <a:p>
            <a:pPr eaLnBrk="1" hangingPunct="1">
              <a:buFont typeface="Arial" charset="0"/>
              <a:buNone/>
              <a:defRPr/>
            </a:pPr>
            <a:r>
              <a:rPr lang="tr-TR" sz="1400" dirty="0" smtClean="0"/>
              <a:t>Ve dörtnala dümdüz bir mavilikte </a:t>
            </a:r>
          </a:p>
          <a:p>
            <a:pPr eaLnBrk="1" hangingPunct="1">
              <a:buFont typeface="Arial" charset="0"/>
              <a:buNone/>
              <a:defRPr/>
            </a:pPr>
            <a:r>
              <a:rPr lang="tr-TR" sz="1400" dirty="0" smtClean="0"/>
              <a:t>Kar yağıyor üstümüze, inceden. </a:t>
            </a:r>
          </a:p>
          <a:p>
            <a:pPr eaLnBrk="1" hangingPunct="1">
              <a:buFont typeface="Arial" charset="0"/>
              <a:buNone/>
              <a:defRPr/>
            </a:pPr>
            <a:endParaRPr lang="tr-TR" sz="1400" dirty="0" smtClean="0"/>
          </a:p>
          <a:p>
            <a:pPr eaLnBrk="1" hangingPunct="1">
              <a:buFont typeface="Arial" charset="0"/>
              <a:buNone/>
              <a:defRPr/>
            </a:pPr>
            <a:r>
              <a:rPr lang="tr-TR" sz="1400" dirty="0" smtClean="0"/>
              <a:t>Sesin nerde kaldı, her günkü sesin, </a:t>
            </a:r>
          </a:p>
          <a:p>
            <a:pPr eaLnBrk="1" hangingPunct="1">
              <a:buFont typeface="Arial" charset="0"/>
              <a:buNone/>
              <a:defRPr/>
            </a:pPr>
            <a:r>
              <a:rPr lang="tr-TR" sz="1400" dirty="0" smtClean="0"/>
              <a:t>Unutulmuş güzel şarkılar için </a:t>
            </a:r>
          </a:p>
          <a:p>
            <a:pPr eaLnBrk="1" hangingPunct="1">
              <a:buFont typeface="Arial" charset="0"/>
              <a:buNone/>
              <a:defRPr/>
            </a:pPr>
            <a:r>
              <a:rPr lang="tr-TR" sz="1400" dirty="0" smtClean="0"/>
              <a:t>Bu kar gecesinde uzaktan, yoldan, </a:t>
            </a:r>
          </a:p>
          <a:p>
            <a:pPr eaLnBrk="1" hangingPunct="1">
              <a:buFont typeface="Arial" charset="0"/>
              <a:buNone/>
              <a:defRPr/>
            </a:pPr>
            <a:r>
              <a:rPr lang="tr-TR" sz="1400" dirty="0" smtClean="0"/>
              <a:t>Rüzgâr gibi </a:t>
            </a:r>
            <a:r>
              <a:rPr lang="tr-TR" sz="1400" dirty="0" err="1" smtClean="0"/>
              <a:t>tâ</a:t>
            </a:r>
            <a:r>
              <a:rPr lang="tr-TR" sz="1400" dirty="0" smtClean="0"/>
              <a:t> eski Anadolu'dan </a:t>
            </a:r>
          </a:p>
          <a:p>
            <a:pPr eaLnBrk="1" hangingPunct="1">
              <a:buFont typeface="Arial" charset="0"/>
              <a:buNone/>
              <a:defRPr/>
            </a:pPr>
            <a:r>
              <a:rPr lang="tr-TR" sz="1400" dirty="0" smtClean="0"/>
              <a:t>Sesin nerde kaldı? kar içindesin! </a:t>
            </a:r>
          </a:p>
          <a:p>
            <a:pPr eaLnBrk="1" hangingPunct="1">
              <a:buFont typeface="Arial" charset="0"/>
              <a:buNone/>
              <a:defRPr/>
            </a:pPr>
            <a:endParaRPr lang="tr-TR" sz="1400" dirty="0" smtClean="0"/>
          </a:p>
          <a:p>
            <a:pPr eaLnBrk="1" hangingPunct="1">
              <a:buFont typeface="Arial" charset="0"/>
              <a:buNone/>
              <a:defRPr/>
            </a:pPr>
            <a:r>
              <a:rPr lang="tr-TR" sz="1400" dirty="0" smtClean="0"/>
              <a:t>Ne sabahtır bu mavilik, ne akşam! </a:t>
            </a:r>
          </a:p>
          <a:p>
            <a:pPr eaLnBrk="1" hangingPunct="1">
              <a:buFont typeface="Arial" charset="0"/>
              <a:buNone/>
              <a:defRPr/>
            </a:pPr>
            <a:r>
              <a:rPr lang="tr-TR" sz="1400" dirty="0" smtClean="0"/>
              <a:t>Uyandırmayın beni, uyanamam. </a:t>
            </a:r>
          </a:p>
          <a:p>
            <a:pPr eaLnBrk="1" hangingPunct="1">
              <a:buFont typeface="Arial" charset="0"/>
              <a:buNone/>
              <a:defRPr/>
            </a:pPr>
            <a:r>
              <a:rPr lang="tr-TR" sz="1400" dirty="0" smtClean="0"/>
              <a:t>Kaybolmuş sevdiklerimiz aşkına, </a:t>
            </a:r>
          </a:p>
          <a:p>
            <a:pPr eaLnBrk="1" hangingPunct="1">
              <a:buFont typeface="Arial" charset="0"/>
              <a:buNone/>
              <a:defRPr/>
            </a:pPr>
            <a:r>
              <a:rPr lang="tr-TR" sz="1400" dirty="0" smtClean="0"/>
              <a:t>Allah aşkına, gök, deniz aşkına </a:t>
            </a:r>
          </a:p>
          <a:p>
            <a:pPr eaLnBrk="1" hangingPunct="1">
              <a:buFont typeface="Arial" charset="0"/>
              <a:buNone/>
              <a:defRPr/>
            </a:pPr>
            <a:r>
              <a:rPr lang="tr-TR" sz="1400" dirty="0" smtClean="0"/>
              <a:t>Yağsın kar üstümüze buram buram... </a:t>
            </a:r>
          </a:p>
          <a:p>
            <a:pPr eaLnBrk="1" hangingPunct="1">
              <a:buFont typeface="Arial" charset="0"/>
              <a:buNone/>
              <a:defRPr/>
            </a:pPr>
            <a:endParaRPr lang="tr-TR" sz="1400" dirty="0" smtClean="0"/>
          </a:p>
          <a:p>
            <a:pPr eaLnBrk="1" hangingPunct="1">
              <a:buFont typeface="Arial" charset="0"/>
              <a:buNone/>
              <a:defRPr/>
            </a:pPr>
            <a:r>
              <a:rPr lang="tr-TR" sz="1400" dirty="0" smtClean="0"/>
              <a:t>Buğulandıkça yüzü her aynanın </a:t>
            </a:r>
          </a:p>
          <a:p>
            <a:pPr eaLnBrk="1" hangingPunct="1">
              <a:buFont typeface="Arial" charset="0"/>
              <a:buNone/>
              <a:defRPr/>
            </a:pPr>
            <a:r>
              <a:rPr lang="tr-TR" sz="1400" dirty="0" smtClean="0"/>
              <a:t>Beyaz dokusunda bu saf rüyanın </a:t>
            </a:r>
          </a:p>
          <a:p>
            <a:pPr eaLnBrk="1" hangingPunct="1">
              <a:buFont typeface="Arial" charset="0"/>
              <a:buNone/>
              <a:defRPr/>
            </a:pPr>
            <a:r>
              <a:rPr lang="tr-TR" sz="1400" dirty="0" smtClean="0"/>
              <a:t>Göğe uzanır - tek, tenha - bir kamış </a:t>
            </a:r>
          </a:p>
          <a:p>
            <a:pPr eaLnBrk="1" hangingPunct="1">
              <a:buFont typeface="Arial" charset="0"/>
              <a:buNone/>
              <a:defRPr/>
            </a:pPr>
            <a:r>
              <a:rPr lang="tr-TR" sz="1400" dirty="0" smtClean="0"/>
              <a:t>Sırf unutmak için, unutmak ey kış! </a:t>
            </a:r>
          </a:p>
          <a:p>
            <a:pPr eaLnBrk="1" hangingPunct="1">
              <a:buFont typeface="Arial" charset="0"/>
              <a:buNone/>
              <a:defRPr/>
            </a:pPr>
            <a:r>
              <a:rPr lang="tr-TR" sz="1400" dirty="0" smtClean="0"/>
              <a:t>Büyük yalnızlığını dünyanın.</a:t>
            </a:r>
          </a:p>
        </p:txBody>
      </p:sp>
      <p:sp>
        <p:nvSpPr>
          <p:cNvPr id="30724" name="3 Metin Yer Tutucusu"/>
          <p:cNvSpPr>
            <a:spLocks noGrp="1"/>
          </p:cNvSpPr>
          <p:nvPr>
            <p:ph type="body" sz="half" idx="4294967295"/>
          </p:nvPr>
        </p:nvSpPr>
        <p:spPr>
          <a:xfrm>
            <a:off x="457200" y="1435100"/>
            <a:ext cx="3008313" cy="5137150"/>
          </a:xfrm>
          <a:solidFill>
            <a:schemeClr val="tx2">
              <a:lumMod val="40000"/>
              <a:lumOff val="60000"/>
            </a:schemeClr>
          </a:solidFill>
        </p:spPr>
        <p:txBody>
          <a:bodyPr/>
          <a:lstStyle/>
          <a:p>
            <a:pPr marL="0" indent="0" eaLnBrk="1" hangingPunct="1">
              <a:buFont typeface="Arial" charset="0"/>
              <a:buNone/>
              <a:defRPr/>
            </a:pPr>
            <a:r>
              <a:rPr lang="tr-TR" sz="1200" b="1" dirty="0" smtClean="0"/>
              <a:t>ESERLERİ</a:t>
            </a:r>
            <a:r>
              <a:rPr lang="tr-TR" sz="1200" dirty="0" smtClean="0"/>
              <a:t>:</a:t>
            </a:r>
            <a:endParaRPr lang="tr-TR" sz="1100" dirty="0" smtClean="0"/>
          </a:p>
          <a:p>
            <a:pPr>
              <a:buFont typeface="Arial" charset="0"/>
              <a:buNone/>
              <a:defRPr/>
            </a:pPr>
            <a:r>
              <a:rPr lang="tr-TR" sz="1400" b="1" dirty="0" smtClean="0">
                <a:solidFill>
                  <a:schemeClr val="accent1"/>
                </a:solidFill>
              </a:rPr>
              <a:t>Şiir:</a:t>
            </a:r>
            <a:r>
              <a:rPr lang="tr-TR" sz="1400" dirty="0" smtClean="0">
                <a:solidFill>
                  <a:schemeClr val="accent1"/>
                </a:solidFill>
              </a:rPr>
              <a:t> </a:t>
            </a:r>
          </a:p>
          <a:p>
            <a:pPr>
              <a:buFont typeface="Arial" charset="0"/>
              <a:buNone/>
              <a:defRPr/>
            </a:pPr>
            <a:r>
              <a:rPr lang="tr-TR" sz="1400" i="1" dirty="0" smtClean="0"/>
              <a:t>Örümcek Ağı, </a:t>
            </a:r>
          </a:p>
          <a:p>
            <a:pPr>
              <a:buFont typeface="Arial" charset="0"/>
              <a:buNone/>
              <a:defRPr/>
            </a:pPr>
            <a:r>
              <a:rPr lang="tr-TR" sz="1400" i="1" dirty="0" smtClean="0"/>
              <a:t>Kaldırımlar, </a:t>
            </a:r>
          </a:p>
          <a:p>
            <a:pPr>
              <a:buFont typeface="Arial" charset="0"/>
              <a:buNone/>
              <a:defRPr/>
            </a:pPr>
            <a:r>
              <a:rPr lang="tr-TR" sz="1400" i="1" dirty="0" smtClean="0"/>
              <a:t>Ben ve Ötesi, </a:t>
            </a:r>
          </a:p>
          <a:p>
            <a:pPr>
              <a:buFont typeface="Arial" charset="0"/>
              <a:buNone/>
              <a:defRPr/>
            </a:pPr>
            <a:r>
              <a:rPr lang="tr-TR" sz="1400" i="1" dirty="0" smtClean="0"/>
              <a:t>Sonsuzluk Kervanı, </a:t>
            </a:r>
          </a:p>
          <a:p>
            <a:pPr>
              <a:buFont typeface="Arial" charset="0"/>
              <a:buNone/>
              <a:defRPr/>
            </a:pPr>
            <a:r>
              <a:rPr lang="tr-TR" sz="1400" i="1" dirty="0" smtClean="0"/>
              <a:t>Çile</a:t>
            </a:r>
            <a:endParaRPr lang="tr-TR" sz="1400" dirty="0" smtClean="0"/>
          </a:p>
          <a:p>
            <a:pPr>
              <a:buFont typeface="Arial" charset="0"/>
              <a:buNone/>
              <a:defRPr/>
            </a:pPr>
            <a:r>
              <a:rPr lang="tr-TR" sz="1400" b="1" dirty="0" smtClean="0">
                <a:solidFill>
                  <a:schemeClr val="accent1"/>
                </a:solidFill>
              </a:rPr>
              <a:t>Oyun</a:t>
            </a:r>
            <a:r>
              <a:rPr lang="tr-TR" sz="1400" b="1" dirty="0" smtClean="0"/>
              <a:t>:</a:t>
            </a:r>
            <a:r>
              <a:rPr lang="tr-TR" sz="1400" dirty="0" smtClean="0"/>
              <a:t> </a:t>
            </a:r>
          </a:p>
          <a:p>
            <a:pPr>
              <a:buFont typeface="Arial" charset="0"/>
              <a:buNone/>
              <a:defRPr/>
            </a:pPr>
            <a:r>
              <a:rPr lang="tr-TR" sz="1400" i="1" dirty="0" smtClean="0"/>
              <a:t>Tohum, Bir Adam Yaratmak,</a:t>
            </a:r>
          </a:p>
          <a:p>
            <a:pPr>
              <a:buFont typeface="Arial" charset="0"/>
              <a:buNone/>
              <a:defRPr/>
            </a:pPr>
            <a:r>
              <a:rPr lang="tr-TR" sz="1400" i="1" dirty="0" smtClean="0"/>
              <a:t> Künye, </a:t>
            </a:r>
            <a:r>
              <a:rPr lang="tr-TR" sz="1400" i="1" dirty="0" err="1" smtClean="0"/>
              <a:t>Sabırtaşı</a:t>
            </a:r>
            <a:r>
              <a:rPr lang="tr-TR" sz="1400" i="1" dirty="0" smtClean="0"/>
              <a:t>, Para, Nam-ı </a:t>
            </a:r>
          </a:p>
          <a:p>
            <a:pPr>
              <a:buFont typeface="Arial" charset="0"/>
              <a:buNone/>
              <a:defRPr/>
            </a:pPr>
            <a:r>
              <a:rPr lang="tr-TR" sz="1400" i="1" dirty="0" smtClean="0"/>
              <a:t>Diğer Parmaksız Salih, Reis Bey, </a:t>
            </a:r>
          </a:p>
          <a:p>
            <a:pPr>
              <a:buFont typeface="Arial" charset="0"/>
              <a:buNone/>
              <a:defRPr/>
            </a:pPr>
            <a:r>
              <a:rPr lang="tr-TR" sz="1400" i="1" dirty="0" smtClean="0"/>
              <a:t>Yunus Emre, Abdülhamit Han, </a:t>
            </a:r>
          </a:p>
          <a:p>
            <a:pPr>
              <a:buFont typeface="Arial" charset="0"/>
              <a:buNone/>
              <a:defRPr/>
            </a:pPr>
            <a:r>
              <a:rPr lang="tr-TR" sz="1400" i="1" dirty="0" smtClean="0"/>
              <a:t>Ahşap Konak, Siyah Pelerinli </a:t>
            </a:r>
          </a:p>
          <a:p>
            <a:pPr>
              <a:buFont typeface="Arial" charset="0"/>
              <a:buNone/>
              <a:defRPr/>
            </a:pPr>
            <a:r>
              <a:rPr lang="tr-TR" sz="1400" i="1" dirty="0" smtClean="0"/>
              <a:t>Adam</a:t>
            </a:r>
            <a:endParaRPr lang="tr-TR" sz="1400" dirty="0" smtClean="0"/>
          </a:p>
          <a:p>
            <a:pPr>
              <a:buFont typeface="Arial" charset="0"/>
              <a:buNone/>
              <a:defRPr/>
            </a:pPr>
            <a:r>
              <a:rPr lang="tr-TR" sz="1400" b="1" dirty="0" smtClean="0">
                <a:solidFill>
                  <a:schemeClr val="accent1"/>
                </a:solidFill>
              </a:rPr>
              <a:t>Öykü</a:t>
            </a:r>
            <a:r>
              <a:rPr lang="tr-TR" sz="1400" b="1" dirty="0" smtClean="0"/>
              <a:t>:</a:t>
            </a:r>
            <a:r>
              <a:rPr lang="tr-TR" sz="1400" dirty="0" smtClean="0"/>
              <a:t> </a:t>
            </a:r>
          </a:p>
          <a:p>
            <a:pPr>
              <a:buFont typeface="Arial" charset="0"/>
              <a:buNone/>
              <a:defRPr/>
            </a:pPr>
            <a:r>
              <a:rPr lang="tr-TR" sz="1400" i="1" dirty="0" smtClean="0"/>
              <a:t>Hikâyelerim</a:t>
            </a:r>
            <a:endParaRPr lang="tr-TR" sz="1400" dirty="0" smtClean="0"/>
          </a:p>
          <a:p>
            <a:pPr>
              <a:buFont typeface="Arial" charset="0"/>
              <a:buNone/>
              <a:defRPr/>
            </a:pPr>
            <a:r>
              <a:rPr lang="tr-TR" sz="1400" b="1" dirty="0" smtClean="0">
                <a:solidFill>
                  <a:schemeClr val="accent1"/>
                </a:solidFill>
              </a:rPr>
              <a:t>Roman</a:t>
            </a:r>
            <a:r>
              <a:rPr lang="tr-TR" sz="1400" b="1" dirty="0" smtClean="0"/>
              <a:t>:</a:t>
            </a:r>
            <a:r>
              <a:rPr lang="tr-TR" sz="1400" dirty="0" smtClean="0"/>
              <a:t> </a:t>
            </a:r>
          </a:p>
          <a:p>
            <a:pPr>
              <a:buFont typeface="Arial" charset="0"/>
              <a:buNone/>
              <a:defRPr/>
            </a:pPr>
            <a:r>
              <a:rPr lang="tr-TR" sz="1400" i="1" dirty="0" smtClean="0"/>
              <a:t>Aynadaki Yalan</a:t>
            </a:r>
            <a:endParaRPr lang="tr-TR" sz="1400" dirty="0" smtClean="0"/>
          </a:p>
          <a:p>
            <a:pPr>
              <a:buFont typeface="Arial" charset="0"/>
              <a:buNone/>
              <a:defRPr/>
            </a:pPr>
            <a:r>
              <a:rPr lang="tr-TR" sz="1400" b="1" dirty="0" smtClean="0">
                <a:solidFill>
                  <a:schemeClr val="accent1"/>
                </a:solidFill>
              </a:rPr>
              <a:t>Anı:</a:t>
            </a:r>
            <a:r>
              <a:rPr lang="tr-TR" sz="1400" dirty="0" smtClean="0">
                <a:solidFill>
                  <a:schemeClr val="accent1"/>
                </a:solidFill>
              </a:rPr>
              <a:t> </a:t>
            </a:r>
          </a:p>
          <a:p>
            <a:pPr>
              <a:buFont typeface="Arial" charset="0"/>
              <a:buNone/>
              <a:defRPr/>
            </a:pPr>
            <a:r>
              <a:rPr lang="tr-TR" sz="1400" i="1" dirty="0" smtClean="0"/>
              <a:t>Yılanlı Kuyudan</a:t>
            </a:r>
            <a:endParaRPr lang="tr-TR" sz="1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Başlık"/>
          <p:cNvSpPr>
            <a:spLocks noGrp="1"/>
          </p:cNvSpPr>
          <p:nvPr>
            <p:ph type="title" idx="4294967295"/>
          </p:nvPr>
        </p:nvSpPr>
        <p:spPr>
          <a:xfrm>
            <a:off x="457200" y="273050"/>
            <a:ext cx="3008313" cy="1162050"/>
          </a:xfrm>
          <a:solidFill>
            <a:schemeClr val="bg1">
              <a:lumMod val="75000"/>
            </a:schemeClr>
          </a:solidFill>
        </p:spPr>
        <p:txBody>
          <a:bodyPr anchor="b"/>
          <a:lstStyle/>
          <a:p>
            <a:pPr eaLnBrk="1" hangingPunct="1">
              <a:defRPr/>
            </a:pPr>
            <a:r>
              <a:rPr lang="tr-TR" sz="2400" b="1" dirty="0" smtClean="0">
                <a:latin typeface="Comic Sans MS" pitchFamily="66" charset="0"/>
              </a:rPr>
              <a:t>3. Ahmet Muhip DIRANAS (1908 – 1980)</a:t>
            </a:r>
          </a:p>
        </p:txBody>
      </p:sp>
      <p:sp>
        <p:nvSpPr>
          <p:cNvPr id="30723" name="2 İçerik Yer Tutucusu"/>
          <p:cNvSpPr>
            <a:spLocks noGrp="1"/>
          </p:cNvSpPr>
          <p:nvPr>
            <p:ph idx="4294967295"/>
          </p:nvPr>
        </p:nvSpPr>
        <p:spPr>
          <a:xfrm>
            <a:off x="3575050" y="285750"/>
            <a:ext cx="5354638" cy="6286500"/>
          </a:xfrm>
          <a:solidFill>
            <a:schemeClr val="accent3"/>
          </a:solidFill>
        </p:spPr>
        <p:txBody>
          <a:bodyPr/>
          <a:lstStyle/>
          <a:p>
            <a:pPr eaLnBrk="1" hangingPunct="1">
              <a:buFont typeface="Arial" charset="0"/>
              <a:buNone/>
              <a:defRPr/>
            </a:pPr>
            <a:r>
              <a:rPr lang="tr-TR" sz="1800" b="1" dirty="0" smtClean="0"/>
              <a:t>Aşağıdakilerin hangisinde bir bilgi yanlışı vardır? </a:t>
            </a:r>
            <a:r>
              <a:rPr lang="tr-TR" sz="1800" dirty="0" smtClean="0"/>
              <a:t/>
            </a:r>
            <a:br>
              <a:rPr lang="tr-TR" sz="1800" dirty="0" smtClean="0"/>
            </a:br>
            <a:r>
              <a:rPr lang="tr-TR" sz="1800" dirty="0" smtClean="0"/>
              <a:t>A)    Epik şiirin ustası olan </a:t>
            </a:r>
            <a:r>
              <a:rPr lang="tr-TR" sz="1800" b="1" dirty="0" smtClean="0"/>
              <a:t>Fazıl Hüsnü Dağlarca</a:t>
            </a:r>
            <a:r>
              <a:rPr lang="tr-TR" sz="1800" dirty="0" smtClean="0"/>
              <a:t>, Kurtuluş Savaşı ile ilgili destansı, lirik şiirleriyle tanınır. </a:t>
            </a:r>
            <a:br>
              <a:rPr lang="tr-TR" sz="1800" dirty="0" smtClean="0"/>
            </a:br>
            <a:r>
              <a:rPr lang="tr-TR" sz="1800" dirty="0" smtClean="0"/>
              <a:t>B)    Metafizik konularla ilgilenen </a:t>
            </a:r>
            <a:r>
              <a:rPr lang="tr-TR" sz="1800" b="1" dirty="0" smtClean="0"/>
              <a:t>Necip Fazıl Kısakürek</a:t>
            </a:r>
            <a:r>
              <a:rPr lang="tr-TR" sz="1800" dirty="0" smtClean="0"/>
              <a:t>, uzun yıllar Büyük Doğu adlı dergiyi çıkarmış; tarih, medeniyet, Batılılaşma ve politika konularında yazılar yazmıştır. </a:t>
            </a:r>
            <a:br>
              <a:rPr lang="tr-TR" sz="1800" dirty="0" smtClean="0"/>
            </a:br>
            <a:r>
              <a:rPr lang="tr-TR" sz="1800" dirty="0" smtClean="0"/>
              <a:t>C)   </a:t>
            </a:r>
            <a:r>
              <a:rPr lang="tr-TR" sz="1800" b="1" dirty="0" smtClean="0"/>
              <a:t>Ahmet Muhip </a:t>
            </a:r>
            <a:r>
              <a:rPr lang="tr-TR" sz="1800" b="1" dirty="0" err="1" smtClean="0"/>
              <a:t>Dıranas</a:t>
            </a:r>
            <a:r>
              <a:rPr lang="tr-TR" sz="1800" dirty="0" smtClean="0"/>
              <a:t>, öykülerinde şiirsel bir söyleyişe, insanlar arasındaki sıcak ilişkilere yer vermiştir. </a:t>
            </a:r>
            <a:br>
              <a:rPr lang="tr-TR" sz="1800" dirty="0" smtClean="0"/>
            </a:br>
            <a:r>
              <a:rPr lang="tr-TR" sz="1800" dirty="0" smtClean="0"/>
              <a:t>D)    </a:t>
            </a:r>
            <a:r>
              <a:rPr lang="tr-TR" sz="1800" b="1" dirty="0" smtClean="0"/>
              <a:t>Arif Nihat Asya</a:t>
            </a:r>
            <a:r>
              <a:rPr lang="tr-TR" sz="1800" dirty="0" smtClean="0"/>
              <a:t>, yurt, millet ve bayrak sevgisiyle ilgili şiirler yazmış; şiirleriyle millî duyguları harekete geçirmiştir. </a:t>
            </a:r>
            <a:br>
              <a:rPr lang="tr-TR" sz="1800" dirty="0" smtClean="0"/>
            </a:br>
            <a:r>
              <a:rPr lang="tr-TR" sz="1800" dirty="0" smtClean="0"/>
              <a:t>E)   </a:t>
            </a:r>
            <a:r>
              <a:rPr lang="tr-TR" sz="1800" b="1" dirty="0" smtClean="0"/>
              <a:t>Orhan Veli Kanık</a:t>
            </a:r>
            <a:r>
              <a:rPr lang="tr-TR" sz="1800" dirty="0" smtClean="0"/>
              <a:t>, şairane söyleyişlerden, basmakalıp söz ve benzetmelerden kaçınmış; gündelik yaşamı, günlük konuşma diliyle, esprili bir biçimde anlatmıştır.</a:t>
            </a:r>
          </a:p>
        </p:txBody>
      </p:sp>
      <p:sp>
        <p:nvSpPr>
          <p:cNvPr id="30724" name="3 Metin Yer Tutucusu"/>
          <p:cNvSpPr>
            <a:spLocks noGrp="1"/>
          </p:cNvSpPr>
          <p:nvPr>
            <p:ph type="body" sz="half" idx="4294967295"/>
          </p:nvPr>
        </p:nvSpPr>
        <p:spPr>
          <a:xfrm>
            <a:off x="457200" y="1435100"/>
            <a:ext cx="3008313" cy="5137150"/>
          </a:xfrm>
          <a:solidFill>
            <a:schemeClr val="tx2">
              <a:lumMod val="40000"/>
              <a:lumOff val="60000"/>
            </a:schemeClr>
          </a:solidFill>
        </p:spPr>
        <p:txBody>
          <a:bodyPr/>
          <a:lstStyle/>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r>
              <a:rPr lang="tr-TR" sz="2400" b="1" dirty="0" smtClean="0">
                <a:solidFill>
                  <a:srgbClr val="FF0000"/>
                </a:solidFill>
              </a:rPr>
              <a:t>2010 LYS Sorusu</a:t>
            </a:r>
          </a:p>
          <a:p>
            <a:pPr>
              <a:buFont typeface="Arial" charset="0"/>
              <a:buNone/>
              <a:defRPr/>
            </a:pPr>
            <a:endParaRPr lang="tr-TR" sz="1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Başlık"/>
          <p:cNvSpPr>
            <a:spLocks noGrp="1"/>
          </p:cNvSpPr>
          <p:nvPr>
            <p:ph type="title" idx="4294967295"/>
          </p:nvPr>
        </p:nvSpPr>
        <p:spPr>
          <a:xfrm>
            <a:off x="457200" y="273050"/>
            <a:ext cx="3008313" cy="1162050"/>
          </a:xfrm>
          <a:solidFill>
            <a:schemeClr val="bg1">
              <a:lumMod val="75000"/>
            </a:schemeClr>
          </a:solidFill>
        </p:spPr>
        <p:txBody>
          <a:bodyPr anchor="b"/>
          <a:lstStyle/>
          <a:p>
            <a:pPr eaLnBrk="1" hangingPunct="1">
              <a:defRPr/>
            </a:pPr>
            <a:r>
              <a:rPr lang="tr-TR" sz="2400" b="1" dirty="0" smtClean="0">
                <a:latin typeface="Comic Sans MS" pitchFamily="66" charset="0"/>
              </a:rPr>
              <a:t>3. Ahmet Muhip DIRANAS (1908 – 1980)</a:t>
            </a:r>
          </a:p>
        </p:txBody>
      </p:sp>
      <p:sp>
        <p:nvSpPr>
          <p:cNvPr id="30723" name="2 İçerik Yer Tutucusu"/>
          <p:cNvSpPr>
            <a:spLocks noGrp="1"/>
          </p:cNvSpPr>
          <p:nvPr>
            <p:ph idx="4294967295"/>
          </p:nvPr>
        </p:nvSpPr>
        <p:spPr>
          <a:xfrm>
            <a:off x="3575050" y="285750"/>
            <a:ext cx="5354638" cy="6286500"/>
          </a:xfrm>
          <a:solidFill>
            <a:schemeClr val="accent3"/>
          </a:solidFill>
        </p:spPr>
        <p:txBody>
          <a:bodyPr anchor="ctr"/>
          <a:lstStyle/>
          <a:p>
            <a:pPr algn="ctr" eaLnBrk="1" hangingPunct="1">
              <a:buFont typeface="Arial" charset="0"/>
              <a:buNone/>
              <a:defRPr/>
            </a:pPr>
            <a:r>
              <a:rPr lang="tr-TR" sz="6600" dirty="0" smtClean="0"/>
              <a:t>	Cevap</a:t>
            </a:r>
          </a:p>
          <a:p>
            <a:pPr algn="ctr" eaLnBrk="1" hangingPunct="1">
              <a:buFont typeface="Arial" charset="0"/>
              <a:buNone/>
              <a:defRPr/>
            </a:pPr>
            <a:r>
              <a:rPr lang="tr-TR" sz="6600" dirty="0" smtClean="0"/>
              <a:t>	</a:t>
            </a:r>
            <a:r>
              <a:rPr lang="tr-TR" sz="6600" dirty="0" smtClean="0">
                <a:solidFill>
                  <a:srgbClr val="FF0000"/>
                </a:solidFill>
              </a:rPr>
              <a:t>C</a:t>
            </a:r>
            <a:endParaRPr lang="tr-TR" sz="1800" dirty="0" smtClean="0">
              <a:solidFill>
                <a:srgbClr val="FF0000"/>
              </a:solidFill>
            </a:endParaRPr>
          </a:p>
          <a:p>
            <a:pPr algn="ctr" eaLnBrk="1" hangingPunct="1">
              <a:buFont typeface="Arial" charset="0"/>
              <a:buNone/>
              <a:defRPr/>
            </a:pPr>
            <a:r>
              <a:rPr lang="tr-TR" sz="2000" dirty="0" smtClean="0"/>
              <a:t>Çünkü A.Muhip </a:t>
            </a:r>
            <a:r>
              <a:rPr lang="tr-TR" sz="2000" dirty="0" err="1" smtClean="0"/>
              <a:t>Dıranas</a:t>
            </a:r>
            <a:r>
              <a:rPr lang="tr-TR" sz="2000" dirty="0" smtClean="0"/>
              <a:t> şairliği tanınmış ve hiç hikaye yazmamıştır. </a:t>
            </a:r>
            <a:endParaRPr lang="tr-TR" sz="7200" dirty="0" smtClean="0"/>
          </a:p>
        </p:txBody>
      </p:sp>
      <p:sp>
        <p:nvSpPr>
          <p:cNvPr id="30724" name="3 Metin Yer Tutucusu"/>
          <p:cNvSpPr>
            <a:spLocks noGrp="1"/>
          </p:cNvSpPr>
          <p:nvPr>
            <p:ph type="body" sz="half" idx="4294967295"/>
          </p:nvPr>
        </p:nvSpPr>
        <p:spPr>
          <a:xfrm>
            <a:off x="457200" y="1435100"/>
            <a:ext cx="3008313" cy="5137150"/>
          </a:xfrm>
          <a:solidFill>
            <a:schemeClr val="tx2">
              <a:lumMod val="40000"/>
              <a:lumOff val="60000"/>
            </a:schemeClr>
          </a:solidFill>
        </p:spPr>
        <p:txBody>
          <a:bodyPr/>
          <a:lstStyle/>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r>
              <a:rPr lang="tr-TR" sz="2400" b="1" dirty="0" smtClean="0">
                <a:solidFill>
                  <a:srgbClr val="FF0000"/>
                </a:solidFill>
              </a:rPr>
              <a:t>2010 LYS Sorusu</a:t>
            </a:r>
          </a:p>
          <a:p>
            <a:pPr>
              <a:buFont typeface="Arial" charset="0"/>
              <a:buNone/>
              <a:defRPr/>
            </a:pPr>
            <a:endParaRPr lang="tr-TR" sz="1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Başlık"/>
          <p:cNvSpPr>
            <a:spLocks noGrp="1"/>
          </p:cNvSpPr>
          <p:nvPr>
            <p:ph type="title" idx="4294967295"/>
          </p:nvPr>
        </p:nvSpPr>
        <p:spPr>
          <a:xfrm>
            <a:off x="457200" y="273050"/>
            <a:ext cx="3008313" cy="1162050"/>
          </a:xfrm>
          <a:solidFill>
            <a:schemeClr val="bg1">
              <a:lumMod val="75000"/>
            </a:schemeClr>
          </a:solidFill>
        </p:spPr>
        <p:txBody>
          <a:bodyPr anchor="b"/>
          <a:lstStyle/>
          <a:p>
            <a:pPr eaLnBrk="1" hangingPunct="1">
              <a:defRPr/>
            </a:pPr>
            <a:r>
              <a:rPr lang="tr-TR" sz="2400" b="1" dirty="0" smtClean="0">
                <a:latin typeface="Comic Sans MS" pitchFamily="66" charset="0"/>
              </a:rPr>
              <a:t>3. Ahmet Muhip DIRANAS (1908 – 1980)</a:t>
            </a:r>
          </a:p>
        </p:txBody>
      </p:sp>
      <p:sp>
        <p:nvSpPr>
          <p:cNvPr id="30723" name="2 İçerik Yer Tutucusu"/>
          <p:cNvSpPr>
            <a:spLocks noGrp="1"/>
          </p:cNvSpPr>
          <p:nvPr>
            <p:ph idx="4294967295"/>
          </p:nvPr>
        </p:nvSpPr>
        <p:spPr>
          <a:xfrm>
            <a:off x="3575050" y="285750"/>
            <a:ext cx="5354638" cy="6286500"/>
          </a:xfrm>
          <a:solidFill>
            <a:schemeClr val="accent3"/>
          </a:solidFill>
        </p:spPr>
        <p:txBody>
          <a:bodyPr/>
          <a:lstStyle/>
          <a:p>
            <a:pPr>
              <a:buFont typeface="Arial" charset="0"/>
              <a:buNone/>
              <a:defRPr/>
            </a:pPr>
            <a:r>
              <a:rPr lang="tr-TR" sz="2000" dirty="0" smtClean="0"/>
              <a:t>1930’la 1945 arasında öz şiir hareketini</a:t>
            </a:r>
          </a:p>
          <a:p>
            <a:pPr>
              <a:buFont typeface="Arial" charset="0"/>
              <a:buNone/>
              <a:defRPr/>
            </a:pPr>
            <a:r>
              <a:rPr lang="tr-TR" sz="2000" dirty="0" smtClean="0"/>
              <a:t>sürdüren şairler arasında —- sayabiliriz.</a:t>
            </a:r>
          </a:p>
          <a:p>
            <a:pPr>
              <a:buFont typeface="Arial" charset="0"/>
              <a:buNone/>
              <a:defRPr/>
            </a:pPr>
            <a:r>
              <a:rPr lang="tr-TR" sz="2000" b="1" dirty="0" smtClean="0"/>
              <a:t>Bu cümlede boş bırakılan yere </a:t>
            </a:r>
          </a:p>
          <a:p>
            <a:pPr>
              <a:buFont typeface="Arial" charset="0"/>
              <a:buNone/>
              <a:defRPr/>
            </a:pPr>
            <a:r>
              <a:rPr lang="tr-TR" sz="2000" b="1" dirty="0" smtClean="0"/>
              <a:t>aşağıdakilerden hangisi </a:t>
            </a:r>
            <a:r>
              <a:rPr lang="tr-TR" sz="2000" b="1" u="sng" dirty="0" smtClean="0"/>
              <a:t>getirilemez</a:t>
            </a:r>
            <a:r>
              <a:rPr lang="tr-TR" sz="2000" b="1" dirty="0" smtClean="0"/>
              <a:t>?</a:t>
            </a:r>
            <a:endParaRPr lang="tr-TR" sz="2000" dirty="0" smtClean="0"/>
          </a:p>
          <a:p>
            <a:pPr>
              <a:buFont typeface="Arial" charset="0"/>
              <a:buNone/>
              <a:defRPr/>
            </a:pPr>
            <a:r>
              <a:rPr lang="tr-TR" sz="2000" dirty="0" smtClean="0"/>
              <a:t>A)    Necip Fazıl Kısakürek’i</a:t>
            </a:r>
          </a:p>
          <a:p>
            <a:pPr>
              <a:buFont typeface="Arial" charset="0"/>
              <a:buNone/>
              <a:defRPr/>
            </a:pPr>
            <a:r>
              <a:rPr lang="tr-TR" sz="2000" dirty="0" smtClean="0"/>
              <a:t>B)    Oktay </a:t>
            </a:r>
            <a:r>
              <a:rPr lang="tr-TR" sz="2000" dirty="0" err="1" smtClean="0"/>
              <a:t>Rifat</a:t>
            </a:r>
            <a:r>
              <a:rPr lang="tr-TR" sz="2000" dirty="0" smtClean="0"/>
              <a:t> </a:t>
            </a:r>
            <a:r>
              <a:rPr lang="tr-TR" sz="2000" dirty="0" err="1" smtClean="0"/>
              <a:t>Horozcu’yu</a:t>
            </a:r>
            <a:endParaRPr lang="tr-TR" sz="2000" dirty="0" smtClean="0"/>
          </a:p>
          <a:p>
            <a:pPr>
              <a:buFont typeface="Arial" charset="0"/>
              <a:buNone/>
              <a:defRPr/>
            </a:pPr>
            <a:r>
              <a:rPr lang="tr-TR" sz="2000" dirty="0" smtClean="0"/>
              <a:t>C)    Ahmet Muhip </a:t>
            </a:r>
            <a:r>
              <a:rPr lang="tr-TR" sz="2000" dirty="0" err="1" smtClean="0"/>
              <a:t>Dıranas’ı</a:t>
            </a:r>
            <a:endParaRPr lang="tr-TR" sz="2000" dirty="0" smtClean="0"/>
          </a:p>
          <a:p>
            <a:pPr>
              <a:buFont typeface="Arial" charset="0"/>
              <a:buNone/>
              <a:defRPr/>
            </a:pPr>
            <a:r>
              <a:rPr lang="tr-TR" sz="2000" dirty="0" smtClean="0"/>
              <a:t>D)    Cahit Sıtkı Tarancı’yı</a:t>
            </a:r>
          </a:p>
          <a:p>
            <a:pPr>
              <a:buFont typeface="Arial" charset="0"/>
              <a:buNone/>
              <a:defRPr/>
            </a:pPr>
            <a:r>
              <a:rPr lang="tr-TR" sz="2000" dirty="0" smtClean="0"/>
              <a:t>E)    Ahmet Hamdi Tanpınar’ı</a:t>
            </a:r>
            <a:endParaRPr lang="tr-TR" sz="2000" dirty="0"/>
          </a:p>
        </p:txBody>
      </p:sp>
      <p:sp>
        <p:nvSpPr>
          <p:cNvPr id="30724" name="3 Metin Yer Tutucusu"/>
          <p:cNvSpPr>
            <a:spLocks noGrp="1"/>
          </p:cNvSpPr>
          <p:nvPr>
            <p:ph type="body" sz="half" idx="4294967295"/>
          </p:nvPr>
        </p:nvSpPr>
        <p:spPr>
          <a:xfrm>
            <a:off x="457200" y="1435100"/>
            <a:ext cx="3008313" cy="5137150"/>
          </a:xfrm>
          <a:solidFill>
            <a:schemeClr val="tx2">
              <a:lumMod val="40000"/>
              <a:lumOff val="60000"/>
            </a:schemeClr>
          </a:solidFill>
        </p:spPr>
        <p:txBody>
          <a:bodyPr/>
          <a:lstStyle/>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r>
              <a:rPr lang="tr-TR" sz="2400" b="1" dirty="0" smtClean="0">
                <a:solidFill>
                  <a:srgbClr val="FF0000"/>
                </a:solidFill>
              </a:rPr>
              <a:t>2011 LYS Sorusu</a:t>
            </a:r>
          </a:p>
          <a:p>
            <a:pPr>
              <a:buFont typeface="Arial" charset="0"/>
              <a:buNone/>
              <a:defRPr/>
            </a:pPr>
            <a:endParaRPr lang="tr-TR" sz="1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Başlık"/>
          <p:cNvSpPr>
            <a:spLocks noGrp="1"/>
          </p:cNvSpPr>
          <p:nvPr>
            <p:ph type="title" idx="4294967295"/>
          </p:nvPr>
        </p:nvSpPr>
        <p:spPr>
          <a:xfrm>
            <a:off x="457200" y="273050"/>
            <a:ext cx="3008313" cy="1162050"/>
          </a:xfrm>
          <a:solidFill>
            <a:schemeClr val="bg1">
              <a:lumMod val="75000"/>
            </a:schemeClr>
          </a:solidFill>
        </p:spPr>
        <p:txBody>
          <a:bodyPr anchor="b"/>
          <a:lstStyle/>
          <a:p>
            <a:pPr eaLnBrk="1" hangingPunct="1">
              <a:defRPr/>
            </a:pPr>
            <a:r>
              <a:rPr lang="tr-TR" sz="2400" b="1" dirty="0" smtClean="0">
                <a:latin typeface="Comic Sans MS" pitchFamily="66" charset="0"/>
              </a:rPr>
              <a:t>3. Ahmet Muhip DIRANAS (1908 – 1980)</a:t>
            </a:r>
          </a:p>
        </p:txBody>
      </p:sp>
      <p:sp>
        <p:nvSpPr>
          <p:cNvPr id="30723" name="2 İçerik Yer Tutucusu"/>
          <p:cNvSpPr>
            <a:spLocks noGrp="1"/>
          </p:cNvSpPr>
          <p:nvPr>
            <p:ph idx="4294967295"/>
          </p:nvPr>
        </p:nvSpPr>
        <p:spPr>
          <a:xfrm>
            <a:off x="3575050" y="285750"/>
            <a:ext cx="5354638" cy="6286500"/>
          </a:xfrm>
          <a:solidFill>
            <a:schemeClr val="accent3"/>
          </a:solidFill>
        </p:spPr>
        <p:txBody>
          <a:bodyPr anchor="ctr"/>
          <a:lstStyle/>
          <a:p>
            <a:pPr algn="ctr" eaLnBrk="1" hangingPunct="1">
              <a:buFont typeface="Arial" charset="0"/>
              <a:buNone/>
              <a:defRPr/>
            </a:pPr>
            <a:r>
              <a:rPr lang="tr-TR" sz="5400" b="1" dirty="0" smtClean="0"/>
              <a:t>Cevap</a:t>
            </a:r>
          </a:p>
          <a:p>
            <a:pPr algn="ctr" eaLnBrk="1" hangingPunct="1">
              <a:buFont typeface="Arial" charset="0"/>
              <a:buNone/>
              <a:defRPr/>
            </a:pPr>
            <a:r>
              <a:rPr lang="tr-TR" sz="5400" b="1" dirty="0" smtClean="0">
                <a:solidFill>
                  <a:srgbClr val="FF0000"/>
                </a:solidFill>
              </a:rPr>
              <a:t>B</a:t>
            </a:r>
          </a:p>
          <a:p>
            <a:pPr algn="ctr" eaLnBrk="1" hangingPunct="1">
              <a:buFont typeface="Arial" charset="0"/>
              <a:buNone/>
              <a:defRPr/>
            </a:pPr>
            <a:r>
              <a:rPr lang="tr-TR" sz="4400" dirty="0" smtClean="0"/>
              <a:t>Çünkü Oktay Rıfat Garip Akımı şairidir.</a:t>
            </a:r>
            <a:endParaRPr lang="tr-TR" sz="1400" dirty="0" smtClean="0"/>
          </a:p>
        </p:txBody>
      </p:sp>
      <p:sp>
        <p:nvSpPr>
          <p:cNvPr id="30724" name="3 Metin Yer Tutucusu"/>
          <p:cNvSpPr>
            <a:spLocks noGrp="1"/>
          </p:cNvSpPr>
          <p:nvPr>
            <p:ph type="body" sz="half" idx="4294967295"/>
          </p:nvPr>
        </p:nvSpPr>
        <p:spPr>
          <a:xfrm>
            <a:off x="457200" y="1435100"/>
            <a:ext cx="3008313" cy="5137150"/>
          </a:xfrm>
          <a:solidFill>
            <a:schemeClr val="tx2">
              <a:lumMod val="40000"/>
              <a:lumOff val="60000"/>
            </a:schemeClr>
          </a:solidFill>
        </p:spPr>
        <p:txBody>
          <a:bodyPr/>
          <a:lstStyle/>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r>
              <a:rPr lang="tr-TR" sz="2400" b="1" dirty="0" smtClean="0">
                <a:solidFill>
                  <a:srgbClr val="FF0000"/>
                </a:solidFill>
              </a:rPr>
              <a:t>2011 LYS Sorusu</a:t>
            </a:r>
          </a:p>
          <a:p>
            <a:pPr>
              <a:buFont typeface="Arial" charset="0"/>
              <a:buNone/>
              <a:defRPr/>
            </a:pPr>
            <a:endParaRPr lang="tr-TR" sz="1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Başlık"/>
          <p:cNvSpPr>
            <a:spLocks noGrp="1"/>
          </p:cNvSpPr>
          <p:nvPr>
            <p:ph type="title" idx="4294967295"/>
          </p:nvPr>
        </p:nvSpPr>
        <p:spPr>
          <a:xfrm>
            <a:off x="457200" y="273050"/>
            <a:ext cx="3008313" cy="1162050"/>
          </a:xfrm>
          <a:solidFill>
            <a:schemeClr val="bg1">
              <a:lumMod val="75000"/>
            </a:schemeClr>
          </a:solidFill>
        </p:spPr>
        <p:txBody>
          <a:bodyPr anchor="b"/>
          <a:lstStyle/>
          <a:p>
            <a:pPr eaLnBrk="1" hangingPunct="1">
              <a:defRPr/>
            </a:pPr>
            <a:r>
              <a:rPr lang="tr-TR" sz="2400" b="1" dirty="0" smtClean="0">
                <a:latin typeface="+mn-lt"/>
                <a:ea typeface="+mn-ea"/>
                <a:cs typeface="+mn-cs"/>
              </a:rPr>
              <a:t>4. </a:t>
            </a:r>
            <a:r>
              <a:rPr lang="fi-FI" sz="2400" b="1" dirty="0" smtClean="0">
                <a:latin typeface="+mn-lt"/>
                <a:ea typeface="+mn-ea"/>
                <a:cs typeface="+mn-cs"/>
              </a:rPr>
              <a:t>Cahit Sıtkı TARANCI (1910 – 1956)</a:t>
            </a:r>
            <a:endParaRPr lang="tr-TR" sz="2400" b="1" dirty="0" smtClean="0">
              <a:latin typeface="+mn-lt"/>
              <a:ea typeface="+mn-ea"/>
              <a:cs typeface="+mn-cs"/>
            </a:endParaRPr>
          </a:p>
        </p:txBody>
      </p:sp>
      <p:sp>
        <p:nvSpPr>
          <p:cNvPr id="30723" name="2 İçerik Yer Tutucusu"/>
          <p:cNvSpPr>
            <a:spLocks noGrp="1"/>
          </p:cNvSpPr>
          <p:nvPr>
            <p:ph idx="4294967295"/>
          </p:nvPr>
        </p:nvSpPr>
        <p:spPr>
          <a:xfrm>
            <a:off x="3575050" y="285750"/>
            <a:ext cx="5111750" cy="6286500"/>
          </a:xfrm>
          <a:solidFill>
            <a:schemeClr val="accent3"/>
          </a:solidFill>
        </p:spPr>
        <p:txBody>
          <a:bodyPr/>
          <a:lstStyle/>
          <a:p>
            <a:pPr>
              <a:defRPr/>
            </a:pPr>
            <a:r>
              <a:rPr lang="tr-TR" sz="2400" dirty="0" smtClean="0"/>
              <a:t>Otuz Beş Yaş, Desem ki ve Gün Eksilmesin Penceremden şiirleriyle tanınır.</a:t>
            </a:r>
          </a:p>
          <a:p>
            <a:pPr>
              <a:defRPr/>
            </a:pPr>
            <a:r>
              <a:rPr lang="tr-TR" sz="2400" dirty="0" smtClean="0"/>
              <a:t>Şiirlerinin çoğunda ölüm konusunu işlemiştir.</a:t>
            </a:r>
          </a:p>
          <a:p>
            <a:pPr>
              <a:defRPr/>
            </a:pPr>
            <a:r>
              <a:rPr lang="tr-TR" sz="2400" dirty="0" smtClean="0"/>
              <a:t>Romantizm ve sembolizmden etkilenmiştir.</a:t>
            </a:r>
          </a:p>
          <a:p>
            <a:pPr>
              <a:defRPr/>
            </a:pPr>
            <a:r>
              <a:rPr lang="tr-TR" sz="2400" dirty="0" smtClean="0"/>
              <a:t>Hece ölçüsüyle yazdığı şiirleri de serbest şiirleri de vardır.</a:t>
            </a:r>
          </a:p>
          <a:p>
            <a:pPr>
              <a:defRPr/>
            </a:pPr>
            <a:r>
              <a:rPr lang="tr-TR" sz="2400" dirty="0" smtClean="0"/>
              <a:t>Şiirde biçime, kafiyeye ve ahenge önem vermiştir.</a:t>
            </a:r>
          </a:p>
          <a:p>
            <a:pPr>
              <a:defRPr/>
            </a:pPr>
            <a:r>
              <a:rPr lang="tr-TR" sz="2400" dirty="0" smtClean="0"/>
              <a:t>Açık ve sade bir üslubu vardır.</a:t>
            </a:r>
          </a:p>
          <a:p>
            <a:pPr>
              <a:defRPr/>
            </a:pPr>
            <a:r>
              <a:rPr lang="tr-TR" sz="2400" dirty="0" smtClean="0"/>
              <a:t>Ölümünden sonra çeşitli gazetelerdeki hikayeleri basılmıştır.</a:t>
            </a:r>
            <a:endParaRPr lang="tr-TR" sz="2400" dirty="0"/>
          </a:p>
        </p:txBody>
      </p:sp>
      <p:sp>
        <p:nvSpPr>
          <p:cNvPr id="30724" name="3 Metin Yer Tutucusu"/>
          <p:cNvSpPr>
            <a:spLocks noGrp="1"/>
          </p:cNvSpPr>
          <p:nvPr>
            <p:ph type="body" sz="half" idx="4294967295"/>
          </p:nvPr>
        </p:nvSpPr>
        <p:spPr>
          <a:xfrm>
            <a:off x="457200" y="1435100"/>
            <a:ext cx="3008313" cy="5137150"/>
          </a:xfrm>
          <a:solidFill>
            <a:schemeClr val="tx2">
              <a:lumMod val="40000"/>
              <a:lumOff val="60000"/>
            </a:schemeClr>
          </a:solidFill>
        </p:spPr>
        <p:txBody>
          <a:bodyPr/>
          <a:lstStyle/>
          <a:p>
            <a:pPr marL="0" indent="0" eaLnBrk="1" hangingPunct="1">
              <a:buFont typeface="Arial" charset="0"/>
              <a:buNone/>
              <a:defRPr/>
            </a:pPr>
            <a:r>
              <a:rPr lang="tr-TR" sz="1200" b="1" dirty="0" smtClean="0"/>
              <a:t>ESERLERİ</a:t>
            </a:r>
            <a:r>
              <a:rPr lang="tr-TR" sz="1200" dirty="0" smtClean="0"/>
              <a:t>:</a:t>
            </a:r>
            <a:endParaRPr lang="tr-TR" sz="1100" dirty="0" smtClean="0"/>
          </a:p>
          <a:p>
            <a:pPr>
              <a:buFont typeface="Arial" charset="0"/>
              <a:buNone/>
              <a:defRPr/>
            </a:pPr>
            <a:endParaRPr lang="tr-TR" sz="1400" b="1" dirty="0" smtClean="0">
              <a:solidFill>
                <a:schemeClr val="accent1"/>
              </a:solidFill>
            </a:endParaRPr>
          </a:p>
          <a:p>
            <a:pPr>
              <a:buFont typeface="Arial" charset="0"/>
              <a:buNone/>
              <a:defRPr/>
            </a:pPr>
            <a:r>
              <a:rPr lang="tr-TR" sz="1400" b="1" dirty="0" smtClean="0">
                <a:solidFill>
                  <a:schemeClr val="accent1"/>
                </a:solidFill>
              </a:rPr>
              <a:t>Şiir:</a:t>
            </a:r>
            <a:r>
              <a:rPr lang="tr-TR" sz="1400" dirty="0" smtClean="0">
                <a:solidFill>
                  <a:schemeClr val="accent1"/>
                </a:solidFill>
              </a:rPr>
              <a:t> </a:t>
            </a:r>
            <a:endParaRPr lang="tr-TR" sz="1400" dirty="0" smtClean="0"/>
          </a:p>
          <a:p>
            <a:pPr>
              <a:buFont typeface="Arial" charset="0"/>
              <a:buNone/>
              <a:defRPr/>
            </a:pPr>
            <a:r>
              <a:rPr lang="tr-TR" sz="1400" i="1" dirty="0" smtClean="0"/>
              <a:t>	Otuz Beş Yaş, </a:t>
            </a:r>
          </a:p>
          <a:p>
            <a:pPr>
              <a:buFont typeface="Arial" charset="0"/>
              <a:buNone/>
              <a:defRPr/>
            </a:pPr>
            <a:r>
              <a:rPr lang="tr-TR" sz="1400" i="1" dirty="0" smtClean="0"/>
              <a:t>	Düşten Güzel, </a:t>
            </a:r>
          </a:p>
          <a:p>
            <a:pPr>
              <a:buFont typeface="Arial" charset="0"/>
              <a:buNone/>
              <a:defRPr/>
            </a:pPr>
            <a:r>
              <a:rPr lang="tr-TR" sz="1400" i="1" dirty="0" smtClean="0"/>
              <a:t>	Ömrümde Sükût, </a:t>
            </a:r>
          </a:p>
          <a:p>
            <a:pPr>
              <a:buFont typeface="Arial" charset="0"/>
              <a:buNone/>
              <a:defRPr/>
            </a:pPr>
            <a:r>
              <a:rPr lang="tr-TR" sz="1400" i="1" dirty="0" smtClean="0"/>
              <a:t>	Sonrası</a:t>
            </a:r>
          </a:p>
          <a:p>
            <a:pPr>
              <a:buFont typeface="Arial" charset="0"/>
              <a:buNone/>
              <a:defRPr/>
            </a:pPr>
            <a:endParaRPr lang="tr-TR" sz="1400" dirty="0" smtClean="0"/>
          </a:p>
          <a:p>
            <a:pPr>
              <a:buFont typeface="Arial" charset="0"/>
              <a:buNone/>
              <a:defRPr/>
            </a:pPr>
            <a:r>
              <a:rPr lang="tr-TR" sz="1400" b="1" dirty="0" smtClean="0">
                <a:solidFill>
                  <a:srgbClr val="0070C0"/>
                </a:solidFill>
              </a:rPr>
              <a:t>Mektup:</a:t>
            </a:r>
            <a:r>
              <a:rPr lang="tr-TR" sz="1400" dirty="0" smtClean="0">
                <a:solidFill>
                  <a:srgbClr val="0070C0"/>
                </a:solidFill>
              </a:rPr>
              <a:t> </a:t>
            </a:r>
          </a:p>
          <a:p>
            <a:pPr>
              <a:buFont typeface="Arial" charset="0"/>
              <a:buNone/>
              <a:defRPr/>
            </a:pPr>
            <a:r>
              <a:rPr lang="tr-TR" sz="1400" i="1" dirty="0" smtClean="0"/>
              <a:t>	Ziya’ya Mektuplar</a:t>
            </a:r>
            <a:endParaRPr lang="tr-TR" sz="1400" dirty="0" smtClean="0"/>
          </a:p>
          <a:p>
            <a:pPr>
              <a:buFont typeface="Arial" charset="0"/>
              <a:buNone/>
              <a:defRPr/>
            </a:pPr>
            <a:endParaRPr lang="tr-TR" sz="1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Başlık"/>
          <p:cNvSpPr>
            <a:spLocks noGrp="1"/>
          </p:cNvSpPr>
          <p:nvPr>
            <p:ph type="title" idx="4294967295"/>
          </p:nvPr>
        </p:nvSpPr>
        <p:spPr>
          <a:xfrm>
            <a:off x="457200" y="273050"/>
            <a:ext cx="3008313" cy="1162050"/>
          </a:xfrm>
          <a:solidFill>
            <a:schemeClr val="bg1">
              <a:lumMod val="75000"/>
            </a:schemeClr>
          </a:solidFill>
        </p:spPr>
        <p:txBody>
          <a:bodyPr anchor="b"/>
          <a:lstStyle/>
          <a:p>
            <a:pPr eaLnBrk="1" hangingPunct="1">
              <a:defRPr/>
            </a:pPr>
            <a:r>
              <a:rPr lang="da-DK" sz="2400" b="1" dirty="0" smtClean="0">
                <a:latin typeface="+mn-lt"/>
                <a:ea typeface="+mn-ea"/>
                <a:cs typeface="+mn-cs"/>
              </a:rPr>
              <a:t>5. Asaf Halet ÇELEBİ (1907 – 1958)</a:t>
            </a:r>
            <a:endParaRPr lang="tr-TR" sz="2400" b="1" dirty="0" smtClean="0">
              <a:latin typeface="+mn-lt"/>
              <a:ea typeface="+mn-ea"/>
              <a:cs typeface="+mn-cs"/>
            </a:endParaRPr>
          </a:p>
        </p:txBody>
      </p:sp>
      <p:sp>
        <p:nvSpPr>
          <p:cNvPr id="30723" name="2 İçerik Yer Tutucusu"/>
          <p:cNvSpPr>
            <a:spLocks noGrp="1"/>
          </p:cNvSpPr>
          <p:nvPr>
            <p:ph idx="4294967295"/>
          </p:nvPr>
        </p:nvSpPr>
        <p:spPr>
          <a:xfrm>
            <a:off x="3575050" y="285750"/>
            <a:ext cx="5111750" cy="6286500"/>
          </a:xfrm>
          <a:solidFill>
            <a:schemeClr val="accent3"/>
          </a:solidFill>
        </p:spPr>
        <p:txBody>
          <a:bodyPr/>
          <a:lstStyle/>
          <a:p>
            <a:pPr>
              <a:defRPr/>
            </a:pPr>
            <a:r>
              <a:rPr lang="tr-TR" sz="2300" dirty="0" smtClean="0"/>
              <a:t>Hiçbir akıma girmeyen kendine has bir şairdir.</a:t>
            </a:r>
          </a:p>
          <a:p>
            <a:pPr>
              <a:defRPr/>
            </a:pPr>
            <a:r>
              <a:rPr lang="tr-TR" sz="2300" dirty="0" smtClean="0"/>
              <a:t>Gençlik yıllarında divan edebiyatından etkilendi. Gazeller ve rubailer yazdı.</a:t>
            </a:r>
          </a:p>
          <a:p>
            <a:pPr>
              <a:defRPr/>
            </a:pPr>
            <a:r>
              <a:rPr lang="tr-TR" sz="2300" dirty="0" smtClean="0"/>
              <a:t>1937′den sonra serbest ölçü kullanmaya ve Batı şiirinin tekniklerine yönelmeye başladı.</a:t>
            </a:r>
          </a:p>
          <a:p>
            <a:pPr>
              <a:defRPr/>
            </a:pPr>
            <a:r>
              <a:rPr lang="tr-TR" sz="2300" dirty="0" smtClean="0"/>
              <a:t>Şiirlerinde dinlerden, ideolojilerden, toplumsal olaylardan çok Anadolu-İran-Hindistan çizgisi üzerinde uzanan bir yaşamın görünümlerini sesler aracılığıyla dile getirdi.</a:t>
            </a:r>
          </a:p>
          <a:p>
            <a:pPr>
              <a:defRPr/>
            </a:pPr>
            <a:r>
              <a:rPr lang="tr-TR" sz="2300" dirty="0" smtClean="0"/>
              <a:t>Hint ve Fars Edebiyatları üzerine yaptığı çalışmaları dergilerde ve kitaplarda yayınladı.</a:t>
            </a:r>
            <a:endParaRPr lang="tr-TR" sz="2300" dirty="0"/>
          </a:p>
        </p:txBody>
      </p:sp>
      <p:sp>
        <p:nvSpPr>
          <p:cNvPr id="30724" name="3 Metin Yer Tutucusu"/>
          <p:cNvSpPr>
            <a:spLocks noGrp="1"/>
          </p:cNvSpPr>
          <p:nvPr>
            <p:ph type="body" sz="half" idx="4294967295"/>
          </p:nvPr>
        </p:nvSpPr>
        <p:spPr>
          <a:xfrm>
            <a:off x="457200" y="1435100"/>
            <a:ext cx="3008313" cy="5137150"/>
          </a:xfrm>
          <a:solidFill>
            <a:schemeClr val="tx2">
              <a:lumMod val="40000"/>
              <a:lumOff val="60000"/>
            </a:schemeClr>
          </a:solidFill>
        </p:spPr>
        <p:txBody>
          <a:bodyPr/>
          <a:lstStyle/>
          <a:p>
            <a:pPr marL="0" indent="0" eaLnBrk="1" hangingPunct="1">
              <a:buFont typeface="Arial" charset="0"/>
              <a:buNone/>
              <a:defRPr/>
            </a:pPr>
            <a:r>
              <a:rPr lang="tr-TR" sz="1200" b="1" dirty="0" smtClean="0"/>
              <a:t>ESERLERİ</a:t>
            </a:r>
            <a:r>
              <a:rPr lang="tr-TR" sz="1200" dirty="0" smtClean="0"/>
              <a:t>:</a:t>
            </a:r>
          </a:p>
          <a:p>
            <a:pPr marL="0" indent="0" eaLnBrk="1" hangingPunct="1">
              <a:buFont typeface="Arial" charset="0"/>
              <a:buNone/>
              <a:defRPr/>
            </a:pPr>
            <a:endParaRPr lang="tr-TR" sz="1100" dirty="0" smtClean="0"/>
          </a:p>
          <a:p>
            <a:pPr>
              <a:buFont typeface="Arial" charset="0"/>
              <a:buNone/>
              <a:defRPr/>
            </a:pPr>
            <a:r>
              <a:rPr lang="tr-TR" sz="1400" b="1" i="1" dirty="0" smtClean="0">
                <a:solidFill>
                  <a:srgbClr val="0070C0"/>
                </a:solidFill>
              </a:rPr>
              <a:t>Şiir:</a:t>
            </a:r>
          </a:p>
          <a:p>
            <a:pPr>
              <a:defRPr/>
            </a:pPr>
            <a:r>
              <a:rPr lang="tr-TR" sz="1400" i="1" dirty="0" smtClean="0"/>
              <a:t>He</a:t>
            </a:r>
            <a:r>
              <a:rPr lang="tr-TR" sz="1400" dirty="0" smtClean="0"/>
              <a:t> (1942)</a:t>
            </a:r>
          </a:p>
          <a:p>
            <a:pPr>
              <a:defRPr/>
            </a:pPr>
            <a:r>
              <a:rPr lang="tr-TR" sz="1400" i="1" dirty="0" smtClean="0"/>
              <a:t>Laleler</a:t>
            </a:r>
            <a:r>
              <a:rPr lang="tr-TR" sz="1400" dirty="0" smtClean="0"/>
              <a:t> (1943)</a:t>
            </a:r>
          </a:p>
          <a:p>
            <a:pPr>
              <a:defRPr/>
            </a:pPr>
            <a:r>
              <a:rPr lang="tr-TR" sz="1400" i="1" dirty="0" err="1" smtClean="0"/>
              <a:t>Lâmelif</a:t>
            </a:r>
            <a:r>
              <a:rPr lang="tr-TR" sz="1400" dirty="0" smtClean="0"/>
              <a:t> </a:t>
            </a:r>
            <a:r>
              <a:rPr lang="tr-TR" sz="1400" i="1" dirty="0" smtClean="0"/>
              <a:t>(1945)</a:t>
            </a:r>
            <a:endParaRPr lang="tr-TR" sz="1400" dirty="0" smtClean="0"/>
          </a:p>
          <a:p>
            <a:pPr>
              <a:defRPr/>
            </a:pPr>
            <a:r>
              <a:rPr lang="tr-TR" sz="1400" i="1" dirty="0" smtClean="0"/>
              <a:t>Om Mani </a:t>
            </a:r>
            <a:r>
              <a:rPr lang="tr-TR" sz="1400" i="1" dirty="0" err="1" smtClean="0"/>
              <a:t>Padme</a:t>
            </a:r>
            <a:r>
              <a:rPr lang="tr-TR" sz="1400" i="1" dirty="0" smtClean="0"/>
              <a:t> Hum</a:t>
            </a:r>
            <a:r>
              <a:rPr lang="tr-TR" sz="1400" dirty="0" smtClean="0"/>
              <a:t> </a:t>
            </a:r>
            <a:r>
              <a:rPr lang="tr-TR" sz="1400" i="1" dirty="0" smtClean="0"/>
              <a:t>(1953)</a:t>
            </a:r>
            <a:endParaRPr lang="tr-TR" sz="1400" dirty="0" smtClean="0"/>
          </a:p>
          <a:p>
            <a:pPr>
              <a:buFont typeface="Arial" charset="0"/>
              <a:buNone/>
              <a:defRPr/>
            </a:pPr>
            <a:endParaRPr lang="tr-TR" sz="1400" b="1" dirty="0" smtClean="0"/>
          </a:p>
          <a:p>
            <a:pPr>
              <a:buFont typeface="Arial" charset="0"/>
              <a:buNone/>
              <a:defRPr/>
            </a:pPr>
            <a:r>
              <a:rPr lang="tr-TR" sz="1400" b="1" dirty="0" smtClean="0">
                <a:solidFill>
                  <a:srgbClr val="0070C0"/>
                </a:solidFill>
              </a:rPr>
              <a:t>Araştırma:</a:t>
            </a:r>
          </a:p>
          <a:p>
            <a:pPr>
              <a:defRPr/>
            </a:pPr>
            <a:r>
              <a:rPr lang="tr-TR" sz="1400" i="1" dirty="0" smtClean="0"/>
              <a:t>Mevlâna</a:t>
            </a:r>
            <a:r>
              <a:rPr lang="tr-TR" sz="1400" dirty="0" smtClean="0"/>
              <a:t> (1940)</a:t>
            </a:r>
          </a:p>
          <a:p>
            <a:pPr>
              <a:defRPr/>
            </a:pPr>
            <a:r>
              <a:rPr lang="tr-TR" sz="1400" i="1" dirty="0" smtClean="0"/>
              <a:t>Ben </a:t>
            </a:r>
            <a:r>
              <a:rPr lang="tr-TR" sz="1400" i="1" dirty="0" err="1" smtClean="0"/>
              <a:t>Jamin</a:t>
            </a:r>
            <a:r>
              <a:rPr lang="tr-TR" sz="1400" dirty="0" smtClean="0"/>
              <a:t> (1940)</a:t>
            </a:r>
          </a:p>
          <a:p>
            <a:pPr>
              <a:defRPr/>
            </a:pPr>
            <a:r>
              <a:rPr lang="tr-TR" sz="1400" i="1" dirty="0" smtClean="0"/>
              <a:t>Molla </a:t>
            </a:r>
            <a:r>
              <a:rPr lang="tr-TR" sz="1400" i="1" dirty="0" err="1" smtClean="0"/>
              <a:t>Câmi</a:t>
            </a:r>
            <a:r>
              <a:rPr lang="tr-TR" sz="1400" dirty="0" smtClean="0"/>
              <a:t> (1940)</a:t>
            </a:r>
          </a:p>
          <a:p>
            <a:pPr>
              <a:defRPr/>
            </a:pPr>
            <a:r>
              <a:rPr lang="tr-TR" sz="1400" i="1" dirty="0" err="1" smtClean="0"/>
              <a:t>Eşrefoğlu</a:t>
            </a:r>
            <a:r>
              <a:rPr lang="tr-TR" sz="1400" i="1" dirty="0" smtClean="0"/>
              <a:t> Divanı</a:t>
            </a:r>
            <a:r>
              <a:rPr lang="tr-TR" sz="1400" dirty="0" smtClean="0"/>
              <a:t> (1945)</a:t>
            </a:r>
          </a:p>
          <a:p>
            <a:pPr>
              <a:defRPr/>
            </a:pPr>
            <a:r>
              <a:rPr lang="tr-TR" sz="1400" i="1" dirty="0" err="1" smtClean="0"/>
              <a:t>Naima</a:t>
            </a:r>
            <a:r>
              <a:rPr lang="tr-TR" sz="1400" dirty="0" smtClean="0"/>
              <a:t> (monografi, 1953)</a:t>
            </a:r>
          </a:p>
          <a:p>
            <a:pPr>
              <a:defRPr/>
            </a:pPr>
            <a:r>
              <a:rPr lang="tr-TR" sz="1400" i="1" dirty="0" smtClean="0"/>
              <a:t>Ömer </a:t>
            </a:r>
            <a:r>
              <a:rPr lang="tr-TR" sz="1400" i="1" dirty="0" err="1" smtClean="0"/>
              <a:t>Hayyam</a:t>
            </a:r>
            <a:r>
              <a:rPr lang="tr-TR" sz="1400" dirty="0" smtClean="0"/>
              <a:t> (1954)</a:t>
            </a:r>
          </a:p>
          <a:p>
            <a:pPr>
              <a:defRPr/>
            </a:pPr>
            <a:r>
              <a:rPr lang="tr-TR" sz="1400" i="1" dirty="0" smtClean="0"/>
              <a:t>Divan Şiirinde İstanbul</a:t>
            </a:r>
            <a:r>
              <a:rPr lang="tr-TR" sz="1400" dirty="0" smtClean="0"/>
              <a:t> (antoloji, 1953)</a:t>
            </a:r>
          </a:p>
          <a:p>
            <a:pPr>
              <a:buFont typeface="Arial" charset="0"/>
              <a:buNone/>
              <a:defRPr/>
            </a:pPr>
            <a:endParaRPr lang="tr-TR"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3 Metin Yer Tutucusu"/>
          <p:cNvSpPr>
            <a:spLocks noGrp="1"/>
          </p:cNvSpPr>
          <p:nvPr>
            <p:ph type="body" sz="half" idx="2"/>
          </p:nvPr>
        </p:nvSpPr>
        <p:spPr>
          <a:xfrm>
            <a:off x="457200" y="1571625"/>
            <a:ext cx="3008313" cy="4554538"/>
          </a:xfrm>
          <a:solidFill>
            <a:schemeClr val="tx2">
              <a:lumMod val="40000"/>
              <a:lumOff val="60000"/>
            </a:schemeClr>
          </a:solidFill>
        </p:spPr>
        <p:txBody>
          <a:bodyPr anchor="ctr"/>
          <a:lstStyle/>
          <a:p>
            <a:pPr algn="ctr" eaLnBrk="1" hangingPunct="1">
              <a:lnSpc>
                <a:spcPct val="90000"/>
              </a:lnSpc>
              <a:defRPr/>
            </a:pPr>
            <a:r>
              <a:rPr lang="tr-TR" sz="2400" dirty="0" smtClean="0">
                <a:solidFill>
                  <a:srgbClr val="FF0000"/>
                </a:solidFill>
              </a:rPr>
              <a:t>Saf Şiir </a:t>
            </a:r>
          </a:p>
          <a:p>
            <a:pPr algn="ctr" eaLnBrk="1" hangingPunct="1">
              <a:lnSpc>
                <a:spcPct val="90000"/>
              </a:lnSpc>
              <a:defRPr/>
            </a:pPr>
            <a:r>
              <a:rPr lang="tr-TR" sz="2400" dirty="0" smtClean="0">
                <a:solidFill>
                  <a:srgbClr val="FF0000"/>
                </a:solidFill>
              </a:rPr>
              <a:t>(Öz, Halis Şiir) </a:t>
            </a:r>
          </a:p>
          <a:p>
            <a:pPr algn="ctr" eaLnBrk="1" hangingPunct="1">
              <a:lnSpc>
                <a:spcPct val="90000"/>
              </a:lnSpc>
              <a:defRPr/>
            </a:pPr>
            <a:r>
              <a:rPr lang="tr-TR" sz="2400" dirty="0" smtClean="0">
                <a:solidFill>
                  <a:srgbClr val="FF0000"/>
                </a:solidFill>
              </a:rPr>
              <a:t>Anlayışı</a:t>
            </a:r>
          </a:p>
        </p:txBody>
      </p:sp>
      <p:sp>
        <p:nvSpPr>
          <p:cNvPr id="12290" name="1 Başlık"/>
          <p:cNvSpPr>
            <a:spLocks noGrp="1"/>
          </p:cNvSpPr>
          <p:nvPr>
            <p:ph type="title"/>
          </p:nvPr>
        </p:nvSpPr>
        <p:spPr>
          <a:xfrm>
            <a:off x="457200" y="273050"/>
            <a:ext cx="3008313" cy="1298575"/>
          </a:xfrm>
          <a:solidFill>
            <a:schemeClr val="bg1">
              <a:lumMod val="75000"/>
            </a:schemeClr>
          </a:solidFill>
        </p:spPr>
        <p:txBody>
          <a:bodyPr/>
          <a:lstStyle/>
          <a:p>
            <a:pPr algn="ctr" eaLnBrk="1" hangingPunct="1">
              <a:defRPr/>
            </a:pP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Cumhuriyet Dönemi Coşku ve Heyecanı Dile Getiren Metinler-Şiir-Saf Şiir</a:t>
            </a:r>
            <a:endParaRPr lang="tr-TR" dirty="0" smtClean="0"/>
          </a:p>
        </p:txBody>
      </p:sp>
      <p:sp>
        <p:nvSpPr>
          <p:cNvPr id="12291" name="2 İçerik Yer Tutucusu"/>
          <p:cNvSpPr>
            <a:spLocks noGrp="1"/>
          </p:cNvSpPr>
          <p:nvPr>
            <p:ph idx="1"/>
          </p:nvPr>
        </p:nvSpPr>
        <p:spPr>
          <a:solidFill>
            <a:schemeClr val="accent3"/>
          </a:solidFill>
        </p:spPr>
        <p:txBody>
          <a:bodyPr/>
          <a:lstStyle/>
          <a:p>
            <a:pPr eaLnBrk="1" hangingPunct="1">
              <a:defRPr/>
            </a:pPr>
            <a:r>
              <a:rPr lang="tr-TR" sz="2300" dirty="0" smtClean="0"/>
              <a:t>Öz şiirde en etkili isim, 1930 öncesinde ve sonrasında Ahmet Haşim’dir. </a:t>
            </a:r>
          </a:p>
          <a:p>
            <a:pPr eaLnBrk="1" hangingPunct="1">
              <a:defRPr/>
            </a:pPr>
            <a:r>
              <a:rPr lang="tr-TR" sz="2300" dirty="0" smtClean="0"/>
              <a:t>“</a:t>
            </a:r>
            <a:r>
              <a:rPr lang="tr-TR" sz="2300" dirty="0" err="1" smtClean="0"/>
              <a:t>Piyâle”nin</a:t>
            </a:r>
            <a:r>
              <a:rPr lang="tr-TR" sz="2300" dirty="0" smtClean="0"/>
              <a:t> başına aldığı “Şiir Hakkında Bazı Mülahazalar (Düşünceler)” adlı poetikasıyla (Türk edebiyatında ilk poetika örneği kabul edilir.) saf şiirin başladığı kabul edilir.</a:t>
            </a:r>
          </a:p>
          <a:p>
            <a:pPr eaLnBrk="1" hangingPunct="1">
              <a:defRPr/>
            </a:pPr>
            <a:r>
              <a:rPr lang="tr-TR" sz="2300" dirty="0" smtClean="0"/>
              <a:t>Sığ, gerçeklikten uzak “memleket şiirlerine” tepki 1928 yılında Yedi </a:t>
            </a:r>
            <a:r>
              <a:rPr lang="tr-TR" sz="2300" dirty="0" err="1" smtClean="0"/>
              <a:t>Meşaleciler’den</a:t>
            </a:r>
            <a:r>
              <a:rPr lang="tr-TR" sz="2300" dirty="0" smtClean="0"/>
              <a:t> gelmiştir.</a:t>
            </a:r>
          </a:p>
          <a:p>
            <a:pPr eaLnBrk="1" hangingPunct="1">
              <a:defRPr/>
            </a:pPr>
            <a:r>
              <a:rPr lang="tr-TR" sz="2300" dirty="0" smtClean="0"/>
              <a:t>Bu anlayışın Türk edebiyatındaki en önemli iki ismi Ahmet Haşim ve Yahya Kemal’dir.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3 Metin Yer Tutucusu"/>
          <p:cNvSpPr>
            <a:spLocks noGrp="1"/>
          </p:cNvSpPr>
          <p:nvPr>
            <p:ph type="body" sz="half" idx="2"/>
          </p:nvPr>
        </p:nvSpPr>
        <p:spPr>
          <a:xfrm>
            <a:off x="457200" y="1571625"/>
            <a:ext cx="3008313" cy="4554538"/>
          </a:xfrm>
          <a:solidFill>
            <a:schemeClr val="tx2">
              <a:lumMod val="40000"/>
              <a:lumOff val="60000"/>
            </a:schemeClr>
          </a:solidFill>
        </p:spPr>
        <p:txBody>
          <a:bodyPr anchor="ctr"/>
          <a:lstStyle/>
          <a:p>
            <a:pPr algn="ctr" eaLnBrk="1" hangingPunct="1">
              <a:lnSpc>
                <a:spcPct val="90000"/>
              </a:lnSpc>
              <a:defRPr/>
            </a:pPr>
            <a:r>
              <a:rPr lang="tr-TR" sz="2400" dirty="0" smtClean="0">
                <a:solidFill>
                  <a:srgbClr val="FF0000"/>
                </a:solidFill>
              </a:rPr>
              <a:t>Saf Şiir </a:t>
            </a:r>
          </a:p>
          <a:p>
            <a:pPr algn="ctr" eaLnBrk="1" hangingPunct="1">
              <a:lnSpc>
                <a:spcPct val="90000"/>
              </a:lnSpc>
              <a:defRPr/>
            </a:pPr>
            <a:r>
              <a:rPr lang="tr-TR" sz="2400" dirty="0" smtClean="0">
                <a:solidFill>
                  <a:srgbClr val="FF0000"/>
                </a:solidFill>
              </a:rPr>
              <a:t>(Öz, Halis Şiir) </a:t>
            </a:r>
          </a:p>
          <a:p>
            <a:pPr algn="ctr" eaLnBrk="1" hangingPunct="1">
              <a:lnSpc>
                <a:spcPct val="90000"/>
              </a:lnSpc>
              <a:defRPr/>
            </a:pPr>
            <a:r>
              <a:rPr lang="tr-TR" sz="2400" dirty="0" smtClean="0">
                <a:solidFill>
                  <a:srgbClr val="FF0000"/>
                </a:solidFill>
              </a:rPr>
              <a:t>Anlayışının</a:t>
            </a:r>
          </a:p>
          <a:p>
            <a:pPr algn="ctr" eaLnBrk="1" hangingPunct="1">
              <a:lnSpc>
                <a:spcPct val="90000"/>
              </a:lnSpc>
              <a:defRPr/>
            </a:pPr>
            <a:r>
              <a:rPr lang="tr-TR" sz="2400" dirty="0" smtClean="0">
                <a:solidFill>
                  <a:srgbClr val="FF0000"/>
                </a:solidFill>
              </a:rPr>
              <a:t>Temsilcileri</a:t>
            </a:r>
          </a:p>
        </p:txBody>
      </p:sp>
      <p:sp>
        <p:nvSpPr>
          <p:cNvPr id="12290" name="1 Başlık"/>
          <p:cNvSpPr>
            <a:spLocks noGrp="1"/>
          </p:cNvSpPr>
          <p:nvPr>
            <p:ph type="title"/>
          </p:nvPr>
        </p:nvSpPr>
        <p:spPr>
          <a:xfrm>
            <a:off x="457200" y="273050"/>
            <a:ext cx="3008313" cy="1298575"/>
          </a:xfrm>
          <a:solidFill>
            <a:schemeClr val="bg1">
              <a:lumMod val="75000"/>
            </a:schemeClr>
          </a:solidFill>
        </p:spPr>
        <p:txBody>
          <a:bodyPr/>
          <a:lstStyle/>
          <a:p>
            <a:pPr algn="ctr" eaLnBrk="1" hangingPunct="1">
              <a:defRPr/>
            </a:pP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Cumhuriyet Dönemi Coşku ve Heyecanı Dile Getiren Metinler-Şiir-Saf Şiir</a:t>
            </a:r>
            <a:endParaRPr lang="tr-TR" dirty="0" smtClean="0"/>
          </a:p>
        </p:txBody>
      </p:sp>
      <p:sp>
        <p:nvSpPr>
          <p:cNvPr id="12291" name="2 İçerik Yer Tutucusu"/>
          <p:cNvSpPr>
            <a:spLocks noGrp="1"/>
          </p:cNvSpPr>
          <p:nvPr>
            <p:ph idx="1"/>
          </p:nvPr>
        </p:nvSpPr>
        <p:spPr>
          <a:xfrm>
            <a:off x="3500438" y="273050"/>
            <a:ext cx="5357812" cy="5853113"/>
          </a:xfrm>
          <a:solidFill>
            <a:schemeClr val="accent3"/>
          </a:solidFill>
        </p:spPr>
        <p:txBody>
          <a:bodyPr/>
          <a:lstStyle/>
          <a:p>
            <a:pPr eaLnBrk="1" hangingPunct="1">
              <a:buFont typeface="Arial" charset="0"/>
              <a:buNone/>
              <a:defRPr/>
            </a:pPr>
            <a:r>
              <a:rPr lang="tr-TR" sz="2400" dirty="0" smtClean="0"/>
              <a:t>Edebiyatımızda Batı edebiyatındaki</a:t>
            </a:r>
          </a:p>
          <a:p>
            <a:pPr eaLnBrk="1" hangingPunct="1">
              <a:buFont typeface="Arial" charset="0"/>
              <a:buNone/>
              <a:defRPr/>
            </a:pPr>
            <a:r>
              <a:rPr lang="tr-TR" sz="2400" dirty="0" smtClean="0"/>
              <a:t>bu görüşlerden etkilenen hem de </a:t>
            </a:r>
          </a:p>
          <a:p>
            <a:pPr eaLnBrk="1" hangingPunct="1">
              <a:buFont typeface="Arial" charset="0"/>
              <a:buNone/>
              <a:defRPr/>
            </a:pPr>
            <a:r>
              <a:rPr lang="tr-TR" sz="2400" dirty="0" smtClean="0"/>
              <a:t>divan edebiyatında kullanılan </a:t>
            </a:r>
          </a:p>
          <a:p>
            <a:pPr eaLnBrk="1" hangingPunct="1">
              <a:buFont typeface="Arial" charset="0"/>
              <a:buNone/>
              <a:defRPr/>
            </a:pPr>
            <a:r>
              <a:rPr lang="tr-TR" sz="2400" dirty="0" smtClean="0"/>
              <a:t>imgelerden etkilenen </a:t>
            </a:r>
            <a:r>
              <a:rPr lang="tr-TR" sz="2400" b="1" dirty="0" smtClean="0">
                <a:solidFill>
                  <a:srgbClr val="FF0000"/>
                </a:solidFill>
              </a:rPr>
              <a:t>Ahmet Haşim</a:t>
            </a:r>
            <a:r>
              <a:rPr lang="tr-TR" sz="2400" dirty="0" smtClean="0"/>
              <a:t>,</a:t>
            </a:r>
          </a:p>
          <a:p>
            <a:pPr eaLnBrk="1" hangingPunct="1">
              <a:buFont typeface="Arial" charset="0"/>
              <a:buNone/>
              <a:defRPr/>
            </a:pPr>
            <a:r>
              <a:rPr lang="tr-TR" sz="2400" b="1" dirty="0" smtClean="0">
                <a:solidFill>
                  <a:schemeClr val="accent1"/>
                </a:solidFill>
              </a:rPr>
              <a:t>Yahya Kemal Beyatlı</a:t>
            </a:r>
            <a:r>
              <a:rPr lang="tr-TR" sz="2400" dirty="0" smtClean="0"/>
              <a:t>, </a:t>
            </a:r>
            <a:r>
              <a:rPr lang="tr-TR" sz="2400" dirty="0" smtClean="0">
                <a:solidFill>
                  <a:srgbClr val="FFFF00"/>
                </a:solidFill>
              </a:rPr>
              <a:t>Ahmet Hamdi </a:t>
            </a:r>
          </a:p>
          <a:p>
            <a:pPr eaLnBrk="1" hangingPunct="1">
              <a:buFont typeface="Arial" charset="0"/>
              <a:buNone/>
              <a:defRPr/>
            </a:pPr>
            <a:r>
              <a:rPr lang="tr-TR" sz="2400" dirty="0" smtClean="0">
                <a:solidFill>
                  <a:srgbClr val="FFFF00"/>
                </a:solidFill>
              </a:rPr>
              <a:t>Tanpınar</a:t>
            </a:r>
            <a:r>
              <a:rPr lang="tr-TR" sz="2400" b="1" dirty="0" smtClean="0"/>
              <a:t>, </a:t>
            </a:r>
            <a:r>
              <a:rPr lang="tr-TR" sz="2400" b="1" dirty="0" smtClean="0">
                <a:solidFill>
                  <a:srgbClr val="7030A0"/>
                </a:solidFill>
              </a:rPr>
              <a:t>Cahit Sıtkı Tarancı</a:t>
            </a:r>
            <a:r>
              <a:rPr lang="tr-TR" sz="2400" dirty="0" smtClean="0"/>
              <a:t>,</a:t>
            </a:r>
          </a:p>
          <a:p>
            <a:pPr eaLnBrk="1" hangingPunct="1">
              <a:buFont typeface="Arial" charset="0"/>
              <a:buNone/>
              <a:defRPr/>
            </a:pPr>
            <a:r>
              <a:rPr lang="tr-TR" sz="2400" b="1" dirty="0" smtClean="0">
                <a:solidFill>
                  <a:schemeClr val="accent6">
                    <a:lumMod val="50000"/>
                  </a:schemeClr>
                </a:solidFill>
              </a:rPr>
              <a:t>Ahmet Muhip </a:t>
            </a:r>
            <a:r>
              <a:rPr lang="tr-TR" sz="2400" b="1" dirty="0" err="1" smtClean="0">
                <a:solidFill>
                  <a:schemeClr val="accent6">
                    <a:lumMod val="50000"/>
                  </a:schemeClr>
                </a:solidFill>
              </a:rPr>
              <a:t>Dıranas</a:t>
            </a:r>
            <a:r>
              <a:rPr lang="tr-TR" sz="2400" b="1" dirty="0" smtClean="0"/>
              <a:t>, </a:t>
            </a:r>
            <a:r>
              <a:rPr lang="tr-TR" sz="2400" b="1" dirty="0" smtClean="0">
                <a:solidFill>
                  <a:schemeClr val="accent1"/>
                </a:solidFill>
              </a:rPr>
              <a:t>Behçet </a:t>
            </a:r>
          </a:p>
          <a:p>
            <a:pPr eaLnBrk="1" hangingPunct="1">
              <a:buFont typeface="Arial" charset="0"/>
              <a:buNone/>
              <a:defRPr/>
            </a:pPr>
            <a:r>
              <a:rPr lang="tr-TR" sz="2400" b="1" dirty="0" err="1" smtClean="0">
                <a:solidFill>
                  <a:schemeClr val="accent1"/>
                </a:solidFill>
              </a:rPr>
              <a:t>Necatigil</a:t>
            </a:r>
            <a:r>
              <a:rPr lang="tr-TR" sz="2400" b="1" dirty="0" smtClean="0"/>
              <a:t>, </a:t>
            </a:r>
            <a:r>
              <a:rPr lang="tr-TR" sz="2400" dirty="0" err="1" smtClean="0">
                <a:solidFill>
                  <a:srgbClr val="FFFF00"/>
                </a:solidFill>
              </a:rPr>
              <a:t>Asaf</a:t>
            </a:r>
            <a:r>
              <a:rPr lang="tr-TR" sz="2400" dirty="0" smtClean="0">
                <a:solidFill>
                  <a:srgbClr val="FFFF00"/>
                </a:solidFill>
              </a:rPr>
              <a:t> Halet Çelebi</a:t>
            </a:r>
            <a:r>
              <a:rPr lang="tr-TR" sz="2400" b="1" dirty="0" smtClean="0"/>
              <a:t>, </a:t>
            </a:r>
          </a:p>
          <a:p>
            <a:pPr eaLnBrk="1" hangingPunct="1">
              <a:buFont typeface="Arial" charset="0"/>
              <a:buNone/>
              <a:defRPr/>
            </a:pPr>
            <a:r>
              <a:rPr lang="tr-TR" sz="2400" b="1" dirty="0" smtClean="0">
                <a:solidFill>
                  <a:srgbClr val="FF0000"/>
                </a:solidFill>
              </a:rPr>
              <a:t>Necip Fazıl Kısakürek</a:t>
            </a:r>
            <a:r>
              <a:rPr lang="tr-TR" sz="2400" b="1" dirty="0" smtClean="0"/>
              <a:t>, </a:t>
            </a:r>
            <a:r>
              <a:rPr lang="tr-TR" sz="2400" b="1" dirty="0" smtClean="0">
                <a:solidFill>
                  <a:schemeClr val="bg1"/>
                </a:solidFill>
              </a:rPr>
              <a:t>Özdemir</a:t>
            </a:r>
          </a:p>
          <a:p>
            <a:pPr eaLnBrk="1" hangingPunct="1">
              <a:buFont typeface="Arial" charset="0"/>
              <a:buNone/>
              <a:defRPr/>
            </a:pPr>
            <a:r>
              <a:rPr lang="tr-TR" sz="2400" b="1" dirty="0" err="1" smtClean="0">
                <a:solidFill>
                  <a:schemeClr val="bg1"/>
                </a:solidFill>
              </a:rPr>
              <a:t>Asaf</a:t>
            </a:r>
            <a:r>
              <a:rPr lang="tr-TR" sz="2400" b="1" dirty="0" smtClean="0"/>
              <a:t>, </a:t>
            </a:r>
            <a:r>
              <a:rPr lang="tr-TR" sz="2400" b="1" dirty="0" smtClean="0">
                <a:solidFill>
                  <a:schemeClr val="accent1"/>
                </a:solidFill>
              </a:rPr>
              <a:t>Fazıl Hüsnü Dağlarca</a:t>
            </a:r>
            <a:r>
              <a:rPr lang="tr-TR" sz="2400" b="1" dirty="0" smtClean="0"/>
              <a:t>, </a:t>
            </a:r>
            <a:r>
              <a:rPr lang="tr-TR" sz="2400" b="1" dirty="0" smtClean="0">
                <a:solidFill>
                  <a:schemeClr val="accent6">
                    <a:lumMod val="75000"/>
                  </a:schemeClr>
                </a:solidFill>
              </a:rPr>
              <a:t>Ziya </a:t>
            </a:r>
          </a:p>
          <a:p>
            <a:pPr eaLnBrk="1" hangingPunct="1">
              <a:buFont typeface="Arial" charset="0"/>
              <a:buNone/>
              <a:defRPr/>
            </a:pPr>
            <a:r>
              <a:rPr lang="tr-TR" sz="2400" b="1" dirty="0" smtClean="0">
                <a:solidFill>
                  <a:schemeClr val="accent6">
                    <a:lumMod val="75000"/>
                  </a:schemeClr>
                </a:solidFill>
              </a:rPr>
              <a:t>Osman Saba</a:t>
            </a:r>
            <a:r>
              <a:rPr lang="tr-TR" sz="2400" dirty="0" smtClean="0"/>
              <a:t> gibi sanatçılar</a:t>
            </a:r>
          </a:p>
          <a:p>
            <a:pPr eaLnBrk="1" hangingPunct="1">
              <a:buFont typeface="Arial" charset="0"/>
              <a:buNone/>
              <a:defRPr/>
            </a:pPr>
            <a:r>
              <a:rPr lang="tr-TR" sz="2400" dirty="0" smtClean="0"/>
              <a:t>kendilerine özgü şiir dili</a:t>
            </a:r>
          </a:p>
          <a:p>
            <a:pPr eaLnBrk="1" hangingPunct="1">
              <a:buFont typeface="Arial" charset="0"/>
              <a:buNone/>
              <a:defRPr/>
            </a:pPr>
            <a:r>
              <a:rPr lang="tr-TR" sz="2400" dirty="0" smtClean="0"/>
              <a:t>oluşturmuşlardır.</a:t>
            </a:r>
            <a:endParaRPr lang="tr-TR" sz="23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3 Metin Yer Tutucusu"/>
          <p:cNvSpPr>
            <a:spLocks noGrp="1"/>
          </p:cNvSpPr>
          <p:nvPr>
            <p:ph type="body" sz="half" idx="2"/>
          </p:nvPr>
        </p:nvSpPr>
        <p:spPr>
          <a:xfrm>
            <a:off x="457200" y="1571625"/>
            <a:ext cx="3008313" cy="4554538"/>
          </a:xfrm>
          <a:solidFill>
            <a:schemeClr val="tx2">
              <a:lumMod val="40000"/>
              <a:lumOff val="60000"/>
            </a:schemeClr>
          </a:solidFill>
        </p:spPr>
        <p:txBody>
          <a:bodyPr anchor="ctr"/>
          <a:lstStyle/>
          <a:p>
            <a:pPr algn="ctr" eaLnBrk="1" hangingPunct="1">
              <a:lnSpc>
                <a:spcPct val="90000"/>
              </a:lnSpc>
              <a:defRPr/>
            </a:pPr>
            <a:r>
              <a:rPr lang="tr-TR" sz="2400" dirty="0" smtClean="0">
                <a:solidFill>
                  <a:srgbClr val="FF0000"/>
                </a:solidFill>
              </a:rPr>
              <a:t>Saf Şiir </a:t>
            </a:r>
          </a:p>
          <a:p>
            <a:pPr algn="ctr" eaLnBrk="1" hangingPunct="1">
              <a:lnSpc>
                <a:spcPct val="90000"/>
              </a:lnSpc>
              <a:defRPr/>
            </a:pPr>
            <a:r>
              <a:rPr lang="tr-TR" sz="2400" dirty="0" smtClean="0">
                <a:solidFill>
                  <a:srgbClr val="FF0000"/>
                </a:solidFill>
              </a:rPr>
              <a:t>(Öz, Halis Şiir) </a:t>
            </a:r>
          </a:p>
          <a:p>
            <a:pPr algn="ctr" eaLnBrk="1" hangingPunct="1">
              <a:lnSpc>
                <a:spcPct val="90000"/>
              </a:lnSpc>
              <a:defRPr/>
            </a:pPr>
            <a:r>
              <a:rPr lang="tr-TR" sz="2400" dirty="0" smtClean="0">
                <a:solidFill>
                  <a:srgbClr val="FF0000"/>
                </a:solidFill>
              </a:rPr>
              <a:t>Anlayışının</a:t>
            </a:r>
          </a:p>
          <a:p>
            <a:pPr algn="ctr" eaLnBrk="1" hangingPunct="1">
              <a:lnSpc>
                <a:spcPct val="90000"/>
              </a:lnSpc>
              <a:defRPr/>
            </a:pPr>
            <a:r>
              <a:rPr lang="tr-TR" sz="2400" dirty="0" smtClean="0">
                <a:solidFill>
                  <a:srgbClr val="FF0000"/>
                </a:solidFill>
              </a:rPr>
              <a:t>Temsilcileri</a:t>
            </a:r>
          </a:p>
        </p:txBody>
      </p:sp>
      <p:sp>
        <p:nvSpPr>
          <p:cNvPr id="12290" name="1 Başlık"/>
          <p:cNvSpPr>
            <a:spLocks noGrp="1"/>
          </p:cNvSpPr>
          <p:nvPr>
            <p:ph type="title"/>
          </p:nvPr>
        </p:nvSpPr>
        <p:spPr>
          <a:xfrm>
            <a:off x="457200" y="273050"/>
            <a:ext cx="3008313" cy="1298575"/>
          </a:xfrm>
          <a:solidFill>
            <a:schemeClr val="bg1">
              <a:lumMod val="75000"/>
            </a:schemeClr>
          </a:solidFill>
        </p:spPr>
        <p:txBody>
          <a:bodyPr/>
          <a:lstStyle/>
          <a:p>
            <a:pPr algn="ctr" eaLnBrk="1" hangingPunct="1">
              <a:defRPr/>
            </a:pP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Cumhuriyet Dönemi Coşku ve Heyecanı Dile Getiren Metinler-Şiir-Saf Şiir</a:t>
            </a:r>
            <a:endParaRPr lang="tr-TR" dirty="0" smtClean="0"/>
          </a:p>
        </p:txBody>
      </p:sp>
      <p:sp>
        <p:nvSpPr>
          <p:cNvPr id="12291" name="2 İçerik Yer Tutucusu"/>
          <p:cNvSpPr>
            <a:spLocks noGrp="1"/>
          </p:cNvSpPr>
          <p:nvPr>
            <p:ph idx="1"/>
          </p:nvPr>
        </p:nvSpPr>
        <p:spPr>
          <a:xfrm>
            <a:off x="3500438" y="273050"/>
            <a:ext cx="5357812" cy="5853113"/>
          </a:xfrm>
          <a:solidFill>
            <a:schemeClr val="accent3"/>
          </a:solidFill>
        </p:spPr>
        <p:txBody>
          <a:bodyPr/>
          <a:lstStyle/>
          <a:p>
            <a:pPr eaLnBrk="1" hangingPunct="1">
              <a:buFont typeface="Arial" charset="0"/>
              <a:buNone/>
              <a:defRPr/>
            </a:pPr>
            <a:r>
              <a:rPr lang="tr-TR" sz="2400" b="1" dirty="0" smtClean="0"/>
              <a:t>Behçet </a:t>
            </a:r>
            <a:r>
              <a:rPr lang="tr-TR" sz="2400" b="1" dirty="0" err="1" smtClean="0"/>
              <a:t>Necatigil</a:t>
            </a:r>
            <a:r>
              <a:rPr lang="tr-TR" sz="2400" b="1" dirty="0" smtClean="0"/>
              <a:t>,</a:t>
            </a:r>
          </a:p>
          <a:p>
            <a:pPr eaLnBrk="1" hangingPunct="1">
              <a:buFont typeface="Arial" charset="0"/>
              <a:buNone/>
              <a:defRPr/>
            </a:pPr>
            <a:r>
              <a:rPr lang="tr-TR" sz="2400" b="1" dirty="0" smtClean="0"/>
              <a:t>Özdemir </a:t>
            </a:r>
            <a:r>
              <a:rPr lang="tr-TR" sz="2400" b="1" dirty="0" err="1" smtClean="0"/>
              <a:t>Asaf</a:t>
            </a:r>
            <a:r>
              <a:rPr lang="tr-TR" sz="2400" b="1" dirty="0" smtClean="0"/>
              <a:t>, Fazıl Hüsnü</a:t>
            </a:r>
          </a:p>
          <a:p>
            <a:pPr eaLnBrk="1" hangingPunct="1">
              <a:buFont typeface="Arial" charset="0"/>
              <a:buNone/>
              <a:defRPr/>
            </a:pPr>
            <a:r>
              <a:rPr lang="tr-TR" sz="2400" b="1" dirty="0" smtClean="0"/>
              <a:t>Dağlarca</a:t>
            </a:r>
          </a:p>
          <a:p>
            <a:pPr eaLnBrk="1" hangingPunct="1">
              <a:buFont typeface="Arial" charset="0"/>
              <a:buNone/>
              <a:defRPr/>
            </a:pPr>
            <a:endParaRPr lang="tr-TR" sz="2400" b="1" dirty="0" smtClean="0"/>
          </a:p>
          <a:p>
            <a:pPr eaLnBrk="1" hangingPunct="1">
              <a:buFont typeface="Arial" charset="0"/>
              <a:buNone/>
              <a:defRPr/>
            </a:pPr>
            <a:r>
              <a:rPr lang="tr-TR" sz="2400" dirty="0" smtClean="0"/>
              <a:t>	Yukarıda adı yazılı olan şairler saf</a:t>
            </a:r>
          </a:p>
          <a:p>
            <a:pPr eaLnBrk="1" hangingPunct="1">
              <a:buFont typeface="Arial" charset="0"/>
              <a:buNone/>
              <a:defRPr/>
            </a:pPr>
            <a:r>
              <a:rPr lang="tr-TR" sz="2400" dirty="0" smtClean="0"/>
              <a:t>şiir anlayışı ile eserler vermişlerdir.</a:t>
            </a:r>
          </a:p>
          <a:p>
            <a:pPr eaLnBrk="1" hangingPunct="1">
              <a:buFont typeface="Arial" charset="0"/>
              <a:buNone/>
              <a:defRPr/>
            </a:pPr>
            <a:r>
              <a:rPr lang="tr-TR" sz="2400" dirty="0" smtClean="0"/>
              <a:t>Fakat bu şairlerden dönemlerinde</a:t>
            </a:r>
          </a:p>
          <a:p>
            <a:pPr eaLnBrk="1" hangingPunct="1">
              <a:buFont typeface="Arial" charset="0"/>
              <a:buNone/>
              <a:defRPr/>
            </a:pPr>
            <a:r>
              <a:rPr lang="tr-TR" sz="2400" dirty="0" smtClean="0"/>
              <a:t>bahsedilecektir.</a:t>
            </a:r>
          </a:p>
          <a:p>
            <a:pPr eaLnBrk="1" hangingPunct="1">
              <a:buFont typeface="Arial" charset="0"/>
              <a:buNone/>
              <a:defRPr/>
            </a:pPr>
            <a:r>
              <a:rPr lang="tr-TR" sz="2400" dirty="0" smtClean="0"/>
              <a:t>	Ayrıca Yedi </a:t>
            </a:r>
            <a:r>
              <a:rPr lang="tr-TR" sz="2400" dirty="0" err="1" smtClean="0"/>
              <a:t>Meşaleciler’in</a:t>
            </a:r>
            <a:r>
              <a:rPr lang="tr-TR" sz="2400" dirty="0" smtClean="0"/>
              <a:t> de saf</a:t>
            </a:r>
          </a:p>
          <a:p>
            <a:pPr eaLnBrk="1" hangingPunct="1">
              <a:buFont typeface="Arial" charset="0"/>
              <a:buNone/>
              <a:defRPr/>
            </a:pPr>
            <a:r>
              <a:rPr lang="tr-TR" sz="2400" dirty="0" smtClean="0"/>
              <a:t>şiir anlayışına uygun eserler verdiği</a:t>
            </a:r>
          </a:p>
          <a:p>
            <a:pPr eaLnBrk="1" hangingPunct="1">
              <a:buFont typeface="Arial" charset="0"/>
              <a:buNone/>
              <a:defRPr/>
            </a:pPr>
            <a:r>
              <a:rPr lang="tr-TR" sz="2400" dirty="0" smtClean="0"/>
              <a:t>için bu anlayışa bağlı kabul</a:t>
            </a:r>
          </a:p>
          <a:p>
            <a:pPr eaLnBrk="1" hangingPunct="1">
              <a:buFont typeface="Arial" charset="0"/>
              <a:buNone/>
              <a:defRPr/>
            </a:pPr>
            <a:r>
              <a:rPr lang="tr-TR" sz="2400" dirty="0" smtClean="0"/>
              <a:t>edilmişlerdir.</a:t>
            </a:r>
            <a:endParaRPr lang="tr-TR" sz="23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3 Metin Yer Tutucusu"/>
          <p:cNvSpPr>
            <a:spLocks noGrp="1"/>
          </p:cNvSpPr>
          <p:nvPr>
            <p:ph type="body" sz="half" idx="2"/>
          </p:nvPr>
        </p:nvSpPr>
        <p:spPr>
          <a:xfrm>
            <a:off x="457200" y="1571625"/>
            <a:ext cx="3008313" cy="4554538"/>
          </a:xfrm>
          <a:solidFill>
            <a:schemeClr val="tx2">
              <a:lumMod val="40000"/>
              <a:lumOff val="60000"/>
            </a:schemeClr>
          </a:solidFill>
        </p:spPr>
        <p:txBody>
          <a:bodyPr anchor="ctr"/>
          <a:lstStyle/>
          <a:p>
            <a:pPr algn="ctr" eaLnBrk="1" hangingPunct="1">
              <a:lnSpc>
                <a:spcPct val="90000"/>
              </a:lnSpc>
              <a:defRPr/>
            </a:pPr>
            <a:r>
              <a:rPr lang="tr-TR" sz="2400" dirty="0" smtClean="0">
                <a:solidFill>
                  <a:srgbClr val="FF0000"/>
                </a:solidFill>
              </a:rPr>
              <a:t>Saf Şiir </a:t>
            </a:r>
          </a:p>
          <a:p>
            <a:pPr algn="ctr" eaLnBrk="1" hangingPunct="1">
              <a:lnSpc>
                <a:spcPct val="90000"/>
              </a:lnSpc>
              <a:defRPr/>
            </a:pPr>
            <a:r>
              <a:rPr lang="tr-TR" sz="2400" dirty="0" smtClean="0">
                <a:solidFill>
                  <a:srgbClr val="FF0000"/>
                </a:solidFill>
              </a:rPr>
              <a:t>(Öz, Halis Şiir) </a:t>
            </a:r>
          </a:p>
          <a:p>
            <a:pPr algn="ctr" eaLnBrk="1" hangingPunct="1">
              <a:lnSpc>
                <a:spcPct val="90000"/>
              </a:lnSpc>
              <a:defRPr/>
            </a:pPr>
            <a:r>
              <a:rPr lang="tr-TR" sz="2400" dirty="0" smtClean="0">
                <a:solidFill>
                  <a:srgbClr val="FF0000"/>
                </a:solidFill>
              </a:rPr>
              <a:t>Anlayışının</a:t>
            </a:r>
          </a:p>
          <a:p>
            <a:pPr algn="ctr" eaLnBrk="1" hangingPunct="1">
              <a:lnSpc>
                <a:spcPct val="90000"/>
              </a:lnSpc>
              <a:defRPr/>
            </a:pPr>
            <a:r>
              <a:rPr lang="tr-TR" sz="2400" dirty="0" smtClean="0">
                <a:solidFill>
                  <a:srgbClr val="FF0000"/>
                </a:solidFill>
              </a:rPr>
              <a:t>Özellikleri</a:t>
            </a:r>
          </a:p>
        </p:txBody>
      </p:sp>
      <p:sp>
        <p:nvSpPr>
          <p:cNvPr id="12290" name="1 Başlık"/>
          <p:cNvSpPr>
            <a:spLocks noGrp="1"/>
          </p:cNvSpPr>
          <p:nvPr>
            <p:ph type="title"/>
          </p:nvPr>
        </p:nvSpPr>
        <p:spPr>
          <a:xfrm>
            <a:off x="457200" y="273050"/>
            <a:ext cx="3008313" cy="1298575"/>
          </a:xfrm>
          <a:solidFill>
            <a:schemeClr val="bg1">
              <a:lumMod val="75000"/>
            </a:schemeClr>
          </a:solidFill>
        </p:spPr>
        <p:txBody>
          <a:bodyPr/>
          <a:lstStyle/>
          <a:p>
            <a:pPr algn="ctr" eaLnBrk="1" hangingPunct="1">
              <a:defRPr/>
            </a:pP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Cumhuriyet Dönemi Coşku ve Heyecanı Dile Getiren Metinler-Şiir-Saf Şiir</a:t>
            </a:r>
            <a:endParaRPr lang="tr-TR" dirty="0" smtClean="0"/>
          </a:p>
        </p:txBody>
      </p:sp>
      <p:sp>
        <p:nvSpPr>
          <p:cNvPr id="12291" name="2 İçerik Yer Tutucusu"/>
          <p:cNvSpPr>
            <a:spLocks noGrp="1"/>
          </p:cNvSpPr>
          <p:nvPr>
            <p:ph idx="1"/>
          </p:nvPr>
        </p:nvSpPr>
        <p:spPr>
          <a:xfrm>
            <a:off x="3500438" y="273050"/>
            <a:ext cx="5429250" cy="5853113"/>
          </a:xfrm>
          <a:solidFill>
            <a:schemeClr val="accent3"/>
          </a:solidFill>
        </p:spPr>
        <p:txBody>
          <a:bodyPr/>
          <a:lstStyle/>
          <a:p>
            <a:pPr eaLnBrk="1" hangingPunct="1">
              <a:defRPr/>
            </a:pPr>
            <a:r>
              <a:rPr lang="tr-TR" sz="2400" dirty="0" smtClean="0"/>
              <a:t>Estetik tavır öne çıkarılmıştır, didaktik tutumdan uzak durulmuştur.</a:t>
            </a:r>
          </a:p>
          <a:p>
            <a:pPr eaLnBrk="1" hangingPunct="1">
              <a:defRPr/>
            </a:pPr>
            <a:r>
              <a:rPr lang="tr-TR" sz="2400" dirty="0" smtClean="0"/>
              <a:t>Kendilerine özgü imge ve çağrışıma dayalı bir dil kullanılmış; şiire özgü düşsel bir âlem kurulmuştur.</a:t>
            </a:r>
          </a:p>
          <a:p>
            <a:pPr eaLnBrk="1" hangingPunct="1">
              <a:defRPr/>
            </a:pPr>
            <a:r>
              <a:rPr lang="tr-TR" sz="2400" dirty="0" smtClean="0"/>
              <a:t>Dilde saflaşma, sadeleşme görülür.</a:t>
            </a:r>
          </a:p>
          <a:p>
            <a:pPr eaLnBrk="1" hangingPunct="1">
              <a:defRPr/>
            </a:pPr>
            <a:r>
              <a:rPr lang="tr-TR" sz="2400" dirty="0" smtClean="0"/>
              <a:t>Şairler, sanatlarını saf şiir dışındaki etki ve akımlara (ideoloji, ahlak, din vs.) kapalı tutmaya çalışarak şiirin sadece şiir olmasını istemiştir.</a:t>
            </a:r>
          </a:p>
          <a:p>
            <a:pPr eaLnBrk="1" hangingPunct="1">
              <a:defRPr/>
            </a:pPr>
            <a:r>
              <a:rPr lang="tr-TR" sz="2400" dirty="0" smtClean="0"/>
              <a:t>Hayali (düşsel) ve ferdi (bireysel) yönleri ağır basar.</a:t>
            </a:r>
            <a:endParaRPr lang="tr-TR" sz="23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3 Metin Yer Tutucusu"/>
          <p:cNvSpPr>
            <a:spLocks noGrp="1"/>
          </p:cNvSpPr>
          <p:nvPr>
            <p:ph type="body" sz="half" idx="2"/>
          </p:nvPr>
        </p:nvSpPr>
        <p:spPr>
          <a:xfrm>
            <a:off x="457200" y="1571625"/>
            <a:ext cx="3008313" cy="4554538"/>
          </a:xfrm>
          <a:solidFill>
            <a:schemeClr val="tx2">
              <a:lumMod val="40000"/>
              <a:lumOff val="60000"/>
            </a:schemeClr>
          </a:solidFill>
        </p:spPr>
        <p:txBody>
          <a:bodyPr anchor="ctr"/>
          <a:lstStyle/>
          <a:p>
            <a:pPr algn="ctr" eaLnBrk="1" hangingPunct="1">
              <a:lnSpc>
                <a:spcPct val="90000"/>
              </a:lnSpc>
              <a:defRPr/>
            </a:pPr>
            <a:r>
              <a:rPr lang="tr-TR" sz="2400" dirty="0" smtClean="0">
                <a:solidFill>
                  <a:srgbClr val="FF0000"/>
                </a:solidFill>
              </a:rPr>
              <a:t>Saf Şiir </a:t>
            </a:r>
          </a:p>
          <a:p>
            <a:pPr algn="ctr" eaLnBrk="1" hangingPunct="1">
              <a:lnSpc>
                <a:spcPct val="90000"/>
              </a:lnSpc>
              <a:defRPr/>
            </a:pPr>
            <a:r>
              <a:rPr lang="tr-TR" sz="2400" dirty="0" smtClean="0">
                <a:solidFill>
                  <a:srgbClr val="FF0000"/>
                </a:solidFill>
              </a:rPr>
              <a:t>(Öz, Halis Şiir) </a:t>
            </a:r>
          </a:p>
          <a:p>
            <a:pPr algn="ctr" eaLnBrk="1" hangingPunct="1">
              <a:lnSpc>
                <a:spcPct val="90000"/>
              </a:lnSpc>
              <a:defRPr/>
            </a:pPr>
            <a:r>
              <a:rPr lang="tr-TR" sz="2400" dirty="0" smtClean="0">
                <a:solidFill>
                  <a:srgbClr val="FF0000"/>
                </a:solidFill>
              </a:rPr>
              <a:t>Anlayışının</a:t>
            </a:r>
          </a:p>
          <a:p>
            <a:pPr algn="ctr" eaLnBrk="1" hangingPunct="1">
              <a:lnSpc>
                <a:spcPct val="90000"/>
              </a:lnSpc>
              <a:defRPr/>
            </a:pPr>
            <a:r>
              <a:rPr lang="tr-TR" sz="2400" dirty="0" smtClean="0">
                <a:solidFill>
                  <a:srgbClr val="FF0000"/>
                </a:solidFill>
              </a:rPr>
              <a:t>Özellikleri</a:t>
            </a:r>
          </a:p>
        </p:txBody>
      </p:sp>
      <p:sp>
        <p:nvSpPr>
          <p:cNvPr id="12290" name="1 Başlık"/>
          <p:cNvSpPr>
            <a:spLocks noGrp="1"/>
          </p:cNvSpPr>
          <p:nvPr>
            <p:ph type="title"/>
          </p:nvPr>
        </p:nvSpPr>
        <p:spPr>
          <a:xfrm>
            <a:off x="457200" y="273050"/>
            <a:ext cx="3008313" cy="1298575"/>
          </a:xfrm>
          <a:solidFill>
            <a:schemeClr val="bg1">
              <a:lumMod val="75000"/>
            </a:schemeClr>
          </a:solidFill>
        </p:spPr>
        <p:txBody>
          <a:bodyPr/>
          <a:lstStyle/>
          <a:p>
            <a:pPr algn="ctr" eaLnBrk="1" hangingPunct="1">
              <a:defRPr/>
            </a:pP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Cumhuriyet Dönemi Coşku ve Heyecanı Dile Getiren Metinler-Şiir-Saf Şiir</a:t>
            </a:r>
            <a:endParaRPr lang="tr-TR" dirty="0" smtClean="0"/>
          </a:p>
        </p:txBody>
      </p:sp>
      <p:sp>
        <p:nvSpPr>
          <p:cNvPr id="12291" name="2 İçerik Yer Tutucusu"/>
          <p:cNvSpPr>
            <a:spLocks noGrp="1"/>
          </p:cNvSpPr>
          <p:nvPr>
            <p:ph idx="1"/>
          </p:nvPr>
        </p:nvSpPr>
        <p:spPr>
          <a:xfrm>
            <a:off x="3500438" y="273050"/>
            <a:ext cx="5429250" cy="5853113"/>
          </a:xfrm>
          <a:solidFill>
            <a:schemeClr val="accent3"/>
          </a:solidFill>
        </p:spPr>
        <p:txBody>
          <a:bodyPr/>
          <a:lstStyle/>
          <a:p>
            <a:pPr eaLnBrk="1" hangingPunct="1">
              <a:defRPr/>
            </a:pPr>
            <a:r>
              <a:rPr lang="tr-TR" sz="2300" dirty="0" smtClean="0"/>
              <a:t>Anlaşılmak için değil; duyulmak ve hissedilmek için şiir yazmışlardır.</a:t>
            </a:r>
          </a:p>
          <a:p>
            <a:pPr eaLnBrk="1" hangingPunct="1">
              <a:defRPr/>
            </a:pPr>
            <a:r>
              <a:rPr lang="tr-TR" sz="2400" dirty="0" smtClean="0"/>
              <a:t>Biçim kaygısı güdülmüş, mükemmeliyetçilik ilkesine bağlanılmıştır.</a:t>
            </a:r>
          </a:p>
          <a:p>
            <a:pPr eaLnBrk="1" hangingPunct="1">
              <a:defRPr/>
            </a:pPr>
            <a:r>
              <a:rPr lang="tr-TR" sz="2400" dirty="0" smtClean="0"/>
              <a:t>Gizemlilik, bireyselcilik, ruh, ölüm, masal, mit temaları yoğun olarak işlenmiştir.</a:t>
            </a:r>
          </a:p>
          <a:p>
            <a:pPr eaLnBrk="1" hangingPunct="1">
              <a:defRPr/>
            </a:pPr>
            <a:r>
              <a:rPr lang="tr-TR" sz="2400" dirty="0" smtClean="0"/>
              <a:t>Disiplinli çalışarak mükemmele varan halis şiir yazma endişesi kendisini hissettirir.</a:t>
            </a:r>
          </a:p>
          <a:p>
            <a:pPr eaLnBrk="1" hangingPunct="1">
              <a:defRPr/>
            </a:pPr>
            <a:r>
              <a:rPr lang="tr-TR" sz="2400" dirty="0" smtClean="0"/>
              <a:t>Şiirlerde ölçü ve uyağı önemsemişlerdir. Hece ölçüsünü de kullanmışlardır. Serbest nazımla da yazan olmuştur.</a:t>
            </a:r>
            <a:endParaRPr lang="tr-TR" sz="23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3 Metin Yer Tutucusu"/>
          <p:cNvSpPr>
            <a:spLocks noGrp="1"/>
          </p:cNvSpPr>
          <p:nvPr>
            <p:ph type="body" sz="half" idx="2"/>
          </p:nvPr>
        </p:nvSpPr>
        <p:spPr>
          <a:xfrm>
            <a:off x="457200" y="1571625"/>
            <a:ext cx="3008313" cy="4554538"/>
          </a:xfrm>
          <a:solidFill>
            <a:schemeClr val="tx2">
              <a:lumMod val="40000"/>
              <a:lumOff val="60000"/>
            </a:schemeClr>
          </a:solidFill>
        </p:spPr>
        <p:txBody>
          <a:bodyPr anchor="ctr"/>
          <a:lstStyle/>
          <a:p>
            <a:pPr algn="ctr" eaLnBrk="1" hangingPunct="1">
              <a:lnSpc>
                <a:spcPct val="90000"/>
              </a:lnSpc>
              <a:defRPr/>
            </a:pPr>
            <a:r>
              <a:rPr lang="tr-TR" sz="2400" dirty="0" smtClean="0">
                <a:solidFill>
                  <a:srgbClr val="FF0000"/>
                </a:solidFill>
              </a:rPr>
              <a:t>Saf Şiir </a:t>
            </a:r>
          </a:p>
          <a:p>
            <a:pPr algn="ctr" eaLnBrk="1" hangingPunct="1">
              <a:lnSpc>
                <a:spcPct val="90000"/>
              </a:lnSpc>
              <a:defRPr/>
            </a:pPr>
            <a:r>
              <a:rPr lang="tr-TR" sz="2400" dirty="0" smtClean="0">
                <a:solidFill>
                  <a:srgbClr val="FF0000"/>
                </a:solidFill>
              </a:rPr>
              <a:t>(Öz, Halis Şiir) </a:t>
            </a:r>
          </a:p>
          <a:p>
            <a:pPr algn="ctr" eaLnBrk="1" hangingPunct="1">
              <a:lnSpc>
                <a:spcPct val="90000"/>
              </a:lnSpc>
              <a:defRPr/>
            </a:pPr>
            <a:r>
              <a:rPr lang="tr-TR" sz="2400" dirty="0" smtClean="0">
                <a:solidFill>
                  <a:srgbClr val="FF0000"/>
                </a:solidFill>
              </a:rPr>
              <a:t>Anlayışının</a:t>
            </a:r>
          </a:p>
          <a:p>
            <a:pPr algn="ctr" eaLnBrk="1" hangingPunct="1">
              <a:lnSpc>
                <a:spcPct val="90000"/>
              </a:lnSpc>
              <a:defRPr/>
            </a:pPr>
            <a:r>
              <a:rPr lang="tr-TR" sz="2400" dirty="0" smtClean="0">
                <a:solidFill>
                  <a:srgbClr val="FF0000"/>
                </a:solidFill>
              </a:rPr>
              <a:t>Özellikleri</a:t>
            </a:r>
          </a:p>
        </p:txBody>
      </p:sp>
      <p:sp>
        <p:nvSpPr>
          <p:cNvPr id="12290" name="1 Başlık"/>
          <p:cNvSpPr>
            <a:spLocks noGrp="1"/>
          </p:cNvSpPr>
          <p:nvPr>
            <p:ph type="title"/>
          </p:nvPr>
        </p:nvSpPr>
        <p:spPr>
          <a:xfrm>
            <a:off x="457200" y="273050"/>
            <a:ext cx="3008313" cy="1298575"/>
          </a:xfrm>
          <a:solidFill>
            <a:schemeClr val="bg1">
              <a:lumMod val="75000"/>
            </a:schemeClr>
          </a:solidFill>
        </p:spPr>
        <p:txBody>
          <a:bodyPr/>
          <a:lstStyle/>
          <a:p>
            <a:pPr algn="ctr" eaLnBrk="1" hangingPunct="1">
              <a:defRPr/>
            </a:pP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Cumhuriyet Dönemi Coşku ve Heyecanı Dile Getiren Metinler-Şiir-Saf Şiir</a:t>
            </a:r>
            <a:endParaRPr lang="tr-TR" dirty="0" smtClean="0"/>
          </a:p>
        </p:txBody>
      </p:sp>
      <p:sp>
        <p:nvSpPr>
          <p:cNvPr id="12291" name="2 İçerik Yer Tutucusu"/>
          <p:cNvSpPr>
            <a:spLocks noGrp="1"/>
          </p:cNvSpPr>
          <p:nvPr>
            <p:ph idx="1"/>
          </p:nvPr>
        </p:nvSpPr>
        <p:spPr>
          <a:xfrm>
            <a:off x="3500438" y="273050"/>
            <a:ext cx="5429250" cy="5853113"/>
          </a:xfrm>
          <a:solidFill>
            <a:schemeClr val="accent3"/>
          </a:solidFill>
        </p:spPr>
        <p:txBody>
          <a:bodyPr/>
          <a:lstStyle/>
          <a:p>
            <a:pPr>
              <a:defRPr/>
            </a:pPr>
            <a:r>
              <a:rPr lang="tr-TR" dirty="0" smtClean="0"/>
              <a:t>Güzel şiir ancak çalışarak elde edilir.</a:t>
            </a:r>
          </a:p>
          <a:p>
            <a:pPr>
              <a:defRPr/>
            </a:pPr>
            <a:r>
              <a:rPr lang="tr-TR" dirty="0" smtClean="0"/>
              <a:t>Şiir emek işidir.</a:t>
            </a:r>
          </a:p>
          <a:p>
            <a:pPr>
              <a:defRPr/>
            </a:pPr>
            <a:r>
              <a:rPr lang="tr-TR" dirty="0" smtClean="0"/>
              <a:t>En değerli şey dizedir.</a:t>
            </a:r>
          </a:p>
          <a:p>
            <a:pPr>
              <a:defRPr/>
            </a:pPr>
            <a:r>
              <a:rPr lang="tr-TR" dirty="0" smtClean="0"/>
              <a:t>Şiir, soylu bir sanat olarak kabul edilir.</a:t>
            </a:r>
          </a:p>
          <a:p>
            <a:pPr>
              <a:defRPr/>
            </a:pPr>
            <a:r>
              <a:rPr lang="tr-TR" dirty="0" smtClean="0"/>
              <a:t>Şiirin toplum için değil sanat için olduğunu iddia ederler ve şiirlerini sanat için yazarlar.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Başlık"/>
          <p:cNvSpPr>
            <a:spLocks noGrp="1"/>
          </p:cNvSpPr>
          <p:nvPr>
            <p:ph type="title" idx="4294967295"/>
          </p:nvPr>
        </p:nvSpPr>
        <p:spPr>
          <a:xfrm>
            <a:off x="457200" y="273050"/>
            <a:ext cx="3008313" cy="1441450"/>
          </a:xfrm>
          <a:solidFill>
            <a:schemeClr val="bg1">
              <a:lumMod val="75000"/>
            </a:schemeClr>
          </a:solidFill>
        </p:spPr>
        <p:txBody>
          <a:bodyPr anchor="b"/>
          <a:lstStyle/>
          <a:p>
            <a:pPr eaLnBrk="1" hangingPunct="1">
              <a:defRPr/>
            </a:pPr>
            <a:r>
              <a:rPr lang="tr-TR" sz="2000" b="1" dirty="0" smtClean="0">
                <a:latin typeface="Comic Sans MS" pitchFamily="66" charset="0"/>
              </a:rPr>
              <a:t>Cumhuriyet Dönemi Coşku ve Heyecanı Dile Getiren Metinler-Şiir-Saf Şiir</a:t>
            </a:r>
          </a:p>
        </p:txBody>
      </p:sp>
      <p:sp>
        <p:nvSpPr>
          <p:cNvPr id="30723" name="2 İçerik Yer Tutucusu"/>
          <p:cNvSpPr>
            <a:spLocks noGrp="1"/>
          </p:cNvSpPr>
          <p:nvPr>
            <p:ph idx="4294967295"/>
          </p:nvPr>
        </p:nvSpPr>
        <p:spPr>
          <a:xfrm>
            <a:off x="3575050" y="285750"/>
            <a:ext cx="5354638" cy="6286500"/>
          </a:xfrm>
          <a:solidFill>
            <a:schemeClr val="accent3"/>
          </a:solidFill>
        </p:spPr>
        <p:txBody>
          <a:bodyPr/>
          <a:lstStyle/>
          <a:p>
            <a:pPr eaLnBrk="1" hangingPunct="1">
              <a:buFont typeface="Arial" charset="0"/>
              <a:buNone/>
              <a:defRPr/>
            </a:pPr>
            <a:r>
              <a:rPr lang="tr-TR" sz="1800" dirty="0" smtClean="0"/>
              <a:t>	1923'ten 1940'a değin şiir ortamımız sürekli bir devinim içindedir. Bu süre içerisinde şiir yazanlar belirli topluluklar oluşturmuştur. Bu topluluklar arasında ---- sayabiliriz. </a:t>
            </a:r>
          </a:p>
          <a:p>
            <a:pPr eaLnBrk="1" hangingPunct="1">
              <a:buFont typeface="Arial" charset="0"/>
              <a:buNone/>
              <a:defRPr/>
            </a:pPr>
            <a:r>
              <a:rPr lang="tr-TR" sz="1800" dirty="0" smtClean="0"/>
              <a:t/>
            </a:r>
            <a:br>
              <a:rPr lang="tr-TR" sz="1800" dirty="0" smtClean="0"/>
            </a:br>
            <a:r>
              <a:rPr lang="tr-TR" sz="1800" b="1" dirty="0" smtClean="0"/>
              <a:t>Bu parçada boş bırakılan yere aşağıdakilerden hangisi getirilemez?</a:t>
            </a:r>
            <a:r>
              <a:rPr lang="tr-TR" sz="1800" dirty="0" smtClean="0"/>
              <a:t> </a:t>
            </a:r>
          </a:p>
          <a:p>
            <a:pPr eaLnBrk="1" hangingPunct="1">
              <a:buFont typeface="Arial" charset="0"/>
              <a:buNone/>
              <a:defRPr/>
            </a:pPr>
            <a:r>
              <a:rPr lang="tr-TR" sz="1800" dirty="0" smtClean="0"/>
              <a:t/>
            </a:r>
            <a:br>
              <a:rPr lang="tr-TR" sz="1800" dirty="0" smtClean="0"/>
            </a:br>
            <a:r>
              <a:rPr lang="tr-TR" sz="1800" dirty="0" smtClean="0"/>
              <a:t>A) Hececileri </a:t>
            </a:r>
            <a:br>
              <a:rPr lang="tr-TR" sz="1800" dirty="0" smtClean="0"/>
            </a:br>
            <a:r>
              <a:rPr lang="tr-TR" sz="1800" dirty="0" smtClean="0"/>
              <a:t>B) Halka Yönelenleri </a:t>
            </a:r>
            <a:br>
              <a:rPr lang="tr-TR" sz="1800" dirty="0" smtClean="0"/>
            </a:br>
            <a:r>
              <a:rPr lang="tr-TR" sz="1800" dirty="0" smtClean="0"/>
              <a:t>C) Öz Şiircileri </a:t>
            </a:r>
            <a:br>
              <a:rPr lang="tr-TR" sz="1800" dirty="0" smtClean="0"/>
            </a:br>
            <a:r>
              <a:rPr lang="tr-TR" sz="1800" dirty="0" smtClean="0"/>
              <a:t>D) Garipçileri </a:t>
            </a:r>
            <a:br>
              <a:rPr lang="tr-TR" sz="1800" dirty="0" smtClean="0"/>
            </a:br>
            <a:r>
              <a:rPr lang="tr-TR" sz="1800" dirty="0" smtClean="0"/>
              <a:t>E) Serbest Şiircileri</a:t>
            </a:r>
          </a:p>
        </p:txBody>
      </p:sp>
      <p:sp>
        <p:nvSpPr>
          <p:cNvPr id="30724" name="3 Metin Yer Tutucusu"/>
          <p:cNvSpPr>
            <a:spLocks noGrp="1"/>
          </p:cNvSpPr>
          <p:nvPr>
            <p:ph type="body" sz="half" idx="4294967295"/>
          </p:nvPr>
        </p:nvSpPr>
        <p:spPr>
          <a:xfrm>
            <a:off x="457200" y="1714500"/>
            <a:ext cx="3008313" cy="4857750"/>
          </a:xfrm>
          <a:solidFill>
            <a:schemeClr val="tx2">
              <a:lumMod val="40000"/>
              <a:lumOff val="60000"/>
            </a:schemeClr>
          </a:solidFill>
        </p:spPr>
        <p:txBody>
          <a:bodyPr/>
          <a:lstStyle/>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endParaRPr lang="tr-TR" sz="1400" dirty="0" smtClean="0"/>
          </a:p>
          <a:p>
            <a:pPr>
              <a:buFont typeface="Arial" charset="0"/>
              <a:buNone/>
              <a:defRPr/>
            </a:pPr>
            <a:r>
              <a:rPr lang="tr-TR" sz="2400" b="1" dirty="0" smtClean="0">
                <a:solidFill>
                  <a:srgbClr val="FF0000"/>
                </a:solidFill>
              </a:rPr>
              <a:t>2012 LYS Sorusu</a:t>
            </a:r>
          </a:p>
          <a:p>
            <a:pPr>
              <a:buFont typeface="Arial" charset="0"/>
              <a:buNone/>
              <a:defRPr/>
            </a:pPr>
            <a:endParaRPr lang="tr-TR"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Özel 1">
      <a:majorFont>
        <a:latin typeface="Tahoma"/>
        <a:ea typeface=""/>
        <a:cs typeface=""/>
      </a:majorFont>
      <a:minorFont>
        <a:latin typeface="Comic Sans MS"/>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682</TotalTime>
  <Words>1113</Words>
  <Application>Microsoft Office PowerPoint</Application>
  <PresentationFormat>Ekran Gösterisi (4:3)</PresentationFormat>
  <Paragraphs>413</Paragraphs>
  <Slides>26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26</vt:i4>
      </vt:variant>
    </vt:vector>
  </HeadingPairs>
  <TitlesOfParts>
    <vt:vector size="31" baseType="lpstr">
      <vt:lpstr>Arial</vt:lpstr>
      <vt:lpstr>Tahoma</vt:lpstr>
      <vt:lpstr>Comic Sans MS</vt:lpstr>
      <vt:lpstr>Calibri</vt:lpstr>
      <vt:lpstr>Ofis Teması</vt:lpstr>
      <vt:lpstr>CUMHURİYET DÖNEMİ COŞKU VE HEYECANI DİLE GETİREN METİNLER-ŞİİR-SAF ŞİİR</vt:lpstr>
      <vt:lpstr>              Cumhuriyet Dönemi Coşku ve Heyecanı Dile Getiren Metinler-Şiir-Saf Şiir</vt:lpstr>
      <vt:lpstr>              Cumhuriyet Dönemi Coşku ve Heyecanı Dile Getiren Metinler-Şiir-Saf Şiir</vt:lpstr>
      <vt:lpstr>              Cumhuriyet Dönemi Coşku ve Heyecanı Dile Getiren Metinler-Şiir-Saf Şiir</vt:lpstr>
      <vt:lpstr>              Cumhuriyet Dönemi Coşku ve Heyecanı Dile Getiren Metinler-Şiir-Saf Şiir</vt:lpstr>
      <vt:lpstr>              Cumhuriyet Dönemi Coşku ve Heyecanı Dile Getiren Metinler-Şiir-Saf Şiir</vt:lpstr>
      <vt:lpstr>              Cumhuriyet Dönemi Coşku ve Heyecanı Dile Getiren Metinler-Şiir-Saf Şiir</vt:lpstr>
      <vt:lpstr>              Cumhuriyet Dönemi Coşku ve Heyecanı Dile Getiren Metinler-Şiir-Saf Şiir</vt:lpstr>
      <vt:lpstr>Cumhuriyet Dönemi Coşku ve Heyecanı Dile Getiren Metinler-Şiir-Saf Şiir</vt:lpstr>
      <vt:lpstr>Cumhuriyet Dönemi Coşku ve Heyecanı Dile Getiren Metinler-Şiir-Saf Şiir</vt:lpstr>
      <vt:lpstr>Cumhuriyet Dönemi Coşku ve Heyecanı Dile Getiren Metinler-Şiir-Saf Şiir</vt:lpstr>
      <vt:lpstr>Cumhuriyet Dönemi Coşku ve Heyecanı Dile Getiren Metinler-Şiir-Saf Şiir</vt:lpstr>
      <vt:lpstr>1.Ahmet Hamdi TANPINAR (1901-1962)</vt:lpstr>
      <vt:lpstr>1.Ahmet Hamdi TANPINAR (1901-1962)</vt:lpstr>
      <vt:lpstr>1.Ahmet Hamdi TANPINAR (1901-1962)</vt:lpstr>
      <vt:lpstr>1.Ahmet Hamdi TANPINAR (1901-1962)</vt:lpstr>
      <vt:lpstr>1.Ahmet Hamdi TANPINAR (1901-1962)</vt:lpstr>
      <vt:lpstr>2. Necip Fazıl KISAKÜREK (1904–1983)</vt:lpstr>
      <vt:lpstr>3. Ahmet Muhip DIRANAS (1908 – 1980)</vt:lpstr>
      <vt:lpstr>3. Ahmet Muhip DIRANAS (1908 – 1980)</vt:lpstr>
      <vt:lpstr>3. Ahmet Muhip DIRANAS (1908 – 1980)</vt:lpstr>
      <vt:lpstr>3. Ahmet Muhip DIRANAS (1908 – 1980)</vt:lpstr>
      <vt:lpstr>3. Ahmet Muhip DIRANAS (1908 – 1980)</vt:lpstr>
      <vt:lpstr>3. Ahmet Muhip DIRANAS (1908 – 1980)</vt:lpstr>
      <vt:lpstr>4. Cahit Sıtkı TARANCI (1910 – 1956)</vt:lpstr>
      <vt:lpstr>5. Asaf Halet ÇELEBİ (1907 – 1958)</vt:lpstr>
    </vt:vector>
  </TitlesOfParts>
  <Manager>www.edebiyatogretmeni.org</Manager>
  <Company>www.edebiyatogretmeni.org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 Şiir</dc:title>
  <dc:subject>www.edebiyatogretmeni.org</dc:subject>
  <dc:creator>www.edebiyatogretmeni.org</dc:creator>
  <cp:keywords>saf;şiir;http:/www.nedir.org</cp:keywords>
  <dc:description>www.edebiyatogretmeni.org</dc:description>
  <cp:lastModifiedBy>mehmet genç</cp:lastModifiedBy>
  <cp:revision>92</cp:revision>
  <dcterms:created xsi:type="dcterms:W3CDTF">2011-07-01T20:24:55Z</dcterms:created>
  <dcterms:modified xsi:type="dcterms:W3CDTF">2018-04-17T13:13:47Z</dcterms:modified>
  <cp:category>www.edebiyatogretmeni.org</cp:category>
  <cp:contentStatus>www.edebiyatogretmeni.org</cp:contentStatus>
</cp:coreProperties>
</file>