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99"/>
    <a:srgbClr val="FF00FF"/>
    <a:srgbClr val="9900FF"/>
    <a:srgbClr val="33CCFF"/>
    <a:srgbClr val="0000FF"/>
    <a:srgbClr val="00FF00"/>
    <a:srgbClr val="00CC00"/>
    <a:srgbClr val="CC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FF0000"/>
                </a:solidFill>
              </a:rPr>
              <a:t>OSMANLI’DA DİVAN-I HÜMAYUN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rgbClr val="00B050"/>
              </a:solidFill>
            </a:endParaRPr>
          </a:p>
          <a:p>
            <a:r>
              <a:rPr lang="tr-TR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Divan-ı Hümayun: </a:t>
            </a:r>
            <a:r>
              <a:rPr lang="tr-TR" dirty="0"/>
              <a:t>Osmanlı’da </a:t>
            </a:r>
            <a:r>
              <a:rPr lang="tr-TR" b="1" u="sng" dirty="0">
                <a:solidFill>
                  <a:srgbClr val="009999"/>
                </a:solidFill>
              </a:rPr>
              <a:t>devlet işlerinin görüşülüp karara bağlandığı kurul</a:t>
            </a:r>
            <a:r>
              <a:rPr lang="tr-TR" dirty="0">
                <a:solidFill>
                  <a:srgbClr val="009999"/>
                </a:solidFill>
              </a:rPr>
              <a:t>a </a:t>
            </a:r>
            <a:r>
              <a:rPr lang="tr-TR" dirty="0"/>
              <a:t>denir.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5353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KAPTAN-I DERYA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b="1" dirty="0"/>
          </a:p>
          <a:p>
            <a:endParaRPr lang="tr-TR" b="1" dirty="0"/>
          </a:p>
          <a:p>
            <a:r>
              <a:rPr lang="tr-TR" b="1" dirty="0"/>
              <a:t>Kaptan-ı Derya Osmanlı’da </a:t>
            </a:r>
            <a:r>
              <a:rPr lang="tr-TR" b="1" u="sng" dirty="0">
                <a:solidFill>
                  <a:srgbClr val="FF00FF"/>
                </a:solidFill>
              </a:rPr>
              <a:t>donanma</a:t>
            </a:r>
            <a:r>
              <a:rPr lang="tr-TR" b="1" dirty="0"/>
              <a:t>nın başıdır.</a:t>
            </a:r>
          </a:p>
          <a:p>
            <a:r>
              <a:rPr lang="tr-TR" b="1" dirty="0"/>
              <a:t>Denizlerden sorumlu olan kişidir.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628800"/>
            <a:ext cx="34563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3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ŞEYH-ÜL İSLAM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b="1" u="sng" dirty="0">
                <a:solidFill>
                  <a:srgbClr val="7030A0"/>
                </a:solidFill>
              </a:rPr>
              <a:t>Dini konularda</a:t>
            </a: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/>
              <a:t>en yüksek derecede bilgi ve yetkiye sahip olan kimse anlamına gelir.</a:t>
            </a:r>
          </a:p>
          <a:p>
            <a:r>
              <a:rPr lang="tr-TR" sz="2400" b="1" dirty="0"/>
              <a:t> Osmanlı Devleti zamanında şeyhülislam </a:t>
            </a:r>
            <a:r>
              <a:rPr lang="tr-TR" sz="2400" b="1" u="sng" dirty="0">
                <a:solidFill>
                  <a:schemeClr val="accent3">
                    <a:lumMod val="75000"/>
                  </a:schemeClr>
                </a:solidFill>
              </a:rPr>
              <a:t>dini konularda en yüksek yetkiye sahip devlet görevlisiydi</a:t>
            </a:r>
            <a:r>
              <a:rPr lang="tr-TR" sz="2400" b="1" dirty="0"/>
              <a:t>.</a:t>
            </a:r>
          </a:p>
          <a:p>
            <a:r>
              <a:rPr lang="tr-TR" sz="2400" b="1" dirty="0"/>
              <a:t>Gerektiği zaman dini sorunlarla ilgili görüşlerini </a:t>
            </a:r>
            <a:r>
              <a:rPr lang="tr-TR" sz="2400" b="1" u="sng" dirty="0">
                <a:solidFill>
                  <a:srgbClr val="FF33CC"/>
                </a:solidFill>
              </a:rPr>
              <a:t>fetva</a:t>
            </a:r>
            <a:r>
              <a:rPr lang="tr-TR" sz="2400" b="1" dirty="0"/>
              <a:t> yayınlayarak açıklardı.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1044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REİS-ÜL KÜTTAB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7544" y="1561976"/>
            <a:ext cx="4038600" cy="4525963"/>
          </a:xfrm>
        </p:spPr>
        <p:txBody>
          <a:bodyPr/>
          <a:lstStyle/>
          <a:p>
            <a:endParaRPr lang="tr-TR" b="1" dirty="0"/>
          </a:p>
          <a:p>
            <a:r>
              <a:rPr lang="tr-TR" b="1" dirty="0"/>
              <a:t>Reis-</a:t>
            </a:r>
            <a:r>
              <a:rPr lang="tr-TR" b="1" dirty="0" err="1"/>
              <a:t>ül</a:t>
            </a:r>
            <a:r>
              <a:rPr lang="tr-TR" b="1" dirty="0"/>
              <a:t> </a:t>
            </a:r>
            <a:r>
              <a:rPr lang="tr-TR" b="1" dirty="0" err="1"/>
              <a:t>Küttab</a:t>
            </a:r>
            <a:r>
              <a:rPr lang="tr-TR" b="1" dirty="0"/>
              <a:t> Osmanlı Devleti’nde </a:t>
            </a:r>
            <a:r>
              <a:rPr lang="tr-TR" b="1" dirty="0">
                <a:solidFill>
                  <a:srgbClr val="CC0000"/>
                </a:solidFill>
              </a:rPr>
              <a:t>dış devletlerle olan ilişkilerden</a:t>
            </a:r>
            <a:r>
              <a:rPr lang="tr-TR" b="1" dirty="0"/>
              <a:t> sorumlu olan kişidir.</a:t>
            </a:r>
          </a:p>
          <a:p>
            <a:r>
              <a:rPr lang="tr-TR" b="1" dirty="0"/>
              <a:t>Günümüzdeki </a:t>
            </a:r>
            <a:r>
              <a:rPr lang="tr-TR" b="1" u="sng" dirty="0">
                <a:solidFill>
                  <a:schemeClr val="accent4">
                    <a:lumMod val="75000"/>
                  </a:schemeClr>
                </a:solidFill>
              </a:rPr>
              <a:t>Dışişleri Bakanı</a:t>
            </a:r>
            <a:r>
              <a:rPr lang="tr-TR" b="1" dirty="0"/>
              <a:t>’dır.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61976"/>
            <a:ext cx="33909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tr-TR" b="1" u="sng" dirty="0">
                <a:solidFill>
                  <a:srgbClr val="FF0000"/>
                </a:solidFill>
              </a:rPr>
              <a:t>DİKKAT: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       </a:t>
            </a:r>
            <a:r>
              <a:rPr lang="tr-TR" b="1" dirty="0">
                <a:solidFill>
                  <a:srgbClr val="9900FF"/>
                </a:solidFill>
              </a:rPr>
              <a:t>Şeyh-</a:t>
            </a:r>
            <a:r>
              <a:rPr lang="tr-TR" b="1" dirty="0" err="1">
                <a:solidFill>
                  <a:srgbClr val="9900FF"/>
                </a:solidFill>
              </a:rPr>
              <a:t>ül</a:t>
            </a:r>
            <a:r>
              <a:rPr lang="tr-TR" b="1" dirty="0">
                <a:solidFill>
                  <a:srgbClr val="9900FF"/>
                </a:solidFill>
              </a:rPr>
              <a:t> İslam</a:t>
            </a:r>
            <a:r>
              <a:rPr lang="tr-TR" b="1" dirty="0"/>
              <a:t>, </a:t>
            </a:r>
            <a:r>
              <a:rPr lang="tr-TR" b="1" dirty="0">
                <a:solidFill>
                  <a:srgbClr val="00CC00"/>
                </a:solidFill>
              </a:rPr>
              <a:t>Kaptan-ı Derya </a:t>
            </a:r>
            <a:r>
              <a:rPr lang="tr-TR" b="1" dirty="0"/>
              <a:t>ve </a:t>
            </a:r>
            <a:r>
              <a:rPr lang="tr-TR" b="1" dirty="0">
                <a:solidFill>
                  <a:srgbClr val="0000FF"/>
                </a:solidFill>
              </a:rPr>
              <a:t>Reis-</a:t>
            </a:r>
            <a:r>
              <a:rPr lang="tr-TR" b="1" dirty="0" err="1">
                <a:solidFill>
                  <a:srgbClr val="0000FF"/>
                </a:solidFill>
              </a:rPr>
              <a:t>ül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Küttab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/>
              <a:t>Divan’a ilk kez </a:t>
            </a:r>
            <a:r>
              <a:rPr lang="tr-TR" b="1" u="sng" dirty="0" err="1">
                <a:solidFill>
                  <a:srgbClr val="33CCFF"/>
                </a:solidFill>
              </a:rPr>
              <a:t>I.Süleyman</a:t>
            </a:r>
            <a:r>
              <a:rPr lang="tr-TR" b="1" u="sng" dirty="0">
                <a:solidFill>
                  <a:srgbClr val="33CCFF"/>
                </a:solidFill>
              </a:rPr>
              <a:t> (Kanuni) </a:t>
            </a:r>
            <a:r>
              <a:rPr lang="tr-TR" b="1" dirty="0"/>
              <a:t>‘dan itibaren  katılmışlardır.</a:t>
            </a:r>
          </a:p>
        </p:txBody>
      </p:sp>
      <p:sp>
        <p:nvSpPr>
          <p:cNvPr id="6" name="Sağ Ok 5"/>
          <p:cNvSpPr/>
          <p:nvPr/>
        </p:nvSpPr>
        <p:spPr>
          <a:xfrm>
            <a:off x="395536" y="2852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2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FF00FF"/>
                </a:solidFill>
              </a:rPr>
              <a:t>HAZIRLAYAN: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9900FF"/>
                </a:solidFill>
              </a:rPr>
              <a:t>Samime</a:t>
            </a:r>
            <a:r>
              <a:rPr lang="tr-TR" b="1" dirty="0">
                <a:solidFill>
                  <a:srgbClr val="9900FF"/>
                </a:solidFill>
              </a:rPr>
              <a:t> ÇEVRİN</a:t>
            </a:r>
          </a:p>
          <a:p>
            <a:r>
              <a:rPr lang="tr-TR" b="1" dirty="0">
                <a:solidFill>
                  <a:srgbClr val="9900FF"/>
                </a:solidFill>
              </a:rPr>
              <a:t>Sosyal Bilgiler Öğretmeni</a:t>
            </a:r>
          </a:p>
        </p:txBody>
      </p:sp>
    </p:spTree>
    <p:extLst>
      <p:ext uri="{BB962C8B-B14F-4D97-AF65-F5344CB8AC3E}">
        <p14:creationId xmlns:p14="http://schemas.microsoft.com/office/powerpoint/2010/main" val="30278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Osmanlı Devleti’nde </a:t>
            </a:r>
            <a:r>
              <a:rPr lang="tr-TR" b="1" u="sng" dirty="0"/>
              <a:t>Divan-ı Hümayun ilk kez</a:t>
            </a:r>
            <a:r>
              <a:rPr lang="tr-TR" b="1" dirty="0"/>
              <a:t> </a:t>
            </a:r>
            <a:r>
              <a:rPr lang="tr-TR" b="1" dirty="0">
                <a:solidFill>
                  <a:srgbClr val="FF00FF"/>
                </a:solidFill>
              </a:rPr>
              <a:t>Orhan Gazi  </a:t>
            </a:r>
            <a:r>
              <a:rPr lang="tr-TR" dirty="0"/>
              <a:t>tarafından kurulmuştur.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21121"/>
            <a:ext cx="32403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FF0000"/>
                </a:solidFill>
              </a:rPr>
              <a:t>DİVAN-I HÜMAYUN ÜYELERİ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696" y="3426669"/>
            <a:ext cx="158510" cy="7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Düz Bağlayıcı 7"/>
          <p:cNvCxnSpPr/>
          <p:nvPr/>
        </p:nvCxnSpPr>
        <p:spPr>
          <a:xfrm flipV="1">
            <a:off x="991931" y="3433164"/>
            <a:ext cx="7350489" cy="4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991680" y="3426669"/>
            <a:ext cx="0" cy="67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3309748" y="3437762"/>
            <a:ext cx="0" cy="67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44" y="3450070"/>
            <a:ext cx="1587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06" y="3437762"/>
            <a:ext cx="1587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Düz Ok Bağlayıcısı 29"/>
          <p:cNvCxnSpPr/>
          <p:nvPr/>
        </p:nvCxnSpPr>
        <p:spPr>
          <a:xfrm>
            <a:off x="8342420" y="3435463"/>
            <a:ext cx="0" cy="67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87" y="3437762"/>
            <a:ext cx="1587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Metin kutusu 30"/>
          <p:cNvSpPr txBox="1"/>
          <p:nvPr/>
        </p:nvSpPr>
        <p:spPr>
          <a:xfrm>
            <a:off x="179512" y="4146941"/>
            <a:ext cx="8856984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F0066"/>
                </a:solidFill>
              </a:rPr>
              <a:t>       </a:t>
            </a:r>
            <a:r>
              <a:rPr lang="tr-TR" sz="1400" b="1" dirty="0"/>
              <a:t>Nişancı             Defterdar               Kazasker    Kubbe Altı Vezirleri     Kaptan-ı Derya     Şeyh-</a:t>
            </a:r>
            <a:r>
              <a:rPr lang="tr-TR" sz="1400" b="1" dirty="0" err="1"/>
              <a:t>ül</a:t>
            </a:r>
            <a:r>
              <a:rPr lang="tr-TR" sz="1400" b="1" dirty="0"/>
              <a:t> İslam       Reis-</a:t>
            </a:r>
            <a:r>
              <a:rPr lang="tr-TR" sz="1400" b="1" dirty="0" err="1"/>
              <a:t>ül</a:t>
            </a:r>
            <a:r>
              <a:rPr lang="tr-TR" sz="1400" b="1" dirty="0"/>
              <a:t> </a:t>
            </a:r>
            <a:r>
              <a:rPr lang="tr-TR" sz="1400" b="1" dirty="0" err="1"/>
              <a:t>Küttap</a:t>
            </a:r>
            <a:r>
              <a:rPr lang="tr-TR" sz="1400" b="1" dirty="0"/>
              <a:t> </a:t>
            </a:r>
            <a:r>
              <a:rPr lang="tr-TR" sz="1400" b="1" dirty="0">
                <a:solidFill>
                  <a:srgbClr val="FF0066"/>
                </a:solidFill>
              </a:rPr>
              <a:t>                                                                                          </a:t>
            </a:r>
          </a:p>
        </p:txBody>
      </p:sp>
      <p:sp>
        <p:nvSpPr>
          <p:cNvPr id="1032" name="Metin kutusu 1031"/>
          <p:cNvSpPr txBox="1"/>
          <p:nvPr/>
        </p:nvSpPr>
        <p:spPr>
          <a:xfrm>
            <a:off x="4067944" y="1700808"/>
            <a:ext cx="15121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PADİŞAH</a:t>
            </a:r>
          </a:p>
        </p:txBody>
      </p:sp>
      <p:cxnSp>
        <p:nvCxnSpPr>
          <p:cNvPr id="1034" name="Düz Ok Bağlayıcısı 1033"/>
          <p:cNvCxnSpPr>
            <a:endCxn id="1049" idx="0"/>
          </p:cNvCxnSpPr>
          <p:nvPr/>
        </p:nvCxnSpPr>
        <p:spPr>
          <a:xfrm>
            <a:off x="4832838" y="1962435"/>
            <a:ext cx="0" cy="426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Düz Bağlayıcı 1039"/>
          <p:cNvCxnSpPr/>
          <p:nvPr/>
        </p:nvCxnSpPr>
        <p:spPr>
          <a:xfrm>
            <a:off x="4398659" y="2010273"/>
            <a:ext cx="868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Metin kutusu 1048"/>
          <p:cNvSpPr txBox="1"/>
          <p:nvPr/>
        </p:nvSpPr>
        <p:spPr>
          <a:xfrm>
            <a:off x="4277237" y="2388906"/>
            <a:ext cx="111120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r-TR" b="1" dirty="0"/>
              <a:t>Sadrazam</a:t>
            </a:r>
          </a:p>
        </p:txBody>
      </p:sp>
      <p:cxnSp>
        <p:nvCxnSpPr>
          <p:cNvPr id="1052" name="Düz Ok Bağlayıcısı 1051"/>
          <p:cNvCxnSpPr>
            <a:stCxn id="1049" idx="2"/>
          </p:cNvCxnSpPr>
          <p:nvPr/>
        </p:nvCxnSpPr>
        <p:spPr>
          <a:xfrm>
            <a:off x="4832838" y="2758238"/>
            <a:ext cx="0" cy="478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Düz Bağlayıcı 1056"/>
          <p:cNvCxnSpPr/>
          <p:nvPr/>
        </p:nvCxnSpPr>
        <p:spPr>
          <a:xfrm>
            <a:off x="4398659" y="2708920"/>
            <a:ext cx="868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PADİŞAH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/>
              <a:t>Divan-ı </a:t>
            </a:r>
            <a:r>
              <a:rPr lang="tr-TR" b="1" dirty="0" err="1"/>
              <a:t>Hümayun’un</a:t>
            </a:r>
            <a:r>
              <a:rPr lang="tr-TR" b="1" dirty="0"/>
              <a:t> başıdır.</a:t>
            </a:r>
          </a:p>
          <a:p>
            <a:pPr marL="0" indent="0">
              <a:buNone/>
            </a:pPr>
            <a:r>
              <a:rPr lang="tr-TR" sz="2400" b="1" u="sng" dirty="0">
                <a:solidFill>
                  <a:srgbClr val="FF0000"/>
                </a:solidFill>
              </a:rPr>
              <a:t>NOT</a:t>
            </a:r>
            <a:r>
              <a:rPr lang="tr-TR" sz="2400" b="1" dirty="0">
                <a:solidFill>
                  <a:srgbClr val="FF0000"/>
                </a:solidFill>
              </a:rPr>
              <a:t>: </a:t>
            </a:r>
            <a:r>
              <a:rPr lang="tr-TR" sz="2400" b="1" dirty="0" err="1"/>
              <a:t>II.Mehmet</a:t>
            </a:r>
            <a:r>
              <a:rPr lang="tr-TR" sz="2400" b="1" dirty="0"/>
              <a:t>(Fatih)’e kadar Divan’a padişah başkanlık etmiştir. Fatih devrin­de, divanda </a:t>
            </a:r>
            <a:r>
              <a:rPr lang="tr-TR" sz="2400" b="1" u="sng" dirty="0"/>
              <a:t>üyelerin görüşlerini daha rahat söyle­yebilmesi</a:t>
            </a:r>
            <a:r>
              <a:rPr lang="tr-TR" sz="2400" b="1" dirty="0"/>
              <a:t> amacıyla </a:t>
            </a:r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“kafes sistemi”</a:t>
            </a:r>
            <a:r>
              <a:rPr lang="tr-TR" sz="2400" b="1" dirty="0"/>
              <a:t> getirilmiştir. Ye­ni sistemle padişahlar divan toplantılarına katılma­mış, ancak dilediklerinde kafes arkasından toplan­tıyı takip etmişlerdir.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5"/>
            <a:ext cx="36004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0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SADRAZAM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u="sng" dirty="0">
                <a:solidFill>
                  <a:srgbClr val="0070C0"/>
                </a:solidFill>
              </a:rPr>
              <a:t>(VEZİR-İ AZAM)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/>
              <a:t>Padişahın mutlak vekilidirler. Günümüzdeki </a:t>
            </a:r>
            <a:r>
              <a:rPr lang="tr-TR" b="1" u="sng" dirty="0">
                <a:solidFill>
                  <a:schemeClr val="accent4">
                    <a:lumMod val="75000"/>
                  </a:schemeClr>
                </a:solidFill>
              </a:rPr>
              <a:t>başbakan</a:t>
            </a:r>
            <a:r>
              <a:rPr lang="tr-TR" b="1" dirty="0"/>
              <a:t>dır.</a:t>
            </a:r>
          </a:p>
          <a:p>
            <a:r>
              <a:rPr lang="tr-TR" b="1" dirty="0">
                <a:solidFill>
                  <a:srgbClr val="C00000"/>
                </a:solidFill>
              </a:rPr>
              <a:t>Padişahtan sonra Divanın </a:t>
            </a:r>
            <a:r>
              <a:rPr lang="tr-TR" b="1" u="sng" dirty="0">
                <a:solidFill>
                  <a:srgbClr val="C00000"/>
                </a:solidFill>
              </a:rPr>
              <a:t>en etkili </a:t>
            </a:r>
            <a:r>
              <a:rPr lang="tr-TR" b="1" dirty="0">
                <a:solidFill>
                  <a:srgbClr val="C00000"/>
                </a:solidFill>
              </a:rPr>
              <a:t>ismidir.</a:t>
            </a:r>
          </a:p>
          <a:p>
            <a:r>
              <a:rPr lang="tr-TR" b="1" dirty="0"/>
              <a:t>Padişahın </a:t>
            </a:r>
            <a:r>
              <a:rPr lang="tr-TR" b="1" dirty="0">
                <a:solidFill>
                  <a:srgbClr val="00B050"/>
                </a:solidFill>
              </a:rPr>
              <a:t>mührünü taşır</a:t>
            </a:r>
            <a:r>
              <a:rPr lang="tr-TR" b="1" dirty="0"/>
              <a:t>dı.</a:t>
            </a:r>
          </a:p>
          <a:p>
            <a:pPr marL="0" indent="0">
              <a:buNone/>
            </a:pPr>
            <a:r>
              <a:rPr lang="tr-TR" b="1" u="sng" dirty="0">
                <a:solidFill>
                  <a:srgbClr val="FF0000"/>
                </a:solidFill>
              </a:rPr>
              <a:t>NOT: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/>
              <a:t>Fatih’ten sonra Divana sadrazam başkanlık etmiştir.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3449"/>
            <a:ext cx="32004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NİŞANCI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Devlet kanunlarını iyi bilirdi.</a:t>
            </a:r>
          </a:p>
          <a:p>
            <a:r>
              <a:rPr lang="tr-TR" b="1" dirty="0"/>
              <a:t>Divandan padişah adına çıkan fermanlara </a:t>
            </a:r>
            <a:r>
              <a:rPr lang="tr-TR" b="1" u="sng" dirty="0">
                <a:solidFill>
                  <a:srgbClr val="9900FF"/>
                </a:solidFill>
              </a:rPr>
              <a:t>tuğra çekmek </a:t>
            </a:r>
            <a:r>
              <a:rPr lang="tr-TR" b="1" dirty="0"/>
              <a:t>de, bunların göreviydi.</a:t>
            </a:r>
          </a:p>
          <a:p>
            <a:r>
              <a:rPr lang="tr-TR" b="1" dirty="0"/>
              <a:t>Ülkeye yeni katılan </a:t>
            </a:r>
            <a:r>
              <a:rPr lang="tr-TR" b="1" u="sng" dirty="0">
                <a:solidFill>
                  <a:schemeClr val="accent5">
                    <a:lumMod val="75000"/>
                  </a:schemeClr>
                </a:solidFill>
              </a:rPr>
              <a:t>toprakların tapularına</a:t>
            </a:r>
            <a:r>
              <a:rPr lang="tr-TR" b="1" dirty="0"/>
              <a:t> ve </a:t>
            </a:r>
            <a:r>
              <a:rPr lang="tr-TR" b="1" u="sng" dirty="0">
                <a:solidFill>
                  <a:schemeClr val="accent5">
                    <a:lumMod val="75000"/>
                  </a:schemeClr>
                </a:solidFill>
              </a:rPr>
              <a:t>vergileme işlerine </a:t>
            </a:r>
            <a:r>
              <a:rPr lang="tr-TR" b="1" dirty="0"/>
              <a:t>de nişancı bakardı.</a:t>
            </a:r>
          </a:p>
          <a:p>
            <a:endParaRPr lang="tr-TR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8864"/>
            <a:ext cx="4176464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DEFTERDAR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b="1" dirty="0"/>
          </a:p>
          <a:p>
            <a:r>
              <a:rPr lang="tr-TR" b="1" dirty="0"/>
              <a:t>Defterdar, padişahın </a:t>
            </a:r>
            <a:r>
              <a:rPr lang="tr-TR" b="1" u="sng" dirty="0">
                <a:solidFill>
                  <a:schemeClr val="accent3">
                    <a:lumMod val="75000"/>
                  </a:schemeClr>
                </a:solidFill>
              </a:rPr>
              <a:t>malının</a:t>
            </a:r>
            <a:r>
              <a:rPr lang="tr-TR" b="1" dirty="0"/>
              <a:t> vekilidir.</a:t>
            </a:r>
          </a:p>
          <a:p>
            <a:r>
              <a:rPr lang="tr-TR" b="1" dirty="0"/>
              <a:t>Devletin </a:t>
            </a:r>
            <a:r>
              <a:rPr lang="tr-TR" b="1" u="sng" dirty="0">
                <a:solidFill>
                  <a:schemeClr val="accent6">
                    <a:lumMod val="75000"/>
                  </a:schemeClr>
                </a:solidFill>
              </a:rPr>
              <a:t>gelir ve giderlerini</a:t>
            </a:r>
            <a:r>
              <a:rPr lang="tr-TR" b="1" dirty="0"/>
              <a:t> tutan kişidir.</a:t>
            </a:r>
          </a:p>
          <a:p>
            <a:r>
              <a:rPr lang="tr-TR" b="1" dirty="0"/>
              <a:t>Günümüzdeki </a:t>
            </a:r>
            <a:r>
              <a:rPr lang="tr-TR" b="1" dirty="0">
                <a:solidFill>
                  <a:srgbClr val="FF00FF"/>
                </a:solidFill>
              </a:rPr>
              <a:t>Maliye Bakanı</a:t>
            </a:r>
            <a:r>
              <a:rPr lang="tr-TR" b="1" dirty="0"/>
              <a:t>dır.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45564"/>
            <a:ext cx="29523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KAZASKER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u="sng" dirty="0">
                <a:solidFill>
                  <a:srgbClr val="0070C0"/>
                </a:solidFill>
              </a:rPr>
              <a:t>(KADIASKER)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 </a:t>
            </a:r>
            <a:r>
              <a:rPr lang="tr-TR" sz="2000" b="1" dirty="0"/>
              <a:t>Osmanlı Devleti'nde şeri davalara bakan </a:t>
            </a:r>
            <a:r>
              <a:rPr lang="tr-TR" sz="2000" b="1" u="sng" dirty="0">
                <a:solidFill>
                  <a:schemeClr val="bg2">
                    <a:lumMod val="50000"/>
                  </a:schemeClr>
                </a:solidFill>
              </a:rPr>
              <a:t>askeri hakim.</a:t>
            </a:r>
          </a:p>
          <a:p>
            <a:r>
              <a:rPr lang="tr-TR" sz="2000" b="1" dirty="0"/>
              <a:t>Yetkileri arasında </a:t>
            </a:r>
            <a:r>
              <a:rPr lang="tr-TR" sz="2000" b="1" u="sng" dirty="0">
                <a:solidFill>
                  <a:srgbClr val="009999"/>
                </a:solidFill>
              </a:rPr>
              <a:t>kadı, müderris ve din görevlisi atamaları, kadı kararlarını bozma, değiştirme ve yeni kararlar oluşturma </a:t>
            </a:r>
            <a:r>
              <a:rPr lang="tr-TR" sz="2000" b="1" dirty="0"/>
              <a:t>vardı.</a:t>
            </a:r>
          </a:p>
          <a:p>
            <a:r>
              <a:rPr lang="tr-TR" sz="2000" b="1" dirty="0"/>
              <a:t>Kazaskerlik 1480 yılına kadar Anadolu Kazaskeri olarak tek bir merkezdeydi. Bu tarihten sonra </a:t>
            </a:r>
            <a:r>
              <a:rPr lang="tr-TR" sz="2000" b="1" u="sng" dirty="0">
                <a:solidFill>
                  <a:srgbClr val="9900FF"/>
                </a:solidFill>
              </a:rPr>
              <a:t>Rumeli Kazaskeri ve Anadolu Kazaskeri </a:t>
            </a:r>
            <a:r>
              <a:rPr lang="tr-TR" sz="2000" b="1" dirty="0"/>
              <a:t>olarak ikiye ayrıldı.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74523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8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KUBBE ALTI VEZİRLERİ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b="1" dirty="0"/>
              <a:t>Veziriazamdan sonra gelen diğer vezirler ikinci vezir, üçüncü vezir, dördüncü vezir vb. şekilde adlandırılırdı ve </a:t>
            </a:r>
            <a:r>
              <a:rPr lang="tr-TR" sz="2400" b="1" u="sng" dirty="0">
                <a:solidFill>
                  <a:schemeClr val="accent4">
                    <a:lumMod val="75000"/>
                  </a:schemeClr>
                </a:solidFill>
              </a:rPr>
              <a:t>sayıları yediye </a:t>
            </a:r>
            <a:r>
              <a:rPr lang="tr-TR" sz="2400" b="1" dirty="0"/>
              <a:t>kadar çıkabilirdi.</a:t>
            </a:r>
          </a:p>
          <a:p>
            <a:r>
              <a:rPr lang="tr-TR" sz="2400" b="1" dirty="0"/>
              <a:t>Divan müzakerelerinde ve siyasi herhangi bir işin hallinde de tecrübeli devlet adamları olan vezirlerin fikirlerinden istifade edilirdi.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38148"/>
            <a:ext cx="405934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390</Words>
  <Application>Microsoft Office PowerPoint</Application>
  <PresentationFormat>Ekran Gösterisi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Calibri</vt:lpstr>
      <vt:lpstr>Ofis Teması</vt:lpstr>
      <vt:lpstr>OSMANLI’DA DİVAN-I HÜMAYUN</vt:lpstr>
      <vt:lpstr>PowerPoint Sunusu</vt:lpstr>
      <vt:lpstr>DİVAN-I HÜMAYUN ÜYELERİ</vt:lpstr>
      <vt:lpstr>PADİŞAH</vt:lpstr>
      <vt:lpstr>SADRAZAM (VEZİR-İ AZAM)</vt:lpstr>
      <vt:lpstr>NİŞANCI</vt:lpstr>
      <vt:lpstr>DEFTERDAR</vt:lpstr>
      <vt:lpstr>KAZASKER (KADIASKER)</vt:lpstr>
      <vt:lpstr>KUBBE ALTI VEZİRLERİ</vt:lpstr>
      <vt:lpstr>KAPTAN-I DERYA</vt:lpstr>
      <vt:lpstr>ŞEYH-ÜL İSLAM</vt:lpstr>
      <vt:lpstr>REİS-ÜL KÜTTAB</vt:lpstr>
      <vt:lpstr>DİKKAT:</vt:lpstr>
      <vt:lpstr>HAZIRLAYAN: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OSMANLI’DA DİVAN-I HÜMAYUN</dc:title>
  <dc:creator>MUDUR YARD</dc:creator>
  <cp:lastModifiedBy>mehmet genç</cp:lastModifiedBy>
  <cp:revision>21</cp:revision>
  <dcterms:created xsi:type="dcterms:W3CDTF">2015-12-16T06:50:27Z</dcterms:created>
  <dcterms:modified xsi:type="dcterms:W3CDTF">2018-10-23T15:06:51Z</dcterms:modified>
</cp:coreProperties>
</file>