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0"/>
  </p:notesMasterIdLst>
  <p:sldIdLst>
    <p:sldId id="286" r:id="rId4"/>
    <p:sldId id="287" r:id="rId5"/>
    <p:sldId id="288" r:id="rId6"/>
    <p:sldId id="289" r:id="rId7"/>
    <p:sldId id="290" r:id="rId8"/>
    <p:sldId id="291" r:id="rId9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7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>
            <a:extLst>
              <a:ext uri="{FF2B5EF4-FFF2-40B4-BE49-F238E27FC236}">
                <a16:creationId xmlns:a16="http://schemas.microsoft.com/office/drawing/2014/main" id="{9FE956EF-2E59-43BA-9275-ADC0A29AA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D7F344F-EAB6-4400-80C5-93B34862EADF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349375" y="965200"/>
            <a:ext cx="5068888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C5160BD-DB18-4632-825F-C848066BD4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201738" y="4784725"/>
            <a:ext cx="5370512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>
            <a:extLst>
              <a:ext uri="{FF2B5EF4-FFF2-40B4-BE49-F238E27FC236}">
                <a16:creationId xmlns:a16="http://schemas.microsoft.com/office/drawing/2014/main" id="{52CBECEA-8FD1-4765-A160-997B8013087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32077180-6609-4E55-A433-782C2A2CB3F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863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7F272132-EA9E-4C0B-81B9-D9BA4C1FDFC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44DDAF17-708A-44B6-9E85-625C21F5049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863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>
            <a:extLst>
              <a:ext uri="{FF2B5EF4-FFF2-40B4-BE49-F238E27FC236}">
                <a16:creationId xmlns:a16="http://schemas.microsoft.com/office/drawing/2014/main" id="{14C7F6F1-5CB5-4198-96CB-FB19B188B46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63E1B955-8199-4698-B9D1-2E352160B23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863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>
            <a:extLst>
              <a:ext uri="{FF2B5EF4-FFF2-40B4-BE49-F238E27FC236}">
                <a16:creationId xmlns:a16="http://schemas.microsoft.com/office/drawing/2014/main" id="{A2AB45E3-1068-4F8B-8019-3F8D5798F58D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B2B4D157-2440-4063-A10C-CEFF402684A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863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>
            <a:extLst>
              <a:ext uri="{FF2B5EF4-FFF2-40B4-BE49-F238E27FC236}">
                <a16:creationId xmlns:a16="http://schemas.microsoft.com/office/drawing/2014/main" id="{8283DA4A-6F73-4545-B332-B7215A6939B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B4A53615-7C95-4234-BCE1-F53D78EEB51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863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>
            <a:extLst>
              <a:ext uri="{FF2B5EF4-FFF2-40B4-BE49-F238E27FC236}">
                <a16:creationId xmlns:a16="http://schemas.microsoft.com/office/drawing/2014/main" id="{24818D08-81FD-4547-9939-77BD518007B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563688" y="965200"/>
            <a:ext cx="4643437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ED270873-890A-4032-86F5-8039D702852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201738" y="4784725"/>
            <a:ext cx="5373687" cy="3863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CCCD34-B79B-4B5E-920B-F7BE93867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21E71BC-3FFE-4F0F-A3CB-5E2D2AE0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2729B9D-3154-47F8-9F5A-92DC9616DC9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23278E-7A28-425E-9736-582232EBA11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6867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59FD8C-171B-43CF-9570-D68CF7DA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46BAAE-3297-4F7D-A551-ABA7E9877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DECE764-733C-485C-A214-316B403D5DD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D91035-3B4E-4AC4-BA58-2130B62600A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3112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610E749-99BF-44B8-81B4-6CC4F50E6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2500" y="301625"/>
            <a:ext cx="2265363" cy="645001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E80E6D-E44E-4032-AE7E-AFDD546AC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6862" cy="6450013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7274FFB-9222-44E6-9A32-CE7B0840D9B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D05281-3B87-448D-B013-AA9AE3445DB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5819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50CE5C-D9E1-4EE5-9210-21265866F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140C2D8-912E-4C22-8B68-65837528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08320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972843-14A5-4B78-84AF-2A2C0C73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297AAF-84BC-4799-B354-D12E7B370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07449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0F76F4-5A79-4DFD-B0EC-4EB268AA5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D942082-616F-4EA1-B959-DCAA31906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3433387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957797-E938-4672-8AF8-F10E5867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ECEF36-24A1-47CB-A647-68F4E773F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29088" cy="475615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92B2D5-6CC7-419D-8EE1-AE0B0E69C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3813" y="2138363"/>
            <a:ext cx="4130675" cy="475615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402317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8B2B9F-BEA6-4175-A8B9-08A91EAD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B55A677-3DD8-484D-8E6B-D3864F4F5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88ACA66-5F60-4AC6-A13D-530DACDA5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5EC9B3A-B419-486A-9CE4-5869D0DF3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C180A9A-39A7-4321-958C-8C66DB6F8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145521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B91EC1-740F-4747-8E92-B5D14A25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261244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48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D52B78-AB7B-4934-9EA7-90336F5AE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ADF01F-46F8-4D2A-B33B-21E4C35C2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D09F151-C58B-45EE-8324-7F669ED5A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4084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A2C904-BBB5-4F72-AD27-4DD6D82A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BFFD7C-D989-4D9A-B1BE-59FEF5C28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614BD22-1A4B-4AFD-80F6-6728F0FB1D9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A01780-7774-4AF1-8B94-E47DD9E0A16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88989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77746B-3520-4E51-A321-152256E9F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4BB3E87-C82C-4D54-BD82-1F5DE23DF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603DEFD-E0A6-4701-A7D8-2CD70756B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853174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CCB828-0299-4D29-AA10-8B2B21D0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FE71972-9935-45AB-8727-5CC5870CF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757087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B46648C-4FF0-4AEF-9C01-00F61C553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2963" y="700088"/>
            <a:ext cx="2149475" cy="61944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51AA7D-76CE-4655-9609-5061E62C2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299200" cy="61944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525218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14F682-D14A-4C52-9DE7-CB7138FB6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4D29420-E37A-43DB-8529-B9F930087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831200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723E26-ADAE-4D44-AA1D-3AA05778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18B92D-56D2-4FA2-908D-2628DC450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474186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C42091-0232-46D1-86E7-AB228BA7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493B243-46D7-445A-94C2-FCCE1578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3175130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AB392C-6051-41FC-B489-788AB6EB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C79FD2-3D3D-45E2-BE8C-2F1D8D1E8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0675" cy="47593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25E46A4-8E99-4735-A595-3C23076E6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2138363"/>
            <a:ext cx="4132263" cy="47593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175814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AB1C70-52DB-410F-A643-CB091F321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768C39-D725-4D5D-8F72-47E1B8E21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4EEF5E-75BB-4FF8-AA2F-B928DDCCA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0333E53-5D18-4495-911A-0CA8E2FB1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25948D1-AABE-4546-A73A-F9BF4208A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4229872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26351-DA60-4B8F-9C7A-CD1E7879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9739483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72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B7562CF-0715-46D8-99EE-80D3377F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0B78A5-FD0F-43ED-8DAC-816E9A8CD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39D5E32-ED54-4F64-8284-77BBF5C96B1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0C5858-849E-4040-89D0-1B3854AC6F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193780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8C404A-05CA-44D6-8162-C042F1781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9C4700-198A-425D-BE07-FC5CF3B19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2ED3A59-358A-4A43-9E41-A0893B759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865110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DF1AB7-267E-4127-84AC-F0469EC26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309617F-E9B3-4026-B88F-7A7641C19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193F268-403D-442F-89DA-CE51E0883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32902179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955BA0-5B8E-4273-AD7A-031B40977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1621065-3BE0-4D46-85CC-82AC497E7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050039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40CB011-D151-424E-A0D6-7EEB67341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4550" y="700088"/>
            <a:ext cx="2151063" cy="61976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22B4D7D-CC01-4E25-9115-3DB394268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0787" cy="61976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02053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C7EB50-B2F0-490E-9CA6-8962C9E1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14E1F0-6DCF-4D5E-9381-0DBA87EA5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82F2E5-9DB9-4749-8D88-2B63C4294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E68C94D-ADB0-4721-8B6D-04479997975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85DFFA2-55F2-4366-8B27-82D0E7F08AD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3653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E77FE8-1801-4613-A7F4-7B6910D57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1B8F92C-F34E-4E5C-9479-41A37DDED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5C7A1F-F34C-4586-AC71-03936B74E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08A7E23-FB20-40A0-9598-D2BD12C4B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AB5DCED-AB00-4132-A99D-B9D6D0E4C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789A43-57AC-4DF0-B701-6A6A91B09EC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73E343-F260-4EA1-9842-5E3EF0BF23B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7354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79E5FE-32B8-4A4E-9517-7A69AF1F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598ACB22-78F6-4012-825E-2D155100434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E36F96-2A0E-4B55-BA1F-A99153F018A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2693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624693DC-52AF-496A-B8F5-EA1398C04E5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1FEB5B-41C3-4B0B-B2A2-A85CF4439B7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382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5BAD25-76EE-4596-B170-68B5D4621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B0A3BF-777F-46B1-8393-087FF2CE9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9CA1375-9A90-449C-8BF0-466A7DD44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FD04642-FCD0-46AD-85A4-9891C070806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E3031D-B337-419F-B233-FBC85420165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849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BA703F-A397-434F-B384-802150DB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5C5059A-CCDE-4506-9BA6-2D92E7E49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F2AA8CB-A1FE-445E-92BE-D7036385A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D601F77-F40A-41C6-98BE-01BA6064AC4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6A0842-8EEA-4A1A-A416-121C2CD972B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5001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B373217-74BD-47F5-809A-496007B09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Ana başlık metnini düzenlemek için tıklayın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582A80B7-E1DB-4B87-AC1E-44C67F222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Anahat metninin biçimini düzenlemek için tıklayın</a:t>
            </a:r>
          </a:p>
          <a:p>
            <a:pPr lvl="1"/>
            <a:r>
              <a:rPr lang="en-GB" altLang="tr-TR"/>
              <a:t>İkinci Anahat Düzeyi</a:t>
            </a:r>
          </a:p>
          <a:p>
            <a:pPr lvl="2"/>
            <a:r>
              <a:rPr lang="en-GB" altLang="tr-TR"/>
              <a:t>Üçüncü Anahat Düzeyi</a:t>
            </a:r>
          </a:p>
          <a:p>
            <a:pPr lvl="3"/>
            <a:r>
              <a:rPr lang="en-GB" altLang="tr-TR"/>
              <a:t>Dördüncü Anahat Düzeyi</a:t>
            </a:r>
          </a:p>
          <a:p>
            <a:pPr lvl="4"/>
            <a:r>
              <a:rPr lang="en-GB" altLang="tr-TR"/>
              <a:t>Beşinci Anahat Düzeyi</a:t>
            </a:r>
          </a:p>
          <a:p>
            <a:pPr lvl="4"/>
            <a:r>
              <a:rPr lang="en-GB" altLang="tr-TR"/>
              <a:t>Altıncı Anahat Düzeyi</a:t>
            </a:r>
          </a:p>
          <a:p>
            <a:pPr lvl="4"/>
            <a:r>
              <a:rPr lang="en-GB" altLang="tr-TR"/>
              <a:t>Yedinci Anahat Düzeyi</a:t>
            </a:r>
          </a:p>
          <a:p>
            <a:pPr lvl="4"/>
            <a:r>
              <a:rPr lang="en-GB" altLang="tr-TR"/>
              <a:t>Sekizinci Anahat Düzeyi</a:t>
            </a:r>
          </a:p>
          <a:p>
            <a:pPr lvl="4"/>
            <a:r>
              <a:rPr lang="en-GB" altLang="tr-TR"/>
              <a:t>Dokuzuncu Anahat Düzeyi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7A2F5053-788F-4CB6-A252-8EF37B635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1159C224-87E4-4B70-889C-5283FB8DF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B2032C-BA4B-42AE-BAC5-979EA144411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15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1896EA4-8B7E-4B46-9A27-500B52EC074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>
            <a:extLst>
              <a:ext uri="{FF2B5EF4-FFF2-40B4-BE49-F238E27FC236}">
                <a16:creationId xmlns:a16="http://schemas.microsoft.com/office/drawing/2014/main" id="{CCF3976B-71EA-419E-91AE-A609C7DE4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59556FB5-EBCD-404A-B5EC-AA5A569FC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1075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Ana başlık metnini düzenlemek için tıklayın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6A8723-F375-4AB2-B00D-91F1B279B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2163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Anahat metninin biçimini düzenlemek için tıklayın</a:t>
            </a:r>
          </a:p>
          <a:p>
            <a:pPr lvl="1"/>
            <a:r>
              <a:rPr lang="en-GB" altLang="tr-TR"/>
              <a:t>İkinci Anahat Düzeyi</a:t>
            </a:r>
          </a:p>
          <a:p>
            <a:pPr lvl="2"/>
            <a:r>
              <a:rPr lang="en-GB" altLang="tr-TR"/>
              <a:t>Üçüncü Anahat Düzeyi</a:t>
            </a:r>
          </a:p>
          <a:p>
            <a:pPr lvl="3"/>
            <a:r>
              <a:rPr lang="en-GB" altLang="tr-TR"/>
              <a:t>Dördüncü Anahat Düzeyi</a:t>
            </a:r>
          </a:p>
          <a:p>
            <a:pPr lvl="4"/>
            <a:r>
              <a:rPr lang="en-GB" altLang="tr-TR"/>
              <a:t>Beşinci Anahat Düzeyi</a:t>
            </a:r>
          </a:p>
          <a:p>
            <a:pPr lvl="4"/>
            <a:r>
              <a:rPr lang="en-GB" altLang="tr-TR"/>
              <a:t>Altıncı Anahat Düzeyi</a:t>
            </a:r>
          </a:p>
          <a:p>
            <a:pPr lvl="4"/>
            <a:r>
              <a:rPr lang="en-GB" altLang="tr-TR"/>
              <a:t>Yedinci Anahat Düzeyi</a:t>
            </a:r>
          </a:p>
          <a:p>
            <a:pPr lvl="4"/>
            <a:r>
              <a:rPr lang="en-GB" altLang="tr-TR"/>
              <a:t>Sekizinci Anahat Düzeyi</a:t>
            </a:r>
          </a:p>
          <a:p>
            <a:pPr lvl="4"/>
            <a:r>
              <a:rPr lang="en-GB" altLang="tr-TR"/>
              <a:t>Dokuzuncu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 kern="1200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ACAF2649-C409-4C50-A622-99AC23AFD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B9D9B2B-A40A-4839-8C3A-C28B3A349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4250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Ana başlık metnini düzenlemek için tıklayın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203B8DD-EE91-432E-85CC-9AEBC8B5A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5338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Anahat metninin biçimini düzenlemek için tıklayın</a:t>
            </a:r>
          </a:p>
          <a:p>
            <a:pPr lvl="1"/>
            <a:r>
              <a:rPr lang="en-GB" altLang="tr-TR"/>
              <a:t>İkinci Anahat Düzeyi</a:t>
            </a:r>
          </a:p>
          <a:p>
            <a:pPr lvl="2"/>
            <a:r>
              <a:rPr lang="en-GB" altLang="tr-TR"/>
              <a:t>Üçüncü Anahat Düzeyi</a:t>
            </a:r>
          </a:p>
          <a:p>
            <a:pPr lvl="3"/>
            <a:r>
              <a:rPr lang="en-GB" altLang="tr-TR"/>
              <a:t>Dördüncü Anahat Düzeyi</a:t>
            </a:r>
          </a:p>
          <a:p>
            <a:pPr lvl="4"/>
            <a:r>
              <a:rPr lang="en-GB" altLang="tr-TR"/>
              <a:t>Beşinci Anahat Düzeyi</a:t>
            </a:r>
          </a:p>
          <a:p>
            <a:pPr lvl="4"/>
            <a:r>
              <a:rPr lang="en-GB" altLang="tr-TR"/>
              <a:t>Altıncı Anahat Düzeyi</a:t>
            </a:r>
          </a:p>
          <a:p>
            <a:pPr lvl="4"/>
            <a:r>
              <a:rPr lang="en-GB" altLang="tr-TR"/>
              <a:t>Yedinci Anahat Düzeyi</a:t>
            </a:r>
          </a:p>
          <a:p>
            <a:pPr lvl="4"/>
            <a:r>
              <a:rPr lang="en-GB" altLang="tr-TR"/>
              <a:t>Sekizinci Anahat Düzeyi</a:t>
            </a:r>
          </a:p>
          <a:p>
            <a:pPr lvl="4"/>
            <a:r>
              <a:rPr lang="en-GB" altLang="tr-TR"/>
              <a:t>Dokuzuncu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 kern="1200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b="1" i="1">
          <a:solidFill>
            <a:srgbClr val="99284C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>
            <a:extLst>
              <a:ext uri="{FF2B5EF4-FFF2-40B4-BE49-F238E27FC236}">
                <a16:creationId xmlns:a16="http://schemas.microsoft.com/office/drawing/2014/main" id="{D6C33040-9DC1-408D-92BD-8D6E4FD34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1403350"/>
            <a:ext cx="841851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 marL="498475" indent="-428625"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FF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Yeniçeri Ağası:</a:t>
            </a: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 Yeniçeri Ocağı'nın en büyük kumandanıdır.Bunun altında sırasıyla </a:t>
            </a:r>
            <a:r>
              <a:rPr lang="en-US" altLang="tr-TR" sz="2800" b="1" i="1">
                <a:solidFill>
                  <a:srgbClr val="FF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sekbanbaşı kul kethüdası ,zağarcıbaşı,saksoncubaşı ,turnacıbaşı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FF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Haseki ağalar ve başcavuş </a:t>
            </a: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vardı.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Bir de yeniçeri ağası ve sekban başından sonra ocakta en itibarlı olarak yeniçeri efendisi denilen yeniçeri ocağı katibi vardı.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Yeniçeri ağasının seferi işleri dışında en önemli görevi İstanbul'un önemli bir kısmının asayişinden sorumlu olmasıdır.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İstanbul'un yangınlarının söndürülmesi de yeniçeri ağasının mesuliyeti altında idi.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>
            <a:extLst>
              <a:ext uri="{FF2B5EF4-FFF2-40B4-BE49-F238E27FC236}">
                <a16:creationId xmlns:a16="http://schemas.microsoft.com/office/drawing/2014/main" id="{8D2ED95E-FBE4-40FE-8A11-2096E4745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619250"/>
            <a:ext cx="3576638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6" name="Picture 2">
            <a:extLst>
              <a:ext uri="{FF2B5EF4-FFF2-40B4-BE49-F238E27FC236}">
                <a16:creationId xmlns:a16="http://schemas.microsoft.com/office/drawing/2014/main" id="{F5A09109-AC67-440C-93DB-6506A85B5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619250"/>
            <a:ext cx="3313112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>
            <a:extLst>
              <a:ext uri="{FF2B5EF4-FFF2-40B4-BE49-F238E27FC236}">
                <a16:creationId xmlns:a16="http://schemas.microsoft.com/office/drawing/2014/main" id="{F0417A7C-790E-469E-BAF4-87F1507A9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835150"/>
            <a:ext cx="8418512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 marL="498475" indent="-428625"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98475" algn="l"/>
                <a:tab pos="611188" algn="l"/>
                <a:tab pos="1068388" algn="l"/>
                <a:tab pos="1525588" algn="l"/>
                <a:tab pos="1982788" algn="l"/>
                <a:tab pos="2439988" algn="l"/>
                <a:tab pos="2897188" algn="l"/>
                <a:tab pos="3354388" algn="l"/>
                <a:tab pos="3811588" algn="l"/>
                <a:tab pos="4268788" algn="l"/>
                <a:tab pos="4725988" algn="l"/>
                <a:tab pos="5183188" algn="l"/>
                <a:tab pos="5640388" algn="l"/>
                <a:tab pos="6097588" algn="l"/>
                <a:tab pos="6554788" algn="l"/>
                <a:tab pos="7011988" algn="l"/>
                <a:tab pos="7469188" algn="l"/>
                <a:tab pos="7926388" algn="l"/>
                <a:tab pos="8383588" algn="l"/>
                <a:tab pos="8840788" algn="l"/>
                <a:tab pos="92979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Yeniçeri ağası İstanbul'da ağa kapısı denen yerde otururdu.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Yeniçeri ağası gözden düşmüş olarak ocaktan çıkarılır ise genellikle Kastamonu sancakbeyliğine verilir,terfi ederse beylerbeyi veya Kaptan-ı Derya olurdu.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Ancak teammüle aykırı olarak vezir,hatta vezirazam tayin edildiği de olurdu.(Türkler cilt 10 syf 109)</a:t>
            </a:r>
          </a:p>
          <a:p>
            <a:pPr marL="500063" indent="-427038" algn="just">
              <a:lnSpc>
                <a:spcPct val="95000"/>
              </a:lnSpc>
              <a:buClrTx/>
              <a:buSzPct val="75000"/>
              <a:buFontTx/>
              <a:buNone/>
            </a:pPr>
            <a:endParaRPr lang="en-US" altLang="tr-TR" sz="2800" b="1" i="1">
              <a:solidFill>
                <a:srgbClr val="333333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500063" indent="-427038" algn="just">
              <a:lnSpc>
                <a:spcPct val="95000"/>
              </a:lnSpc>
              <a:buClrTx/>
              <a:buSzPct val="75000"/>
              <a:buFontTx/>
              <a:buNone/>
            </a:pPr>
            <a:endParaRPr lang="en-US" altLang="tr-TR" sz="2800" b="1" i="1">
              <a:solidFill>
                <a:srgbClr val="333333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>
            <a:extLst>
              <a:ext uri="{FF2B5EF4-FFF2-40B4-BE49-F238E27FC236}">
                <a16:creationId xmlns:a16="http://schemas.microsoft.com/office/drawing/2014/main" id="{594742C7-F8F2-4878-A740-DD249D195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331913"/>
            <a:ext cx="8415337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/>
          <a:lstStyle>
            <a:lvl1pPr marL="501650" indent="-430213"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100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Sekbanbaşı:Başlangıçta av maksadıyla teşkil edilen sekban bölüklerinin kumandanıydı.</a:t>
            </a:r>
          </a:p>
          <a:p>
            <a:pPr algn="just">
              <a:lnSpc>
                <a:spcPct val="100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Bu bölüklerin II.Mehmed zamanında Yeniçeri Ocağı'na katılmasından sonra ocağın ikinci dereceli zabiti olmuştur.</a:t>
            </a:r>
          </a:p>
          <a:p>
            <a:pPr algn="just">
              <a:lnSpc>
                <a:spcPct val="100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Terfi ederse ,genellikle Yeniçeri Ağası olur;dış hizmete sancak beyi veya müteferrika olarak çıkardı.</a:t>
            </a:r>
          </a:p>
          <a:p>
            <a:pPr algn="just">
              <a:lnSpc>
                <a:spcPct val="100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Yeniçeri ağasına sekbanbaşı vekâlet ederdi.</a:t>
            </a:r>
          </a:p>
          <a:p>
            <a:pPr algn="just">
              <a:lnSpc>
                <a:spcPct val="100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XVII.yüzyıldan itibaren önemini kaybeden sekbanbaşıın yerini kulkethüdâsı almıştır.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>
            <a:extLst>
              <a:ext uri="{FF2B5EF4-FFF2-40B4-BE49-F238E27FC236}">
                <a16:creationId xmlns:a16="http://schemas.microsoft.com/office/drawing/2014/main" id="{FEC63E83-AD97-438F-B795-823260EAC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403350"/>
            <a:ext cx="8418512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 marL="501650" indent="-430213"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Kul kethüdası:Ocağın üçüncü büyük kumandanı ve yeniçeri ağasının yardımcısıdır.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Ocağın içinden yetiştiğinden ve yeniçerilerle daimî temasından dolayı nüfuzu büyüktü.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Padişaha karşı ocağın vekili olduğundan ve istediği zaman yeniçerileri isyana tahrik edebileceğinden dolayı öteki zabitler kendinden çekinirdi.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Başlıca görevi; Ağa Divanı'nın toplandığı günlerde yeniçeri ağasıyla görüşmek isteyenleri görüştürmek ve dava dinlemekti.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Savaş zamanında ise yeniçerileri harp nizamına sokmak başlıca görevleri idi.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>
            <a:extLst>
              <a:ext uri="{FF2B5EF4-FFF2-40B4-BE49-F238E27FC236}">
                <a16:creationId xmlns:a16="http://schemas.microsoft.com/office/drawing/2014/main" id="{2B6F7033-FC66-4A99-8D04-134B53BC0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403350"/>
            <a:ext cx="8418512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 marL="501650" indent="-430213"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01650" algn="l"/>
                <a:tab pos="614363" algn="l"/>
                <a:tab pos="1071563" algn="l"/>
                <a:tab pos="1528763" algn="l"/>
                <a:tab pos="1985963" algn="l"/>
                <a:tab pos="2443163" algn="l"/>
                <a:tab pos="2900363" algn="l"/>
                <a:tab pos="3357563" algn="l"/>
                <a:tab pos="3814763" algn="l"/>
                <a:tab pos="4271963" algn="l"/>
                <a:tab pos="4729163" algn="l"/>
                <a:tab pos="5186363" algn="l"/>
                <a:tab pos="5643563" algn="l"/>
                <a:tab pos="6100763" algn="l"/>
                <a:tab pos="6557963" algn="l"/>
                <a:tab pos="7015163" algn="l"/>
                <a:tab pos="7472363" algn="l"/>
                <a:tab pos="7929563" algn="l"/>
                <a:tab pos="8386763" algn="l"/>
                <a:tab pos="8843963" algn="l"/>
                <a:tab pos="93011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Dış hizmete sancak beyi olarak çıkan kul kethüdası ocak içinde terfi ederse sekbanbaşı olur.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Cemaat ortalarından 64.ortanın kumandanı olan </a:t>
            </a:r>
            <a:r>
              <a:rPr lang="en-US" altLang="tr-TR" sz="2800" b="1" i="1">
                <a:solidFill>
                  <a:srgbClr val="FF66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zağarcıbaşı </a:t>
            </a: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kethüdadan sonra gelirdi.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Av köpeklerini beslemek için kurulan bu orta ,padişahların evlenmeyi evlenmeyi terklerinden sonra da varlığını devam ettirmiştir.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Zağarcıbaşı terfi ederse oda içiresinde kul kethüdası olur,dışarıda ise sancak beyi hatta beyler beyi olur.</a:t>
            </a:r>
          </a:p>
          <a:p>
            <a:pPr algn="just">
              <a:lnSpc>
                <a:spcPct val="95000"/>
              </a:lnSpc>
              <a:buClr>
                <a:srgbClr val="99284C"/>
              </a:buClr>
              <a:buSzPct val="75000"/>
              <a:buFont typeface="Wingdings" panose="05000000000000000000" pitchFamily="2" charset="2"/>
              <a:buChar char=""/>
            </a:pPr>
            <a:r>
              <a:rPr lang="en-US" altLang="tr-TR" sz="2800" b="1" i="1">
                <a:solidFill>
                  <a:srgbClr val="333333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Yüksek rütbeli ocak zabitlerinden biri de saksoncubaşı idi.(Ayı avında ve savaşta kullanılacak köpekleri yetiştiritdi.)</a:t>
            </a:r>
          </a:p>
          <a:p>
            <a:pPr marL="503238" algn="just">
              <a:lnSpc>
                <a:spcPct val="95000"/>
              </a:lnSpc>
              <a:buClrTx/>
              <a:buSzPct val="75000"/>
              <a:buFontTx/>
              <a:buNone/>
            </a:pPr>
            <a:endParaRPr lang="en-US" altLang="tr-TR" sz="2800" b="1" i="1">
              <a:solidFill>
                <a:srgbClr val="333333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34476</TotalTime>
  <Words>331</Words>
  <Application>Microsoft Office PowerPoint</Application>
  <PresentationFormat>Özel</PresentationFormat>
  <Paragraphs>23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Times New Roman</vt:lpstr>
      <vt:lpstr>Arial</vt:lpstr>
      <vt:lpstr>Microsoft YaHei</vt:lpstr>
      <vt:lpstr>Lucida Sans Unicode</vt:lpstr>
      <vt:lpstr>Wingdings</vt:lpstr>
      <vt:lpstr>Office Teması</vt:lpstr>
      <vt:lpstr>Office Teması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seda yendekoğlu</dc:creator>
  <cp:lastModifiedBy>mehmet genç</cp:lastModifiedBy>
  <cp:revision>7</cp:revision>
  <cp:lastPrinted>1601-01-01T00:00:00Z</cp:lastPrinted>
  <dcterms:created xsi:type="dcterms:W3CDTF">2013-12-16T20:08:41Z</dcterms:created>
  <dcterms:modified xsi:type="dcterms:W3CDTF">2018-04-05T11:46:03Z</dcterms:modified>
</cp:coreProperties>
</file>