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8349" y="576833"/>
            <a:ext cx="6607301" cy="270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25041"/>
            <a:ext cx="3517265" cy="412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828" y="1525041"/>
            <a:ext cx="2811145" cy="412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5034" y="1661236"/>
            <a:ext cx="6713931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845919"/>
            <a:ext cx="8072119" cy="2366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text2mindmap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edrawsoft.com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ind.net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7310" marR="1326515" algn="ctr">
              <a:lnSpc>
                <a:spcPct val="100000"/>
              </a:lnSpc>
              <a:spcBef>
                <a:spcPts val="105"/>
              </a:spcBef>
            </a:pPr>
            <a:r>
              <a:rPr spc="-305" dirty="0"/>
              <a:t>Kavram </a:t>
            </a:r>
            <a:r>
              <a:rPr spc="-130" dirty="0"/>
              <a:t>Haritaları  </a:t>
            </a:r>
            <a:r>
              <a:rPr spc="-260" dirty="0"/>
              <a:t>ve</a:t>
            </a:r>
          </a:p>
          <a:p>
            <a:pPr marL="10160" marR="5080" algn="ctr">
              <a:lnSpc>
                <a:spcPct val="100000"/>
              </a:lnSpc>
            </a:pPr>
            <a:r>
              <a:rPr spc="-180" dirty="0"/>
              <a:t>Ebelikte </a:t>
            </a:r>
            <a:r>
              <a:rPr spc="-310" dirty="0"/>
              <a:t>Kavram </a:t>
            </a:r>
            <a:r>
              <a:rPr spc="-140" dirty="0"/>
              <a:t>Haritalarının  </a:t>
            </a:r>
            <a:r>
              <a:rPr spc="-210" dirty="0"/>
              <a:t>Kullanımı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2769" y="3894201"/>
            <a:ext cx="4455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solidFill>
                  <a:srgbClr val="FF0000"/>
                </a:solidFill>
                <a:latin typeface="Arial"/>
                <a:cs typeface="Arial"/>
              </a:rPr>
              <a:t>Prof. </a:t>
            </a:r>
            <a:r>
              <a:rPr sz="3200" spc="-240" dirty="0">
                <a:solidFill>
                  <a:srgbClr val="FF0000"/>
                </a:solidFill>
                <a:latin typeface="Arial"/>
                <a:cs typeface="Arial"/>
              </a:rPr>
              <a:t>Dr. </a:t>
            </a:r>
            <a:r>
              <a:rPr sz="3200" spc="-185" dirty="0">
                <a:solidFill>
                  <a:srgbClr val="FF0000"/>
                </a:solidFill>
                <a:latin typeface="Arial"/>
                <a:cs typeface="Arial"/>
              </a:rPr>
              <a:t>Sibel </a:t>
            </a:r>
            <a:r>
              <a:rPr sz="3200" spc="-470" dirty="0">
                <a:solidFill>
                  <a:srgbClr val="FF0000"/>
                </a:solidFill>
                <a:latin typeface="Arial"/>
                <a:cs typeface="Arial"/>
              </a:rPr>
              <a:t>ERKAL</a:t>
            </a:r>
            <a:r>
              <a:rPr sz="32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5" dirty="0">
                <a:solidFill>
                  <a:srgbClr val="FF0000"/>
                </a:solidFill>
                <a:latin typeface="Arial"/>
                <a:cs typeface="Arial"/>
              </a:rPr>
              <a:t>İLHAN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576" y="511886"/>
            <a:ext cx="4777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90" dirty="0">
                <a:latin typeface="Trebuchet MS"/>
                <a:cs typeface="Trebuchet MS"/>
              </a:rPr>
              <a:t>Eleştirel </a:t>
            </a:r>
            <a:r>
              <a:rPr sz="3200" b="1" spc="-150" dirty="0">
                <a:latin typeface="Trebuchet MS"/>
                <a:cs typeface="Trebuchet MS"/>
              </a:rPr>
              <a:t>Düşünme</a:t>
            </a:r>
            <a:r>
              <a:rPr sz="3200" b="1" spc="-350" dirty="0">
                <a:latin typeface="Trebuchet MS"/>
                <a:cs typeface="Trebuchet MS"/>
              </a:rPr>
              <a:t> </a:t>
            </a:r>
            <a:r>
              <a:rPr sz="3200" b="1" spc="-204" dirty="0">
                <a:latin typeface="Trebuchet MS"/>
                <a:cs typeface="Trebuchet MS"/>
              </a:rPr>
              <a:t>Becerileri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1811"/>
            <a:ext cx="3011805" cy="470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35" dirty="0">
                <a:latin typeface="Arial"/>
                <a:cs typeface="Arial"/>
              </a:rPr>
              <a:t>Ayıklamak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Bağlantı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kurmak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40" dirty="0">
                <a:latin typeface="Arial"/>
                <a:cs typeface="Arial"/>
              </a:rPr>
              <a:t>Benzetmek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60" dirty="0">
                <a:latin typeface="Arial"/>
                <a:cs typeface="Arial"/>
              </a:rPr>
              <a:t>Çözümlemek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05" dirty="0">
                <a:latin typeface="Arial"/>
                <a:cs typeface="Arial"/>
              </a:rPr>
              <a:t>Eleştirmek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Eşleştirmek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05" dirty="0">
                <a:latin typeface="Arial"/>
                <a:cs typeface="Arial"/>
              </a:rPr>
              <a:t>Hipotez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oluşturmak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35" dirty="0">
                <a:latin typeface="Arial"/>
                <a:cs typeface="Arial"/>
              </a:rPr>
              <a:t>Karşılaştırmak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05" dirty="0">
                <a:latin typeface="Arial"/>
                <a:cs typeface="Arial"/>
              </a:rPr>
              <a:t>Kümelendirmek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ts val="25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35" dirty="0">
                <a:latin typeface="Arial"/>
                <a:cs typeface="Arial"/>
              </a:rPr>
              <a:t>Neden-sonuç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ilişkisi  </a:t>
            </a:r>
            <a:r>
              <a:rPr sz="2600" spc="-105" dirty="0">
                <a:latin typeface="Arial"/>
                <a:cs typeface="Arial"/>
              </a:rPr>
              <a:t>kurmak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30" dirty="0">
                <a:latin typeface="Arial"/>
                <a:cs typeface="Arial"/>
              </a:rPr>
              <a:t>Öngörmek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1281811"/>
            <a:ext cx="386715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05" dirty="0">
                <a:latin typeface="Arial"/>
                <a:cs typeface="Arial"/>
              </a:rPr>
              <a:t>Farklılıkları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belirlemek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165" dirty="0">
                <a:latin typeface="Arial"/>
                <a:cs typeface="Arial"/>
              </a:rPr>
              <a:t>Plan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yapmak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190" dirty="0">
                <a:latin typeface="Arial"/>
                <a:cs typeface="Arial"/>
              </a:rPr>
              <a:t>Sentez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yapmak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145" dirty="0">
                <a:latin typeface="Arial"/>
                <a:cs typeface="Arial"/>
              </a:rPr>
              <a:t>Sınıflamak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165" dirty="0">
                <a:latin typeface="Arial"/>
                <a:cs typeface="Arial"/>
              </a:rPr>
              <a:t>Sıralamak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35" dirty="0">
                <a:latin typeface="Arial"/>
                <a:cs typeface="Arial"/>
              </a:rPr>
              <a:t>Tümdengelimsel  </a:t>
            </a:r>
            <a:r>
              <a:rPr sz="2600" spc="-45" dirty="0">
                <a:latin typeface="Arial"/>
                <a:cs typeface="Arial"/>
              </a:rPr>
              <a:t>(dedüktif) </a:t>
            </a:r>
            <a:r>
              <a:rPr sz="2600" spc="-125" dirty="0">
                <a:latin typeface="Arial"/>
                <a:cs typeface="Arial"/>
              </a:rPr>
              <a:t>çıkarım</a:t>
            </a:r>
            <a:r>
              <a:rPr sz="2600" spc="-29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yapmak</a:t>
            </a:r>
            <a:endParaRPr sz="2600">
              <a:latin typeface="Arial"/>
              <a:cs typeface="Arial"/>
            </a:endParaRPr>
          </a:p>
          <a:p>
            <a:pPr marL="355600" marR="238760" indent="-342900">
              <a:lnSpc>
                <a:spcPts val="25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55" dirty="0">
                <a:latin typeface="Arial"/>
                <a:cs typeface="Arial"/>
              </a:rPr>
              <a:t>Tümevarımsal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(endüktif)  </a:t>
            </a:r>
            <a:r>
              <a:rPr sz="2600" spc="-125" dirty="0">
                <a:latin typeface="Arial"/>
                <a:cs typeface="Arial"/>
              </a:rPr>
              <a:t>çıkarım</a:t>
            </a:r>
            <a:r>
              <a:rPr sz="2600" spc="-140" dirty="0">
                <a:latin typeface="Arial"/>
                <a:cs typeface="Arial"/>
              </a:rPr>
              <a:t> yapmak</a:t>
            </a:r>
            <a:endParaRPr sz="2600">
              <a:latin typeface="Arial"/>
              <a:cs typeface="Arial"/>
            </a:endParaRPr>
          </a:p>
          <a:p>
            <a:pPr marL="355600" marR="1240790" indent="-342900">
              <a:lnSpc>
                <a:spcPct val="8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latin typeface="Arial"/>
                <a:cs typeface="Arial"/>
              </a:rPr>
              <a:t>Veri, </a:t>
            </a:r>
            <a:r>
              <a:rPr sz="2600" spc="-55" dirty="0">
                <a:latin typeface="Arial"/>
                <a:cs typeface="Arial"/>
              </a:rPr>
              <a:t>bilgi </a:t>
            </a:r>
            <a:r>
              <a:rPr sz="2600" spc="-155" dirty="0">
                <a:latin typeface="Arial"/>
                <a:cs typeface="Arial"/>
              </a:rPr>
              <a:t>ve</a:t>
            </a:r>
            <a:r>
              <a:rPr sz="2600" spc="-31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delil  </a:t>
            </a:r>
            <a:r>
              <a:rPr sz="2600" spc="-80" dirty="0">
                <a:latin typeface="Arial"/>
                <a:cs typeface="Arial"/>
              </a:rPr>
              <a:t>toplamak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1610"/>
            <a:ext cx="6640195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14" dirty="0">
                <a:latin typeface="Arial"/>
                <a:cs typeface="Arial"/>
              </a:rPr>
              <a:t>Eleştirel </a:t>
            </a:r>
            <a:r>
              <a:rPr sz="2800" spc="-135" dirty="0">
                <a:latin typeface="Arial"/>
                <a:cs typeface="Arial"/>
              </a:rPr>
              <a:t>düşünceyi </a:t>
            </a:r>
            <a:r>
              <a:rPr sz="2800" spc="-90" dirty="0">
                <a:latin typeface="Arial"/>
                <a:cs typeface="Arial"/>
              </a:rPr>
              <a:t>geliştirmek </a:t>
            </a:r>
            <a:r>
              <a:rPr sz="2800" spc="-70" dirty="0">
                <a:latin typeface="Arial"/>
                <a:cs typeface="Arial"/>
              </a:rPr>
              <a:t>için </a:t>
            </a:r>
            <a:r>
              <a:rPr sz="2800" spc="-114" dirty="0">
                <a:latin typeface="Arial"/>
                <a:cs typeface="Arial"/>
              </a:rPr>
              <a:t>konunun  </a:t>
            </a:r>
            <a:r>
              <a:rPr sz="2800" spc="-110" dirty="0">
                <a:latin typeface="Arial"/>
                <a:cs typeface="Arial"/>
              </a:rPr>
              <a:t>özelliğine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göre;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04" dirty="0">
                <a:solidFill>
                  <a:srgbClr val="FF0000"/>
                </a:solidFill>
                <a:latin typeface="Arial"/>
                <a:cs typeface="Arial"/>
              </a:rPr>
              <a:t>Kavram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Haritaları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05" dirty="0">
                <a:latin typeface="Arial"/>
                <a:cs typeface="Arial"/>
              </a:rPr>
              <a:t>Kullanılabilir.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428244"/>
            <a:ext cx="8599932" cy="527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858011"/>
            <a:ext cx="8446008" cy="414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985" y="743203"/>
            <a:ext cx="5575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5" dirty="0">
                <a:latin typeface="Trebuchet MS"/>
                <a:cs typeface="Trebuchet MS"/>
              </a:rPr>
              <a:t>Kavram </a:t>
            </a:r>
            <a:r>
              <a:rPr sz="3600" b="1" spc="-195" dirty="0">
                <a:latin typeface="Trebuchet MS"/>
                <a:cs typeface="Trebuchet MS"/>
              </a:rPr>
              <a:t>Haritalarının</a:t>
            </a:r>
            <a:r>
              <a:rPr sz="3600" b="1" spc="-335" dirty="0">
                <a:latin typeface="Trebuchet MS"/>
                <a:cs typeface="Trebuchet MS"/>
              </a:rPr>
              <a:t> </a:t>
            </a:r>
            <a:r>
              <a:rPr sz="3600" b="1" spc="-180" dirty="0">
                <a:latin typeface="Trebuchet MS"/>
                <a:cs typeface="Trebuchet MS"/>
              </a:rPr>
              <a:t>Gelişimi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39417"/>
            <a:ext cx="2670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  <a:tab pos="1606550" algn="l"/>
              </a:tabLst>
            </a:pPr>
            <a:r>
              <a:rPr sz="2800" spc="-65" dirty="0">
                <a:latin typeface="Arial"/>
                <a:cs typeface="Arial"/>
              </a:rPr>
              <a:t>1980’li	</a:t>
            </a:r>
            <a:r>
              <a:rPr sz="2800" spc="-100" dirty="0">
                <a:latin typeface="Arial"/>
                <a:cs typeface="Arial"/>
              </a:rPr>
              <a:t>yıllarda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9607" y="1439417"/>
            <a:ext cx="5146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1895" algn="l"/>
                <a:tab pos="1803400" algn="l"/>
                <a:tab pos="4106545" algn="l"/>
              </a:tabLst>
            </a:pPr>
            <a:r>
              <a:rPr sz="2800" spc="-170" dirty="0">
                <a:latin typeface="Arial"/>
                <a:cs typeface="Arial"/>
              </a:rPr>
              <a:t>Novak	</a:t>
            </a:r>
            <a:r>
              <a:rPr sz="2800" spc="-165" dirty="0">
                <a:latin typeface="Arial"/>
                <a:cs typeface="Arial"/>
              </a:rPr>
              <a:t>ve	</a:t>
            </a:r>
            <a:r>
              <a:rPr sz="2800" spc="-130" dirty="0">
                <a:latin typeface="Arial"/>
                <a:cs typeface="Arial"/>
              </a:rPr>
              <a:t>arkadaşlarının	</a:t>
            </a:r>
            <a:r>
              <a:rPr sz="2800" spc="-120" dirty="0">
                <a:latin typeface="Arial"/>
                <a:cs typeface="Arial"/>
              </a:rPr>
              <a:t>Cornell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95"/>
              </a:spcBef>
              <a:tabLst>
                <a:tab pos="2745740" algn="l"/>
                <a:tab pos="3921760" algn="l"/>
                <a:tab pos="5342890" algn="l"/>
                <a:tab pos="7008495" algn="l"/>
              </a:tabLst>
            </a:pPr>
            <a:r>
              <a:rPr sz="2800" b="0" spc="-110" dirty="0">
                <a:latin typeface="Arial"/>
                <a:cs typeface="Arial"/>
              </a:rPr>
              <a:t>Üni</a:t>
            </a:r>
            <a:r>
              <a:rPr sz="2800" b="0" spc="-145" dirty="0">
                <a:latin typeface="Arial"/>
                <a:cs typeface="Arial"/>
              </a:rPr>
              <a:t>v</a:t>
            </a:r>
            <a:r>
              <a:rPr sz="2800" b="0" spc="-80" dirty="0">
                <a:latin typeface="Arial"/>
                <a:cs typeface="Arial"/>
              </a:rPr>
              <a:t>e</a:t>
            </a:r>
            <a:r>
              <a:rPr sz="2800" b="0" spc="-105" dirty="0">
                <a:latin typeface="Arial"/>
                <a:cs typeface="Arial"/>
              </a:rPr>
              <a:t>r</a:t>
            </a:r>
            <a:r>
              <a:rPr sz="2800" b="0" spc="-305" dirty="0">
                <a:latin typeface="Arial"/>
                <a:cs typeface="Arial"/>
              </a:rPr>
              <a:t>s</a:t>
            </a:r>
            <a:r>
              <a:rPr sz="2800" b="0" spc="75" dirty="0">
                <a:latin typeface="Arial"/>
                <a:cs typeface="Arial"/>
              </a:rPr>
              <a:t>i</a:t>
            </a:r>
            <a:r>
              <a:rPr sz="2800" b="0" spc="65" dirty="0">
                <a:latin typeface="Arial"/>
                <a:cs typeface="Arial"/>
              </a:rPr>
              <a:t>t</a:t>
            </a:r>
            <a:r>
              <a:rPr sz="2800" b="0" spc="-130" dirty="0">
                <a:latin typeface="Arial"/>
                <a:cs typeface="Arial"/>
              </a:rPr>
              <a:t>esi</a:t>
            </a:r>
            <a:r>
              <a:rPr sz="2800" b="0" spc="-160" dirty="0">
                <a:latin typeface="Arial"/>
                <a:cs typeface="Arial"/>
              </a:rPr>
              <a:t>n</a:t>
            </a:r>
            <a:r>
              <a:rPr sz="2800" b="0" spc="-135" dirty="0">
                <a:latin typeface="Arial"/>
                <a:cs typeface="Arial"/>
              </a:rPr>
              <a:t>d</a:t>
            </a:r>
            <a:r>
              <a:rPr sz="2800" b="0" spc="-130" dirty="0">
                <a:latin typeface="Arial"/>
                <a:cs typeface="Arial"/>
              </a:rPr>
              <a:t>e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800" b="0" spc="-190" dirty="0">
                <a:latin typeface="Arial"/>
                <a:cs typeface="Arial"/>
              </a:rPr>
              <a:t>y</a:t>
            </a:r>
            <a:r>
              <a:rPr sz="2800" b="0" spc="-210" dirty="0">
                <a:latin typeface="Arial"/>
                <a:cs typeface="Arial"/>
              </a:rPr>
              <a:t>a</a:t>
            </a:r>
            <a:r>
              <a:rPr sz="2800" b="0" spc="-170" dirty="0">
                <a:latin typeface="Arial"/>
                <a:cs typeface="Arial"/>
              </a:rPr>
              <a:t>pmı</a:t>
            </a:r>
            <a:r>
              <a:rPr sz="2800" b="0" spc="-150" dirty="0">
                <a:latin typeface="Arial"/>
                <a:cs typeface="Arial"/>
              </a:rPr>
              <a:t>ş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800" b="0" spc="-50" dirty="0">
                <a:latin typeface="Arial"/>
                <a:cs typeface="Arial"/>
              </a:rPr>
              <a:t>ol</a:t>
            </a:r>
            <a:r>
              <a:rPr sz="2800" b="0" spc="-55" dirty="0">
                <a:latin typeface="Arial"/>
                <a:cs typeface="Arial"/>
              </a:rPr>
              <a:t>d</a:t>
            </a:r>
            <a:r>
              <a:rPr sz="2800" b="0" spc="-100" dirty="0">
                <a:latin typeface="Arial"/>
                <a:cs typeface="Arial"/>
              </a:rPr>
              <a:t>uklar</a:t>
            </a:r>
            <a:r>
              <a:rPr sz="2800" b="0" spc="-60" dirty="0">
                <a:latin typeface="Arial"/>
                <a:cs typeface="Arial"/>
              </a:rPr>
              <a:t>ı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800" b="0" spc="-240" dirty="0">
                <a:latin typeface="Arial"/>
                <a:cs typeface="Arial"/>
              </a:rPr>
              <a:t>ç</a:t>
            </a:r>
            <a:r>
              <a:rPr sz="2800" b="0" spc="-125" dirty="0">
                <a:latin typeface="Arial"/>
                <a:cs typeface="Arial"/>
              </a:rPr>
              <a:t>al</a:t>
            </a:r>
            <a:r>
              <a:rPr sz="2800" b="0" spc="-100" dirty="0">
                <a:latin typeface="Arial"/>
                <a:cs typeface="Arial"/>
              </a:rPr>
              <a:t>ı</a:t>
            </a:r>
            <a:r>
              <a:rPr sz="2800" b="0" spc="-160" dirty="0">
                <a:latin typeface="Arial"/>
                <a:cs typeface="Arial"/>
              </a:rPr>
              <a:t>ş</a:t>
            </a:r>
            <a:r>
              <a:rPr sz="2800" b="0" spc="-250" dirty="0">
                <a:latin typeface="Arial"/>
                <a:cs typeface="Arial"/>
              </a:rPr>
              <a:t>m</a:t>
            </a:r>
            <a:r>
              <a:rPr sz="2800" b="0" spc="-140" dirty="0">
                <a:latin typeface="Arial"/>
                <a:cs typeface="Arial"/>
              </a:rPr>
              <a:t>ala</a:t>
            </a:r>
            <a:r>
              <a:rPr sz="2800" b="0" spc="-204" dirty="0">
                <a:latin typeface="Arial"/>
                <a:cs typeface="Arial"/>
              </a:rPr>
              <a:t>r</a:t>
            </a:r>
            <a:r>
              <a:rPr sz="2800" b="0" spc="-85" dirty="0">
                <a:latin typeface="Arial"/>
                <a:cs typeface="Arial"/>
              </a:rPr>
              <a:t>,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800" b="0" spc="-180" dirty="0">
                <a:latin typeface="Arial"/>
                <a:cs typeface="Arial"/>
              </a:rPr>
              <a:t>k</a:t>
            </a:r>
            <a:r>
              <a:rPr sz="2800" b="0" spc="-265" dirty="0">
                <a:latin typeface="Arial"/>
                <a:cs typeface="Arial"/>
              </a:rPr>
              <a:t>a</a:t>
            </a:r>
            <a:r>
              <a:rPr sz="2800" b="0" spc="-60" dirty="0">
                <a:latin typeface="Arial"/>
                <a:cs typeface="Arial"/>
              </a:rPr>
              <a:t>v</a:t>
            </a:r>
            <a:r>
              <a:rPr sz="2800" b="0" spc="-110" dirty="0">
                <a:latin typeface="Arial"/>
                <a:cs typeface="Arial"/>
              </a:rPr>
              <a:t>r</a:t>
            </a:r>
            <a:r>
              <a:rPr sz="2800" b="0" spc="-114" dirty="0">
                <a:latin typeface="Arial"/>
                <a:cs typeface="Arial"/>
              </a:rPr>
              <a:t>am  </a:t>
            </a:r>
            <a:r>
              <a:rPr sz="2800" b="0" spc="-80" dirty="0">
                <a:latin typeface="Arial"/>
                <a:cs typeface="Arial"/>
              </a:rPr>
              <a:t>haritalarının </a:t>
            </a:r>
            <a:r>
              <a:rPr sz="2800" b="0" spc="-150" dirty="0">
                <a:latin typeface="Arial"/>
                <a:cs typeface="Arial"/>
              </a:rPr>
              <a:t>oluşmasını</a:t>
            </a:r>
            <a:r>
              <a:rPr sz="2800" b="0" spc="-145" dirty="0">
                <a:latin typeface="Arial"/>
                <a:cs typeface="Arial"/>
              </a:rPr>
              <a:t> </a:t>
            </a:r>
            <a:r>
              <a:rPr sz="2800" b="0" spc="-160" dirty="0">
                <a:latin typeface="Arial"/>
                <a:cs typeface="Arial"/>
              </a:rPr>
              <a:t>sağlamıştır.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  <a:tab pos="1614170" algn="l"/>
                <a:tab pos="2865755" algn="l"/>
                <a:tab pos="4574540" algn="l"/>
                <a:tab pos="6687184" algn="l"/>
              </a:tabLst>
            </a:pPr>
            <a:r>
              <a:rPr sz="2800" b="0" spc="-465" dirty="0">
                <a:latin typeface="Arial"/>
                <a:cs typeface="Arial"/>
              </a:rPr>
              <a:t>K</a:t>
            </a:r>
            <a:r>
              <a:rPr sz="2800" b="0" spc="-265" dirty="0">
                <a:latin typeface="Arial"/>
                <a:cs typeface="Arial"/>
              </a:rPr>
              <a:t>a</a:t>
            </a:r>
            <a:r>
              <a:rPr sz="2800" b="0" spc="-60" dirty="0">
                <a:latin typeface="Arial"/>
                <a:cs typeface="Arial"/>
              </a:rPr>
              <a:t>v</a:t>
            </a:r>
            <a:r>
              <a:rPr sz="2800" b="0" spc="-110" dirty="0">
                <a:latin typeface="Arial"/>
                <a:cs typeface="Arial"/>
              </a:rPr>
              <a:t>r</a:t>
            </a:r>
            <a:r>
              <a:rPr sz="2800" b="0" spc="-160" dirty="0">
                <a:latin typeface="Arial"/>
                <a:cs typeface="Arial"/>
              </a:rPr>
              <a:t>am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800" b="0" spc="-160" dirty="0">
                <a:latin typeface="Arial"/>
                <a:cs typeface="Arial"/>
              </a:rPr>
              <a:t>h</a:t>
            </a:r>
            <a:r>
              <a:rPr sz="2800" b="0" spc="-150" dirty="0">
                <a:latin typeface="Arial"/>
                <a:cs typeface="Arial"/>
              </a:rPr>
              <a:t>a</a:t>
            </a:r>
            <a:r>
              <a:rPr sz="2800" b="0" spc="35" dirty="0">
                <a:latin typeface="Arial"/>
                <a:cs typeface="Arial"/>
              </a:rPr>
              <a:t>r</a:t>
            </a:r>
            <a:r>
              <a:rPr sz="2800" b="0" spc="10" dirty="0">
                <a:latin typeface="Arial"/>
                <a:cs typeface="Arial"/>
              </a:rPr>
              <a:t>i</a:t>
            </a:r>
            <a:r>
              <a:rPr sz="2800" b="0" spc="114" dirty="0">
                <a:latin typeface="Arial"/>
                <a:cs typeface="Arial"/>
              </a:rPr>
              <a:t>t</a:t>
            </a:r>
            <a:r>
              <a:rPr sz="2800" b="0" spc="-220" dirty="0">
                <a:latin typeface="Arial"/>
                <a:cs typeface="Arial"/>
              </a:rPr>
              <a:t>ası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800" b="0" spc="-245" dirty="0">
                <a:latin typeface="Arial"/>
                <a:cs typeface="Arial"/>
              </a:rPr>
              <a:t>A</a:t>
            </a:r>
            <a:r>
              <a:rPr sz="2800" b="0" spc="-215" dirty="0">
                <a:latin typeface="Arial"/>
                <a:cs typeface="Arial"/>
              </a:rPr>
              <a:t>u</a:t>
            </a:r>
            <a:r>
              <a:rPr sz="2800" b="0" spc="-180" dirty="0">
                <a:latin typeface="Arial"/>
                <a:cs typeface="Arial"/>
              </a:rPr>
              <a:t>s</a:t>
            </a:r>
            <a:r>
              <a:rPr sz="2800" b="0" spc="-95" dirty="0">
                <a:latin typeface="Arial"/>
                <a:cs typeface="Arial"/>
              </a:rPr>
              <a:t>u</a:t>
            </a:r>
            <a:r>
              <a:rPr sz="2800" b="0" spc="-105" dirty="0">
                <a:latin typeface="Arial"/>
                <a:cs typeface="Arial"/>
              </a:rPr>
              <a:t>be</a:t>
            </a:r>
            <a:r>
              <a:rPr sz="2800" b="0" spc="-55" dirty="0">
                <a:latin typeface="Arial"/>
                <a:cs typeface="Arial"/>
              </a:rPr>
              <a:t>l</a:t>
            </a:r>
            <a:r>
              <a:rPr sz="2800" b="0" spc="90" dirty="0">
                <a:latin typeface="Arial"/>
                <a:cs typeface="Arial"/>
              </a:rPr>
              <a:t>’</a:t>
            </a:r>
            <a:r>
              <a:rPr sz="2800" b="0" spc="-35" dirty="0">
                <a:latin typeface="Arial"/>
                <a:cs typeface="Arial"/>
              </a:rPr>
              <a:t>in</a:t>
            </a:r>
            <a:r>
              <a:rPr sz="2800" b="0" dirty="0">
                <a:latin typeface="Arial"/>
                <a:cs typeface="Arial"/>
              </a:rPr>
              <a:t>	</a:t>
            </a:r>
            <a:r>
              <a:rPr sz="2400" b="0" spc="204" dirty="0">
                <a:latin typeface="Arial"/>
                <a:cs typeface="Arial"/>
              </a:rPr>
              <a:t>“</a:t>
            </a:r>
            <a:r>
              <a:rPr sz="2800" b="0" spc="-215" dirty="0">
                <a:solidFill>
                  <a:srgbClr val="FF0000"/>
                </a:solidFill>
                <a:latin typeface="Arial"/>
                <a:cs typeface="Arial"/>
              </a:rPr>
              <a:t>Öğ</a:t>
            </a:r>
            <a:r>
              <a:rPr sz="2800" b="0" spc="-1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b="0" spc="-10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800" b="0" spc="-16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800" b="0" spc="-80" dirty="0">
                <a:solidFill>
                  <a:srgbClr val="FF0000"/>
                </a:solidFill>
                <a:latin typeface="Arial"/>
                <a:cs typeface="Arial"/>
              </a:rPr>
              <a:t>enin</a:t>
            </a:r>
            <a:r>
              <a:rPr sz="2800" b="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0" spc="-235" dirty="0">
                <a:solidFill>
                  <a:srgbClr val="FF0000"/>
                </a:solidFill>
                <a:latin typeface="Arial"/>
                <a:cs typeface="Arial"/>
              </a:rPr>
              <a:t>Ben</a:t>
            </a:r>
            <a:r>
              <a:rPr sz="2800" b="0" spc="-27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800" b="0" spc="-120" dirty="0">
                <a:solidFill>
                  <a:srgbClr val="FF0000"/>
                </a:solidFill>
                <a:latin typeface="Arial"/>
                <a:cs typeface="Arial"/>
              </a:rPr>
              <a:t>eşim  Teorisi</a:t>
            </a:r>
            <a:r>
              <a:rPr sz="2400" b="0" spc="-120" dirty="0">
                <a:latin typeface="Arial"/>
                <a:cs typeface="Arial"/>
              </a:rPr>
              <a:t>”ne</a:t>
            </a:r>
            <a:r>
              <a:rPr sz="2400" b="0" spc="-140" dirty="0">
                <a:latin typeface="Arial"/>
                <a:cs typeface="Arial"/>
              </a:rPr>
              <a:t> </a:t>
            </a:r>
            <a:r>
              <a:rPr sz="2800" b="0" spc="-165" dirty="0">
                <a:latin typeface="Arial"/>
                <a:cs typeface="Arial"/>
              </a:rPr>
              <a:t>dayanır.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807465"/>
            <a:ext cx="7995920" cy="33591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133475" indent="-342900" algn="just">
              <a:lnSpc>
                <a:spcPts val="2920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sz="2700" spc="-120" dirty="0">
                <a:latin typeface="Arial"/>
                <a:cs typeface="Arial"/>
              </a:rPr>
              <a:t>Öğrenmenin </a:t>
            </a:r>
            <a:r>
              <a:rPr sz="2700" spc="-100" dirty="0">
                <a:latin typeface="Arial"/>
                <a:cs typeface="Arial"/>
              </a:rPr>
              <a:t>anlamlı </a:t>
            </a:r>
            <a:r>
              <a:rPr sz="2700" spc="-90" dirty="0">
                <a:latin typeface="Arial"/>
                <a:cs typeface="Arial"/>
              </a:rPr>
              <a:t>olabilmesi </a:t>
            </a:r>
            <a:r>
              <a:rPr sz="2700" spc="-65" dirty="0">
                <a:latin typeface="Arial"/>
                <a:cs typeface="Arial"/>
              </a:rPr>
              <a:t>için </a:t>
            </a:r>
            <a:r>
              <a:rPr sz="2700" spc="-75" dirty="0">
                <a:latin typeface="Arial"/>
                <a:cs typeface="Arial"/>
              </a:rPr>
              <a:t>birey</a:t>
            </a:r>
            <a:r>
              <a:rPr sz="2700" spc="-375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kendi  </a:t>
            </a:r>
            <a:r>
              <a:rPr sz="2700" spc="-120" dirty="0">
                <a:latin typeface="Arial"/>
                <a:cs typeface="Arial"/>
              </a:rPr>
              <a:t>öğrenme </a:t>
            </a:r>
            <a:r>
              <a:rPr sz="2700" spc="-95" dirty="0">
                <a:latin typeface="Arial"/>
                <a:cs typeface="Arial"/>
              </a:rPr>
              <a:t>sorumluluğunu </a:t>
            </a:r>
            <a:r>
              <a:rPr sz="2700" spc="-100" dirty="0">
                <a:latin typeface="Arial"/>
                <a:cs typeface="Arial"/>
              </a:rPr>
              <a:t>almalı </a:t>
            </a:r>
            <a:r>
              <a:rPr sz="2700" spc="-160" dirty="0">
                <a:latin typeface="Arial"/>
                <a:cs typeface="Arial"/>
              </a:rPr>
              <a:t>ve </a:t>
            </a:r>
            <a:r>
              <a:rPr sz="2700" spc="-120" dirty="0">
                <a:latin typeface="Arial"/>
                <a:cs typeface="Arial"/>
              </a:rPr>
              <a:t>öğrenme </a:t>
            </a:r>
            <a:r>
              <a:rPr sz="2700" spc="-195" dirty="0">
                <a:latin typeface="Arial"/>
                <a:cs typeface="Arial"/>
              </a:rPr>
              <a:t>şu  </a:t>
            </a:r>
            <a:r>
              <a:rPr sz="2700" spc="-60" dirty="0">
                <a:latin typeface="Arial"/>
                <a:cs typeface="Arial"/>
              </a:rPr>
              <a:t>etmenler </a:t>
            </a:r>
            <a:r>
              <a:rPr sz="2700" spc="-114" dirty="0">
                <a:latin typeface="Arial"/>
                <a:cs typeface="Arial"/>
              </a:rPr>
              <a:t>üzerine</a:t>
            </a:r>
            <a:r>
              <a:rPr sz="2700" spc="-280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şekillenmelidir: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2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25" dirty="0">
                <a:latin typeface="Arial"/>
                <a:cs typeface="Arial"/>
              </a:rPr>
              <a:t>Yeni </a:t>
            </a:r>
            <a:r>
              <a:rPr sz="2700" spc="-85" dirty="0">
                <a:latin typeface="Arial"/>
                <a:cs typeface="Arial"/>
              </a:rPr>
              <a:t>öğrenilen </a:t>
            </a:r>
            <a:r>
              <a:rPr sz="2700" spc="-150" dirty="0">
                <a:latin typeface="Arial"/>
                <a:cs typeface="Arial"/>
              </a:rPr>
              <a:t>kavram </a:t>
            </a:r>
            <a:r>
              <a:rPr sz="2700" spc="-155" dirty="0">
                <a:latin typeface="Arial"/>
                <a:cs typeface="Arial"/>
              </a:rPr>
              <a:t>ve </a:t>
            </a:r>
            <a:r>
              <a:rPr sz="2700" spc="-75" dirty="0">
                <a:latin typeface="Arial"/>
                <a:cs typeface="Arial"/>
              </a:rPr>
              <a:t>önermeler </a:t>
            </a:r>
            <a:r>
              <a:rPr sz="2700" spc="-100" dirty="0">
                <a:latin typeface="Arial"/>
                <a:cs typeface="Arial"/>
              </a:rPr>
              <a:t>zihinde </a:t>
            </a:r>
            <a:r>
              <a:rPr sz="2700" spc="-114" dirty="0">
                <a:latin typeface="Arial"/>
                <a:cs typeface="Arial"/>
              </a:rPr>
              <a:t>var</a:t>
            </a:r>
            <a:r>
              <a:rPr sz="2700" spc="-27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olanlar  </a:t>
            </a:r>
            <a:r>
              <a:rPr sz="2700" spc="-40" dirty="0">
                <a:latin typeface="Arial"/>
                <a:cs typeface="Arial"/>
              </a:rPr>
              <a:t>ile </a:t>
            </a:r>
            <a:r>
              <a:rPr sz="2700" spc="-135" dirty="0">
                <a:latin typeface="Arial"/>
                <a:cs typeface="Arial"/>
              </a:rPr>
              <a:t>benzer</a:t>
            </a:r>
            <a:r>
              <a:rPr sz="2700" spc="-27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olmalıdır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75" dirty="0">
                <a:latin typeface="Arial"/>
                <a:cs typeface="Arial"/>
              </a:rPr>
              <a:t>Bilgiler </a:t>
            </a:r>
            <a:r>
              <a:rPr sz="2700" spc="-100" dirty="0">
                <a:latin typeface="Arial"/>
                <a:cs typeface="Arial"/>
              </a:rPr>
              <a:t>zihinde </a:t>
            </a:r>
            <a:r>
              <a:rPr sz="2700" spc="-105" dirty="0">
                <a:latin typeface="Arial"/>
                <a:cs typeface="Arial"/>
              </a:rPr>
              <a:t>hiyerarşik olarak</a:t>
            </a:r>
            <a:r>
              <a:rPr sz="2700" spc="-33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şekillendirilmelidir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75" dirty="0">
                <a:latin typeface="Arial"/>
                <a:cs typeface="Arial"/>
              </a:rPr>
              <a:t>Bilgiler </a:t>
            </a:r>
            <a:r>
              <a:rPr sz="2700" spc="-114" dirty="0">
                <a:solidFill>
                  <a:srgbClr val="FF0000"/>
                </a:solidFill>
                <a:latin typeface="Arial"/>
                <a:cs typeface="Arial"/>
              </a:rPr>
              <a:t>ezberlenerek</a:t>
            </a:r>
            <a:r>
              <a:rPr sz="2700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80" dirty="0">
                <a:solidFill>
                  <a:srgbClr val="FF0000"/>
                </a:solidFill>
                <a:latin typeface="Arial"/>
                <a:cs typeface="Arial"/>
              </a:rPr>
              <a:t>öğrenilmemelidir.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0655" y="4351019"/>
            <a:ext cx="3133343" cy="2506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213" y="266445"/>
            <a:ext cx="6186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Kavram </a:t>
            </a:r>
            <a:r>
              <a:rPr spc="-114" dirty="0"/>
              <a:t>haritalarının</a:t>
            </a:r>
            <a:r>
              <a:rPr spc="-180" dirty="0"/>
              <a:t> </a:t>
            </a:r>
            <a:r>
              <a:rPr spc="-140" dirty="0"/>
              <a:t>tanımı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20266"/>
            <a:ext cx="807021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2538095" algn="l"/>
                <a:tab pos="4844415" algn="l"/>
                <a:tab pos="6649084" algn="l"/>
              </a:tabLst>
            </a:pPr>
            <a:r>
              <a:rPr sz="3200" spc="-145" dirty="0">
                <a:latin typeface="Arial"/>
                <a:cs typeface="Arial"/>
              </a:rPr>
              <a:t>Sorunların</a:t>
            </a:r>
            <a:r>
              <a:rPr sz="3200" spc="-85" dirty="0">
                <a:latin typeface="Arial"/>
                <a:cs typeface="Arial"/>
              </a:rPr>
              <a:t>ı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75" dirty="0">
                <a:latin typeface="Arial"/>
                <a:cs typeface="Arial"/>
              </a:rPr>
              <a:t>ç</a:t>
            </a:r>
            <a:r>
              <a:rPr sz="3200" spc="-130" dirty="0">
                <a:latin typeface="Arial"/>
                <a:cs typeface="Arial"/>
              </a:rPr>
              <a:t>ö</a:t>
            </a:r>
            <a:r>
              <a:rPr sz="3200" spc="-170" dirty="0">
                <a:latin typeface="Arial"/>
                <a:cs typeface="Arial"/>
              </a:rPr>
              <a:t>züm</a:t>
            </a:r>
            <a:r>
              <a:rPr sz="3200" spc="-140" dirty="0">
                <a:latin typeface="Arial"/>
                <a:cs typeface="Arial"/>
              </a:rPr>
              <a:t>ü</a:t>
            </a:r>
            <a:r>
              <a:rPr sz="3200" spc="-135" dirty="0">
                <a:latin typeface="Arial"/>
                <a:cs typeface="Arial"/>
              </a:rPr>
              <a:t>nd</a:t>
            </a:r>
            <a:r>
              <a:rPr sz="3200" spc="-13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50" dirty="0">
                <a:latin typeface="Arial"/>
                <a:cs typeface="Arial"/>
              </a:rPr>
              <a:t>doğrusa</a:t>
            </a:r>
            <a:r>
              <a:rPr sz="3200" spc="-6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10" dirty="0">
                <a:latin typeface="Arial"/>
                <a:cs typeface="Arial"/>
              </a:rPr>
              <a:t>olm</a:t>
            </a:r>
            <a:r>
              <a:rPr sz="3200" spc="-180" dirty="0">
                <a:latin typeface="Arial"/>
                <a:cs typeface="Arial"/>
              </a:rPr>
              <a:t>a</a:t>
            </a:r>
            <a:r>
              <a:rPr sz="3200" spc="-185" dirty="0">
                <a:latin typeface="Arial"/>
                <a:cs typeface="Arial"/>
              </a:rPr>
              <a:t>y</a:t>
            </a:r>
            <a:r>
              <a:rPr sz="3200" spc="-130" dirty="0">
                <a:latin typeface="Arial"/>
                <a:cs typeface="Arial"/>
              </a:rPr>
              <a:t>an  </a:t>
            </a:r>
            <a:r>
              <a:rPr sz="3200" spc="-114" dirty="0">
                <a:latin typeface="Arial"/>
                <a:cs typeface="Arial"/>
              </a:rPr>
              <a:t>yollardır.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Sorunun </a:t>
            </a:r>
            <a:r>
              <a:rPr sz="3200" spc="-114" dirty="0">
                <a:latin typeface="Arial"/>
                <a:cs typeface="Arial"/>
              </a:rPr>
              <a:t>zihninde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kavraması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80" dirty="0">
                <a:latin typeface="Arial"/>
                <a:cs typeface="Arial"/>
              </a:rPr>
              <a:t>Bilgileri </a:t>
            </a:r>
            <a:r>
              <a:rPr sz="3200" spc="-135" dirty="0">
                <a:latin typeface="Arial"/>
                <a:cs typeface="Arial"/>
              </a:rPr>
              <a:t>mantıksal </a:t>
            </a:r>
            <a:r>
              <a:rPr sz="3200" spc="-10" dirty="0">
                <a:latin typeface="Arial"/>
                <a:cs typeface="Arial"/>
              </a:rPr>
              <a:t>bir </a:t>
            </a:r>
            <a:r>
              <a:rPr sz="3200" spc="-135" dirty="0">
                <a:latin typeface="Arial"/>
                <a:cs typeface="Arial"/>
              </a:rPr>
              <a:t>şekilde </a:t>
            </a:r>
            <a:r>
              <a:rPr sz="3200" spc="-150" dirty="0">
                <a:latin typeface="Arial"/>
                <a:cs typeface="Arial"/>
              </a:rPr>
              <a:t>analiz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etme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80" dirty="0">
                <a:latin typeface="Arial"/>
                <a:cs typeface="Arial"/>
              </a:rPr>
              <a:t>Bilgileri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110" dirty="0">
                <a:latin typeface="Arial"/>
                <a:cs typeface="Arial"/>
              </a:rPr>
              <a:t>süreçleri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sıralama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Kavramlar </a:t>
            </a:r>
            <a:r>
              <a:rPr sz="3200" spc="-160" dirty="0">
                <a:latin typeface="Arial"/>
                <a:cs typeface="Arial"/>
              </a:rPr>
              <a:t>arasındaki </a:t>
            </a:r>
            <a:r>
              <a:rPr sz="3200" spc="-55" dirty="0">
                <a:latin typeface="Arial"/>
                <a:cs typeface="Arial"/>
              </a:rPr>
              <a:t>ilişkileri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açıklayabilme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461899"/>
            <a:ext cx="4957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0" dirty="0"/>
              <a:t>Kavram</a:t>
            </a:r>
            <a:r>
              <a:rPr spc="-275" dirty="0"/>
              <a:t> </a:t>
            </a:r>
            <a:r>
              <a:rPr spc="-140" dirty="0"/>
              <a:t>Haritalarında;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27569"/>
            <a:ext cx="7900034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Zihinsel </a:t>
            </a:r>
            <a:r>
              <a:rPr sz="3200" spc="-10" dirty="0">
                <a:latin typeface="Arial"/>
                <a:cs typeface="Arial"/>
              </a:rPr>
              <a:t>bir </a:t>
            </a:r>
            <a:r>
              <a:rPr sz="3200" spc="-170" dirty="0">
                <a:latin typeface="Arial"/>
                <a:cs typeface="Arial"/>
              </a:rPr>
              <a:t>sıralama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vardır.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Arial"/>
                <a:cs typeface="Arial"/>
              </a:rPr>
              <a:t>Alt </a:t>
            </a:r>
            <a:r>
              <a:rPr sz="3200" spc="-135" dirty="0">
                <a:latin typeface="Arial"/>
                <a:cs typeface="Arial"/>
              </a:rPr>
              <a:t>kavramlar </a:t>
            </a:r>
            <a:r>
              <a:rPr sz="3200" spc="-185" dirty="0">
                <a:latin typeface="Arial"/>
                <a:cs typeface="Arial"/>
              </a:rPr>
              <a:t>arasında </a:t>
            </a:r>
            <a:r>
              <a:rPr sz="3200" spc="-130" dirty="0">
                <a:latin typeface="Arial"/>
                <a:cs typeface="Arial"/>
              </a:rPr>
              <a:t>zihinsel </a:t>
            </a:r>
            <a:r>
              <a:rPr sz="3200" spc="-125" dirty="0">
                <a:latin typeface="Arial"/>
                <a:cs typeface="Arial"/>
              </a:rPr>
              <a:t>olarak</a:t>
            </a:r>
            <a:r>
              <a:rPr sz="3200" spc="-32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bağlantı  </a:t>
            </a:r>
            <a:r>
              <a:rPr sz="3200" spc="-100" dirty="0">
                <a:latin typeface="Arial"/>
                <a:cs typeface="Arial"/>
              </a:rPr>
              <a:t>kurulur.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9" dirty="0">
                <a:latin typeface="Arial"/>
                <a:cs typeface="Arial"/>
              </a:rPr>
              <a:t>Temel </a:t>
            </a:r>
            <a:r>
              <a:rPr sz="3200" spc="-15" dirty="0">
                <a:latin typeface="Arial"/>
                <a:cs typeface="Arial"/>
              </a:rPr>
              <a:t>bir </a:t>
            </a:r>
            <a:r>
              <a:rPr sz="3200" spc="-180" dirty="0">
                <a:latin typeface="Arial"/>
                <a:cs typeface="Arial"/>
              </a:rPr>
              <a:t>çerçeve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oluşturulur.</a:t>
            </a:r>
            <a:endParaRPr sz="3200">
              <a:latin typeface="Arial"/>
              <a:cs typeface="Arial"/>
            </a:endParaRPr>
          </a:p>
          <a:p>
            <a:pPr marL="355600" marR="40513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Kavramlar </a:t>
            </a:r>
            <a:r>
              <a:rPr sz="3200" spc="-175" dirty="0">
                <a:latin typeface="Arial"/>
                <a:cs typeface="Arial"/>
              </a:rPr>
              <a:t>daha </a:t>
            </a:r>
            <a:r>
              <a:rPr sz="3200" spc="-160" dirty="0">
                <a:latin typeface="Arial"/>
                <a:cs typeface="Arial"/>
              </a:rPr>
              <a:t>önce </a:t>
            </a:r>
            <a:r>
              <a:rPr sz="3200" spc="-100" dirty="0">
                <a:latin typeface="Arial"/>
                <a:cs typeface="Arial"/>
              </a:rPr>
              <a:t>öğrenilen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kavramlarla  </a:t>
            </a:r>
            <a:r>
              <a:rPr sz="3200" spc="-145" dirty="0">
                <a:latin typeface="Arial"/>
                <a:cs typeface="Arial"/>
              </a:rPr>
              <a:t>bağdaştırılır.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48995"/>
            <a:ext cx="8070215" cy="160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105"/>
              </a:spcBef>
            </a:pPr>
            <a:r>
              <a:rPr sz="3200" b="1" spc="-204" dirty="0">
                <a:latin typeface="Trebuchet MS"/>
                <a:cs typeface="Trebuchet MS"/>
              </a:rPr>
              <a:t>Ebelikte </a:t>
            </a:r>
            <a:r>
              <a:rPr sz="3200" b="1" spc="-200" dirty="0">
                <a:latin typeface="Trebuchet MS"/>
                <a:cs typeface="Trebuchet MS"/>
              </a:rPr>
              <a:t>Kavram </a:t>
            </a:r>
            <a:r>
              <a:rPr sz="3200" b="1" spc="-170" dirty="0">
                <a:latin typeface="Trebuchet MS"/>
                <a:cs typeface="Trebuchet MS"/>
              </a:rPr>
              <a:t>Haritalarının</a:t>
            </a:r>
            <a:r>
              <a:rPr sz="3200" b="1" spc="-400" dirty="0">
                <a:latin typeface="Trebuchet MS"/>
                <a:cs typeface="Trebuchet MS"/>
              </a:rPr>
              <a:t> </a:t>
            </a:r>
            <a:r>
              <a:rPr sz="3200" b="1" spc="-170" dirty="0">
                <a:latin typeface="Trebuchet MS"/>
                <a:cs typeface="Trebuchet MS"/>
              </a:rPr>
              <a:t>Kullanımı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35" dirty="0">
                <a:latin typeface="Arial"/>
                <a:cs typeface="Arial"/>
              </a:rPr>
              <a:t>Ebelikte </a:t>
            </a:r>
            <a:r>
              <a:rPr sz="3200" spc="-60" dirty="0">
                <a:latin typeface="Arial"/>
                <a:cs typeface="Arial"/>
              </a:rPr>
              <a:t>eğitim </a:t>
            </a:r>
            <a:r>
              <a:rPr sz="3200" spc="-105" dirty="0">
                <a:latin typeface="Arial"/>
                <a:cs typeface="Arial"/>
              </a:rPr>
              <a:t>sisteminin </a:t>
            </a:r>
            <a:r>
              <a:rPr sz="3200" spc="-170" dirty="0">
                <a:latin typeface="Arial"/>
                <a:cs typeface="Arial"/>
              </a:rPr>
              <a:t>değişmesi</a:t>
            </a:r>
            <a:r>
              <a:rPr sz="3200" spc="-100" dirty="0">
                <a:latin typeface="Arial"/>
                <a:cs typeface="Arial"/>
              </a:rPr>
              <a:t> gerektiği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2430526"/>
            <a:ext cx="14706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6925" algn="l"/>
              </a:tabLst>
            </a:pPr>
            <a:r>
              <a:rPr sz="3200" spc="-40" dirty="0">
                <a:latin typeface="Arial"/>
                <a:cs typeface="Arial"/>
              </a:rPr>
              <a:t>il</a:t>
            </a:r>
            <a:r>
              <a:rPr sz="3200" spc="-8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20" dirty="0">
                <a:latin typeface="Arial"/>
                <a:cs typeface="Arial"/>
              </a:rPr>
              <a:t>i</a:t>
            </a:r>
            <a:r>
              <a:rPr sz="3200" spc="10" dirty="0">
                <a:latin typeface="Arial"/>
                <a:cs typeface="Arial"/>
              </a:rPr>
              <a:t>l</a:t>
            </a:r>
            <a:r>
              <a:rPr sz="3200" spc="-265" dirty="0">
                <a:latin typeface="Arial"/>
                <a:cs typeface="Arial"/>
              </a:rPr>
              <a:t>g</a:t>
            </a:r>
            <a:r>
              <a:rPr sz="3200" spc="20" dirty="0">
                <a:latin typeface="Arial"/>
                <a:cs typeface="Arial"/>
              </a:rPr>
              <a:t>ili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5760" y="2430526"/>
            <a:ext cx="1250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latin typeface="Arial"/>
                <a:cs typeface="Arial"/>
              </a:rPr>
              <a:t>gide</a:t>
            </a:r>
            <a:r>
              <a:rPr sz="3200" spc="-130" dirty="0">
                <a:latin typeface="Arial"/>
                <a:cs typeface="Arial"/>
              </a:rPr>
              <a:t>r</a:t>
            </a:r>
            <a:r>
              <a:rPr sz="3200" spc="-165" dirty="0">
                <a:latin typeface="Arial"/>
                <a:cs typeface="Arial"/>
              </a:rPr>
              <a:t>ek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6154" y="2430526"/>
            <a:ext cx="2042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latin typeface="Arial"/>
                <a:cs typeface="Arial"/>
              </a:rPr>
              <a:t>artmaktadır,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8309" y="2917901"/>
            <a:ext cx="2067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8225" algn="l"/>
              </a:tabLst>
            </a:pPr>
            <a:r>
              <a:rPr sz="3200" spc="-25" dirty="0">
                <a:latin typeface="Arial"/>
                <a:cs typeface="Arial"/>
              </a:rPr>
              <a:t>aktif	</a:t>
            </a:r>
            <a:r>
              <a:rPr sz="3200" spc="-125" dirty="0">
                <a:latin typeface="Arial"/>
                <a:cs typeface="Arial"/>
              </a:rPr>
              <a:t>olarak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2917901"/>
            <a:ext cx="141986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latin typeface="Arial"/>
                <a:cs typeface="Arial"/>
              </a:rPr>
              <a:t>özellikle  </a:t>
            </a:r>
            <a:r>
              <a:rPr sz="3200" spc="-155" dirty="0">
                <a:latin typeface="Arial"/>
                <a:cs typeface="Arial"/>
              </a:rPr>
              <a:t>sü</a:t>
            </a:r>
            <a:r>
              <a:rPr sz="3200" spc="-14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ecine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6057" y="2430526"/>
            <a:ext cx="21196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5425" algn="r">
              <a:lnSpc>
                <a:spcPct val="100000"/>
              </a:lnSpc>
              <a:spcBef>
                <a:spcPts val="105"/>
              </a:spcBef>
            </a:pPr>
            <a:r>
              <a:rPr sz="3200" spc="-195" dirty="0">
                <a:latin typeface="Arial"/>
                <a:cs typeface="Arial"/>
              </a:rPr>
              <a:t>dü</a:t>
            </a:r>
            <a:r>
              <a:rPr sz="3200" spc="-165" dirty="0">
                <a:latin typeface="Arial"/>
                <a:cs typeface="Arial"/>
              </a:rPr>
              <a:t>ş</a:t>
            </a:r>
            <a:r>
              <a:rPr sz="3200" spc="-95" dirty="0">
                <a:latin typeface="Arial"/>
                <a:cs typeface="Arial"/>
              </a:rPr>
              <a:t>ün</a:t>
            </a:r>
            <a:r>
              <a:rPr sz="3200" spc="-100" dirty="0">
                <a:latin typeface="Arial"/>
                <a:cs typeface="Arial"/>
              </a:rPr>
              <a:t>celer  </a:t>
            </a:r>
            <a:r>
              <a:rPr sz="3200" spc="-125" dirty="0">
                <a:latin typeface="Arial"/>
                <a:cs typeface="Arial"/>
              </a:rPr>
              <a:t>öğ</a:t>
            </a:r>
            <a:r>
              <a:rPr sz="3200" spc="-114" dirty="0">
                <a:latin typeface="Arial"/>
                <a:cs typeface="Arial"/>
              </a:rPr>
              <a:t>r</a:t>
            </a:r>
            <a:r>
              <a:rPr sz="3200" spc="-150" dirty="0">
                <a:latin typeface="Arial"/>
                <a:cs typeface="Arial"/>
              </a:rPr>
              <a:t>enc</a:t>
            </a:r>
            <a:r>
              <a:rPr sz="3200" spc="-90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ler</a:t>
            </a:r>
            <a:r>
              <a:rPr sz="3200" spc="-30" dirty="0">
                <a:latin typeface="Arial"/>
                <a:cs typeface="Arial"/>
              </a:rPr>
              <a:t>i</a:t>
            </a:r>
            <a:r>
              <a:rPr sz="3200" spc="-65" dirty="0">
                <a:latin typeface="Arial"/>
                <a:cs typeface="Arial"/>
              </a:rPr>
              <a:t>n  </a:t>
            </a:r>
            <a:r>
              <a:rPr sz="3200" spc="-215" dirty="0">
                <a:latin typeface="Arial"/>
                <a:cs typeface="Arial"/>
              </a:rPr>
              <a:t>k</a:t>
            </a:r>
            <a:r>
              <a:rPr sz="3200" spc="-270" dirty="0">
                <a:latin typeface="Arial"/>
                <a:cs typeface="Arial"/>
              </a:rPr>
              <a:t>a</a:t>
            </a:r>
            <a:r>
              <a:rPr sz="3200" spc="-60" dirty="0">
                <a:latin typeface="Arial"/>
                <a:cs typeface="Arial"/>
              </a:rPr>
              <a:t>tıldıkla</a:t>
            </a:r>
            <a:r>
              <a:rPr sz="3200" spc="-65" dirty="0">
                <a:latin typeface="Arial"/>
                <a:cs typeface="Arial"/>
              </a:rPr>
              <a:t>r</a:t>
            </a:r>
            <a:r>
              <a:rPr sz="3200" spc="-155" dirty="0">
                <a:latin typeface="Arial"/>
                <a:cs typeface="Arial"/>
              </a:rPr>
              <a:t>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4840" y="3406266"/>
            <a:ext cx="1304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25" dirty="0">
                <a:latin typeface="Arial"/>
                <a:cs typeface="Arial"/>
              </a:rPr>
              <a:t>bireysel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4981" y="2917901"/>
            <a:ext cx="151384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sz="3200" spc="-125" dirty="0">
                <a:latin typeface="Arial"/>
                <a:cs typeface="Arial"/>
              </a:rPr>
              <a:t>öğ</a:t>
            </a:r>
            <a:r>
              <a:rPr sz="3200" spc="-114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e</a:t>
            </a:r>
            <a:r>
              <a:rPr sz="3200" spc="-155" dirty="0">
                <a:latin typeface="Arial"/>
                <a:cs typeface="Arial"/>
              </a:rPr>
              <a:t>n</a:t>
            </a:r>
            <a:r>
              <a:rPr sz="3200" spc="-105" dirty="0">
                <a:latin typeface="Arial"/>
                <a:cs typeface="Arial"/>
              </a:rPr>
              <a:t>me  </a:t>
            </a:r>
            <a:r>
              <a:rPr sz="3200" spc="-125" dirty="0">
                <a:latin typeface="Arial"/>
                <a:cs typeface="Arial"/>
              </a:rPr>
              <a:t>öğr</a:t>
            </a:r>
            <a:r>
              <a:rPr sz="3200" spc="-204" dirty="0">
                <a:latin typeface="Arial"/>
                <a:cs typeface="Arial"/>
              </a:rPr>
              <a:t>e</a:t>
            </a:r>
            <a:r>
              <a:rPr sz="3200" spc="-135" dirty="0">
                <a:latin typeface="Arial"/>
                <a:cs typeface="Arial"/>
              </a:rPr>
              <a:t>nme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3893946"/>
            <a:ext cx="7465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>
                <a:latin typeface="Arial"/>
                <a:cs typeface="Arial"/>
              </a:rPr>
              <a:t>sistemlerinin </a:t>
            </a:r>
            <a:r>
              <a:rPr sz="3200" spc="-160" dirty="0">
                <a:latin typeface="Arial"/>
                <a:cs typeface="Arial"/>
              </a:rPr>
              <a:t>gelişmesi </a:t>
            </a:r>
            <a:r>
              <a:rPr sz="3200" spc="-140" dirty="0">
                <a:latin typeface="Arial"/>
                <a:cs typeface="Arial"/>
              </a:rPr>
              <a:t>buna neden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olmuştur.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41045"/>
            <a:ext cx="7776845" cy="51473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10795" indent="-342900">
              <a:lnSpc>
                <a:spcPts val="2880"/>
              </a:lnSpc>
              <a:spcBef>
                <a:spcPts val="795"/>
              </a:spcBef>
              <a:buChar char="•"/>
              <a:tabLst>
                <a:tab pos="355600" algn="l"/>
                <a:tab pos="356235" algn="l"/>
                <a:tab pos="1483360" algn="l"/>
              </a:tabLst>
            </a:pPr>
            <a:r>
              <a:rPr sz="3000" spc="-200" dirty="0">
                <a:latin typeface="Arial"/>
                <a:cs typeface="Arial"/>
              </a:rPr>
              <a:t>Bakım	</a:t>
            </a:r>
            <a:r>
              <a:rPr sz="3000" spc="-114" dirty="0">
                <a:latin typeface="Arial"/>
                <a:cs typeface="Arial"/>
              </a:rPr>
              <a:t>planı </a:t>
            </a:r>
            <a:r>
              <a:rPr sz="3000" spc="-150" dirty="0">
                <a:latin typeface="Arial"/>
                <a:cs typeface="Arial"/>
              </a:rPr>
              <a:t>hazırlamak </a:t>
            </a:r>
            <a:r>
              <a:rPr sz="3000" spc="-100" dirty="0">
                <a:latin typeface="Arial"/>
                <a:cs typeface="Arial"/>
              </a:rPr>
              <a:t>yerine </a:t>
            </a:r>
            <a:r>
              <a:rPr sz="3000" spc="-160" dirty="0">
                <a:latin typeface="Arial"/>
                <a:cs typeface="Arial"/>
              </a:rPr>
              <a:t>kavram</a:t>
            </a:r>
            <a:r>
              <a:rPr sz="3000" spc="-254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haritaları  </a:t>
            </a:r>
            <a:r>
              <a:rPr sz="3000" spc="-110" dirty="0">
                <a:latin typeface="Arial"/>
                <a:cs typeface="Arial"/>
              </a:rPr>
              <a:t>kullanımı </a:t>
            </a:r>
            <a:r>
              <a:rPr sz="3000" spc="-125" dirty="0">
                <a:latin typeface="Arial"/>
                <a:cs typeface="Arial"/>
              </a:rPr>
              <a:t>zihinsel </a:t>
            </a:r>
            <a:r>
              <a:rPr sz="3000" spc="-135" dirty="0">
                <a:latin typeface="Arial"/>
                <a:cs typeface="Arial"/>
              </a:rPr>
              <a:t>gelişmeyi </a:t>
            </a:r>
            <a:r>
              <a:rPr sz="3000" spc="-170" dirty="0">
                <a:latin typeface="Arial"/>
                <a:cs typeface="Arial"/>
              </a:rPr>
              <a:t>daha </a:t>
            </a:r>
            <a:r>
              <a:rPr sz="3000" spc="-40" dirty="0">
                <a:latin typeface="Arial"/>
                <a:cs typeface="Arial"/>
              </a:rPr>
              <a:t>iyi </a:t>
            </a:r>
            <a:r>
              <a:rPr sz="3000" spc="-15" dirty="0">
                <a:latin typeface="Arial"/>
                <a:cs typeface="Arial"/>
              </a:rPr>
              <a:t>bir </a:t>
            </a:r>
            <a:r>
              <a:rPr sz="3000" spc="-130" dirty="0">
                <a:latin typeface="Arial"/>
                <a:cs typeface="Arial"/>
              </a:rPr>
              <a:t>şekilde  </a:t>
            </a:r>
            <a:r>
              <a:rPr sz="3000" spc="-200" dirty="0">
                <a:latin typeface="Arial"/>
                <a:cs typeface="Arial"/>
              </a:rPr>
              <a:t>sağlar.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210" dirty="0">
                <a:latin typeface="Arial"/>
                <a:cs typeface="Arial"/>
              </a:rPr>
              <a:t>Kavram </a:t>
            </a:r>
            <a:r>
              <a:rPr sz="3000" spc="-70" dirty="0">
                <a:latin typeface="Arial"/>
                <a:cs typeface="Arial"/>
              </a:rPr>
              <a:t>haritaları bütüncül </a:t>
            </a:r>
            <a:r>
              <a:rPr sz="3000" spc="-190" dirty="0">
                <a:latin typeface="Arial"/>
                <a:cs typeface="Arial"/>
              </a:rPr>
              <a:t>bakış açısını</a:t>
            </a:r>
            <a:r>
              <a:rPr sz="3000" spc="-320" dirty="0">
                <a:latin typeface="Arial"/>
                <a:cs typeface="Arial"/>
              </a:rPr>
              <a:t> </a:t>
            </a:r>
            <a:r>
              <a:rPr sz="3000" spc="-80" dirty="0">
                <a:latin typeface="Arial"/>
                <a:cs typeface="Arial"/>
              </a:rPr>
              <a:t>geliştirir.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marR="335915" indent="-342900">
              <a:lnSpc>
                <a:spcPts val="288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15" dirty="0">
                <a:latin typeface="Arial"/>
                <a:cs typeface="Arial"/>
              </a:rPr>
              <a:t>Kavram </a:t>
            </a:r>
            <a:r>
              <a:rPr sz="3000" spc="-70" dirty="0">
                <a:latin typeface="Arial"/>
                <a:cs typeface="Arial"/>
              </a:rPr>
              <a:t>haritaları </a:t>
            </a:r>
            <a:r>
              <a:rPr sz="3000" spc="-140" dirty="0">
                <a:latin typeface="Arial"/>
                <a:cs typeface="Arial"/>
              </a:rPr>
              <a:t>analiz </a:t>
            </a:r>
            <a:r>
              <a:rPr sz="3000" spc="-175" dirty="0">
                <a:latin typeface="Arial"/>
                <a:cs typeface="Arial"/>
              </a:rPr>
              <a:t>ve sentez </a:t>
            </a:r>
            <a:r>
              <a:rPr sz="3000" spc="-114" dirty="0">
                <a:latin typeface="Arial"/>
                <a:cs typeface="Arial"/>
              </a:rPr>
              <a:t>yapabilmeyi  </a:t>
            </a:r>
            <a:r>
              <a:rPr sz="3000" spc="-80" dirty="0">
                <a:latin typeface="Arial"/>
                <a:cs typeface="Arial"/>
              </a:rPr>
              <a:t>geliştirir.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318135" indent="-342900">
              <a:lnSpc>
                <a:spcPts val="288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15" dirty="0">
                <a:latin typeface="Arial"/>
                <a:cs typeface="Arial"/>
              </a:rPr>
              <a:t>Kavram </a:t>
            </a:r>
            <a:r>
              <a:rPr sz="3000" spc="-70" dirty="0">
                <a:latin typeface="Arial"/>
                <a:cs typeface="Arial"/>
              </a:rPr>
              <a:t>haritaları </a:t>
            </a:r>
            <a:r>
              <a:rPr sz="3000" spc="-60" dirty="0">
                <a:latin typeface="Arial"/>
                <a:cs typeface="Arial"/>
              </a:rPr>
              <a:t>klinik </a:t>
            </a:r>
            <a:r>
              <a:rPr sz="3000" spc="-180" dirty="0">
                <a:latin typeface="Arial"/>
                <a:cs typeface="Arial"/>
              </a:rPr>
              <a:t>çalışmada </a:t>
            </a:r>
            <a:r>
              <a:rPr sz="3000" spc="-125" dirty="0">
                <a:latin typeface="Arial"/>
                <a:cs typeface="Arial"/>
              </a:rPr>
              <a:t>karar</a:t>
            </a:r>
            <a:r>
              <a:rPr sz="3000" spc="-28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verme  </a:t>
            </a:r>
            <a:r>
              <a:rPr sz="3000" spc="-105" dirty="0">
                <a:latin typeface="Arial"/>
                <a:cs typeface="Arial"/>
              </a:rPr>
              <a:t>becerisinin </a:t>
            </a:r>
            <a:r>
              <a:rPr sz="3000" spc="-130" dirty="0">
                <a:latin typeface="Arial"/>
                <a:cs typeface="Arial"/>
              </a:rPr>
              <a:t>gelişmesini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195" dirty="0">
                <a:latin typeface="Arial"/>
                <a:cs typeface="Arial"/>
              </a:rPr>
              <a:t>sağlar.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1826" y="461899"/>
            <a:ext cx="1259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30" dirty="0">
                <a:latin typeface="Trebuchet MS"/>
                <a:cs typeface="Trebuchet MS"/>
              </a:rPr>
              <a:t>GİRİŞ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0455" y="1315669"/>
            <a:ext cx="7431405" cy="46609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6985" indent="2540">
              <a:lnSpc>
                <a:spcPts val="3460"/>
              </a:lnSpc>
              <a:spcBef>
                <a:spcPts val="535"/>
              </a:spcBef>
            </a:pPr>
            <a:r>
              <a:rPr sz="3200" spc="-135" dirty="0">
                <a:latin typeface="Arial"/>
                <a:cs typeface="Arial"/>
              </a:rPr>
              <a:t>Eğitimde </a:t>
            </a:r>
            <a:r>
              <a:rPr sz="3200" spc="-90" dirty="0">
                <a:latin typeface="Arial"/>
                <a:cs typeface="Arial"/>
              </a:rPr>
              <a:t>öğrencileri </a:t>
            </a:r>
            <a:r>
              <a:rPr sz="3200" spc="-125" dirty="0">
                <a:latin typeface="Arial"/>
                <a:cs typeface="Arial"/>
              </a:rPr>
              <a:t>pasif </a:t>
            </a:r>
            <a:r>
              <a:rPr sz="3200" spc="-65" dirty="0">
                <a:latin typeface="Arial"/>
                <a:cs typeface="Arial"/>
              </a:rPr>
              <a:t>bilgi </a:t>
            </a:r>
            <a:r>
              <a:rPr sz="3200" spc="-185" dirty="0">
                <a:latin typeface="Arial"/>
                <a:cs typeface="Arial"/>
              </a:rPr>
              <a:t>alıcısı </a:t>
            </a:r>
            <a:r>
              <a:rPr sz="3200" spc="-120" dirty="0">
                <a:latin typeface="Arial"/>
                <a:cs typeface="Arial"/>
              </a:rPr>
              <a:t>olmak  </a:t>
            </a:r>
            <a:r>
              <a:rPr sz="3200" spc="-100" dirty="0">
                <a:latin typeface="Arial"/>
                <a:cs typeface="Arial"/>
              </a:rPr>
              <a:t>yerine </a:t>
            </a:r>
            <a:r>
              <a:rPr sz="3200" spc="-70" dirty="0">
                <a:latin typeface="Arial"/>
                <a:cs typeface="Arial"/>
              </a:rPr>
              <a:t>aktif, </a:t>
            </a:r>
            <a:r>
              <a:rPr sz="3200" spc="-229" dirty="0">
                <a:latin typeface="Arial"/>
                <a:cs typeface="Arial"/>
              </a:rPr>
              <a:t>yaşam </a:t>
            </a:r>
            <a:r>
              <a:rPr sz="3200" spc="-114" dirty="0">
                <a:latin typeface="Arial"/>
                <a:cs typeface="Arial"/>
              </a:rPr>
              <a:t>boyu </a:t>
            </a:r>
            <a:r>
              <a:rPr sz="3200" spc="-220" dirty="0">
                <a:latin typeface="Arial"/>
                <a:cs typeface="Arial"/>
              </a:rPr>
              <a:t>bağımsız </a:t>
            </a:r>
            <a:r>
              <a:rPr sz="3200" spc="-105" dirty="0">
                <a:latin typeface="Arial"/>
                <a:cs typeface="Arial"/>
              </a:rPr>
              <a:t>öğrenici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  <a:p>
            <a:pPr marL="769620">
              <a:lnSpc>
                <a:spcPts val="3210"/>
              </a:lnSpc>
            </a:pPr>
            <a:r>
              <a:rPr sz="3200" spc="-85" dirty="0">
                <a:latin typeface="Arial"/>
                <a:cs typeface="Arial"/>
              </a:rPr>
              <a:t>problem </a:t>
            </a:r>
            <a:r>
              <a:rPr sz="3200" spc="-200" dirty="0">
                <a:latin typeface="Arial"/>
                <a:cs typeface="Arial"/>
              </a:rPr>
              <a:t>çözücü </a:t>
            </a:r>
            <a:r>
              <a:rPr sz="3200" spc="-160" dirty="0">
                <a:latin typeface="Arial"/>
                <a:cs typeface="Arial"/>
              </a:rPr>
              <a:t>olmaya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hazırlamayı</a:t>
            </a:r>
            <a:endParaRPr sz="3200">
              <a:latin typeface="Arial"/>
              <a:cs typeface="Arial"/>
            </a:endParaRPr>
          </a:p>
          <a:p>
            <a:pPr marL="2358390">
              <a:lnSpc>
                <a:spcPts val="3650"/>
              </a:lnSpc>
            </a:pPr>
            <a:r>
              <a:rPr sz="3200" spc="-155" dirty="0">
                <a:latin typeface="Arial"/>
                <a:cs typeface="Arial"/>
              </a:rPr>
              <a:t>amaçlamaktadır.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5080" indent="164465">
              <a:lnSpc>
                <a:spcPct val="90000"/>
              </a:lnSpc>
            </a:pPr>
            <a:r>
              <a:rPr sz="3200" spc="-90" dirty="0">
                <a:latin typeface="Arial"/>
                <a:cs typeface="Arial"/>
              </a:rPr>
              <a:t>Eğiticilerin </a:t>
            </a:r>
            <a:r>
              <a:rPr sz="3200" spc="-110" dirty="0">
                <a:latin typeface="Arial"/>
                <a:cs typeface="Arial"/>
              </a:rPr>
              <a:t>anahtar </a:t>
            </a:r>
            <a:r>
              <a:rPr sz="3200" spc="-135" dirty="0">
                <a:latin typeface="Arial"/>
                <a:cs typeface="Arial"/>
              </a:rPr>
              <a:t>kavramları </a:t>
            </a:r>
            <a:r>
              <a:rPr sz="3200" spc="-185" dirty="0">
                <a:latin typeface="Arial"/>
                <a:cs typeface="Arial"/>
              </a:rPr>
              <a:t>ve </a:t>
            </a:r>
            <a:r>
              <a:rPr sz="3200" spc="-55" dirty="0">
                <a:latin typeface="Arial"/>
                <a:cs typeface="Arial"/>
              </a:rPr>
              <a:t>ilişkileri  </a:t>
            </a:r>
            <a:r>
              <a:rPr sz="3200" spc="-114" dirty="0">
                <a:latin typeface="Arial"/>
                <a:cs typeface="Arial"/>
              </a:rPr>
              <a:t>tanımlama, </a:t>
            </a:r>
            <a:r>
              <a:rPr sz="3200" spc="-105" dirty="0">
                <a:latin typeface="Arial"/>
                <a:cs typeface="Arial"/>
              </a:rPr>
              <a:t>doğru </a:t>
            </a:r>
            <a:r>
              <a:rPr sz="3200" spc="-185" dirty="0">
                <a:latin typeface="Arial"/>
                <a:cs typeface="Arial"/>
              </a:rPr>
              <a:t>ve </a:t>
            </a:r>
            <a:r>
              <a:rPr sz="3200" spc="-95" dirty="0">
                <a:latin typeface="Arial"/>
                <a:cs typeface="Arial"/>
              </a:rPr>
              <a:t>mantıklı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ilişkilendirmeyi  </a:t>
            </a:r>
            <a:r>
              <a:rPr sz="3200" spc="-210" dirty="0">
                <a:latin typeface="Arial"/>
                <a:cs typeface="Arial"/>
              </a:rPr>
              <a:t>sağlama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65" dirty="0">
                <a:latin typeface="Arial"/>
                <a:cs typeface="Arial"/>
              </a:rPr>
              <a:t>bilgi </a:t>
            </a:r>
            <a:r>
              <a:rPr sz="3200" spc="-225" dirty="0">
                <a:latin typeface="Arial"/>
                <a:cs typeface="Arial"/>
              </a:rPr>
              <a:t>ağı </a:t>
            </a:r>
            <a:r>
              <a:rPr sz="3200" spc="-100" dirty="0">
                <a:latin typeface="Arial"/>
                <a:cs typeface="Arial"/>
              </a:rPr>
              <a:t>içinde </a:t>
            </a:r>
            <a:r>
              <a:rPr sz="3200" spc="-65" dirty="0">
                <a:latin typeface="Arial"/>
                <a:cs typeface="Arial"/>
              </a:rPr>
              <a:t>temel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kavramları</a:t>
            </a:r>
            <a:endParaRPr sz="3200">
              <a:latin typeface="Arial"/>
              <a:cs typeface="Arial"/>
            </a:endParaRPr>
          </a:p>
          <a:p>
            <a:pPr marL="312420" marR="309880" algn="ctr">
              <a:lnSpc>
                <a:spcPts val="3460"/>
              </a:lnSpc>
              <a:spcBef>
                <a:spcPts val="50"/>
              </a:spcBef>
            </a:pPr>
            <a:r>
              <a:rPr sz="3200" spc="-175" dirty="0">
                <a:latin typeface="Arial"/>
                <a:cs typeface="Arial"/>
              </a:rPr>
              <a:t>açıklama </a:t>
            </a:r>
            <a:r>
              <a:rPr sz="3200" spc="-165" dirty="0">
                <a:latin typeface="Arial"/>
                <a:cs typeface="Arial"/>
              </a:rPr>
              <a:t>konusunda </a:t>
            </a:r>
            <a:r>
              <a:rPr sz="3200" spc="-110" dirty="0">
                <a:latin typeface="Arial"/>
                <a:cs typeface="Arial"/>
              </a:rPr>
              <a:t>öğrencilere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yardımcı  </a:t>
            </a:r>
            <a:r>
              <a:rPr sz="3200" spc="-100" dirty="0">
                <a:latin typeface="Arial"/>
                <a:cs typeface="Arial"/>
              </a:rPr>
              <a:t>olmaları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gerekmektedir.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741045"/>
            <a:ext cx="7969250" cy="416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7660">
              <a:lnSpc>
                <a:spcPct val="100000"/>
              </a:lnSpc>
              <a:spcBef>
                <a:spcPts val="105"/>
              </a:spcBef>
            </a:pPr>
            <a:r>
              <a:rPr sz="3200" b="1" spc="-170" dirty="0">
                <a:latin typeface="Trebuchet MS"/>
                <a:cs typeface="Trebuchet MS"/>
              </a:rPr>
              <a:t>Kavram </a:t>
            </a:r>
            <a:r>
              <a:rPr sz="3200" b="1" spc="-165" dirty="0">
                <a:latin typeface="Trebuchet MS"/>
                <a:cs typeface="Trebuchet MS"/>
              </a:rPr>
              <a:t>Haritaları</a:t>
            </a:r>
            <a:r>
              <a:rPr sz="3200" b="1" spc="-380" dirty="0">
                <a:latin typeface="Trebuchet MS"/>
                <a:cs typeface="Trebuchet MS"/>
              </a:rPr>
              <a:t> </a:t>
            </a:r>
            <a:r>
              <a:rPr sz="3200" b="1" spc="-150" dirty="0">
                <a:latin typeface="Trebuchet MS"/>
                <a:cs typeface="Trebuchet MS"/>
              </a:rPr>
              <a:t>Oluşturma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6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40" dirty="0">
                <a:latin typeface="Arial"/>
                <a:cs typeface="Arial"/>
              </a:rPr>
              <a:t>En </a:t>
            </a:r>
            <a:r>
              <a:rPr sz="3200" spc="-150" dirty="0">
                <a:latin typeface="Arial"/>
                <a:cs typeface="Arial"/>
              </a:rPr>
              <a:t>genel </a:t>
            </a:r>
            <a:r>
              <a:rPr sz="3200" spc="-165" dirty="0">
                <a:latin typeface="Arial"/>
                <a:cs typeface="Arial"/>
              </a:rPr>
              <a:t>kavramdan</a:t>
            </a:r>
            <a:r>
              <a:rPr sz="3200" spc="-57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başlanır.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Arial"/>
                <a:cs typeface="Arial"/>
              </a:rPr>
              <a:t>Alt </a:t>
            </a:r>
            <a:r>
              <a:rPr sz="3200" spc="-135" dirty="0">
                <a:latin typeface="Arial"/>
                <a:cs typeface="Arial"/>
              </a:rPr>
              <a:t>kavramlar </a:t>
            </a:r>
            <a:r>
              <a:rPr sz="3200" spc="-40" dirty="0">
                <a:latin typeface="Arial"/>
                <a:cs typeface="Arial"/>
              </a:rPr>
              <a:t>belirlenir </a:t>
            </a:r>
            <a:r>
              <a:rPr sz="3200" spc="-190" dirty="0">
                <a:latin typeface="Arial"/>
                <a:cs typeface="Arial"/>
              </a:rPr>
              <a:t>ve</a:t>
            </a:r>
            <a:r>
              <a:rPr sz="3200" spc="-44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yerleştirilir.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Yönlendirme </a:t>
            </a:r>
            <a:r>
              <a:rPr sz="3200" spc="-70" dirty="0">
                <a:latin typeface="Arial"/>
                <a:cs typeface="Arial"/>
              </a:rPr>
              <a:t>işaretleri </a:t>
            </a:r>
            <a:r>
              <a:rPr sz="3200" spc="-50" dirty="0">
                <a:latin typeface="Arial"/>
                <a:cs typeface="Arial"/>
              </a:rPr>
              <a:t>ile </a:t>
            </a:r>
            <a:r>
              <a:rPr sz="3200" spc="-15" dirty="0">
                <a:latin typeface="Arial"/>
                <a:cs typeface="Arial"/>
              </a:rPr>
              <a:t>alt </a:t>
            </a:r>
            <a:r>
              <a:rPr sz="3200" spc="-155" dirty="0">
                <a:latin typeface="Arial"/>
                <a:cs typeface="Arial"/>
              </a:rPr>
              <a:t>kavramlara</a:t>
            </a:r>
            <a:r>
              <a:rPr sz="3200" spc="-509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doğru  </a:t>
            </a:r>
            <a:r>
              <a:rPr sz="3200" spc="-85" dirty="0">
                <a:latin typeface="Arial"/>
                <a:cs typeface="Arial"/>
              </a:rPr>
              <a:t>gidilir.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dirty="0">
                <a:latin typeface="Arial"/>
                <a:cs typeface="Arial"/>
              </a:rPr>
              <a:t>Kavramlar </a:t>
            </a:r>
            <a:r>
              <a:rPr sz="3200" spc="-160" dirty="0">
                <a:latin typeface="Arial"/>
                <a:cs typeface="Arial"/>
              </a:rPr>
              <a:t>arasındaki </a:t>
            </a:r>
            <a:r>
              <a:rPr sz="3200" spc="-105" dirty="0">
                <a:latin typeface="Arial"/>
                <a:cs typeface="Arial"/>
              </a:rPr>
              <a:t>bağlantılar</a:t>
            </a:r>
            <a:r>
              <a:rPr sz="3200" spc="-165" dirty="0">
                <a:latin typeface="Arial"/>
                <a:cs typeface="Arial"/>
              </a:rPr>
              <a:t> açıklanır.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60" dirty="0">
                <a:latin typeface="Arial"/>
                <a:cs typeface="Arial"/>
              </a:rPr>
              <a:t>Çapraz </a:t>
            </a:r>
            <a:r>
              <a:rPr sz="3200" spc="-105" dirty="0">
                <a:latin typeface="Arial"/>
                <a:cs typeface="Arial"/>
              </a:rPr>
              <a:t>bağlantılar </a:t>
            </a:r>
            <a:r>
              <a:rPr sz="3200" spc="-45" dirty="0">
                <a:latin typeface="Arial"/>
                <a:cs typeface="Arial"/>
              </a:rPr>
              <a:t>belirlenir </a:t>
            </a:r>
            <a:r>
              <a:rPr sz="3200" spc="-185" dirty="0">
                <a:latin typeface="Arial"/>
                <a:cs typeface="Arial"/>
              </a:rPr>
              <a:t>ve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açıklanır.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33094"/>
            <a:ext cx="7738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5" dirty="0">
                <a:latin typeface="Arial"/>
                <a:cs typeface="Arial"/>
              </a:rPr>
              <a:t>Kavram </a:t>
            </a:r>
            <a:r>
              <a:rPr sz="3200" spc="-95" dirty="0">
                <a:latin typeface="Arial"/>
                <a:cs typeface="Arial"/>
              </a:rPr>
              <a:t>haritalarında </a:t>
            </a:r>
            <a:r>
              <a:rPr sz="3200" spc="-170" dirty="0">
                <a:latin typeface="Arial"/>
                <a:cs typeface="Arial"/>
              </a:rPr>
              <a:t>sıralama </a:t>
            </a:r>
            <a:r>
              <a:rPr sz="3200" spc="-130" dirty="0">
                <a:latin typeface="Arial"/>
                <a:cs typeface="Arial"/>
              </a:rPr>
              <a:t>mantığı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vardır.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888995"/>
            <a:ext cx="79921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45" dirty="0">
                <a:latin typeface="Arial"/>
                <a:cs typeface="Arial"/>
              </a:rPr>
              <a:t>Bu </a:t>
            </a:r>
            <a:r>
              <a:rPr sz="3200" spc="-105" dirty="0">
                <a:latin typeface="Arial"/>
                <a:cs typeface="Arial"/>
              </a:rPr>
              <a:t>mantık </a:t>
            </a:r>
            <a:r>
              <a:rPr sz="3200" spc="-130" dirty="0">
                <a:latin typeface="Arial"/>
                <a:cs typeface="Arial"/>
              </a:rPr>
              <a:t>zihinsel </a:t>
            </a:r>
            <a:r>
              <a:rPr sz="3200" spc="-55" dirty="0">
                <a:latin typeface="Arial"/>
                <a:cs typeface="Arial"/>
              </a:rPr>
              <a:t>aktivitelerle </a:t>
            </a:r>
            <a:r>
              <a:rPr sz="3200" spc="-180" dirty="0">
                <a:latin typeface="Arial"/>
                <a:cs typeface="Arial"/>
              </a:rPr>
              <a:t>benzeşim  </a:t>
            </a:r>
            <a:r>
              <a:rPr sz="3200" spc="-120" dirty="0">
                <a:latin typeface="Arial"/>
                <a:cs typeface="Arial"/>
              </a:rPr>
              <a:t>gösterdiği </a:t>
            </a:r>
            <a:r>
              <a:rPr sz="3200" spc="-75" dirty="0">
                <a:latin typeface="Arial"/>
                <a:cs typeface="Arial"/>
              </a:rPr>
              <a:t>için </a:t>
            </a:r>
            <a:r>
              <a:rPr sz="3200" spc="-135" dirty="0">
                <a:latin typeface="Arial"/>
                <a:cs typeface="Arial"/>
              </a:rPr>
              <a:t>öğrenme </a:t>
            </a:r>
            <a:r>
              <a:rPr sz="3200" spc="-175" dirty="0">
                <a:latin typeface="Arial"/>
                <a:cs typeface="Arial"/>
              </a:rPr>
              <a:t>daha </a:t>
            </a:r>
            <a:r>
              <a:rPr sz="3200" spc="-165" dirty="0">
                <a:latin typeface="Arial"/>
                <a:cs typeface="Arial"/>
              </a:rPr>
              <a:t>kalıcı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olmaktadır.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363"/>
            <a:ext cx="9132216" cy="6705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977" y="411937"/>
            <a:ext cx="64643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Klinik </a:t>
            </a:r>
            <a:r>
              <a:rPr spc="-260" dirty="0"/>
              <a:t>çalışmada</a:t>
            </a:r>
            <a:r>
              <a:rPr spc="-315" dirty="0"/>
              <a:t> </a:t>
            </a:r>
            <a:r>
              <a:rPr spc="-125" dirty="0"/>
              <a:t>öğrencilerin  </a:t>
            </a:r>
            <a:r>
              <a:rPr spc="-235" dirty="0"/>
              <a:t>kavram </a:t>
            </a:r>
            <a:r>
              <a:rPr spc="-155" dirty="0"/>
              <a:t>haritası</a:t>
            </a:r>
            <a:r>
              <a:rPr spc="-254" dirty="0"/>
              <a:t> </a:t>
            </a:r>
            <a:r>
              <a:rPr spc="-160" dirty="0"/>
              <a:t>oluşturması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697567"/>
            <a:ext cx="7849870" cy="33635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14" dirty="0">
                <a:latin typeface="Arial"/>
                <a:cs typeface="Arial"/>
              </a:rPr>
              <a:t>Bireyin </a:t>
            </a:r>
            <a:r>
              <a:rPr sz="3000" spc="-65" dirty="0">
                <a:latin typeface="Arial"/>
                <a:cs typeface="Arial"/>
              </a:rPr>
              <a:t>problemlerinin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belirlenmesi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05" dirty="0">
                <a:latin typeface="Arial"/>
                <a:cs typeface="Arial"/>
              </a:rPr>
              <a:t>Problemler </a:t>
            </a:r>
            <a:r>
              <a:rPr sz="3000" spc="-150" dirty="0">
                <a:latin typeface="Arial"/>
                <a:cs typeface="Arial"/>
              </a:rPr>
              <a:t>arasındaki </a:t>
            </a:r>
            <a:r>
              <a:rPr sz="3000" spc="-55" dirty="0">
                <a:latin typeface="Arial"/>
                <a:cs typeface="Arial"/>
              </a:rPr>
              <a:t>ilişkilerin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kurulması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14" dirty="0">
                <a:latin typeface="Arial"/>
                <a:cs typeface="Arial"/>
              </a:rPr>
              <a:t>Bireyin </a:t>
            </a:r>
            <a:r>
              <a:rPr sz="3000" spc="-185" dirty="0">
                <a:latin typeface="Arial"/>
                <a:cs typeface="Arial"/>
              </a:rPr>
              <a:t>sağlık </a:t>
            </a:r>
            <a:r>
              <a:rPr sz="3000" spc="-55" dirty="0">
                <a:latin typeface="Arial"/>
                <a:cs typeface="Arial"/>
              </a:rPr>
              <a:t>verilerinin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toplanması</a:t>
            </a:r>
            <a:endParaRPr sz="3000">
              <a:latin typeface="Arial"/>
              <a:cs typeface="Arial"/>
            </a:endParaRPr>
          </a:p>
          <a:p>
            <a:pPr marL="355600" marR="1530985" indent="-342900">
              <a:lnSpc>
                <a:spcPts val="324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14" dirty="0">
                <a:latin typeface="Arial"/>
                <a:cs typeface="Arial"/>
              </a:rPr>
              <a:t>Bireyin </a:t>
            </a:r>
            <a:r>
              <a:rPr sz="3000" spc="-105" dirty="0">
                <a:latin typeface="Arial"/>
                <a:cs typeface="Arial"/>
              </a:rPr>
              <a:t>sorunlarının </a:t>
            </a:r>
            <a:r>
              <a:rPr sz="3000" spc="-110" dirty="0">
                <a:latin typeface="Arial"/>
                <a:cs typeface="Arial"/>
              </a:rPr>
              <a:t>ilaç </a:t>
            </a:r>
            <a:r>
              <a:rPr sz="3000" spc="-175" dirty="0">
                <a:latin typeface="Arial"/>
                <a:cs typeface="Arial"/>
              </a:rPr>
              <a:t>ve </a:t>
            </a:r>
            <a:r>
              <a:rPr sz="3000" spc="-75" dirty="0">
                <a:latin typeface="Arial"/>
                <a:cs typeface="Arial"/>
              </a:rPr>
              <a:t>tedaviler</a:t>
            </a:r>
            <a:r>
              <a:rPr sz="3000" spc="-29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ile  </a:t>
            </a:r>
            <a:r>
              <a:rPr sz="3000" spc="-85" dirty="0">
                <a:latin typeface="Arial"/>
                <a:cs typeface="Arial"/>
              </a:rPr>
              <a:t>ilişkilendirmesi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324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00" dirty="0">
                <a:latin typeface="Arial"/>
                <a:cs typeface="Arial"/>
              </a:rPr>
              <a:t>Bütüncül </a:t>
            </a:r>
            <a:r>
              <a:rPr sz="3000" spc="-195" dirty="0">
                <a:latin typeface="Arial"/>
                <a:cs typeface="Arial"/>
              </a:rPr>
              <a:t>bakış </a:t>
            </a:r>
            <a:r>
              <a:rPr sz="3000" spc="-220" dirty="0">
                <a:latin typeface="Arial"/>
                <a:cs typeface="Arial"/>
              </a:rPr>
              <a:t>açısı </a:t>
            </a:r>
            <a:r>
              <a:rPr sz="3000" spc="-50" dirty="0">
                <a:latin typeface="Arial"/>
                <a:cs typeface="Arial"/>
              </a:rPr>
              <a:t>ile </a:t>
            </a:r>
            <a:r>
              <a:rPr sz="3000" spc="-100" dirty="0">
                <a:latin typeface="Arial"/>
                <a:cs typeface="Arial"/>
              </a:rPr>
              <a:t>sorunların </a:t>
            </a:r>
            <a:r>
              <a:rPr sz="3000" spc="-114" dirty="0">
                <a:latin typeface="Arial"/>
                <a:cs typeface="Arial"/>
              </a:rPr>
              <a:t>ele </a:t>
            </a:r>
            <a:r>
              <a:rPr sz="3000" spc="-165" dirty="0">
                <a:latin typeface="Arial"/>
                <a:cs typeface="Arial"/>
              </a:rPr>
              <a:t>alınması</a:t>
            </a:r>
            <a:r>
              <a:rPr sz="3000" spc="-320" dirty="0">
                <a:latin typeface="Arial"/>
                <a:cs typeface="Arial"/>
              </a:rPr>
              <a:t> </a:t>
            </a:r>
            <a:r>
              <a:rPr sz="3000" spc="-175" dirty="0">
                <a:latin typeface="Arial"/>
                <a:cs typeface="Arial"/>
              </a:rPr>
              <a:t>ve  </a:t>
            </a:r>
            <a:r>
              <a:rPr sz="3000" spc="-114" dirty="0">
                <a:latin typeface="Arial"/>
                <a:cs typeface="Arial"/>
              </a:rPr>
              <a:t>çözümlerin </a:t>
            </a:r>
            <a:r>
              <a:rPr sz="3000" spc="-105" dirty="0">
                <a:latin typeface="Arial"/>
                <a:cs typeface="Arial"/>
              </a:rPr>
              <a:t>ortaya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180" dirty="0">
                <a:latin typeface="Arial"/>
                <a:cs typeface="Arial"/>
              </a:rPr>
              <a:t>konması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013" y="812419"/>
            <a:ext cx="4361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0" dirty="0">
                <a:latin typeface="Trebuchet MS"/>
                <a:cs typeface="Trebuchet MS"/>
              </a:rPr>
              <a:t>Kavram </a:t>
            </a:r>
            <a:r>
              <a:rPr sz="3200" b="1" spc="-160" dirty="0">
                <a:latin typeface="Trebuchet MS"/>
                <a:cs typeface="Trebuchet MS"/>
              </a:rPr>
              <a:t>haritası</a:t>
            </a:r>
            <a:r>
              <a:rPr sz="3200" b="1" spc="-370" dirty="0">
                <a:latin typeface="Trebuchet MS"/>
                <a:cs typeface="Trebuchet MS"/>
              </a:rPr>
              <a:t> </a:t>
            </a:r>
            <a:r>
              <a:rPr sz="3200" b="1" spc="-180" dirty="0">
                <a:latin typeface="Trebuchet MS"/>
                <a:cs typeface="Trebuchet MS"/>
              </a:rPr>
              <a:t>modelleri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200" dirty="0"/>
              <a:t>Örümcek </a:t>
            </a:r>
            <a:r>
              <a:rPr spc="-130" dirty="0"/>
              <a:t>ağı</a:t>
            </a:r>
            <a:r>
              <a:rPr spc="-380" dirty="0"/>
              <a:t> </a:t>
            </a:r>
            <a:r>
              <a:rPr spc="-170" dirty="0"/>
              <a:t>haritaları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60" dirty="0"/>
              <a:t>Sıralama</a:t>
            </a:r>
            <a:r>
              <a:rPr spc="-280" dirty="0"/>
              <a:t> </a:t>
            </a:r>
            <a:r>
              <a:rPr spc="-170" dirty="0"/>
              <a:t>haritaları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45" dirty="0"/>
              <a:t>Akış şeması</a:t>
            </a:r>
            <a:r>
              <a:rPr spc="-400" dirty="0"/>
              <a:t> </a:t>
            </a:r>
            <a:r>
              <a:rPr spc="-170" dirty="0"/>
              <a:t>haritaları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65" dirty="0"/>
              <a:t>Sistem</a:t>
            </a:r>
            <a:r>
              <a:rPr spc="-275" dirty="0"/>
              <a:t> </a:t>
            </a:r>
            <a:r>
              <a:rPr spc="-170" dirty="0"/>
              <a:t>haritaları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485" y="461899"/>
            <a:ext cx="5191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Diğer </a:t>
            </a:r>
            <a:r>
              <a:rPr spc="-235" dirty="0"/>
              <a:t>kavram</a:t>
            </a:r>
            <a:r>
              <a:rPr spc="-300" dirty="0"/>
              <a:t> </a:t>
            </a:r>
            <a:r>
              <a:rPr spc="-100" dirty="0"/>
              <a:t>haritaları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763877"/>
            <a:ext cx="4403090" cy="17818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30" dirty="0">
                <a:latin typeface="Trebuchet MS"/>
                <a:cs typeface="Trebuchet MS"/>
              </a:rPr>
              <a:t>Manzara </a:t>
            </a:r>
            <a:r>
              <a:rPr sz="3200" b="1" spc="-185" dirty="0">
                <a:latin typeface="Trebuchet MS"/>
                <a:cs typeface="Trebuchet MS"/>
              </a:rPr>
              <a:t>resim</a:t>
            </a:r>
            <a:r>
              <a:rPr sz="3200" b="1" spc="-450" dirty="0">
                <a:latin typeface="Trebuchet MS"/>
                <a:cs typeface="Trebuchet MS"/>
              </a:rPr>
              <a:t> </a:t>
            </a:r>
            <a:r>
              <a:rPr sz="3200" b="1" spc="-170" dirty="0">
                <a:latin typeface="Trebuchet MS"/>
                <a:cs typeface="Trebuchet MS"/>
              </a:rPr>
              <a:t>haritalar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95" dirty="0">
                <a:latin typeface="Trebuchet MS"/>
                <a:cs typeface="Trebuchet MS"/>
              </a:rPr>
              <a:t>Çok </a:t>
            </a:r>
            <a:r>
              <a:rPr sz="3200" b="1" spc="-165" dirty="0">
                <a:latin typeface="Trebuchet MS"/>
                <a:cs typeface="Trebuchet MS"/>
              </a:rPr>
              <a:t>yönlü</a:t>
            </a:r>
            <a:r>
              <a:rPr sz="3200" b="1" spc="-320" dirty="0">
                <a:latin typeface="Trebuchet MS"/>
                <a:cs typeface="Trebuchet MS"/>
              </a:rPr>
              <a:t> </a:t>
            </a:r>
            <a:r>
              <a:rPr sz="3200" b="1" spc="-170" dirty="0">
                <a:latin typeface="Trebuchet MS"/>
                <a:cs typeface="Trebuchet MS"/>
              </a:rPr>
              <a:t>haritalar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70" dirty="0">
                <a:latin typeface="Trebuchet MS"/>
                <a:cs typeface="Trebuchet MS"/>
              </a:rPr>
              <a:t>Dairesel</a:t>
            </a:r>
            <a:r>
              <a:rPr sz="3200" b="1" spc="-275" dirty="0">
                <a:latin typeface="Trebuchet MS"/>
                <a:cs typeface="Trebuchet MS"/>
              </a:rPr>
              <a:t> </a:t>
            </a:r>
            <a:r>
              <a:rPr sz="3200" b="1" spc="-170" dirty="0">
                <a:latin typeface="Trebuchet MS"/>
                <a:cs typeface="Trebuchet MS"/>
              </a:rPr>
              <a:t>haritalar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5534" y="6507581"/>
            <a:ext cx="1456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(</a:t>
            </a:r>
            <a:r>
              <a:rPr sz="1800" b="1" spc="-75" dirty="0">
                <a:latin typeface="Trebuchet MS"/>
                <a:cs typeface="Trebuchet MS"/>
              </a:rPr>
              <a:t>All </a:t>
            </a:r>
            <a:r>
              <a:rPr sz="1800" b="1" spc="-114" dirty="0">
                <a:latin typeface="Trebuchet MS"/>
                <a:cs typeface="Trebuchet MS"/>
              </a:rPr>
              <a:t>et al.</a:t>
            </a:r>
            <a:r>
              <a:rPr sz="1800" b="1" spc="-305" dirty="0">
                <a:latin typeface="Trebuchet MS"/>
                <a:cs typeface="Trebuchet MS"/>
              </a:rPr>
              <a:t> </a:t>
            </a:r>
            <a:r>
              <a:rPr sz="1800" b="1" spc="-125" dirty="0">
                <a:latin typeface="Trebuchet MS"/>
                <a:cs typeface="Trebuchet MS"/>
              </a:rPr>
              <a:t>2003</a:t>
            </a:r>
            <a:r>
              <a:rPr sz="1800" spc="-12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340" y="290020"/>
            <a:ext cx="6439963" cy="656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227" y="2567177"/>
            <a:ext cx="6463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90" dirty="0">
                <a:latin typeface="Trebuchet MS"/>
                <a:cs typeface="Trebuchet MS"/>
              </a:rPr>
              <a:t>KAVRAM </a:t>
            </a:r>
            <a:r>
              <a:rPr sz="4000" b="1" spc="-210" dirty="0">
                <a:latin typeface="Trebuchet MS"/>
                <a:cs typeface="Trebuchet MS"/>
              </a:rPr>
              <a:t>HARİTASI</a:t>
            </a:r>
            <a:r>
              <a:rPr sz="4000" b="1" spc="-555" dirty="0">
                <a:latin typeface="Trebuchet MS"/>
                <a:cs typeface="Trebuchet MS"/>
              </a:rPr>
              <a:t> </a:t>
            </a:r>
            <a:r>
              <a:rPr sz="4000" b="1" spc="-235" dirty="0">
                <a:latin typeface="Trebuchet MS"/>
                <a:cs typeface="Trebuchet MS"/>
              </a:rPr>
              <a:t>ÖRNEKLERİ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865" y="30845"/>
            <a:ext cx="8037184" cy="6683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129538"/>
            <a:ext cx="8642604" cy="665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30" y="1020902"/>
            <a:ext cx="780288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1209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latin typeface="Arial"/>
                <a:cs typeface="Arial"/>
              </a:rPr>
              <a:t>Bir </a:t>
            </a:r>
            <a:r>
              <a:rPr sz="3200" spc="-125" dirty="0">
                <a:latin typeface="Arial"/>
                <a:cs typeface="Arial"/>
              </a:rPr>
              <a:t>sorunla </a:t>
            </a:r>
            <a:r>
              <a:rPr sz="3200" spc="-180" dirty="0">
                <a:latin typeface="Arial"/>
                <a:cs typeface="Arial"/>
              </a:rPr>
              <a:t>karşılaştığımızda </a:t>
            </a:r>
            <a:r>
              <a:rPr sz="3200" spc="-195" dirty="0">
                <a:latin typeface="Arial"/>
                <a:cs typeface="Arial"/>
              </a:rPr>
              <a:t>çözüm </a:t>
            </a:r>
            <a:r>
              <a:rPr sz="3200" spc="-80" dirty="0">
                <a:latin typeface="Arial"/>
                <a:cs typeface="Arial"/>
              </a:rPr>
              <a:t>için </a:t>
            </a:r>
            <a:r>
              <a:rPr sz="3200" spc="-150" dirty="0">
                <a:latin typeface="Arial"/>
                <a:cs typeface="Arial"/>
              </a:rPr>
              <a:t>değişik  </a:t>
            </a:r>
            <a:r>
              <a:rPr sz="3200" spc="-140" dirty="0">
                <a:latin typeface="Arial"/>
                <a:cs typeface="Arial"/>
              </a:rPr>
              <a:t>seçenekleri </a:t>
            </a:r>
            <a:r>
              <a:rPr sz="3200" spc="-204" dirty="0">
                <a:latin typeface="Arial"/>
                <a:cs typeface="Arial"/>
              </a:rPr>
              <a:t>gözden </a:t>
            </a:r>
            <a:r>
              <a:rPr sz="3200" spc="-130" dirty="0">
                <a:latin typeface="Arial"/>
                <a:cs typeface="Arial"/>
              </a:rPr>
              <a:t>geçirerek, </a:t>
            </a:r>
            <a:r>
              <a:rPr sz="3200" spc="-80" dirty="0">
                <a:latin typeface="Arial"/>
                <a:cs typeface="Arial"/>
              </a:rPr>
              <a:t>değerlendirir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  <a:p>
            <a:pPr marL="1118870">
              <a:lnSpc>
                <a:spcPct val="100000"/>
              </a:lnSpc>
            </a:pPr>
            <a:r>
              <a:rPr sz="3200" spc="-145" dirty="0">
                <a:latin typeface="Arial"/>
                <a:cs typeface="Arial"/>
              </a:rPr>
              <a:t>en </a:t>
            </a:r>
            <a:r>
              <a:rPr sz="3200" spc="-155" dirty="0">
                <a:latin typeface="Arial"/>
                <a:cs typeface="Arial"/>
              </a:rPr>
              <a:t>uygun </a:t>
            </a:r>
            <a:r>
              <a:rPr sz="3200" spc="-180" dirty="0">
                <a:latin typeface="Arial"/>
                <a:cs typeface="Arial"/>
              </a:rPr>
              <a:t>çözümü </a:t>
            </a:r>
            <a:r>
              <a:rPr sz="3200" spc="-155" dirty="0">
                <a:latin typeface="Arial"/>
                <a:cs typeface="Arial"/>
              </a:rPr>
              <a:t>bulmaya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çalışırız.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50">
              <a:latin typeface="Times New Roman"/>
              <a:cs typeface="Times New Roman"/>
            </a:endParaRPr>
          </a:p>
          <a:p>
            <a:pPr marL="1477010" marR="116205" indent="-1464945">
              <a:lnSpc>
                <a:spcPct val="100000"/>
              </a:lnSpc>
            </a:pPr>
            <a:r>
              <a:rPr sz="3200" spc="-245" dirty="0">
                <a:latin typeface="Arial"/>
                <a:cs typeface="Arial"/>
              </a:rPr>
              <a:t>Bu </a:t>
            </a:r>
            <a:r>
              <a:rPr sz="3200" spc="-180" dirty="0">
                <a:latin typeface="Arial"/>
                <a:cs typeface="Arial"/>
              </a:rPr>
              <a:t>kapsamlı </a:t>
            </a:r>
            <a:r>
              <a:rPr sz="3200" spc="-204" dirty="0">
                <a:latin typeface="Arial"/>
                <a:cs typeface="Arial"/>
              </a:rPr>
              <a:t>gözden </a:t>
            </a:r>
            <a:r>
              <a:rPr sz="3200" spc="-140" dirty="0">
                <a:latin typeface="Arial"/>
                <a:cs typeface="Arial"/>
              </a:rPr>
              <a:t>geçirme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105" dirty="0">
                <a:latin typeface="Arial"/>
                <a:cs typeface="Arial"/>
              </a:rPr>
              <a:t>değerlendirme  </a:t>
            </a:r>
            <a:r>
              <a:rPr sz="3200" spc="-145" dirty="0">
                <a:latin typeface="Arial"/>
                <a:cs typeface="Arial"/>
              </a:rPr>
              <a:t>süreci </a:t>
            </a:r>
            <a:r>
              <a:rPr sz="3200" spc="-350" dirty="0">
                <a:solidFill>
                  <a:srgbClr val="FF0000"/>
                </a:solidFill>
                <a:latin typeface="Arial"/>
                <a:cs typeface="Arial"/>
              </a:rPr>
              <a:t>KRİTİK </a:t>
            </a:r>
            <a:r>
              <a:rPr sz="3200" spc="-425" dirty="0">
                <a:solidFill>
                  <a:srgbClr val="FF0000"/>
                </a:solidFill>
                <a:latin typeface="Arial"/>
                <a:cs typeface="Arial"/>
              </a:rPr>
              <a:t>DÜŞÜNCE </a:t>
            </a:r>
            <a:r>
              <a:rPr sz="3200" spc="-50" dirty="0">
                <a:latin typeface="Arial"/>
                <a:cs typeface="Arial"/>
              </a:rPr>
              <a:t>ile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olur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7" y="36575"/>
            <a:ext cx="9095232" cy="682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6" y="0"/>
            <a:ext cx="8248680" cy="6740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151" y="38241"/>
            <a:ext cx="7597697" cy="671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62" y="102838"/>
            <a:ext cx="8913006" cy="6755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2241" y="91614"/>
            <a:ext cx="6192100" cy="662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5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714755"/>
            <a:ext cx="8793480" cy="485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 marR="5080" algn="ctr">
              <a:lnSpc>
                <a:spcPct val="100000"/>
              </a:lnSpc>
              <a:spcBef>
                <a:spcPts val="105"/>
              </a:spcBef>
            </a:pPr>
            <a:r>
              <a:rPr spc="-310" dirty="0"/>
              <a:t>Kavram </a:t>
            </a:r>
            <a:r>
              <a:rPr spc="-100" dirty="0"/>
              <a:t>haritaları </a:t>
            </a:r>
            <a:r>
              <a:rPr spc="-240" dirty="0"/>
              <a:t>yapmak</a:t>
            </a:r>
            <a:r>
              <a:rPr spc="-300" dirty="0"/>
              <a:t> </a:t>
            </a:r>
            <a:r>
              <a:rPr spc="-110" dirty="0"/>
              <a:t>için  </a:t>
            </a:r>
            <a:r>
              <a:rPr spc="-50" dirty="0"/>
              <a:t>internetten </a:t>
            </a:r>
            <a:r>
              <a:rPr spc="-170" dirty="0"/>
              <a:t>yararlanın  </a:t>
            </a:r>
            <a:r>
              <a:rPr spc="-660" dirty="0"/>
              <a:t>ÖRNEKLER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197" y="327786"/>
            <a:ext cx="5228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50" dirty="0"/>
              <a:t>KRİTİK</a:t>
            </a:r>
            <a:r>
              <a:rPr sz="6000" spc="-370" dirty="0"/>
              <a:t> </a:t>
            </a:r>
            <a:r>
              <a:rPr sz="6000" spc="-795" dirty="0"/>
              <a:t>DÜŞÜNCE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2445257" y="2093213"/>
            <a:ext cx="4016375" cy="168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latin typeface="Arial"/>
                <a:cs typeface="Arial"/>
              </a:rPr>
              <a:t>Kritik/eleştirel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düşünme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75" dirty="0">
                <a:solidFill>
                  <a:srgbClr val="FF0000"/>
                </a:solidFill>
                <a:latin typeface="Arial"/>
                <a:cs typeface="Arial"/>
              </a:rPr>
              <a:t>devam </a:t>
            </a:r>
            <a:r>
              <a:rPr sz="3200" spc="-145" dirty="0">
                <a:solidFill>
                  <a:srgbClr val="FF0000"/>
                </a:solidFill>
                <a:latin typeface="Arial"/>
                <a:cs typeface="Arial"/>
              </a:rPr>
              <a:t>eden 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süreçtir.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202" y="46736"/>
            <a:ext cx="57727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>
                <a:hlinkClick r:id="rId2"/>
              </a:rPr>
              <a:t>www.text2mindmap.com</a:t>
            </a:r>
          </a:p>
        </p:txBody>
      </p:sp>
      <p:sp>
        <p:nvSpPr>
          <p:cNvPr id="3" name="object 3"/>
          <p:cNvSpPr/>
          <p:nvPr/>
        </p:nvSpPr>
        <p:spPr>
          <a:xfrm>
            <a:off x="214884" y="999744"/>
            <a:ext cx="8644128" cy="5325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4071" y="428244"/>
            <a:ext cx="1709927" cy="3058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460" y="418541"/>
            <a:ext cx="46488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https://creately.com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6070" y="6477914"/>
            <a:ext cx="9105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80" dirty="0">
                <a:solidFill>
                  <a:srgbClr val="888888"/>
                </a:solidFill>
                <a:latin typeface="Arial"/>
                <a:cs typeface="Arial"/>
              </a:rPr>
              <a:t>Company</a:t>
            </a:r>
            <a:r>
              <a:rPr sz="1200" spc="-17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</a:rPr>
              <a:t>Logo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96339"/>
            <a:ext cx="9144000" cy="566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697" y="314324"/>
            <a:ext cx="4301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>
                <a:hlinkClick r:id="rId2"/>
              </a:rPr>
              <a:t>www.edrawsoft.com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103370" y="6427114"/>
            <a:ext cx="93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888888"/>
                </a:solidFill>
                <a:latin typeface="Arial"/>
                <a:cs typeface="Arial"/>
              </a:rPr>
              <a:t>Company</a:t>
            </a:r>
            <a:r>
              <a:rPr sz="1200" spc="-1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</a:rPr>
              <a:t>Logo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1499616"/>
            <a:ext cx="7679435" cy="500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1118"/>
            <a:ext cx="9142475" cy="551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442" y="556640"/>
            <a:ext cx="4095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60" dirty="0">
                <a:latin typeface="Trebuchet MS"/>
                <a:cs typeface="Trebuchet MS"/>
                <a:hlinkClick r:id="rId3"/>
              </a:rPr>
              <a:t>http://www.xmind.net/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308" y="461899"/>
            <a:ext cx="6484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>
                <a:solidFill>
                  <a:srgbClr val="FF0000"/>
                </a:solidFill>
              </a:rPr>
              <a:t>Bu </a:t>
            </a:r>
            <a:r>
              <a:rPr spc="-165" dirty="0">
                <a:solidFill>
                  <a:srgbClr val="FF0000"/>
                </a:solidFill>
              </a:rPr>
              <a:t>derste </a:t>
            </a:r>
            <a:r>
              <a:rPr spc="-150" dirty="0">
                <a:solidFill>
                  <a:srgbClr val="FF0000"/>
                </a:solidFill>
              </a:rPr>
              <a:t>yer </a:t>
            </a:r>
            <a:r>
              <a:rPr spc="-195" dirty="0">
                <a:solidFill>
                  <a:srgbClr val="FF0000"/>
                </a:solidFill>
              </a:rPr>
              <a:t>alan</a:t>
            </a:r>
            <a:r>
              <a:rPr spc="-355" dirty="0">
                <a:solidFill>
                  <a:srgbClr val="FF0000"/>
                </a:solidFill>
              </a:rPr>
              <a:t> </a:t>
            </a:r>
            <a:r>
              <a:rPr spc="-180" dirty="0">
                <a:solidFill>
                  <a:srgbClr val="FF0000"/>
                </a:solidFill>
              </a:rPr>
              <a:t>kavramlar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pc="-200" dirty="0"/>
              <a:t>Kadın</a:t>
            </a:r>
            <a:r>
              <a:rPr spc="-150" dirty="0"/>
              <a:t> </a:t>
            </a:r>
            <a:r>
              <a:rPr spc="-165" dirty="0"/>
              <a:t>Olma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75" dirty="0"/>
              <a:t>Mahremiyet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pc="-114" dirty="0"/>
              <a:t>Umurumda </a:t>
            </a:r>
            <a:r>
              <a:rPr spc="-160" dirty="0"/>
              <a:t>Olma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90" dirty="0"/>
              <a:t>Güç-Güçsüzlük</a:t>
            </a:r>
          </a:p>
          <a:p>
            <a:pPr marL="436245" indent="-423545">
              <a:lnSpc>
                <a:spcPct val="100000"/>
              </a:lnSpc>
              <a:spcBef>
                <a:spcPts val="670"/>
              </a:spcBef>
              <a:buChar char="•"/>
              <a:tabLst>
                <a:tab pos="436245" algn="l"/>
                <a:tab pos="436880" algn="l"/>
              </a:tabLst>
            </a:pPr>
            <a:r>
              <a:rPr spc="-165" dirty="0"/>
              <a:t>Bağımlılık-Bağımsızlık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75" dirty="0"/>
              <a:t>Ümit-Ümitsizlik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50" dirty="0"/>
              <a:t>Farkındalık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pc="-135" dirty="0"/>
              <a:t>Anksiyete </a:t>
            </a:r>
            <a:r>
              <a:rPr spc="-170" dirty="0"/>
              <a:t>ve</a:t>
            </a:r>
            <a:r>
              <a:rPr spc="-160" dirty="0"/>
              <a:t> </a:t>
            </a:r>
            <a:r>
              <a:rPr spc="-155" dirty="0"/>
              <a:t>Korku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95" dirty="0"/>
              <a:t>Biyoetik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100" dirty="0"/>
              <a:t>Mesleki</a:t>
            </a:r>
            <a:r>
              <a:rPr spc="-190" dirty="0"/>
              <a:t> </a:t>
            </a:r>
            <a:r>
              <a:rPr spc="-125" dirty="0"/>
              <a:t>Değerler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170" dirty="0"/>
              <a:t>Beden</a:t>
            </a:r>
            <a:r>
              <a:rPr spc="-155" dirty="0"/>
              <a:t> </a:t>
            </a:r>
            <a:r>
              <a:rPr spc="-95" dirty="0"/>
              <a:t>İmajı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60" dirty="0"/>
              <a:t>İletişim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215" dirty="0"/>
              <a:t>Kayıp-Ölüm-Yas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130" dirty="0"/>
              <a:t>Ezberleri</a:t>
            </a:r>
            <a:r>
              <a:rPr spc="-180" dirty="0"/>
              <a:t> </a:t>
            </a:r>
            <a:r>
              <a:rPr spc="-220" dirty="0"/>
              <a:t>Bozma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160" dirty="0"/>
              <a:t>Değişim</a:t>
            </a:r>
            <a:r>
              <a:rPr spc="-185" dirty="0"/>
              <a:t> </a:t>
            </a:r>
            <a:r>
              <a:rPr spc="-190" dirty="0"/>
              <a:t>Yaratma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120" dirty="0"/>
              <a:t>Profesyonellik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608" y="461899"/>
            <a:ext cx="6251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Dinlediğiniz </a:t>
            </a:r>
            <a:r>
              <a:rPr spc="-110" dirty="0"/>
              <a:t>için</a:t>
            </a:r>
            <a:r>
              <a:rPr spc="-320" dirty="0"/>
              <a:t> </a:t>
            </a:r>
            <a:r>
              <a:rPr spc="-130" dirty="0"/>
              <a:t>teşekkürler</a:t>
            </a:r>
          </a:p>
        </p:txBody>
      </p:sp>
      <p:sp>
        <p:nvSpPr>
          <p:cNvPr id="3" name="object 3"/>
          <p:cNvSpPr/>
          <p:nvPr/>
        </p:nvSpPr>
        <p:spPr>
          <a:xfrm>
            <a:off x="1533144" y="1700783"/>
            <a:ext cx="6077711" cy="45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827" y="360121"/>
            <a:ext cx="294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9" dirty="0">
                <a:latin typeface="Trebuchet MS"/>
                <a:cs typeface="Trebuchet MS"/>
              </a:rPr>
              <a:t>Kritik</a:t>
            </a:r>
            <a:r>
              <a:rPr sz="3600" b="1" spc="-330" dirty="0">
                <a:latin typeface="Trebuchet MS"/>
                <a:cs typeface="Trebuchet MS"/>
              </a:rPr>
              <a:t> </a:t>
            </a:r>
            <a:r>
              <a:rPr sz="3600" b="1" spc="-175" dirty="0">
                <a:latin typeface="Trebuchet MS"/>
                <a:cs typeface="Trebuchet MS"/>
              </a:rPr>
              <a:t>Düşünme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349934"/>
            <a:ext cx="5667375" cy="23006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65" dirty="0">
                <a:latin typeface="Arial"/>
                <a:cs typeface="Arial"/>
              </a:rPr>
              <a:t>Kritik </a:t>
            </a:r>
            <a:r>
              <a:rPr sz="2800" spc="-150" dirty="0">
                <a:latin typeface="Arial"/>
                <a:cs typeface="Arial"/>
              </a:rPr>
              <a:t>düşüncede </a:t>
            </a:r>
            <a:r>
              <a:rPr sz="2800" spc="-80" dirty="0">
                <a:latin typeface="Arial"/>
                <a:cs typeface="Arial"/>
              </a:rPr>
              <a:t>birey </a:t>
            </a:r>
            <a:r>
              <a:rPr sz="2800" spc="-100" dirty="0">
                <a:latin typeface="Arial"/>
                <a:cs typeface="Arial"/>
              </a:rPr>
              <a:t>sürekli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olarak;</a:t>
            </a:r>
            <a:endParaRPr sz="2800">
              <a:latin typeface="Arial"/>
              <a:cs typeface="Arial"/>
            </a:endParaRPr>
          </a:p>
          <a:p>
            <a:pPr marL="824865" lvl="1" indent="-354965">
              <a:lnSpc>
                <a:spcPct val="100000"/>
              </a:lnSpc>
              <a:spcBef>
                <a:spcPts val="605"/>
              </a:spcBef>
              <a:buChar char="–"/>
              <a:tabLst>
                <a:tab pos="824865" algn="l"/>
                <a:tab pos="825500" algn="l"/>
              </a:tabLst>
            </a:pPr>
            <a:r>
              <a:rPr sz="2400" spc="-120" dirty="0">
                <a:latin typeface="Arial"/>
                <a:cs typeface="Arial"/>
              </a:rPr>
              <a:t>varsayımları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sorgular,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5" dirty="0">
                <a:latin typeface="Arial"/>
                <a:cs typeface="Arial"/>
              </a:rPr>
              <a:t>aradaki </a:t>
            </a:r>
            <a:r>
              <a:rPr sz="2400" spc="-60" dirty="0">
                <a:latin typeface="Arial"/>
                <a:cs typeface="Arial"/>
              </a:rPr>
              <a:t>ilişkiyi/bağlantıyı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düşünür,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25" dirty="0">
                <a:latin typeface="Arial"/>
                <a:cs typeface="Arial"/>
              </a:rPr>
              <a:t>alternatifleri </a:t>
            </a:r>
            <a:r>
              <a:rPr sz="2400" spc="-5" dirty="0">
                <a:latin typeface="Arial"/>
                <a:cs typeface="Arial"/>
              </a:rPr>
              <a:t>üretir </a:t>
            </a:r>
            <a:r>
              <a:rPr sz="2400" spc="-145" dirty="0">
                <a:latin typeface="Arial"/>
                <a:cs typeface="Arial"/>
              </a:rPr>
              <a:t>ve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keşfeder,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120" dirty="0">
                <a:latin typeface="Arial"/>
                <a:cs typeface="Arial"/>
              </a:rPr>
              <a:t>şüpheci </a:t>
            </a:r>
            <a:r>
              <a:rPr sz="2400" spc="-10" dirty="0">
                <a:latin typeface="Arial"/>
                <a:cs typeface="Arial"/>
              </a:rPr>
              <a:t>bir </a:t>
            </a:r>
            <a:r>
              <a:rPr sz="2400" spc="-135" dirty="0">
                <a:latin typeface="Arial"/>
                <a:cs typeface="Arial"/>
              </a:rPr>
              <a:t>yaklaşım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sergiler.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8384" y="3572255"/>
            <a:ext cx="3557016" cy="2991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60" y="227838"/>
            <a:ext cx="542290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139700" indent="-8382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Kritik </a:t>
            </a:r>
            <a:r>
              <a:rPr sz="2400" spc="-100" dirty="0">
                <a:latin typeface="Arial"/>
                <a:cs typeface="Arial"/>
              </a:rPr>
              <a:t>düşünmenin </a:t>
            </a:r>
            <a:r>
              <a:rPr sz="2400" spc="-35" dirty="0">
                <a:latin typeface="Arial"/>
                <a:cs typeface="Arial"/>
              </a:rPr>
              <a:t>temelleri </a:t>
            </a:r>
            <a:r>
              <a:rPr sz="2400" spc="-110" dirty="0">
                <a:latin typeface="Arial"/>
                <a:cs typeface="Arial"/>
              </a:rPr>
              <a:t>felsefeye  </a:t>
            </a:r>
            <a:r>
              <a:rPr sz="2400" spc="-105" dirty="0">
                <a:latin typeface="Arial"/>
                <a:cs typeface="Arial"/>
              </a:rPr>
              <a:t>dayanmaktadır </a:t>
            </a:r>
            <a:r>
              <a:rPr sz="2400" spc="-145" dirty="0">
                <a:latin typeface="Arial"/>
                <a:cs typeface="Arial"/>
              </a:rPr>
              <a:t>(Socrates, </a:t>
            </a:r>
            <a:r>
              <a:rPr sz="2400" spc="-110" dirty="0">
                <a:latin typeface="Arial"/>
                <a:cs typeface="Arial"/>
              </a:rPr>
              <a:t>Plato,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Aristo)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</a:pPr>
            <a:r>
              <a:rPr sz="2400" spc="-185" dirty="0">
                <a:latin typeface="Arial"/>
                <a:cs typeface="Arial"/>
              </a:rPr>
              <a:t>Bu </a:t>
            </a:r>
            <a:r>
              <a:rPr sz="2400" spc="-50" dirty="0">
                <a:latin typeface="Arial"/>
                <a:cs typeface="Arial"/>
              </a:rPr>
              <a:t>filozoflar </a:t>
            </a:r>
            <a:r>
              <a:rPr sz="2400" spc="-5" dirty="0">
                <a:latin typeface="Arial"/>
                <a:cs typeface="Arial"/>
              </a:rPr>
              <a:t>kritik </a:t>
            </a:r>
            <a:r>
              <a:rPr sz="2400" spc="-105" dirty="0">
                <a:latin typeface="Arial"/>
                <a:cs typeface="Arial"/>
              </a:rPr>
              <a:t>düşünmeyi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genellikle</a:t>
            </a:r>
            <a:endParaRPr sz="2400">
              <a:latin typeface="Arial"/>
              <a:cs typeface="Arial"/>
            </a:endParaRPr>
          </a:p>
          <a:p>
            <a:pPr marL="821690">
              <a:lnSpc>
                <a:spcPct val="100000"/>
              </a:lnSpc>
              <a:spcBef>
                <a:spcPts val="5"/>
              </a:spcBef>
            </a:pPr>
            <a:r>
              <a:rPr sz="2400" spc="-80" dirty="0">
                <a:latin typeface="Arial"/>
                <a:cs typeface="Arial"/>
              </a:rPr>
              <a:t>“değer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90" dirty="0">
                <a:latin typeface="Arial"/>
                <a:cs typeface="Arial"/>
              </a:rPr>
              <a:t>düşünceleri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sorgulama,</a:t>
            </a:r>
            <a:endParaRPr sz="2400">
              <a:latin typeface="Arial"/>
              <a:cs typeface="Arial"/>
            </a:endParaRPr>
          </a:p>
          <a:p>
            <a:pPr marL="666115" marR="314960" algn="ctr">
              <a:lnSpc>
                <a:spcPct val="100000"/>
              </a:lnSpc>
            </a:pPr>
            <a:r>
              <a:rPr sz="2400" spc="-90" dirty="0">
                <a:latin typeface="Arial"/>
                <a:cs typeface="Arial"/>
              </a:rPr>
              <a:t>inceleme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95" dirty="0">
                <a:latin typeface="Arial"/>
                <a:cs typeface="Arial"/>
              </a:rPr>
              <a:t>üzerinde </a:t>
            </a:r>
            <a:r>
              <a:rPr sz="2400" dirty="0">
                <a:latin typeface="Arial"/>
                <a:cs typeface="Arial"/>
              </a:rPr>
              <a:t>fikir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yürütme”  </a:t>
            </a:r>
            <a:r>
              <a:rPr sz="2400" spc="-95" dirty="0">
                <a:latin typeface="Arial"/>
                <a:cs typeface="Arial"/>
              </a:rPr>
              <a:t>olarak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tanımlamışlardır.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760730" marR="5080" indent="-748665">
              <a:lnSpc>
                <a:spcPct val="100000"/>
              </a:lnSpc>
            </a:pPr>
            <a:r>
              <a:rPr sz="2400" spc="-155" dirty="0">
                <a:latin typeface="Arial"/>
                <a:cs typeface="Arial"/>
              </a:rPr>
              <a:t>Socrates’e </a:t>
            </a:r>
            <a:r>
              <a:rPr sz="2400" spc="-125" dirty="0">
                <a:latin typeface="Arial"/>
                <a:cs typeface="Arial"/>
              </a:rPr>
              <a:t>2500 </a:t>
            </a:r>
            <a:r>
              <a:rPr sz="2400" spc="-75" dirty="0">
                <a:latin typeface="Arial"/>
                <a:cs typeface="Arial"/>
              </a:rPr>
              <a:t>yıl </a:t>
            </a:r>
            <a:r>
              <a:rPr sz="2400" spc="-125" dirty="0">
                <a:latin typeface="Arial"/>
                <a:cs typeface="Arial"/>
              </a:rPr>
              <a:t>önce </a:t>
            </a:r>
            <a:r>
              <a:rPr sz="2400" spc="-85" dirty="0">
                <a:latin typeface="Arial"/>
                <a:cs typeface="Arial"/>
              </a:rPr>
              <a:t>öğrencilere tutarsız 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125" dirty="0">
                <a:latin typeface="Arial"/>
                <a:cs typeface="Arial"/>
              </a:rPr>
              <a:t>mantıksız </a:t>
            </a:r>
            <a:r>
              <a:rPr sz="2400" spc="-90" dirty="0">
                <a:latin typeface="Arial"/>
                <a:cs typeface="Arial"/>
              </a:rPr>
              <a:t>düşünceleri </a:t>
            </a:r>
            <a:r>
              <a:rPr sz="2400" spc="-50" dirty="0">
                <a:latin typeface="Arial"/>
                <a:cs typeface="Arial"/>
              </a:rPr>
              <a:t>belirleyip  </a:t>
            </a:r>
            <a:r>
              <a:rPr sz="2400" spc="-70" dirty="0">
                <a:latin typeface="Arial"/>
                <a:cs typeface="Arial"/>
              </a:rPr>
              <a:t>düzeltmelerinde </a:t>
            </a:r>
            <a:r>
              <a:rPr sz="2400" spc="-114" dirty="0">
                <a:latin typeface="Arial"/>
                <a:cs typeface="Arial"/>
              </a:rPr>
              <a:t>yardımcı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olmaya</a:t>
            </a:r>
            <a:endParaRPr sz="2400">
              <a:latin typeface="Arial"/>
              <a:cs typeface="Arial"/>
            </a:endParaRPr>
          </a:p>
          <a:p>
            <a:pPr marL="345440" algn="ctr">
              <a:lnSpc>
                <a:spcPct val="100000"/>
              </a:lnSpc>
              <a:spcBef>
                <a:spcPts val="5"/>
              </a:spcBef>
            </a:pPr>
            <a:r>
              <a:rPr sz="2400" spc="-125" dirty="0">
                <a:latin typeface="Arial"/>
                <a:cs typeface="Arial"/>
              </a:rPr>
              <a:t>çalışmıştır.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1384" y="143255"/>
            <a:ext cx="1499615" cy="1991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9379" y="2286000"/>
            <a:ext cx="1711452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1384" y="4287011"/>
            <a:ext cx="17145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266" y="363474"/>
            <a:ext cx="5732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Kritik </a:t>
            </a:r>
            <a:r>
              <a:rPr spc="-170" dirty="0"/>
              <a:t>düşünmenin</a:t>
            </a:r>
            <a:r>
              <a:rPr spc="-455" dirty="0"/>
              <a:t> </a:t>
            </a:r>
            <a:r>
              <a:rPr spc="-140" dirty="0"/>
              <a:t>tanımı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593" y="1355597"/>
            <a:ext cx="7247255" cy="46901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0" dirty="0">
                <a:latin typeface="Arial"/>
                <a:cs typeface="Arial"/>
              </a:rPr>
              <a:t>Eleştirel/kritik </a:t>
            </a:r>
            <a:r>
              <a:rPr sz="3000" spc="-145" dirty="0">
                <a:latin typeface="Arial"/>
                <a:cs typeface="Arial"/>
              </a:rPr>
              <a:t>düşünme </a:t>
            </a:r>
            <a:r>
              <a:rPr sz="3000" spc="-114" dirty="0">
                <a:latin typeface="Arial"/>
                <a:cs typeface="Arial"/>
              </a:rPr>
              <a:t>günlük</a:t>
            </a:r>
            <a:r>
              <a:rPr sz="3000" spc="-320" dirty="0">
                <a:latin typeface="Arial"/>
                <a:cs typeface="Arial"/>
              </a:rPr>
              <a:t> </a:t>
            </a:r>
            <a:r>
              <a:rPr sz="3000" spc="-200" dirty="0">
                <a:latin typeface="Arial"/>
                <a:cs typeface="Arial"/>
              </a:rPr>
              <a:t>yaşamımızda  </a:t>
            </a:r>
            <a:r>
              <a:rPr sz="3000" spc="-145" dirty="0">
                <a:latin typeface="Arial"/>
                <a:cs typeface="Arial"/>
              </a:rPr>
              <a:t>vardır.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554990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75" dirty="0">
                <a:latin typeface="Arial"/>
                <a:cs typeface="Arial"/>
              </a:rPr>
              <a:t>Sorun </a:t>
            </a:r>
            <a:r>
              <a:rPr sz="3000" spc="-200" dirty="0">
                <a:latin typeface="Arial"/>
                <a:cs typeface="Arial"/>
              </a:rPr>
              <a:t>çözme </a:t>
            </a:r>
            <a:r>
              <a:rPr sz="3000" spc="-135" dirty="0">
                <a:latin typeface="Arial"/>
                <a:cs typeface="Arial"/>
              </a:rPr>
              <a:t>sürecinde </a:t>
            </a:r>
            <a:r>
              <a:rPr sz="3000" spc="-5" dirty="0">
                <a:latin typeface="Arial"/>
                <a:cs typeface="Arial"/>
              </a:rPr>
              <a:t>kritik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düşünmeye  </a:t>
            </a:r>
            <a:r>
              <a:rPr sz="3000" spc="-135" dirty="0">
                <a:latin typeface="Arial"/>
                <a:cs typeface="Arial"/>
              </a:rPr>
              <a:t>gereksinim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45" dirty="0">
                <a:latin typeface="Arial"/>
                <a:cs typeface="Arial"/>
              </a:rPr>
              <a:t>duyarız.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695325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85" dirty="0">
                <a:latin typeface="Arial"/>
                <a:cs typeface="Arial"/>
              </a:rPr>
              <a:t>Karar </a:t>
            </a:r>
            <a:r>
              <a:rPr sz="3000" spc="-120" dirty="0">
                <a:latin typeface="Arial"/>
                <a:cs typeface="Arial"/>
              </a:rPr>
              <a:t>verme </a:t>
            </a:r>
            <a:r>
              <a:rPr sz="3000" spc="-204" dirty="0">
                <a:latin typeface="Arial"/>
                <a:cs typeface="Arial"/>
              </a:rPr>
              <a:t>aşamasında </a:t>
            </a:r>
            <a:r>
              <a:rPr sz="3000" spc="-5" dirty="0">
                <a:latin typeface="Arial"/>
                <a:cs typeface="Arial"/>
              </a:rPr>
              <a:t>kritik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145" dirty="0">
                <a:latin typeface="Arial"/>
                <a:cs typeface="Arial"/>
              </a:rPr>
              <a:t>düşünme  </a:t>
            </a:r>
            <a:r>
              <a:rPr sz="3000" spc="-90" dirty="0">
                <a:latin typeface="Arial"/>
                <a:cs typeface="Arial"/>
              </a:rPr>
              <a:t>önemlidir.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marR="50800" indent="-342900">
              <a:lnSpc>
                <a:spcPts val="288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14" dirty="0">
                <a:latin typeface="Arial"/>
                <a:cs typeface="Arial"/>
              </a:rPr>
              <a:t>Eleştirel </a:t>
            </a:r>
            <a:r>
              <a:rPr sz="3000" spc="-145" dirty="0">
                <a:latin typeface="Arial"/>
                <a:cs typeface="Arial"/>
              </a:rPr>
              <a:t>düşünme </a:t>
            </a:r>
            <a:r>
              <a:rPr sz="3000" spc="-90" dirty="0">
                <a:latin typeface="Arial"/>
                <a:cs typeface="Arial"/>
              </a:rPr>
              <a:t>yolu </a:t>
            </a:r>
            <a:r>
              <a:rPr sz="3000" spc="-50" dirty="0">
                <a:latin typeface="Arial"/>
                <a:cs typeface="Arial"/>
              </a:rPr>
              <a:t>ile </a:t>
            </a:r>
            <a:r>
              <a:rPr sz="3000" spc="-20" dirty="0">
                <a:latin typeface="Arial"/>
                <a:cs typeface="Arial"/>
              </a:rPr>
              <a:t>etkili </a:t>
            </a:r>
            <a:r>
              <a:rPr sz="3000" spc="-35" dirty="0">
                <a:latin typeface="Arial"/>
                <a:cs typeface="Arial"/>
              </a:rPr>
              <a:t>alternatifler  </a:t>
            </a:r>
            <a:r>
              <a:rPr sz="3000" spc="-75" dirty="0">
                <a:latin typeface="Arial"/>
                <a:cs typeface="Arial"/>
              </a:rPr>
              <a:t>geliştirilerek </a:t>
            </a:r>
            <a:r>
              <a:rPr sz="3000" spc="-135" dirty="0">
                <a:latin typeface="Arial"/>
                <a:cs typeface="Arial"/>
              </a:rPr>
              <a:t>en </a:t>
            </a:r>
            <a:r>
              <a:rPr sz="3000" spc="-150" dirty="0">
                <a:latin typeface="Arial"/>
                <a:cs typeface="Arial"/>
              </a:rPr>
              <a:t>uygun </a:t>
            </a:r>
            <a:r>
              <a:rPr sz="3000" spc="-180" dirty="0">
                <a:latin typeface="Arial"/>
                <a:cs typeface="Arial"/>
              </a:rPr>
              <a:t>çözüm </a:t>
            </a:r>
            <a:r>
              <a:rPr sz="3000" spc="-90" dirty="0">
                <a:latin typeface="Arial"/>
                <a:cs typeface="Arial"/>
              </a:rPr>
              <a:t>yolu</a:t>
            </a:r>
            <a:r>
              <a:rPr sz="3000" spc="-250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seçilebilir.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2552" y="623442"/>
            <a:ext cx="5913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4" dirty="0">
                <a:latin typeface="Trebuchet MS"/>
                <a:cs typeface="Trebuchet MS"/>
              </a:rPr>
              <a:t>Kritik/Eleştirel </a:t>
            </a:r>
            <a:r>
              <a:rPr sz="3600" b="1" spc="-175" dirty="0">
                <a:latin typeface="Trebuchet MS"/>
                <a:cs typeface="Trebuchet MS"/>
              </a:rPr>
              <a:t>Düşünme</a:t>
            </a:r>
            <a:r>
              <a:rPr sz="3600" b="1" spc="-345" dirty="0">
                <a:latin typeface="Trebuchet MS"/>
                <a:cs typeface="Trebuchet MS"/>
              </a:rPr>
              <a:t> </a:t>
            </a:r>
            <a:r>
              <a:rPr sz="3600" b="1" spc="-240" dirty="0">
                <a:latin typeface="Trebuchet MS"/>
                <a:cs typeface="Trebuchet MS"/>
              </a:rPr>
              <a:t>Süreci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81264"/>
            <a:ext cx="8023225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54050">
              <a:lnSpc>
                <a:spcPct val="100000"/>
              </a:lnSpc>
              <a:spcBef>
                <a:spcPts val="775"/>
              </a:spcBef>
            </a:pPr>
            <a:r>
              <a:rPr sz="2800" spc="-114" dirty="0">
                <a:latin typeface="Arial"/>
                <a:cs typeface="Arial"/>
              </a:rPr>
              <a:t>Eleştirel </a:t>
            </a:r>
            <a:r>
              <a:rPr sz="2800" spc="-140" dirty="0">
                <a:latin typeface="Arial"/>
                <a:cs typeface="Arial"/>
              </a:rPr>
              <a:t>düşünme </a:t>
            </a:r>
            <a:r>
              <a:rPr sz="2800" spc="-130" dirty="0">
                <a:latin typeface="Arial"/>
                <a:cs typeface="Arial"/>
              </a:rPr>
              <a:t>süreci </a:t>
            </a:r>
            <a:r>
              <a:rPr sz="2800" spc="-190" dirty="0">
                <a:latin typeface="Arial"/>
                <a:cs typeface="Arial"/>
              </a:rPr>
              <a:t>beş </a:t>
            </a:r>
            <a:r>
              <a:rPr sz="2800" spc="-185" dirty="0">
                <a:latin typeface="Arial"/>
                <a:cs typeface="Arial"/>
              </a:rPr>
              <a:t>aşamadan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oluşmakta: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har char="•"/>
              <a:tabLst>
                <a:tab pos="527685" algn="l"/>
                <a:tab pos="528320" algn="l"/>
              </a:tabLst>
            </a:pPr>
            <a:r>
              <a:rPr sz="2800" spc="-220" dirty="0">
                <a:latin typeface="Arial"/>
                <a:cs typeface="Arial"/>
              </a:rPr>
              <a:t>Ele </a:t>
            </a:r>
            <a:r>
              <a:rPr sz="2800" spc="-160" dirty="0">
                <a:latin typeface="Arial"/>
                <a:cs typeface="Arial"/>
              </a:rPr>
              <a:t>alınacak </a:t>
            </a:r>
            <a:r>
              <a:rPr sz="2800" spc="-114" dirty="0">
                <a:latin typeface="Arial"/>
                <a:cs typeface="Arial"/>
              </a:rPr>
              <a:t>konunun </a:t>
            </a:r>
            <a:r>
              <a:rPr sz="2800" spc="-85" dirty="0">
                <a:latin typeface="Arial"/>
                <a:cs typeface="Arial"/>
              </a:rPr>
              <a:t>belirlenmesi </a:t>
            </a:r>
            <a:r>
              <a:rPr sz="2800" spc="-50" dirty="0">
                <a:latin typeface="Arial"/>
                <a:cs typeface="Arial"/>
              </a:rPr>
              <a:t>ile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başlamaktadır.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har char="•"/>
              <a:tabLst>
                <a:tab pos="527685" algn="l"/>
                <a:tab pos="528320" algn="l"/>
                <a:tab pos="2210435" algn="l"/>
              </a:tabLst>
            </a:pPr>
            <a:r>
              <a:rPr sz="2800" spc="-120" dirty="0">
                <a:latin typeface="Arial"/>
                <a:cs typeface="Arial"/>
              </a:rPr>
              <a:t>Ardından	</a:t>
            </a:r>
            <a:r>
              <a:rPr sz="2800" spc="-125" dirty="0">
                <a:latin typeface="Arial"/>
                <a:cs typeface="Arial"/>
              </a:rPr>
              <a:t>konu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2979" y="2392172"/>
            <a:ext cx="2277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9295" algn="l"/>
                <a:tab pos="1637030" algn="l"/>
              </a:tabLst>
            </a:pPr>
            <a:r>
              <a:rPr sz="2800" spc="-45" dirty="0">
                <a:latin typeface="Arial"/>
                <a:cs typeface="Arial"/>
              </a:rPr>
              <a:t>ile	</a:t>
            </a:r>
            <a:r>
              <a:rPr sz="2800" spc="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80" dirty="0">
                <a:latin typeface="Arial"/>
                <a:cs typeface="Arial"/>
              </a:rPr>
              <a:t>gi</a:t>
            </a:r>
            <a:r>
              <a:rPr sz="2800" spc="-60" dirty="0">
                <a:latin typeface="Arial"/>
                <a:cs typeface="Arial"/>
              </a:rPr>
              <a:t>l</a:t>
            </a:r>
            <a:r>
              <a:rPr sz="2800" spc="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70" dirty="0">
                <a:latin typeface="Arial"/>
                <a:cs typeface="Arial"/>
              </a:rPr>
              <a:t>v</a:t>
            </a:r>
            <a:r>
              <a:rPr sz="2800" spc="-45" dirty="0">
                <a:latin typeface="Arial"/>
                <a:cs typeface="Arial"/>
              </a:rPr>
              <a:t>er</a:t>
            </a:r>
            <a:r>
              <a:rPr sz="2800" spc="-35" dirty="0">
                <a:latin typeface="Arial"/>
                <a:cs typeface="Arial"/>
              </a:rPr>
              <a:t>i</a:t>
            </a:r>
            <a:r>
              <a:rPr sz="2800" spc="-85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9788" y="2819145"/>
            <a:ext cx="744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" dirty="0">
                <a:latin typeface="Arial"/>
                <a:cs typeface="Arial"/>
              </a:rPr>
              <a:t>f</a:t>
            </a:r>
            <a:r>
              <a:rPr sz="2800" spc="-85" dirty="0">
                <a:latin typeface="Arial"/>
                <a:cs typeface="Arial"/>
              </a:rPr>
              <a:t>arklı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3709" y="2819145"/>
            <a:ext cx="1368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latin typeface="Arial"/>
                <a:cs typeface="Arial"/>
              </a:rPr>
              <a:t>durumlar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2598" y="2392172"/>
            <a:ext cx="28244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95"/>
              </a:spcBef>
              <a:tabLst>
                <a:tab pos="779145" algn="l"/>
                <a:tab pos="1035050" algn="l"/>
                <a:tab pos="1725295" algn="l"/>
                <a:tab pos="1951355" algn="l"/>
              </a:tabLst>
            </a:pPr>
            <a:r>
              <a:rPr sz="2800" spc="-55" dirty="0">
                <a:latin typeface="Arial"/>
                <a:cs typeface="Arial"/>
              </a:rPr>
              <a:t>b</a:t>
            </a:r>
            <a:r>
              <a:rPr sz="2800" spc="-35" dirty="0">
                <a:latin typeface="Arial"/>
                <a:cs typeface="Arial"/>
              </a:rPr>
              <a:t>i</a:t>
            </a:r>
            <a:r>
              <a:rPr sz="2800" spc="-70" dirty="0">
                <a:latin typeface="Arial"/>
                <a:cs typeface="Arial"/>
              </a:rPr>
              <a:t>lgi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175" dirty="0">
                <a:latin typeface="Arial"/>
                <a:cs typeface="Arial"/>
              </a:rPr>
              <a:t>v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80" dirty="0">
                <a:latin typeface="Arial"/>
                <a:cs typeface="Arial"/>
              </a:rPr>
              <a:t>k</a:t>
            </a:r>
            <a:r>
              <a:rPr sz="2800" spc="-155" dirty="0">
                <a:latin typeface="Arial"/>
                <a:cs typeface="Arial"/>
              </a:rPr>
              <a:t>a</a:t>
            </a:r>
            <a:r>
              <a:rPr sz="2800" spc="-17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ıt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75" dirty="0">
                <a:latin typeface="Arial"/>
                <a:cs typeface="Arial"/>
              </a:rPr>
              <a:t>ar  </a:t>
            </a:r>
            <a:r>
              <a:rPr sz="2800" spc="-175" dirty="0">
                <a:latin typeface="Arial"/>
                <a:cs typeface="Arial"/>
              </a:rPr>
              <a:t>v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80" dirty="0">
                <a:latin typeface="Arial"/>
                <a:cs typeface="Arial"/>
              </a:rPr>
              <a:t>bakı</a:t>
            </a:r>
            <a:r>
              <a:rPr sz="2800" spc="-185" dirty="0">
                <a:latin typeface="Arial"/>
                <a:cs typeface="Arial"/>
              </a:rPr>
              <a:t>ş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229" dirty="0">
                <a:latin typeface="Arial"/>
                <a:cs typeface="Arial"/>
              </a:rPr>
              <a:t>a</a:t>
            </a:r>
            <a:r>
              <a:rPr sz="2800" spc="-195" dirty="0">
                <a:latin typeface="Arial"/>
                <a:cs typeface="Arial"/>
              </a:rPr>
              <a:t>ç</a:t>
            </a:r>
            <a:r>
              <a:rPr sz="2800" spc="-65" dirty="0">
                <a:latin typeface="Arial"/>
                <a:cs typeface="Arial"/>
              </a:rPr>
              <a:t>ı</a:t>
            </a:r>
            <a:r>
              <a:rPr sz="2800" spc="-70" dirty="0">
                <a:latin typeface="Arial"/>
                <a:cs typeface="Arial"/>
              </a:rPr>
              <a:t>l</a:t>
            </a:r>
            <a:r>
              <a:rPr sz="2800" spc="-105" dirty="0">
                <a:latin typeface="Arial"/>
                <a:cs typeface="Arial"/>
              </a:rPr>
              <a:t>arı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379" y="2819145"/>
            <a:ext cx="20732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latin typeface="Arial"/>
                <a:cs typeface="Arial"/>
              </a:rPr>
              <a:t>toplanmakta;  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60" dirty="0">
                <a:latin typeface="Arial"/>
                <a:cs typeface="Arial"/>
              </a:rPr>
              <a:t>n</a:t>
            </a:r>
            <a:r>
              <a:rPr sz="2800" spc="-130" dirty="0">
                <a:latin typeface="Arial"/>
                <a:cs typeface="Arial"/>
              </a:rPr>
              <a:t>celenmek</a:t>
            </a:r>
            <a:r>
              <a:rPr sz="2800" spc="125" dirty="0">
                <a:latin typeface="Arial"/>
                <a:cs typeface="Arial"/>
              </a:rPr>
              <a:t>t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spc="-3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9055" y="3245865"/>
            <a:ext cx="5517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4689" algn="l"/>
                <a:tab pos="4126229" algn="l"/>
              </a:tabLst>
            </a:pP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60" dirty="0">
                <a:latin typeface="Arial"/>
                <a:cs typeface="Arial"/>
              </a:rPr>
              <a:t>n</a:t>
            </a:r>
            <a:r>
              <a:rPr sz="2800" spc="-210" dirty="0">
                <a:latin typeface="Arial"/>
                <a:cs typeface="Arial"/>
              </a:rPr>
              <a:t>c</a:t>
            </a:r>
            <a:r>
              <a:rPr sz="2800" spc="-95" dirty="0">
                <a:latin typeface="Arial"/>
                <a:cs typeface="Arial"/>
              </a:rPr>
              <a:t>ele</a:t>
            </a:r>
            <a:r>
              <a:rPr sz="2800" spc="-130" dirty="0">
                <a:latin typeface="Arial"/>
                <a:cs typeface="Arial"/>
              </a:rPr>
              <a:t>nen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60" dirty="0">
                <a:latin typeface="Arial"/>
                <a:cs typeface="Arial"/>
              </a:rPr>
              <a:t>du</a:t>
            </a:r>
            <a:r>
              <a:rPr sz="2800" spc="-30" dirty="0">
                <a:latin typeface="Arial"/>
                <a:cs typeface="Arial"/>
              </a:rPr>
              <a:t>r</a:t>
            </a:r>
            <a:r>
              <a:rPr sz="2800" spc="-80" dirty="0">
                <a:latin typeface="Arial"/>
                <a:cs typeface="Arial"/>
              </a:rPr>
              <a:t>u</a:t>
            </a:r>
            <a:r>
              <a:rPr sz="2800" spc="-114" dirty="0">
                <a:latin typeface="Arial"/>
                <a:cs typeface="Arial"/>
              </a:rPr>
              <a:t>m</a:t>
            </a:r>
            <a:r>
              <a:rPr sz="2800" spc="-80" dirty="0">
                <a:latin typeface="Arial"/>
                <a:cs typeface="Arial"/>
              </a:rPr>
              <a:t>lar</a:t>
            </a:r>
            <a:r>
              <a:rPr sz="2800" spc="-75" dirty="0">
                <a:latin typeface="Arial"/>
                <a:cs typeface="Arial"/>
              </a:rPr>
              <a:t>ı</a:t>
            </a:r>
            <a:r>
              <a:rPr sz="2800" spc="-9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60" dirty="0">
                <a:latin typeface="Arial"/>
                <a:cs typeface="Arial"/>
              </a:rPr>
              <a:t>d</a:t>
            </a:r>
            <a:r>
              <a:rPr sz="2800" spc="-204" dirty="0">
                <a:latin typeface="Arial"/>
                <a:cs typeface="Arial"/>
              </a:rPr>
              <a:t>a</a:t>
            </a:r>
            <a:r>
              <a:rPr sz="2800" spc="-190" dirty="0">
                <a:latin typeface="Arial"/>
                <a:cs typeface="Arial"/>
              </a:rPr>
              <a:t>y</a:t>
            </a:r>
            <a:r>
              <a:rPr sz="2800" spc="-155" dirty="0">
                <a:latin typeface="Arial"/>
                <a:cs typeface="Arial"/>
              </a:rPr>
              <a:t>a</a:t>
            </a:r>
            <a:r>
              <a:rPr sz="2800" spc="-145" dirty="0">
                <a:latin typeface="Arial"/>
                <a:cs typeface="Arial"/>
              </a:rPr>
              <a:t>n</a:t>
            </a:r>
            <a:r>
              <a:rPr sz="2800" spc="-155" dirty="0">
                <a:latin typeface="Arial"/>
                <a:cs typeface="Arial"/>
              </a:rPr>
              <a:t>d</a:t>
            </a:r>
            <a:r>
              <a:rPr sz="2800" spc="-90" dirty="0">
                <a:latin typeface="Arial"/>
                <a:cs typeface="Arial"/>
              </a:rPr>
              <a:t>ı</a:t>
            </a:r>
            <a:r>
              <a:rPr sz="2800" spc="-190" dirty="0">
                <a:latin typeface="Arial"/>
                <a:cs typeface="Arial"/>
              </a:rPr>
              <a:t>ğı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3379" y="3672585"/>
            <a:ext cx="7762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latin typeface="Arial"/>
                <a:cs typeface="Arial"/>
              </a:rPr>
              <a:t>varsayım, </a:t>
            </a:r>
            <a:r>
              <a:rPr sz="2800" spc="-75" dirty="0">
                <a:latin typeface="Arial"/>
                <a:cs typeface="Arial"/>
              </a:rPr>
              <a:t>veri, </a:t>
            </a:r>
            <a:r>
              <a:rPr sz="2800" spc="-60" dirty="0">
                <a:latin typeface="Arial"/>
                <a:cs typeface="Arial"/>
              </a:rPr>
              <a:t>bilgi </a:t>
            </a:r>
            <a:r>
              <a:rPr sz="2800" spc="-165" dirty="0">
                <a:latin typeface="Arial"/>
                <a:cs typeface="Arial"/>
              </a:rPr>
              <a:t>ve </a:t>
            </a:r>
            <a:r>
              <a:rPr sz="2800" spc="-80" dirty="0">
                <a:latin typeface="Arial"/>
                <a:cs typeface="Arial"/>
              </a:rPr>
              <a:t>kanıtlar </a:t>
            </a:r>
            <a:r>
              <a:rPr sz="2800" spc="-185" dirty="0">
                <a:latin typeface="Arial"/>
                <a:cs typeface="Arial"/>
              </a:rPr>
              <a:t>gözden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geçirilmektedir.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656335"/>
            <a:ext cx="80733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4984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528320" algn="l"/>
              </a:tabLst>
            </a:pPr>
            <a:r>
              <a:rPr sz="2400" spc="-165" dirty="0">
                <a:latin typeface="Arial"/>
                <a:cs typeface="Arial"/>
              </a:rPr>
              <a:t>Elde </a:t>
            </a:r>
            <a:r>
              <a:rPr sz="2400" spc="-65" dirty="0">
                <a:latin typeface="Arial"/>
                <a:cs typeface="Arial"/>
              </a:rPr>
              <a:t>edilen </a:t>
            </a:r>
            <a:r>
              <a:rPr sz="2400" spc="-75" dirty="0">
                <a:latin typeface="Arial"/>
                <a:cs typeface="Arial"/>
              </a:rPr>
              <a:t>bulgular </a:t>
            </a:r>
            <a:r>
              <a:rPr sz="2400" spc="-15" dirty="0">
                <a:latin typeface="Arial"/>
                <a:cs typeface="Arial"/>
              </a:rPr>
              <a:t>bir </a:t>
            </a:r>
            <a:r>
              <a:rPr sz="2400" spc="-90" dirty="0">
                <a:latin typeface="Arial"/>
                <a:cs typeface="Arial"/>
              </a:rPr>
              <a:t>değerlendirmeye </a:t>
            </a:r>
            <a:r>
              <a:rPr sz="2400" spc="-35" dirty="0">
                <a:latin typeface="Arial"/>
                <a:cs typeface="Arial"/>
              </a:rPr>
              <a:t>tabi </a:t>
            </a:r>
            <a:r>
              <a:rPr sz="2400" spc="-40" dirty="0">
                <a:latin typeface="Arial"/>
                <a:cs typeface="Arial"/>
              </a:rPr>
              <a:t>tutulmakta,  </a:t>
            </a:r>
            <a:r>
              <a:rPr sz="2400" spc="-145" dirty="0">
                <a:latin typeface="Arial"/>
                <a:cs typeface="Arial"/>
              </a:rPr>
              <a:t>gereksiz </a:t>
            </a:r>
            <a:r>
              <a:rPr sz="2400" spc="-165" dirty="0">
                <a:latin typeface="Arial"/>
                <a:cs typeface="Arial"/>
              </a:rPr>
              <a:t>ya </a:t>
            </a:r>
            <a:r>
              <a:rPr sz="2400" spc="-135" dirty="0">
                <a:latin typeface="Arial"/>
                <a:cs typeface="Arial"/>
              </a:rPr>
              <a:t>da </a:t>
            </a:r>
            <a:r>
              <a:rPr sz="2400" spc="-155" dirty="0">
                <a:latin typeface="Arial"/>
                <a:cs typeface="Arial"/>
              </a:rPr>
              <a:t>geçersiz </a:t>
            </a:r>
            <a:r>
              <a:rPr sz="2400" spc="-70" dirty="0">
                <a:latin typeface="Arial"/>
                <a:cs typeface="Arial"/>
              </a:rPr>
              <a:t>olanlar </a:t>
            </a:r>
            <a:r>
              <a:rPr sz="2400" spc="-114" dirty="0">
                <a:latin typeface="Arial"/>
                <a:cs typeface="Arial"/>
              </a:rPr>
              <a:t>ayıklanmaktadır. </a:t>
            </a:r>
            <a:r>
              <a:rPr sz="2400" spc="-125" dirty="0">
                <a:latin typeface="Arial"/>
                <a:cs typeface="Arial"/>
              </a:rPr>
              <a:t>Kalanlar  </a:t>
            </a:r>
            <a:r>
              <a:rPr sz="2400" spc="-120" dirty="0">
                <a:latin typeface="Arial"/>
                <a:cs typeface="Arial"/>
              </a:rPr>
              <a:t>arasındaki </a:t>
            </a:r>
            <a:r>
              <a:rPr sz="2400" spc="-75" dirty="0">
                <a:latin typeface="Arial"/>
                <a:cs typeface="Arial"/>
              </a:rPr>
              <a:t>benzerlikler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60" dirty="0">
                <a:latin typeface="Arial"/>
                <a:cs typeface="Arial"/>
              </a:rPr>
              <a:t>farklılıklar </a:t>
            </a:r>
            <a:r>
              <a:rPr sz="2400" spc="-105" dirty="0">
                <a:latin typeface="Arial"/>
                <a:cs typeface="Arial"/>
              </a:rPr>
              <a:t>saptanmakta,  </a:t>
            </a:r>
            <a:r>
              <a:rPr sz="2400" spc="-80" dirty="0">
                <a:latin typeface="Arial"/>
                <a:cs typeface="Arial"/>
              </a:rPr>
              <a:t>bağlantılar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45" dirty="0">
                <a:latin typeface="Arial"/>
                <a:cs typeface="Arial"/>
              </a:rPr>
              <a:t>ilişkiler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tanımlanmaktadır.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2632075"/>
            <a:ext cx="1994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Char char="•"/>
              <a:tabLst>
                <a:tab pos="527685" algn="l"/>
                <a:tab pos="528320" algn="l"/>
                <a:tab pos="1442085" algn="l"/>
              </a:tabLst>
            </a:pPr>
            <a:r>
              <a:rPr sz="2400" spc="-155" dirty="0">
                <a:latin typeface="Arial"/>
                <a:cs typeface="Arial"/>
              </a:rPr>
              <a:t>Lala</a:t>
            </a:r>
            <a:r>
              <a:rPr sz="2400" spc="-1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0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i,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2057" y="2632075"/>
            <a:ext cx="5837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305" algn="l"/>
                <a:tab pos="1341120" algn="l"/>
                <a:tab pos="2539365" algn="l"/>
                <a:tab pos="3992245" algn="l"/>
                <a:tab pos="4592320" algn="l"/>
              </a:tabLst>
            </a:pPr>
            <a:r>
              <a:rPr sz="2400" spc="-55" dirty="0">
                <a:latin typeface="Arial"/>
                <a:cs typeface="Arial"/>
              </a:rPr>
              <a:t>bilg</a:t>
            </a:r>
            <a:r>
              <a:rPr sz="2400" spc="-3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5" dirty="0">
                <a:latin typeface="Arial"/>
                <a:cs typeface="Arial"/>
              </a:rPr>
              <a:t>v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5" dirty="0">
                <a:latin typeface="Arial"/>
                <a:cs typeface="Arial"/>
              </a:rPr>
              <a:t>k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30" dirty="0">
                <a:latin typeface="Arial"/>
                <a:cs typeface="Arial"/>
              </a:rPr>
              <a:t>ıtl</a:t>
            </a:r>
            <a:r>
              <a:rPr sz="2400" spc="-75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25" dirty="0">
                <a:latin typeface="Arial"/>
                <a:cs typeface="Arial"/>
              </a:rPr>
              <a:t>ma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-25" dirty="0">
                <a:latin typeface="Arial"/>
                <a:cs typeface="Arial"/>
              </a:rPr>
              <a:t>tı</a:t>
            </a:r>
            <a:r>
              <a:rPr sz="2400" spc="-70" dirty="0">
                <a:latin typeface="Arial"/>
                <a:cs typeface="Arial"/>
              </a:rPr>
              <a:t>k</a:t>
            </a:r>
            <a:r>
              <a:rPr sz="2400" spc="-185" dirty="0">
                <a:latin typeface="Arial"/>
                <a:cs typeface="Arial"/>
              </a:rPr>
              <a:t>sa</a:t>
            </a:r>
            <a:r>
              <a:rPr sz="2400" spc="-7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bi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5" dirty="0">
                <a:latin typeface="Arial"/>
                <a:cs typeface="Arial"/>
              </a:rPr>
              <a:t>ç</a:t>
            </a:r>
            <a:r>
              <a:rPr sz="2400" spc="-17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0" dirty="0">
                <a:latin typeface="Arial"/>
                <a:cs typeface="Arial"/>
              </a:rPr>
              <a:t>çe</a:t>
            </a:r>
            <a:r>
              <a:rPr sz="2400" spc="-190" dirty="0">
                <a:latin typeface="Arial"/>
                <a:cs typeface="Arial"/>
              </a:rPr>
              <a:t>v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-150" dirty="0">
                <a:latin typeface="Arial"/>
                <a:cs typeface="Arial"/>
              </a:rPr>
              <a:t>y</a:t>
            </a:r>
            <a:r>
              <a:rPr sz="2400" spc="-14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2997834"/>
            <a:ext cx="807275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oturtulmaktadır.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527685" marR="5080" indent="-514984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528320" algn="l"/>
              </a:tabLst>
            </a:pPr>
            <a:r>
              <a:rPr sz="2400" spc="-220" dirty="0">
                <a:latin typeface="Arial"/>
                <a:cs typeface="Arial"/>
              </a:rPr>
              <a:t>Son </a:t>
            </a:r>
            <a:r>
              <a:rPr sz="2400" spc="-170" dirty="0">
                <a:latin typeface="Arial"/>
                <a:cs typeface="Arial"/>
              </a:rPr>
              <a:t>aşamada </a:t>
            </a:r>
            <a:r>
              <a:rPr sz="2400" spc="-130" dirty="0">
                <a:latin typeface="Arial"/>
                <a:cs typeface="Arial"/>
              </a:rPr>
              <a:t>ise </a:t>
            </a:r>
            <a:r>
              <a:rPr sz="2400" spc="-75" dirty="0">
                <a:latin typeface="Arial"/>
                <a:cs typeface="Arial"/>
              </a:rPr>
              <a:t>mantık </a:t>
            </a:r>
            <a:r>
              <a:rPr sz="2400" spc="-130" dirty="0">
                <a:latin typeface="Arial"/>
                <a:cs typeface="Arial"/>
              </a:rPr>
              <a:t>çerçevesi </a:t>
            </a:r>
            <a:r>
              <a:rPr sz="2400" spc="-80" dirty="0">
                <a:latin typeface="Arial"/>
                <a:cs typeface="Arial"/>
              </a:rPr>
              <a:t>içerisinde </a:t>
            </a:r>
            <a:r>
              <a:rPr sz="2400" spc="-95" dirty="0">
                <a:latin typeface="Arial"/>
                <a:cs typeface="Arial"/>
              </a:rPr>
              <a:t>varılan </a:t>
            </a:r>
            <a:r>
              <a:rPr sz="2400" spc="-105" dirty="0">
                <a:latin typeface="Arial"/>
                <a:cs typeface="Arial"/>
              </a:rPr>
              <a:t>sonuçlar  </a:t>
            </a:r>
            <a:r>
              <a:rPr sz="2400" spc="-95" dirty="0">
                <a:latin typeface="Arial"/>
                <a:cs typeface="Arial"/>
              </a:rPr>
              <a:t>sunulmakta; </a:t>
            </a:r>
            <a:r>
              <a:rPr sz="2400" spc="-105" dirty="0">
                <a:latin typeface="Arial"/>
                <a:cs typeface="Arial"/>
              </a:rPr>
              <a:t>sonuçların </a:t>
            </a:r>
            <a:r>
              <a:rPr sz="2400" spc="-75" dirty="0">
                <a:latin typeface="Arial"/>
                <a:cs typeface="Arial"/>
              </a:rPr>
              <a:t>geçerliliği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140" dirty="0">
                <a:latin typeface="Arial"/>
                <a:cs typeface="Arial"/>
              </a:rPr>
              <a:t>sağlamlığı </a:t>
            </a:r>
            <a:r>
              <a:rPr sz="2400" spc="-125" dirty="0">
                <a:latin typeface="Arial"/>
                <a:cs typeface="Arial"/>
              </a:rPr>
              <a:t>hakkında </a:t>
            </a:r>
            <a:r>
              <a:rPr sz="2400" spc="-15" dirty="0">
                <a:latin typeface="Arial"/>
                <a:cs typeface="Arial"/>
              </a:rPr>
              <a:t>bir  </a:t>
            </a:r>
            <a:r>
              <a:rPr sz="2400" spc="-145" dirty="0">
                <a:latin typeface="Arial"/>
                <a:cs typeface="Arial"/>
              </a:rPr>
              <a:t>yargıya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varılmaktadır.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Ekran Gösterisi (4:3)</PresentationFormat>
  <Paragraphs>172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Office Theme</vt:lpstr>
      <vt:lpstr>Kavram Haritaları  ve Ebelikte Kavram Haritalarının  Kullanımı</vt:lpstr>
      <vt:lpstr>GİRİŞ</vt:lpstr>
      <vt:lpstr>PowerPoint Sunusu</vt:lpstr>
      <vt:lpstr>KRİTİK DÜŞÜNCE</vt:lpstr>
      <vt:lpstr>Kritik Düşünme</vt:lpstr>
      <vt:lpstr>PowerPoint Sunusu</vt:lpstr>
      <vt:lpstr>Kritik düşünmenin tanımı</vt:lpstr>
      <vt:lpstr>Kritik/Eleştirel Düşünme Süreci</vt:lpstr>
      <vt:lpstr>PowerPoint Sunusu</vt:lpstr>
      <vt:lpstr>Eleştirel Düşünme Becerileri</vt:lpstr>
      <vt:lpstr>PowerPoint Sunusu</vt:lpstr>
      <vt:lpstr>PowerPoint Sunusu</vt:lpstr>
      <vt:lpstr>PowerPoint Sunusu</vt:lpstr>
      <vt:lpstr>Kavram Haritalarının Gelişimi</vt:lpstr>
      <vt:lpstr>PowerPoint Sunusu</vt:lpstr>
      <vt:lpstr>Kavram haritalarının tanımı</vt:lpstr>
      <vt:lpstr>Kavram Haritalarında;</vt:lpstr>
      <vt:lpstr>PowerPoint Sunusu</vt:lpstr>
      <vt:lpstr>PowerPoint Sunusu</vt:lpstr>
      <vt:lpstr>PowerPoint Sunusu</vt:lpstr>
      <vt:lpstr>PowerPoint Sunusu</vt:lpstr>
      <vt:lpstr>PowerPoint Sunusu</vt:lpstr>
      <vt:lpstr>Klinik çalışmada öğrencilerin  kavram haritası oluşturması</vt:lpstr>
      <vt:lpstr>Kavram haritası modelleri</vt:lpstr>
      <vt:lpstr>Diğer kavram haritaları</vt:lpstr>
      <vt:lpstr>PowerPoint Sunusu</vt:lpstr>
      <vt:lpstr>KAVRAM HARİTASI ÖRNEKLERİ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Kavram haritaları yapmak için  internetten yararlanın  ÖRNEKLER</vt:lpstr>
      <vt:lpstr>www.text2mindmap.com</vt:lpstr>
      <vt:lpstr>https://creately.com</vt:lpstr>
      <vt:lpstr>www.edrawsoft.com</vt:lpstr>
      <vt:lpstr>http://www.xmind.net/</vt:lpstr>
      <vt:lpstr>Bu derste yer alan kavramlar</vt:lpstr>
      <vt:lpstr>Dinlediğiniz için 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KAVRAM HARİTASI</dc:title>
  <dc:creator>http://www.nedir.org</dc:creator>
  <cp:lastModifiedBy>mehmet genç</cp:lastModifiedBy>
  <cp:revision>1</cp:revision>
  <dcterms:created xsi:type="dcterms:W3CDTF">2018-11-05T13:46:06Z</dcterms:created>
  <dcterms:modified xsi:type="dcterms:W3CDTF">2018-11-05T13:46:57Z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2018-11-05T00:00:00Z</vt:filetime>
  </property>
</Properties>
</file>