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76" r:id="rId4"/>
    <p:sldId id="277" r:id="rId5"/>
    <p:sldId id="258" r:id="rId6"/>
    <p:sldId id="278" r:id="rId7"/>
    <p:sldId id="279" r:id="rId8"/>
    <p:sldId id="280" r:id="rId9"/>
    <p:sldId id="282" r:id="rId10"/>
    <p:sldId id="281" r:id="rId11"/>
    <p:sldId id="259" r:id="rId12"/>
    <p:sldId id="260" r:id="rId13"/>
    <p:sldId id="261" r:id="rId14"/>
    <p:sldId id="262" r:id="rId15"/>
    <p:sldId id="263" r:id="rId16"/>
    <p:sldId id="264" r:id="rId17"/>
    <p:sldId id="265" r:id="rId18"/>
    <p:sldId id="284" r:id="rId19"/>
    <p:sldId id="285" r:id="rId20"/>
    <p:sldId id="283" r:id="rId21"/>
    <p:sldId id="290" r:id="rId22"/>
    <p:sldId id="267" r:id="rId23"/>
    <p:sldId id="286" r:id="rId24"/>
    <p:sldId id="289" r:id="rId25"/>
    <p:sldId id="291" r:id="rId26"/>
    <p:sldId id="270" r:id="rId27"/>
    <p:sldId id="271" r:id="rId28"/>
    <p:sldId id="272" r:id="rId29"/>
    <p:sldId id="273" r:id="rId30"/>
    <p:sldId id="274" r:id="rId31"/>
    <p:sldId id="275"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206BA-17C5-4E5D-A930-48CE16318104}" type="datetimeFigureOut">
              <a:rPr lang="tr-TR" smtClean="0"/>
              <a:pPr/>
              <a:t>13.11.2018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31A37D-E215-4AB7-8BA9-0350FCC81D9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72AAC2E9-F5C2-4502-99AF-6E528BA0EEA5}" type="slidenum">
              <a:rPr lang="en-US" smtClean="0"/>
              <a:pPr>
                <a:defRPr/>
              </a:pPr>
              <a:t>11</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13.11.2018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13.11.2018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13.11.2018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13.11.2018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13.11.2018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13.11.2018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13.11.2018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13.11.2018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13.11.2018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13.11.2018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13.11.2018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13.11.2018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nago.com.tr/blog/arastirma-yapmanizi-kolaylastiracak-internet-uygulamalari/" TargetMode="External"/><Relationship Id="rId2" Type="http://schemas.openxmlformats.org/officeDocument/2006/relationships/hyperlink" Target="http://www.enago.com.tr/blog/bir-arastirma-makalesi-icin-bilgi-toplama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1196752"/>
            <a:ext cx="7772400" cy="1470025"/>
          </a:xfrm>
        </p:spPr>
        <p:txBody>
          <a:bodyPr/>
          <a:lstStyle/>
          <a:p>
            <a:r>
              <a:rPr lang="tr-TR" dirty="0"/>
              <a:t>Literatür ve Kaynakça Hazırlama</a:t>
            </a:r>
          </a:p>
        </p:txBody>
      </p:sp>
      <p:sp>
        <p:nvSpPr>
          <p:cNvPr id="3" name="2 Alt Başlık"/>
          <p:cNvSpPr>
            <a:spLocks noGrp="1"/>
          </p:cNvSpPr>
          <p:nvPr>
            <p:ph type="subTitle" idx="1"/>
          </p:nvPr>
        </p:nvSpPr>
        <p:spPr>
          <a:xfrm>
            <a:off x="1371600" y="3068960"/>
            <a:ext cx="6400800" cy="2569840"/>
          </a:xfrm>
        </p:spPr>
        <p:txBody>
          <a:bodyPr>
            <a:normAutofit fontScale="62500" lnSpcReduction="20000"/>
          </a:bodyPr>
          <a:lstStyle/>
          <a:p>
            <a:r>
              <a:rPr lang="tr-TR" sz="7600" dirty="0"/>
              <a:t>Prof. Dr. Sevinç Sakarya Maden</a:t>
            </a:r>
          </a:p>
          <a:p>
            <a:endParaRPr lang="tr-TR" dirty="0"/>
          </a:p>
          <a:p>
            <a:r>
              <a:rPr lang="tr-TR" dirty="0"/>
              <a:t>Notların kaynağı: </a:t>
            </a:r>
          </a:p>
          <a:p>
            <a:r>
              <a:rPr lang="tr-TR" dirty="0"/>
              <a:t>Johnson. E. (2015). Eylem Araştırmaları . Ankara: Anı Yayınevi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b="1" dirty="0"/>
              <a:t>Tutarlı ve anlaşılır olun</a:t>
            </a:r>
            <a:r>
              <a:rPr lang="tr-TR" dirty="0"/>
              <a:t>. İyi bir literatür taraması sadece literatürün özetini içermez aynı zamanda metodolojik sorunlara ve araştırmalardaki eksiklere de işaret eder. Okurun;  literatür incelemesini okuduktan sonra, çalışma alanındaki başarılar, ana tartışma alanları ve araştırma soruları gibi konularda bir fikir edinmiş olması gerekir.</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Veri Yer Tutucusu"/>
          <p:cNvSpPr>
            <a:spLocks noGrp="1"/>
          </p:cNvSpPr>
          <p:nvPr>
            <p:ph type="dt"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endParaRPr lang="en-US" dirty="0"/>
          </a:p>
          <a:p>
            <a:pPr>
              <a:defRPr/>
            </a:pPr>
            <a:r>
              <a:rPr lang="en-US" dirty="0"/>
              <a:t>	</a:t>
            </a:r>
          </a:p>
        </p:txBody>
      </p:sp>
      <p:sp>
        <p:nvSpPr>
          <p:cNvPr id="24579" name="Rectangle 2"/>
          <p:cNvSpPr>
            <a:spLocks noGrp="1" noChangeArrowheads="1"/>
          </p:cNvSpPr>
          <p:nvPr>
            <p:ph type="ctrTitle"/>
          </p:nvPr>
        </p:nvSpPr>
        <p:spPr>
          <a:xfrm>
            <a:off x="250825" y="1628799"/>
            <a:ext cx="8641655" cy="1944663"/>
          </a:xfrm>
        </p:spPr>
        <p:txBody>
          <a:bodyPr/>
          <a:lstStyle/>
          <a:p>
            <a:pPr algn="ctr" eaLnBrk="1" hangingPunct="1"/>
            <a:r>
              <a:rPr lang="tr-TR" dirty="0">
                <a:solidFill>
                  <a:schemeClr val="tx1"/>
                </a:solidFill>
              </a:rPr>
              <a:t>II-Kaynakça Hazırlama</a:t>
            </a:r>
            <a:endParaRPr lang="en-US" dirty="0">
              <a:solidFill>
                <a:schemeClr val="tx1"/>
              </a:solidFill>
            </a:endParaRPr>
          </a:p>
        </p:txBody>
      </p:sp>
    </p:spTree>
  </p:cSld>
  <p:clrMapOvr>
    <a:masterClrMapping/>
  </p:clrMapOvr>
  <p:transition>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 y="260648"/>
            <a:ext cx="9144000" cy="908050"/>
          </a:xfrm>
        </p:spPr>
        <p:txBody>
          <a:bodyPr anchor="t"/>
          <a:lstStyle/>
          <a:p>
            <a:r>
              <a:rPr lang="tr-TR" dirty="0"/>
              <a:t>Kaynakça, Gönderme, Doğrudan Alıntı</a:t>
            </a:r>
          </a:p>
        </p:txBody>
      </p:sp>
      <p:sp>
        <p:nvSpPr>
          <p:cNvPr id="25603" name="Rectangle 3"/>
          <p:cNvSpPr>
            <a:spLocks noGrp="1" noChangeArrowheads="1"/>
          </p:cNvSpPr>
          <p:nvPr>
            <p:ph type="body" idx="1"/>
          </p:nvPr>
        </p:nvSpPr>
        <p:spPr>
          <a:xfrm>
            <a:off x="457200" y="1219200"/>
            <a:ext cx="8435975" cy="5162550"/>
          </a:xfrm>
        </p:spPr>
        <p:txBody>
          <a:bodyPr bIns="45720">
            <a:normAutofit fontScale="92500" lnSpcReduction="10000"/>
          </a:bodyPr>
          <a:lstStyle/>
          <a:p>
            <a:r>
              <a:rPr lang="tr-TR" b="1" u="sng" dirty="0"/>
              <a:t>Kaynakça</a:t>
            </a:r>
          </a:p>
          <a:p>
            <a:pPr>
              <a:buFontTx/>
              <a:buNone/>
            </a:pPr>
            <a:r>
              <a:rPr lang="tr-TR" dirty="0"/>
              <a:t>	Çalışmada kullanılan bilgi kaynaklarının belli bir sisteme göre düzenlenmiş listesi</a:t>
            </a:r>
          </a:p>
          <a:p>
            <a:pPr>
              <a:buFontTx/>
              <a:buNone/>
            </a:pPr>
            <a:endParaRPr lang="tr-TR" dirty="0"/>
          </a:p>
          <a:p>
            <a:r>
              <a:rPr lang="tr-TR" b="1" u="sng" dirty="0"/>
              <a:t>Gönderme</a:t>
            </a:r>
          </a:p>
          <a:p>
            <a:pPr>
              <a:buFontTx/>
              <a:buNone/>
            </a:pPr>
            <a:r>
              <a:rPr lang="tr-TR" dirty="0"/>
              <a:t>	Metin içinde verilen bilginin hangi kaynaktan geldiğini gösteren not</a:t>
            </a:r>
          </a:p>
          <a:p>
            <a:pPr>
              <a:buFontTx/>
              <a:buNone/>
            </a:pPr>
            <a:endParaRPr lang="tr-TR" dirty="0"/>
          </a:p>
          <a:p>
            <a:r>
              <a:rPr lang="tr-TR" b="1" u="sng" dirty="0"/>
              <a:t>Doğrudan alıntı</a:t>
            </a:r>
          </a:p>
          <a:p>
            <a:pPr>
              <a:buFontTx/>
              <a:buNone/>
            </a:pPr>
            <a:r>
              <a:rPr lang="tr-TR" dirty="0"/>
              <a:t>	Orijinal kaynaktaki ifadenin aynen kopyalanması</a:t>
            </a:r>
          </a:p>
          <a:p>
            <a:endParaRPr lang="tr-TR" dirty="0"/>
          </a:p>
        </p:txBody>
      </p:sp>
    </p:spTree>
  </p:cSld>
  <p:clrMapOvr>
    <a:masterClrMapping/>
  </p:clrMapOvr>
  <p:transition>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0825" y="0"/>
            <a:ext cx="8893175" cy="908050"/>
          </a:xfrm>
        </p:spPr>
        <p:txBody>
          <a:bodyPr anchor="t"/>
          <a:lstStyle/>
          <a:p>
            <a:r>
              <a:rPr lang="tr-TR"/>
              <a:t>Örnek</a:t>
            </a:r>
          </a:p>
        </p:txBody>
      </p:sp>
      <p:pic>
        <p:nvPicPr>
          <p:cNvPr id="26627" name="Picture 2"/>
          <p:cNvPicPr>
            <a:picLocks noChangeAspect="1" noChangeArrowheads="1"/>
          </p:cNvPicPr>
          <p:nvPr/>
        </p:nvPicPr>
        <p:blipFill>
          <a:blip r:embed="rId3" cstate="print"/>
          <a:srcRect/>
          <a:stretch>
            <a:fillRect/>
          </a:stretch>
        </p:blipFill>
        <p:spPr bwMode="auto">
          <a:xfrm>
            <a:off x="0" y="939800"/>
            <a:ext cx="3924300" cy="1625600"/>
          </a:xfrm>
          <a:prstGeom prst="rect">
            <a:avLst/>
          </a:prstGeom>
          <a:noFill/>
          <a:ln w="9525">
            <a:noFill/>
            <a:miter lim="800000"/>
            <a:headEnd/>
            <a:tailEnd/>
          </a:ln>
        </p:spPr>
      </p:pic>
      <p:pic>
        <p:nvPicPr>
          <p:cNvPr id="26628" name="Picture 3"/>
          <p:cNvPicPr>
            <a:picLocks noChangeAspect="1" noChangeArrowheads="1"/>
          </p:cNvPicPr>
          <p:nvPr/>
        </p:nvPicPr>
        <p:blipFill>
          <a:blip r:embed="rId4" cstate="print"/>
          <a:srcRect/>
          <a:stretch>
            <a:fillRect/>
          </a:stretch>
        </p:blipFill>
        <p:spPr bwMode="auto">
          <a:xfrm>
            <a:off x="34925" y="2636838"/>
            <a:ext cx="8343900" cy="1944687"/>
          </a:xfrm>
          <a:prstGeom prst="rect">
            <a:avLst/>
          </a:prstGeom>
          <a:noFill/>
          <a:ln w="9525">
            <a:noFill/>
            <a:miter lim="800000"/>
            <a:headEnd/>
            <a:tailEnd/>
          </a:ln>
        </p:spPr>
      </p:pic>
      <p:pic>
        <p:nvPicPr>
          <p:cNvPr id="26629" name="Picture 4"/>
          <p:cNvPicPr>
            <a:picLocks noChangeAspect="1" noChangeArrowheads="1"/>
          </p:cNvPicPr>
          <p:nvPr/>
        </p:nvPicPr>
        <p:blipFill>
          <a:blip r:embed="rId5" cstate="print"/>
          <a:srcRect/>
          <a:stretch>
            <a:fillRect/>
          </a:stretch>
        </p:blipFill>
        <p:spPr bwMode="auto">
          <a:xfrm>
            <a:off x="34925" y="4652963"/>
            <a:ext cx="9109075" cy="1841500"/>
          </a:xfrm>
          <a:prstGeom prst="rect">
            <a:avLst/>
          </a:prstGeom>
          <a:noFill/>
          <a:ln w="9525">
            <a:noFill/>
            <a:miter lim="800000"/>
            <a:headEnd/>
            <a:tailEnd/>
          </a:ln>
        </p:spPr>
      </p:pic>
      <p:cxnSp>
        <p:nvCxnSpPr>
          <p:cNvPr id="26630" name="Straight Connector 11"/>
          <p:cNvCxnSpPr>
            <a:cxnSpLocks noChangeShapeType="1"/>
          </p:cNvCxnSpPr>
          <p:nvPr/>
        </p:nvCxnSpPr>
        <p:spPr bwMode="auto">
          <a:xfrm>
            <a:off x="2268538" y="2924175"/>
            <a:ext cx="5975350" cy="0"/>
          </a:xfrm>
          <a:prstGeom prst="line">
            <a:avLst/>
          </a:prstGeom>
          <a:noFill/>
          <a:ln w="22225" algn="ctr">
            <a:solidFill>
              <a:srgbClr val="00B050"/>
            </a:solidFill>
            <a:round/>
            <a:headEnd/>
            <a:tailEnd/>
          </a:ln>
        </p:spPr>
      </p:cxnSp>
      <p:cxnSp>
        <p:nvCxnSpPr>
          <p:cNvPr id="26631" name="Straight Connector 12"/>
          <p:cNvCxnSpPr>
            <a:cxnSpLocks noChangeShapeType="1"/>
          </p:cNvCxnSpPr>
          <p:nvPr/>
        </p:nvCxnSpPr>
        <p:spPr bwMode="auto">
          <a:xfrm>
            <a:off x="107950" y="3141663"/>
            <a:ext cx="863600" cy="0"/>
          </a:xfrm>
          <a:prstGeom prst="line">
            <a:avLst/>
          </a:prstGeom>
          <a:noFill/>
          <a:ln w="22225" algn="ctr">
            <a:solidFill>
              <a:srgbClr val="00B050"/>
            </a:solidFill>
            <a:round/>
            <a:headEnd/>
            <a:tailEnd/>
          </a:ln>
        </p:spPr>
      </p:cxnSp>
      <p:cxnSp>
        <p:nvCxnSpPr>
          <p:cNvPr id="26632" name="Straight Arrow Connector 17"/>
          <p:cNvCxnSpPr>
            <a:cxnSpLocks noChangeShapeType="1"/>
          </p:cNvCxnSpPr>
          <p:nvPr/>
        </p:nvCxnSpPr>
        <p:spPr bwMode="auto">
          <a:xfrm rot="5400000">
            <a:off x="5723732" y="2493169"/>
            <a:ext cx="576262" cy="0"/>
          </a:xfrm>
          <a:prstGeom prst="straightConnector1">
            <a:avLst/>
          </a:prstGeom>
          <a:noFill/>
          <a:ln w="9525" algn="ctr">
            <a:solidFill>
              <a:srgbClr val="00B050"/>
            </a:solidFill>
            <a:round/>
            <a:headEnd/>
            <a:tailEnd type="arrow" w="med" len="med"/>
          </a:ln>
        </p:spPr>
      </p:cxnSp>
      <p:sp>
        <p:nvSpPr>
          <p:cNvPr id="20" name="Text Box 42"/>
          <p:cNvSpPr txBox="1">
            <a:spLocks noChangeArrowheads="1"/>
          </p:cNvSpPr>
          <p:nvPr/>
        </p:nvSpPr>
        <p:spPr bwMode="auto">
          <a:xfrm>
            <a:off x="5160963" y="1866900"/>
            <a:ext cx="1662112" cy="338138"/>
          </a:xfrm>
          <a:prstGeom prst="rect">
            <a:avLst/>
          </a:prstGeom>
          <a:solidFill>
            <a:schemeClr val="bg1"/>
          </a:solidFill>
          <a:ln w="25400">
            <a:noFill/>
            <a:miter lim="800000"/>
            <a:headEnd/>
            <a:tailEnd/>
          </a:ln>
          <a:effectLst/>
        </p:spPr>
        <p:txBody>
          <a:bodyPr wrap="none">
            <a:spAutoFit/>
          </a:bodyPr>
          <a:lstStyle/>
          <a:p>
            <a:pPr algn="ctr">
              <a:defRPr/>
            </a:pPr>
            <a:r>
              <a:rPr lang="tr-TR" sz="1600" b="1" dirty="0">
                <a:solidFill>
                  <a:srgbClr val="00B050"/>
                </a:solidFill>
                <a:latin typeface="+mn-lt"/>
                <a:cs typeface="+mn-cs"/>
              </a:rPr>
              <a:t>Doğrudan Alıntı</a:t>
            </a:r>
          </a:p>
        </p:txBody>
      </p:sp>
      <p:sp>
        <p:nvSpPr>
          <p:cNvPr id="21" name="Text Box 42"/>
          <p:cNvSpPr txBox="1">
            <a:spLocks noChangeArrowheads="1"/>
          </p:cNvSpPr>
          <p:nvPr/>
        </p:nvSpPr>
        <p:spPr bwMode="auto">
          <a:xfrm>
            <a:off x="7683500" y="4746625"/>
            <a:ext cx="1085850" cy="338138"/>
          </a:xfrm>
          <a:prstGeom prst="rect">
            <a:avLst/>
          </a:prstGeom>
          <a:solidFill>
            <a:schemeClr val="bg1"/>
          </a:solidFill>
          <a:ln w="25400">
            <a:noFill/>
            <a:miter lim="800000"/>
            <a:headEnd/>
            <a:tailEnd/>
          </a:ln>
          <a:effectLst/>
        </p:spPr>
        <p:txBody>
          <a:bodyPr wrap="none">
            <a:spAutoFit/>
          </a:bodyPr>
          <a:lstStyle/>
          <a:p>
            <a:pPr algn="ctr">
              <a:defRPr/>
            </a:pPr>
            <a:r>
              <a:rPr lang="tr-TR" sz="1600" b="1" dirty="0">
                <a:solidFill>
                  <a:srgbClr val="00B050"/>
                </a:solidFill>
                <a:latin typeface="+mn-lt"/>
                <a:cs typeface="+mn-cs"/>
              </a:rPr>
              <a:t>Kaynakça</a:t>
            </a:r>
          </a:p>
        </p:txBody>
      </p:sp>
      <p:sp>
        <p:nvSpPr>
          <p:cNvPr id="32" name="Text Box 42"/>
          <p:cNvSpPr txBox="1">
            <a:spLocks noChangeArrowheads="1"/>
          </p:cNvSpPr>
          <p:nvPr/>
        </p:nvSpPr>
        <p:spPr bwMode="auto">
          <a:xfrm>
            <a:off x="7419975" y="2060575"/>
            <a:ext cx="1608138" cy="338138"/>
          </a:xfrm>
          <a:prstGeom prst="rect">
            <a:avLst/>
          </a:prstGeom>
          <a:solidFill>
            <a:schemeClr val="bg1"/>
          </a:solidFill>
          <a:ln w="25400">
            <a:noFill/>
            <a:miter lim="800000"/>
            <a:headEnd/>
            <a:tailEnd/>
          </a:ln>
          <a:effectLst/>
        </p:spPr>
        <p:txBody>
          <a:bodyPr wrap="none">
            <a:spAutoFit/>
          </a:bodyPr>
          <a:lstStyle/>
          <a:p>
            <a:pPr algn="ctr">
              <a:defRPr/>
            </a:pPr>
            <a:r>
              <a:rPr lang="tr-TR" sz="1600" b="1" dirty="0">
                <a:solidFill>
                  <a:srgbClr val="00B050"/>
                </a:solidFill>
                <a:latin typeface="+mn-lt"/>
                <a:cs typeface="+mn-cs"/>
              </a:rPr>
              <a:t>Gönderme/Atıf</a:t>
            </a:r>
          </a:p>
        </p:txBody>
      </p:sp>
      <p:cxnSp>
        <p:nvCxnSpPr>
          <p:cNvPr id="26636" name="Straight Arrow Connector 32"/>
          <p:cNvCxnSpPr>
            <a:cxnSpLocks noChangeShapeType="1"/>
            <a:endCxn id="26637" idx="0"/>
          </p:cNvCxnSpPr>
          <p:nvPr/>
        </p:nvCxnSpPr>
        <p:spPr bwMode="auto">
          <a:xfrm rot="5400000">
            <a:off x="7146925" y="2762250"/>
            <a:ext cx="1366838" cy="541338"/>
          </a:xfrm>
          <a:prstGeom prst="straightConnector1">
            <a:avLst/>
          </a:prstGeom>
          <a:noFill/>
          <a:ln w="9525" algn="ctr">
            <a:solidFill>
              <a:srgbClr val="00B050"/>
            </a:solidFill>
            <a:round/>
            <a:headEnd/>
            <a:tailEnd type="arrow" w="med" len="med"/>
          </a:ln>
        </p:spPr>
      </p:cxnSp>
      <p:sp>
        <p:nvSpPr>
          <p:cNvPr id="26637" name="Oval 34"/>
          <p:cNvSpPr>
            <a:spLocks noChangeArrowheads="1"/>
          </p:cNvSpPr>
          <p:nvPr/>
        </p:nvSpPr>
        <p:spPr bwMode="auto">
          <a:xfrm>
            <a:off x="6804025" y="3716338"/>
            <a:ext cx="1512888" cy="360362"/>
          </a:xfrm>
          <a:prstGeom prst="ellipse">
            <a:avLst/>
          </a:prstGeom>
          <a:noFill/>
          <a:ln w="25400" algn="ctr">
            <a:solidFill>
              <a:srgbClr val="00B050"/>
            </a:solidFill>
            <a:round/>
            <a:headEnd/>
            <a:tailEnd/>
          </a:ln>
        </p:spPr>
        <p:txBody>
          <a:bodyPr/>
          <a:lstStyle/>
          <a:p>
            <a:pPr algn="ctr"/>
            <a:endParaRPr lang="tr-TR"/>
          </a:p>
        </p:txBody>
      </p:sp>
      <p:sp>
        <p:nvSpPr>
          <p:cNvPr id="43" name="Bent Arrow 42"/>
          <p:cNvSpPr/>
          <p:nvPr/>
        </p:nvSpPr>
        <p:spPr bwMode="auto">
          <a:xfrm>
            <a:off x="7235825" y="4797425"/>
            <a:ext cx="504825" cy="360363"/>
          </a:xfrm>
          <a:prstGeom prst="bentArrow">
            <a:avLst/>
          </a:prstGeom>
          <a:noFill/>
          <a:ln w="9525" cap="flat" cmpd="sng" algn="ctr">
            <a:solidFill>
              <a:srgbClr val="00B050"/>
            </a:solidFill>
            <a:prstDash val="solid"/>
            <a:round/>
            <a:headEnd type="none" w="med" len="med"/>
            <a:tailEnd type="none" w="med" len="med"/>
          </a:ln>
          <a:effectLst/>
        </p:spPr>
        <p:txBody>
          <a:bodyPr/>
          <a:lstStyle/>
          <a:p>
            <a:pPr algn="ctr">
              <a:defRPr/>
            </a:pPr>
            <a:endParaRPr lang="tr-TR">
              <a:cs typeface="+mn-cs"/>
            </a:endParaRPr>
          </a:p>
        </p:txBody>
      </p:sp>
    </p:spTree>
  </p:cSld>
  <p:clrMapOvr>
    <a:masterClrMapping/>
  </p:clrMapOvr>
  <p:transition>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60648"/>
            <a:ext cx="9144000" cy="908050"/>
          </a:xfrm>
        </p:spPr>
        <p:txBody>
          <a:bodyPr anchor="t"/>
          <a:lstStyle/>
          <a:p>
            <a:r>
              <a:rPr lang="tr-TR" sz="3600" dirty="0"/>
              <a:t>Kaynak Göstermede Kullanılan Yaklaşımlar</a:t>
            </a:r>
          </a:p>
        </p:txBody>
      </p:sp>
      <p:sp>
        <p:nvSpPr>
          <p:cNvPr id="27651" name="Rectangle 3"/>
          <p:cNvSpPr>
            <a:spLocks noGrp="1" noChangeArrowheads="1"/>
          </p:cNvSpPr>
          <p:nvPr>
            <p:ph type="body" idx="1"/>
          </p:nvPr>
        </p:nvSpPr>
        <p:spPr>
          <a:xfrm>
            <a:off x="468313" y="1196751"/>
            <a:ext cx="8434387" cy="5018311"/>
          </a:xfrm>
        </p:spPr>
        <p:txBody>
          <a:bodyPr bIns="45720"/>
          <a:lstStyle/>
          <a:p>
            <a:r>
              <a:rPr lang="tr-TR" b="1" u="sng" dirty="0" err="1"/>
              <a:t>Numerik</a:t>
            </a:r>
            <a:r>
              <a:rPr lang="tr-TR" b="1" u="sng" dirty="0"/>
              <a:t> sistem</a:t>
            </a:r>
          </a:p>
          <a:p>
            <a:pPr lvl="1"/>
            <a:r>
              <a:rPr lang="tr-TR" dirty="0"/>
              <a:t>Kaynaklara metin içinde kullanıldıkları sıraya göre numara vermek</a:t>
            </a:r>
          </a:p>
          <a:p>
            <a:pPr lvl="1"/>
            <a:r>
              <a:rPr lang="tr-TR" dirty="0"/>
              <a:t>Yararlanılan kaynakların alfabetik listesini oluşturduktan sonra numaralama işlemini yapmak</a:t>
            </a:r>
          </a:p>
          <a:p>
            <a:pPr lvl="1"/>
            <a:endParaRPr lang="tr-TR" dirty="0"/>
          </a:p>
          <a:p>
            <a:r>
              <a:rPr lang="tr-TR" b="1" u="sng" dirty="0"/>
              <a:t>Yazar tarih sistemi</a:t>
            </a:r>
          </a:p>
          <a:p>
            <a:pPr lvl="1"/>
            <a:r>
              <a:rPr lang="tr-TR" dirty="0"/>
              <a:t>Metin içindeki göndermede yararlanılan kaynağın yazar soyadının, yayın tarihinin ve sayfa numaralarının belirtilmesi</a:t>
            </a:r>
          </a:p>
        </p:txBody>
      </p:sp>
      <p:sp>
        <p:nvSpPr>
          <p:cNvPr id="27652" name="Text Box 42"/>
          <p:cNvSpPr txBox="1">
            <a:spLocks noChangeArrowheads="1"/>
          </p:cNvSpPr>
          <p:nvPr/>
        </p:nvSpPr>
        <p:spPr bwMode="auto">
          <a:xfrm>
            <a:off x="6588125" y="6165850"/>
            <a:ext cx="2462213" cy="276225"/>
          </a:xfrm>
          <a:prstGeom prst="rect">
            <a:avLst/>
          </a:prstGeom>
          <a:solidFill>
            <a:schemeClr val="bg1"/>
          </a:solidFill>
          <a:ln w="25400">
            <a:noFill/>
            <a:miter lim="800000"/>
            <a:headEnd/>
            <a:tailEnd/>
          </a:ln>
        </p:spPr>
        <p:txBody>
          <a:bodyPr wrap="none">
            <a:spAutoFit/>
          </a:bodyPr>
          <a:lstStyle/>
          <a:p>
            <a:pPr algn="ctr"/>
            <a:r>
              <a:rPr lang="tr-TR" sz="1200"/>
              <a:t>Kaynak: Kurbanoğlu, 2004, s. 6-7</a:t>
            </a:r>
          </a:p>
        </p:txBody>
      </p:sp>
    </p:spTree>
  </p:cSld>
  <p:clrMapOvr>
    <a:masterClrMapping/>
  </p:clrMapOvr>
  <p:transition>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908050"/>
          </a:xfrm>
        </p:spPr>
        <p:txBody>
          <a:bodyPr anchor="t"/>
          <a:lstStyle/>
          <a:p>
            <a:r>
              <a:rPr lang="tr-TR" sz="3600"/>
              <a:t>Örnek</a:t>
            </a:r>
          </a:p>
        </p:txBody>
      </p:sp>
      <p:sp>
        <p:nvSpPr>
          <p:cNvPr id="28675" name="Rectangle 3"/>
          <p:cNvSpPr>
            <a:spLocks noGrp="1" noChangeArrowheads="1"/>
          </p:cNvSpPr>
          <p:nvPr>
            <p:ph type="body" idx="1"/>
          </p:nvPr>
        </p:nvSpPr>
        <p:spPr>
          <a:xfrm>
            <a:off x="34925" y="981075"/>
            <a:ext cx="8435975" cy="5162550"/>
          </a:xfrm>
        </p:spPr>
        <p:txBody>
          <a:bodyPr bIns="45720"/>
          <a:lstStyle/>
          <a:p>
            <a:pPr>
              <a:buFontTx/>
              <a:buNone/>
            </a:pPr>
            <a:r>
              <a:rPr lang="tr-TR" sz="2400"/>
              <a:t>Numerik sistem</a:t>
            </a:r>
          </a:p>
          <a:p>
            <a:endParaRPr lang="tr-TR" sz="2400"/>
          </a:p>
          <a:p>
            <a:pPr lvl="1">
              <a:buFontTx/>
              <a:buNone/>
            </a:pPr>
            <a:endParaRPr lang="tr-TR" sz="2400"/>
          </a:p>
          <a:p>
            <a:pPr lvl="1">
              <a:buFontTx/>
              <a:buNone/>
            </a:pPr>
            <a:endParaRPr lang="tr-TR" sz="2400"/>
          </a:p>
          <a:p>
            <a:pPr lvl="1">
              <a:buFontTx/>
              <a:buNone/>
            </a:pPr>
            <a:endParaRPr lang="tr-TR" sz="2400"/>
          </a:p>
          <a:p>
            <a:pPr lvl="1">
              <a:buFontTx/>
              <a:buNone/>
            </a:pPr>
            <a:endParaRPr lang="tr-TR" sz="2400"/>
          </a:p>
          <a:p>
            <a:pPr lvl="1">
              <a:buFontTx/>
              <a:buNone/>
            </a:pPr>
            <a:endParaRPr lang="tr-TR" sz="2400"/>
          </a:p>
          <a:p>
            <a:pPr>
              <a:buFontTx/>
              <a:buNone/>
            </a:pPr>
            <a:endParaRPr lang="tr-TR" sz="2400"/>
          </a:p>
          <a:p>
            <a:pPr>
              <a:buFontTx/>
              <a:buNone/>
            </a:pPr>
            <a:endParaRPr lang="tr-TR" sz="2400"/>
          </a:p>
          <a:p>
            <a:pPr>
              <a:buFontTx/>
              <a:buNone/>
            </a:pPr>
            <a:endParaRPr lang="tr-TR" sz="2400"/>
          </a:p>
          <a:p>
            <a:pPr>
              <a:buFontTx/>
              <a:buNone/>
            </a:pPr>
            <a:r>
              <a:rPr lang="tr-TR" sz="2400"/>
              <a:t>Yazar tarih sistemi</a:t>
            </a:r>
          </a:p>
          <a:p>
            <a:pPr>
              <a:buFontTx/>
              <a:buNone/>
            </a:pPr>
            <a:endParaRPr lang="tr-TR" sz="2400"/>
          </a:p>
        </p:txBody>
      </p:sp>
      <p:pic>
        <p:nvPicPr>
          <p:cNvPr id="28676" name="Picture 3"/>
          <p:cNvPicPr>
            <a:picLocks noChangeAspect="1" noChangeArrowheads="1"/>
          </p:cNvPicPr>
          <p:nvPr/>
        </p:nvPicPr>
        <p:blipFill>
          <a:blip r:embed="rId3" cstate="print"/>
          <a:srcRect/>
          <a:stretch>
            <a:fillRect/>
          </a:stretch>
        </p:blipFill>
        <p:spPr bwMode="auto">
          <a:xfrm>
            <a:off x="107950" y="1590675"/>
            <a:ext cx="5353050" cy="2990850"/>
          </a:xfrm>
          <a:prstGeom prst="rect">
            <a:avLst/>
          </a:prstGeom>
          <a:noFill/>
          <a:ln w="9525">
            <a:noFill/>
            <a:miter lim="800000"/>
            <a:headEnd/>
            <a:tailEnd/>
          </a:ln>
        </p:spPr>
      </p:pic>
      <p:pic>
        <p:nvPicPr>
          <p:cNvPr id="28677" name="Picture 4"/>
          <p:cNvPicPr>
            <a:picLocks noChangeAspect="1" noChangeArrowheads="1"/>
          </p:cNvPicPr>
          <p:nvPr/>
        </p:nvPicPr>
        <p:blipFill>
          <a:blip r:embed="rId4" cstate="print"/>
          <a:srcRect/>
          <a:stretch>
            <a:fillRect/>
          </a:stretch>
        </p:blipFill>
        <p:spPr bwMode="auto">
          <a:xfrm>
            <a:off x="2700338" y="4652963"/>
            <a:ext cx="6391275" cy="1800225"/>
          </a:xfrm>
          <a:prstGeom prst="rect">
            <a:avLst/>
          </a:prstGeom>
          <a:noFill/>
          <a:ln w="9525">
            <a:noFill/>
            <a:miter lim="800000"/>
            <a:headEnd/>
            <a:tailEnd/>
          </a:ln>
        </p:spPr>
      </p:pic>
      <p:cxnSp>
        <p:nvCxnSpPr>
          <p:cNvPr id="28678" name="Straight Connector 7"/>
          <p:cNvCxnSpPr>
            <a:cxnSpLocks noChangeShapeType="1"/>
          </p:cNvCxnSpPr>
          <p:nvPr/>
        </p:nvCxnSpPr>
        <p:spPr bwMode="auto">
          <a:xfrm>
            <a:off x="1908175" y="3141663"/>
            <a:ext cx="215900" cy="0"/>
          </a:xfrm>
          <a:prstGeom prst="line">
            <a:avLst/>
          </a:prstGeom>
          <a:noFill/>
          <a:ln w="38100" algn="ctr">
            <a:solidFill>
              <a:srgbClr val="00B050"/>
            </a:solidFill>
            <a:round/>
            <a:headEnd/>
            <a:tailEnd/>
          </a:ln>
        </p:spPr>
      </p:cxnSp>
      <p:cxnSp>
        <p:nvCxnSpPr>
          <p:cNvPr id="28679" name="Straight Connector 11"/>
          <p:cNvCxnSpPr>
            <a:cxnSpLocks noChangeShapeType="1"/>
          </p:cNvCxnSpPr>
          <p:nvPr/>
        </p:nvCxnSpPr>
        <p:spPr bwMode="auto">
          <a:xfrm>
            <a:off x="7740650" y="6165850"/>
            <a:ext cx="1223963" cy="0"/>
          </a:xfrm>
          <a:prstGeom prst="line">
            <a:avLst/>
          </a:prstGeom>
          <a:noFill/>
          <a:ln w="38100" algn="ctr">
            <a:solidFill>
              <a:srgbClr val="00B050"/>
            </a:solidFill>
            <a:round/>
            <a:headEnd/>
            <a:tailEnd/>
          </a:ln>
        </p:spPr>
      </p:cxnSp>
      <p:sp>
        <p:nvSpPr>
          <p:cNvPr id="20" name="Bent Arrow 19"/>
          <p:cNvSpPr/>
          <p:nvPr/>
        </p:nvSpPr>
        <p:spPr bwMode="auto">
          <a:xfrm>
            <a:off x="2051050" y="4868863"/>
            <a:ext cx="576263" cy="576262"/>
          </a:xfrm>
          <a:prstGeom prst="bentArrow">
            <a:avLst/>
          </a:prstGeom>
          <a:noFill/>
          <a:ln w="25400" cap="flat" cmpd="sng" algn="ctr">
            <a:solidFill>
              <a:srgbClr val="00B050"/>
            </a:solidFill>
            <a:prstDash val="solid"/>
            <a:round/>
            <a:headEnd type="none" w="med" len="med"/>
            <a:tailEnd type="none" w="med" len="med"/>
          </a:ln>
          <a:effectLst/>
        </p:spPr>
        <p:txBody>
          <a:bodyPr/>
          <a:lstStyle/>
          <a:p>
            <a:pPr algn="ctr">
              <a:defRPr/>
            </a:pPr>
            <a:endParaRPr lang="tr-TR" b="1" dirty="0">
              <a:cs typeface="+mn-cs"/>
            </a:endParaRPr>
          </a:p>
        </p:txBody>
      </p:sp>
      <p:sp>
        <p:nvSpPr>
          <p:cNvPr id="21" name="Bent Arrow 20"/>
          <p:cNvSpPr/>
          <p:nvPr/>
        </p:nvSpPr>
        <p:spPr bwMode="auto">
          <a:xfrm rot="5400000">
            <a:off x="2375693" y="1161257"/>
            <a:ext cx="360363" cy="431800"/>
          </a:xfrm>
          <a:prstGeom prst="bentArrow">
            <a:avLst/>
          </a:prstGeom>
          <a:noFill/>
          <a:ln w="25400" cap="flat" cmpd="sng" algn="ctr">
            <a:solidFill>
              <a:srgbClr val="00B050"/>
            </a:solidFill>
            <a:prstDash val="solid"/>
            <a:round/>
            <a:headEnd type="none" w="med" len="med"/>
            <a:tailEnd type="none" w="med" len="med"/>
          </a:ln>
          <a:effectLst/>
        </p:spPr>
        <p:txBody>
          <a:bodyPr/>
          <a:lstStyle/>
          <a:p>
            <a:pPr algn="ctr">
              <a:defRPr/>
            </a:pPr>
            <a:endParaRPr lang="tr-TR">
              <a:cs typeface="+mn-cs"/>
            </a:endParaRPr>
          </a:p>
        </p:txBody>
      </p:sp>
    </p:spTree>
  </p:cSld>
  <p:clrMapOvr>
    <a:masterClrMapping/>
  </p:clrMapOvr>
  <p:transition>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60648"/>
            <a:ext cx="9144000" cy="908050"/>
          </a:xfrm>
        </p:spPr>
        <p:txBody>
          <a:bodyPr anchor="t"/>
          <a:lstStyle/>
          <a:p>
            <a:r>
              <a:rPr lang="tr-TR" dirty="0"/>
              <a:t>Kaynak Gösterme Biçimleri</a:t>
            </a:r>
          </a:p>
        </p:txBody>
      </p:sp>
      <p:sp>
        <p:nvSpPr>
          <p:cNvPr id="29699" name="Rectangle 3"/>
          <p:cNvSpPr>
            <a:spLocks noGrp="1" noChangeArrowheads="1"/>
          </p:cNvSpPr>
          <p:nvPr>
            <p:ph type="body" idx="1"/>
          </p:nvPr>
        </p:nvSpPr>
        <p:spPr>
          <a:xfrm>
            <a:off x="457200" y="1340768"/>
            <a:ext cx="8435975" cy="5040982"/>
          </a:xfrm>
        </p:spPr>
        <p:txBody>
          <a:bodyPr bIns="45720">
            <a:normAutofit fontScale="92500" lnSpcReduction="10000"/>
          </a:bodyPr>
          <a:lstStyle/>
          <a:p>
            <a:r>
              <a:rPr lang="tr-TR" dirty="0"/>
              <a:t>APA (</a:t>
            </a:r>
            <a:r>
              <a:rPr lang="tr-TR" dirty="0" err="1"/>
              <a:t>American</a:t>
            </a:r>
            <a:r>
              <a:rPr lang="tr-TR" dirty="0"/>
              <a:t> </a:t>
            </a:r>
            <a:r>
              <a:rPr lang="tr-TR" dirty="0" err="1"/>
              <a:t>Psychological</a:t>
            </a:r>
            <a:r>
              <a:rPr lang="tr-TR" dirty="0"/>
              <a:t> </a:t>
            </a:r>
            <a:r>
              <a:rPr lang="tr-TR" dirty="0" err="1"/>
              <a:t>Association</a:t>
            </a:r>
            <a:r>
              <a:rPr lang="tr-TR" dirty="0"/>
              <a:t>)</a:t>
            </a:r>
          </a:p>
          <a:p>
            <a:endParaRPr lang="tr-TR" dirty="0"/>
          </a:p>
          <a:p>
            <a:r>
              <a:rPr lang="tr-TR" dirty="0"/>
              <a:t>Chicago/</a:t>
            </a:r>
            <a:r>
              <a:rPr lang="tr-TR" dirty="0" err="1"/>
              <a:t>Turabian</a:t>
            </a:r>
            <a:endParaRPr lang="tr-TR" dirty="0"/>
          </a:p>
          <a:p>
            <a:endParaRPr lang="tr-TR" dirty="0"/>
          </a:p>
          <a:p>
            <a:r>
              <a:rPr lang="tr-TR" dirty="0"/>
              <a:t>MHRA (Modern </a:t>
            </a:r>
            <a:r>
              <a:rPr lang="tr-TR" dirty="0" err="1"/>
              <a:t>Humanities</a:t>
            </a:r>
            <a:r>
              <a:rPr lang="tr-TR" dirty="0"/>
              <a:t> </a:t>
            </a:r>
            <a:r>
              <a:rPr lang="tr-TR" dirty="0" err="1"/>
              <a:t>Research</a:t>
            </a:r>
            <a:r>
              <a:rPr lang="tr-TR" dirty="0"/>
              <a:t> </a:t>
            </a:r>
            <a:r>
              <a:rPr lang="tr-TR" dirty="0" err="1"/>
              <a:t>Association</a:t>
            </a:r>
            <a:r>
              <a:rPr lang="tr-TR" dirty="0"/>
              <a:t>)</a:t>
            </a:r>
          </a:p>
          <a:p>
            <a:endParaRPr lang="tr-TR" dirty="0"/>
          </a:p>
          <a:p>
            <a:r>
              <a:rPr lang="tr-TR" dirty="0"/>
              <a:t>MLA (Modern </a:t>
            </a:r>
            <a:r>
              <a:rPr lang="tr-TR" dirty="0" err="1"/>
              <a:t>Language</a:t>
            </a:r>
            <a:r>
              <a:rPr lang="tr-TR" dirty="0"/>
              <a:t> </a:t>
            </a:r>
            <a:r>
              <a:rPr lang="tr-TR" dirty="0" err="1"/>
              <a:t>Association</a:t>
            </a:r>
            <a:r>
              <a:rPr lang="tr-TR" dirty="0"/>
              <a:t>)</a:t>
            </a:r>
          </a:p>
          <a:p>
            <a:endParaRPr lang="tr-TR" dirty="0"/>
          </a:p>
          <a:p>
            <a:r>
              <a:rPr lang="tr-TR" dirty="0" err="1"/>
              <a:t>Vancouver</a:t>
            </a:r>
            <a:endParaRPr lang="tr-TR" dirty="0"/>
          </a:p>
          <a:p>
            <a:r>
              <a:rPr lang="tr-TR" dirty="0"/>
              <a:t>. . .</a:t>
            </a:r>
          </a:p>
        </p:txBody>
      </p:sp>
    </p:spTree>
  </p:cSld>
  <p:clrMapOvr>
    <a:masterClrMapping/>
  </p:clrMapOvr>
  <p:transition>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332656"/>
            <a:ext cx="9144000" cy="908050"/>
          </a:xfrm>
        </p:spPr>
        <p:txBody>
          <a:bodyPr anchor="t"/>
          <a:lstStyle/>
          <a:p>
            <a:r>
              <a:rPr lang="tr-TR" dirty="0"/>
              <a:t>Kaynakça Hazırlama (Örnek - Kitap)</a:t>
            </a:r>
          </a:p>
        </p:txBody>
      </p:sp>
      <p:sp>
        <p:nvSpPr>
          <p:cNvPr id="5" name="Rectangle 3"/>
          <p:cNvSpPr txBox="1">
            <a:spLocks noChangeArrowheads="1"/>
          </p:cNvSpPr>
          <p:nvPr/>
        </p:nvSpPr>
        <p:spPr bwMode="auto">
          <a:xfrm>
            <a:off x="457200" y="1556792"/>
            <a:ext cx="8435975" cy="4729708"/>
          </a:xfrm>
          <a:prstGeom prst="rect">
            <a:avLst/>
          </a:prstGeom>
          <a:noFill/>
          <a:ln w="9525">
            <a:noFill/>
            <a:miter lim="800000"/>
            <a:headEnd/>
            <a:tailEnd/>
          </a:ln>
        </p:spPr>
        <p:txBody>
          <a:bodyPr/>
          <a:lstStyle/>
          <a:p>
            <a:pPr marL="342900" indent="-342900" eaLnBrk="0" hangingPunct="0">
              <a:spcBef>
                <a:spcPct val="20000"/>
              </a:spcBef>
              <a:buFontTx/>
              <a:buChar char="•"/>
              <a:defRPr/>
            </a:pPr>
            <a:r>
              <a:rPr lang="tr-TR" sz="2800" kern="0" dirty="0">
                <a:latin typeface="+mn-lt"/>
                <a:cs typeface="+mn-cs"/>
              </a:rPr>
              <a:t>APA</a:t>
            </a:r>
          </a:p>
          <a:p>
            <a:pPr marL="342900" indent="-342900" eaLnBrk="0" hangingPunct="0">
              <a:spcBef>
                <a:spcPct val="20000"/>
              </a:spcBef>
              <a:defRPr/>
            </a:pPr>
            <a:r>
              <a:rPr lang="tr-TR" sz="2800" kern="0" dirty="0">
                <a:latin typeface="+mn-lt"/>
                <a:cs typeface="+mn-cs"/>
              </a:rPr>
              <a:t>	</a:t>
            </a:r>
            <a:r>
              <a:rPr lang="tr-TR" kern="0" dirty="0">
                <a:latin typeface="+mn-lt"/>
                <a:cs typeface="+mn-cs"/>
              </a:rPr>
              <a:t>Tonta, Y., Bitirim, Y. ve Sever, H. (2002).</a:t>
            </a:r>
            <a:r>
              <a:rPr lang="tr-TR" i="1" kern="0" dirty="0">
                <a:latin typeface="+mn-lt"/>
                <a:cs typeface="+mn-cs"/>
              </a:rPr>
              <a:t> </a:t>
            </a:r>
            <a:r>
              <a:rPr lang="tr-TR" i="1" kern="0" dirty="0">
                <a:cs typeface="+mn-cs"/>
              </a:rPr>
              <a:t>Türkçe arama motorlarında performans değerlendirme</a:t>
            </a:r>
            <a:r>
              <a:rPr lang="tr-TR" kern="0" dirty="0">
                <a:latin typeface="+mn-lt"/>
                <a:cs typeface="+mn-cs"/>
              </a:rPr>
              <a:t>. </a:t>
            </a:r>
            <a:r>
              <a:rPr lang="tr-TR" kern="0" dirty="0">
                <a:cs typeface="+mn-cs"/>
              </a:rPr>
              <a:t>Ankara: Total Bilişim.</a:t>
            </a:r>
          </a:p>
          <a:p>
            <a:pPr marL="342900" indent="-342900" eaLnBrk="0" hangingPunct="0">
              <a:spcBef>
                <a:spcPct val="20000"/>
              </a:spcBef>
              <a:defRPr/>
            </a:pPr>
            <a:endParaRPr lang="tr-TR" kern="0" dirty="0">
              <a:latin typeface="+mn-lt"/>
              <a:cs typeface="+mn-cs"/>
            </a:endParaRPr>
          </a:p>
          <a:p>
            <a:pPr marL="342900" indent="-342900" eaLnBrk="0" hangingPunct="0">
              <a:spcBef>
                <a:spcPct val="20000"/>
              </a:spcBef>
              <a:buFontTx/>
              <a:buChar char="•"/>
              <a:defRPr/>
            </a:pPr>
            <a:r>
              <a:rPr lang="tr-TR" sz="2800" kern="0" dirty="0">
                <a:latin typeface="+mn-lt"/>
                <a:cs typeface="+mn-cs"/>
              </a:rPr>
              <a:t>MLA</a:t>
            </a:r>
            <a:r>
              <a:rPr lang="tr-TR" sz="2800" dirty="0"/>
              <a:t> (Modern </a:t>
            </a:r>
            <a:r>
              <a:rPr lang="tr-TR" sz="2800" dirty="0" err="1"/>
              <a:t>Language</a:t>
            </a:r>
            <a:r>
              <a:rPr lang="tr-TR" sz="2800" dirty="0"/>
              <a:t> </a:t>
            </a:r>
            <a:r>
              <a:rPr lang="tr-TR" sz="2800" dirty="0" err="1"/>
              <a:t>Association</a:t>
            </a:r>
            <a:r>
              <a:rPr lang="tr-TR" sz="2800" dirty="0"/>
              <a:t>)</a:t>
            </a:r>
            <a:endParaRPr lang="tr-TR" sz="2800" kern="0" dirty="0">
              <a:latin typeface="+mn-lt"/>
              <a:cs typeface="+mn-cs"/>
            </a:endParaRPr>
          </a:p>
          <a:p>
            <a:pPr marL="342900" indent="-342900" eaLnBrk="0" hangingPunct="0">
              <a:spcBef>
                <a:spcPct val="20000"/>
              </a:spcBef>
              <a:defRPr/>
            </a:pPr>
            <a:r>
              <a:rPr lang="tr-TR" sz="2800" kern="0" dirty="0">
                <a:latin typeface="+mn-lt"/>
                <a:cs typeface="+mn-cs"/>
              </a:rPr>
              <a:t>	</a:t>
            </a:r>
            <a:r>
              <a:rPr lang="tr-TR" kern="0" dirty="0">
                <a:latin typeface="+mn-lt"/>
                <a:cs typeface="+mn-cs"/>
              </a:rPr>
              <a:t>Tonta, Yaşar, </a:t>
            </a:r>
            <a:r>
              <a:rPr lang="tr-TR" kern="0" dirty="0">
                <a:cs typeface="+mn-cs"/>
              </a:rPr>
              <a:t>Yıltan Bitirim ve Hayri Sever. </a:t>
            </a:r>
            <a:r>
              <a:rPr lang="tr-TR" u="sng" kern="0" dirty="0">
                <a:cs typeface="+mn-cs"/>
              </a:rPr>
              <a:t>Türkçe Arama Motorlarında Performans Değerlendirme</a:t>
            </a:r>
            <a:r>
              <a:rPr lang="tr-TR" kern="0" dirty="0">
                <a:cs typeface="+mn-cs"/>
              </a:rPr>
              <a:t>. Ankara: Total Bilişim, 2002.</a:t>
            </a:r>
          </a:p>
          <a:p>
            <a:pPr marL="342900" indent="-342900" eaLnBrk="0" hangingPunct="0">
              <a:spcBef>
                <a:spcPct val="20000"/>
              </a:spcBef>
              <a:defRPr/>
            </a:pPr>
            <a:endParaRPr lang="tr-TR" kern="0" dirty="0">
              <a:latin typeface="+mn-lt"/>
              <a:cs typeface="+mn-cs"/>
            </a:endParaRPr>
          </a:p>
          <a:p>
            <a:pPr marL="342900" indent="-342900" eaLnBrk="0" hangingPunct="0">
              <a:spcBef>
                <a:spcPct val="20000"/>
              </a:spcBef>
              <a:buFontTx/>
              <a:buChar char="•"/>
              <a:defRPr/>
            </a:pPr>
            <a:r>
              <a:rPr lang="tr-TR" sz="2800" kern="0" dirty="0">
                <a:latin typeface="+mn-lt"/>
                <a:cs typeface="+mn-cs"/>
              </a:rPr>
              <a:t>Chicago/Turabian</a:t>
            </a:r>
          </a:p>
          <a:p>
            <a:pPr marL="342900" indent="-342900" eaLnBrk="0" hangingPunct="0">
              <a:spcBef>
                <a:spcPct val="20000"/>
              </a:spcBef>
              <a:defRPr/>
            </a:pPr>
            <a:r>
              <a:rPr lang="tr-TR" kern="0" dirty="0">
                <a:latin typeface="+mn-lt"/>
                <a:cs typeface="+mn-cs"/>
              </a:rPr>
              <a:t>	</a:t>
            </a:r>
            <a:r>
              <a:rPr lang="tr-TR" kern="0" dirty="0">
                <a:cs typeface="+mn-cs"/>
              </a:rPr>
              <a:t>Tonta, Yaşar, Yıltan Bitirim ve Hayri Sever. </a:t>
            </a:r>
            <a:r>
              <a:rPr lang="tr-TR" i="1" kern="0" dirty="0">
                <a:cs typeface="+mn-cs"/>
              </a:rPr>
              <a:t>Türkçe Arama Motorlarında Performans Değerlendirme</a:t>
            </a:r>
            <a:r>
              <a:rPr lang="tr-TR" kern="0" dirty="0">
                <a:cs typeface="+mn-cs"/>
              </a:rPr>
              <a:t>. Ankara: Total Bilişim, 2002.</a:t>
            </a:r>
            <a:endParaRPr lang="tr-TR" kern="0" dirty="0">
              <a:latin typeface="+mn-lt"/>
              <a:cs typeface="+mn-cs"/>
            </a:endParaRPr>
          </a:p>
        </p:txBody>
      </p:sp>
    </p:spTree>
  </p:cSld>
  <p:clrMapOvr>
    <a:masterClrMapping/>
  </p:clrMapOvr>
  <p:transition>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lum bright="10000" contrast="20000"/>
          </a:blip>
          <a:srcRect/>
          <a:stretch>
            <a:fillRect/>
          </a:stretch>
        </p:blipFill>
        <p:spPr bwMode="auto">
          <a:xfrm>
            <a:off x="467544" y="332656"/>
            <a:ext cx="8245424" cy="590465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workshop\2015-04-19 20 nisan Eylem Araş\20150419_142834.jpg"/>
          <p:cNvPicPr>
            <a:picLocks noChangeAspect="1" noChangeArrowheads="1"/>
          </p:cNvPicPr>
          <p:nvPr/>
        </p:nvPicPr>
        <p:blipFill>
          <a:blip r:embed="rId2" cstate="print">
            <a:lum bright="10000" contrast="10000"/>
          </a:blip>
          <a:srcRect/>
          <a:stretch>
            <a:fillRect/>
          </a:stretch>
        </p:blipFill>
        <p:spPr bwMode="auto">
          <a:xfrm>
            <a:off x="0" y="1415107"/>
            <a:ext cx="9144000" cy="402778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0825" y="476672"/>
            <a:ext cx="8893175" cy="908050"/>
          </a:xfrm>
        </p:spPr>
        <p:txBody>
          <a:bodyPr anchor="t"/>
          <a:lstStyle/>
          <a:p>
            <a:r>
              <a:rPr lang="tr-TR" dirty="0"/>
              <a:t>I-Literatür Değerlendirmesi</a:t>
            </a:r>
          </a:p>
        </p:txBody>
      </p:sp>
      <p:sp>
        <p:nvSpPr>
          <p:cNvPr id="22531" name="Rectangle 3"/>
          <p:cNvSpPr>
            <a:spLocks noGrp="1" noChangeArrowheads="1"/>
          </p:cNvSpPr>
          <p:nvPr>
            <p:ph type="body" idx="1"/>
          </p:nvPr>
        </p:nvSpPr>
        <p:spPr>
          <a:xfrm>
            <a:off x="457200" y="1556792"/>
            <a:ext cx="8435975" cy="4824958"/>
          </a:xfrm>
        </p:spPr>
        <p:txBody>
          <a:bodyPr bIns="45720"/>
          <a:lstStyle/>
          <a:p>
            <a:r>
              <a:rPr lang="tr-TR" dirty="0"/>
              <a:t>İlgili literatürü tarama</a:t>
            </a:r>
          </a:p>
          <a:p>
            <a:r>
              <a:rPr lang="tr-TR" dirty="0"/>
              <a:t>Kaynak listesi değil</a:t>
            </a:r>
          </a:p>
          <a:p>
            <a:r>
              <a:rPr lang="tr-TR" dirty="0"/>
              <a:t>Okuyucu için konuya yönelik arka plan bilgi verme</a:t>
            </a:r>
          </a:p>
          <a:p>
            <a:r>
              <a:rPr lang="tr-TR" dirty="0"/>
              <a:t>Konunun literatürdeki önemini belirtme</a:t>
            </a:r>
          </a:p>
          <a:p>
            <a:r>
              <a:rPr lang="tr-TR" dirty="0"/>
              <a:t>Literatürün ele alınacak konu ile ilişkisini açıklama</a:t>
            </a:r>
          </a:p>
        </p:txBody>
      </p:sp>
    </p:spTree>
  </p:cSld>
  <p:clrMapOvr>
    <a:masterClrMapping/>
  </p:clrMapOvr>
  <p:transition>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workshop\2015-04-19 20 nisan Eylem Araş\20150419_142439.jpg"/>
          <p:cNvPicPr>
            <a:picLocks noChangeAspect="1" noChangeArrowheads="1"/>
          </p:cNvPicPr>
          <p:nvPr/>
        </p:nvPicPr>
        <p:blipFill>
          <a:blip r:embed="rId2" cstate="print">
            <a:lum bright="10000" contrast="10000"/>
          </a:blip>
          <a:srcRect/>
          <a:stretch>
            <a:fillRect/>
          </a:stretch>
        </p:blipFill>
        <p:spPr bwMode="auto">
          <a:xfrm>
            <a:off x="0" y="1307718"/>
            <a:ext cx="9144000" cy="424256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404664"/>
            <a:ext cx="9144000" cy="908050"/>
          </a:xfrm>
        </p:spPr>
        <p:txBody>
          <a:bodyPr anchor="t"/>
          <a:lstStyle/>
          <a:p>
            <a:r>
              <a:rPr lang="tr-TR" dirty="0"/>
              <a:t>Gönderme (Örnek - Kitap)</a:t>
            </a:r>
          </a:p>
        </p:txBody>
      </p:sp>
      <p:sp>
        <p:nvSpPr>
          <p:cNvPr id="5" name="Rectangle 3"/>
          <p:cNvSpPr txBox="1">
            <a:spLocks noChangeArrowheads="1"/>
          </p:cNvSpPr>
          <p:nvPr/>
        </p:nvSpPr>
        <p:spPr bwMode="auto">
          <a:xfrm>
            <a:off x="457200" y="1556792"/>
            <a:ext cx="8435975" cy="4729708"/>
          </a:xfrm>
          <a:prstGeom prst="rect">
            <a:avLst/>
          </a:prstGeom>
          <a:noFill/>
          <a:ln w="9525">
            <a:noFill/>
            <a:miter lim="800000"/>
            <a:headEnd/>
            <a:tailEnd/>
          </a:ln>
        </p:spPr>
        <p:txBody>
          <a:bodyPr/>
          <a:lstStyle/>
          <a:p>
            <a:pPr marL="342900" indent="-342900" eaLnBrk="0" hangingPunct="0">
              <a:spcBef>
                <a:spcPct val="20000"/>
              </a:spcBef>
              <a:buFontTx/>
              <a:buChar char="•"/>
              <a:defRPr/>
            </a:pPr>
            <a:r>
              <a:rPr lang="tr-TR" sz="2800" kern="0" dirty="0">
                <a:latin typeface="+mn-lt"/>
                <a:cs typeface="+mn-cs"/>
              </a:rPr>
              <a:t>APA</a:t>
            </a:r>
          </a:p>
          <a:p>
            <a:pPr marL="342900" indent="-342900" eaLnBrk="0" hangingPunct="0">
              <a:spcBef>
                <a:spcPct val="20000"/>
              </a:spcBef>
              <a:defRPr/>
            </a:pPr>
            <a:r>
              <a:rPr lang="tr-TR" sz="2800" kern="0" dirty="0">
                <a:latin typeface="+mn-lt"/>
                <a:cs typeface="+mn-cs"/>
              </a:rPr>
              <a:t>	</a:t>
            </a:r>
            <a:r>
              <a:rPr lang="tr-TR" kern="0" dirty="0">
                <a:latin typeface="+mn-lt"/>
                <a:cs typeface="+mn-cs"/>
              </a:rPr>
              <a:t>Tonta, Bitirim ve Sever, 2002, s. 121</a:t>
            </a:r>
          </a:p>
          <a:p>
            <a:pPr marL="342900" indent="-342900" eaLnBrk="0" hangingPunct="0">
              <a:spcBef>
                <a:spcPct val="20000"/>
              </a:spcBef>
              <a:defRPr/>
            </a:pPr>
            <a:endParaRPr lang="tr-TR" kern="0" dirty="0">
              <a:latin typeface="+mn-lt"/>
              <a:cs typeface="+mn-cs"/>
            </a:endParaRPr>
          </a:p>
          <a:p>
            <a:pPr marL="342900" indent="-342900" eaLnBrk="0" hangingPunct="0">
              <a:spcBef>
                <a:spcPct val="20000"/>
              </a:spcBef>
              <a:buFontTx/>
              <a:buChar char="•"/>
              <a:defRPr/>
            </a:pPr>
            <a:r>
              <a:rPr lang="tr-TR" sz="2800" kern="0" dirty="0">
                <a:latin typeface="+mn-lt"/>
                <a:cs typeface="+mn-cs"/>
              </a:rPr>
              <a:t>MLA</a:t>
            </a:r>
            <a:r>
              <a:rPr lang="tr-TR" sz="2800" dirty="0"/>
              <a:t> (Modern </a:t>
            </a:r>
            <a:r>
              <a:rPr lang="tr-TR" sz="2800" dirty="0" err="1"/>
              <a:t>Language</a:t>
            </a:r>
            <a:r>
              <a:rPr lang="tr-TR" sz="2800" dirty="0"/>
              <a:t> </a:t>
            </a:r>
            <a:r>
              <a:rPr lang="tr-TR" sz="2800" dirty="0" err="1"/>
              <a:t>Association</a:t>
            </a:r>
            <a:r>
              <a:rPr lang="tr-TR" sz="2800" dirty="0"/>
              <a:t>)</a:t>
            </a:r>
            <a:endParaRPr lang="tr-TR" sz="2800" kern="0" dirty="0">
              <a:latin typeface="+mn-lt"/>
              <a:cs typeface="+mn-cs"/>
            </a:endParaRPr>
          </a:p>
          <a:p>
            <a:pPr marL="342900" indent="-342900" eaLnBrk="0" hangingPunct="0">
              <a:spcBef>
                <a:spcPct val="20000"/>
              </a:spcBef>
              <a:defRPr/>
            </a:pPr>
            <a:r>
              <a:rPr lang="tr-TR" sz="2800" kern="0" dirty="0">
                <a:cs typeface="+mn-cs"/>
              </a:rPr>
              <a:t>	</a:t>
            </a:r>
            <a:r>
              <a:rPr lang="tr-TR" kern="0" dirty="0">
                <a:cs typeface="+mn-cs"/>
              </a:rPr>
              <a:t>Tonta, Bitirim ve Sever 121</a:t>
            </a:r>
          </a:p>
          <a:p>
            <a:pPr marL="342900" indent="-342900" eaLnBrk="0" hangingPunct="0">
              <a:spcBef>
                <a:spcPct val="20000"/>
              </a:spcBef>
              <a:defRPr/>
            </a:pPr>
            <a:endParaRPr lang="tr-TR" kern="0" dirty="0">
              <a:cs typeface="+mn-cs"/>
            </a:endParaRPr>
          </a:p>
          <a:p>
            <a:pPr marL="342900" indent="-342900" eaLnBrk="0" hangingPunct="0">
              <a:spcBef>
                <a:spcPct val="20000"/>
              </a:spcBef>
              <a:buFontTx/>
              <a:buChar char="•"/>
              <a:defRPr/>
            </a:pPr>
            <a:r>
              <a:rPr lang="tr-TR" sz="2800" kern="0" dirty="0">
                <a:latin typeface="+mn-lt"/>
                <a:cs typeface="+mn-cs"/>
              </a:rPr>
              <a:t>Chicago/Turabian</a:t>
            </a:r>
          </a:p>
          <a:p>
            <a:pPr marL="342900" indent="-342900" eaLnBrk="0" hangingPunct="0">
              <a:spcBef>
                <a:spcPct val="20000"/>
              </a:spcBef>
              <a:defRPr/>
            </a:pPr>
            <a:r>
              <a:rPr lang="tr-TR" kern="0" dirty="0">
                <a:latin typeface="+mn-lt"/>
                <a:cs typeface="+mn-cs"/>
              </a:rPr>
              <a:t>	</a:t>
            </a:r>
            <a:r>
              <a:rPr lang="tr-TR" kern="0" dirty="0">
                <a:cs typeface="+mn-cs"/>
              </a:rPr>
              <a:t> Tonta, Bitirim ve Sever 2002, 121</a:t>
            </a:r>
            <a:endParaRPr lang="tr-TR" kern="0" dirty="0">
              <a:latin typeface="+mn-lt"/>
              <a:cs typeface="+mn-cs"/>
            </a:endParaRPr>
          </a:p>
        </p:txBody>
      </p:sp>
    </p:spTree>
  </p:cSld>
  <p:clrMapOvr>
    <a:masterClrMapping/>
  </p:clrMapOvr>
  <p:transition>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60648"/>
            <a:ext cx="9144000" cy="908050"/>
          </a:xfrm>
        </p:spPr>
        <p:txBody>
          <a:bodyPr anchor="t"/>
          <a:lstStyle/>
          <a:p>
            <a:r>
              <a:rPr lang="tr-TR" dirty="0"/>
              <a:t>Kaynakça Hazırlama (Örnek - Makale)</a:t>
            </a:r>
          </a:p>
        </p:txBody>
      </p:sp>
      <p:sp>
        <p:nvSpPr>
          <p:cNvPr id="32771" name="Rectangle 3"/>
          <p:cNvSpPr>
            <a:spLocks noGrp="1" noChangeArrowheads="1"/>
          </p:cNvSpPr>
          <p:nvPr>
            <p:ph type="body" idx="1"/>
          </p:nvPr>
        </p:nvSpPr>
        <p:spPr>
          <a:xfrm>
            <a:off x="457200" y="1556792"/>
            <a:ext cx="8435975" cy="4729708"/>
          </a:xfrm>
        </p:spPr>
        <p:txBody>
          <a:bodyPr bIns="45720"/>
          <a:lstStyle/>
          <a:p>
            <a:r>
              <a:rPr lang="tr-TR" sz="2800" dirty="0"/>
              <a:t>APA</a:t>
            </a:r>
          </a:p>
          <a:p>
            <a:pPr>
              <a:buFontTx/>
              <a:buNone/>
            </a:pPr>
            <a:r>
              <a:rPr lang="tr-TR" sz="2800" dirty="0"/>
              <a:t>	</a:t>
            </a:r>
            <a:r>
              <a:rPr lang="tr-TR" sz="2400" dirty="0" err="1"/>
              <a:t>Tonta</a:t>
            </a:r>
            <a:r>
              <a:rPr lang="tr-TR" sz="2400" dirty="0"/>
              <a:t>, Y. (2009). Dijital yerliler, sosyal ağlar ve kütüphanelerin geleceği. </a:t>
            </a:r>
            <a:r>
              <a:rPr lang="tr-TR" sz="2400" i="1" dirty="0"/>
              <a:t>Türk Kütüphaneciliği</a:t>
            </a:r>
            <a:r>
              <a:rPr lang="tr-TR" sz="2400" dirty="0"/>
              <a:t>, </a:t>
            </a:r>
            <a:r>
              <a:rPr lang="tr-TR" sz="2400" i="1" dirty="0"/>
              <a:t>23</a:t>
            </a:r>
            <a:r>
              <a:rPr lang="tr-TR" sz="2400" dirty="0"/>
              <a:t>, 742-768.</a:t>
            </a:r>
          </a:p>
          <a:p>
            <a:r>
              <a:rPr lang="tr-TR" sz="2800" dirty="0"/>
              <a:t>MLA (Modern </a:t>
            </a:r>
            <a:r>
              <a:rPr lang="tr-TR" sz="2800" dirty="0" err="1"/>
              <a:t>Language</a:t>
            </a:r>
            <a:r>
              <a:rPr lang="tr-TR" sz="2800" dirty="0"/>
              <a:t> </a:t>
            </a:r>
            <a:r>
              <a:rPr lang="tr-TR" sz="2800" dirty="0" err="1"/>
              <a:t>Association</a:t>
            </a:r>
            <a:r>
              <a:rPr lang="tr-TR" sz="2800" dirty="0"/>
              <a:t>)</a:t>
            </a:r>
          </a:p>
          <a:p>
            <a:pPr>
              <a:buFontTx/>
              <a:buNone/>
            </a:pPr>
            <a:r>
              <a:rPr lang="tr-TR" sz="2800" dirty="0"/>
              <a:t>	</a:t>
            </a:r>
            <a:r>
              <a:rPr lang="tr-TR" sz="2400" dirty="0" err="1"/>
              <a:t>Tonta</a:t>
            </a:r>
            <a:r>
              <a:rPr lang="tr-TR" sz="2400" dirty="0"/>
              <a:t>, Yaşar. “Dijital Yerliler, Sosyal Ağlar ve Kütüphanelerin Geleceği.” </a:t>
            </a:r>
            <a:r>
              <a:rPr lang="tr-TR" sz="2400" u="sng" dirty="0"/>
              <a:t>Türk Kütüphaneciliği</a:t>
            </a:r>
            <a:r>
              <a:rPr lang="tr-TR" sz="2400" dirty="0"/>
              <a:t>, 23 (2009): 742-768.</a:t>
            </a:r>
          </a:p>
          <a:p>
            <a:r>
              <a:rPr lang="tr-TR" sz="2800" dirty="0"/>
              <a:t>Chicago/</a:t>
            </a:r>
            <a:r>
              <a:rPr lang="tr-TR" sz="2800" dirty="0" err="1"/>
              <a:t>Turabian</a:t>
            </a:r>
            <a:endParaRPr lang="tr-TR" sz="2800" dirty="0"/>
          </a:p>
          <a:p>
            <a:pPr>
              <a:buFontTx/>
              <a:buNone/>
            </a:pPr>
            <a:r>
              <a:rPr lang="tr-TR" sz="2400" dirty="0"/>
              <a:t>	</a:t>
            </a:r>
            <a:r>
              <a:rPr lang="tr-TR" sz="2400" dirty="0" err="1"/>
              <a:t>Tonta</a:t>
            </a:r>
            <a:r>
              <a:rPr lang="tr-TR" sz="2400" dirty="0"/>
              <a:t>, Yaşar. “Dijital Yerliler, Sosyal Ağlar ve Kütüphanelerin Geleceği.” </a:t>
            </a:r>
            <a:r>
              <a:rPr lang="tr-TR" sz="2400" i="1" dirty="0"/>
              <a:t>Türk Kütüphaneciliği</a:t>
            </a:r>
            <a:r>
              <a:rPr lang="tr-TR" sz="2400" dirty="0"/>
              <a:t> 23 (2009): 742-768.</a:t>
            </a:r>
          </a:p>
        </p:txBody>
      </p:sp>
    </p:spTree>
  </p:cSld>
  <p:clrMapOvr>
    <a:masterClrMapping/>
  </p:clrMapOvr>
  <p:transition>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lum bright="30000" contrast="30000"/>
          </a:blip>
          <a:srcRect/>
          <a:stretch>
            <a:fillRect/>
          </a:stretch>
        </p:blipFill>
        <p:spPr bwMode="auto">
          <a:xfrm>
            <a:off x="179512" y="404664"/>
            <a:ext cx="8713519" cy="645333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workshop\2015-04-19 20 nisan Eylem Araş\20150419_142927.jpg"/>
          <p:cNvPicPr>
            <a:picLocks noChangeAspect="1" noChangeArrowheads="1"/>
          </p:cNvPicPr>
          <p:nvPr/>
        </p:nvPicPr>
        <p:blipFill>
          <a:blip r:embed="rId2" cstate="print">
            <a:lum bright="10000"/>
          </a:blip>
          <a:srcRect/>
          <a:stretch>
            <a:fillRect/>
          </a:stretch>
        </p:blipFill>
        <p:spPr bwMode="auto">
          <a:xfrm>
            <a:off x="1355040" y="0"/>
            <a:ext cx="6433919"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79512" y="332656"/>
            <a:ext cx="9144000" cy="908050"/>
          </a:xfrm>
        </p:spPr>
        <p:txBody>
          <a:bodyPr anchor="t"/>
          <a:lstStyle/>
          <a:p>
            <a:r>
              <a:rPr lang="tr-TR"/>
              <a:t>Gönderme (Örnek - Makale)</a:t>
            </a:r>
          </a:p>
        </p:txBody>
      </p:sp>
      <p:sp>
        <p:nvSpPr>
          <p:cNvPr id="33795" name="Rectangle 3"/>
          <p:cNvSpPr>
            <a:spLocks noGrp="1" noChangeArrowheads="1"/>
          </p:cNvSpPr>
          <p:nvPr>
            <p:ph type="body" idx="1"/>
          </p:nvPr>
        </p:nvSpPr>
        <p:spPr>
          <a:xfrm>
            <a:off x="457200" y="1700808"/>
            <a:ext cx="8435975" cy="4680520"/>
          </a:xfrm>
        </p:spPr>
        <p:txBody>
          <a:bodyPr bIns="45720"/>
          <a:lstStyle/>
          <a:p>
            <a:r>
              <a:rPr lang="tr-TR" sz="2800" dirty="0"/>
              <a:t>APA</a:t>
            </a:r>
          </a:p>
          <a:p>
            <a:pPr>
              <a:buFontTx/>
              <a:buNone/>
            </a:pPr>
            <a:r>
              <a:rPr lang="tr-TR" sz="2800" dirty="0"/>
              <a:t>	(</a:t>
            </a:r>
            <a:r>
              <a:rPr lang="tr-TR" sz="2400" dirty="0" err="1"/>
              <a:t>Tonta</a:t>
            </a:r>
            <a:r>
              <a:rPr lang="tr-TR" sz="2400" dirty="0"/>
              <a:t>, 2009, s. 747)</a:t>
            </a:r>
          </a:p>
          <a:p>
            <a:pPr>
              <a:buFontTx/>
              <a:buNone/>
            </a:pPr>
            <a:endParaRPr lang="tr-TR" sz="2400" dirty="0"/>
          </a:p>
          <a:p>
            <a:r>
              <a:rPr lang="tr-TR" sz="2800" dirty="0"/>
              <a:t>MLA</a:t>
            </a:r>
          </a:p>
          <a:p>
            <a:pPr>
              <a:buFontTx/>
              <a:buNone/>
            </a:pPr>
            <a:r>
              <a:rPr lang="tr-TR" sz="2800" dirty="0"/>
              <a:t>	(</a:t>
            </a:r>
            <a:r>
              <a:rPr lang="tr-TR" sz="2400" dirty="0" err="1"/>
              <a:t>Tonta</a:t>
            </a:r>
            <a:r>
              <a:rPr lang="tr-TR" sz="2400" dirty="0"/>
              <a:t> 747)</a:t>
            </a:r>
          </a:p>
          <a:p>
            <a:pPr>
              <a:buFontTx/>
              <a:buNone/>
            </a:pPr>
            <a:endParaRPr lang="tr-TR" sz="2400" dirty="0"/>
          </a:p>
          <a:p>
            <a:r>
              <a:rPr lang="tr-TR" sz="2800" dirty="0"/>
              <a:t>Chicago/</a:t>
            </a:r>
            <a:r>
              <a:rPr lang="tr-TR" sz="2800" dirty="0" err="1"/>
              <a:t>Turabian</a:t>
            </a:r>
            <a:endParaRPr lang="tr-TR" sz="2800" dirty="0"/>
          </a:p>
          <a:p>
            <a:pPr>
              <a:buFontTx/>
              <a:buNone/>
            </a:pPr>
            <a:r>
              <a:rPr lang="tr-TR" sz="2400" dirty="0"/>
              <a:t>	(</a:t>
            </a:r>
            <a:r>
              <a:rPr lang="tr-TR" sz="2400" dirty="0" err="1"/>
              <a:t>Tonta</a:t>
            </a:r>
            <a:r>
              <a:rPr lang="tr-TR" sz="2400" dirty="0"/>
              <a:t> 2009, 747)</a:t>
            </a:r>
          </a:p>
        </p:txBody>
      </p:sp>
    </p:spTree>
  </p:cSld>
  <p:clrMapOvr>
    <a:masterClrMapping/>
  </p:clrMapOvr>
  <p:transition>
    <p:cover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60648"/>
            <a:ext cx="8893175" cy="908051"/>
          </a:xfrm>
        </p:spPr>
        <p:txBody>
          <a:bodyPr anchor="t"/>
          <a:lstStyle/>
          <a:p>
            <a:r>
              <a:rPr lang="tr-TR" dirty="0"/>
              <a:t>Kaynakça Yönetim Araçları</a:t>
            </a:r>
          </a:p>
        </p:txBody>
      </p:sp>
      <p:sp>
        <p:nvSpPr>
          <p:cNvPr id="5" name="Rectangle 3"/>
          <p:cNvSpPr txBox="1">
            <a:spLocks noChangeArrowheads="1"/>
          </p:cNvSpPr>
          <p:nvPr/>
        </p:nvSpPr>
        <p:spPr bwMode="auto">
          <a:xfrm>
            <a:off x="179388" y="1484784"/>
            <a:ext cx="8785225" cy="4801716"/>
          </a:xfrm>
          <a:prstGeom prst="rect">
            <a:avLst/>
          </a:prstGeom>
          <a:noFill/>
          <a:ln w="9525">
            <a:noFill/>
            <a:miter lim="800000"/>
            <a:headEnd/>
            <a:tailEnd/>
          </a:ln>
        </p:spPr>
        <p:txBody>
          <a:bodyPr/>
          <a:lstStyle/>
          <a:p>
            <a:pPr marL="342900" indent="-342900" eaLnBrk="0" hangingPunct="0">
              <a:spcBef>
                <a:spcPct val="20000"/>
              </a:spcBef>
              <a:buFontTx/>
              <a:buChar char="•"/>
              <a:defRPr/>
            </a:pPr>
            <a:r>
              <a:rPr lang="tr-TR" sz="3200" b="1" u="sng" kern="0" dirty="0">
                <a:latin typeface="+mn-lt"/>
                <a:cs typeface="+mn-cs"/>
              </a:rPr>
              <a:t>Ücretsiz</a:t>
            </a:r>
          </a:p>
          <a:p>
            <a:pPr marL="742950" lvl="1" indent="-285750" eaLnBrk="0" hangingPunct="0">
              <a:spcBef>
                <a:spcPct val="20000"/>
              </a:spcBef>
              <a:buFontTx/>
              <a:buChar char="–"/>
              <a:defRPr/>
            </a:pPr>
            <a:r>
              <a:rPr lang="tr-TR" sz="2800" kern="0" dirty="0">
                <a:latin typeface="+mn-lt"/>
                <a:cs typeface="+mn-cs"/>
              </a:rPr>
              <a:t>BibDesk </a:t>
            </a:r>
            <a:r>
              <a:rPr lang="tr-TR" sz="1500" kern="0" dirty="0">
                <a:latin typeface="+mn-lt"/>
                <a:cs typeface="+mn-cs"/>
              </a:rPr>
              <a:t>=&gt; http://bibdesk.sourceforge.net/</a:t>
            </a:r>
          </a:p>
          <a:p>
            <a:pPr marL="742950" lvl="1" indent="-285750" eaLnBrk="0" hangingPunct="0">
              <a:spcBef>
                <a:spcPct val="20000"/>
              </a:spcBef>
              <a:buFontTx/>
              <a:buChar char="–"/>
              <a:defRPr/>
            </a:pPr>
            <a:r>
              <a:rPr lang="tr-TR" sz="2800" kern="0" dirty="0">
                <a:latin typeface="+mn-lt"/>
                <a:cs typeface="+mn-cs"/>
              </a:rPr>
              <a:t>CiteULike </a:t>
            </a:r>
            <a:r>
              <a:rPr lang="tr-TR" sz="1500" kern="0" dirty="0">
                <a:latin typeface="+mn-lt"/>
                <a:cs typeface="+mn-cs"/>
              </a:rPr>
              <a:t>=&gt; http://www.citeulike.org/</a:t>
            </a:r>
          </a:p>
          <a:p>
            <a:pPr marL="742950" lvl="1" indent="-285750" eaLnBrk="0" hangingPunct="0">
              <a:spcBef>
                <a:spcPct val="20000"/>
              </a:spcBef>
              <a:buFontTx/>
              <a:buChar char="–"/>
              <a:defRPr/>
            </a:pPr>
            <a:r>
              <a:rPr lang="tr-TR" sz="2800" kern="0" dirty="0">
                <a:latin typeface="+mn-lt"/>
                <a:cs typeface="+mn-cs"/>
              </a:rPr>
              <a:t>Zotero </a:t>
            </a:r>
            <a:r>
              <a:rPr lang="tr-TR" sz="1500" kern="0" dirty="0">
                <a:latin typeface="+mn-lt"/>
                <a:cs typeface="+mn-cs"/>
              </a:rPr>
              <a:t>=&gt; http://www.</a:t>
            </a:r>
            <a:r>
              <a:rPr lang="tr-TR" sz="1500" kern="0" dirty="0" err="1">
                <a:latin typeface="+mn-lt"/>
                <a:cs typeface="+mn-cs"/>
              </a:rPr>
              <a:t>zotero</a:t>
            </a:r>
            <a:r>
              <a:rPr lang="tr-TR" sz="1500" kern="0" dirty="0">
                <a:latin typeface="+mn-lt"/>
                <a:cs typeface="+mn-cs"/>
              </a:rPr>
              <a:t>.org/</a:t>
            </a:r>
          </a:p>
          <a:p>
            <a:pPr marL="742950" lvl="1" indent="-285750" eaLnBrk="0" hangingPunct="0">
              <a:spcBef>
                <a:spcPct val="20000"/>
              </a:spcBef>
              <a:defRPr/>
            </a:pPr>
            <a:endParaRPr lang="tr-TR" sz="1500" kern="0" dirty="0">
              <a:latin typeface="+mn-lt"/>
              <a:cs typeface="+mn-cs"/>
            </a:endParaRPr>
          </a:p>
          <a:p>
            <a:pPr marL="342900" indent="-342900" eaLnBrk="0" hangingPunct="0">
              <a:spcBef>
                <a:spcPct val="20000"/>
              </a:spcBef>
              <a:buFontTx/>
              <a:buChar char="•"/>
              <a:defRPr/>
            </a:pPr>
            <a:r>
              <a:rPr lang="tr-TR" sz="3200" b="1" u="sng" kern="0" dirty="0">
                <a:latin typeface="+mn-lt"/>
                <a:cs typeface="+mn-cs"/>
              </a:rPr>
              <a:t>Ücretli</a:t>
            </a:r>
          </a:p>
          <a:p>
            <a:pPr marL="742950" lvl="1" indent="-285750" eaLnBrk="0" hangingPunct="0">
              <a:spcBef>
                <a:spcPts val="0"/>
              </a:spcBef>
              <a:buFontTx/>
              <a:buChar char="–"/>
              <a:defRPr/>
            </a:pPr>
            <a:r>
              <a:rPr lang="tr-TR" sz="2800" kern="0" dirty="0">
                <a:latin typeface="+mn-lt"/>
                <a:cs typeface="+mn-cs"/>
              </a:rPr>
              <a:t>Biblioscape</a:t>
            </a:r>
            <a:r>
              <a:rPr lang="tr-TR" sz="4400" kern="0" dirty="0">
                <a:latin typeface="+mn-lt"/>
                <a:cs typeface="+mn-cs"/>
              </a:rPr>
              <a:t> </a:t>
            </a:r>
            <a:r>
              <a:rPr lang="tr-TR" sz="1500" kern="0" dirty="0">
                <a:latin typeface="+mn-lt"/>
                <a:cs typeface="+mn-cs"/>
              </a:rPr>
              <a:t>=&gt; http://www.biblioscape.com/</a:t>
            </a:r>
          </a:p>
          <a:p>
            <a:pPr marL="742950" lvl="1" indent="-285750" eaLnBrk="0" hangingPunct="0">
              <a:spcBef>
                <a:spcPct val="20000"/>
              </a:spcBef>
              <a:buFontTx/>
              <a:buChar char="–"/>
              <a:defRPr/>
            </a:pPr>
            <a:r>
              <a:rPr lang="tr-TR" sz="2800" kern="0" dirty="0">
                <a:latin typeface="+mn-lt"/>
                <a:cs typeface="+mn-cs"/>
              </a:rPr>
              <a:t>EndNote </a:t>
            </a:r>
            <a:r>
              <a:rPr lang="tr-TR" sz="1500" kern="0" dirty="0">
                <a:latin typeface="+mn-lt"/>
                <a:cs typeface="+mn-cs"/>
              </a:rPr>
              <a:t>=&gt; http://www.endnote.com/</a:t>
            </a:r>
          </a:p>
          <a:p>
            <a:pPr marL="742950" lvl="1" indent="-285750" eaLnBrk="0" hangingPunct="0">
              <a:spcBef>
                <a:spcPct val="20000"/>
              </a:spcBef>
              <a:buFontTx/>
              <a:buChar char="–"/>
              <a:defRPr/>
            </a:pPr>
            <a:r>
              <a:rPr lang="tr-TR" sz="2800" kern="0" dirty="0">
                <a:latin typeface="+mn-lt"/>
                <a:cs typeface="+mn-cs"/>
              </a:rPr>
              <a:t>Reference Manager </a:t>
            </a:r>
            <a:r>
              <a:rPr lang="tr-TR" sz="1500" kern="0" dirty="0">
                <a:latin typeface="+mn-lt"/>
                <a:cs typeface="+mn-cs"/>
              </a:rPr>
              <a:t>=&gt; http://www.refman.com/</a:t>
            </a:r>
          </a:p>
          <a:p>
            <a:pPr marL="742950" lvl="1" indent="-285750" eaLnBrk="0" hangingPunct="0">
              <a:spcBef>
                <a:spcPct val="20000"/>
              </a:spcBef>
              <a:buFontTx/>
              <a:buChar char="–"/>
              <a:defRPr/>
            </a:pPr>
            <a:endParaRPr lang="tr-TR" sz="2800" kern="0" dirty="0">
              <a:latin typeface="+mn-lt"/>
              <a:cs typeface="+mn-cs"/>
            </a:endParaRPr>
          </a:p>
        </p:txBody>
      </p:sp>
    </p:spTree>
  </p:cSld>
  <p:clrMapOvr>
    <a:masterClrMapping/>
  </p:clrMapOvr>
  <p:transition>
    <p:cover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50825" y="260648"/>
            <a:ext cx="8893175" cy="908050"/>
          </a:xfrm>
        </p:spPr>
        <p:txBody>
          <a:bodyPr anchor="t"/>
          <a:lstStyle/>
          <a:p>
            <a:r>
              <a:rPr lang="tr-TR" dirty="0"/>
              <a:t>III-Etik İhlaller</a:t>
            </a:r>
          </a:p>
        </p:txBody>
      </p:sp>
      <p:sp>
        <p:nvSpPr>
          <p:cNvPr id="36867" name="Rectangle 3"/>
          <p:cNvSpPr>
            <a:spLocks noGrp="1" noChangeArrowheads="1"/>
          </p:cNvSpPr>
          <p:nvPr>
            <p:ph type="body" idx="1"/>
          </p:nvPr>
        </p:nvSpPr>
        <p:spPr>
          <a:xfrm>
            <a:off x="457200" y="1125538"/>
            <a:ext cx="8435975" cy="5160962"/>
          </a:xfrm>
        </p:spPr>
        <p:txBody>
          <a:bodyPr bIns="45720"/>
          <a:lstStyle/>
          <a:p>
            <a:r>
              <a:rPr lang="tr-TR" dirty="0"/>
              <a:t>Uydurma</a:t>
            </a:r>
          </a:p>
          <a:p>
            <a:r>
              <a:rPr lang="tr-TR" dirty="0"/>
              <a:t>Çarpıtma</a:t>
            </a:r>
          </a:p>
          <a:p>
            <a:r>
              <a:rPr lang="tr-TR" dirty="0"/>
              <a:t>Aşırma</a:t>
            </a:r>
          </a:p>
          <a:p>
            <a:r>
              <a:rPr lang="tr-TR" dirty="0" err="1"/>
              <a:t>Duplikasyon</a:t>
            </a:r>
            <a:endParaRPr lang="tr-TR" dirty="0"/>
          </a:p>
          <a:p>
            <a:r>
              <a:rPr lang="tr-TR" dirty="0"/>
              <a:t>Dilimleme</a:t>
            </a:r>
          </a:p>
          <a:p>
            <a:r>
              <a:rPr lang="tr-TR" dirty="0"/>
              <a:t>Desteklenerek yürütülen çalışmalarda desteğin belirtilmemesi</a:t>
            </a:r>
          </a:p>
          <a:p>
            <a:r>
              <a:rPr lang="tr-TR" dirty="0"/>
              <a:t>Katkısı olan kişilerin yazar listesine eklenmemesi / olmayanların eklenmesi</a:t>
            </a:r>
          </a:p>
        </p:txBody>
      </p:sp>
      <p:sp>
        <p:nvSpPr>
          <p:cNvPr id="36868" name="Text Box 42"/>
          <p:cNvSpPr txBox="1">
            <a:spLocks noChangeArrowheads="1"/>
          </p:cNvSpPr>
          <p:nvPr/>
        </p:nvSpPr>
        <p:spPr bwMode="auto">
          <a:xfrm>
            <a:off x="4140200" y="6165850"/>
            <a:ext cx="4967288" cy="276225"/>
          </a:xfrm>
          <a:prstGeom prst="rect">
            <a:avLst/>
          </a:prstGeom>
          <a:solidFill>
            <a:schemeClr val="bg1"/>
          </a:solidFill>
          <a:ln w="25400">
            <a:noFill/>
            <a:miter lim="800000"/>
            <a:headEnd/>
            <a:tailEnd/>
          </a:ln>
        </p:spPr>
        <p:txBody>
          <a:bodyPr wrap="none">
            <a:spAutoFit/>
          </a:bodyPr>
          <a:lstStyle/>
          <a:p>
            <a:pPr algn="ctr"/>
            <a:r>
              <a:rPr lang="tr-TR" sz="1200"/>
              <a:t>Kaynak: TÜBİTAK, 2006 (http://journals.tubitak.gov.tr/genel/brosur.pdf)</a:t>
            </a:r>
          </a:p>
        </p:txBody>
      </p:sp>
    </p:spTree>
  </p:cSld>
  <p:clrMapOvr>
    <a:masterClrMapping/>
  </p:clrMapOvr>
  <p:transition>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50825" y="0"/>
            <a:ext cx="8893175" cy="908050"/>
          </a:xfrm>
        </p:spPr>
        <p:txBody>
          <a:bodyPr anchor="t"/>
          <a:lstStyle/>
          <a:p>
            <a:r>
              <a:rPr lang="tr-TR"/>
              <a:t>Örnek I</a:t>
            </a:r>
          </a:p>
        </p:txBody>
      </p:sp>
      <p:sp>
        <p:nvSpPr>
          <p:cNvPr id="40963" name="Rectangle 3"/>
          <p:cNvSpPr>
            <a:spLocks noGrp="1" noChangeArrowheads="1"/>
          </p:cNvSpPr>
          <p:nvPr>
            <p:ph type="body" idx="1"/>
          </p:nvPr>
        </p:nvSpPr>
        <p:spPr>
          <a:xfrm>
            <a:off x="457200" y="1219200"/>
            <a:ext cx="8435975" cy="5162550"/>
          </a:xfrm>
        </p:spPr>
        <p:txBody>
          <a:bodyPr bIns="45720"/>
          <a:lstStyle/>
          <a:p>
            <a:pPr>
              <a:buFontTx/>
              <a:buNone/>
            </a:pPr>
            <a:r>
              <a:rPr lang="tr-TR" sz="2400" i="1"/>
              <a:t>Orijinal metin</a:t>
            </a:r>
          </a:p>
          <a:p>
            <a:pPr>
              <a:buFontTx/>
              <a:buNone/>
            </a:pPr>
            <a:r>
              <a:rPr lang="tr-TR" sz="2400"/>
              <a:t>	</a:t>
            </a:r>
            <a:r>
              <a:rPr lang="tr-TR" sz="2400" b="1"/>
              <a:t>“Araştırma yazarken, kaynaklara iki sebeple atıfta bulunulur: Bilgi aldığınız kaynakları okuyucuya tanıtmak ve kelimelerini ve fikirlerini ödünç aldığınız yazarlara kredi vermek.” (Hacker, 1995, s. 260).</a:t>
            </a:r>
          </a:p>
          <a:p>
            <a:pPr>
              <a:buFontTx/>
              <a:buNone/>
            </a:pPr>
            <a:r>
              <a:rPr lang="tr-TR" sz="2400" i="1"/>
              <a:t>Aşırılmış biçimi (aynı kelimeler kullanılmış ama tırnak içinde verilmemiş):</a:t>
            </a:r>
          </a:p>
          <a:p>
            <a:pPr>
              <a:buFontTx/>
              <a:buNone/>
            </a:pPr>
            <a:r>
              <a:rPr lang="tr-TR" sz="2400"/>
              <a:t>	</a:t>
            </a:r>
            <a:r>
              <a:rPr lang="tr-TR" sz="2400" b="1"/>
              <a:t>Araştırma yazarken, kaynaklar bilgi aldığınız kaynakları okuyucuya tanıtmak ve kelimelerini ve fikirlerini aldığınız yazarlara kredi vermek için gösterilir.</a:t>
            </a:r>
          </a:p>
          <a:p>
            <a:pPr>
              <a:buFontTx/>
              <a:buNone/>
            </a:pPr>
            <a:r>
              <a:rPr lang="tr-TR" sz="2400"/>
              <a:t>	Burada öğrenci yazarın tüm kelimelerini, tırnak içine almadan ve kaynak göstermeden sadece bir cümleye vermiştir.</a:t>
            </a:r>
          </a:p>
        </p:txBody>
      </p:sp>
      <p:sp>
        <p:nvSpPr>
          <p:cNvPr id="40964" name="Text Box 42"/>
          <p:cNvSpPr txBox="1">
            <a:spLocks noChangeArrowheads="1"/>
          </p:cNvSpPr>
          <p:nvPr/>
        </p:nvSpPr>
        <p:spPr bwMode="auto">
          <a:xfrm>
            <a:off x="7096125" y="6165850"/>
            <a:ext cx="2012950" cy="276225"/>
          </a:xfrm>
          <a:prstGeom prst="rect">
            <a:avLst/>
          </a:prstGeom>
          <a:solidFill>
            <a:schemeClr val="bg1"/>
          </a:solidFill>
          <a:ln w="25400">
            <a:noFill/>
            <a:miter lim="800000"/>
            <a:headEnd/>
            <a:tailEnd/>
          </a:ln>
        </p:spPr>
        <p:txBody>
          <a:bodyPr wrap="none">
            <a:spAutoFit/>
          </a:bodyPr>
          <a:lstStyle/>
          <a:p>
            <a:pPr algn="ctr"/>
            <a:r>
              <a:rPr lang="tr-TR" sz="1200"/>
              <a:t>Kaynak: Köklü, 2002, s. 97</a:t>
            </a:r>
          </a:p>
        </p:txBody>
      </p:sp>
    </p:spTree>
  </p:cSld>
  <p:clrMapOvr>
    <a:masterClrMapping/>
  </p:clrMapOvr>
  <p:transition>
    <p:cover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50825" y="0"/>
            <a:ext cx="8893175" cy="908050"/>
          </a:xfrm>
        </p:spPr>
        <p:txBody>
          <a:bodyPr anchor="t"/>
          <a:lstStyle/>
          <a:p>
            <a:r>
              <a:rPr lang="tr-TR"/>
              <a:t>Örnek II</a:t>
            </a:r>
          </a:p>
        </p:txBody>
      </p:sp>
      <p:sp>
        <p:nvSpPr>
          <p:cNvPr id="41987" name="Rectangle 3"/>
          <p:cNvSpPr>
            <a:spLocks noGrp="1" noChangeArrowheads="1"/>
          </p:cNvSpPr>
          <p:nvPr>
            <p:ph type="body" idx="1"/>
          </p:nvPr>
        </p:nvSpPr>
        <p:spPr>
          <a:xfrm>
            <a:off x="457200" y="1219200"/>
            <a:ext cx="8435975" cy="5162550"/>
          </a:xfrm>
        </p:spPr>
        <p:txBody>
          <a:bodyPr bIns="45720"/>
          <a:lstStyle/>
          <a:p>
            <a:pPr>
              <a:buFontTx/>
              <a:buNone/>
            </a:pPr>
            <a:r>
              <a:rPr lang="tr-TR" sz="2400" i="1"/>
              <a:t>Aşırma (yanlış açıklama)</a:t>
            </a:r>
          </a:p>
          <a:p>
            <a:pPr>
              <a:buFontTx/>
              <a:buNone/>
            </a:pPr>
            <a:r>
              <a:rPr lang="tr-TR" sz="2400"/>
              <a:t>	</a:t>
            </a:r>
            <a:r>
              <a:rPr lang="tr-TR" sz="2400" b="1"/>
              <a:t>Araştırma  yazarken, bir çift sebepten kaynaklara atıfta bulunuruz: Bilgi kaynaklarımızı okuyuculara göstermek ve ödünç aldıklarımıza kredi vermek. (Hacker).</a:t>
            </a:r>
          </a:p>
          <a:p>
            <a:pPr>
              <a:buFontTx/>
              <a:buNone/>
            </a:pPr>
            <a:r>
              <a:rPr lang="tr-TR" sz="2400"/>
              <a:t>	Öğrenci burada bazı kelimelerde ufak değişiklikler yapmış ve metin içinde kaynak göstermeyi de eksik yapmıştır. Kaynağa ilişkin yıl ve tarih bilgisi eksiktir.</a:t>
            </a:r>
          </a:p>
          <a:p>
            <a:pPr>
              <a:buFontTx/>
              <a:buNone/>
            </a:pPr>
            <a:r>
              <a:rPr lang="tr-TR" sz="2400" i="1"/>
              <a:t>Uygun çözüm</a:t>
            </a:r>
          </a:p>
          <a:p>
            <a:pPr>
              <a:buFontTx/>
              <a:buNone/>
            </a:pPr>
            <a:r>
              <a:rPr lang="tr-TR" sz="2400"/>
              <a:t>	</a:t>
            </a:r>
            <a:r>
              <a:rPr lang="tr-TR" sz="2400" b="1"/>
              <a:t>Bir araştırmacı okuyucusunun bilgi aldığı yeri bilmesini sağlamak, ve tanıtmak ve orijinal çalışmaya kredi vermek üzere kaynaklarına atıfta bulunur (Hacker, 1995, s.260).</a:t>
            </a:r>
          </a:p>
        </p:txBody>
      </p:sp>
      <p:sp>
        <p:nvSpPr>
          <p:cNvPr id="41988" name="Text Box 42"/>
          <p:cNvSpPr txBox="1">
            <a:spLocks noChangeArrowheads="1"/>
          </p:cNvSpPr>
          <p:nvPr/>
        </p:nvSpPr>
        <p:spPr bwMode="auto">
          <a:xfrm>
            <a:off x="7096125" y="6165850"/>
            <a:ext cx="2012950" cy="276225"/>
          </a:xfrm>
          <a:prstGeom prst="rect">
            <a:avLst/>
          </a:prstGeom>
          <a:solidFill>
            <a:schemeClr val="bg1"/>
          </a:solidFill>
          <a:ln w="25400">
            <a:noFill/>
            <a:miter lim="800000"/>
            <a:headEnd/>
            <a:tailEnd/>
          </a:ln>
        </p:spPr>
        <p:txBody>
          <a:bodyPr wrap="none">
            <a:spAutoFit/>
          </a:bodyPr>
          <a:lstStyle/>
          <a:p>
            <a:pPr algn="ctr"/>
            <a:r>
              <a:rPr lang="tr-TR" sz="1200"/>
              <a:t>Kaynak: Köklü, 2002, s. 97</a:t>
            </a:r>
          </a:p>
        </p:txBody>
      </p:sp>
    </p:spTree>
  </p:cSld>
  <p:clrMapOvr>
    <a:masterClrMapping/>
  </p:clrMapOvr>
  <p:transition>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8640"/>
            <a:ext cx="8229600" cy="6480720"/>
          </a:xfrm>
        </p:spPr>
        <p:txBody>
          <a:bodyPr>
            <a:normAutofit/>
          </a:bodyPr>
          <a:lstStyle/>
          <a:p>
            <a:pPr algn="ctr">
              <a:buNone/>
            </a:pPr>
            <a:r>
              <a:rPr lang="tr-TR" sz="5200" dirty="0"/>
              <a:t>I-Literatür Değerlendirmesi</a:t>
            </a:r>
          </a:p>
          <a:p>
            <a:pPr>
              <a:buNone/>
            </a:pPr>
            <a:endParaRPr lang="tr-TR" dirty="0"/>
          </a:p>
          <a:p>
            <a:r>
              <a:rPr lang="tr-TR" dirty="0"/>
              <a:t>Bilindiği üzere bilimsel bilgi birikim süreci içinde büyür. Bu yüzden her bilimsel çalışmada araştırmacı hem mevcut bilgi birikiminden faydalanmak zorundadır hem de çalışması ile bilgi birikime katkıda bulunması gerekir. Bu, aynı zamanda tezin veya araştırma konusunun özgünlüğünün gösterilmesi anlamına gelir.</a:t>
            </a:r>
          </a:p>
          <a:p>
            <a:endParaRPr lang="tr-TR" dirty="0"/>
          </a:p>
          <a:p>
            <a:pPr>
              <a:buNone/>
            </a:pPr>
            <a:endParaRPr lang="tr-TR" dirty="0"/>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50825" y="0"/>
            <a:ext cx="8893175" cy="908050"/>
          </a:xfrm>
        </p:spPr>
        <p:txBody>
          <a:bodyPr anchor="t"/>
          <a:lstStyle/>
          <a:p>
            <a:r>
              <a:rPr lang="tr-TR"/>
              <a:t>Örnek III</a:t>
            </a:r>
          </a:p>
        </p:txBody>
      </p:sp>
      <p:sp>
        <p:nvSpPr>
          <p:cNvPr id="43011" name="Text Box 42"/>
          <p:cNvSpPr txBox="1">
            <a:spLocks noChangeArrowheads="1"/>
          </p:cNvSpPr>
          <p:nvPr/>
        </p:nvSpPr>
        <p:spPr bwMode="auto">
          <a:xfrm>
            <a:off x="7096125" y="6165850"/>
            <a:ext cx="2012950" cy="276225"/>
          </a:xfrm>
          <a:prstGeom prst="rect">
            <a:avLst/>
          </a:prstGeom>
          <a:solidFill>
            <a:schemeClr val="bg1"/>
          </a:solidFill>
          <a:ln w="25400">
            <a:noFill/>
            <a:miter lim="800000"/>
            <a:headEnd/>
            <a:tailEnd/>
          </a:ln>
        </p:spPr>
        <p:txBody>
          <a:bodyPr wrap="none">
            <a:spAutoFit/>
          </a:bodyPr>
          <a:lstStyle/>
          <a:p>
            <a:pPr algn="ctr"/>
            <a:r>
              <a:rPr lang="tr-TR" sz="1200"/>
              <a:t>Kaynak: Köklü, 2002, s. 98</a:t>
            </a:r>
          </a:p>
        </p:txBody>
      </p:sp>
      <p:pic>
        <p:nvPicPr>
          <p:cNvPr id="43012" name="Picture 2"/>
          <p:cNvPicPr>
            <a:picLocks noChangeAspect="1" noChangeArrowheads="1"/>
          </p:cNvPicPr>
          <p:nvPr/>
        </p:nvPicPr>
        <p:blipFill>
          <a:blip r:embed="rId3" cstate="print"/>
          <a:srcRect/>
          <a:stretch>
            <a:fillRect/>
          </a:stretch>
        </p:blipFill>
        <p:spPr bwMode="auto">
          <a:xfrm>
            <a:off x="323850" y="1125538"/>
            <a:ext cx="3841750" cy="5327650"/>
          </a:xfrm>
          <a:prstGeom prst="rect">
            <a:avLst/>
          </a:prstGeom>
          <a:noFill/>
          <a:ln w="9525">
            <a:noFill/>
            <a:miter lim="800000"/>
            <a:headEnd/>
            <a:tailEnd/>
          </a:ln>
        </p:spPr>
      </p:pic>
      <p:pic>
        <p:nvPicPr>
          <p:cNvPr id="43013" name="Picture 3"/>
          <p:cNvPicPr>
            <a:picLocks noChangeAspect="1" noChangeArrowheads="1"/>
          </p:cNvPicPr>
          <p:nvPr/>
        </p:nvPicPr>
        <p:blipFill>
          <a:blip r:embed="rId4" cstate="print"/>
          <a:srcRect/>
          <a:stretch>
            <a:fillRect/>
          </a:stretch>
        </p:blipFill>
        <p:spPr bwMode="auto">
          <a:xfrm>
            <a:off x="4427538" y="1125538"/>
            <a:ext cx="4603750" cy="4248150"/>
          </a:xfrm>
          <a:prstGeom prst="rect">
            <a:avLst/>
          </a:prstGeom>
          <a:noFill/>
          <a:ln w="9525">
            <a:noFill/>
            <a:miter lim="800000"/>
            <a:headEnd/>
            <a:tailEnd/>
          </a:ln>
        </p:spPr>
      </p:pic>
    </p:spTree>
  </p:cSld>
  <p:clrMapOvr>
    <a:masterClrMapping/>
  </p:clrMapOvr>
  <p:transition>
    <p:cover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60648"/>
            <a:ext cx="8893175" cy="908050"/>
          </a:xfrm>
        </p:spPr>
        <p:txBody>
          <a:bodyPr anchor="t"/>
          <a:lstStyle/>
          <a:p>
            <a:r>
              <a:rPr lang="tr-TR" dirty="0"/>
              <a:t>İntihal Tespit Araçları</a:t>
            </a:r>
          </a:p>
        </p:txBody>
      </p:sp>
      <p:sp>
        <p:nvSpPr>
          <p:cNvPr id="54275" name="Rectangle 3"/>
          <p:cNvSpPr>
            <a:spLocks noGrp="1" noChangeArrowheads="1"/>
          </p:cNvSpPr>
          <p:nvPr>
            <p:ph type="body" idx="1"/>
          </p:nvPr>
        </p:nvSpPr>
        <p:spPr>
          <a:xfrm>
            <a:off x="179388" y="1268760"/>
            <a:ext cx="8785225" cy="5017740"/>
          </a:xfrm>
        </p:spPr>
        <p:txBody>
          <a:bodyPr bIns="45720"/>
          <a:lstStyle/>
          <a:p>
            <a:r>
              <a:rPr lang="tr-TR" b="1" u="sng" dirty="0"/>
              <a:t>Ücretsiz</a:t>
            </a:r>
          </a:p>
          <a:p>
            <a:pPr lvl="1"/>
            <a:r>
              <a:rPr lang="tr-TR" dirty="0" err="1"/>
              <a:t>Chimpsky</a:t>
            </a:r>
            <a:r>
              <a:rPr lang="tr-TR" dirty="0"/>
              <a:t> </a:t>
            </a:r>
            <a:r>
              <a:rPr lang="tr-TR" sz="1500" dirty="0"/>
              <a:t>=&gt; http://chimpsky.uwaterloo.ca/</a:t>
            </a:r>
          </a:p>
          <a:p>
            <a:pPr lvl="1"/>
            <a:r>
              <a:rPr lang="tr-TR" dirty="0" err="1"/>
              <a:t>Plagium</a:t>
            </a:r>
            <a:r>
              <a:rPr lang="tr-TR" dirty="0"/>
              <a:t> </a:t>
            </a:r>
            <a:r>
              <a:rPr lang="tr-TR" sz="1500" dirty="0"/>
              <a:t>=&gt; http://plagium.com/</a:t>
            </a:r>
          </a:p>
          <a:p>
            <a:pPr lvl="1"/>
            <a:r>
              <a:rPr lang="tr-TR" dirty="0" err="1"/>
              <a:t>Plagiarism</a:t>
            </a:r>
            <a:r>
              <a:rPr lang="tr-TR" dirty="0"/>
              <a:t> </a:t>
            </a:r>
            <a:r>
              <a:rPr lang="tr-TR" dirty="0" err="1"/>
              <a:t>Checker</a:t>
            </a:r>
            <a:r>
              <a:rPr lang="tr-TR" dirty="0"/>
              <a:t> </a:t>
            </a:r>
            <a:r>
              <a:rPr lang="tr-TR" sz="1500" dirty="0"/>
              <a:t>=&gt; http://www.</a:t>
            </a:r>
            <a:r>
              <a:rPr lang="tr-TR" sz="1500" dirty="0" err="1"/>
              <a:t>dustball</a:t>
            </a:r>
            <a:r>
              <a:rPr lang="tr-TR" sz="1500" dirty="0"/>
              <a:t>.com/</a:t>
            </a:r>
            <a:r>
              <a:rPr lang="tr-TR" sz="1500" dirty="0" err="1"/>
              <a:t>cs</a:t>
            </a:r>
            <a:r>
              <a:rPr lang="tr-TR" sz="1500" dirty="0"/>
              <a:t>/</a:t>
            </a:r>
            <a:r>
              <a:rPr lang="tr-TR" sz="1500" dirty="0" err="1"/>
              <a:t>plagiarism</a:t>
            </a:r>
            <a:r>
              <a:rPr lang="tr-TR" sz="1500" dirty="0"/>
              <a:t>.</a:t>
            </a:r>
            <a:r>
              <a:rPr lang="tr-TR" sz="1500" dirty="0" err="1"/>
              <a:t>checker</a:t>
            </a:r>
            <a:r>
              <a:rPr lang="tr-TR" sz="1500" dirty="0"/>
              <a:t>/</a:t>
            </a:r>
          </a:p>
          <a:p>
            <a:pPr lvl="1"/>
            <a:endParaRPr lang="tr-TR" sz="1500" dirty="0"/>
          </a:p>
          <a:p>
            <a:r>
              <a:rPr lang="tr-TR" b="1" u="sng" dirty="0"/>
              <a:t>Ücretli</a:t>
            </a:r>
          </a:p>
          <a:p>
            <a:pPr lvl="1"/>
            <a:r>
              <a:rPr lang="tr-TR" dirty="0" err="1"/>
              <a:t>Plagiarismdetect</a:t>
            </a:r>
            <a:r>
              <a:rPr lang="tr-TR" dirty="0"/>
              <a:t> </a:t>
            </a:r>
            <a:r>
              <a:rPr lang="tr-TR" sz="1500" dirty="0"/>
              <a:t>=&gt;http://www.</a:t>
            </a:r>
            <a:r>
              <a:rPr lang="tr-TR" sz="1500" dirty="0" err="1"/>
              <a:t>plagiarismdetect</a:t>
            </a:r>
            <a:r>
              <a:rPr lang="tr-TR" sz="1500" dirty="0"/>
              <a:t>.com/</a:t>
            </a:r>
          </a:p>
          <a:p>
            <a:pPr lvl="1"/>
            <a:r>
              <a:rPr lang="tr-TR" dirty="0" err="1"/>
              <a:t>PlagScan</a:t>
            </a:r>
            <a:r>
              <a:rPr lang="tr-TR" dirty="0"/>
              <a:t> </a:t>
            </a:r>
            <a:r>
              <a:rPr lang="tr-TR" sz="1500" dirty="0"/>
              <a:t>=&gt; http://www.</a:t>
            </a:r>
            <a:r>
              <a:rPr lang="tr-TR" sz="1500" dirty="0" err="1"/>
              <a:t>plagscan</a:t>
            </a:r>
            <a:r>
              <a:rPr lang="tr-TR" sz="1500" dirty="0"/>
              <a:t>.com/</a:t>
            </a:r>
          </a:p>
          <a:p>
            <a:pPr lvl="1"/>
            <a:r>
              <a:rPr lang="tr-TR" dirty="0" err="1"/>
              <a:t>Turnitin</a:t>
            </a:r>
            <a:r>
              <a:rPr lang="tr-TR" dirty="0"/>
              <a:t> </a:t>
            </a:r>
            <a:r>
              <a:rPr lang="tr-TR" sz="1500" dirty="0"/>
              <a:t>=&gt; https://turnitin.com/</a:t>
            </a:r>
          </a:p>
          <a:p>
            <a:pPr lvl="1"/>
            <a:endParaRPr lang="tr-TR" dirty="0"/>
          </a:p>
        </p:txBody>
      </p:sp>
    </p:spTree>
  </p:cSld>
  <p:clrMapOvr>
    <a:masterClrMapping/>
  </p:clrMapOvr>
  <p:transition>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I-Literatür Değerlendirmesi</a:t>
            </a:r>
          </a:p>
        </p:txBody>
      </p:sp>
      <p:sp>
        <p:nvSpPr>
          <p:cNvPr id="3" name="2 İçerik Yer Tutucusu"/>
          <p:cNvSpPr>
            <a:spLocks noGrp="1"/>
          </p:cNvSpPr>
          <p:nvPr>
            <p:ph idx="1"/>
          </p:nvPr>
        </p:nvSpPr>
        <p:spPr>
          <a:xfrm>
            <a:off x="457200" y="1268760"/>
            <a:ext cx="8229600" cy="5256584"/>
          </a:xfrm>
        </p:spPr>
        <p:txBody>
          <a:bodyPr>
            <a:normAutofit fontScale="92500"/>
          </a:bodyPr>
          <a:lstStyle/>
          <a:p>
            <a:r>
              <a:rPr lang="tr-TR" dirty="0"/>
              <a:t>Literatür değerlendirmesinde şu yol izlenir: Kaynağın </a:t>
            </a:r>
            <a:r>
              <a:rPr lang="tr-TR" u="sng" dirty="0"/>
              <a:t>bibliyografik künyesi </a:t>
            </a:r>
            <a:r>
              <a:rPr lang="tr-TR" dirty="0"/>
              <a:t>tam olarak verildikten sonra eserde </a:t>
            </a:r>
            <a:r>
              <a:rPr lang="tr-TR" u="sng" dirty="0"/>
              <a:t>hangi konuların nasıl ele alındığı </a:t>
            </a:r>
            <a:r>
              <a:rPr lang="tr-TR" dirty="0"/>
              <a:t>ve </a:t>
            </a:r>
            <a:r>
              <a:rPr lang="tr-TR" u="sng" dirty="0"/>
              <a:t>literatüre katkısının ne olduğu </a:t>
            </a:r>
            <a:r>
              <a:rPr lang="tr-TR" dirty="0"/>
              <a:t>belirtilir. Hazırlanacak tezin veya yapılacak olan araştırmanın </a:t>
            </a:r>
            <a:r>
              <a:rPr lang="tr-TR" u="sng" dirty="0"/>
              <a:t>bunun dışında ne katkı sağlayacağı </a:t>
            </a:r>
            <a:r>
              <a:rPr lang="tr-TR" dirty="0"/>
              <a:t>tez önerisinin veya araştırmanın giriş bölümünde ana teması/araştırma </a:t>
            </a:r>
            <a:r>
              <a:rPr lang="tr-TR" u="sng" dirty="0"/>
              <a:t>sorusu ile ilişkilendirilerek açıklanır. </a:t>
            </a:r>
            <a:r>
              <a:rPr lang="tr-TR" dirty="0"/>
              <a:t>Her bir eser için yapılan değerlendirmelerle tezin veya araştırmanın literatür içindeki </a:t>
            </a:r>
            <a:r>
              <a:rPr lang="tr-TR" u="sng" dirty="0"/>
              <a:t>yeri belirlenmiş </a:t>
            </a:r>
            <a:r>
              <a:rPr lang="tr-TR" dirty="0"/>
              <a:t>olur.</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50825" y="332656"/>
            <a:ext cx="8893175" cy="908050"/>
          </a:xfrm>
        </p:spPr>
        <p:txBody>
          <a:bodyPr anchor="t"/>
          <a:lstStyle/>
          <a:p>
            <a:r>
              <a:rPr lang="tr-TR" dirty="0"/>
              <a:t>Yararlanılacak Bilgi Kaynakları</a:t>
            </a:r>
          </a:p>
        </p:txBody>
      </p:sp>
      <p:sp>
        <p:nvSpPr>
          <p:cNvPr id="23555" name="Rectangle 3"/>
          <p:cNvSpPr>
            <a:spLocks noGrp="1" noChangeArrowheads="1"/>
          </p:cNvSpPr>
          <p:nvPr>
            <p:ph type="body" idx="1"/>
          </p:nvPr>
        </p:nvSpPr>
        <p:spPr>
          <a:xfrm>
            <a:off x="457200" y="1700808"/>
            <a:ext cx="8435975" cy="4680942"/>
          </a:xfrm>
        </p:spPr>
        <p:txBody>
          <a:bodyPr bIns="45720"/>
          <a:lstStyle/>
          <a:p>
            <a:r>
              <a:rPr lang="tr-TR" dirty="0"/>
              <a:t>Basılı bilgi kaynakları</a:t>
            </a:r>
          </a:p>
          <a:p>
            <a:pPr lvl="1"/>
            <a:r>
              <a:rPr lang="tr-TR" dirty="0"/>
              <a:t>Kitaplar</a:t>
            </a:r>
          </a:p>
          <a:p>
            <a:pPr lvl="1"/>
            <a:r>
              <a:rPr lang="tr-TR" dirty="0"/>
              <a:t>Dergiler</a:t>
            </a:r>
          </a:p>
          <a:p>
            <a:pPr lvl="1"/>
            <a:r>
              <a:rPr lang="tr-TR" dirty="0"/>
              <a:t>Tezler</a:t>
            </a:r>
          </a:p>
          <a:p>
            <a:pPr lvl="1"/>
            <a:r>
              <a:rPr lang="tr-TR" dirty="0"/>
              <a:t>Raporlar vb.</a:t>
            </a:r>
          </a:p>
          <a:p>
            <a:r>
              <a:rPr lang="tr-TR" dirty="0"/>
              <a:t>Elektronik bilgi kaynakları</a:t>
            </a:r>
          </a:p>
          <a:p>
            <a:pPr lvl="1"/>
            <a:r>
              <a:rPr lang="tr-TR" dirty="0"/>
              <a:t>Tam metin veri tabanları</a:t>
            </a:r>
          </a:p>
          <a:p>
            <a:pPr lvl="1"/>
            <a:r>
              <a:rPr lang="tr-TR" dirty="0"/>
              <a:t>Bibliyografik veri tabanları</a:t>
            </a:r>
          </a:p>
          <a:p>
            <a:endParaRPr lang="tr-TR" dirty="0"/>
          </a:p>
        </p:txBody>
      </p:sp>
    </p:spTree>
  </p:cSld>
  <p:clrMapOvr>
    <a:masterClrMapping/>
  </p:clrMapOvr>
  <p:transition>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Literatür İncelemesi Yaparken Dikkat Edilecek Hususlar Nelerdir?</a:t>
            </a:r>
          </a:p>
        </p:txBody>
      </p:sp>
      <p:sp>
        <p:nvSpPr>
          <p:cNvPr id="3" name="2 İçerik Yer Tutucusu"/>
          <p:cNvSpPr>
            <a:spLocks noGrp="1"/>
          </p:cNvSpPr>
          <p:nvPr>
            <p:ph idx="1"/>
          </p:nvPr>
        </p:nvSpPr>
        <p:spPr/>
        <p:txBody>
          <a:bodyPr>
            <a:normAutofit fontScale="77500" lnSpcReduction="20000"/>
          </a:bodyPr>
          <a:lstStyle/>
          <a:p>
            <a:r>
              <a:rPr lang="tr-TR" b="1" dirty="0"/>
              <a:t>Öncelikle bir konu belirleyin.</a:t>
            </a:r>
            <a:r>
              <a:rPr lang="tr-TR" dirty="0"/>
              <a:t> Çağdaş bilimde, hakkında literatür inceleme yazısı yazılabilecek sayısız konu vardır. Bu yüzden inceleme konunuzun ilgi alanınıza girdiğine emin olun. Daha önceki çalışmalarınız ile aynı doğrultudaki bir konu hakkında yazmanız incelemenin kalitesi ve başarısı açısından oldukça önemlidir.</a:t>
            </a:r>
          </a:p>
          <a:p>
            <a:endParaRPr lang="tr-TR" dirty="0"/>
          </a:p>
          <a:p>
            <a:r>
              <a:rPr lang="tr-TR" b="1" dirty="0"/>
              <a:t>Tekrar tekrar </a:t>
            </a:r>
            <a:r>
              <a:rPr lang="tr-TR" b="1" dirty="0">
                <a:hlinkClick r:id="rId2" tooltip="Bir Araştırma Makalesi için Bilgi Toplamak"/>
              </a:rPr>
              <a:t>araştırın</a:t>
            </a:r>
            <a:r>
              <a:rPr lang="tr-TR" dirty="0"/>
              <a:t>. Konunuzu seçtikten sonra literatürü taramaya ve gerekli kaynakları </a:t>
            </a:r>
            <a:r>
              <a:rPr lang="tr-TR" dirty="0">
                <a:solidFill>
                  <a:srgbClr val="002060"/>
                </a:solidFill>
                <a:hlinkClick r:id="rId3" tooltip="Araştırma Yapmanızı Kolaylaştıracak İnternet Kaynakları"/>
              </a:rPr>
              <a:t>toparlamaya başlayın</a:t>
            </a:r>
            <a:r>
              <a:rPr lang="tr-TR" dirty="0">
                <a:solidFill>
                  <a:srgbClr val="002060"/>
                </a:solidFill>
              </a:rPr>
              <a:t>. </a:t>
            </a:r>
            <a:r>
              <a:rPr lang="tr-TR" dirty="0"/>
              <a:t>Bu esnada kullandığınız arama öğelerini dikkatlice takip edin. Ardından, daha sonra telafi etmek üzere, ulaşamadığınız kaynakların bir listesini yapın. Bir makale yönetim sistemi kullanırsanız daha verimli çalışabilirsiniz. Daha sonra mutlaka eski araştırmaları da kontrol edin.</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Literatür İncelemesi Yaparken Dikkat Edilecek Hususlar Nelerdir?</a:t>
            </a:r>
          </a:p>
        </p:txBody>
      </p:sp>
      <p:sp>
        <p:nvSpPr>
          <p:cNvPr id="3" name="2 İçerik Yer Tutucusu"/>
          <p:cNvSpPr>
            <a:spLocks noGrp="1"/>
          </p:cNvSpPr>
          <p:nvPr>
            <p:ph idx="1"/>
          </p:nvPr>
        </p:nvSpPr>
        <p:spPr/>
        <p:txBody>
          <a:bodyPr>
            <a:normAutofit lnSpcReduction="10000"/>
          </a:bodyPr>
          <a:lstStyle/>
          <a:p>
            <a:r>
              <a:rPr lang="tr-TR" b="1" dirty="0"/>
              <a:t>Okurken notlar alın.</a:t>
            </a:r>
            <a:r>
              <a:rPr lang="tr-TR" dirty="0"/>
              <a:t> Önce makaleleri okuyup daha sonra da incelemeyi yazmaya başlarsanız birçok önemli noktayı kaçırabilirsiniz. Bu yüzden okurken gerekli yerlerde mutlaka not tutun. Bunu yaparken dikkat etmeniz gereken noktalardan biri, eğer bazı kısımları birebir kopyalıyorsanız tırnak işareti kullanmayı unutmamak. İncelemenin son halinde bu alıntıları kendi cümleleriniz ile tekrar yazabilirsiniz.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workshop\2015-04-19 20 nisan Eylem Araş\20150419_142114.jpg"/>
          <p:cNvPicPr>
            <a:picLocks noChangeAspect="1" noChangeArrowheads="1"/>
          </p:cNvPicPr>
          <p:nvPr/>
        </p:nvPicPr>
        <p:blipFill>
          <a:blip r:embed="rId2" cstate="print">
            <a:lum bright="40000" contrast="40000"/>
          </a:blip>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739</Words>
  <Application>Microsoft Office PowerPoint</Application>
  <PresentationFormat>Ekran Gösterisi (4:3)</PresentationFormat>
  <Paragraphs>160</Paragraphs>
  <Slides>31</Slides>
  <Notes>18</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31</vt:i4>
      </vt:variant>
    </vt:vector>
  </HeadingPairs>
  <TitlesOfParts>
    <vt:vector size="34" baseType="lpstr">
      <vt:lpstr>Arial</vt:lpstr>
      <vt:lpstr>Calibri</vt:lpstr>
      <vt:lpstr>Ofis Teması</vt:lpstr>
      <vt:lpstr>Literatür ve Kaynakça Hazırlama</vt:lpstr>
      <vt:lpstr>I-Literatür Değerlendirmesi</vt:lpstr>
      <vt:lpstr>PowerPoint Sunusu</vt:lpstr>
      <vt:lpstr>I-Literatür Değerlendirmesi</vt:lpstr>
      <vt:lpstr>Yararlanılacak Bilgi Kaynakları</vt:lpstr>
      <vt:lpstr>Literatür İncelemesi Yaparken Dikkat Edilecek Hususlar Nelerdir?</vt:lpstr>
      <vt:lpstr>Literatür İncelemesi Yaparken Dikkat Edilecek Hususlar Nelerdir?</vt:lpstr>
      <vt:lpstr>PowerPoint Sunusu</vt:lpstr>
      <vt:lpstr>PowerPoint Sunusu</vt:lpstr>
      <vt:lpstr>PowerPoint Sunusu</vt:lpstr>
      <vt:lpstr>II-Kaynakça Hazırlama</vt:lpstr>
      <vt:lpstr>Kaynakça, Gönderme, Doğrudan Alıntı</vt:lpstr>
      <vt:lpstr>Örnek</vt:lpstr>
      <vt:lpstr>Kaynak Göstermede Kullanılan Yaklaşımlar</vt:lpstr>
      <vt:lpstr>Örnek</vt:lpstr>
      <vt:lpstr>Kaynak Gösterme Biçimleri</vt:lpstr>
      <vt:lpstr>Kaynakça Hazırlama (Örnek - Kitap)</vt:lpstr>
      <vt:lpstr>PowerPoint Sunusu</vt:lpstr>
      <vt:lpstr>PowerPoint Sunusu</vt:lpstr>
      <vt:lpstr>PowerPoint Sunusu</vt:lpstr>
      <vt:lpstr>Gönderme (Örnek - Kitap)</vt:lpstr>
      <vt:lpstr>Kaynakça Hazırlama (Örnek - Makale)</vt:lpstr>
      <vt:lpstr>PowerPoint Sunusu</vt:lpstr>
      <vt:lpstr>PowerPoint Sunusu</vt:lpstr>
      <vt:lpstr>Gönderme (Örnek - Makale)</vt:lpstr>
      <vt:lpstr>Kaynakça Yönetim Araçları</vt:lpstr>
      <vt:lpstr>III-Etik İhlaller</vt:lpstr>
      <vt:lpstr>Örnek I</vt:lpstr>
      <vt:lpstr>Örnek II</vt:lpstr>
      <vt:lpstr>Örnek III</vt:lpstr>
      <vt:lpstr>İntihal Tespit Araçları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Literatür ve Kaynakça Hazırlama</dc:title>
  <dc:creator>http://www.nedir.org</dc:creator>
  <cp:lastModifiedBy>mehmet genç</cp:lastModifiedBy>
  <cp:revision>26</cp:revision>
  <dcterms:created xsi:type="dcterms:W3CDTF">2015-04-14T22:17:52Z</dcterms:created>
  <dcterms:modified xsi:type="dcterms:W3CDTF">2018-11-13T10:11:54Z</dcterms:modified>
</cp:coreProperties>
</file>