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73" r:id="rId3"/>
    <p:sldId id="287" r:id="rId4"/>
    <p:sldId id="288" r:id="rId5"/>
    <p:sldId id="298" r:id="rId6"/>
    <p:sldId id="259" r:id="rId7"/>
    <p:sldId id="272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97" r:id="rId16"/>
    <p:sldId id="266" r:id="rId17"/>
    <p:sldId id="267" r:id="rId18"/>
    <p:sldId id="268" r:id="rId19"/>
    <p:sldId id="269" r:id="rId20"/>
    <p:sldId id="271" r:id="rId21"/>
    <p:sldId id="274" r:id="rId22"/>
    <p:sldId id="270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9" r:id="rId32"/>
    <p:sldId id="300" r:id="rId33"/>
    <p:sldId id="283" r:id="rId34"/>
    <p:sldId id="301" r:id="rId35"/>
    <p:sldId id="284" r:id="rId36"/>
    <p:sldId id="285" r:id="rId37"/>
    <p:sldId id="286" r:id="rId3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99FF"/>
    <a:srgbClr val="FF33CC"/>
    <a:srgbClr val="A12417"/>
    <a:srgbClr val="FF3300"/>
    <a:srgbClr val="FFFF00"/>
    <a:srgbClr val="E23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6" autoAdjust="0"/>
    <p:restoredTop sz="94660"/>
  </p:normalViewPr>
  <p:slideViewPr>
    <p:cSldViewPr>
      <p:cViewPr varScale="1">
        <p:scale>
          <a:sx n="85" d="100"/>
          <a:sy n="85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83BB064-F0FB-4DF6-9690-CCB994F04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9D0614F-7B55-48EB-A9F8-F2EEE67592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3A903654-4F6F-49C6-8D47-93A5D31AB4B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56F524C-F44B-446D-99F2-5476226CBB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780E6ED3-CE35-477D-839E-A4C8EA3DAD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BF0C05E-1ADB-4B2A-B731-72A83866E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AFDDDC-FA93-461B-B519-16B52C76C5D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8AA32D2-CE45-4C02-8EB9-2BCA627EF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4E0432-196E-42E0-A9F5-1D6AC9E3A79E}" type="slidenum">
              <a:rPr lang="tr-TR" altLang="tr-TR"/>
              <a:pPr eaLnBrk="1" hangingPunct="1"/>
              <a:t>6</a:t>
            </a:fld>
            <a:endParaRPr lang="tr-TR" altLang="tr-T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BE74DE4-6480-4A2A-8848-E574242681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6FD7423-D713-4EF3-B3FD-1D33D3EF5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965EFE7-BEBF-4738-9AC3-935ECA1A3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97EC46-594A-4E66-86A4-79D8AB5E62DF}" type="slidenum">
              <a:rPr lang="tr-TR" altLang="tr-TR"/>
              <a:pPr eaLnBrk="1" hangingPunct="1"/>
              <a:t>19</a:t>
            </a:fld>
            <a:endParaRPr lang="tr-TR" altLang="tr-TR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9E712BC-E040-4363-BD08-448DD5376F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695048B7-6B73-459B-8BCA-22E6EE0FE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36DB54C-BC09-41B5-9644-646EFB377C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E18107-4D6E-423A-B024-F3894A8B474B}" type="slidenum">
              <a:rPr lang="tr-TR" altLang="tr-TR"/>
              <a:pPr eaLnBrk="1" hangingPunct="1"/>
              <a:t>20</a:t>
            </a:fld>
            <a:endParaRPr lang="tr-TR" altLang="tr-T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6DE93DA-9A98-4841-8CEA-6FC2D6619E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23E46F3-1C98-4A90-A92B-1FC834066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3ACD12E-E827-4FA8-8642-F20E4A319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ADF4B0-0E9A-4685-8060-72420FDD6449}" type="slidenum">
              <a:rPr lang="tr-TR" altLang="tr-TR"/>
              <a:pPr eaLnBrk="1" hangingPunct="1"/>
              <a:t>23</a:t>
            </a:fld>
            <a:endParaRPr lang="tr-TR" altLang="tr-TR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65C8DBC-F264-41B6-A53E-E03D59A0B0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CEF8457-7A65-4F4D-9029-A1744C258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08170F6F-BB0F-44D3-82C4-21C0A3A17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FD3B86-5C55-46EA-9D23-8994707FCEC0}" type="slidenum">
              <a:rPr lang="tr-TR" altLang="tr-TR"/>
              <a:pPr eaLnBrk="1" hangingPunct="1"/>
              <a:t>24</a:t>
            </a:fld>
            <a:endParaRPr lang="tr-TR" altLang="tr-TR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81577D9-4C89-412B-9438-5FD98CE918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45B2102-9A02-4AAA-978B-F9D0C4251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D7F23C2D-61B6-41D6-ADFC-A2C021E2C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8AACFE-1F83-4770-B115-23F413546A63}" type="slidenum">
              <a:rPr lang="tr-TR" altLang="tr-TR"/>
              <a:pPr eaLnBrk="1" hangingPunct="1"/>
              <a:t>25</a:t>
            </a:fld>
            <a:endParaRPr lang="tr-TR" altLang="tr-TR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3B04A92-F367-426F-9D2B-2F6B730414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307742A-EBDA-4AAE-99B6-C6055A4AD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146A6A0-F780-44E9-B8C5-494351035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AE3198-821D-4E40-96E9-6854765F7C65}" type="slidenum">
              <a:rPr lang="tr-TR" altLang="tr-TR"/>
              <a:pPr eaLnBrk="1" hangingPunct="1"/>
              <a:t>26</a:t>
            </a:fld>
            <a:endParaRPr lang="tr-TR" altLang="tr-T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710AD06-798B-4111-97A7-F84B9A80499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8AE32FA-4D8E-429B-BBBB-1FF586547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0D64603-6906-42EF-A1B6-4E752E498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D9123-5C3F-4EB2-A58B-DEACA2DA2785}" type="slidenum">
              <a:rPr lang="tr-TR" altLang="tr-TR"/>
              <a:pPr eaLnBrk="1" hangingPunct="1"/>
              <a:t>10</a:t>
            </a:fld>
            <a:endParaRPr lang="tr-TR" altLang="tr-T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4B05153-521B-4D61-A5BA-4B4DF66FF6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C373D1A-E51C-4902-AB1E-B1D192918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AC844B8A-86CA-45A5-883B-7B22457EC5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EAF2D-CF95-4AF5-A429-F403F6F51DAC}" type="slidenum">
              <a:rPr lang="tr-TR" altLang="tr-TR"/>
              <a:pPr eaLnBrk="1" hangingPunct="1"/>
              <a:t>11</a:t>
            </a:fld>
            <a:endParaRPr lang="tr-TR" altLang="tr-T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67C70E8-37D5-408A-B66D-AD5B3A0A01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29C4DDC-33B7-472E-99CA-C35AE341F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82FB2D2-18A0-48A9-B54A-CDED7A18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1C533E-11A0-4BE8-A693-5B26AA89FD27}" type="slidenum">
              <a:rPr lang="tr-TR" altLang="tr-TR"/>
              <a:pPr eaLnBrk="1" hangingPunct="1"/>
              <a:t>12</a:t>
            </a:fld>
            <a:endParaRPr lang="tr-TR" altLang="tr-TR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198549B4-36DD-4BF0-9361-5AF0BAF24F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9295AC6-74A7-4E34-B634-7930B15F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D8632F3-B704-4712-BDBD-12976E1DF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A1B993-DF49-4B58-AB34-B23CBD50C5D7}" type="slidenum">
              <a:rPr lang="tr-TR" altLang="tr-TR"/>
              <a:pPr eaLnBrk="1" hangingPunct="1"/>
              <a:t>13</a:t>
            </a:fld>
            <a:endParaRPr lang="tr-TR" altLang="tr-T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AFCAE60-2A20-433F-9BDC-3BD69C7F62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AC291D72-4A63-4E2A-A673-F5B340DFC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32EE0204-E7B8-4C4B-A35B-E17658B94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482D2B-E90D-4726-936A-75132E363024}" type="slidenum">
              <a:rPr lang="tr-TR" altLang="tr-TR"/>
              <a:pPr eaLnBrk="1" hangingPunct="1"/>
              <a:t>14</a:t>
            </a:fld>
            <a:endParaRPr lang="tr-TR" altLang="tr-TR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BD0F2401-CFC7-4A29-AF01-EB9909A97E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A6FF154-82C4-45ED-AD53-258361188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9D21BA5-4809-4293-8E35-95E2C5547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426438-DC2F-49B7-9366-D9C7E736F16E}" type="slidenum">
              <a:rPr lang="tr-TR" altLang="tr-TR"/>
              <a:pPr eaLnBrk="1" hangingPunct="1"/>
              <a:t>16</a:t>
            </a:fld>
            <a:endParaRPr lang="tr-TR" altLang="tr-T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F97DE9F-B90A-4164-9767-4A646C1E0C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3B0A657-E784-4FD7-9542-A8289AB20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46AAF2E-9957-4B4C-9A2A-770779947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40E956-CD82-4289-862A-2DB967A1E500}" type="slidenum">
              <a:rPr lang="tr-TR" altLang="tr-TR"/>
              <a:pPr eaLnBrk="1" hangingPunct="1"/>
              <a:t>17</a:t>
            </a:fld>
            <a:endParaRPr lang="tr-TR" altLang="tr-TR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727A5E3-A77B-4168-B13D-0BAB6D399E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26B115E-007E-41A5-9022-CDA286DE8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D793EBA-5464-4105-BDB4-CA4F5F097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19B65B-AB12-4EFF-A47D-BE39EDA8867B}" type="slidenum">
              <a:rPr lang="tr-TR" altLang="tr-TR"/>
              <a:pPr eaLnBrk="1" hangingPunct="1"/>
              <a:t>18</a:t>
            </a:fld>
            <a:endParaRPr lang="tr-TR" altLang="tr-T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295A428-0CCA-4126-8699-6193097216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227868F-E8A5-4E79-9173-D53EB28DD2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30F6E-33B9-4BD5-88AD-D76AB2BD89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DFBB61-CFAA-4F2B-B052-0CCA61035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236942-45EA-4ED7-B615-CE106FBB3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122C3-4528-4575-8DF9-B9045315D7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509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11BCE-2928-43ED-A9D1-34E81CF11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DBC2A-ED95-4791-B6C6-66DCC159D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78CFC5-2B41-4AFF-AEF7-4D1A53589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14FC37-D4C3-4836-A997-3AC3E15BA7E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330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391B15-0AC2-4A7D-8AD8-84B92B46B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2B50CE-A2D2-426E-8ADD-D9F96F3C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E4CA97-BFA0-4F46-BB8B-0665439DB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20CDC-67FA-4226-A544-1E6FC837DE6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9913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B9778D-AC95-4870-8789-93F461BAC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63913A-5520-490D-B342-98586FAB5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D820FA-85B0-4301-91FD-5CDD8CECE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F3F85-532A-4260-A9C4-4F0EFF92E9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11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1DA6D1-8328-443C-83D8-B891C3F2D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AB95C-6CC9-43B8-8EE0-1D709B58D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40231-B12E-44ED-BA07-66F81FE3E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BD746-411E-4922-87AF-FFE5D310824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480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CA7441-A694-42DC-98B4-D9AD60A70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C61A9-1A0B-498C-A650-7022C9303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737AD0-011E-409B-85D3-D29EF71D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74B15-371F-4AC2-84F8-A167C2782CB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756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48E45-59EE-4305-AF8D-F44EEFA1D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8F129-9A97-46FB-8287-FCE4F7798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A189FE-247F-4998-9475-88D4F2C78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B3919-7446-4C94-84BF-8DD0720567F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210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387F8A-E99F-40BD-A798-6745C186B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61E7E70-B9B0-4F9E-9B28-E0921CA6E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BC4066-10EF-4591-B3D5-7FE58BE2E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3B68D-DC27-4344-A63B-A19A8B0D8CA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5508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538210-D508-4912-B48B-71F0A6FC9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42ADA-CBFC-472C-B602-B5B615E99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E1E8B0-AA1A-4622-9DE5-A69BDD2EF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74CF-78ED-4732-884B-631FF9D9FD1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2224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6D3B-4567-4E45-95D8-10F2D06B5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41945E9-D0DE-4484-BB1C-203E257E5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018CF91-70A8-4F04-89E7-E1E65BC30F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185CE-6C37-451B-A9A6-2BE70A9170B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383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4BD512-0BE9-4502-91BD-FE5694B16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F7CED-F571-4E9C-A3AD-6D88BD1CC3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27360E-8409-4B52-8E2A-CCCCF571F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F29C-6342-4C60-8B9F-A70D3685DF0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55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63EF50-F40A-453C-BA7A-F4346B996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DBDF7-334B-4E11-973E-0C2805326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454AA3-C73B-4F8B-B2EE-DDD8F76B8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1CC04-75F9-49B5-8306-9779CD0B52E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380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2E02D7-ADBD-48D7-94CC-F8BE3586F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A29C319-CC0A-4F69-920B-01B180A19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FC9B07-6B9C-4B04-8184-13C09B5A67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AHMET HARMANBAŞI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D60F2D-45EE-4D3F-8318-733D05CB3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r>
              <a:rPr lang="tr-TR"/>
              <a:t>MERSİN ÇANKAYA İ.Ö.O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9D97B4-9863-4112-8A61-6D12434474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23F8EE-6FEC-4432-A5B3-F6E342CA6CBF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aber3.com/dunyada-yer-cekimi-olmasaydi-foto-galerisi-9719-p2.htm#image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cocuklaricin.net/goklerdekiihtisam1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sxlabs.org/forum/ext.php?ref=http%3A%2F%2Fwww.girisgen.com%2Fportal%2Fdosyalar%2Fyer-cekimi-olmasaydi.asp%3Fkonuid%3D3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aber3.com/gallery.php?id=5141&amp;no=2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ber3.com/dunyada-yer-cekimi-olmasaydi-foto-galerisi-9719-p11.htm#imag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Veri Yer Tutucusu">
            <a:extLst>
              <a:ext uri="{FF2B5EF4-FFF2-40B4-BE49-F238E27FC236}">
                <a16:creationId xmlns:a16="http://schemas.microsoft.com/office/drawing/2014/main" id="{FCA9717B-911D-40DB-B701-B2FBFE4F40A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051" name="2 Altbilgi Yer Tutucusu">
            <a:extLst>
              <a:ext uri="{FF2B5EF4-FFF2-40B4-BE49-F238E27FC236}">
                <a16:creationId xmlns:a16="http://schemas.microsoft.com/office/drawing/2014/main" id="{7884871F-8F1C-47F3-AB48-C7FD2F0A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52" name="Picture 4" descr="Dünyada yer çekimi olmasaydı.. 1">
            <a:hlinkClick r:id="rId2"/>
            <a:extLst>
              <a:ext uri="{FF2B5EF4-FFF2-40B4-BE49-F238E27FC236}">
                <a16:creationId xmlns:a16="http://schemas.microsoft.com/office/drawing/2014/main" id="{311CF53D-CAC8-422B-A103-D5834255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>
            <a:extLst>
              <a:ext uri="{FF2B5EF4-FFF2-40B4-BE49-F238E27FC236}">
                <a16:creationId xmlns:a16="http://schemas.microsoft.com/office/drawing/2014/main" id="{5B4222C2-02B4-4730-84A4-342851AC15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8001000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87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KÜTLE VE ÇEKİM </a:t>
            </a:r>
          </a:p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>
                        <a:alpha val="87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KUVVETİ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Veri Yer Tutucusu">
            <a:extLst>
              <a:ext uri="{FF2B5EF4-FFF2-40B4-BE49-F238E27FC236}">
                <a16:creationId xmlns:a16="http://schemas.microsoft.com/office/drawing/2014/main" id="{E7089832-5DA2-4D95-8B17-E20FF6AAE2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1267" name="3 Altbilgi Yer Tutucusu">
            <a:extLst>
              <a:ext uri="{FF2B5EF4-FFF2-40B4-BE49-F238E27FC236}">
                <a16:creationId xmlns:a16="http://schemas.microsoft.com/office/drawing/2014/main" id="{52A66883-DE2B-40DF-8DBD-F54877B4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1268" name="Picture 2" descr="172129main_gpb-earth-300dpi%20copy (Small)">
            <a:extLst>
              <a:ext uri="{FF2B5EF4-FFF2-40B4-BE49-F238E27FC236}">
                <a16:creationId xmlns:a16="http://schemas.microsoft.com/office/drawing/2014/main" id="{2C227FAC-2561-440C-969C-87A2218A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8154421C-B053-4CA6-BB27-F45D91B8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533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500"/>
              <a:t>Yer çekimi kuvvetinin varlığını  Isaac Newton tarafından keşfedilmiştir.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99953A47-1770-4B48-B53C-8C709E177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76800"/>
            <a:ext cx="6400800" cy="1520825"/>
          </a:xfrm>
          <a:prstGeom prst="rect">
            <a:avLst/>
          </a:prstGeom>
          <a:solidFill>
            <a:srgbClr val="FF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500"/>
              <a:t>Kitap okurken başına elma düşen Newton bu durumunun neden düştüğünü irdelemiş, kendi adıyla </a:t>
            </a:r>
            <a:r>
              <a:rPr lang="tr-TR" altLang="tr-TR" sz="2500">
                <a:solidFill>
                  <a:srgbClr val="FF3300"/>
                </a:solidFill>
              </a:rPr>
              <a:t>Newton Kanunlarını </a:t>
            </a:r>
            <a:r>
              <a:rPr lang="tr-TR" altLang="tr-TR" sz="2500"/>
              <a:t>bulmuştur.</a:t>
            </a:r>
          </a:p>
        </p:txBody>
      </p:sp>
      <p:pic>
        <p:nvPicPr>
          <p:cNvPr id="12293" name="Picture 5" descr="IsaacNewton-1689">
            <a:extLst>
              <a:ext uri="{FF2B5EF4-FFF2-40B4-BE49-F238E27FC236}">
                <a16:creationId xmlns:a16="http://schemas.microsoft.com/office/drawing/2014/main" id="{0475F0C6-09D7-46C4-8A21-99449960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0"/>
            <a:ext cx="25479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newton_apple_tree_hg_clr">
            <a:extLst>
              <a:ext uri="{FF2B5EF4-FFF2-40B4-BE49-F238E27FC236}">
                <a16:creationId xmlns:a16="http://schemas.microsoft.com/office/drawing/2014/main" id="{1812501B-CC75-4BC9-9341-519FAA696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00"/>
            <a:ext cx="324643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Veri Yer Tutucusu">
            <a:extLst>
              <a:ext uri="{FF2B5EF4-FFF2-40B4-BE49-F238E27FC236}">
                <a16:creationId xmlns:a16="http://schemas.microsoft.com/office/drawing/2014/main" id="{5B3B12E7-069F-40DB-89C3-72F598A5E19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2291" name="3 Altbilgi Yer Tutucusu">
            <a:extLst>
              <a:ext uri="{FF2B5EF4-FFF2-40B4-BE49-F238E27FC236}">
                <a16:creationId xmlns:a16="http://schemas.microsoft.com/office/drawing/2014/main" id="{055BAAE0-C19D-4EA7-9969-DA709D37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4338" name="Picture 2" descr="planets-scale">
            <a:extLst>
              <a:ext uri="{FF2B5EF4-FFF2-40B4-BE49-F238E27FC236}">
                <a16:creationId xmlns:a16="http://schemas.microsoft.com/office/drawing/2014/main" id="{4832CEF1-9708-41BE-AEB4-863D27559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E93E7793-4BFB-4225-8693-DCF3D0CCD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6769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Yer çekimi</a:t>
            </a:r>
            <a:r>
              <a:rPr lang="tr-TR" sz="2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dünyadaki bir kütle çekim kuvvetidir.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D91B3709-BB54-4201-8112-98EDDD3A1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90360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tr-TR" sz="26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Her gök cismi </a:t>
            </a:r>
            <a:r>
              <a:rPr lang="tr-TR" sz="28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kütle çekim kuvvetine</a:t>
            </a:r>
            <a:r>
              <a:rPr lang="tr-TR" sz="2600" b="1">
                <a:solidFill>
                  <a:srgbClr val="E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sahiptir.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Veri Yer Tutucusu">
            <a:extLst>
              <a:ext uri="{FF2B5EF4-FFF2-40B4-BE49-F238E27FC236}">
                <a16:creationId xmlns:a16="http://schemas.microsoft.com/office/drawing/2014/main" id="{D567BEBE-2A6E-437D-B790-BDED5959C2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3315" name="3 Altbilgi Yer Tutucusu">
            <a:extLst>
              <a:ext uri="{FF2B5EF4-FFF2-40B4-BE49-F238E27FC236}">
                <a16:creationId xmlns:a16="http://schemas.microsoft.com/office/drawing/2014/main" id="{D8722971-1DBA-48F8-BD5B-81B37E4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6386" name="Picture 2" descr="TwelvePlanets_l">
            <a:extLst>
              <a:ext uri="{FF2B5EF4-FFF2-40B4-BE49-F238E27FC236}">
                <a16:creationId xmlns:a16="http://schemas.microsoft.com/office/drawing/2014/main" id="{2FD42CDC-7B06-40F7-9535-9DFB9B98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ADCDA71E-61AA-4F46-B4B0-4223E1CB8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724400"/>
            <a:ext cx="70199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Nasıl ki dünyamızın yer çekimi kuvveti varsa, </a:t>
            </a:r>
            <a:r>
              <a:rPr lang="tr-TR" altLang="tr-TR" sz="2400">
                <a:solidFill>
                  <a:srgbClr val="FFFF00"/>
                </a:solidFill>
              </a:rPr>
              <a:t>Ay’ın, Uranüs’ün, Mars’ın ve diğer milyonlarca gök cisminin</a:t>
            </a:r>
            <a:r>
              <a:rPr lang="tr-TR" altLang="tr-TR" sz="2400">
                <a:solidFill>
                  <a:schemeClr val="bg1"/>
                </a:solidFill>
              </a:rPr>
              <a:t> kendi </a:t>
            </a:r>
            <a:r>
              <a:rPr lang="tr-TR" altLang="tr-TR" sz="2400" b="1">
                <a:solidFill>
                  <a:schemeClr val="bg1"/>
                </a:solidFill>
              </a:rPr>
              <a:t>kütle çekim kuvvetleri</a:t>
            </a:r>
            <a:r>
              <a:rPr lang="tr-TR" altLang="tr-TR" sz="2400">
                <a:solidFill>
                  <a:schemeClr val="bg1"/>
                </a:solidFill>
              </a:rPr>
              <a:t> vardır.</a:t>
            </a:r>
            <a:endParaRPr lang="tr-TR" altLang="tr-TR" sz="2400" u="sng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Veri Yer Tutucusu">
            <a:extLst>
              <a:ext uri="{FF2B5EF4-FFF2-40B4-BE49-F238E27FC236}">
                <a16:creationId xmlns:a16="http://schemas.microsoft.com/office/drawing/2014/main" id="{83844245-DA0A-491D-8E7F-0231CB6699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4339" name="3 Altbilgi Yer Tutucusu">
            <a:extLst>
              <a:ext uri="{FF2B5EF4-FFF2-40B4-BE49-F238E27FC236}">
                <a16:creationId xmlns:a16="http://schemas.microsoft.com/office/drawing/2014/main" id="{727D4A8F-B813-4819-8148-3B204D56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4340" name="Picture 2" descr="TwelvePlanets_l">
            <a:extLst>
              <a:ext uri="{FF2B5EF4-FFF2-40B4-BE49-F238E27FC236}">
                <a16:creationId xmlns:a16="http://schemas.microsoft.com/office/drawing/2014/main" id="{B2A73AA6-93F7-4202-BB7A-19585E42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3E918C3C-D9CC-452F-A577-722151D7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88913"/>
            <a:ext cx="63722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FFFF00"/>
                </a:solidFill>
              </a:rPr>
              <a:t>Her gök cisminin kütle çekim kuvveti </a:t>
            </a:r>
            <a:r>
              <a:rPr lang="tr-TR" altLang="tr-TR" sz="2500" b="1">
                <a:solidFill>
                  <a:srgbClr val="FFFF00"/>
                </a:solidFill>
              </a:rPr>
              <a:t>büyüklüğüne göre değişir.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2C32136F-67BB-4553-99C5-24E1ADC3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5229225"/>
            <a:ext cx="61563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 b="1">
                <a:solidFill>
                  <a:schemeClr val="bg1"/>
                </a:solidFill>
              </a:rPr>
              <a:t>Daha büyük kütleli gök cisimlerinin çekim </a:t>
            </a:r>
            <a:r>
              <a:rPr lang="tr-TR" altLang="tr-TR" sz="2400" b="1">
                <a:solidFill>
                  <a:srgbClr val="FFFF00"/>
                </a:solidFill>
              </a:rPr>
              <a:t>kuvveti daha fazladır.</a:t>
            </a: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452D3D0B-33E9-498F-BECF-0604704E0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860800"/>
            <a:ext cx="576263" cy="1296988"/>
          </a:xfrm>
          <a:prstGeom prst="upArrow">
            <a:avLst>
              <a:gd name="adj1" fmla="val 50000"/>
              <a:gd name="adj2" fmla="val 56267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500">
                <a:solidFill>
                  <a:srgbClr val="FFFF00"/>
                </a:solidFill>
              </a:rPr>
              <a:t>EN ÇOK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Veri Yer Tutucusu">
            <a:extLst>
              <a:ext uri="{FF2B5EF4-FFF2-40B4-BE49-F238E27FC236}">
                <a16:creationId xmlns:a16="http://schemas.microsoft.com/office/drawing/2014/main" id="{4A0C9279-4D97-4118-8670-EB3AAF7672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5363" name="3 Altbilgi Yer Tutucusu">
            <a:extLst>
              <a:ext uri="{FF2B5EF4-FFF2-40B4-BE49-F238E27FC236}">
                <a16:creationId xmlns:a16="http://schemas.microsoft.com/office/drawing/2014/main" id="{729274F7-CF77-441A-8655-8AE1B67F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482" name="Picture 2" descr="earth-globe-browse (Small)">
            <a:extLst>
              <a:ext uri="{FF2B5EF4-FFF2-40B4-BE49-F238E27FC236}">
                <a16:creationId xmlns:a16="http://schemas.microsoft.com/office/drawing/2014/main" id="{C626BA3E-E770-4A1B-8003-9DD16B75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57245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moon">
            <a:extLst>
              <a:ext uri="{FF2B5EF4-FFF2-40B4-BE49-F238E27FC236}">
                <a16:creationId xmlns:a16="http://schemas.microsoft.com/office/drawing/2014/main" id="{66FE8384-BF60-47CF-8F6B-66B9359B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2775E-6 C 0.0276 0.04092 0.05538 0.08185 0.05555 0.13526 C 0.05573 0.18867 0.02465 0.25942 0.00156 0.32115 C -0.02153 0.38289 -0.05347 0.44994 -0.08264 0.5052 C -0.11181 0.56046 -0.12743 0.59607 -0.17309 0.65318 C -0.21875 0.71029 -0.30695 0.80647 -0.35712 0.84763 C -0.40729 0.88878 -0.44097 0.89457 -0.47466 0.90058 " pathEditMode="relative" ptsTypes="aaaaaaA">
                                      <p:cBhvr>
                                        <p:cTn id="10" dur="9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00"/>
            </a:gs>
            <a:gs pos="100000">
              <a:srgbClr val="FFF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planet31">
            <a:hlinkClick r:id="rId2"/>
            <a:extLst>
              <a:ext uri="{FF2B5EF4-FFF2-40B4-BE49-F238E27FC236}">
                <a16:creationId xmlns:a16="http://schemas.microsoft.com/office/drawing/2014/main" id="{99FC9478-421C-49B6-99CE-9628944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planet22">
            <a:extLst>
              <a:ext uri="{FF2B5EF4-FFF2-40B4-BE49-F238E27FC236}">
                <a16:creationId xmlns:a16="http://schemas.microsoft.com/office/drawing/2014/main" id="{333E4F99-C510-4362-A26F-E3925CDDFA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>
            <a:extLst>
              <a:ext uri="{FF2B5EF4-FFF2-40B4-BE49-F238E27FC236}">
                <a16:creationId xmlns:a16="http://schemas.microsoft.com/office/drawing/2014/main" id="{0499E80F-1B4F-4FEF-BFED-587921D04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/>
              <a:t>Ay </a:t>
            </a:r>
            <a:r>
              <a:rPr lang="tr-TR" altLang="tr-TR" sz="2400">
                <a:solidFill>
                  <a:srgbClr val="0000FF"/>
                </a:solidFill>
              </a:rPr>
              <a:t>kütle olarak Dünya’mızdan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/>
              <a:t>küçük olduğu için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>
                <a:solidFill>
                  <a:srgbClr val="0000FF"/>
                </a:solidFill>
              </a:rPr>
              <a:t>Ay’ın sahip olduğu kütle</a:t>
            </a:r>
            <a:r>
              <a:rPr lang="tr-TR" altLang="tr-TR" sz="2400">
                <a:solidFill>
                  <a:srgbClr val="FFFF00"/>
                </a:solidFill>
              </a:rPr>
              <a:t> </a:t>
            </a:r>
            <a:r>
              <a:rPr lang="tr-TR" altLang="tr-TR" sz="2400" b="1"/>
              <a:t>çekim kuvveti de küçüktür</a:t>
            </a:r>
            <a:r>
              <a:rPr lang="tr-TR" altLang="tr-TR" sz="2400" b="1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75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path" presetSubtype="0" repeatCount="50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875 -0.14428 C -0.03264 -0.14428 0.175 0.0793 0.175 0.35514 C 0.175 0.62982 -0.03264 0.85456 -0.2875 0.85456 C -0.54288 0.85456 -0.75 0.62982 -0.75 0.35514 C -0.75 0.0793 -0.54288 -0.14428 -0.2875 -0.14428 Z " pathEditMode="fixed" rAng="0" ptsTypes="fffff">
                                      <p:cBhvr>
                                        <p:cTn id="27" dur="5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Veri Yer Tutucusu">
            <a:extLst>
              <a:ext uri="{FF2B5EF4-FFF2-40B4-BE49-F238E27FC236}">
                <a16:creationId xmlns:a16="http://schemas.microsoft.com/office/drawing/2014/main" id="{0CFEED6E-0911-428E-AB5B-900DE0B714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7411" name="3 Altbilgi Yer Tutucusu">
            <a:extLst>
              <a:ext uri="{FF2B5EF4-FFF2-40B4-BE49-F238E27FC236}">
                <a16:creationId xmlns:a16="http://schemas.microsoft.com/office/drawing/2014/main" id="{4C3A1F93-74FA-4DF6-966A-98DE157D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2530" name="Picture 2" descr="170718main_Hot_Jupiter (Small)">
            <a:extLst>
              <a:ext uri="{FF2B5EF4-FFF2-40B4-BE49-F238E27FC236}">
                <a16:creationId xmlns:a16="http://schemas.microsoft.com/office/drawing/2014/main" id="{FEF1E3DA-46E2-49C7-82AF-32E5C91D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4061ED16-EA6C-40A5-85E3-4261B9B8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4340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rgbClr val="FFFF66"/>
                </a:solidFill>
              </a:rPr>
              <a:t>Galaksideki diğer gök cisimleri de sahip oldukları kütlenin büyüklüğü ile doğru orantılı olarak daha büyük kütle çekim kuvvetine sahiptir.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Veri Yer Tutucusu">
            <a:extLst>
              <a:ext uri="{FF2B5EF4-FFF2-40B4-BE49-F238E27FC236}">
                <a16:creationId xmlns:a16="http://schemas.microsoft.com/office/drawing/2014/main" id="{4E1976E4-9803-4C50-9ACE-98992C7EEE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8435" name="3 Altbilgi Yer Tutucusu">
            <a:extLst>
              <a:ext uri="{FF2B5EF4-FFF2-40B4-BE49-F238E27FC236}">
                <a16:creationId xmlns:a16="http://schemas.microsoft.com/office/drawing/2014/main" id="{8511D25E-FD7B-4B23-992F-DC0A5AE1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4578" name="Picture 2" descr="scale_10k_440_330">
            <a:extLst>
              <a:ext uri="{FF2B5EF4-FFF2-40B4-BE49-F238E27FC236}">
                <a16:creationId xmlns:a16="http://schemas.microsoft.com/office/drawing/2014/main" id="{0CEA0A4B-8715-4947-99D1-B9686499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0499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>
            <a:extLst>
              <a:ext uri="{FF2B5EF4-FFF2-40B4-BE49-F238E27FC236}">
                <a16:creationId xmlns:a16="http://schemas.microsoft.com/office/drawing/2014/main" id="{A90A0162-A8D5-4234-9709-FFA20266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CC3300"/>
                </a:solidFill>
              </a:rPr>
              <a:t>Kütle</a:t>
            </a:r>
            <a:r>
              <a:rPr lang="tr-TR" altLang="tr-TR" sz="2600">
                <a:solidFill>
                  <a:schemeClr val="bg1"/>
                </a:solidFill>
              </a:rPr>
              <a:t> çekim kuvvetini hayatımızın içersinde </a:t>
            </a:r>
            <a:r>
              <a:rPr lang="tr-TR" altLang="tr-TR" sz="2600" b="1">
                <a:solidFill>
                  <a:srgbClr val="FFFF00"/>
                </a:solidFill>
              </a:rPr>
              <a:t>ağırlık</a:t>
            </a:r>
            <a:r>
              <a:rPr lang="tr-TR" altLang="tr-TR" sz="2600">
                <a:solidFill>
                  <a:schemeClr val="bg1"/>
                </a:solidFill>
              </a:rPr>
              <a:t> olarak gözlemliyor olsak da bu </a:t>
            </a:r>
            <a:r>
              <a:rPr lang="tr-TR" altLang="tr-TR" sz="2600">
                <a:solidFill>
                  <a:srgbClr val="FFFF00"/>
                </a:solidFill>
              </a:rPr>
              <a:t>doğru değildir.</a:t>
            </a: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7A29FFB-37CF-4552-88F7-4F43F8DF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00200"/>
            <a:ext cx="2698750" cy="32924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90588"/>
                  <a:invGamma/>
                </a:schemeClr>
              </a:gs>
              <a:gs pos="100000">
                <a:schemeClr val="bg1">
                  <a:alpha val="62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Kütle ve ağırlık kavramları birbirinden farklıdır.</a:t>
            </a:r>
          </a:p>
          <a:p>
            <a:pPr>
              <a:lnSpc>
                <a:spcPct val="125000"/>
              </a:lnSpc>
              <a:defRPr/>
            </a:pPr>
            <a:r>
              <a:rPr lang="tr-TR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Gelin bu farkı izleyip anlamaya çalışalım.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Veri Yer Tutucusu">
            <a:extLst>
              <a:ext uri="{FF2B5EF4-FFF2-40B4-BE49-F238E27FC236}">
                <a16:creationId xmlns:a16="http://schemas.microsoft.com/office/drawing/2014/main" id="{DC69EC1C-9CD4-42CA-BAD4-2DC0CA5E079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19459" name="3 Altbilgi Yer Tutucusu">
            <a:extLst>
              <a:ext uri="{FF2B5EF4-FFF2-40B4-BE49-F238E27FC236}">
                <a16:creationId xmlns:a16="http://schemas.microsoft.com/office/drawing/2014/main" id="{A4A13C91-CAF1-41FF-918D-5068DFCA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19460" name="Picture 2" descr="TwelvePlanets_l">
            <a:extLst>
              <a:ext uri="{FF2B5EF4-FFF2-40B4-BE49-F238E27FC236}">
                <a16:creationId xmlns:a16="http://schemas.microsoft.com/office/drawing/2014/main" id="{5D313F57-04BC-433B-B99B-D4B4AF3D6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3">
            <a:extLst>
              <a:ext uri="{FF2B5EF4-FFF2-40B4-BE49-F238E27FC236}">
                <a16:creationId xmlns:a16="http://schemas.microsoft.com/office/drawing/2014/main" id="{5EE1300F-63F1-4855-B1C2-AF8D15DD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81000"/>
            <a:ext cx="1319212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B9A222FF-4B60-47A4-BA3E-46AD93679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157788"/>
            <a:ext cx="9109075" cy="1085850"/>
          </a:xfrm>
          <a:prstGeom prst="rect">
            <a:avLst/>
          </a:prstGeom>
          <a:solidFill>
            <a:schemeClr val="tx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66FFFF"/>
                </a:solidFill>
              </a:rPr>
              <a:t>Kütle</a:t>
            </a:r>
            <a:r>
              <a:rPr lang="tr-TR" altLang="tr-TR" sz="2600">
                <a:solidFill>
                  <a:schemeClr val="bg1"/>
                </a:solidFill>
              </a:rPr>
              <a:t> cisimdeki </a:t>
            </a:r>
            <a:r>
              <a:rPr lang="tr-TR" altLang="tr-TR" sz="2600">
                <a:solidFill>
                  <a:srgbClr val="66FFFF"/>
                </a:solidFill>
              </a:rPr>
              <a:t>madde miktarıdır</a:t>
            </a:r>
            <a:r>
              <a:rPr lang="tr-TR" altLang="tr-TR" sz="2600">
                <a:solidFill>
                  <a:schemeClr val="bg1"/>
                </a:solidFill>
              </a:rPr>
              <a:t>. Yani farklı gezegenlere gitsek bile </a:t>
            </a:r>
            <a:r>
              <a:rPr lang="tr-TR" altLang="tr-TR" sz="2600">
                <a:solidFill>
                  <a:srgbClr val="FFFF00"/>
                </a:solidFill>
              </a:rPr>
              <a:t>bir cismin kütlesi değişmez.</a:t>
            </a:r>
          </a:p>
        </p:txBody>
      </p:sp>
      <p:sp>
        <p:nvSpPr>
          <p:cNvPr id="26629" name="AutoShape 5">
            <a:extLst>
              <a:ext uri="{FF2B5EF4-FFF2-40B4-BE49-F238E27FC236}">
                <a16:creationId xmlns:a16="http://schemas.microsoft.com/office/drawing/2014/main" id="{989BE539-FDA3-434D-A7C3-B0792C4C0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30" name="AutoShape 6">
            <a:extLst>
              <a:ext uri="{FF2B5EF4-FFF2-40B4-BE49-F238E27FC236}">
                <a16:creationId xmlns:a16="http://schemas.microsoft.com/office/drawing/2014/main" id="{2A6EA61A-01EC-439B-A029-B78E95AEE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810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26631" name="AutoShape 7">
            <a:extLst>
              <a:ext uri="{FF2B5EF4-FFF2-40B4-BE49-F238E27FC236}">
                <a16:creationId xmlns:a16="http://schemas.microsoft.com/office/drawing/2014/main" id="{E9700013-AE89-4127-8AB5-DB8B8741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1319213" cy="1176338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500" b="1">
                <a:latin typeface="Times New Roman" panose="02020603050405020304" pitchFamily="18" charset="0"/>
              </a:rPr>
              <a:t>5 kg</a:t>
            </a:r>
          </a:p>
        </p:txBody>
      </p:sp>
      <p:sp>
        <p:nvSpPr>
          <p:cNvPr id="19466" name="AutoShape 8">
            <a:extLst>
              <a:ext uri="{FF2B5EF4-FFF2-40B4-BE49-F238E27FC236}">
                <a16:creationId xmlns:a16="http://schemas.microsoft.com/office/drawing/2014/main" id="{D736CFB4-6827-46B0-9334-7394CCDD8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7" name="AutoShape 9">
            <a:extLst>
              <a:ext uri="{FF2B5EF4-FFF2-40B4-BE49-F238E27FC236}">
                <a16:creationId xmlns:a16="http://schemas.microsoft.com/office/drawing/2014/main" id="{7ED57E37-79D5-45F4-B10F-BB5CD0FF4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8" name="AutoShape 10">
            <a:extLst>
              <a:ext uri="{FF2B5EF4-FFF2-40B4-BE49-F238E27FC236}">
                <a16:creationId xmlns:a16="http://schemas.microsoft.com/office/drawing/2014/main" id="{DF9FA0E2-D730-4F5F-962B-39341CF4F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6002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9469" name="AutoShape 11">
            <a:extLst>
              <a:ext uri="{FF2B5EF4-FFF2-40B4-BE49-F238E27FC236}">
                <a16:creationId xmlns:a16="http://schemas.microsoft.com/office/drawing/2014/main" id="{F99A295C-6C33-427C-A3B5-50D80B269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4478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9" dur="8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1" dur="8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3" dur="8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62428E-6 L 0.67726 -4.62428E-6 " pathEditMode="relative" ptsTypes="AA">
                                      <p:cBhvr>
                                        <p:cTn id="15" dur="8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  <p:bldP spid="26630" grpId="0" animBg="1"/>
      <p:bldP spid="266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Veri Yer Tutucusu">
            <a:extLst>
              <a:ext uri="{FF2B5EF4-FFF2-40B4-BE49-F238E27FC236}">
                <a16:creationId xmlns:a16="http://schemas.microsoft.com/office/drawing/2014/main" id="{B77528DA-E3D4-4D1C-8594-719508BDBC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0483" name="3 Altbilgi Yer Tutucusu">
            <a:extLst>
              <a:ext uri="{FF2B5EF4-FFF2-40B4-BE49-F238E27FC236}">
                <a16:creationId xmlns:a16="http://schemas.microsoft.com/office/drawing/2014/main" id="{6EB309F3-0544-4423-8666-64231946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0484" name="Picture 2" descr="TwelvePlanets_l">
            <a:extLst>
              <a:ext uri="{FF2B5EF4-FFF2-40B4-BE49-F238E27FC236}">
                <a16:creationId xmlns:a16="http://schemas.microsoft.com/office/drawing/2014/main" id="{E12C855E-BB22-479B-84D7-403E9C38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5D82C16C-37AC-4E07-BBA1-0EACD17E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725988"/>
            <a:ext cx="9109075" cy="1582737"/>
          </a:xfrm>
          <a:prstGeom prst="rect">
            <a:avLst/>
          </a:prstGeom>
          <a:solidFill>
            <a:schemeClr val="tx1">
              <a:alpha val="8196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600">
                <a:solidFill>
                  <a:srgbClr val="FFFF00"/>
                </a:solidFill>
              </a:rPr>
              <a:t>Ağırlık</a:t>
            </a:r>
            <a:r>
              <a:rPr lang="tr-TR" altLang="tr-TR" sz="2600">
                <a:solidFill>
                  <a:schemeClr val="bg1"/>
                </a:solidFill>
              </a:rPr>
              <a:t> ise cisme etki eden </a:t>
            </a:r>
            <a:r>
              <a:rPr lang="tr-TR" altLang="tr-TR" sz="2600">
                <a:solidFill>
                  <a:srgbClr val="FFFF00"/>
                </a:solidFill>
              </a:rPr>
              <a:t>yer çekimi kuvvetidir</a:t>
            </a:r>
            <a:r>
              <a:rPr lang="tr-TR" altLang="tr-TR" sz="2600">
                <a:solidFill>
                  <a:schemeClr val="bg1"/>
                </a:solidFill>
              </a:rPr>
              <a:t>. Çekim kuvvetine bağlı olduğu için aynı cismin ağırlığı </a:t>
            </a:r>
            <a:r>
              <a:rPr lang="tr-TR" altLang="tr-TR" sz="2600">
                <a:solidFill>
                  <a:srgbClr val="FFFF00"/>
                </a:solidFill>
              </a:rPr>
              <a:t>farklı gezegenlerde değişiktir.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D6C50A8-8855-4A4C-91EA-218AB19F48B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9" name="AutoShape 5">
              <a:extLst>
                <a:ext uri="{FF2B5EF4-FFF2-40B4-BE49-F238E27FC236}">
                  <a16:creationId xmlns:a16="http://schemas.microsoft.com/office/drawing/2014/main" id="{51A3F449-8AC6-4468-9BEB-CEF56D8D3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18,5 N</a:t>
              </a:r>
            </a:p>
          </p:txBody>
        </p:sp>
        <p:sp>
          <p:nvSpPr>
            <p:cNvPr id="20500" name="WordArt 6">
              <a:extLst>
                <a:ext uri="{FF2B5EF4-FFF2-40B4-BE49-F238E27FC236}">
                  <a16:creationId xmlns:a16="http://schemas.microsoft.com/office/drawing/2014/main" id="{BF94EFD6-032D-448C-BC35-4354710528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Merkürde Ağırlık 18,5 N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34830891-CC13-4C24-AC12-190067576A1B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7" name="AutoShape 8">
              <a:extLst>
                <a:ext uri="{FF2B5EF4-FFF2-40B4-BE49-F238E27FC236}">
                  <a16:creationId xmlns:a16="http://schemas.microsoft.com/office/drawing/2014/main" id="{4BC306F6-A568-48EA-A592-63C01A7F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116,5 N</a:t>
              </a:r>
            </a:p>
          </p:txBody>
        </p:sp>
        <p:sp>
          <p:nvSpPr>
            <p:cNvPr id="20498" name="WordArt 9">
              <a:extLst>
                <a:ext uri="{FF2B5EF4-FFF2-40B4-BE49-F238E27FC236}">
                  <a16:creationId xmlns:a16="http://schemas.microsoft.com/office/drawing/2014/main" id="{431398D9-5CBE-4823-84FF-167B03E39A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Jüpetirde Ağırlık 116,5 N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079ABA1D-2D06-49DA-85D8-756B1DBF21A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81000"/>
            <a:ext cx="6383338" cy="1081088"/>
            <a:chOff x="747" y="300"/>
            <a:chExt cx="4021" cy="681"/>
          </a:xfrm>
        </p:grpSpPr>
        <p:sp>
          <p:nvSpPr>
            <p:cNvPr id="20495" name="AutoShape 14">
              <a:extLst>
                <a:ext uri="{FF2B5EF4-FFF2-40B4-BE49-F238E27FC236}">
                  <a16:creationId xmlns:a16="http://schemas.microsoft.com/office/drawing/2014/main" id="{B21C2B56-008A-4AEE-901D-96B74DE43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55 N</a:t>
              </a:r>
            </a:p>
          </p:txBody>
        </p:sp>
        <p:sp>
          <p:nvSpPr>
            <p:cNvPr id="20496" name="WordArt 15">
              <a:extLst>
                <a:ext uri="{FF2B5EF4-FFF2-40B4-BE49-F238E27FC236}">
                  <a16:creationId xmlns:a16="http://schemas.microsoft.com/office/drawing/2014/main" id="{3926FB4B-1A79-4B81-9DE1-A6FEF64A0DB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Neptünde Ağırlık 55 N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77655C2C-260F-484D-A393-21C8D2BEFA3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6383338" cy="1081088"/>
            <a:chOff x="747" y="300"/>
            <a:chExt cx="4021" cy="681"/>
          </a:xfrm>
        </p:grpSpPr>
        <p:sp>
          <p:nvSpPr>
            <p:cNvPr id="20493" name="AutoShape 17">
              <a:extLst>
                <a:ext uri="{FF2B5EF4-FFF2-40B4-BE49-F238E27FC236}">
                  <a16:creationId xmlns:a16="http://schemas.microsoft.com/office/drawing/2014/main" id="{7B8DC7E0-62A6-4013-9C42-FEC3F17C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50 N</a:t>
              </a:r>
            </a:p>
          </p:txBody>
        </p:sp>
        <p:sp>
          <p:nvSpPr>
            <p:cNvPr id="20494" name="WordArt 18">
              <a:extLst>
                <a:ext uri="{FF2B5EF4-FFF2-40B4-BE49-F238E27FC236}">
                  <a16:creationId xmlns:a16="http://schemas.microsoft.com/office/drawing/2014/main" id="{FB17AECF-E221-49ED-A4CB-7F8E2CE2168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Dünyada Ağırlık 50 N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2B1C950B-7ABA-47E7-80FE-D6C9AAB96FA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"/>
            <a:ext cx="6383338" cy="1081088"/>
            <a:chOff x="747" y="300"/>
            <a:chExt cx="4021" cy="681"/>
          </a:xfrm>
        </p:grpSpPr>
        <p:sp>
          <p:nvSpPr>
            <p:cNvPr id="20491" name="AutoShape 20">
              <a:extLst>
                <a:ext uri="{FF2B5EF4-FFF2-40B4-BE49-F238E27FC236}">
                  <a16:creationId xmlns:a16="http://schemas.microsoft.com/office/drawing/2014/main" id="{387C16A0-05D1-45CF-8A74-13D1229FE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" y="300"/>
              <a:ext cx="772" cy="681"/>
            </a:xfrm>
            <a:prstGeom prst="cube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r-TR" altLang="tr-TR" sz="3500" b="1">
                  <a:latin typeface="Times New Roman" panose="02020603050405020304" pitchFamily="18" charset="0"/>
                </a:rPr>
                <a:t> 8,5 N</a:t>
              </a:r>
            </a:p>
          </p:txBody>
        </p:sp>
        <p:sp>
          <p:nvSpPr>
            <p:cNvPr id="20492" name="WordArt 21">
              <a:extLst>
                <a:ext uri="{FF2B5EF4-FFF2-40B4-BE49-F238E27FC236}">
                  <a16:creationId xmlns:a16="http://schemas.microsoft.com/office/drawing/2014/main" id="{18F1AC2A-119F-4689-8CFC-F445777B8AC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91" y="480"/>
              <a:ext cx="2977" cy="3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Ayda Ağırlık 8,5 N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3A7504F-CA33-4AE2-8FC6-C3E76D71F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337300" cy="692150"/>
          </a:xfr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r-TR" sz="4000">
                <a:solidFill>
                  <a:schemeClr val="tx1"/>
                </a:solidFill>
              </a:rPr>
              <a:t>AĞIRLIK BİR KUVVETTİR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71B1A2D4-1B8F-47FF-8015-43D2B20A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65175"/>
            <a:ext cx="84248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CC0000"/>
                </a:solidFill>
                <a:latin typeface="Lucida Handwriting" panose="03010101010101010101" pitchFamily="66" charset="0"/>
              </a:rPr>
              <a:t>Neler Öğreneceğiz?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Dünya’daki kütle çekim kuvvetinin varlığını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Yerçekimi kuvvetinin yönünü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Kütleye etki eden yerçekimi kuvvetinin ağırlık olduğunu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Bir kuvvet olan ağırlığın dinamometere ile ölçülmesini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Bir kütlenin farklı gezegenlerde ağırlığının farklı olacağını</a:t>
            </a:r>
          </a:p>
          <a:p>
            <a:pPr eaLnBrk="1" hangingPunct="1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Char char="v"/>
            </a:pPr>
            <a:r>
              <a:rPr lang="tr-TR" altLang="tr-TR" sz="2400" b="1">
                <a:latin typeface="Lucida Handwriting" panose="03010101010101010101" pitchFamily="66" charset="0"/>
              </a:rPr>
              <a:t>Kütle  ile ağırlığın farkını öğreneceğiz.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716458DF-64C8-4061-BE96-F58B338C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47529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 u="sng">
                <a:solidFill>
                  <a:srgbClr val="CC0000"/>
                </a:solidFill>
                <a:latin typeface="Lucida Handwriting" panose="03010101010101010101" pitchFamily="66" charset="0"/>
              </a:rPr>
              <a:t>Anahtar Kavramlar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Ağırlık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A5961857-B821-45FE-90B4-86BB4404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092825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Kütle çekim kuvveti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8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AD8D5E2C-BB38-4C52-B044-8B1ECAD7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Bir insanın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kütlesi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ayda </a:t>
            </a:r>
            <a:r>
              <a:rPr lang="tr-TR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değişmez</a:t>
            </a:r>
            <a:r>
              <a:rPr lang="tr-TR" sz="2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ancak </a:t>
            </a:r>
            <a:r>
              <a:rPr lang="tr-TR" sz="28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ağırlık farklı ölçülür.</a:t>
            </a:r>
          </a:p>
        </p:txBody>
      </p:sp>
      <p:pic>
        <p:nvPicPr>
          <p:cNvPr id="33795" name="Picture 3" descr="erthmass">
            <a:extLst>
              <a:ext uri="{FF2B5EF4-FFF2-40B4-BE49-F238E27FC236}">
                <a16:creationId xmlns:a16="http://schemas.microsoft.com/office/drawing/2014/main" id="{7F542292-BE94-49F8-B68C-7EC2088E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6338888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492F99C0-0376-4700-9F3C-24740B135506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219450"/>
            <a:ext cx="6443663" cy="3409950"/>
            <a:chOff x="1452" y="2028"/>
            <a:chExt cx="4059" cy="2292"/>
          </a:xfrm>
        </p:grpSpPr>
        <p:grpSp>
          <p:nvGrpSpPr>
            <p:cNvPr id="21509" name="Group 5">
              <a:extLst>
                <a:ext uri="{FF2B5EF4-FFF2-40B4-BE49-F238E27FC236}">
                  <a16:creationId xmlns:a16="http://schemas.microsoft.com/office/drawing/2014/main" id="{BC47260E-7C8C-4A98-82C1-2D88A3782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" y="2028"/>
              <a:ext cx="4059" cy="2292"/>
              <a:chOff x="1452" y="2028"/>
              <a:chExt cx="4059" cy="2292"/>
            </a:xfrm>
          </p:grpSpPr>
          <p:pic>
            <p:nvPicPr>
              <p:cNvPr id="21512" name="Picture 6" descr="moonnewt">
                <a:extLst>
                  <a:ext uri="{FF2B5EF4-FFF2-40B4-BE49-F238E27FC236}">
                    <a16:creationId xmlns:a16="http://schemas.microsoft.com/office/drawing/2014/main" id="{B6760D36-CC31-4146-A23B-BADC7CDAB4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2" y="2028"/>
                <a:ext cx="4059" cy="2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3" name="Rectangle 7">
                <a:extLst>
                  <a:ext uri="{FF2B5EF4-FFF2-40B4-BE49-F238E27FC236}">
                    <a16:creationId xmlns:a16="http://schemas.microsoft.com/office/drawing/2014/main" id="{8044BDFC-FDDC-4290-AB9A-88EEF5B25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3521"/>
                <a:ext cx="499" cy="2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  <p:sp>
            <p:nvSpPr>
              <p:cNvPr id="21514" name="Rectangle 8">
                <a:extLst>
                  <a:ext uri="{FF2B5EF4-FFF2-40B4-BE49-F238E27FC236}">
                    <a16:creationId xmlns:a16="http://schemas.microsoft.com/office/drawing/2014/main" id="{3441F277-2324-4A3A-9EB2-36DC2A999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3475"/>
                <a:ext cx="499" cy="27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tr-TR" altLang="tr-TR"/>
              </a:p>
            </p:txBody>
          </p:sp>
        </p:grpSp>
        <p:sp>
          <p:nvSpPr>
            <p:cNvPr id="21510" name="Text Box 9">
              <a:extLst>
                <a:ext uri="{FF2B5EF4-FFF2-40B4-BE49-F238E27FC236}">
                  <a16:creationId xmlns:a16="http://schemas.microsoft.com/office/drawing/2014/main" id="{A3FF738B-FC08-44B9-93EF-78CC2D5E8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3430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latin typeface="Times New Roman" panose="02020603050405020304" pitchFamily="18" charset="0"/>
                </a:rPr>
                <a:t>AY</a:t>
              </a:r>
            </a:p>
          </p:txBody>
        </p:sp>
        <p:sp>
          <p:nvSpPr>
            <p:cNvPr id="21511" name="Text Box 10">
              <a:extLst>
                <a:ext uri="{FF2B5EF4-FFF2-40B4-BE49-F238E27FC236}">
                  <a16:creationId xmlns:a16="http://schemas.microsoft.com/office/drawing/2014/main" id="{0DAFF9A8-242B-4AC0-B483-F5A2E84AD8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3" y="3505"/>
              <a:ext cx="3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latin typeface="Times New Roman" panose="02020603050405020304" pitchFamily="18" charset="0"/>
                </a:rPr>
                <a:t>AY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3.gazi.edu.tr/web/syaman/giris.12.gif">
            <a:extLst>
              <a:ext uri="{FF2B5EF4-FFF2-40B4-BE49-F238E27FC236}">
                <a16:creationId xmlns:a16="http://schemas.microsoft.com/office/drawing/2014/main" id="{AE92E014-605A-482C-8EAC-11A60C25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51847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4344C3C8-85A1-40F5-A4B4-FC4B84450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8913"/>
            <a:ext cx="6769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YERİN (DÜNYA’NIN) ÇEKİM KUVVETİ HER ZAMAN YERİN MERKEZİNE DOĞRUDUR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06ED1CF5-3579-4830-91BF-E2B69E78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87137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YERÇEKİMİ KUVVETİ KUTUPLARDA EN BÜYÜKTÜR. YERİN MERKEZİNE DOĞRU VE DÜNYA’DAN UZAKLAŞTIKÇA AZALIR.</a:t>
            </a:r>
          </a:p>
        </p:txBody>
      </p:sp>
      <p:sp>
        <p:nvSpPr>
          <p:cNvPr id="22533" name="Text Box 12">
            <a:extLst>
              <a:ext uri="{FF2B5EF4-FFF2-40B4-BE49-F238E27FC236}">
                <a16:creationId xmlns:a16="http://schemas.microsoft.com/office/drawing/2014/main" id="{CC86CEB1-44CA-45F8-80E8-37B3C33C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371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4" name="Text Box 13">
            <a:extLst>
              <a:ext uri="{FF2B5EF4-FFF2-40B4-BE49-F238E27FC236}">
                <a16:creationId xmlns:a16="http://schemas.microsoft.com/office/drawing/2014/main" id="{0926F89F-FD22-4E5B-93BF-05457C42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72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5" name="Text Box 14">
            <a:extLst>
              <a:ext uri="{FF2B5EF4-FFF2-40B4-BE49-F238E27FC236}">
                <a16:creationId xmlns:a16="http://schemas.microsoft.com/office/drawing/2014/main" id="{0C88C793-EBC0-4B25-A53F-62FE37E9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sp>
        <p:nvSpPr>
          <p:cNvPr id="22536" name="Text Box 15">
            <a:extLst>
              <a:ext uri="{FF2B5EF4-FFF2-40B4-BE49-F238E27FC236}">
                <a16:creationId xmlns:a16="http://schemas.microsoft.com/office/drawing/2014/main" id="{EBED5232-11FC-47A9-87E2-66B53292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572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accent2"/>
                </a:solidFill>
              </a:rPr>
              <a:t>Azalır</a:t>
            </a:r>
          </a:p>
        </p:txBody>
      </p:sp>
      <p:pic>
        <p:nvPicPr>
          <p:cNvPr id="22537" name="Picture 18" descr="2v8ifb9">
            <a:extLst>
              <a:ext uri="{FF2B5EF4-FFF2-40B4-BE49-F238E27FC236}">
                <a16:creationId xmlns:a16="http://schemas.microsoft.com/office/drawing/2014/main" id="{11897047-01D9-4B3F-9C06-2C360E6A70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5774">
            <a:off x="5867400" y="1295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2v8ifb9">
            <a:extLst>
              <a:ext uri="{FF2B5EF4-FFF2-40B4-BE49-F238E27FC236}">
                <a16:creationId xmlns:a16="http://schemas.microsoft.com/office/drawing/2014/main" id="{878B1D4C-0899-4397-8D36-EDC7D21CA0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0320">
            <a:off x="1752600" y="4114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0" descr="2v8ifb9">
            <a:extLst>
              <a:ext uri="{FF2B5EF4-FFF2-40B4-BE49-F238E27FC236}">
                <a16:creationId xmlns:a16="http://schemas.microsoft.com/office/drawing/2014/main" id="{B442D92F-C80C-4C22-B962-84D1A9DE78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08998">
            <a:off x="1524000" y="1447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1" descr="2v8ifb9">
            <a:extLst>
              <a:ext uri="{FF2B5EF4-FFF2-40B4-BE49-F238E27FC236}">
                <a16:creationId xmlns:a16="http://schemas.microsoft.com/office/drawing/2014/main" id="{56AB27FF-EA66-4F71-8E3F-101B2C5C2B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6221">
            <a:off x="5638800" y="4114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3" descr="2v8ifb9">
            <a:extLst>
              <a:ext uri="{FF2B5EF4-FFF2-40B4-BE49-F238E27FC236}">
                <a16:creationId xmlns:a16="http://schemas.microsoft.com/office/drawing/2014/main" id="{06F6A6DD-5E17-4368-BA46-A45115AEB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2594">
            <a:off x="3822700" y="2028826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24" descr="2v8ifb9">
            <a:extLst>
              <a:ext uri="{FF2B5EF4-FFF2-40B4-BE49-F238E27FC236}">
                <a16:creationId xmlns:a16="http://schemas.microsoft.com/office/drawing/2014/main" id="{B6A6E18E-6573-4932-A10B-0887671069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3236">
            <a:off x="3048000" y="2590800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5" descr="2v8ifb9">
            <a:extLst>
              <a:ext uri="{FF2B5EF4-FFF2-40B4-BE49-F238E27FC236}">
                <a16:creationId xmlns:a16="http://schemas.microsoft.com/office/drawing/2014/main" id="{0765E726-C33F-4B7E-9832-43026E18E8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348912">
            <a:off x="4572000" y="2514600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26" descr="2v8ifb9">
            <a:extLst>
              <a:ext uri="{FF2B5EF4-FFF2-40B4-BE49-F238E27FC236}">
                <a16:creationId xmlns:a16="http://schemas.microsoft.com/office/drawing/2014/main" id="{F4366AAA-1750-4D40-88C6-413A8E1FA6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833812" y="3252788"/>
            <a:ext cx="15271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Veri Yer Tutucusu">
            <a:extLst>
              <a:ext uri="{FF2B5EF4-FFF2-40B4-BE49-F238E27FC236}">
                <a16:creationId xmlns:a16="http://schemas.microsoft.com/office/drawing/2014/main" id="{B7740935-33BB-4ED3-A272-A40BB72DC5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3555" name="2 Altbilgi Yer Tutucusu">
            <a:extLst>
              <a:ext uri="{FF2B5EF4-FFF2-40B4-BE49-F238E27FC236}">
                <a16:creationId xmlns:a16="http://schemas.microsoft.com/office/drawing/2014/main" id="{78C9326C-DD1E-4C53-9AEF-1BCA4321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32776" name="Picture 8" descr="earth-globe-browse (Small)">
            <a:extLst>
              <a:ext uri="{FF2B5EF4-FFF2-40B4-BE49-F238E27FC236}">
                <a16:creationId xmlns:a16="http://schemas.microsoft.com/office/drawing/2014/main" id="{FC2AA882-5667-4E7F-A3A3-55194B02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7245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9">
            <a:extLst>
              <a:ext uri="{FF2B5EF4-FFF2-40B4-BE49-F238E27FC236}">
                <a16:creationId xmlns:a16="http://schemas.microsoft.com/office/drawing/2014/main" id="{AA55100F-B7DC-4CA6-892F-8BBF0080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>
                <a:solidFill>
                  <a:srgbClr val="FFFFCC"/>
                </a:solidFill>
              </a:rPr>
              <a:t>Yerkürenin cisimlere uyguladığı çekim kuvvetine </a:t>
            </a:r>
            <a:r>
              <a:rPr lang="tr-TR" altLang="tr-TR" sz="2400">
                <a:solidFill>
                  <a:srgbClr val="FF3300"/>
                </a:solidFill>
              </a:rPr>
              <a:t>yerçekimi kuvveti</a:t>
            </a:r>
            <a:r>
              <a:rPr lang="tr-TR" altLang="tr-TR" sz="2400">
                <a:solidFill>
                  <a:srgbClr val="FFFFCC"/>
                </a:solidFill>
              </a:rPr>
              <a:t> denir. Yerçekimi kuvveti daima yerkürenin merkezine doğrudur. Bütün cisimler birbirlerine az da olsa çekim kuvveti uygularlar. Bu çekim kuvvetine </a:t>
            </a:r>
            <a:r>
              <a:rPr lang="tr-TR" altLang="tr-TR" sz="2400">
                <a:solidFill>
                  <a:srgbClr val="FF3300"/>
                </a:solidFill>
              </a:rPr>
              <a:t>kütle çekim kuvveti</a:t>
            </a:r>
            <a:r>
              <a:rPr lang="tr-TR" altLang="tr-TR" sz="2400">
                <a:solidFill>
                  <a:srgbClr val="FFFFCC"/>
                </a:solidFill>
              </a:rPr>
              <a:t> denir.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Veri Yer Tutucusu">
            <a:extLst>
              <a:ext uri="{FF2B5EF4-FFF2-40B4-BE49-F238E27FC236}">
                <a16:creationId xmlns:a16="http://schemas.microsoft.com/office/drawing/2014/main" id="{15749BB4-9069-442E-8BC9-52900CA21FB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4579" name="3 Altbilgi Yer Tutucusu">
            <a:extLst>
              <a:ext uri="{FF2B5EF4-FFF2-40B4-BE49-F238E27FC236}">
                <a16:creationId xmlns:a16="http://schemas.microsoft.com/office/drawing/2014/main" id="{C928ACC9-5171-43BF-9CF7-F5A23EE98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24580" name="Picture 2" descr="animation">
            <a:extLst>
              <a:ext uri="{FF2B5EF4-FFF2-40B4-BE49-F238E27FC236}">
                <a16:creationId xmlns:a16="http://schemas.microsoft.com/office/drawing/2014/main" id="{3DEAF195-0037-482C-9E6A-02F2A67DA2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earth-globe-browse (Small)">
            <a:extLst>
              <a:ext uri="{FF2B5EF4-FFF2-40B4-BE49-F238E27FC236}">
                <a16:creationId xmlns:a16="http://schemas.microsoft.com/office/drawing/2014/main" id="{1AD8815A-6E76-41DC-81D4-AF895C70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30463"/>
            <a:ext cx="4427537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3457B08C-A851-462A-AF28-CB662EF1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5013325"/>
            <a:ext cx="493077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700">
                <a:solidFill>
                  <a:srgbClr val="FFFF00"/>
                </a:solidFill>
              </a:rPr>
              <a:t>Yer çekimi kuvveti dünyamızın farklı noktalarında farklılık gösterir.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DDE015DA-F64A-4B10-9102-3EEB4C251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125913"/>
            <a:ext cx="2592387" cy="1463675"/>
          </a:xfrm>
          <a:prstGeom prst="rect">
            <a:avLst/>
          </a:prstGeom>
          <a:solidFill>
            <a:srgbClr val="0066C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Dünya üzerinde </a:t>
            </a:r>
            <a:r>
              <a:rPr lang="tr-TR" altLang="tr-TR" sz="2400" b="1">
                <a:solidFill>
                  <a:schemeClr val="bg1"/>
                </a:solidFill>
              </a:rPr>
              <a:t>50 N</a:t>
            </a:r>
            <a:r>
              <a:rPr lang="tr-TR" altLang="tr-TR" sz="2400">
                <a:solidFill>
                  <a:schemeClr val="bg1"/>
                </a:solidFill>
              </a:rPr>
              <a:t> ağırlığındaki bir kutu,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802D2D04-CF84-45E6-92A6-856F0BE6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84313"/>
            <a:ext cx="9144000" cy="549275"/>
          </a:xfrm>
          <a:prstGeom prst="rect">
            <a:avLst/>
          </a:prstGeom>
          <a:solidFill>
            <a:srgbClr val="FF99FF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5000 km yükseklikte </a:t>
            </a:r>
            <a:r>
              <a:rPr lang="tr-TR" altLang="tr-TR" sz="2400" b="1">
                <a:solidFill>
                  <a:schemeClr val="bg1"/>
                </a:solidFill>
              </a:rPr>
              <a:t>17 N</a:t>
            </a:r>
            <a:r>
              <a:rPr lang="tr-TR" altLang="tr-TR" sz="2400">
                <a:solidFill>
                  <a:schemeClr val="bg1"/>
                </a:solidFill>
              </a:rPr>
              <a:t> ağırlığında,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9B354668-F3F8-498E-8A9F-DEE60EC2D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9144000" cy="549275"/>
          </a:xfrm>
          <a:prstGeom prst="rect">
            <a:avLst/>
          </a:prstGeom>
          <a:solidFill>
            <a:srgbClr val="00FF00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10000 km yükseklikte </a:t>
            </a:r>
            <a:r>
              <a:rPr lang="tr-TR" altLang="tr-TR" sz="2400" b="1">
                <a:solidFill>
                  <a:schemeClr val="bg1"/>
                </a:solidFill>
              </a:rPr>
              <a:t>9 N</a:t>
            </a:r>
            <a:r>
              <a:rPr lang="tr-TR" altLang="tr-TR" sz="2400">
                <a:solidFill>
                  <a:schemeClr val="bg1"/>
                </a:solidFill>
              </a:rPr>
              <a:t> ağırlığında ölçülür.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9DB33AA5-6F9F-4B34-8CA2-671F9181A8F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524000"/>
            <a:ext cx="1905000" cy="1706563"/>
            <a:chOff x="3424" y="1237"/>
            <a:chExt cx="1180" cy="787"/>
          </a:xfrm>
        </p:grpSpPr>
        <p:sp>
          <p:nvSpPr>
            <p:cNvPr id="24590" name="AutoShape 10">
              <a:extLst>
                <a:ext uri="{FF2B5EF4-FFF2-40B4-BE49-F238E27FC236}">
                  <a16:creationId xmlns:a16="http://schemas.microsoft.com/office/drawing/2014/main" id="{3EF29585-9BE6-4934-8111-7324FFE80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1298"/>
              <a:ext cx="454" cy="726"/>
            </a:xfrm>
            <a:prstGeom prst="upDownArrow">
              <a:avLst>
                <a:gd name="adj1" fmla="val 50000"/>
                <a:gd name="adj2" fmla="val 31982"/>
              </a:avLst>
            </a:prstGeom>
            <a:solidFill>
              <a:srgbClr val="FF6600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4591" name="Text Box 11">
              <a:extLst>
                <a:ext uri="{FF2B5EF4-FFF2-40B4-BE49-F238E27FC236}">
                  <a16:creationId xmlns:a16="http://schemas.microsoft.com/office/drawing/2014/main" id="{ED3E6C92-A777-4108-BB18-98BB99DC2C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237"/>
              <a:ext cx="80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5000 km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45A1302A-7A9C-4320-ADB3-91C2B9925E9A}"/>
              </a:ext>
            </a:extLst>
          </p:cNvPr>
          <p:cNvGrpSpPr>
            <a:grpSpLocks/>
          </p:cNvGrpSpPr>
          <p:nvPr/>
        </p:nvGrpSpPr>
        <p:grpSpPr bwMode="auto">
          <a:xfrm>
            <a:off x="7481888" y="304800"/>
            <a:ext cx="1662112" cy="2952750"/>
            <a:chOff x="4649" y="164"/>
            <a:chExt cx="1047" cy="1860"/>
          </a:xfrm>
        </p:grpSpPr>
        <p:sp>
          <p:nvSpPr>
            <p:cNvPr id="24588" name="AutoShape 13">
              <a:extLst>
                <a:ext uri="{FF2B5EF4-FFF2-40B4-BE49-F238E27FC236}">
                  <a16:creationId xmlns:a16="http://schemas.microsoft.com/office/drawing/2014/main" id="{DEA65E78-3D21-43D3-9B09-854AC9E58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164"/>
              <a:ext cx="454" cy="1860"/>
            </a:xfrm>
            <a:prstGeom prst="upDownArrow">
              <a:avLst>
                <a:gd name="adj1" fmla="val 50000"/>
                <a:gd name="adj2" fmla="val 81938"/>
              </a:avLst>
            </a:prstGeom>
            <a:solidFill>
              <a:srgbClr val="0066CC">
                <a:alpha val="6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24589" name="Text Box 14">
              <a:extLst>
                <a:ext uri="{FF2B5EF4-FFF2-40B4-BE49-F238E27FC236}">
                  <a16:creationId xmlns:a16="http://schemas.microsoft.com/office/drawing/2014/main" id="{4D4C704E-93D3-416A-8CF1-5DF47A5DED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10"/>
              <a:ext cx="9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tr-TR" altLang="tr-TR"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10000 km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35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8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4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animBg="1"/>
      <p:bldP spid="38919" grpId="0" animBg="1"/>
      <p:bldP spid="389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Veri Yer Tutucusu">
            <a:extLst>
              <a:ext uri="{FF2B5EF4-FFF2-40B4-BE49-F238E27FC236}">
                <a16:creationId xmlns:a16="http://schemas.microsoft.com/office/drawing/2014/main" id="{FD38E30D-F87D-4C27-B2CE-80DE2DC8E8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5603" name="3 Altbilgi Yer Tutucusu">
            <a:extLst>
              <a:ext uri="{FF2B5EF4-FFF2-40B4-BE49-F238E27FC236}">
                <a16:creationId xmlns:a16="http://schemas.microsoft.com/office/drawing/2014/main" id="{CAE2B9BB-7239-4BCB-B31A-6C495BA8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0962" name="Picture 2" descr="cutearth">
            <a:extLst>
              <a:ext uri="{FF2B5EF4-FFF2-40B4-BE49-F238E27FC236}">
                <a16:creationId xmlns:a16="http://schemas.microsoft.com/office/drawing/2014/main" id="{833403D7-2BF2-4205-A7A0-2EB736CA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604838"/>
            <a:ext cx="7386638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13A9F32E-6284-47B0-A293-3ECBFFCE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15888"/>
            <a:ext cx="9144001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Gök cisimlerinin çekim kuvveti </a:t>
            </a:r>
            <a:r>
              <a:rPr lang="tr-TR" altLang="tr-TR" sz="2400">
                <a:solidFill>
                  <a:srgbClr val="FFFF00"/>
                </a:solidFill>
              </a:rPr>
              <a:t>her zaman merkeze doğrudur.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256FF989-494A-4AB3-8781-0F65F2BF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400">
                <a:solidFill>
                  <a:schemeClr val="bg1"/>
                </a:solidFill>
              </a:rPr>
              <a:t>Dünyamızdaki yer çekimi kuvveti de sürekli bizi dünyanın merkezine doğru çeker.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70E36CC7-42A8-470A-97E8-AA0DA0B4E078}"/>
              </a:ext>
            </a:extLst>
          </p:cNvPr>
          <p:cNvSpPr>
            <a:spLocks noChangeArrowheads="1"/>
          </p:cNvSpPr>
          <p:nvPr/>
        </p:nvSpPr>
        <p:spPr bwMode="auto">
          <a:xfrm rot="1827085">
            <a:off x="4859338" y="1339850"/>
            <a:ext cx="1008062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67" name="AutoShape 7">
            <a:extLst>
              <a:ext uri="{FF2B5EF4-FFF2-40B4-BE49-F238E27FC236}">
                <a16:creationId xmlns:a16="http://schemas.microsoft.com/office/drawing/2014/main" id="{3ADE3CE1-87FD-4732-A74B-B14EA6534E86}"/>
              </a:ext>
            </a:extLst>
          </p:cNvPr>
          <p:cNvSpPr>
            <a:spLocks noChangeArrowheads="1"/>
          </p:cNvSpPr>
          <p:nvPr/>
        </p:nvSpPr>
        <p:spPr bwMode="auto">
          <a:xfrm rot="-2385870">
            <a:off x="2987675" y="1773238"/>
            <a:ext cx="1008063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0968" name="AutoShape 8">
            <a:extLst>
              <a:ext uri="{FF2B5EF4-FFF2-40B4-BE49-F238E27FC236}">
                <a16:creationId xmlns:a16="http://schemas.microsoft.com/office/drawing/2014/main" id="{FBF651DE-7071-48F1-9F07-DA5B9E377D21}"/>
              </a:ext>
            </a:extLst>
          </p:cNvPr>
          <p:cNvSpPr>
            <a:spLocks noChangeArrowheads="1"/>
          </p:cNvSpPr>
          <p:nvPr/>
        </p:nvSpPr>
        <p:spPr bwMode="auto">
          <a:xfrm rot="10507327">
            <a:off x="4356100" y="3716338"/>
            <a:ext cx="1008063" cy="1584325"/>
          </a:xfrm>
          <a:prstGeom prst="downArrow">
            <a:avLst>
              <a:gd name="adj1" fmla="val 50000"/>
              <a:gd name="adj2" fmla="val 39291"/>
            </a:avLst>
          </a:prstGeom>
          <a:solidFill>
            <a:srgbClr val="FFFF00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185E-6 L 0.03941 0.073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3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31214E-7 L -0.03924 0.0839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0116E-6 L -0.00781 -0.10474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5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 animBg="1"/>
      <p:bldP spid="40966" grpId="1" animBg="1"/>
      <p:bldP spid="40967" grpId="0" animBg="1"/>
      <p:bldP spid="40967" grpId="1" animBg="1"/>
      <p:bldP spid="40968" grpId="0" animBg="1"/>
      <p:bldP spid="4096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Veri Yer Tutucusu">
            <a:extLst>
              <a:ext uri="{FF2B5EF4-FFF2-40B4-BE49-F238E27FC236}">
                <a16:creationId xmlns:a16="http://schemas.microsoft.com/office/drawing/2014/main" id="{10464F2C-844C-4FCE-88F6-C686F3D8B20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6627" name="3 Altbilgi Yer Tutucusu">
            <a:extLst>
              <a:ext uri="{FF2B5EF4-FFF2-40B4-BE49-F238E27FC236}">
                <a16:creationId xmlns:a16="http://schemas.microsoft.com/office/drawing/2014/main" id="{D2C7D246-82DD-4F48-BCC0-074E1F92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3010" name="Picture 2" descr="globe_east_540">
            <a:extLst>
              <a:ext uri="{FF2B5EF4-FFF2-40B4-BE49-F238E27FC236}">
                <a16:creationId xmlns:a16="http://schemas.microsoft.com/office/drawing/2014/main" id="{481AA938-F1AE-424A-835B-5CB2263D0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9275"/>
            <a:ext cx="5903913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033">
            <a:extLst>
              <a:ext uri="{FF2B5EF4-FFF2-40B4-BE49-F238E27FC236}">
                <a16:creationId xmlns:a16="http://schemas.microsoft.com/office/drawing/2014/main" id="{653C4AAF-CBE3-4137-B60B-519B4189EE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6250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>
            <a:extLst>
              <a:ext uri="{FF2B5EF4-FFF2-40B4-BE49-F238E27FC236}">
                <a16:creationId xmlns:a16="http://schemas.microsoft.com/office/drawing/2014/main" id="{0D1FFECC-424E-46AD-8435-D03A65187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800">
                <a:solidFill>
                  <a:schemeClr val="bg1"/>
                </a:solidFill>
              </a:rPr>
              <a:t>Bu nedenle dünyanın neresinde olursak olalım uzay boşluğuna düşmeyiz </a:t>
            </a:r>
            <a:r>
              <a:rPr lang="tr-TR" altLang="tr-TR" sz="2800" b="1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tr-TR" altLang="tr-TR" sz="2800" b="1">
              <a:solidFill>
                <a:srgbClr val="FFFF00"/>
              </a:solidFill>
            </a:endParaRPr>
          </a:p>
        </p:txBody>
      </p:sp>
      <p:pic>
        <p:nvPicPr>
          <p:cNvPr id="26631" name="Picture 5" descr="033">
            <a:extLst>
              <a:ext uri="{FF2B5EF4-FFF2-40B4-BE49-F238E27FC236}">
                <a16:creationId xmlns:a16="http://schemas.microsoft.com/office/drawing/2014/main" id="{5BE2CC8F-5521-4D79-84C3-F1534FF8E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79838" y="5857875"/>
            <a:ext cx="11509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033">
            <a:extLst>
              <a:ext uri="{FF2B5EF4-FFF2-40B4-BE49-F238E27FC236}">
                <a16:creationId xmlns:a16="http://schemas.microsoft.com/office/drawing/2014/main" id="{68C8E4ED-BE8A-4CEB-A070-FE8C36C453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40607" y="2783681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7" descr="033">
            <a:extLst>
              <a:ext uri="{FF2B5EF4-FFF2-40B4-BE49-F238E27FC236}">
                <a16:creationId xmlns:a16="http://schemas.microsoft.com/office/drawing/2014/main" id="{D2C149F9-00B5-4CFE-8A5E-CB3B678246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4157" y="2999581"/>
            <a:ext cx="1150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Veri Yer Tutucusu">
            <a:extLst>
              <a:ext uri="{FF2B5EF4-FFF2-40B4-BE49-F238E27FC236}">
                <a16:creationId xmlns:a16="http://schemas.microsoft.com/office/drawing/2014/main" id="{CE3BAA91-B66F-45D4-AEFB-F8C3EE29F61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27651" name="3 Altbilgi Yer Tutucusu">
            <a:extLst>
              <a:ext uri="{FF2B5EF4-FFF2-40B4-BE49-F238E27FC236}">
                <a16:creationId xmlns:a16="http://schemas.microsoft.com/office/drawing/2014/main" id="{0319C14B-9BC9-4DC9-925B-DCD4CCF8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5058" name="Picture 2" descr="planets-4-large (Small)">
            <a:extLst>
              <a:ext uri="{FF2B5EF4-FFF2-40B4-BE49-F238E27FC236}">
                <a16:creationId xmlns:a16="http://schemas.microsoft.com/office/drawing/2014/main" id="{6F0793D9-CAEF-486B-8EC2-3EA450AF2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>
            <a:extLst>
              <a:ext uri="{FF2B5EF4-FFF2-40B4-BE49-F238E27FC236}">
                <a16:creationId xmlns:a16="http://schemas.microsoft.com/office/drawing/2014/main" id="{107FBCE4-45B1-4894-885A-6F30CF56E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6875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700">
                <a:solidFill>
                  <a:srgbClr val="FFFF00"/>
                </a:solidFill>
              </a:rPr>
              <a:t>Resimdeki gezegenlerden sizce hangisinin 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700" b="1">
                <a:solidFill>
                  <a:schemeClr val="bg1"/>
                </a:solidFill>
              </a:rPr>
              <a:t>kütle çekim kuvveti en büyüktür?</a:t>
            </a: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66272F48-9516-4569-B0BC-4346FFF73C08}"/>
              </a:ext>
            </a:extLst>
          </p:cNvPr>
          <p:cNvSpPr>
            <a:spLocks noChangeArrowheads="1"/>
          </p:cNvSpPr>
          <p:nvPr/>
        </p:nvSpPr>
        <p:spPr bwMode="auto">
          <a:xfrm rot="8817402">
            <a:off x="2895600" y="304800"/>
            <a:ext cx="1676400" cy="762000"/>
          </a:xfrm>
          <a:prstGeom prst="notchedRightArrow">
            <a:avLst>
              <a:gd name="adj1" fmla="val 50000"/>
              <a:gd name="adj2" fmla="val 5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7E1013D-8A85-4268-AC72-9DA12CDF0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chemeClr val="bg1"/>
                </a:solidFill>
              </a:rPr>
              <a:t>Elbette kütlesi en büyük olandır.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  <p:bldP spid="450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%75">
            <a:extLst>
              <a:ext uri="{FF2B5EF4-FFF2-40B4-BE49-F238E27FC236}">
                <a16:creationId xmlns:a16="http://schemas.microsoft.com/office/drawing/2014/main" id="{55880FC0-3ADF-4ED3-888A-F59B8617AE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6553200" cy="719138"/>
          </a:xfrm>
          <a:pattFill prst="pct75">
            <a:fgClr>
              <a:schemeClr val="tx2"/>
            </a:fgClr>
            <a:bgClr>
              <a:srgbClr val="FFCC00"/>
            </a:bgClr>
          </a:pattFill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chemeClr val="bg1"/>
                </a:solidFill>
              </a:rPr>
              <a:t>KÜTLE VE AĞIRLIK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10C988C-485A-4292-B763-9D28D8A0F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981075"/>
            <a:ext cx="8785225" cy="54006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altLang="tr-TR" sz="3400" b="1"/>
              <a:t>Bir cisme etki eden yerçekimi kuvvetine </a:t>
            </a:r>
            <a:r>
              <a:rPr lang="tr-TR" altLang="tr-TR" sz="3400" b="1">
                <a:solidFill>
                  <a:srgbClr val="CC0000"/>
                </a:solidFill>
              </a:rPr>
              <a:t>ağırlık </a:t>
            </a:r>
            <a:r>
              <a:rPr lang="tr-TR" altLang="tr-TR" sz="3400" b="1"/>
              <a:t>denir. Ağırlık, cismin bulunduğu yerdeki çekim kuvvetine bağlıdır.Ağırlık </a:t>
            </a:r>
            <a:r>
              <a:rPr lang="tr-TR" altLang="tr-TR" sz="3400" b="1">
                <a:solidFill>
                  <a:srgbClr val="0000CC"/>
                </a:solidFill>
              </a:rPr>
              <a:t>dinamometre</a:t>
            </a:r>
            <a:r>
              <a:rPr lang="tr-TR" altLang="tr-TR" sz="3400" b="1"/>
              <a:t> ile ölçülür. “</a:t>
            </a:r>
            <a:r>
              <a:rPr lang="tr-TR" altLang="tr-TR" sz="3400" b="1">
                <a:solidFill>
                  <a:srgbClr val="CC0000"/>
                </a:solidFill>
              </a:rPr>
              <a:t>G</a:t>
            </a:r>
            <a:r>
              <a:rPr lang="tr-TR" altLang="tr-TR" sz="3400" b="1"/>
              <a:t>” ile gösterilir.</a:t>
            </a:r>
          </a:p>
          <a:p>
            <a:pPr eaLnBrk="1" hangingPunct="1"/>
            <a:r>
              <a:rPr lang="tr-TR" altLang="tr-TR" sz="3400" b="1"/>
              <a:t>Kütle, maddenin değişmeyen bir özelliğidir. Kütle </a:t>
            </a:r>
            <a:r>
              <a:rPr lang="tr-TR" altLang="tr-TR" sz="3400" b="1">
                <a:solidFill>
                  <a:srgbClr val="0000CC"/>
                </a:solidFill>
              </a:rPr>
              <a:t>eşit kollu terazi </a:t>
            </a:r>
            <a:r>
              <a:rPr lang="tr-TR" altLang="tr-TR" sz="3400" b="1"/>
              <a:t>ile ölçülür. “</a:t>
            </a:r>
            <a:r>
              <a:rPr lang="tr-TR" altLang="tr-TR" sz="3400" b="1">
                <a:solidFill>
                  <a:srgbClr val="CC0000"/>
                </a:solidFill>
              </a:rPr>
              <a:t>m</a:t>
            </a:r>
            <a:r>
              <a:rPr lang="tr-TR" altLang="tr-TR" sz="3400" b="1"/>
              <a:t>” ile gösterilir. Bir cismin ağırlığını bulmak için kütle ile yerçekimi çarpılır. 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863233F6-8D98-4AB1-929A-6609AA8F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661025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3A6E2BD3-6EDD-4E04-BB0B-C7C72016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1200"/>
            <a:ext cx="1727200" cy="7016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4000" b="1">
                <a:latin typeface="Times New Roman" panose="02020603050405020304" pitchFamily="18" charset="0"/>
              </a:rPr>
              <a:t>G=m.g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Group 2">
            <a:extLst>
              <a:ext uri="{FF2B5EF4-FFF2-40B4-BE49-F238E27FC236}">
                <a16:creationId xmlns:a16="http://schemas.microsoft.com/office/drawing/2014/main" id="{B76920D8-13E5-4FB5-8218-72B21231C8C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76250"/>
          <a:ext cx="8642350" cy="4826000"/>
        </p:xfrm>
        <a:graphic>
          <a:graphicData uri="http://schemas.openxmlformats.org/drawingml/2006/table">
            <a:tbl>
              <a:tblPr/>
              <a:tblGrid>
                <a:gridCol w="446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74" name="Text Box 22">
            <a:extLst>
              <a:ext uri="{FF2B5EF4-FFF2-40B4-BE49-F238E27FC236}">
                <a16:creationId xmlns:a16="http://schemas.microsoft.com/office/drawing/2014/main" id="{E43C38DD-0634-4BB6-809D-3F4DCB8B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345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Madde miktarıdır.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9CDC7C30-E059-4DF6-8428-A69317DE6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4400" b="1">
                <a:latin typeface="Monotype Corsiva" panose="03010101010201010101" pitchFamily="66" charset="0"/>
              </a:rPr>
              <a:t>Kütle</a:t>
            </a:r>
            <a:endParaRPr lang="tr-TR" altLang="tr-TR" sz="4400">
              <a:latin typeface="Monotype Corsiva" panose="03010101010201010101" pitchFamily="66" charset="0"/>
            </a:endParaRPr>
          </a:p>
        </p:txBody>
      </p:sp>
      <p:sp>
        <p:nvSpPr>
          <p:cNvPr id="49176" name="Text Box 24">
            <a:extLst>
              <a:ext uri="{FF2B5EF4-FFF2-40B4-BE49-F238E27FC236}">
                <a16:creationId xmlns:a16="http://schemas.microsoft.com/office/drawing/2014/main" id="{0B7CFE34-0E90-446F-9987-EB34F9D27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76250"/>
            <a:ext cx="410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tr-TR" altLang="tr-TR" sz="4400" b="1">
                <a:latin typeface="Monotype Corsiva" panose="03010101010201010101" pitchFamily="66" charset="0"/>
              </a:rPr>
              <a:t>Ağırlık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D061B430-40DF-4D79-BACE-C5D4352A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341438"/>
            <a:ext cx="36718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Maddeye etki eden yerçekimi kuvvetidir.</a:t>
            </a:r>
          </a:p>
        </p:txBody>
      </p:sp>
      <p:sp>
        <p:nvSpPr>
          <p:cNvPr id="49178" name="Rectangle 26">
            <a:extLst>
              <a:ext uri="{FF2B5EF4-FFF2-40B4-BE49-F238E27FC236}">
                <a16:creationId xmlns:a16="http://schemas.microsoft.com/office/drawing/2014/main" id="{48C58845-C428-47DB-B497-820FED81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92375"/>
            <a:ext cx="4392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Eşit kollu terazi ile ölçülür.</a:t>
            </a:r>
          </a:p>
        </p:txBody>
      </p:sp>
      <p:sp>
        <p:nvSpPr>
          <p:cNvPr id="49179" name="Rectangle 27">
            <a:extLst>
              <a:ext uri="{FF2B5EF4-FFF2-40B4-BE49-F238E27FC236}">
                <a16:creationId xmlns:a16="http://schemas.microsoft.com/office/drawing/2014/main" id="{153CF139-12DB-4602-9684-92F837F0A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492375"/>
            <a:ext cx="4213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Dinamometre ile ölçülür.</a:t>
            </a:r>
          </a:p>
        </p:txBody>
      </p:sp>
      <p:sp>
        <p:nvSpPr>
          <p:cNvPr id="49180" name="Rectangle 28">
            <a:extLst>
              <a:ext uri="{FF2B5EF4-FFF2-40B4-BE49-F238E27FC236}">
                <a16:creationId xmlns:a16="http://schemas.microsoft.com/office/drawing/2014/main" id="{94667B90-F7C6-4632-B6B1-43914C23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4075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Birimi gram ya da kg dır.</a:t>
            </a:r>
          </a:p>
        </p:txBody>
      </p:sp>
      <p:sp>
        <p:nvSpPr>
          <p:cNvPr id="49181" name="Rectangle 29">
            <a:extLst>
              <a:ext uri="{FF2B5EF4-FFF2-40B4-BE49-F238E27FC236}">
                <a16:creationId xmlns:a16="http://schemas.microsoft.com/office/drawing/2014/main" id="{BE852699-36C6-4B8F-9ED6-9B04AF40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3009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Birimi newtondur.</a:t>
            </a:r>
          </a:p>
        </p:txBody>
      </p:sp>
      <p:sp>
        <p:nvSpPr>
          <p:cNvPr id="49182" name="Rectangle 30">
            <a:extLst>
              <a:ext uri="{FF2B5EF4-FFF2-40B4-BE49-F238E27FC236}">
                <a16:creationId xmlns:a16="http://schemas.microsoft.com/office/drawing/2014/main" id="{B4DBC6E5-DF75-4165-A06E-F97C58391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8500"/>
            <a:ext cx="4554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Her yerde aynıdır, değişmez.</a:t>
            </a:r>
          </a:p>
        </p:txBody>
      </p:sp>
      <p:sp>
        <p:nvSpPr>
          <p:cNvPr id="49183" name="Rectangle 31">
            <a:extLst>
              <a:ext uri="{FF2B5EF4-FFF2-40B4-BE49-F238E27FC236}">
                <a16:creationId xmlns:a16="http://schemas.microsoft.com/office/drawing/2014/main" id="{1849B5CC-4CB6-4588-8951-9B3D8FD5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365625"/>
            <a:ext cx="4248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Bulunduğu gezegene göre değişir.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4" grpId="0"/>
      <p:bldP spid="49175" grpId="0"/>
      <p:bldP spid="49176" grpId="0"/>
      <p:bldP spid="49177" grpId="0"/>
      <p:bldP spid="49178" grpId="0"/>
      <p:bldP spid="49179" grpId="0"/>
      <p:bldP spid="49180" grpId="0"/>
      <p:bldP spid="49181" grpId="0"/>
      <p:bldP spid="49182" grpId="0"/>
      <p:bldP spid="491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Altbilgi Yer Tutucusu">
            <a:extLst>
              <a:ext uri="{FF2B5EF4-FFF2-40B4-BE49-F238E27FC236}">
                <a16:creationId xmlns:a16="http://schemas.microsoft.com/office/drawing/2014/main" id="{BF441AFF-A951-4623-A67C-4DA74309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graphicFrame>
        <p:nvGraphicFramePr>
          <p:cNvPr id="50216" name="Group 40">
            <a:extLst>
              <a:ext uri="{FF2B5EF4-FFF2-40B4-BE49-F238E27FC236}">
                <a16:creationId xmlns:a16="http://schemas.microsoft.com/office/drawing/2014/main" id="{DDF198F3-251D-4F0F-912F-6B142DD0B790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042988" y="0"/>
          <a:ext cx="5891212" cy="6516688"/>
        </p:xfrm>
        <a:graphic>
          <a:graphicData uri="http://schemas.openxmlformats.org/drawingml/2006/table">
            <a:tbl>
              <a:tblPr/>
              <a:tblGrid>
                <a:gridCol w="14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Gök cismi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kg’lık cisme uygulanan yaklaşık çekim kuvveti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Güneş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Merkür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Venüs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8,9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Dünya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Ay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Mars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3,8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Jupiter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23,3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Satürn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9,2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Uranüs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8,6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Neptün</a:t>
                      </a:r>
                    </a:p>
                  </a:txBody>
                  <a:tcPr marT="45718" marB="45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N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Veri Yer Tutucusu">
            <a:extLst>
              <a:ext uri="{FF2B5EF4-FFF2-40B4-BE49-F238E27FC236}">
                <a16:creationId xmlns:a16="http://schemas.microsoft.com/office/drawing/2014/main" id="{8E49A7A0-998C-4C35-B939-D32C0084728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4099" name="2 Altbilgi Yer Tutucusu">
            <a:extLst>
              <a:ext uri="{FF2B5EF4-FFF2-40B4-BE49-F238E27FC236}">
                <a16:creationId xmlns:a16="http://schemas.microsoft.com/office/drawing/2014/main" id="{4296F42B-418E-44A6-98BB-85D4C61B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4100" name="Picture 5" descr="19">
            <a:hlinkClick r:id="rId2"/>
            <a:extLst>
              <a:ext uri="{FF2B5EF4-FFF2-40B4-BE49-F238E27FC236}">
                <a16:creationId xmlns:a16="http://schemas.microsoft.com/office/drawing/2014/main" id="{EA2E57F8-8796-4E0F-8F16-57E31C11B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7">
            <a:extLst>
              <a:ext uri="{FF2B5EF4-FFF2-40B4-BE49-F238E27FC236}">
                <a16:creationId xmlns:a16="http://schemas.microsoft.com/office/drawing/2014/main" id="{B06ED663-EFF0-4C1C-B963-8985C121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-26988"/>
            <a:ext cx="9109075" cy="549276"/>
          </a:xfrm>
          <a:prstGeom prst="rect">
            <a:avLst/>
          </a:prstGeom>
          <a:solidFill>
            <a:schemeClr val="tx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tr-TR" altLang="tr-TR" sz="2600" b="1">
                <a:solidFill>
                  <a:schemeClr val="bg1"/>
                </a:solidFill>
              </a:rPr>
              <a:t>Ekrandaki kız nasıl marketten havada alışveriş ediyor?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gırlık1">
            <a:extLst>
              <a:ext uri="{FF2B5EF4-FFF2-40B4-BE49-F238E27FC236}">
                <a16:creationId xmlns:a16="http://schemas.microsoft.com/office/drawing/2014/main" id="{4BA8591E-396E-46F4-83DF-E13DD37B4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671888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agırlık2">
            <a:extLst>
              <a:ext uri="{FF2B5EF4-FFF2-40B4-BE49-F238E27FC236}">
                <a16:creationId xmlns:a16="http://schemas.microsoft.com/office/drawing/2014/main" id="{E7993A3C-9D5D-42F5-8105-C19671A9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1767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AC585822-E157-4026-B95F-3D020687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04813"/>
            <a:ext cx="1368425" cy="4667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KÜTLE</a:t>
            </a:r>
          </a:p>
        </p:txBody>
      </p:sp>
      <p:sp>
        <p:nvSpPr>
          <p:cNvPr id="31749" name="Line 5">
            <a:extLst>
              <a:ext uri="{FF2B5EF4-FFF2-40B4-BE49-F238E27FC236}">
                <a16:creationId xmlns:a16="http://schemas.microsoft.com/office/drawing/2014/main" id="{AC8099B3-42CE-4759-A8FD-9AA1A39D31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3575" y="620713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0" name="Line 6">
            <a:extLst>
              <a:ext uri="{FF2B5EF4-FFF2-40B4-BE49-F238E27FC236}">
                <a16:creationId xmlns:a16="http://schemas.microsoft.com/office/drawing/2014/main" id="{23B6E599-FE44-43C7-905B-9479391188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6207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5D261E86-DF7E-4FA2-9763-8F915BC5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229225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4400" b="1">
                <a:latin typeface="Times New Roman" panose="02020603050405020304" pitchFamily="18" charset="0"/>
              </a:rPr>
              <a:t>g</a:t>
            </a:r>
            <a:r>
              <a:rPr lang="tr-TR" altLang="tr-TR" sz="3600" b="1">
                <a:latin typeface="Times New Roman" panose="02020603050405020304" pitchFamily="18" charset="0"/>
              </a:rPr>
              <a:t>=9,8 N/Kğ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8C52F346-5062-421A-8A3B-CDBCE557E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341438"/>
            <a:ext cx="1584325" cy="466725"/>
          </a:xfrm>
          <a:prstGeom prst="rect">
            <a:avLst/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latin typeface="Times New Roman" panose="02020603050405020304" pitchFamily="18" charset="0"/>
              </a:rPr>
              <a:t>AĞIRLIK</a:t>
            </a: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58BDFA47-2B1C-4904-A6AF-0A705F19E1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0200" y="15573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16408AA0-BE97-485B-9F48-8D331AD9C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55733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7885975E-FEBA-4212-B644-4179AA04C4FA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609600"/>
            <a:ext cx="1600200" cy="4648200"/>
            <a:chOff x="4224" y="384"/>
            <a:chExt cx="1008" cy="2928"/>
          </a:xfrm>
        </p:grpSpPr>
        <p:sp>
          <p:nvSpPr>
            <p:cNvPr id="32777" name="Line 11">
              <a:extLst>
                <a:ext uri="{FF2B5EF4-FFF2-40B4-BE49-F238E27FC236}">
                  <a16:creationId xmlns:a16="http://schemas.microsoft.com/office/drawing/2014/main" id="{49ED2F7D-1907-4435-BC00-F54FA8E88B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8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78" name="AutoShape 13" descr="%5">
              <a:extLst>
                <a:ext uri="{FF2B5EF4-FFF2-40B4-BE49-F238E27FC236}">
                  <a16:creationId xmlns:a16="http://schemas.microsoft.com/office/drawing/2014/main" id="{FA25930D-37F2-4042-80D4-2DDDA4B64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056"/>
              <a:ext cx="960" cy="912"/>
            </a:xfrm>
            <a:prstGeom prst="cube">
              <a:avLst>
                <a:gd name="adj" fmla="val 25000"/>
              </a:avLst>
            </a:prstGeom>
            <a:pattFill prst="pct5">
              <a:fgClr>
                <a:srgbClr val="A12417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2779" name="AutoShape 14" descr="Dokuma">
              <a:extLst>
                <a:ext uri="{FF2B5EF4-FFF2-40B4-BE49-F238E27FC236}">
                  <a16:creationId xmlns:a16="http://schemas.microsoft.com/office/drawing/2014/main" id="{58587BDC-0275-4442-A234-E83792CAF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448"/>
              <a:ext cx="864" cy="864"/>
            </a:xfrm>
            <a:prstGeom prst="cube">
              <a:avLst>
                <a:gd name="adj" fmla="val 25000"/>
              </a:avLst>
            </a:prstGeom>
            <a:pattFill prst="weave">
              <a:fgClr>
                <a:srgbClr val="9900CC"/>
              </a:fgClr>
              <a:bgClr>
                <a:srgbClr val="FFFF00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2780" name="Line 16">
              <a:extLst>
                <a:ext uri="{FF2B5EF4-FFF2-40B4-BE49-F238E27FC236}">
                  <a16:creationId xmlns:a16="http://schemas.microsoft.com/office/drawing/2014/main" id="{1B64163C-6274-49E8-B7AE-88CAC8F4B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8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81" name="Line 17">
              <a:extLst>
                <a:ext uri="{FF2B5EF4-FFF2-40B4-BE49-F238E27FC236}">
                  <a16:creationId xmlns:a16="http://schemas.microsoft.com/office/drawing/2014/main" id="{C8FE21F0-2EA3-4372-B473-0A31CBD70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9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782" name="Text Box 18">
              <a:extLst>
                <a:ext uri="{FF2B5EF4-FFF2-40B4-BE49-F238E27FC236}">
                  <a16:creationId xmlns:a16="http://schemas.microsoft.com/office/drawing/2014/main" id="{2A2BA8A4-47CD-40E8-A77E-F03EAFB32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62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3T</a:t>
              </a:r>
            </a:p>
          </p:txBody>
        </p:sp>
        <p:sp>
          <p:nvSpPr>
            <p:cNvPr id="32783" name="Text Box 19">
              <a:extLst>
                <a:ext uri="{FF2B5EF4-FFF2-40B4-BE49-F238E27FC236}">
                  <a16:creationId xmlns:a16="http://schemas.microsoft.com/office/drawing/2014/main" id="{5252BBB9-6895-4552-8983-B5EB127AD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06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</a:p>
          </p:txBody>
        </p:sp>
        <p:sp>
          <p:nvSpPr>
            <p:cNvPr id="32784" name="Text Box 20">
              <a:extLst>
                <a:ext uri="{FF2B5EF4-FFF2-40B4-BE49-F238E27FC236}">
                  <a16:creationId xmlns:a16="http://schemas.microsoft.com/office/drawing/2014/main" id="{04D74D95-E3F9-4F77-AA3C-BF5844563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48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X</a:t>
              </a:r>
            </a:p>
          </p:txBody>
        </p:sp>
        <p:sp>
          <p:nvSpPr>
            <p:cNvPr id="32785" name="Text Box 21">
              <a:extLst>
                <a:ext uri="{FF2B5EF4-FFF2-40B4-BE49-F238E27FC236}">
                  <a16:creationId xmlns:a16="http://schemas.microsoft.com/office/drawing/2014/main" id="{61466EEF-42DF-4A80-99E5-92042C7E6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832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Y</a:t>
              </a:r>
            </a:p>
          </p:txBody>
        </p:sp>
      </p:grpSp>
      <p:sp>
        <p:nvSpPr>
          <p:cNvPr id="69655" name="Text Box 23">
            <a:extLst>
              <a:ext uri="{FF2B5EF4-FFF2-40B4-BE49-F238E27FC236}">
                <a16:creationId xmlns:a16="http://schemas.microsoft.com/office/drawing/2014/main" id="{89D8BE6D-E102-465B-BDA4-12D9AD96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43000"/>
            <a:ext cx="57150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Birbirine bağlı X , Y cisimleri şekildeki gibi dengedeyken X cismini taşıyan ipteki gerilme kuvveti, Y cismini taşıyan iptekinin üç katıdır.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X ciminin ağırlığı 20 N olduğuna göre; Y cisminin ağırlığı kaç N dur? </a:t>
            </a:r>
          </a:p>
        </p:txBody>
      </p:sp>
      <p:sp>
        <p:nvSpPr>
          <p:cNvPr id="69657" name="Rectangle 25">
            <a:extLst>
              <a:ext uri="{FF2B5EF4-FFF2-40B4-BE49-F238E27FC236}">
                <a16:creationId xmlns:a16="http://schemas.microsoft.com/office/drawing/2014/main" id="{3780838F-64A4-43D6-9F8A-B613BDBD0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8366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SORU=1</a:t>
            </a:r>
          </a:p>
        </p:txBody>
      </p:sp>
      <p:sp>
        <p:nvSpPr>
          <p:cNvPr id="69658" name="AutoShape 26">
            <a:extLst>
              <a:ext uri="{FF2B5EF4-FFF2-40B4-BE49-F238E27FC236}">
                <a16:creationId xmlns:a16="http://schemas.microsoft.com/office/drawing/2014/main" id="{71F62944-EFE3-407A-BB03-44CF0A1D6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1143000" cy="106680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A)10</a:t>
            </a:r>
          </a:p>
        </p:txBody>
      </p:sp>
      <p:sp>
        <p:nvSpPr>
          <p:cNvPr id="69659" name="AutoShape 27">
            <a:extLst>
              <a:ext uri="{FF2B5EF4-FFF2-40B4-BE49-F238E27FC236}">
                <a16:creationId xmlns:a16="http://schemas.microsoft.com/office/drawing/2014/main" id="{8B82B3CA-2383-48C2-AB53-0EF7DBBA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1066800" cy="1066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B)20</a:t>
            </a:r>
          </a:p>
        </p:txBody>
      </p:sp>
      <p:sp>
        <p:nvSpPr>
          <p:cNvPr id="69663" name="AutoShape 31">
            <a:extLst>
              <a:ext uri="{FF2B5EF4-FFF2-40B4-BE49-F238E27FC236}">
                <a16:creationId xmlns:a16="http://schemas.microsoft.com/office/drawing/2014/main" id="{9B83F784-C990-4CEC-B423-2A11DD3B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267200"/>
            <a:ext cx="1143000" cy="1066800"/>
          </a:xfrm>
          <a:prstGeom prst="cube">
            <a:avLst>
              <a:gd name="adj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C)30</a:t>
            </a:r>
          </a:p>
        </p:txBody>
      </p:sp>
      <p:sp>
        <p:nvSpPr>
          <p:cNvPr id="69664" name="AutoShape 32">
            <a:extLst>
              <a:ext uri="{FF2B5EF4-FFF2-40B4-BE49-F238E27FC236}">
                <a16:creationId xmlns:a16="http://schemas.microsoft.com/office/drawing/2014/main" id="{321EE165-8981-4652-96C4-BDC6285B4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1143000" cy="1066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/>
              <a:t>D)60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9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9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  <p:bldP spid="69658" grpId="0" animBg="1"/>
      <p:bldP spid="69659" grpId="0" animBg="1"/>
      <p:bldP spid="69659" grpId="1" animBg="1"/>
      <p:bldP spid="69663" grpId="0" animBg="1"/>
      <p:bldP spid="69663" grpId="1" animBg="1"/>
      <p:bldP spid="69664" grpId="0" animBg="1"/>
      <p:bldP spid="6966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00A914A5-CD5C-4340-B436-00F3614DA3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304800"/>
            <a:ext cx="2286000" cy="5486400"/>
            <a:chOff x="4320" y="192"/>
            <a:chExt cx="1440" cy="3456"/>
          </a:xfrm>
        </p:grpSpPr>
        <p:sp>
          <p:nvSpPr>
            <p:cNvPr id="33801" name="Line 4">
              <a:extLst>
                <a:ext uri="{FF2B5EF4-FFF2-40B4-BE49-F238E27FC236}">
                  <a16:creationId xmlns:a16="http://schemas.microsoft.com/office/drawing/2014/main" id="{41828D4A-961F-491E-9AE0-83D5D9F7E4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192"/>
              <a:ext cx="4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2" name="AutoShape 5" descr="Kahverengi mermer">
              <a:extLst>
                <a:ext uri="{FF2B5EF4-FFF2-40B4-BE49-F238E27FC236}">
                  <a16:creationId xmlns:a16="http://schemas.microsoft.com/office/drawing/2014/main" id="{02FBA920-BC1B-4A85-A422-4D2FDDBD8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624"/>
              <a:ext cx="816" cy="624"/>
            </a:xfrm>
            <a:prstGeom prst="can">
              <a:avLst>
                <a:gd name="adj" fmla="val 25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3" name="AutoShape 6">
              <a:extLst>
                <a:ext uri="{FF2B5EF4-FFF2-40B4-BE49-F238E27FC236}">
                  <a16:creationId xmlns:a16="http://schemas.microsoft.com/office/drawing/2014/main" id="{4611019B-E7D8-4E10-9977-125778E7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28"/>
              <a:ext cx="816" cy="6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A12417"/>
                </a:gs>
                <a:gs pos="50000">
                  <a:srgbClr val="FFFF00"/>
                </a:gs>
                <a:gs pos="100000">
                  <a:srgbClr val="A1241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4" name="AutoShape 7">
              <a:extLst>
                <a:ext uri="{FF2B5EF4-FFF2-40B4-BE49-F238E27FC236}">
                  <a16:creationId xmlns:a16="http://schemas.microsoft.com/office/drawing/2014/main" id="{1FF47E1D-1E2F-4545-82B1-8F291EC5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24"/>
              <a:ext cx="816" cy="6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FFFF00"/>
                </a:gs>
                <a:gs pos="100000">
                  <a:srgbClr val="0000FF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  <p:sp>
          <p:nvSpPr>
            <p:cNvPr id="33805" name="Line 8">
              <a:extLst>
                <a:ext uri="{FF2B5EF4-FFF2-40B4-BE49-F238E27FC236}">
                  <a16:creationId xmlns:a16="http://schemas.microsoft.com/office/drawing/2014/main" id="{1F351E81-FF47-4500-8A78-F46DC473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9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6" name="Line 9">
              <a:extLst>
                <a:ext uri="{FF2B5EF4-FFF2-40B4-BE49-F238E27FC236}">
                  <a16:creationId xmlns:a16="http://schemas.microsoft.com/office/drawing/2014/main" id="{34583791-3594-4A1B-A178-13525CF93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4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7" name="Line 10">
              <a:extLst>
                <a:ext uri="{FF2B5EF4-FFF2-40B4-BE49-F238E27FC236}">
                  <a16:creationId xmlns:a16="http://schemas.microsoft.com/office/drawing/2014/main" id="{6789C89B-544E-473E-A0FD-8C7743C8F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808" name="Text Box 11">
              <a:extLst>
                <a:ext uri="{FF2B5EF4-FFF2-40B4-BE49-F238E27FC236}">
                  <a16:creationId xmlns:a16="http://schemas.microsoft.com/office/drawing/2014/main" id="{134A6CC9-5FE3-494B-8CF1-EB39F54F8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8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3809" name="Text Box 12">
              <a:extLst>
                <a:ext uri="{FF2B5EF4-FFF2-40B4-BE49-F238E27FC236}">
                  <a16:creationId xmlns:a16="http://schemas.microsoft.com/office/drawing/2014/main" id="{7ADD4427-F362-4E0C-A42E-DFB2E16C6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Y</a:t>
              </a:r>
            </a:p>
          </p:txBody>
        </p:sp>
        <p:sp>
          <p:nvSpPr>
            <p:cNvPr id="33810" name="Text Box 13">
              <a:extLst>
                <a:ext uri="{FF2B5EF4-FFF2-40B4-BE49-F238E27FC236}">
                  <a16:creationId xmlns:a16="http://schemas.microsoft.com/office/drawing/2014/main" id="{A023175F-324E-4FA0-9009-8B524D103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26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Z</a:t>
              </a:r>
            </a:p>
          </p:txBody>
        </p:sp>
        <p:sp>
          <p:nvSpPr>
            <p:cNvPr id="33811" name="Text Box 14">
              <a:extLst>
                <a:ext uri="{FF2B5EF4-FFF2-40B4-BE49-F238E27FC236}">
                  <a16:creationId xmlns:a16="http://schemas.microsoft.com/office/drawing/2014/main" id="{9FB7D421-54EC-4E6B-A008-0481F4DE8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40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1</a:t>
              </a:r>
              <a:endParaRPr lang="tr-TR" altLang="tr-TR" sz="2400" b="1"/>
            </a:p>
          </p:txBody>
        </p:sp>
        <p:sp>
          <p:nvSpPr>
            <p:cNvPr id="33812" name="Text Box 15">
              <a:extLst>
                <a:ext uri="{FF2B5EF4-FFF2-40B4-BE49-F238E27FC236}">
                  <a16:creationId xmlns:a16="http://schemas.microsoft.com/office/drawing/2014/main" id="{8DC366E8-C323-43AF-A744-466B70E27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3</a:t>
              </a:r>
              <a:endParaRPr lang="tr-TR" altLang="tr-TR" sz="2400" b="1"/>
            </a:p>
          </p:txBody>
        </p:sp>
        <p:sp>
          <p:nvSpPr>
            <p:cNvPr id="33813" name="Text Box 16">
              <a:extLst>
                <a:ext uri="{FF2B5EF4-FFF2-40B4-BE49-F238E27FC236}">
                  <a16:creationId xmlns:a16="http://schemas.microsoft.com/office/drawing/2014/main" id="{0F0A5E90-6A97-49BA-84FE-E127EF2320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134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T</a:t>
              </a:r>
              <a:r>
                <a:rPr lang="tr-TR" altLang="tr-TR" sz="2400" b="1" baseline="-25000"/>
                <a:t>2</a:t>
              </a:r>
              <a:endParaRPr lang="tr-TR" altLang="tr-TR" sz="2400" b="1"/>
            </a:p>
          </p:txBody>
        </p:sp>
        <p:sp>
          <p:nvSpPr>
            <p:cNvPr id="33814" name="Text Box 17">
              <a:extLst>
                <a:ext uri="{FF2B5EF4-FFF2-40B4-BE49-F238E27FC236}">
                  <a16:creationId xmlns:a16="http://schemas.microsoft.com/office/drawing/2014/main" id="{29BF74B9-4969-4B52-A5CD-EAB0B431D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76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10 N</a:t>
              </a:r>
            </a:p>
          </p:txBody>
        </p:sp>
        <p:sp>
          <p:nvSpPr>
            <p:cNvPr id="33815" name="Text Box 18">
              <a:extLst>
                <a:ext uri="{FF2B5EF4-FFF2-40B4-BE49-F238E27FC236}">
                  <a16:creationId xmlns:a16="http://schemas.microsoft.com/office/drawing/2014/main" id="{958E0737-9465-4231-A547-2194C9765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21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30 N</a:t>
              </a:r>
            </a:p>
          </p:txBody>
        </p:sp>
        <p:sp>
          <p:nvSpPr>
            <p:cNvPr id="33816" name="Text Box 19">
              <a:extLst>
                <a:ext uri="{FF2B5EF4-FFF2-40B4-BE49-F238E27FC236}">
                  <a16:creationId xmlns:a16="http://schemas.microsoft.com/office/drawing/2014/main" id="{FC9C52FB-2898-4B2C-8B70-3B27D3212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6" y="187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altLang="tr-TR" sz="2400" b="1"/>
                <a:t>20 N</a:t>
              </a:r>
            </a:p>
          </p:txBody>
        </p:sp>
      </p:grpSp>
      <p:sp>
        <p:nvSpPr>
          <p:cNvPr id="70676" name="Rectangle 20">
            <a:extLst>
              <a:ext uri="{FF2B5EF4-FFF2-40B4-BE49-F238E27FC236}">
                <a16:creationId xmlns:a16="http://schemas.microsoft.com/office/drawing/2014/main" id="{F4066886-7281-4460-8A79-AFE23776D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8366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SORU=2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490EA1C9-5DC6-4C6F-ACDB-091FD32DD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5715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Ağırlıkları sırsıyla 10 N, 20 N ve 30 N olan X, Y, Z cisimlerini taşıyan iplerdeki gerilme kuvvetleri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,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, T</a:t>
            </a:r>
            <a:r>
              <a:rPr lang="tr-TR" altLang="tr-TR" sz="2400" b="1" baseline="-25000"/>
              <a:t>3</a:t>
            </a:r>
            <a:r>
              <a:rPr lang="tr-TR" altLang="tr-TR" sz="2400" b="1"/>
              <a:t> olmaktadır.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Buna göre aşağıdaki eşitliklerden hangileri doğrudur?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 I. 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= 60 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II. 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 = 30 N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III.  T</a:t>
            </a:r>
            <a:r>
              <a:rPr lang="tr-TR" altLang="tr-TR" sz="2400" b="1" baseline="-25000"/>
              <a:t>1</a:t>
            </a:r>
            <a:r>
              <a:rPr lang="tr-TR" altLang="tr-TR" sz="2400" b="1"/>
              <a:t>= T</a:t>
            </a:r>
            <a:r>
              <a:rPr lang="tr-TR" altLang="tr-TR" sz="2400" b="1" baseline="-25000"/>
              <a:t>2</a:t>
            </a:r>
            <a:r>
              <a:rPr lang="tr-TR" altLang="tr-TR" sz="2400" b="1"/>
              <a:t>+ T</a:t>
            </a:r>
            <a:r>
              <a:rPr lang="tr-TR" altLang="tr-TR" sz="2400" b="1" baseline="-25000"/>
              <a:t>3</a:t>
            </a:r>
            <a:endParaRPr lang="tr-TR" altLang="tr-TR" sz="2400" b="1"/>
          </a:p>
        </p:txBody>
      </p:sp>
      <p:sp>
        <p:nvSpPr>
          <p:cNvPr id="70679" name="Text Box 23">
            <a:extLst>
              <a:ext uri="{FF2B5EF4-FFF2-40B4-BE49-F238E27FC236}">
                <a16:creationId xmlns:a16="http://schemas.microsoft.com/office/drawing/2014/main" id="{0B15271E-334C-4C15-AD62-1019B0B7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943600"/>
            <a:ext cx="1828800" cy="457200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D) I, II ve III</a:t>
            </a:r>
          </a:p>
        </p:txBody>
      </p:sp>
      <p:sp>
        <p:nvSpPr>
          <p:cNvPr id="70680" name="Text Box 24">
            <a:extLst>
              <a:ext uri="{FF2B5EF4-FFF2-40B4-BE49-F238E27FC236}">
                <a16:creationId xmlns:a16="http://schemas.microsoft.com/office/drawing/2014/main" id="{76CAD96A-DA99-4637-A245-C4B830DC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17526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A) Yalnız I</a:t>
            </a:r>
          </a:p>
        </p:txBody>
      </p:sp>
      <p:sp>
        <p:nvSpPr>
          <p:cNvPr id="70681" name="Text Box 25">
            <a:extLst>
              <a:ext uri="{FF2B5EF4-FFF2-40B4-BE49-F238E27FC236}">
                <a16:creationId xmlns:a16="http://schemas.microsoft.com/office/drawing/2014/main" id="{1AA37F86-0C43-49A5-8C94-C733B7622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43600"/>
            <a:ext cx="17526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C) II ve III</a:t>
            </a:r>
          </a:p>
        </p:txBody>
      </p:sp>
      <p:sp>
        <p:nvSpPr>
          <p:cNvPr id="70682" name="Text Box 26">
            <a:extLst>
              <a:ext uri="{FF2B5EF4-FFF2-40B4-BE49-F238E27FC236}">
                <a16:creationId xmlns:a16="http://schemas.microsoft.com/office/drawing/2014/main" id="{DAC89938-29BF-4DAD-A172-4EE16876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57800"/>
            <a:ext cx="175260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B) I ve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0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0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0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0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0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0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6" grpId="0" animBg="1"/>
      <p:bldP spid="70679" grpId="0" animBg="1"/>
      <p:bldP spid="70679" grpId="1" animBg="1"/>
      <p:bldP spid="70680" grpId="0" animBg="1"/>
      <p:bldP spid="70681" grpId="0" animBg="1"/>
      <p:bldP spid="70681" grpId="1" animBg="1"/>
      <p:bldP spid="70682" grpId="0" animBg="1"/>
      <p:bldP spid="7068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AB45E3F-5AE0-4945-A39B-169B71D85F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88913"/>
            <a:ext cx="4608512" cy="3600450"/>
          </a:xfrm>
        </p:spPr>
        <p:txBody>
          <a:bodyPr/>
          <a:lstStyle/>
          <a:p>
            <a:pPr eaLnBrk="1" hangingPunct="1"/>
            <a:r>
              <a:rPr lang="tr-TR" altLang="tr-TR" b="1"/>
              <a:t>Öğretmen, “kuvvet” konusu ile ilgili yukarıdaki kavram haritasını, numaralandırılmış kısımlarını boş bırakarak tahtaya çiziyor. 1, 2 ve 3 kutucuklarına yazılacak kavramlar nelerdir?</a:t>
            </a:r>
            <a:endParaRPr lang="tr-TR" altLang="tr-TR" sz="24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C161FCB-EA89-49C4-B681-50F50D17B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447925" cy="836613"/>
          </a:xfrm>
          <a:solidFill>
            <a:srgbClr val="CC0000"/>
          </a:solidFill>
        </p:spPr>
        <p:txBody>
          <a:bodyPr/>
          <a:lstStyle/>
          <a:p>
            <a:pPr eaLnBrk="1" hangingPunct="1"/>
            <a:r>
              <a:rPr lang="tr-TR" altLang="tr-TR">
                <a:solidFill>
                  <a:schemeClr val="bg1"/>
                </a:solidFill>
              </a:rPr>
              <a:t>SORU=3</a:t>
            </a:r>
          </a:p>
        </p:txBody>
      </p:sp>
      <p:pic>
        <p:nvPicPr>
          <p:cNvPr id="52228" name="Picture 4" descr="31762164rm7">
            <a:extLst>
              <a:ext uri="{FF2B5EF4-FFF2-40B4-BE49-F238E27FC236}">
                <a16:creationId xmlns:a16="http://schemas.microsoft.com/office/drawing/2014/main" id="{8BD4C717-448F-4401-9320-A0A6AFB49FE0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08050"/>
            <a:ext cx="4033838" cy="4811713"/>
          </a:xfrm>
          <a:noFill/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0C6A7884-76D2-49FA-837B-916DEBA3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21163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7BA16304-AA6C-4FBB-BB45-F1A2BCEF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2231" name="Oval 7">
            <a:extLst>
              <a:ext uri="{FF2B5EF4-FFF2-40B4-BE49-F238E27FC236}">
                <a16:creationId xmlns:a16="http://schemas.microsoft.com/office/drawing/2014/main" id="{AF5AA964-91B4-4400-8927-EA18F59C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340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2232" name="Oval 8">
            <a:extLst>
              <a:ext uri="{FF2B5EF4-FFF2-40B4-BE49-F238E27FC236}">
                <a16:creationId xmlns:a16="http://schemas.microsoft.com/office/drawing/2014/main" id="{F0E8D25B-8D52-42B1-A6AF-E3AD057C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943600"/>
            <a:ext cx="576263" cy="431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77AC1BE8-4BA6-487F-A6F7-C46B621A5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24400"/>
            <a:ext cx="2016125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AĞIRLIK</a:t>
            </a:r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16DB107B-1069-4B63-8779-A8061FC2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943600"/>
            <a:ext cx="2087563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NEWTON</a:t>
            </a:r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7AB8990A-608B-4854-AD68-6793A2CEB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334000"/>
            <a:ext cx="2016125" cy="457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FF00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sz="2400" b="1">
                <a:solidFill>
                  <a:schemeClr val="bg1"/>
                </a:solidFill>
                <a:latin typeface="Times New Roman" pitchFamily="18" charset="0"/>
              </a:rPr>
              <a:t>BÜYÜKLÜK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>
            <a:extLst>
              <a:ext uri="{FF2B5EF4-FFF2-40B4-BE49-F238E27FC236}">
                <a16:creationId xmlns:a16="http://schemas.microsoft.com/office/drawing/2014/main" id="{0C718BB3-081E-46A9-A5D7-B40A86200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47925" cy="6858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4400">
                <a:solidFill>
                  <a:schemeClr val="bg1"/>
                </a:solidFill>
              </a:rPr>
              <a:t>SORU=4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E9E011FB-EC6C-4CBD-9E89-0EBA6EE2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                          Ağırlık ile ilgili bilgi veren öğrencilerden hangisinin verdiği bilgi </a:t>
            </a:r>
            <a:r>
              <a:rPr lang="tr-TR" altLang="tr-TR" sz="2400" b="1" u="sng"/>
              <a:t>yanlıştır?</a:t>
            </a:r>
            <a:endParaRPr lang="tr-TR" altLang="tr-TR" sz="2400" b="1"/>
          </a:p>
        </p:txBody>
      </p:sp>
      <p:sp>
        <p:nvSpPr>
          <p:cNvPr id="35844" name="Rectangle 6">
            <a:extLst>
              <a:ext uri="{FF2B5EF4-FFF2-40B4-BE49-F238E27FC236}">
                <a16:creationId xmlns:a16="http://schemas.microsoft.com/office/drawing/2014/main" id="{A2634C33-C4D4-42FF-8165-254DE8A11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05000"/>
            <a:ext cx="12954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20167398-547E-4B87-BDCB-5E29E877E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12192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CBD0E132-4C60-41D0-95E6-131BBD12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38600"/>
            <a:ext cx="1295400" cy="152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35847" name="Rectangle 9">
            <a:extLst>
              <a:ext uri="{FF2B5EF4-FFF2-40B4-BE49-F238E27FC236}">
                <a16:creationId xmlns:a16="http://schemas.microsoft.com/office/drawing/2014/main" id="{8E0F71DA-6447-4DA3-A43F-53A6146D3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752600"/>
            <a:ext cx="1295400" cy="1447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71690" name="AutoShape 10">
            <a:extLst>
              <a:ext uri="{FF2B5EF4-FFF2-40B4-BE49-F238E27FC236}">
                <a16:creationId xmlns:a16="http://schemas.microsoft.com/office/drawing/2014/main" id="{9F0F5DA4-95A9-4DA9-A34C-4AF60A00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2438400" cy="1066800"/>
          </a:xfrm>
          <a:prstGeom prst="wedgeRoundRectCallout">
            <a:avLst>
              <a:gd name="adj1" fmla="val -59569"/>
              <a:gd name="adj2" fmla="val -8481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 bir kuvvettir.</a:t>
            </a:r>
          </a:p>
        </p:txBody>
      </p:sp>
      <p:sp>
        <p:nvSpPr>
          <p:cNvPr id="71693" name="AutoShape 13">
            <a:extLst>
              <a:ext uri="{FF2B5EF4-FFF2-40B4-BE49-F238E27FC236}">
                <a16:creationId xmlns:a16="http://schemas.microsoft.com/office/drawing/2014/main" id="{150593B8-2BDD-4E87-959D-331937A6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2743200" cy="1676400"/>
          </a:xfrm>
          <a:prstGeom prst="wedgeRoundRectCallout">
            <a:avLst>
              <a:gd name="adj1" fmla="val -64120"/>
              <a:gd name="adj2" fmla="val -5491"/>
              <a:gd name="adj3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Bir cismin ağırlığı eşit kollu terazi ile ölçülür.</a:t>
            </a:r>
          </a:p>
        </p:txBody>
      </p:sp>
      <p:sp>
        <p:nvSpPr>
          <p:cNvPr id="71694" name="AutoShape 14">
            <a:extLst>
              <a:ext uri="{FF2B5EF4-FFF2-40B4-BE49-F238E27FC236}">
                <a16:creationId xmlns:a16="http://schemas.microsoft.com/office/drawing/2014/main" id="{34834721-0DF3-475E-84F0-707F9ADAB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10000"/>
            <a:ext cx="2438400" cy="2057400"/>
          </a:xfrm>
          <a:prstGeom prst="wedgeRoundRectCallout">
            <a:avLst>
              <a:gd name="adj1" fmla="val -69792"/>
              <a:gd name="adj2" fmla="val -524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Ağırlık, cisimlerin bulunduğu yere göre değişir.</a:t>
            </a:r>
          </a:p>
        </p:txBody>
      </p:sp>
      <p:sp>
        <p:nvSpPr>
          <p:cNvPr id="71695" name="AutoShape 15">
            <a:extLst>
              <a:ext uri="{FF2B5EF4-FFF2-40B4-BE49-F238E27FC236}">
                <a16:creationId xmlns:a16="http://schemas.microsoft.com/office/drawing/2014/main" id="{1865B576-1F62-4FAD-B4F3-821AC1E40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981200"/>
            <a:ext cx="2438400" cy="1066800"/>
          </a:xfrm>
          <a:prstGeom prst="wedgeRoundRectCallout">
            <a:avLst>
              <a:gd name="adj1" fmla="val -66343"/>
              <a:gd name="adj2" fmla="val -8481"/>
              <a:gd name="adj3" fmla="val 16667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/>
              <a:t>Ağırlık birimi Newton’dur.</a:t>
            </a:r>
          </a:p>
        </p:txBody>
      </p:sp>
      <p:sp>
        <p:nvSpPr>
          <p:cNvPr id="35852" name="Text Box 16">
            <a:extLst>
              <a:ext uri="{FF2B5EF4-FFF2-40B4-BE49-F238E27FC236}">
                <a16:creationId xmlns:a16="http://schemas.microsoft.com/office/drawing/2014/main" id="{9AD459A5-891E-4622-B592-C433B8FC7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A)</a:t>
            </a:r>
          </a:p>
        </p:txBody>
      </p:sp>
      <p:sp>
        <p:nvSpPr>
          <p:cNvPr id="35853" name="Text Box 17">
            <a:extLst>
              <a:ext uri="{FF2B5EF4-FFF2-40B4-BE49-F238E27FC236}">
                <a16:creationId xmlns:a16="http://schemas.microsoft.com/office/drawing/2014/main" id="{6E87B722-6D44-4D65-9DEA-37DF697FE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D)</a:t>
            </a:r>
          </a:p>
        </p:txBody>
      </p:sp>
      <p:sp>
        <p:nvSpPr>
          <p:cNvPr id="35854" name="Text Box 18">
            <a:extLst>
              <a:ext uri="{FF2B5EF4-FFF2-40B4-BE49-F238E27FC236}">
                <a16:creationId xmlns:a16="http://schemas.microsoft.com/office/drawing/2014/main" id="{53D5A607-6A2B-4F98-9EF0-110EA6A50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C)</a:t>
            </a:r>
          </a:p>
        </p:txBody>
      </p:sp>
      <p:sp>
        <p:nvSpPr>
          <p:cNvPr id="35855" name="Text Box 19">
            <a:extLst>
              <a:ext uri="{FF2B5EF4-FFF2-40B4-BE49-F238E27FC236}">
                <a16:creationId xmlns:a16="http://schemas.microsoft.com/office/drawing/2014/main" id="{B001C682-D2D9-4E5B-8E48-E833293A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295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/>
              <a:t>B)</a:t>
            </a:r>
          </a:p>
        </p:txBody>
      </p:sp>
      <p:pic>
        <p:nvPicPr>
          <p:cNvPr id="35856" name="Picture 29" descr="C:\Documents and Settings\AHMET HARMANBAŞI.XP2\Desktop\ÇANKAYA İLKÖĞRETİM OKULU\6-C\166 MAHMUT NEDİM ÇAKMAK.jpg">
            <a:extLst>
              <a:ext uri="{FF2B5EF4-FFF2-40B4-BE49-F238E27FC236}">
                <a16:creationId xmlns:a16="http://schemas.microsoft.com/office/drawing/2014/main" id="{F3003F08-5956-4B4F-A35B-76AFA0F8D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28" descr="C:\Documents and Settings\AHMET HARMANBAŞI.XP2\Desktop\ÇANKAYA İLKÖĞRETİM OKULU\6-C\118 BUĞRAHAN DAĞLI.jpg">
            <a:extLst>
              <a:ext uri="{FF2B5EF4-FFF2-40B4-BE49-F238E27FC236}">
                <a16:creationId xmlns:a16="http://schemas.microsoft.com/office/drawing/2014/main" id="{B18F5B8F-496C-464E-828F-3301F721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1152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27" descr="C:\Documents and Settings\AHMET HARMANBAŞI.XP2\Desktop\ÇANKAYA İLKÖĞRETİM OKULU\6-C\357 YİĞİT CAN TEKİN.jpg">
            <a:extLst>
              <a:ext uri="{FF2B5EF4-FFF2-40B4-BE49-F238E27FC236}">
                <a16:creationId xmlns:a16="http://schemas.microsoft.com/office/drawing/2014/main" id="{63546BF5-C919-48C2-B67A-CFB6A7140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30" descr="C:\Documents and Settings\AHMET HARMANBAŞI.XP2\Desktop\ÇANKAYA İLKÖĞRETİM OKULU\6-C\702 BENGİ SU OKAY.jpg">
            <a:extLst>
              <a:ext uri="{FF2B5EF4-FFF2-40B4-BE49-F238E27FC236}">
                <a16:creationId xmlns:a16="http://schemas.microsoft.com/office/drawing/2014/main" id="{95EA8376-6943-40EB-A493-18C59AF1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11525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90" grpId="0" animBg="1"/>
      <p:bldP spid="71693" grpId="0" animBg="1"/>
      <p:bldP spid="71694" grpId="0" animBg="1"/>
      <p:bldP spid="716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Veri Yer Tutucusu">
            <a:extLst>
              <a:ext uri="{FF2B5EF4-FFF2-40B4-BE49-F238E27FC236}">
                <a16:creationId xmlns:a16="http://schemas.microsoft.com/office/drawing/2014/main" id="{51C02B10-F4E6-400C-9C1A-ADE9E474547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36867" name="4 Altbilgi Yer Tutucusu">
            <a:extLst>
              <a:ext uri="{FF2B5EF4-FFF2-40B4-BE49-F238E27FC236}">
                <a16:creationId xmlns:a16="http://schemas.microsoft.com/office/drawing/2014/main" id="{116A8176-B17F-4AC0-B18A-EBE0578A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B3C2A3F-8CC1-48E1-AD51-341D03D9E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588375" cy="56896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Blip>
                <a:blip r:embed="rId2"/>
              </a:buBlip>
            </a:pPr>
            <a:r>
              <a:rPr lang="tr-TR" altLang="tr-TR"/>
              <a:t>Kuvvet eşit kollu terazi ile ölçülür.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3"/>
              </a:buBlip>
            </a:pPr>
            <a:r>
              <a:rPr lang="tr-TR" altLang="tr-TR"/>
              <a:t>Cisim sabit süratle gidiyorsa dengelenmiş kuvvetlerin etkisindedir.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4"/>
              </a:buBlip>
            </a:pPr>
            <a:r>
              <a:rPr lang="tr-TR" altLang="tr-TR"/>
              <a:t>Zıt kuvvetlerin doğrultuları da  zıttır.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Hareket halindeki bir cisme hareketine zıt yönde bir kuvvet uygulanırsa cisim yavaşlar.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Bir ağacın dalından düşen limon dengelenmiş kuvvet etkisindedir.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5"/>
              </a:buBlip>
            </a:pPr>
            <a:r>
              <a:rPr lang="tr-TR" altLang="tr-TR"/>
              <a:t>İki kuvvetin bileşkesi bu kuvvetlerin toplamından büyük farkından küçük olamaz.</a:t>
            </a:r>
          </a:p>
        </p:txBody>
      </p:sp>
      <p:sp>
        <p:nvSpPr>
          <p:cNvPr id="53251" name="AutoShape 3">
            <a:extLst>
              <a:ext uri="{FF2B5EF4-FFF2-40B4-BE49-F238E27FC236}">
                <a16:creationId xmlns:a16="http://schemas.microsoft.com/office/drawing/2014/main" id="{957C77A8-6E47-46EA-9197-9C4191FCB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88913"/>
            <a:ext cx="3816350" cy="649287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latin typeface="Palatino Linotype" panose="02040502050505030304" pitchFamily="18" charset="0"/>
              </a:rPr>
              <a:t>Doğru / Yanlış</a:t>
            </a:r>
          </a:p>
        </p:txBody>
      </p:sp>
      <p:sp>
        <p:nvSpPr>
          <p:cNvPr id="53252" name="Oval 4">
            <a:extLst>
              <a:ext uri="{FF2B5EF4-FFF2-40B4-BE49-F238E27FC236}">
                <a16:creationId xmlns:a16="http://schemas.microsoft.com/office/drawing/2014/main" id="{179A9880-74DD-4EBB-933E-ECF8B0057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3" name="Oval 5">
            <a:extLst>
              <a:ext uri="{FF2B5EF4-FFF2-40B4-BE49-F238E27FC236}">
                <a16:creationId xmlns:a16="http://schemas.microsoft.com/office/drawing/2014/main" id="{A45CA2F6-21A5-48CC-B467-F210BAAF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00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54" name="Oval 6">
            <a:extLst>
              <a:ext uri="{FF2B5EF4-FFF2-40B4-BE49-F238E27FC236}">
                <a16:creationId xmlns:a16="http://schemas.microsoft.com/office/drawing/2014/main" id="{4C7F6FE7-D574-4CD0-9A79-47BD2006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670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5" name="Oval 7">
            <a:extLst>
              <a:ext uri="{FF2B5EF4-FFF2-40B4-BE49-F238E27FC236}">
                <a16:creationId xmlns:a16="http://schemas.microsoft.com/office/drawing/2014/main" id="{23F88238-F440-4FAC-9C48-7BB9253A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3256" name="Oval 8">
            <a:extLst>
              <a:ext uri="{FF2B5EF4-FFF2-40B4-BE49-F238E27FC236}">
                <a16:creationId xmlns:a16="http://schemas.microsoft.com/office/drawing/2014/main" id="{340CA82F-9ADA-4D2A-95C0-8822CFA3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267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3257" name="Oval 9">
            <a:extLst>
              <a:ext uri="{FF2B5EF4-FFF2-40B4-BE49-F238E27FC236}">
                <a16:creationId xmlns:a16="http://schemas.microsoft.com/office/drawing/2014/main" id="{24C59980-C423-42D3-B556-54CD45195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410200"/>
            <a:ext cx="360363" cy="4318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7B19C9B-E091-4566-BE56-E0461B2DC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24862" cy="5546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Yerkürenin cisimlere uyguladığı ve yerin merkezine yönelik olan kuvvete kütle çekim kuvveti denir.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Bir cisme uygulanan yerçekimi kuvvetine ağırlık denir.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Evimizde tartıldığımız baskül kütlemizi ölçmek için ayarlanmıştır.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Gök cisminin büyüklüğü arttıkça cisme etki eden yerçekimi kuvveti de artar.</a:t>
            </a:r>
          </a:p>
          <a:p>
            <a:pPr eaLnBrk="1" hangingPunct="1">
              <a:lnSpc>
                <a:spcPct val="90000"/>
              </a:lnSpc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tr-TR" altLang="tr-TR"/>
              <a:t>Deniz seviyesinden yukarıya çıkıldıkça bir cismin ağırlığı artar.</a:t>
            </a:r>
          </a:p>
        </p:txBody>
      </p:sp>
      <p:sp>
        <p:nvSpPr>
          <p:cNvPr id="54275" name="Oval 3">
            <a:extLst>
              <a:ext uri="{FF2B5EF4-FFF2-40B4-BE49-F238E27FC236}">
                <a16:creationId xmlns:a16="http://schemas.microsoft.com/office/drawing/2014/main" id="{E7BD4B56-9E65-40E9-ACE8-735E96B8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0713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6" name="Oval 4">
            <a:extLst>
              <a:ext uri="{FF2B5EF4-FFF2-40B4-BE49-F238E27FC236}">
                <a16:creationId xmlns:a16="http://schemas.microsoft.com/office/drawing/2014/main" id="{BC0E507A-BF5B-43C1-BC5B-853966E42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7" name="Oval 5">
            <a:extLst>
              <a:ext uri="{FF2B5EF4-FFF2-40B4-BE49-F238E27FC236}">
                <a16:creationId xmlns:a16="http://schemas.microsoft.com/office/drawing/2014/main" id="{4A42D4C3-AB5F-42FE-A24B-41FF02D7B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997200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8" name="Oval 6">
            <a:extLst>
              <a:ext uri="{FF2B5EF4-FFF2-40B4-BE49-F238E27FC236}">
                <a16:creationId xmlns:a16="http://schemas.microsoft.com/office/drawing/2014/main" id="{2FCE3A8B-EE80-4FCB-8A8C-D1C85A71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05263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id="{7C75685E-0773-4CE1-8697-C8BB62C27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358775" cy="358775"/>
          </a:xfrm>
          <a:prstGeom prst="ellipse">
            <a:avLst/>
          </a:prstGeom>
          <a:solidFill>
            <a:srgbClr val="FFCC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400" b="1">
                <a:latin typeface="Times New Roman" panose="02020603050405020304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2DC88E1-28A4-463A-8775-F3EE3AA69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525000" cy="55626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Kuvvet ……….. ve ……….. olarak tanımlanır.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Mıknatıs, ……………………   kuvvet çeşididir.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İki ya da daha fazla kuvvetin yaptığı etkiyi tek başına yapan kuvvete ………………   denir.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Kuzeye doğru hareket ederken doğuya dönen bir arabanın  …………   ve ………..  değişmiştir.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tr-TR" altLang="tr-TR"/>
              <a:t>Bileşke kuvvet bulunurken; doğrultuları ve yönleri aynı kuvvetlerde kuvvetler ……….    , farklı yönlü kuvvetlerde kuvvetler ………….</a:t>
            </a:r>
          </a:p>
        </p:txBody>
      </p:sp>
      <p:sp>
        <p:nvSpPr>
          <p:cNvPr id="55299" name="AutoShape 3">
            <a:extLst>
              <a:ext uri="{FF2B5EF4-FFF2-40B4-BE49-F238E27FC236}">
                <a16:creationId xmlns:a16="http://schemas.microsoft.com/office/drawing/2014/main" id="{9B562B23-C808-4681-902C-347C7B31BA03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2438400" y="152400"/>
            <a:ext cx="3889375" cy="609600"/>
          </a:xfrm>
          <a:prstGeom prst="roundRect">
            <a:avLst>
              <a:gd name="adj" fmla="val 16667"/>
            </a:avLst>
          </a:prstGeom>
          <a:solidFill>
            <a:srgbClr val="9900CC"/>
          </a:solidFill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tr-TR" sz="4000" b="1">
                <a:solidFill>
                  <a:schemeClr val="bg1"/>
                </a:solidFill>
                <a:latin typeface="Monotype Corsiva" panose="03010101010201010101" pitchFamily="66" charset="0"/>
              </a:rPr>
              <a:t>Boşluk Doldurma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5A7B5306-6A97-4EE6-9406-7077B120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9600"/>
            <a:ext cx="936625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latin typeface="Times New Roman" panose="02020603050405020304" pitchFamily="18" charset="0"/>
              </a:rPr>
              <a:t>itme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BDF0B131-7952-4324-B5DF-58B6D9D59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09600"/>
            <a:ext cx="1223963" cy="5191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800" b="1">
                <a:latin typeface="Times New Roman" panose="02020603050405020304" pitchFamily="18" charset="0"/>
              </a:rPr>
              <a:t>çekme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9046C556-7A06-4C83-ABC9-20157C12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219200"/>
            <a:ext cx="3429000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temas gerektirmeyen</a:t>
            </a: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2BAB03E7-B104-4FB8-96CF-5177431E4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2520950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bileşke kuvvet</a:t>
            </a: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C7F018C0-17A3-4879-9E70-0C7B140B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52800"/>
            <a:ext cx="1944688" cy="519113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doğrultusu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618A1D41-1B9A-4A80-BE96-52437729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52800"/>
            <a:ext cx="1081088" cy="519113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latin typeface="Times New Roman" panose="02020603050405020304" pitchFamily="18" charset="0"/>
              </a:rPr>
              <a:t>yönü</a:t>
            </a: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71990EA1-33B8-4442-B6A9-47353A9AE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343400"/>
            <a:ext cx="1511300" cy="51911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solidFill>
                  <a:schemeClr val="bg1"/>
                </a:solidFill>
                <a:latin typeface="Times New Roman" panose="02020603050405020304" pitchFamily="18" charset="0"/>
              </a:rPr>
              <a:t>toplanır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ADD4ABF2-59F0-4888-93B3-D58A0CB2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76800"/>
            <a:ext cx="1584325" cy="519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 b="1">
                <a:solidFill>
                  <a:schemeClr val="bg1"/>
                </a:solidFill>
                <a:latin typeface="Times New Roman" panose="02020603050405020304" pitchFamily="18" charset="0"/>
              </a:rPr>
              <a:t>çıkarılır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299" grpId="1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Veri Yer Tutucusu">
            <a:extLst>
              <a:ext uri="{FF2B5EF4-FFF2-40B4-BE49-F238E27FC236}">
                <a16:creationId xmlns:a16="http://schemas.microsoft.com/office/drawing/2014/main" id="{3456313E-CA89-4727-BA0E-C89A448B992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5123" name="2 Altbilgi Yer Tutucusu">
            <a:extLst>
              <a:ext uri="{FF2B5EF4-FFF2-40B4-BE49-F238E27FC236}">
                <a16:creationId xmlns:a16="http://schemas.microsoft.com/office/drawing/2014/main" id="{660B8998-A4C0-4778-9F9B-FEC8D62B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5124" name="Picture 5" descr="18">
            <a:hlinkClick r:id="rId2"/>
            <a:extLst>
              <a:ext uri="{FF2B5EF4-FFF2-40B4-BE49-F238E27FC236}">
                <a16:creationId xmlns:a16="http://schemas.microsoft.com/office/drawing/2014/main" id="{4B9D69D4-9FB3-41EC-B87D-6CF029410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16">
            <a:hlinkClick r:id="rId2"/>
            <a:extLst>
              <a:ext uri="{FF2B5EF4-FFF2-40B4-BE49-F238E27FC236}">
                <a16:creationId xmlns:a16="http://schemas.microsoft.com/office/drawing/2014/main" id="{E75F76CB-EBC1-4DBD-AF59-7D6DF214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8">
            <a:extLst>
              <a:ext uri="{FF2B5EF4-FFF2-40B4-BE49-F238E27FC236}">
                <a16:creationId xmlns:a16="http://schemas.microsoft.com/office/drawing/2014/main" id="{47B243D8-9FE7-4DA4-A102-3172654032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3300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Bu adamlar çiçekleri nasıl alıp taşıyacaklar?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Veri Yer Tutucusu">
            <a:extLst>
              <a:ext uri="{FF2B5EF4-FFF2-40B4-BE49-F238E27FC236}">
                <a16:creationId xmlns:a16="http://schemas.microsoft.com/office/drawing/2014/main" id="{91968A71-6B71-4322-8C30-41797FC1733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6147" name="2 Altbilgi Yer Tutucusu">
            <a:extLst>
              <a:ext uri="{FF2B5EF4-FFF2-40B4-BE49-F238E27FC236}">
                <a16:creationId xmlns:a16="http://schemas.microsoft.com/office/drawing/2014/main" id="{61311B4B-7BFC-4FC3-B125-1FD1344F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6148" name="Picture 4" descr="11">
            <a:hlinkClick r:id="rId2"/>
            <a:extLst>
              <a:ext uri="{FF2B5EF4-FFF2-40B4-BE49-F238E27FC236}">
                <a16:creationId xmlns:a16="http://schemas.microsoft.com/office/drawing/2014/main" id="{BE4C9C91-BF5A-4E12-ADAD-E2FD69A0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7">
            <a:hlinkClick r:id="rId2"/>
            <a:extLst>
              <a:ext uri="{FF2B5EF4-FFF2-40B4-BE49-F238E27FC236}">
                <a16:creationId xmlns:a16="http://schemas.microsoft.com/office/drawing/2014/main" id="{FC7A908B-5829-4308-A318-F65D2C087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>
            <a:extLst>
              <a:ext uri="{FF2B5EF4-FFF2-40B4-BE49-F238E27FC236}">
                <a16:creationId xmlns:a16="http://schemas.microsoft.com/office/drawing/2014/main" id="{43E6BD79-EBF3-455C-91C4-E2D3BBE9F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rgbClr val="FFFF00"/>
                </a:solidFill>
              </a:rPr>
              <a:t>Dükkanda alışveriş yapan kişiler ne yapmaktalar?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Veri Yer Tutucusu">
            <a:extLst>
              <a:ext uri="{FF2B5EF4-FFF2-40B4-BE49-F238E27FC236}">
                <a16:creationId xmlns:a16="http://schemas.microsoft.com/office/drawing/2014/main" id="{F985D309-0820-4A85-9F07-0D8950263D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7171" name="3 Altbilgi Yer Tutucusu">
            <a:extLst>
              <a:ext uri="{FF2B5EF4-FFF2-40B4-BE49-F238E27FC236}">
                <a16:creationId xmlns:a16="http://schemas.microsoft.com/office/drawing/2014/main" id="{3A178D87-5531-4393-9C24-B96C0D2F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7172" name="Picture 2" descr="DSC00252 (Small)">
            <a:extLst>
              <a:ext uri="{FF2B5EF4-FFF2-40B4-BE49-F238E27FC236}">
                <a16:creationId xmlns:a16="http://schemas.microsoft.com/office/drawing/2014/main" id="{FA68BCF0-2047-4B09-86EA-B5E9E135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919ACDDE-A974-453B-A811-C9046BAC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7852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tr-TR" altLang="tr-TR" sz="2700">
                <a:solidFill>
                  <a:schemeClr val="bg1"/>
                </a:solidFill>
              </a:rPr>
              <a:t>Atılan bu top birkaç saniye sonra niçin yere düşüyor?</a:t>
            </a:r>
          </a:p>
        </p:txBody>
      </p:sp>
      <p:pic>
        <p:nvPicPr>
          <p:cNvPr id="9220" name="Picture 4" descr="j0432459[1]">
            <a:extLst>
              <a:ext uri="{FF2B5EF4-FFF2-40B4-BE49-F238E27FC236}">
                <a16:creationId xmlns:a16="http://schemas.microsoft.com/office/drawing/2014/main" id="{4D73F7E8-F0E6-4A56-BBF8-DB67C02B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0"/>
            <a:ext cx="23590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j0433881[1]">
            <a:extLst>
              <a:ext uri="{FF2B5EF4-FFF2-40B4-BE49-F238E27FC236}">
                <a16:creationId xmlns:a16="http://schemas.microsoft.com/office/drawing/2014/main" id="{6E718B37-4B7D-4D5B-98BE-B27122B6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6821E-6 C -0.00938 0.01919 -0.00417 0.00555 -0.00782 0.02127 C -0.00886 0.02566 -0.01111 0.03398 -0.01111 0.03398 C -0.0132 0.05364 -0.01059 0.04485 -0.01893 0.06127 C -0.01997 0.06335 -0.02118 0.06566 -0.02223 0.06774 C -0.02327 0.06982 -0.02535 0.07398 -0.02535 0.07398 C -0.02848 0.09086 -0.02379 0.0763 -0.03334 0.08462 C -0.0349 0.08601 -0.03507 0.08901 -0.03646 0.09086 C -0.03889 0.0941 -0.04202 0.09618 -0.04445 0.09942 C -0.04497 0.1015 -0.04514 0.10381 -0.04601 0.10566 C -0.0467 0.10751 -0.04844 0.1082 -0.04914 0.11005 C -0.05486 0.12578 -0.04653 0.11237 -0.05382 0.12277 C -0.05816 0.13919 -0.05764 0.16416 -0.06667 0.17549 C -0.07118 0.21202 -0.06493 0.16901 -0.07136 0.19676 C -0.075 0.21248 -0.07552 0.23052 -0.08091 0.24531 C -0.08264 0.26612 -0.08646 0.28578 -0.08889 0.30659 C -0.09045 0.3193 -0.0948 0.33202 -0.0967 0.34474 C -0.09688 0.35907 -0.08837 0.43907 -0.10469 0.47144 C -0.10539 0.48185 -0.1066 0.51884 -0.11268 0.52647 C -0.11372 0.53711 -0.11493 0.54612 -0.11736 0.55607 C -0.11789 0.57364 -0.11563 0.59167 -0.11893 0.60878 C -0.1198 0.61318 -0.12848 0.61318 -0.12848 0.61318 C -0.13542 0.61248 -0.14236 0.61294 -0.14914 0.61109 C -0.15191 0.6104 -0.15834 0.59653 -0.16025 0.59398 C -0.16302 0.58266 -0.1599 0.59237 -0.16667 0.5815 C -0.17188 0.57318 -0.16823 0.57734 -0.17136 0.56878 C -0.17292 0.56439 -0.17726 0.55745 -0.17934 0.55398 C -0.18143 0.54289 -0.18282 0.52809 -0.18889 0.52 C -0.19132 0.51005 -0.19427 0.50173 -0.19827 0.49271 C -0.19879 0.48485 -0.19879 0.47699 -0.2 0.46936 C -0.20035 0.46682 -0.20243 0.46543 -0.20313 0.46312 C -0.20539 0.45618 -0.20816 0.44716 -0.20938 0.43977 C -0.21146 0.42728 -0.21077 0.4215 -0.21736 0.41225 C -0.2198 0.40254 -0.22118 0.39329 -0.22535 0.38474 C -0.22761 0.36994 -0.22795 0.35884 -0.2349 0.34682 C -0.23542 0.34404 -0.23577 0.34104 -0.23646 0.33826 C -0.23733 0.33526 -0.23907 0.33294 -0.23959 0.32994 C -0.24254 0.31422 -0.24236 0.29711 -0.24914 0.28323 C -0.25018 0.27768 -0.24914 0.27029 -0.25226 0.26635 C -0.25695 0.26034 -0.25816 0.2541 -0.26181 0.2474 C -0.2658 0.24 -0.27136 0.23468 -0.27605 0.22844 C -0.27743 0.22659 -0.27778 0.22358 -0.27934 0.22196 C -0.28056 0.22057 -0.28247 0.22081 -0.28403 0.21988 C -0.28976 0.21618 -0.29219 0.20994 -0.29827 0.20716 C -0.30157 0.21549 -0.30625 0.22219 -0.30938 0.23052 C -0.31268 0.2393 -0.31528 0.24855 -0.32049 0.25595 C -0.32344 0.26635 -0.32743 0.27977 -0.33334 0.28763 C -0.33507 0.29872 -0.33525 0.30289 -0.34115 0.31075 C -0.34393 0.32208 -0.35035 0.3304 -0.35556 0.34034 C -0.35799 0.35052 -0.36042 0.36092 -0.36493 0.36994 C -0.36736 0.39445 -0.36841 0.42543 -0.37934 0.44601 C -0.38039 0.45017 -0.38143 0.45456 -0.38247 0.45872 C -0.38316 0.4615 -0.38282 0.46474 -0.38403 0.46728 C -0.38611 0.47144 -0.39202 0.47792 -0.39202 0.47792 C -0.39514 0.49433 -0.4007 0.50358 -0.41111 0.51375 C -0.41164 0.51583 -0.41198 0.51792 -0.41268 0.52 C -0.41355 0.52231 -0.41511 0.52416 -0.4158 0.52647 C -0.41945 0.53826 -0.41459 0.53179 -0.42049 0.54335 C -0.42709 0.5563 -0.42049 0.53688 -0.42691 0.55398 C -0.42761 0.55607 -0.42743 0.55861 -0.42848 0.56023 C -0.43125 0.56485 -0.4349 0.56878 -0.43802 0.57294 C -0.44045 0.57618 -0.44445 0.57572 -0.44757 0.57711 C -0.44914 0.5778 -0.45226 0.57919 -0.45226 0.57919 C -0.46181 0.57826 -0.47327 0.58289 -0.48091 0.57503 C -0.48629 0.56948 -0.48941 0.56092 -0.49514 0.55607 C -0.49931 0.5526 -0.51806 0.53086 -0.52049 0.52439 C -0.52153 0.52161 -0.5224 0.51838 -0.52379 0.51583 C -0.52917 0.50659 -0.53664 0.49849 -0.54271 0.4904 C -0.55035 0.48023 -0.55313 0.46451 -0.56181 0.45664 C -0.56285 0.45456 -0.56372 0.45225 -0.56493 0.4504 C -0.56632 0.44809 -0.56858 0.44647 -0.5698 0.44393 C -0.57066 0.44208 -0.57032 0.4393 -0.57136 0.43768 C -0.57414 0.43306 -0.5783 0.42982 -0.58091 0.42497 C -0.59011 0.40809 -0.60018 0.39329 -0.6158 0.38913 C -0.63473 0.39537 -0.62414 0.39283 -0.64757 0.39537 C -0.64914 0.39745 -0.65087 0.3993 -0.65226 0.40161 C -0.65348 0.4037 -0.65434 0.40624 -0.65556 0.40809 C -0.65851 0.41248 -0.66493 0.42081 -0.66493 0.42081 C -0.66823 0.43237 -0.67518 0.43953 -0.67934 0.4504 C -0.68195 0.46427 -0.68438 0.48393 -0.69202 0.49479 C -0.69306 0.50844 -0.69358 0.51838 -0.6967 0.53063 C -0.69618 0.53549 -0.69514 0.54034 -0.69514 0.54543 C -0.69514 0.55167 -0.6967 0.56439 -0.6967 0.56439 " pathEditMode="relative" ptsTypes="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Yer çekimi olmasaydı ! 1">
            <a:hlinkClick r:id="rId2"/>
            <a:extLst>
              <a:ext uri="{FF2B5EF4-FFF2-40B4-BE49-F238E27FC236}">
                <a16:creationId xmlns:a16="http://schemas.microsoft.com/office/drawing/2014/main" id="{8AE39E82-A9C4-499F-9AC2-0BCB1C19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5616575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>
            <a:extLst>
              <a:ext uri="{FF2B5EF4-FFF2-40B4-BE49-F238E27FC236}">
                <a16:creationId xmlns:a16="http://schemas.microsoft.com/office/drawing/2014/main" id="{06BF095D-1F8D-474F-939E-8ED57A377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0"/>
            <a:ext cx="3708400" cy="3357563"/>
          </a:xfrm>
          <a:prstGeom prst="cloudCallout">
            <a:avLst>
              <a:gd name="adj1" fmla="val -70032"/>
              <a:gd name="adj2" fmla="val 44278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2400" b="1">
                <a:solidFill>
                  <a:schemeClr val="bg1"/>
                </a:solidFill>
                <a:latin typeface="Times New Roman" panose="02020603050405020304" pitchFamily="18" charset="0"/>
              </a:rPr>
              <a:t>YERÇEKİMİ OLMASAYDI NE GÜZEL OLURDU RAHATCA YÜRÜRDÜM</a:t>
            </a:r>
          </a:p>
          <a:p>
            <a:pPr algn="ctr" eaLnBrk="1" hangingPunct="1">
              <a:spcBef>
                <a:spcPct val="50000"/>
              </a:spcBef>
            </a:pPr>
            <a:endParaRPr lang="tr-TR" altLang="tr-T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Veri Yer Tutucusu">
            <a:extLst>
              <a:ext uri="{FF2B5EF4-FFF2-40B4-BE49-F238E27FC236}">
                <a16:creationId xmlns:a16="http://schemas.microsoft.com/office/drawing/2014/main" id="{0694EE03-3C5F-4EC3-8452-7445ED0B9F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AHMET HARMANBAŞI</a:t>
            </a:r>
          </a:p>
        </p:txBody>
      </p:sp>
      <p:sp>
        <p:nvSpPr>
          <p:cNvPr id="9219" name="2 Altbilgi Yer Tutucusu">
            <a:extLst>
              <a:ext uri="{FF2B5EF4-FFF2-40B4-BE49-F238E27FC236}">
                <a16:creationId xmlns:a16="http://schemas.microsoft.com/office/drawing/2014/main" id="{C667DA23-C85E-42C1-9D7C-EDA01FD1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/>
              <a:t>MERSİN ÇANKAYA İ.Ö.O</a:t>
            </a:r>
          </a:p>
        </p:txBody>
      </p:sp>
      <p:pic>
        <p:nvPicPr>
          <p:cNvPr id="8196" name="Picture 4" descr="zero-g-3">
            <a:extLst>
              <a:ext uri="{FF2B5EF4-FFF2-40B4-BE49-F238E27FC236}">
                <a16:creationId xmlns:a16="http://schemas.microsoft.com/office/drawing/2014/main" id="{42BAAEE0-2AB8-4AA9-B3EC-F056AC517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D8D1B4FD-DE49-4D24-B126-1461E828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tr-TR" sz="2800">
                <a:solidFill>
                  <a:schemeClr val="bg1"/>
                </a:solidFill>
              </a:rPr>
              <a:t>Uzayda bonibon şekerlerini yemek hiç de kolay değil </a:t>
            </a:r>
            <a:r>
              <a:rPr lang="tr-TR" altLang="tr-TR" sz="2800" b="1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o-gravity-Johan-Lorbeer-01">
            <a:extLst>
              <a:ext uri="{FF2B5EF4-FFF2-40B4-BE49-F238E27FC236}">
                <a16:creationId xmlns:a16="http://schemas.microsoft.com/office/drawing/2014/main" id="{213041D1-860F-497A-A06A-E6935BC19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57A4A517-D866-464A-B58B-6CCA5803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29000"/>
            <a:ext cx="443706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tr-TR" altLang="tr-TR" sz="2500"/>
          </a:p>
          <a:p>
            <a:pPr eaLnBrk="1" hangingPunct="1">
              <a:lnSpc>
                <a:spcPct val="125000"/>
              </a:lnSpc>
            </a:pPr>
            <a:r>
              <a:rPr lang="tr-TR" altLang="tr-TR" sz="2500"/>
              <a:t>Yer çekimi kuvveti olmasaydı kalemler sırada durmazdı.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CC3300"/>
                </a:solidFill>
              </a:rPr>
              <a:t>Bisikletler havada uçardı.</a:t>
            </a:r>
          </a:p>
          <a:p>
            <a:pPr eaLnBrk="1" hangingPunct="1">
              <a:lnSpc>
                <a:spcPct val="125000"/>
              </a:lnSpc>
            </a:pPr>
            <a:r>
              <a:rPr lang="tr-TR" altLang="tr-TR" sz="2500">
                <a:solidFill>
                  <a:srgbClr val="0066CC"/>
                </a:solidFill>
              </a:rPr>
              <a:t>Yolda yürümez, havada süzülürdük.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F82E31E9-878C-4773-9FD5-DBF4320EA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78438"/>
            <a:ext cx="4038600" cy="1579562"/>
          </a:xfrm>
          <a:prstGeom prst="rect">
            <a:avLst/>
          </a:prstGeom>
          <a:solidFill>
            <a:srgbClr val="FFFF00">
              <a:alpha val="79999"/>
            </a:srgb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tr-TR" altLang="tr-TR" sz="2800">
                <a:latin typeface="Comic Sans MS" panose="030F0702030302020204" pitchFamily="66" charset="0"/>
              </a:rPr>
              <a:t>Bu adam ne yapıyor?</a:t>
            </a:r>
          </a:p>
          <a:p>
            <a:pPr eaLnBrk="1" hangingPunct="1">
              <a:lnSpc>
                <a:spcPct val="115000"/>
              </a:lnSpc>
            </a:pPr>
            <a:r>
              <a:rPr lang="tr-TR" altLang="tr-TR" sz="2800">
                <a:latin typeface="Comic Sans MS" panose="030F0702030302020204" pitchFamily="66" charset="0"/>
              </a:rPr>
              <a:t> Yer çekimine meydan mı okuyor?</a:t>
            </a:r>
          </a:p>
        </p:txBody>
      </p:sp>
      <p:pic>
        <p:nvPicPr>
          <p:cNvPr id="10245" name="Picture 9" descr="Dünyada yer çekimi olmasaydı.. 10">
            <a:hlinkClick r:id="rId3"/>
            <a:extLst>
              <a:ext uri="{FF2B5EF4-FFF2-40B4-BE49-F238E27FC236}">
                <a16:creationId xmlns:a16="http://schemas.microsoft.com/office/drawing/2014/main" id="{C489082A-F058-4B70-A898-4DA8DCF3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 animBg="1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1307</Words>
  <Application>Microsoft Office PowerPoint</Application>
  <PresentationFormat>Ekran Gösterisi (4:3)</PresentationFormat>
  <Paragraphs>258</Paragraphs>
  <Slides>37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Lucida Handwriting</vt:lpstr>
      <vt:lpstr>Wingdings</vt:lpstr>
      <vt:lpstr>Times New Roman</vt:lpstr>
      <vt:lpstr>Comic Sans MS</vt:lpstr>
      <vt:lpstr>Arial Black</vt:lpstr>
      <vt:lpstr>Monotype Corsiva</vt:lpstr>
      <vt:lpstr>Palatino Linotype</vt:lpstr>
      <vt:lpstr>Varsayılan Tasarım</vt:lpstr>
      <vt:lpstr>PowerPoint Sunusu</vt:lpstr>
      <vt:lpstr>AĞIRLIK BİR KUVVETTİR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KÜTLE VE AĞIRLIK</vt:lpstr>
      <vt:lpstr>PowerPoint Sunusu</vt:lpstr>
      <vt:lpstr>PowerPoint Sunusu</vt:lpstr>
      <vt:lpstr>PowerPoint Sunusu</vt:lpstr>
      <vt:lpstr>PowerPoint Sunusu</vt:lpstr>
      <vt:lpstr>PowerPoint Sunusu</vt:lpstr>
      <vt:lpstr>SORU=3</vt:lpstr>
      <vt:lpstr>PowerPoint Sunusu</vt:lpstr>
      <vt:lpstr>PowerPoint Sunusu</vt:lpstr>
      <vt:lpstr>PowerPoint Sunusu</vt:lpstr>
      <vt:lpstr>Boşluk Doldurma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Kütle ve Ağırlık</dc:title>
  <dc:creator>http://www.nedir.org</dc:creator>
  <cp:keywords>kutle</cp:keywords>
  <cp:lastModifiedBy>mehmet genç</cp:lastModifiedBy>
  <cp:revision>24</cp:revision>
  <cp:lastPrinted>1601-01-01T00:00:00Z</cp:lastPrinted>
  <dcterms:created xsi:type="dcterms:W3CDTF">1601-01-01T00:00:00Z</dcterms:created>
  <dcterms:modified xsi:type="dcterms:W3CDTF">2018-11-12T11:33:26Z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