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87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660"/>
  </p:normalViewPr>
  <p:slideViewPr>
    <p:cSldViewPr>
      <p:cViewPr varScale="1">
        <p:scale>
          <a:sx n="85" d="100"/>
          <a:sy n="85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tr.wikipedia.org/wiki/Uludoruk_Buzulu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tr.wikipedia.org/wiki/Uludoruk_Buzul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9E843-29F7-4C98-B6DC-6169ED55A4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DB43A17-4C41-4812-A8D2-9C023DE27454}">
      <dgm:prSet/>
      <dgm:spPr/>
      <dgm:t>
        <a:bodyPr/>
        <a:lstStyle/>
        <a:p>
          <a:pPr rtl="0"/>
          <a:r>
            <a:rPr lang="tr-TR" dirty="0"/>
            <a:t>TÜRKİYE’NİN DAĞLARI</a:t>
          </a:r>
        </a:p>
      </dgm:t>
    </dgm:pt>
    <dgm:pt modelId="{979C3D08-4025-4F23-A9E9-534093838D50}" type="parTrans" cxnId="{C1C30944-FEF9-481F-87B9-DA4038D45A1D}">
      <dgm:prSet/>
      <dgm:spPr/>
      <dgm:t>
        <a:bodyPr/>
        <a:lstStyle/>
        <a:p>
          <a:endParaRPr lang="tr-TR"/>
        </a:p>
      </dgm:t>
    </dgm:pt>
    <dgm:pt modelId="{382E2F5E-10BF-4251-A23C-7C5B6A66BB60}" type="sibTrans" cxnId="{C1C30944-FEF9-481F-87B9-DA4038D45A1D}">
      <dgm:prSet/>
      <dgm:spPr/>
      <dgm:t>
        <a:bodyPr/>
        <a:lstStyle/>
        <a:p>
          <a:endParaRPr lang="tr-TR"/>
        </a:p>
      </dgm:t>
    </dgm:pt>
    <dgm:pt modelId="{94EDE510-EBC6-4C59-AC2C-41F87A8622EB}" type="pres">
      <dgm:prSet presAssocID="{D359E843-29F7-4C98-B6DC-6169ED55A403}" presName="linear" presStyleCnt="0">
        <dgm:presLayoutVars>
          <dgm:animLvl val="lvl"/>
          <dgm:resizeHandles val="exact"/>
        </dgm:presLayoutVars>
      </dgm:prSet>
      <dgm:spPr/>
    </dgm:pt>
    <dgm:pt modelId="{E911BC0E-4F2A-43D4-936E-5BA54F4FCBB7}" type="pres">
      <dgm:prSet presAssocID="{8DB43A17-4C41-4812-A8D2-9C023DE274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DEBB3C-2CF7-4967-ABDD-51411D4D6752}" type="presOf" srcId="{8DB43A17-4C41-4812-A8D2-9C023DE27454}" destId="{E911BC0E-4F2A-43D4-936E-5BA54F4FCBB7}" srcOrd="0" destOrd="0" presId="urn:microsoft.com/office/officeart/2005/8/layout/vList2"/>
    <dgm:cxn modelId="{5E82F543-9003-47FB-B677-7E5873BE6960}" type="presOf" srcId="{D359E843-29F7-4C98-B6DC-6169ED55A403}" destId="{94EDE510-EBC6-4C59-AC2C-41F87A8622EB}" srcOrd="0" destOrd="0" presId="urn:microsoft.com/office/officeart/2005/8/layout/vList2"/>
    <dgm:cxn modelId="{C1C30944-FEF9-481F-87B9-DA4038D45A1D}" srcId="{D359E843-29F7-4C98-B6DC-6169ED55A403}" destId="{8DB43A17-4C41-4812-A8D2-9C023DE27454}" srcOrd="0" destOrd="0" parTransId="{979C3D08-4025-4F23-A9E9-534093838D50}" sibTransId="{382E2F5E-10BF-4251-A23C-7C5B6A66BB60}"/>
    <dgm:cxn modelId="{2DDC3317-56D9-4F3B-AAE4-89677161530B}" type="presParOf" srcId="{94EDE510-EBC6-4C59-AC2C-41F87A8622EB}" destId="{E911BC0E-4F2A-43D4-936E-5BA54F4FCB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07262-1341-431F-9266-811DF442601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588B47C7-1245-4C88-AF8E-22BA15C0F26B}">
      <dgm:prSet/>
      <dgm:spPr/>
      <dgm:t>
        <a:bodyPr/>
        <a:lstStyle/>
        <a:p>
          <a:pPr rtl="0"/>
          <a:r>
            <a:rPr lang="tr-TR" dirty="0" err="1"/>
            <a:t>Cilo</a:t>
          </a:r>
          <a:r>
            <a:rPr lang="tr-TR" dirty="0"/>
            <a:t> Dağı’nın önemli yüksek zirveleri arasında </a:t>
          </a:r>
        </a:p>
      </dgm:t>
    </dgm:pt>
    <dgm:pt modelId="{48A44A66-2E5C-4372-867F-C73B9D9F485C}" type="parTrans" cxnId="{979BE007-59FA-48BB-A4A5-84E37EE06987}">
      <dgm:prSet/>
      <dgm:spPr/>
      <dgm:t>
        <a:bodyPr/>
        <a:lstStyle/>
        <a:p>
          <a:endParaRPr lang="tr-TR"/>
        </a:p>
      </dgm:t>
    </dgm:pt>
    <dgm:pt modelId="{EA669C57-B92B-49C1-A407-CF54BF744B24}" type="sibTrans" cxnId="{979BE007-59FA-48BB-A4A5-84E37EE06987}">
      <dgm:prSet/>
      <dgm:spPr/>
      <dgm:t>
        <a:bodyPr/>
        <a:lstStyle/>
        <a:p>
          <a:endParaRPr lang="tr-TR"/>
        </a:p>
      </dgm:t>
    </dgm:pt>
    <dgm:pt modelId="{97DFBAF4-8451-459C-A40D-7D5B6FBC1C53}">
      <dgm:prSet/>
      <dgm:spPr/>
      <dgm:t>
        <a:bodyPr/>
        <a:lstStyle/>
        <a:p>
          <a:pPr rtl="0"/>
          <a:r>
            <a:rPr lang="tr-TR" dirty="0" err="1">
              <a:hlinkClick xmlns:r="http://schemas.openxmlformats.org/officeDocument/2006/relationships" r:id="rId1"/>
            </a:rPr>
            <a:t>Uludoruk</a:t>
          </a:r>
          <a:r>
            <a:rPr lang="tr-TR" dirty="0"/>
            <a:t> (</a:t>
          </a:r>
          <a:r>
            <a:rPr lang="tr-TR" dirty="0" err="1"/>
            <a:t>Reşko</a:t>
          </a:r>
          <a:r>
            <a:rPr lang="tr-TR" dirty="0"/>
            <a:t>-</a:t>
          </a:r>
          <a:r>
            <a:rPr lang="tr-TR" dirty="0" err="1"/>
            <a:t>4135m</a:t>
          </a:r>
          <a:r>
            <a:rPr lang="tr-TR" dirty="0"/>
            <a:t>), </a:t>
          </a:r>
        </a:p>
      </dgm:t>
    </dgm:pt>
    <dgm:pt modelId="{509E883E-9BBD-499A-BFC8-1A7B6FA142D8}" type="parTrans" cxnId="{4AA8FE1A-9AAE-4B3F-A847-949A86BBAB51}">
      <dgm:prSet/>
      <dgm:spPr/>
      <dgm:t>
        <a:bodyPr/>
        <a:lstStyle/>
        <a:p>
          <a:endParaRPr lang="tr-TR"/>
        </a:p>
      </dgm:t>
    </dgm:pt>
    <dgm:pt modelId="{D99F5DEF-58AA-4F71-A602-DE183C496D0A}" type="sibTrans" cxnId="{4AA8FE1A-9AAE-4B3F-A847-949A86BBAB51}">
      <dgm:prSet/>
      <dgm:spPr/>
      <dgm:t>
        <a:bodyPr/>
        <a:lstStyle/>
        <a:p>
          <a:endParaRPr lang="tr-TR"/>
        </a:p>
      </dgm:t>
    </dgm:pt>
    <dgm:pt modelId="{53080FE4-A548-4D20-80FF-B6433024BFC3}">
      <dgm:prSet/>
      <dgm:spPr/>
      <dgm:t>
        <a:bodyPr/>
        <a:lstStyle/>
        <a:p>
          <a:pPr rtl="0"/>
          <a:r>
            <a:rPr lang="tr-TR" dirty="0" err="1"/>
            <a:t>Suppa</a:t>
          </a:r>
          <a:r>
            <a:rPr lang="tr-TR" dirty="0"/>
            <a:t> </a:t>
          </a:r>
          <a:r>
            <a:rPr lang="tr-TR" dirty="0" err="1"/>
            <a:t>Durek</a:t>
          </a:r>
          <a:r>
            <a:rPr lang="tr-TR" dirty="0"/>
            <a:t> (Erinç-</a:t>
          </a:r>
          <a:r>
            <a:rPr lang="tr-TR" dirty="0" err="1"/>
            <a:t>4060m</a:t>
          </a:r>
          <a:r>
            <a:rPr lang="tr-TR" dirty="0"/>
            <a:t>), </a:t>
          </a:r>
        </a:p>
      </dgm:t>
    </dgm:pt>
    <dgm:pt modelId="{9282D8FB-114F-4FF9-9D5D-1AEA24F1583E}" type="parTrans" cxnId="{43C60EAE-892B-4B2E-90F2-F2A3B231B50C}">
      <dgm:prSet/>
      <dgm:spPr/>
      <dgm:t>
        <a:bodyPr/>
        <a:lstStyle/>
        <a:p>
          <a:endParaRPr lang="tr-TR"/>
        </a:p>
      </dgm:t>
    </dgm:pt>
    <dgm:pt modelId="{8DF9FDDD-616B-40B9-A251-0E991B64EB6B}" type="sibTrans" cxnId="{43C60EAE-892B-4B2E-90F2-F2A3B231B50C}">
      <dgm:prSet/>
      <dgm:spPr/>
      <dgm:t>
        <a:bodyPr/>
        <a:lstStyle/>
        <a:p>
          <a:endParaRPr lang="tr-TR"/>
        </a:p>
      </dgm:t>
    </dgm:pt>
    <dgm:pt modelId="{A1A2154D-F9CB-414A-B9A4-F350516D42E6}">
      <dgm:prSet/>
      <dgm:spPr/>
      <dgm:t>
        <a:bodyPr/>
        <a:lstStyle/>
        <a:p>
          <a:pPr rtl="0"/>
          <a:r>
            <a:rPr lang="tr-TR" dirty="0" err="1"/>
            <a:t>Köşedireği</a:t>
          </a:r>
          <a:r>
            <a:rPr lang="tr-TR" dirty="0"/>
            <a:t> Dağı (</a:t>
          </a:r>
          <a:r>
            <a:rPr lang="tr-TR" dirty="0" err="1"/>
            <a:t>3700m</a:t>
          </a:r>
          <a:r>
            <a:rPr lang="tr-TR" dirty="0"/>
            <a:t>), </a:t>
          </a:r>
        </a:p>
      </dgm:t>
    </dgm:pt>
    <dgm:pt modelId="{0F567E4C-91AB-49D0-BC72-75564D0766BD}" type="parTrans" cxnId="{912CEBEE-47EF-49F3-8DD0-26C3C8123420}">
      <dgm:prSet/>
      <dgm:spPr/>
      <dgm:t>
        <a:bodyPr/>
        <a:lstStyle/>
        <a:p>
          <a:endParaRPr lang="tr-TR"/>
        </a:p>
      </dgm:t>
    </dgm:pt>
    <dgm:pt modelId="{CC2C579E-1FA7-4171-AF96-2CA45BD1B2F7}" type="sibTrans" cxnId="{912CEBEE-47EF-49F3-8DD0-26C3C8123420}">
      <dgm:prSet/>
      <dgm:spPr/>
      <dgm:t>
        <a:bodyPr/>
        <a:lstStyle/>
        <a:p>
          <a:endParaRPr lang="tr-TR"/>
        </a:p>
      </dgm:t>
    </dgm:pt>
    <dgm:pt modelId="{FE432588-9434-4CA8-9F38-E522EB01C3A9}">
      <dgm:prSet/>
      <dgm:spPr/>
      <dgm:t>
        <a:bodyPr/>
        <a:lstStyle/>
        <a:p>
          <a:pPr rtl="0"/>
          <a:r>
            <a:rPr lang="tr-TR" dirty="0" err="1"/>
            <a:t>Kisara</a:t>
          </a:r>
          <a:r>
            <a:rPr lang="tr-TR" dirty="0"/>
            <a:t> Dağı (</a:t>
          </a:r>
          <a:r>
            <a:rPr lang="tr-TR" dirty="0" err="1"/>
            <a:t>3500m</a:t>
          </a:r>
          <a:r>
            <a:rPr lang="tr-TR" dirty="0"/>
            <a:t>), </a:t>
          </a:r>
        </a:p>
      </dgm:t>
    </dgm:pt>
    <dgm:pt modelId="{E2D99BA5-D48D-4FE3-B3A0-553EA0F25C17}" type="parTrans" cxnId="{B75F46B9-E799-40E2-B921-31DBB93F9501}">
      <dgm:prSet/>
      <dgm:spPr/>
      <dgm:t>
        <a:bodyPr/>
        <a:lstStyle/>
        <a:p>
          <a:endParaRPr lang="tr-TR"/>
        </a:p>
      </dgm:t>
    </dgm:pt>
    <dgm:pt modelId="{41DD08CB-A6AB-4284-9895-4F82043D0929}" type="sibTrans" cxnId="{B75F46B9-E799-40E2-B921-31DBB93F9501}">
      <dgm:prSet/>
      <dgm:spPr/>
      <dgm:t>
        <a:bodyPr/>
        <a:lstStyle/>
        <a:p>
          <a:endParaRPr lang="tr-TR"/>
        </a:p>
      </dgm:t>
    </dgm:pt>
    <dgm:pt modelId="{A504EDBB-205B-4E8D-9EB1-B81A39CC770C}">
      <dgm:prSet/>
      <dgm:spPr/>
      <dgm:t>
        <a:bodyPr/>
        <a:lstStyle/>
        <a:p>
          <a:pPr rtl="0"/>
          <a:r>
            <a:rPr lang="tr-TR" dirty="0" err="1"/>
            <a:t>Maunseli</a:t>
          </a:r>
          <a:r>
            <a:rPr lang="tr-TR" dirty="0"/>
            <a:t> Sivrisi (</a:t>
          </a:r>
          <a:r>
            <a:rPr lang="tr-TR" dirty="0" err="1"/>
            <a:t>3850m</a:t>
          </a:r>
          <a:r>
            <a:rPr lang="tr-TR" dirty="0"/>
            <a:t>), </a:t>
          </a:r>
        </a:p>
      </dgm:t>
    </dgm:pt>
    <dgm:pt modelId="{96236AF8-F00C-44C9-8DEC-3712838A8568}" type="parTrans" cxnId="{EC530B8F-86F4-4360-8FCD-122EBAA1D017}">
      <dgm:prSet/>
      <dgm:spPr/>
      <dgm:t>
        <a:bodyPr/>
        <a:lstStyle/>
        <a:p>
          <a:endParaRPr lang="tr-TR"/>
        </a:p>
      </dgm:t>
    </dgm:pt>
    <dgm:pt modelId="{90D1A90D-FD9F-4F90-B2F5-63C7DD1CB220}" type="sibTrans" cxnId="{EC530B8F-86F4-4360-8FCD-122EBAA1D017}">
      <dgm:prSet/>
      <dgm:spPr/>
      <dgm:t>
        <a:bodyPr/>
        <a:lstStyle/>
        <a:p>
          <a:endParaRPr lang="tr-TR"/>
        </a:p>
      </dgm:t>
    </dgm:pt>
    <dgm:pt modelId="{31402CEC-CAC1-4ABB-B9B3-0CF3DDA2B196}">
      <dgm:prSet/>
      <dgm:spPr/>
      <dgm:t>
        <a:bodyPr/>
        <a:lstStyle/>
        <a:p>
          <a:pPr rtl="0"/>
          <a:r>
            <a:rPr lang="tr-TR" dirty="0" err="1"/>
            <a:t>Gelyona</a:t>
          </a:r>
          <a:r>
            <a:rPr lang="tr-TR" dirty="0"/>
            <a:t> tepesi (</a:t>
          </a:r>
          <a:r>
            <a:rPr lang="tr-TR" dirty="0" err="1"/>
            <a:t>3650m</a:t>
          </a:r>
          <a:r>
            <a:rPr lang="tr-TR" dirty="0"/>
            <a:t>) yer alır.</a:t>
          </a:r>
        </a:p>
      </dgm:t>
    </dgm:pt>
    <dgm:pt modelId="{2928B6BD-ACB2-4A14-84EB-DB4CEB08DE3A}" type="parTrans" cxnId="{C48B0FB0-6503-492A-BE9D-402023915017}">
      <dgm:prSet/>
      <dgm:spPr/>
      <dgm:t>
        <a:bodyPr/>
        <a:lstStyle/>
        <a:p>
          <a:endParaRPr lang="tr-TR"/>
        </a:p>
      </dgm:t>
    </dgm:pt>
    <dgm:pt modelId="{A8B6510D-7722-4623-A689-20EE3E823186}" type="sibTrans" cxnId="{C48B0FB0-6503-492A-BE9D-402023915017}">
      <dgm:prSet/>
      <dgm:spPr/>
      <dgm:t>
        <a:bodyPr/>
        <a:lstStyle/>
        <a:p>
          <a:endParaRPr lang="tr-TR"/>
        </a:p>
      </dgm:t>
    </dgm:pt>
    <dgm:pt modelId="{C01E190A-ED1C-4A56-BA07-92ADD0AA42AC}" type="pres">
      <dgm:prSet presAssocID="{50D07262-1341-431F-9266-811DF4426016}" presName="linear" presStyleCnt="0">
        <dgm:presLayoutVars>
          <dgm:animLvl val="lvl"/>
          <dgm:resizeHandles val="exact"/>
        </dgm:presLayoutVars>
      </dgm:prSet>
      <dgm:spPr/>
    </dgm:pt>
    <dgm:pt modelId="{B0756D54-AF52-4CD7-84A2-8DD47972F4CE}" type="pres">
      <dgm:prSet presAssocID="{588B47C7-1245-4C88-AF8E-22BA15C0F26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0385CBF-EDA1-44E5-B12E-1B576BE2DEF7}" type="pres">
      <dgm:prSet presAssocID="{EA669C57-B92B-49C1-A407-CF54BF744B24}" presName="spacer" presStyleCnt="0"/>
      <dgm:spPr/>
    </dgm:pt>
    <dgm:pt modelId="{41710653-BA91-48CA-8060-1DB4EA521FEB}" type="pres">
      <dgm:prSet presAssocID="{97DFBAF4-8451-459C-A40D-7D5B6FBC1C5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EF1A02F-EE26-4B14-B901-FCEC474DF1D9}" type="pres">
      <dgm:prSet presAssocID="{D99F5DEF-58AA-4F71-A602-DE183C496D0A}" presName="spacer" presStyleCnt="0"/>
      <dgm:spPr/>
    </dgm:pt>
    <dgm:pt modelId="{B19B6EC6-D12A-4383-9283-CEF9A59EC441}" type="pres">
      <dgm:prSet presAssocID="{53080FE4-A548-4D20-80FF-B6433024BFC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968D9AA-6956-48C3-B6A1-162677152100}" type="pres">
      <dgm:prSet presAssocID="{8DF9FDDD-616B-40B9-A251-0E991B64EB6B}" presName="spacer" presStyleCnt="0"/>
      <dgm:spPr/>
    </dgm:pt>
    <dgm:pt modelId="{0222F72E-03F2-48A2-BB76-174C71D61853}" type="pres">
      <dgm:prSet presAssocID="{A1A2154D-F9CB-414A-B9A4-F350516D42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8A7EF0D-D238-44C9-B5F6-20C155B79A55}" type="pres">
      <dgm:prSet presAssocID="{CC2C579E-1FA7-4171-AF96-2CA45BD1B2F7}" presName="spacer" presStyleCnt="0"/>
      <dgm:spPr/>
    </dgm:pt>
    <dgm:pt modelId="{796F4CA3-E3B2-4EBD-B441-DFFBF17E5EF0}" type="pres">
      <dgm:prSet presAssocID="{FE432588-9434-4CA8-9F38-E522EB01C3A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B011D1D-44F2-4B34-8B11-8B5FF6E59706}" type="pres">
      <dgm:prSet presAssocID="{41DD08CB-A6AB-4284-9895-4F82043D0929}" presName="spacer" presStyleCnt="0"/>
      <dgm:spPr/>
    </dgm:pt>
    <dgm:pt modelId="{7A7F0B7A-C457-4CB2-B6E4-72657724C85C}" type="pres">
      <dgm:prSet presAssocID="{A504EDBB-205B-4E8D-9EB1-B81A39CC770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F8F442D-B669-4969-B634-EA54FCEF2EA9}" type="pres">
      <dgm:prSet presAssocID="{90D1A90D-FD9F-4F90-B2F5-63C7DD1CB220}" presName="spacer" presStyleCnt="0"/>
      <dgm:spPr/>
    </dgm:pt>
    <dgm:pt modelId="{5D4C9182-532F-43D1-8320-A00A3A21E112}" type="pres">
      <dgm:prSet presAssocID="{31402CEC-CAC1-4ABB-B9B3-0CF3DDA2B19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79BE007-59FA-48BB-A4A5-84E37EE06987}" srcId="{50D07262-1341-431F-9266-811DF4426016}" destId="{588B47C7-1245-4C88-AF8E-22BA15C0F26B}" srcOrd="0" destOrd="0" parTransId="{48A44A66-2E5C-4372-867F-C73B9D9F485C}" sibTransId="{EA669C57-B92B-49C1-A407-CF54BF744B24}"/>
    <dgm:cxn modelId="{2AFB5119-457E-4F63-9897-E7C45A6366F6}" type="presOf" srcId="{97DFBAF4-8451-459C-A40D-7D5B6FBC1C53}" destId="{41710653-BA91-48CA-8060-1DB4EA521FEB}" srcOrd="0" destOrd="0" presId="urn:microsoft.com/office/officeart/2005/8/layout/vList2"/>
    <dgm:cxn modelId="{4AA8FE1A-9AAE-4B3F-A847-949A86BBAB51}" srcId="{50D07262-1341-431F-9266-811DF4426016}" destId="{97DFBAF4-8451-459C-A40D-7D5B6FBC1C53}" srcOrd="1" destOrd="0" parTransId="{509E883E-9BBD-499A-BFC8-1A7B6FA142D8}" sibTransId="{D99F5DEF-58AA-4F71-A602-DE183C496D0A}"/>
    <dgm:cxn modelId="{68799123-BFA6-4D02-AFA1-93B7BA19FA58}" type="presOf" srcId="{50D07262-1341-431F-9266-811DF4426016}" destId="{C01E190A-ED1C-4A56-BA07-92ADD0AA42AC}" srcOrd="0" destOrd="0" presId="urn:microsoft.com/office/officeart/2005/8/layout/vList2"/>
    <dgm:cxn modelId="{A5C5FB32-7822-483A-A281-D49EDF264693}" type="presOf" srcId="{A504EDBB-205B-4E8D-9EB1-B81A39CC770C}" destId="{7A7F0B7A-C457-4CB2-B6E4-72657724C85C}" srcOrd="0" destOrd="0" presId="urn:microsoft.com/office/officeart/2005/8/layout/vList2"/>
    <dgm:cxn modelId="{FFB24684-9AC0-423C-B0BF-04B4908B1C47}" type="presOf" srcId="{A1A2154D-F9CB-414A-B9A4-F350516D42E6}" destId="{0222F72E-03F2-48A2-BB76-174C71D61853}" srcOrd="0" destOrd="0" presId="urn:microsoft.com/office/officeart/2005/8/layout/vList2"/>
    <dgm:cxn modelId="{EC530B8F-86F4-4360-8FCD-122EBAA1D017}" srcId="{50D07262-1341-431F-9266-811DF4426016}" destId="{A504EDBB-205B-4E8D-9EB1-B81A39CC770C}" srcOrd="5" destOrd="0" parTransId="{96236AF8-F00C-44C9-8DEC-3712838A8568}" sibTransId="{90D1A90D-FD9F-4F90-B2F5-63C7DD1CB220}"/>
    <dgm:cxn modelId="{43C60EAE-892B-4B2E-90F2-F2A3B231B50C}" srcId="{50D07262-1341-431F-9266-811DF4426016}" destId="{53080FE4-A548-4D20-80FF-B6433024BFC3}" srcOrd="2" destOrd="0" parTransId="{9282D8FB-114F-4FF9-9D5D-1AEA24F1583E}" sibTransId="{8DF9FDDD-616B-40B9-A251-0E991B64EB6B}"/>
    <dgm:cxn modelId="{C48B0FB0-6503-492A-BE9D-402023915017}" srcId="{50D07262-1341-431F-9266-811DF4426016}" destId="{31402CEC-CAC1-4ABB-B9B3-0CF3DDA2B196}" srcOrd="6" destOrd="0" parTransId="{2928B6BD-ACB2-4A14-84EB-DB4CEB08DE3A}" sibTransId="{A8B6510D-7722-4623-A689-20EE3E823186}"/>
    <dgm:cxn modelId="{09585AB0-40D3-4C15-B8D4-2A2088B7917F}" type="presOf" srcId="{FE432588-9434-4CA8-9F38-E522EB01C3A9}" destId="{796F4CA3-E3B2-4EBD-B441-DFFBF17E5EF0}" srcOrd="0" destOrd="0" presId="urn:microsoft.com/office/officeart/2005/8/layout/vList2"/>
    <dgm:cxn modelId="{B75F46B9-E799-40E2-B921-31DBB93F9501}" srcId="{50D07262-1341-431F-9266-811DF4426016}" destId="{FE432588-9434-4CA8-9F38-E522EB01C3A9}" srcOrd="4" destOrd="0" parTransId="{E2D99BA5-D48D-4FE3-B3A0-553EA0F25C17}" sibTransId="{41DD08CB-A6AB-4284-9895-4F82043D0929}"/>
    <dgm:cxn modelId="{507604C7-25D4-420C-B488-78B7A6078F77}" type="presOf" srcId="{53080FE4-A548-4D20-80FF-B6433024BFC3}" destId="{B19B6EC6-D12A-4383-9283-CEF9A59EC441}" srcOrd="0" destOrd="0" presId="urn:microsoft.com/office/officeart/2005/8/layout/vList2"/>
    <dgm:cxn modelId="{079239D9-A92A-4643-8B40-8D0901D8E3EA}" type="presOf" srcId="{588B47C7-1245-4C88-AF8E-22BA15C0F26B}" destId="{B0756D54-AF52-4CD7-84A2-8DD47972F4CE}" srcOrd="0" destOrd="0" presId="urn:microsoft.com/office/officeart/2005/8/layout/vList2"/>
    <dgm:cxn modelId="{E32F89D9-BCB0-4FD3-8FE8-3019C709EBB2}" type="presOf" srcId="{31402CEC-CAC1-4ABB-B9B3-0CF3DDA2B196}" destId="{5D4C9182-532F-43D1-8320-A00A3A21E112}" srcOrd="0" destOrd="0" presId="urn:microsoft.com/office/officeart/2005/8/layout/vList2"/>
    <dgm:cxn modelId="{912CEBEE-47EF-49F3-8DD0-26C3C8123420}" srcId="{50D07262-1341-431F-9266-811DF4426016}" destId="{A1A2154D-F9CB-414A-B9A4-F350516D42E6}" srcOrd="3" destOrd="0" parTransId="{0F567E4C-91AB-49D0-BC72-75564D0766BD}" sibTransId="{CC2C579E-1FA7-4171-AF96-2CA45BD1B2F7}"/>
    <dgm:cxn modelId="{B190D81C-956B-4B8C-A63F-CE3358F862A4}" type="presParOf" srcId="{C01E190A-ED1C-4A56-BA07-92ADD0AA42AC}" destId="{B0756D54-AF52-4CD7-84A2-8DD47972F4CE}" srcOrd="0" destOrd="0" presId="urn:microsoft.com/office/officeart/2005/8/layout/vList2"/>
    <dgm:cxn modelId="{0938DBC2-31F3-4390-BA00-5CBF4B631513}" type="presParOf" srcId="{C01E190A-ED1C-4A56-BA07-92ADD0AA42AC}" destId="{D0385CBF-EDA1-44E5-B12E-1B576BE2DEF7}" srcOrd="1" destOrd="0" presId="urn:microsoft.com/office/officeart/2005/8/layout/vList2"/>
    <dgm:cxn modelId="{CAAADA48-E4FC-4CA8-92A3-EA1BC760CC21}" type="presParOf" srcId="{C01E190A-ED1C-4A56-BA07-92ADD0AA42AC}" destId="{41710653-BA91-48CA-8060-1DB4EA521FEB}" srcOrd="2" destOrd="0" presId="urn:microsoft.com/office/officeart/2005/8/layout/vList2"/>
    <dgm:cxn modelId="{534A388D-BF9F-4B2C-8A65-C98A892BEFBF}" type="presParOf" srcId="{C01E190A-ED1C-4A56-BA07-92ADD0AA42AC}" destId="{6EF1A02F-EE26-4B14-B901-FCEC474DF1D9}" srcOrd="3" destOrd="0" presId="urn:microsoft.com/office/officeart/2005/8/layout/vList2"/>
    <dgm:cxn modelId="{65712FE4-014A-48DC-85F5-E084096901B4}" type="presParOf" srcId="{C01E190A-ED1C-4A56-BA07-92ADD0AA42AC}" destId="{B19B6EC6-D12A-4383-9283-CEF9A59EC441}" srcOrd="4" destOrd="0" presId="urn:microsoft.com/office/officeart/2005/8/layout/vList2"/>
    <dgm:cxn modelId="{8720F5E4-E8C8-4E75-B6B4-250717853BDA}" type="presParOf" srcId="{C01E190A-ED1C-4A56-BA07-92ADD0AA42AC}" destId="{F968D9AA-6956-48C3-B6A1-162677152100}" srcOrd="5" destOrd="0" presId="urn:microsoft.com/office/officeart/2005/8/layout/vList2"/>
    <dgm:cxn modelId="{00C4B630-9E7D-47A5-9EF7-F7466799E250}" type="presParOf" srcId="{C01E190A-ED1C-4A56-BA07-92ADD0AA42AC}" destId="{0222F72E-03F2-48A2-BB76-174C71D61853}" srcOrd="6" destOrd="0" presId="urn:microsoft.com/office/officeart/2005/8/layout/vList2"/>
    <dgm:cxn modelId="{CBFDD7F8-CB58-466E-A164-01000AB0D2E9}" type="presParOf" srcId="{C01E190A-ED1C-4A56-BA07-92ADD0AA42AC}" destId="{98A7EF0D-D238-44C9-B5F6-20C155B79A55}" srcOrd="7" destOrd="0" presId="urn:microsoft.com/office/officeart/2005/8/layout/vList2"/>
    <dgm:cxn modelId="{B424DB2E-17D1-4122-83E3-5256A4FBF46E}" type="presParOf" srcId="{C01E190A-ED1C-4A56-BA07-92ADD0AA42AC}" destId="{796F4CA3-E3B2-4EBD-B441-DFFBF17E5EF0}" srcOrd="8" destOrd="0" presId="urn:microsoft.com/office/officeart/2005/8/layout/vList2"/>
    <dgm:cxn modelId="{622B103C-405F-4EF1-B9C7-A21017F9538D}" type="presParOf" srcId="{C01E190A-ED1C-4A56-BA07-92ADD0AA42AC}" destId="{8B011D1D-44F2-4B34-8B11-8B5FF6E59706}" srcOrd="9" destOrd="0" presId="urn:microsoft.com/office/officeart/2005/8/layout/vList2"/>
    <dgm:cxn modelId="{3D818177-E787-45C0-9124-8BBC9C71D4F6}" type="presParOf" srcId="{C01E190A-ED1C-4A56-BA07-92ADD0AA42AC}" destId="{7A7F0B7A-C457-4CB2-B6E4-72657724C85C}" srcOrd="10" destOrd="0" presId="urn:microsoft.com/office/officeart/2005/8/layout/vList2"/>
    <dgm:cxn modelId="{BE3D4A35-B8ED-48CC-B575-040AE4E03209}" type="presParOf" srcId="{C01E190A-ED1C-4A56-BA07-92ADD0AA42AC}" destId="{FF8F442D-B669-4969-B634-EA54FCEF2EA9}" srcOrd="11" destOrd="0" presId="urn:microsoft.com/office/officeart/2005/8/layout/vList2"/>
    <dgm:cxn modelId="{43D8BAAF-38F0-46C1-91AC-39046E611C48}" type="presParOf" srcId="{C01E190A-ED1C-4A56-BA07-92ADD0AA42AC}" destId="{5D4C9182-532F-43D1-8320-A00A3A21E11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A2DA9B-A1D4-4270-B69A-00A116A5699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505C0A87-4BC9-411D-8773-945C070F06E3}">
      <dgm:prSet/>
      <dgm:spPr/>
      <dgm:t>
        <a:bodyPr/>
        <a:lstStyle/>
        <a:p>
          <a:pPr rtl="0"/>
          <a:r>
            <a:rPr lang="tr-TR" dirty="0"/>
            <a:t>ALİ GÖLÜN EFSANESİNİ BİLİR MİSİNİZ?</a:t>
          </a:r>
        </a:p>
      </dgm:t>
    </dgm:pt>
    <dgm:pt modelId="{3FEDB32A-F2BB-49DD-8D67-7164548A6B17}" type="parTrans" cxnId="{DB9CA05E-ECA3-4322-A194-5B7F601EFAD9}">
      <dgm:prSet/>
      <dgm:spPr/>
      <dgm:t>
        <a:bodyPr/>
        <a:lstStyle/>
        <a:p>
          <a:endParaRPr lang="tr-TR"/>
        </a:p>
      </dgm:t>
    </dgm:pt>
    <dgm:pt modelId="{2D64ED8D-D04E-4F0A-A4BB-69F34AC17675}" type="sibTrans" cxnId="{DB9CA05E-ECA3-4322-A194-5B7F601EFAD9}">
      <dgm:prSet/>
      <dgm:spPr/>
      <dgm:t>
        <a:bodyPr/>
        <a:lstStyle/>
        <a:p>
          <a:endParaRPr lang="tr-TR"/>
        </a:p>
      </dgm:t>
    </dgm:pt>
    <dgm:pt modelId="{2ADF520F-1390-4BB0-B9BD-02E04013AB0E}" type="pres">
      <dgm:prSet presAssocID="{3DA2DA9B-A1D4-4270-B69A-00A116A56993}" presName="linear" presStyleCnt="0">
        <dgm:presLayoutVars>
          <dgm:animLvl val="lvl"/>
          <dgm:resizeHandles val="exact"/>
        </dgm:presLayoutVars>
      </dgm:prSet>
      <dgm:spPr/>
    </dgm:pt>
    <dgm:pt modelId="{F37F100D-59BC-456F-B995-BD6C329485C6}" type="pres">
      <dgm:prSet presAssocID="{505C0A87-4BC9-411D-8773-945C070F06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9CA05E-ECA3-4322-A194-5B7F601EFAD9}" srcId="{3DA2DA9B-A1D4-4270-B69A-00A116A56993}" destId="{505C0A87-4BC9-411D-8773-945C070F06E3}" srcOrd="0" destOrd="0" parTransId="{3FEDB32A-F2BB-49DD-8D67-7164548A6B17}" sibTransId="{2D64ED8D-D04E-4F0A-A4BB-69F34AC17675}"/>
    <dgm:cxn modelId="{1612DB75-24F6-448C-A070-90745DBFC94C}" type="presOf" srcId="{3DA2DA9B-A1D4-4270-B69A-00A116A56993}" destId="{2ADF520F-1390-4BB0-B9BD-02E04013AB0E}" srcOrd="0" destOrd="0" presId="urn:microsoft.com/office/officeart/2005/8/layout/vList2"/>
    <dgm:cxn modelId="{9F19D589-E8A9-4FD0-B0CD-6596BA485C06}" type="presOf" srcId="{505C0A87-4BC9-411D-8773-945C070F06E3}" destId="{F37F100D-59BC-456F-B995-BD6C329485C6}" srcOrd="0" destOrd="0" presId="urn:microsoft.com/office/officeart/2005/8/layout/vList2"/>
    <dgm:cxn modelId="{71411AFA-B839-44E7-8BEE-B831773D4C58}" type="presParOf" srcId="{2ADF520F-1390-4BB0-B9BD-02E04013AB0E}" destId="{F37F100D-59BC-456F-B995-BD6C32948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1BC0E-4F2A-43D4-936E-5BA54F4FCBB7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100" kern="1200" dirty="0"/>
            <a:t>TÜRKİYE’NİN DAĞLARI</a:t>
          </a:r>
        </a:p>
      </dsp:txBody>
      <dsp:txXfrm>
        <a:off x="71422" y="74891"/>
        <a:ext cx="7629556" cy="1320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56D54-AF52-4CD7-84A2-8DD47972F4CE}">
      <dsp:nvSpPr>
        <dsp:cNvPr id="0" name=""/>
        <dsp:cNvSpPr/>
      </dsp:nvSpPr>
      <dsp:spPr>
        <a:xfrm>
          <a:off x="0" y="92303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Cilo</a:t>
          </a:r>
          <a:r>
            <a:rPr lang="tr-TR" sz="2900" kern="1200" dirty="0"/>
            <a:t> Dağı’nın önemli yüksek zirveleri arasında </a:t>
          </a:r>
        </a:p>
      </dsp:txBody>
      <dsp:txXfrm>
        <a:off x="33955" y="126258"/>
        <a:ext cx="8161690" cy="627655"/>
      </dsp:txXfrm>
    </dsp:sp>
    <dsp:sp modelId="{41710653-BA91-48CA-8060-1DB4EA521FEB}">
      <dsp:nvSpPr>
        <dsp:cNvPr id="0" name=""/>
        <dsp:cNvSpPr/>
      </dsp:nvSpPr>
      <dsp:spPr>
        <a:xfrm>
          <a:off x="0" y="871388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>
              <a:hlinkClick xmlns:r="http://schemas.openxmlformats.org/officeDocument/2006/relationships" r:id="rId1"/>
            </a:rPr>
            <a:t>Uludoruk</a:t>
          </a:r>
          <a:r>
            <a:rPr lang="tr-TR" sz="2900" kern="1200" dirty="0"/>
            <a:t> (</a:t>
          </a:r>
          <a:r>
            <a:rPr lang="tr-TR" sz="2900" kern="1200" dirty="0" err="1"/>
            <a:t>Reşko</a:t>
          </a:r>
          <a:r>
            <a:rPr lang="tr-TR" sz="2900" kern="1200" dirty="0"/>
            <a:t>-</a:t>
          </a:r>
          <a:r>
            <a:rPr lang="tr-TR" sz="2900" kern="1200" dirty="0" err="1"/>
            <a:t>4135m</a:t>
          </a:r>
          <a:r>
            <a:rPr lang="tr-TR" sz="2900" kern="1200" dirty="0"/>
            <a:t>), </a:t>
          </a:r>
        </a:p>
      </dsp:txBody>
      <dsp:txXfrm>
        <a:off x="33955" y="905343"/>
        <a:ext cx="8161690" cy="627655"/>
      </dsp:txXfrm>
    </dsp:sp>
    <dsp:sp modelId="{B19B6EC6-D12A-4383-9283-CEF9A59EC441}">
      <dsp:nvSpPr>
        <dsp:cNvPr id="0" name=""/>
        <dsp:cNvSpPr/>
      </dsp:nvSpPr>
      <dsp:spPr>
        <a:xfrm>
          <a:off x="0" y="1650473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Suppa</a:t>
          </a:r>
          <a:r>
            <a:rPr lang="tr-TR" sz="2900" kern="1200" dirty="0"/>
            <a:t> </a:t>
          </a:r>
          <a:r>
            <a:rPr lang="tr-TR" sz="2900" kern="1200" dirty="0" err="1"/>
            <a:t>Durek</a:t>
          </a:r>
          <a:r>
            <a:rPr lang="tr-TR" sz="2900" kern="1200" dirty="0"/>
            <a:t> (Erinç-</a:t>
          </a:r>
          <a:r>
            <a:rPr lang="tr-TR" sz="2900" kern="1200" dirty="0" err="1"/>
            <a:t>4060m</a:t>
          </a:r>
          <a:r>
            <a:rPr lang="tr-TR" sz="2900" kern="1200" dirty="0"/>
            <a:t>), </a:t>
          </a:r>
        </a:p>
      </dsp:txBody>
      <dsp:txXfrm>
        <a:off x="33955" y="1684428"/>
        <a:ext cx="8161690" cy="627655"/>
      </dsp:txXfrm>
    </dsp:sp>
    <dsp:sp modelId="{0222F72E-03F2-48A2-BB76-174C71D61853}">
      <dsp:nvSpPr>
        <dsp:cNvPr id="0" name=""/>
        <dsp:cNvSpPr/>
      </dsp:nvSpPr>
      <dsp:spPr>
        <a:xfrm>
          <a:off x="0" y="2429558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Köşedireği</a:t>
          </a:r>
          <a:r>
            <a:rPr lang="tr-TR" sz="2900" kern="1200" dirty="0"/>
            <a:t> Dağı (</a:t>
          </a:r>
          <a:r>
            <a:rPr lang="tr-TR" sz="2900" kern="1200" dirty="0" err="1"/>
            <a:t>3700m</a:t>
          </a:r>
          <a:r>
            <a:rPr lang="tr-TR" sz="2900" kern="1200" dirty="0"/>
            <a:t>), </a:t>
          </a:r>
        </a:p>
      </dsp:txBody>
      <dsp:txXfrm>
        <a:off x="33955" y="2463513"/>
        <a:ext cx="8161690" cy="627655"/>
      </dsp:txXfrm>
    </dsp:sp>
    <dsp:sp modelId="{796F4CA3-E3B2-4EBD-B441-DFFBF17E5EF0}">
      <dsp:nvSpPr>
        <dsp:cNvPr id="0" name=""/>
        <dsp:cNvSpPr/>
      </dsp:nvSpPr>
      <dsp:spPr>
        <a:xfrm>
          <a:off x="0" y="3208644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Kisara</a:t>
          </a:r>
          <a:r>
            <a:rPr lang="tr-TR" sz="2900" kern="1200" dirty="0"/>
            <a:t> Dağı (</a:t>
          </a:r>
          <a:r>
            <a:rPr lang="tr-TR" sz="2900" kern="1200" dirty="0" err="1"/>
            <a:t>3500m</a:t>
          </a:r>
          <a:r>
            <a:rPr lang="tr-TR" sz="2900" kern="1200" dirty="0"/>
            <a:t>), </a:t>
          </a:r>
        </a:p>
      </dsp:txBody>
      <dsp:txXfrm>
        <a:off x="33955" y="3242599"/>
        <a:ext cx="8161690" cy="627655"/>
      </dsp:txXfrm>
    </dsp:sp>
    <dsp:sp modelId="{7A7F0B7A-C457-4CB2-B6E4-72657724C85C}">
      <dsp:nvSpPr>
        <dsp:cNvPr id="0" name=""/>
        <dsp:cNvSpPr/>
      </dsp:nvSpPr>
      <dsp:spPr>
        <a:xfrm>
          <a:off x="0" y="3987729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Maunseli</a:t>
          </a:r>
          <a:r>
            <a:rPr lang="tr-TR" sz="2900" kern="1200" dirty="0"/>
            <a:t> Sivrisi (</a:t>
          </a:r>
          <a:r>
            <a:rPr lang="tr-TR" sz="2900" kern="1200" dirty="0" err="1"/>
            <a:t>3850m</a:t>
          </a:r>
          <a:r>
            <a:rPr lang="tr-TR" sz="2900" kern="1200" dirty="0"/>
            <a:t>), </a:t>
          </a:r>
        </a:p>
      </dsp:txBody>
      <dsp:txXfrm>
        <a:off x="33955" y="4021684"/>
        <a:ext cx="8161690" cy="627655"/>
      </dsp:txXfrm>
    </dsp:sp>
    <dsp:sp modelId="{5D4C9182-532F-43D1-8320-A00A3A21E112}">
      <dsp:nvSpPr>
        <dsp:cNvPr id="0" name=""/>
        <dsp:cNvSpPr/>
      </dsp:nvSpPr>
      <dsp:spPr>
        <a:xfrm>
          <a:off x="0" y="4766814"/>
          <a:ext cx="8229600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 err="1"/>
            <a:t>Gelyona</a:t>
          </a:r>
          <a:r>
            <a:rPr lang="tr-TR" sz="2900" kern="1200" dirty="0"/>
            <a:t> tepesi (</a:t>
          </a:r>
          <a:r>
            <a:rPr lang="tr-TR" sz="2900" kern="1200" dirty="0" err="1"/>
            <a:t>3650m</a:t>
          </a:r>
          <a:r>
            <a:rPr lang="tr-TR" sz="2900" kern="1200" dirty="0"/>
            <a:t>) yer alır.</a:t>
          </a:r>
        </a:p>
      </dsp:txBody>
      <dsp:txXfrm>
        <a:off x="33955" y="4800769"/>
        <a:ext cx="81616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100D-59BC-456F-B995-BD6C329485C6}">
      <dsp:nvSpPr>
        <dsp:cNvPr id="0" name=""/>
        <dsp:cNvSpPr/>
      </dsp:nvSpPr>
      <dsp:spPr>
        <a:xfrm>
          <a:off x="0" y="475806"/>
          <a:ext cx="8229600" cy="3574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ALİ GÖLÜN EFSANESİNİ BİLİR MİSİNİZ?</a:t>
          </a:r>
        </a:p>
      </dsp:txBody>
      <dsp:txXfrm>
        <a:off x="174485" y="650291"/>
        <a:ext cx="7880630" cy="322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C400-A00A-493B-B116-91D90E54CE1B}" type="datetimeFigureOut">
              <a:rPr lang="tr-TR" smtClean="0"/>
              <a:pPr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B7A4-46B9-4553-AC3C-74F052A037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Malazgirt" TargetMode="External"/><Relationship Id="rId2" Type="http://schemas.openxmlformats.org/officeDocument/2006/relationships/hyperlink" Target="https://tr.wikipedia.org/wiki/Van_g%C3%B6l%C3%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r.wikipedia.org/wiki/Ermeni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trabon" TargetMode="External"/><Relationship Id="rId2" Type="http://schemas.openxmlformats.org/officeDocument/2006/relationships/hyperlink" Target="https://tr.wikipedia.org/w/index.php?title=Roma_d%C3%B6nemi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.wikipedia.org/wiki/Akdeniz" TargetMode="External"/><Relationship Id="rId4" Type="http://schemas.openxmlformats.org/officeDocument/2006/relationships/hyperlink" Target="https://tr.wikipedia.org/wiki/Karadeniz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Kald%C4%B1&amp;action=edit&amp;redlink=1" TargetMode="External"/><Relationship Id="rId2" Type="http://schemas.openxmlformats.org/officeDocument/2006/relationships/hyperlink" Target="https://tr.wikipedia.org/wiki/Ni%C4%9Fde_(il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/index.php?title=Eznevit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Da%C4%9F" TargetMode="External"/><Relationship Id="rId2" Type="http://schemas.openxmlformats.org/officeDocument/2006/relationships/hyperlink" Target="https://tr.wikipedia.org/wiki/Geva%C5%9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tr/url?sa=i&amp;rct=j&amp;q=&amp;esrc=s&amp;source=images&amp;cd=&amp;ved=0ahUKEwjunca1yMLSAhUFUhQKHdsnCjAQjRwIBw&amp;url=http://dursunsimsek.com/tag/aydos-dagi&amp;psig=AFQjCNG0RmyJvakCEJz2Zm3kypVR1F-ahw&amp;ust=148891329712973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Medetsiz&amp;action=edit&amp;redlink=1" TargetMode="External"/><Relationship Id="rId2" Type="http://schemas.openxmlformats.org/officeDocument/2006/relationships/hyperlink" Target="https://tr.wikipedia.org/wiki/Uluk%C4%B1%C5%9Fla,_Ni%C4%9F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Alada%C4%9Flar" TargetMode="External"/><Relationship Id="rId5" Type="http://schemas.openxmlformats.org/officeDocument/2006/relationships/hyperlink" Target="https://tr.wikipedia.org/wiki/Hasan_Da%C4%9F%C4%B1" TargetMode="External"/><Relationship Id="rId4" Type="http://schemas.openxmlformats.org/officeDocument/2006/relationships/hyperlink" Target="https://tr.wikipedia.org/wiki/Toros_Da%C4%9Flar%C4%B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tr/url?sa=i&amp;rct=j&amp;q=&amp;esrc=s&amp;source=images&amp;cd=&amp;cad=rja&amp;uact=8&amp;ved=0ahUKEwj-sP3OysLSAhWFOBQKHT2NDYkQjRwIBw&amp;url=http://dursunsimsek.com/dag-etkinligi/medetsiz-klasik-rota-bolkar-daglari.html&amp;psig=AFQjCNFfC9z2JUxfVCU7xq9aPHvVmR6tZw&amp;ust=148891389112687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Ele%C5%9Fkirt" TargetMode="External"/><Relationship Id="rId2" Type="http://schemas.openxmlformats.org/officeDocument/2006/relationships/hyperlink" Target="https://tr.wikipedia.org/wiki/A%C4%9Fr%C4%B1_(il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ntik_Roma" TargetMode="External"/><Relationship Id="rId2" Type="http://schemas.openxmlformats.org/officeDocument/2006/relationships/hyperlink" Target="https://tr.wikipedia.org/wiki/Volkanik_da%C4%9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Nor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ebiyatdefteri.com/siir/508343/kisir-dagi.html" TargetMode="External"/><Relationship Id="rId2" Type="http://schemas.openxmlformats.org/officeDocument/2006/relationships/hyperlink" Target="https://tr.wikipedia.org/wiki/Ardahan_(il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B%C3%BCy%C3%BCkejder&amp;action=edit&amp;redlink=1" TargetMode="External"/><Relationship Id="rId2" Type="http://schemas.openxmlformats.org/officeDocument/2006/relationships/hyperlink" Target="https://tr.wikipedia.org/wiki/Erzuru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tr/url?sa=i&amp;rct=j&amp;q=&amp;esrc=s&amp;source=images&amp;cd=&amp;cad=rja&amp;uact=8&amp;ved=0ahUKEwikt93WzcLSAhVTGhQKHdjyDsIQjRwIBw&amp;url=http://www.seyahatperest.com/2014/02/20/yilin-ilk-tatili-icin-palandokendeydim/&amp;psig=AFQjCNHrAwulz45K7wPJzKurvVKBOJpWDg&amp;ust=148891461869087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source=images&amp;cd=&amp;cad=rja&amp;uact=8&amp;ved=0ahUKEwjdhtHG0sLSAhVKkRQKHbngBlAQjRwIBw&amp;url=http://www.haber46.com/berit-dernegi-nden-berit-dagi-tirmanisi-resimleri,3575.html&amp;psig=AFQjCNGZpZait8BHYW2dJOw3L1eA9c42Fw&amp;ust=148891600709399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kuOWI0MLSAhXMuBQKHbaFCs4QjRwIBw&amp;url=http://www.tuncfindik.com/elbistan-nurhak-dagi-kuzey-yuzu-inleten-kaya-rotasi-ilk-cikis/&amp;bvm=bv.148747831,d.d24&amp;psig=AFQjCNFVWb7CE7vZXAcDF9sIqRgrOaj1rA&amp;ust=1488915295512437" TargetMode="External"/><Relationship Id="rId2" Type="http://schemas.openxmlformats.org/officeDocument/2006/relationships/hyperlink" Target="https://tr.wikipedia.org/wiki/Kahramanmara%C5%9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A%C4%9Fr%C4%B1_(il)" TargetMode="External"/><Relationship Id="rId3" Type="http://schemas.openxmlformats.org/officeDocument/2006/relationships/hyperlink" Target="https://tr.wikipedia.org/wiki/Sel%C3%A7uklular" TargetMode="External"/><Relationship Id="rId7" Type="http://schemas.openxmlformats.org/officeDocument/2006/relationships/hyperlink" Target="https://tr.wikipedia.org/wiki/I%C4%9Fd%C4%B1r_(il)" TargetMode="External"/><Relationship Id="rId2" Type="http://schemas.openxmlformats.org/officeDocument/2006/relationships/hyperlink" Target="https://tr.wikipedia.org/wiki/Ermen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Ermenistan" TargetMode="External"/><Relationship Id="rId5" Type="http://schemas.openxmlformats.org/officeDocument/2006/relationships/hyperlink" Target="https://tr.wikipedia.org/wiki/%C4%B0ran" TargetMode="External"/><Relationship Id="rId4" Type="http://schemas.openxmlformats.org/officeDocument/2006/relationships/hyperlink" Target="https://tr.wikipedia.org/wiki/T%C3%BCrkiy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r.wikipedia.org/wiki/Dosya:Ararat_PIA03399_modest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G%C3%BCneydo%C4%9Fu_Toroslar&amp;action=edit&amp;redlink=1" TargetMode="External"/><Relationship Id="rId2" Type="http://schemas.openxmlformats.org/officeDocument/2006/relationships/hyperlink" Target="https://tr.wikipedia.org/wiki/T%C3%BCrkiy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Hakk%C3%A2ri_(il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CİLO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ilo... - panoram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12"/>
            <a:ext cx="8572560" cy="521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SÜPHAN 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>
                <a:hlinkClick r:id="rId2" tooltip="Van gölü"/>
              </a:rPr>
              <a:t>Van gölünün</a:t>
            </a:r>
            <a:r>
              <a:rPr lang="tr-TR" dirty="0"/>
              <a:t> kuzeyinde olan </a:t>
            </a:r>
            <a:r>
              <a:rPr lang="tr-TR" dirty="0" err="1"/>
              <a:t>Süphan</a:t>
            </a:r>
            <a:r>
              <a:rPr lang="tr-TR" dirty="0"/>
              <a:t> Dağı Patnos </a:t>
            </a:r>
            <a:r>
              <a:rPr lang="tr-TR" dirty="0">
                <a:hlinkClick r:id="rId3" tooltip="Malazgirt"/>
              </a:rPr>
              <a:t>Malazgirt</a:t>
            </a:r>
            <a:r>
              <a:rPr lang="tr-TR" dirty="0"/>
              <a:t> Ahlat ve Adilcevaz sınırları içinde yer almaktadır.</a:t>
            </a:r>
          </a:p>
          <a:p>
            <a:endParaRPr lang="tr-TR" dirty="0"/>
          </a:p>
          <a:p>
            <a:r>
              <a:rPr lang="tr-TR" dirty="0"/>
              <a:t>En yüksek zirvesi 4058 metre yükseklikteki </a:t>
            </a:r>
            <a:r>
              <a:rPr lang="tr-TR" dirty="0" err="1"/>
              <a:t>Sandıktepe'dir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SÜPHAN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 descr="Sup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2" y="1518103"/>
            <a:ext cx="9109528" cy="5311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KAÇKAR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tr-TR" b="1" dirty="0"/>
              <a:t>Kaçkar Dağı</a:t>
            </a:r>
            <a:r>
              <a:rPr lang="tr-TR" dirty="0"/>
              <a:t>, 3.932 m </a:t>
            </a:r>
          </a:p>
          <a:p>
            <a:r>
              <a:rPr lang="tr-TR" dirty="0"/>
              <a:t>Kaçkar' kelimesi </a:t>
            </a:r>
            <a:r>
              <a:rPr lang="tr-TR" dirty="0" err="1">
                <a:hlinkClick r:id="rId2" tooltip="Ermenice"/>
              </a:rPr>
              <a:t>Ermenice</a:t>
            </a:r>
            <a:r>
              <a:rPr lang="tr-TR" dirty="0" err="1"/>
              <a:t>'de</a:t>
            </a:r>
            <a:r>
              <a:rPr lang="tr-TR" dirty="0"/>
              <a:t> Haçlı taş anlamlı (</a:t>
            </a:r>
            <a:r>
              <a:rPr lang="tr-TR" dirty="0" err="1"/>
              <a:t>Haçkar</a:t>
            </a:r>
            <a:r>
              <a:rPr lang="tr-TR" dirty="0"/>
              <a:t>) kelimesinden geldiği düşünülmektedir.</a:t>
            </a:r>
          </a:p>
          <a:p>
            <a:r>
              <a:rPr lang="tr-TR" dirty="0"/>
              <a:t>Diğer iddiaya göre, Kıpçak Türkçesi’nde 'koç' anlamlı “Koçkar” kelimesinden gelmekte olup halk arasında Kaçkar şekline dönüştüğü düşünülmektedir.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1685908" cy="5911873"/>
          </a:xfrm>
          <a:solidFill>
            <a:schemeClr val="accent2">
              <a:lumMod val="40000"/>
              <a:lumOff val="60000"/>
            </a:schemeClr>
          </a:solidFill>
        </p:spPr>
        <p:txBody>
          <a:bodyPr vert="vert270">
            <a:normAutofit/>
          </a:bodyPr>
          <a:lstStyle/>
          <a:p>
            <a:r>
              <a:rPr lang="tr-TR" sz="6000" dirty="0"/>
              <a:t>KAÇKAR DAĞI</a:t>
            </a:r>
          </a:p>
        </p:txBody>
      </p:sp>
      <p:pic>
        <p:nvPicPr>
          <p:cNvPr id="24578" name="Picture 2" descr="KackarDagi fromNorth h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64370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ERCİYES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txBody>
          <a:bodyPr>
            <a:normAutofit/>
          </a:bodyPr>
          <a:lstStyle/>
          <a:p>
            <a:r>
              <a:rPr lang="tr-TR" b="1" dirty="0"/>
              <a:t>Erciyes Dağı</a:t>
            </a:r>
            <a:r>
              <a:rPr lang="tr-TR" dirty="0"/>
              <a:t>, 3.916 m</a:t>
            </a:r>
          </a:p>
          <a:p>
            <a:r>
              <a:rPr lang="tr-TR" dirty="0"/>
              <a:t>volkanın son olarak, </a:t>
            </a:r>
            <a:r>
              <a:rPr lang="tr-TR" dirty="0">
                <a:hlinkClick r:id="rId2" tooltip="Roma dönemi (sayfa mevcut değil)"/>
              </a:rPr>
              <a:t>Roma dönemi</a:t>
            </a:r>
            <a:r>
              <a:rPr lang="tr-TR" dirty="0"/>
              <a:t> madeni paralarındaki betimlemelere dayanarak, M.Ö. 253 yılında püskürdüğü söylenebilir.</a:t>
            </a:r>
          </a:p>
          <a:p>
            <a:r>
              <a:rPr lang="tr-TR" dirty="0" err="1">
                <a:hlinkClick r:id="rId3" tooltip="Strabon"/>
              </a:rPr>
              <a:t>Strabon</a:t>
            </a:r>
            <a:r>
              <a:rPr lang="tr-TR" dirty="0"/>
              <a:t>,  açık bir günde zirvesinden </a:t>
            </a:r>
            <a:r>
              <a:rPr lang="tr-TR" dirty="0">
                <a:hlinkClick r:id="rId4" tooltip="Karadeniz"/>
              </a:rPr>
              <a:t>Karadeniz</a:t>
            </a:r>
            <a:r>
              <a:rPr lang="tr-TR" dirty="0"/>
              <a:t> ve </a:t>
            </a:r>
            <a:r>
              <a:rPr lang="tr-TR" dirty="0">
                <a:hlinkClick r:id="rId5" tooltip="Akdeniz"/>
              </a:rPr>
              <a:t>Akdeniz</a:t>
            </a:r>
            <a:r>
              <a:rPr lang="tr-TR" dirty="0"/>
              <a:t>'in görülebildiğini yazmıştır.</a:t>
            </a:r>
            <a:endParaRPr lang="tr-TR" baseline="30000" dirty="0"/>
          </a:p>
          <a:p>
            <a:r>
              <a:rPr lang="tr-TR" dirty="0"/>
              <a:t>Günümüzde Erciyes'in zirvesinden Dünya'nın yuvarlaklığı sebebi ile Akdeniz ve Karadeniz'i görmek mümkün değildir.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ERCİYES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erciyes dağı için resim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8991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DEMİRKAZIK DAĞI- KIZILKAYA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Demirkazık</a:t>
            </a:r>
            <a:r>
              <a:rPr lang="tr-TR" dirty="0"/>
              <a:t>, (</a:t>
            </a:r>
            <a:r>
              <a:rPr lang="tr-TR" dirty="0">
                <a:hlinkClick r:id="rId2" tooltip="Niğde (il)"/>
              </a:rPr>
              <a:t>Niğde</a:t>
            </a:r>
            <a:r>
              <a:rPr lang="tr-TR" dirty="0"/>
              <a:t>) 3756 metre</a:t>
            </a:r>
          </a:p>
          <a:p>
            <a:r>
              <a:rPr lang="tr-TR" dirty="0"/>
              <a:t>En yüksek tepesinin 1927 yılında </a:t>
            </a:r>
            <a:r>
              <a:rPr lang="tr-TR" dirty="0" err="1"/>
              <a:t>Kızılkaya</a:t>
            </a:r>
            <a:r>
              <a:rPr lang="tr-TR" dirty="0"/>
              <a:t> (3767 m) olduğu tespit edilmiştir.</a:t>
            </a:r>
          </a:p>
          <a:p>
            <a:endParaRPr lang="tr-TR" dirty="0"/>
          </a:p>
          <a:p>
            <a:r>
              <a:rPr lang="tr-TR" dirty="0"/>
              <a:t>Demirkazık (3756 m), </a:t>
            </a:r>
          </a:p>
          <a:p>
            <a:r>
              <a:rPr lang="tr-TR" dirty="0">
                <a:hlinkClick r:id="rId3" tooltip="Kaldı (sayfa mevcut değil)"/>
              </a:rPr>
              <a:t>Kaldı</a:t>
            </a:r>
            <a:r>
              <a:rPr lang="tr-TR" dirty="0"/>
              <a:t> (3736 m)</a:t>
            </a:r>
          </a:p>
          <a:p>
            <a:r>
              <a:rPr lang="tr-TR" dirty="0" err="1"/>
              <a:t>Kızılkaya</a:t>
            </a:r>
            <a:r>
              <a:rPr lang="tr-TR" dirty="0"/>
              <a:t> (3767 m)</a:t>
            </a:r>
          </a:p>
          <a:p>
            <a:r>
              <a:rPr lang="tr-TR" dirty="0"/>
              <a:t>Alaca (3582 m)</a:t>
            </a:r>
          </a:p>
          <a:p>
            <a:r>
              <a:rPr lang="tr-TR" dirty="0" err="1">
                <a:hlinkClick r:id="rId4" tooltip="Eznevit (sayfa mevcut değil)"/>
              </a:rPr>
              <a:t>Eznevit</a:t>
            </a:r>
            <a:r>
              <a:rPr lang="tr-TR" dirty="0"/>
              <a:t> (3550 m)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DEMİRKAZIK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Demirkazik Crest of Aladag Mountains in Nigde Tur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58312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KIZILKAYA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1746" name="Picture 2" descr="http://www.tuncfindik.com/wp-content/uploads/2008/12/emler-yasemin-bogazi-panorama-120-d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8839" r="42901" b="21711"/>
          <a:stretch>
            <a:fillRect/>
          </a:stretch>
        </p:blipFill>
        <p:spPr bwMode="auto">
          <a:xfrm>
            <a:off x="288967" y="142852"/>
            <a:ext cx="8569313" cy="666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2071670" y="1285860"/>
            <a:ext cx="107157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b="1" dirty="0"/>
              <a:t>4058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000232" y="3643314"/>
            <a:ext cx="92869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b="1" dirty="0"/>
              <a:t>3463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ARTOS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Artos</a:t>
            </a:r>
            <a:r>
              <a:rPr lang="tr-TR" dirty="0"/>
              <a:t>, </a:t>
            </a:r>
            <a:r>
              <a:rPr lang="tr-TR" dirty="0">
                <a:hlinkClick r:id="rId2" tooltip="Gevaş"/>
              </a:rPr>
              <a:t>Gevaş</a:t>
            </a:r>
            <a:r>
              <a:rPr lang="tr-TR" dirty="0"/>
              <a:t> sınırları içinde bulunan bir </a:t>
            </a:r>
            <a:r>
              <a:rPr lang="tr-TR" dirty="0">
                <a:hlinkClick r:id="rId3" tooltip="Dağ"/>
              </a:rPr>
              <a:t>dağdır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Yüksekliği 3550 metredir. </a:t>
            </a:r>
          </a:p>
          <a:p>
            <a:endParaRPr lang="tr-TR" dirty="0"/>
          </a:p>
          <a:p>
            <a:r>
              <a:rPr lang="tr-TR" dirty="0"/>
              <a:t>Diğer adı ise </a:t>
            </a:r>
            <a:r>
              <a:rPr lang="tr-TR" b="1" dirty="0"/>
              <a:t>Çadır dağı</a:t>
            </a:r>
            <a:r>
              <a:rPr lang="tr-TR" dirty="0"/>
              <a:t>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ARTOS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https://upload.wikimedia.org/wikipedia/commons/thumb/3/36/Van1_20.jpg/800px-Van1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MUNZUR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tr-TR" b="1" dirty="0"/>
              <a:t>Munzur Dağları</a:t>
            </a:r>
            <a:r>
              <a:rPr lang="tr-TR" dirty="0"/>
              <a:t> yahut </a:t>
            </a:r>
            <a:r>
              <a:rPr lang="tr-TR" b="1" dirty="0"/>
              <a:t>Mercan sıradağları</a:t>
            </a:r>
          </a:p>
          <a:p>
            <a:endParaRPr lang="tr-TR" dirty="0"/>
          </a:p>
          <a:p>
            <a:r>
              <a:rPr lang="tr-TR" dirty="0"/>
              <a:t>Yaşı 5 milyon yıldır. </a:t>
            </a:r>
          </a:p>
          <a:p>
            <a:endParaRPr lang="tr-TR" dirty="0"/>
          </a:p>
          <a:p>
            <a:r>
              <a:rPr lang="tr-TR" dirty="0"/>
              <a:t>En yüksek yeri 3463 m. ile Akbaba Tepesi'dir.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MUNZUR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4820" name="Picture 4" descr="munzur dağı dersim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72560" cy="502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AYDOS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3430 metre (Konya)</a:t>
            </a:r>
          </a:p>
        </p:txBody>
      </p:sp>
      <p:pic>
        <p:nvPicPr>
          <p:cNvPr id="36866" name="Picture 2" descr="aydos dağı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29206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MEDETSİZ DAĞI (BOLKAR DAĞLARI)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/>
              <a:t>Bolkar</a:t>
            </a:r>
            <a:r>
              <a:rPr lang="tr-TR" b="1" dirty="0"/>
              <a:t> Dağları</a:t>
            </a:r>
            <a:r>
              <a:rPr lang="tr-TR" dirty="0"/>
              <a:t> eski adıyla </a:t>
            </a:r>
            <a:r>
              <a:rPr lang="tr-TR" b="1" dirty="0"/>
              <a:t>Bulgar Dağları</a:t>
            </a:r>
            <a:r>
              <a:rPr lang="tr-TR" dirty="0"/>
              <a:t> en yüksek noktası 3.524 metre </a:t>
            </a:r>
          </a:p>
          <a:p>
            <a:endParaRPr lang="tr-TR" dirty="0"/>
          </a:p>
          <a:p>
            <a:r>
              <a:rPr lang="tr-TR" dirty="0"/>
              <a:t>Niğde ilinin </a:t>
            </a:r>
            <a:r>
              <a:rPr lang="tr-TR" dirty="0">
                <a:hlinkClick r:id="rId2" tooltip="Ulukışla, Niğde"/>
              </a:rPr>
              <a:t>Ulukışla</a:t>
            </a:r>
            <a:r>
              <a:rPr lang="tr-TR" dirty="0"/>
              <a:t> ilçesi sınırları içerisinde yer alan </a:t>
            </a:r>
            <a:r>
              <a:rPr lang="tr-TR" dirty="0">
                <a:hlinkClick r:id="rId3" tooltip="Medetsiz (sayfa mevcut değil)"/>
              </a:rPr>
              <a:t>Medetsiz</a:t>
            </a:r>
            <a:r>
              <a:rPr lang="tr-TR" dirty="0"/>
              <a:t> zirvesi konum itibariyle Ulukışla'nın 20 km kadar güneydoğu yönünde yer alır. </a:t>
            </a:r>
          </a:p>
          <a:p>
            <a:endParaRPr lang="tr-TR" dirty="0">
              <a:hlinkClick r:id="rId4" tooltip="Toros Dağları"/>
            </a:endParaRPr>
          </a:p>
          <a:p>
            <a:endParaRPr lang="tr-TR" dirty="0">
              <a:hlinkClick r:id="rId4" tooltip="Toros Dağları"/>
            </a:endParaRPr>
          </a:p>
          <a:p>
            <a:r>
              <a:rPr lang="tr-TR" dirty="0"/>
              <a:t>Zirveden (Erciyes), (</a:t>
            </a:r>
            <a:r>
              <a:rPr lang="tr-TR" dirty="0" err="1"/>
              <a:t>Aydos</a:t>
            </a:r>
            <a:r>
              <a:rPr lang="tr-TR" dirty="0"/>
              <a:t> Dağı), </a:t>
            </a:r>
            <a:r>
              <a:rPr lang="tr-TR" dirty="0">
                <a:hlinkClick r:id="rId5" tooltip="Hasan Dağı"/>
              </a:rPr>
              <a:t>Hasan Dağı</a:t>
            </a:r>
            <a:r>
              <a:rPr lang="tr-TR" dirty="0"/>
              <a:t> ve </a:t>
            </a:r>
            <a:r>
              <a:rPr lang="tr-TR" dirty="0">
                <a:hlinkClick r:id="rId6" tooltip="Aladağlar"/>
              </a:rPr>
              <a:t>Aladağlar</a:t>
            </a:r>
            <a:r>
              <a:rPr lang="tr-TR" dirty="0"/>
              <a:t> çok net bir şekilde görülebilir.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MEDETSİZ DAĞI (BOLKAR DAĞLARI)</a:t>
            </a:r>
          </a:p>
        </p:txBody>
      </p:sp>
      <p:pic>
        <p:nvPicPr>
          <p:cNvPr id="37892" name="Picture 4" descr="medetsiz dağı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8929718" cy="498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KÖSEDAĞ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Kösedağ</a:t>
            </a:r>
            <a:r>
              <a:rPr lang="tr-TR" dirty="0"/>
              <a:t>  </a:t>
            </a:r>
            <a:r>
              <a:rPr lang="tr-TR" dirty="0">
                <a:hlinkClick r:id="rId2" tooltip="Ağrı (il)"/>
              </a:rPr>
              <a:t>Ağrı</a:t>
            </a:r>
            <a:r>
              <a:rPr lang="tr-TR" dirty="0"/>
              <a:t> ilinin </a:t>
            </a:r>
            <a:r>
              <a:rPr lang="tr-TR" dirty="0">
                <a:hlinkClick r:id="rId3" tooltip="Eleşkirt"/>
              </a:rPr>
              <a:t>Eleşkirt</a:t>
            </a:r>
            <a:r>
              <a:rPr lang="tr-TR" dirty="0"/>
              <a:t> ilçe sınırı içerisinde olan 3.433 m yüksekliğindeki bir dağ. </a:t>
            </a:r>
          </a:p>
          <a:p>
            <a:endParaRPr lang="tr-TR" dirty="0"/>
          </a:p>
          <a:p>
            <a:r>
              <a:rPr lang="tr-TR" dirty="0"/>
              <a:t>İlçe merkezine yaklaşık olarak 20 km uzaklıktadır.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KÖSEDAĞ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9938" name="Picture 2" descr="https://upload.wikimedia.org/wikipedia/commons/thumb/4/42/K%C3%B6seda%C4%9F%2C_Ele%C5%9Fkirt.JPG/800px-K%C3%B6seda%C4%9F%2C_Ele%C5%9Fki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8300"/>
            <a:ext cx="9144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HASANDAĞI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err="1"/>
              <a:t>Hasandağı</a:t>
            </a:r>
            <a:r>
              <a:rPr lang="tr-TR" dirty="0"/>
              <a:t> 3268 m yüksek olan tepesiyle bir </a:t>
            </a:r>
            <a:r>
              <a:rPr lang="tr-TR" dirty="0">
                <a:hlinkClick r:id="rId2" tooltip="Volkanik dağ"/>
              </a:rPr>
              <a:t>volkanik dağdır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/>
              <a:t>Büyük Hasan ve Küçük Hasan Dağı olmak üzere iki büyük krateri vardır. </a:t>
            </a:r>
          </a:p>
          <a:p>
            <a:endParaRPr lang="tr-TR" dirty="0"/>
          </a:p>
          <a:p>
            <a:r>
              <a:rPr lang="tr-TR" dirty="0"/>
              <a:t>Büyük Hasan Dağı (3268 m.)</a:t>
            </a:r>
          </a:p>
          <a:p>
            <a:endParaRPr lang="tr-TR" dirty="0"/>
          </a:p>
          <a:p>
            <a:r>
              <a:rPr lang="tr-TR" dirty="0"/>
              <a:t>Küçük Hasan Dağı (2844 m.)</a:t>
            </a:r>
          </a:p>
          <a:p>
            <a:endParaRPr lang="tr-TR" dirty="0"/>
          </a:p>
          <a:p>
            <a:r>
              <a:rPr lang="tr-TR" dirty="0"/>
              <a:t>Dağın eteklerinde </a:t>
            </a:r>
            <a:r>
              <a:rPr lang="tr-TR" dirty="0">
                <a:hlinkClick r:id="rId3" tooltip="Antik Roma"/>
              </a:rPr>
              <a:t>Antik Roma</a:t>
            </a:r>
            <a:r>
              <a:rPr lang="tr-TR" dirty="0"/>
              <a:t> şehri </a:t>
            </a:r>
            <a:r>
              <a:rPr lang="tr-TR" dirty="0" err="1">
                <a:hlinkClick r:id="rId4" tooltip="Nora"/>
              </a:rPr>
              <a:t>Nora</a:t>
            </a:r>
            <a:r>
              <a:rPr lang="tr-TR" dirty="0"/>
              <a:t> bulunmaktadır. </a:t>
            </a:r>
          </a:p>
          <a:p>
            <a:endParaRPr lang="tr-TR" dirty="0"/>
          </a:p>
          <a:p>
            <a:r>
              <a:rPr lang="tr-TR" dirty="0"/>
              <a:t>Hasan dağlarının hemen yakınında </a:t>
            </a:r>
            <a:r>
              <a:rPr lang="tr-TR" dirty="0" err="1"/>
              <a:t>Melendiz</a:t>
            </a:r>
            <a:r>
              <a:rPr lang="tr-TR" dirty="0"/>
              <a:t> Dağı bulunur.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www.aliballi.com/wp-content/uploads/2014/01/Türkiyenin-Dağları-Haritas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859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HASANDAĞI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Vulkan Hasan Ba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8300"/>
            <a:ext cx="9144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KISIR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Kısır Dağı</a:t>
            </a:r>
            <a:r>
              <a:rPr lang="tr-TR" dirty="0"/>
              <a:t>,  </a:t>
            </a:r>
            <a:r>
              <a:rPr lang="tr-TR" dirty="0">
                <a:hlinkClick r:id="rId2" tooltip="Ardahan (il)"/>
              </a:rPr>
              <a:t>Ardahan</a:t>
            </a:r>
            <a:r>
              <a:rPr lang="tr-TR" dirty="0"/>
              <a:t> 3.197 m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7106" name="Picture 2" descr="kısır dağı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8191"/>
          <a:stretch>
            <a:fillRect/>
          </a:stretch>
        </p:blipFill>
        <p:spPr bwMode="auto">
          <a:xfrm>
            <a:off x="0" y="2643182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PALANDÖKEN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/>
              <a:t>Palandöken Dağı</a:t>
            </a:r>
            <a:r>
              <a:rPr lang="tr-TR" dirty="0"/>
              <a:t>, </a:t>
            </a:r>
            <a:r>
              <a:rPr lang="tr-TR" dirty="0">
                <a:hlinkClick r:id="rId2" tooltip="Erzurum"/>
              </a:rPr>
              <a:t>Erzurum</a:t>
            </a:r>
            <a:r>
              <a:rPr lang="tr-TR" dirty="0"/>
              <a:t> 3125 metre </a:t>
            </a:r>
          </a:p>
          <a:p>
            <a:endParaRPr lang="tr-TR" dirty="0"/>
          </a:p>
          <a:p>
            <a:r>
              <a:rPr lang="tr-TR" dirty="0"/>
              <a:t>Sadece Palandöken'e özgü bir çiçek olan </a:t>
            </a:r>
            <a:r>
              <a:rPr lang="tr-TR" dirty="0" err="1"/>
              <a:t>Palandökenensis</a:t>
            </a:r>
            <a:r>
              <a:rPr lang="tr-TR" dirty="0"/>
              <a:t> Mayıs ayında bulunabilmektedir. </a:t>
            </a:r>
          </a:p>
          <a:p>
            <a:endParaRPr lang="tr-TR" dirty="0"/>
          </a:p>
          <a:p>
            <a:r>
              <a:rPr lang="tr-TR" dirty="0"/>
              <a:t>Adı </a:t>
            </a:r>
            <a:r>
              <a:rPr lang="tr-TR" b="1" dirty="0"/>
              <a:t>palan</a:t>
            </a:r>
            <a:r>
              <a:rPr lang="tr-TR" dirty="0"/>
              <a:t> (eşek semeri) ile </a:t>
            </a:r>
            <a:r>
              <a:rPr lang="tr-TR" b="1" dirty="0"/>
              <a:t>döken</a:t>
            </a:r>
            <a:r>
              <a:rPr lang="tr-TR" dirty="0"/>
              <a:t> kelimelerinden kuruludur. Eşeğin palanına vurulan heybelerin dağın dik yollarında devrilmesine kinayedir.</a:t>
            </a:r>
          </a:p>
          <a:p>
            <a:endParaRPr lang="tr-TR" dirty="0"/>
          </a:p>
          <a:p>
            <a:r>
              <a:rPr lang="tr-TR" dirty="0"/>
              <a:t>Palandöken Dağları'nın en yüksek noktası </a:t>
            </a:r>
            <a:r>
              <a:rPr lang="tr-TR" dirty="0" err="1">
                <a:hlinkClick r:id="rId3" tooltip="Büyükejder (sayfa mevcut değil)"/>
              </a:rPr>
              <a:t>Büyükejder</a:t>
            </a:r>
            <a:r>
              <a:rPr lang="tr-TR" dirty="0"/>
              <a:t> Tepesi olarak isimlendirilir. </a:t>
            </a:r>
          </a:p>
          <a:p>
            <a:endParaRPr lang="tr-TR" dirty="0"/>
          </a:p>
          <a:p>
            <a:r>
              <a:rPr lang="tr-TR" dirty="0"/>
              <a:t>Bunun yanında Palandöken Dağı ve Erzurum'da oluşturulan birçok tesis ve kayak merkeziyle 2011 Dünya Üniversitelerarası Kış Oyunları'na ev sahipliği yapmıştır.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PALANDÖKEN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4034" name="Picture 2" descr="Palandoken Erzurum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8300"/>
            <a:ext cx="9144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PALANDÖKEN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6086" name="Picture 6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924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BERİT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3054 m Göksun KAHRAMANMARAŞ</a:t>
            </a:r>
          </a:p>
        </p:txBody>
      </p:sp>
      <p:pic>
        <p:nvPicPr>
          <p:cNvPr id="49154" name="Picture 2" descr="berit dağı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8501122" cy="419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/>
              <a:t>NURHAK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Nurhak</a:t>
            </a:r>
            <a:r>
              <a:rPr lang="tr-TR" dirty="0"/>
              <a:t>, </a:t>
            </a:r>
            <a:r>
              <a:rPr lang="tr-TR" dirty="0">
                <a:hlinkClick r:id="rId2" tooltip="Kahramanmaraş"/>
              </a:rPr>
              <a:t>Kahramanmaraş</a:t>
            </a:r>
            <a:r>
              <a:rPr lang="tr-TR" dirty="0"/>
              <a:t> iline bağlı ilçedir.</a:t>
            </a:r>
          </a:p>
          <a:p>
            <a:r>
              <a:rPr lang="tr-TR" dirty="0"/>
              <a:t>3000 metre </a:t>
            </a:r>
            <a:r>
              <a:rPr lang="tr-TR" sz="2400" dirty="0"/>
              <a:t>(BAZI YERLERDE 3070-3080 m </a:t>
            </a:r>
            <a:r>
              <a:rPr lang="tr-TR" sz="2400"/>
              <a:t>geçmektedir.)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8130" name="Picture 2" descr="nurhak dağı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7"/>
            <a:ext cx="9144000" cy="407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BİR SORU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a_turkiye_fiziki_haritasi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6427"/>
            <a:ext cx="9144000" cy="49577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AĞRI DAĞI </a:t>
            </a:r>
            <a:r>
              <a:rPr lang="tr-TR" dirty="0"/>
              <a:t>(BÜYÜK-KÜÇÜK)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Ağrı Dağı</a:t>
            </a:r>
            <a:r>
              <a:rPr lang="tr-TR" dirty="0"/>
              <a:t> (</a:t>
            </a:r>
            <a:r>
              <a:rPr lang="tr-TR" dirty="0">
                <a:hlinkClick r:id="rId2" tooltip="Ermenice"/>
              </a:rPr>
              <a:t>Ermenice</a:t>
            </a:r>
            <a:r>
              <a:rPr lang="tr-TR" dirty="0"/>
              <a:t>: </a:t>
            </a:r>
            <a:r>
              <a:rPr lang="tr-TR" dirty="0" err="1"/>
              <a:t>Ararat</a:t>
            </a:r>
            <a:r>
              <a:rPr lang="tr-TR" dirty="0"/>
              <a:t>  </a:t>
            </a:r>
            <a:r>
              <a:rPr lang="tr-TR" dirty="0">
                <a:hlinkClick r:id="rId3" tooltip="Selçuklular"/>
              </a:rPr>
              <a:t>Selçuklular</a:t>
            </a:r>
            <a:r>
              <a:rPr lang="tr-TR" dirty="0"/>
              <a:t> döneminde: </a:t>
            </a:r>
            <a:r>
              <a:rPr lang="tr-TR" i="1" dirty="0"/>
              <a:t>Eğri Dağ</a:t>
            </a:r>
            <a:r>
              <a:rPr lang="tr-TR" dirty="0"/>
              <a:t>)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Ağrı dağı 5.137 metrelik rakamıyla, </a:t>
            </a:r>
            <a:r>
              <a:rPr lang="tr-TR" dirty="0">
                <a:hlinkClick r:id="rId4" tooltip="Türkiye"/>
              </a:rPr>
              <a:t>Türkiye</a:t>
            </a:r>
            <a:r>
              <a:rPr lang="tr-TR" dirty="0"/>
              <a:t>'nin en yüksek dağıdır. </a:t>
            </a:r>
          </a:p>
          <a:p>
            <a:endParaRPr lang="tr-TR" dirty="0"/>
          </a:p>
          <a:p>
            <a:r>
              <a:rPr lang="tr-TR" dirty="0"/>
              <a:t>Ağrı Dağı, Türkiye'nin doğu ucunda, </a:t>
            </a:r>
            <a:r>
              <a:rPr lang="tr-TR" dirty="0">
                <a:hlinkClick r:id="rId5" tooltip="İran"/>
              </a:rPr>
              <a:t>İran</a:t>
            </a:r>
            <a:r>
              <a:rPr lang="tr-TR" dirty="0"/>
              <a:t>'ın 16 km batısında ve </a:t>
            </a:r>
            <a:r>
              <a:rPr lang="tr-TR" dirty="0">
                <a:hlinkClick r:id="rId6" tooltip="Ermenistan"/>
              </a:rPr>
              <a:t>Ermenistan</a:t>
            </a:r>
            <a:r>
              <a:rPr lang="tr-TR" dirty="0"/>
              <a:t>'ın 32 km güneyindedir.</a:t>
            </a:r>
          </a:p>
          <a:p>
            <a:endParaRPr lang="tr-TR" dirty="0"/>
          </a:p>
          <a:p>
            <a:r>
              <a:rPr lang="tr-TR" dirty="0"/>
              <a:t>Dağın %65'lik bir kesimi </a:t>
            </a:r>
            <a:r>
              <a:rPr lang="tr-TR" dirty="0">
                <a:hlinkClick r:id="rId7" tooltip="Iğdır (il)"/>
              </a:rPr>
              <a:t>Iğdır</a:t>
            </a:r>
            <a:r>
              <a:rPr lang="tr-TR" dirty="0"/>
              <a:t> ilinde, kalan %35'lik kesimi ise </a:t>
            </a:r>
            <a:r>
              <a:rPr lang="tr-TR" dirty="0">
                <a:hlinkClick r:id="rId8" tooltip="Ağrı (il)"/>
              </a:rPr>
              <a:t>Ağrı</a:t>
            </a:r>
            <a:r>
              <a:rPr lang="tr-TR" dirty="0"/>
              <a:t> ili sınırları içerisindedir.</a:t>
            </a:r>
            <a:endParaRPr lang="tr-TR" baseline="30000" dirty="0"/>
          </a:p>
          <a:p>
            <a:endParaRPr lang="tr-TR" dirty="0"/>
          </a:p>
          <a:p>
            <a:r>
              <a:rPr lang="tr-TR" dirty="0"/>
              <a:t>Ağrı Dağı iki zirveden oluşur. </a:t>
            </a:r>
          </a:p>
          <a:p>
            <a:pPr lvl="1"/>
            <a:r>
              <a:rPr lang="tr-TR" dirty="0"/>
              <a:t>5.137 metrelik Atatürk Zirvesi (Büyük Ağrı) </a:t>
            </a:r>
          </a:p>
          <a:p>
            <a:pPr lvl="1"/>
            <a:r>
              <a:rPr lang="tr-TR" dirty="0"/>
              <a:t> 3.898 metrelik İnönü Zirvesi'dir. (Küçük Ağrı)</a:t>
            </a:r>
            <a:endParaRPr lang="tr-TR" baseline="30000" dirty="0"/>
          </a:p>
          <a:p>
            <a:endParaRPr lang="tr-TR" baseline="300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>
            <a:normAutofit/>
          </a:bodyPr>
          <a:lstStyle/>
          <a:p>
            <a:r>
              <a:rPr lang="tr-TR" dirty="0"/>
              <a:t>Ağrı Dağı için </a:t>
            </a:r>
            <a:r>
              <a:rPr lang="tr-TR" dirty="0" err="1"/>
              <a:t>Marco</a:t>
            </a:r>
            <a:r>
              <a:rPr lang="tr-TR" dirty="0"/>
              <a:t> Polo, yazılarında “hiçbir zaman çıkılamayacak bir dağ” diye bahsetmişse de </a:t>
            </a:r>
          </a:p>
          <a:p>
            <a:endParaRPr lang="tr-TR" dirty="0"/>
          </a:p>
          <a:p>
            <a:r>
              <a:rPr lang="tr-TR" dirty="0"/>
              <a:t>kayıtlara göre dağa ilk çıkan 1829 yılında Johann </a:t>
            </a:r>
            <a:r>
              <a:rPr lang="tr-TR" dirty="0" err="1"/>
              <a:t>Jakob</a:t>
            </a:r>
            <a:r>
              <a:rPr lang="tr-TR" dirty="0"/>
              <a:t> </a:t>
            </a:r>
            <a:r>
              <a:rPr lang="tr-TR" dirty="0" err="1"/>
              <a:t>Friedrich</a:t>
            </a:r>
            <a:r>
              <a:rPr lang="tr-TR" dirty="0"/>
              <a:t> Wilhelm </a:t>
            </a:r>
            <a:r>
              <a:rPr lang="tr-TR" dirty="0" err="1"/>
              <a:t>Parrot</a:t>
            </a:r>
            <a:r>
              <a:rPr lang="tr-TR" dirty="0"/>
              <a:t> olmuştur. </a:t>
            </a:r>
          </a:p>
          <a:p>
            <a:endParaRPr lang="tr-TR" dirty="0"/>
          </a:p>
          <a:p>
            <a:r>
              <a:rPr lang="tr-TR" dirty="0"/>
              <a:t>Ağrı Dağı 5165 ülkenin 10 </a:t>
            </a:r>
            <a:r>
              <a:rPr lang="tr-TR" dirty="0" err="1"/>
              <a:t>km2</a:t>
            </a:r>
            <a:r>
              <a:rPr lang="tr-TR" dirty="0"/>
              <a:t> '</a:t>
            </a:r>
            <a:r>
              <a:rPr lang="tr-TR" dirty="0" err="1"/>
              <a:t>lik</a:t>
            </a:r>
            <a:r>
              <a:rPr lang="tr-TR" dirty="0"/>
              <a:t> güncel bir buz takkesi (</a:t>
            </a:r>
            <a:r>
              <a:rPr lang="tr-TR" dirty="0" err="1"/>
              <a:t>ice</a:t>
            </a:r>
            <a:r>
              <a:rPr lang="tr-TR" dirty="0"/>
              <a:t> </a:t>
            </a:r>
            <a:r>
              <a:rPr lang="tr-TR" dirty="0" err="1"/>
              <a:t>cap</a:t>
            </a:r>
            <a:r>
              <a:rPr lang="tr-TR" dirty="0"/>
              <a:t>) bulunduran tek dağıdır.</a:t>
            </a:r>
            <a:endParaRPr lang="tr-TR" baseline="300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AĞRI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2" name="Picture 4" descr="https://upload.wikimedia.org/wikipedia/commons/thumb/9/93/NEO_ararat_big.jpg/1024px-NEO_ararat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3435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AĞRI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https://upload.wikimedia.org/wikipedia/commons/thumb/5/50/Ararat_PIA03399_modest.jpg/1050px-Ararat_PIA03399_mod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864399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CİLO DAĞI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Cilo</a:t>
            </a:r>
            <a:r>
              <a:rPr lang="tr-TR" b="1" dirty="0"/>
              <a:t> (Buzul) Dağı 4135 metre ile</a:t>
            </a:r>
            <a:r>
              <a:rPr lang="tr-TR" dirty="0"/>
              <a:t> </a:t>
            </a:r>
            <a:r>
              <a:rPr lang="tr-TR" dirty="0">
                <a:hlinkClick r:id="rId2" tooltip="Türkiye"/>
              </a:rPr>
              <a:t>Türkiye</a:t>
            </a:r>
            <a:r>
              <a:rPr lang="tr-TR" dirty="0"/>
              <a:t>’nin 2. en yüksek dağıdır. </a:t>
            </a:r>
          </a:p>
          <a:p>
            <a:r>
              <a:rPr lang="tr-TR" dirty="0"/>
              <a:t>Zirvesi dört mevsim boyunca erimeyen kar ve buz örtüsü ile kaplı </a:t>
            </a:r>
            <a:r>
              <a:rPr lang="tr-TR" dirty="0" err="1"/>
              <a:t>Cilo</a:t>
            </a:r>
            <a:r>
              <a:rPr lang="tr-TR" dirty="0"/>
              <a:t> Dağı </a:t>
            </a:r>
            <a:r>
              <a:rPr lang="tr-TR" dirty="0">
                <a:hlinkClick r:id="rId3" tooltip="Güneydoğu Toroslar (sayfa mevcut değil)"/>
              </a:rPr>
              <a:t>Güneydoğu </a:t>
            </a:r>
            <a:r>
              <a:rPr lang="tr-TR" dirty="0" err="1">
                <a:hlinkClick r:id="rId3" tooltip="Güneydoğu Toroslar (sayfa mevcut değil)"/>
              </a:rPr>
              <a:t>Toroslar</a:t>
            </a:r>
            <a:r>
              <a:rPr lang="tr-TR" dirty="0" err="1"/>
              <a:t>’ın</a:t>
            </a:r>
            <a:r>
              <a:rPr lang="tr-TR" dirty="0"/>
              <a:t> en doğu uzantısını oluşturur. </a:t>
            </a:r>
          </a:p>
          <a:p>
            <a:r>
              <a:rPr lang="tr-TR" dirty="0"/>
              <a:t>Türkiye’nin güneydoğu ucunda, </a:t>
            </a:r>
            <a:r>
              <a:rPr lang="tr-TR" dirty="0">
                <a:hlinkClick r:id="rId4" tooltip="Hakkâri (il)"/>
              </a:rPr>
              <a:t>Hakkâri</a:t>
            </a:r>
            <a:r>
              <a:rPr lang="tr-TR" dirty="0"/>
              <a:t> ilinin sınırları içerisinde yer almaktadır.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650</Words>
  <Application>Microsoft Office PowerPoint</Application>
  <PresentationFormat>Ekran Gösterisi (4:3)</PresentationFormat>
  <Paragraphs>124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1" baseType="lpstr">
      <vt:lpstr>Arial</vt:lpstr>
      <vt:lpstr>Calibri</vt:lpstr>
      <vt:lpstr>Ofis Teması</vt:lpstr>
      <vt:lpstr>PowerPoint Sunusu</vt:lpstr>
      <vt:lpstr>PowerPoint Sunusu</vt:lpstr>
      <vt:lpstr>PowerPoint Sunusu</vt:lpstr>
      <vt:lpstr>AĞRI DAĞI (BÜYÜK-KÜÇÜK)</vt:lpstr>
      <vt:lpstr>PowerPoint Sunusu</vt:lpstr>
      <vt:lpstr>AĞRI DAĞI</vt:lpstr>
      <vt:lpstr>AĞRI DAĞI</vt:lpstr>
      <vt:lpstr>CİLO DAĞI</vt:lpstr>
      <vt:lpstr>PowerPoint Sunusu</vt:lpstr>
      <vt:lpstr>CİLO DAĞI</vt:lpstr>
      <vt:lpstr>SÜPHAN AĞI</vt:lpstr>
      <vt:lpstr>SÜPHAN DAĞI</vt:lpstr>
      <vt:lpstr>KAÇKAR DAĞI</vt:lpstr>
      <vt:lpstr>PowerPoint Sunusu</vt:lpstr>
      <vt:lpstr>ERCİYES DAĞI</vt:lpstr>
      <vt:lpstr>ERCİYES DAĞI</vt:lpstr>
      <vt:lpstr>DEMİRKAZIK DAĞI- KIZILKAYA DAĞI</vt:lpstr>
      <vt:lpstr>DEMİRKAZIK DAĞI</vt:lpstr>
      <vt:lpstr>KIZILKAYA DAĞI</vt:lpstr>
      <vt:lpstr>ARTOS DAĞI</vt:lpstr>
      <vt:lpstr>ARTOS DAĞI</vt:lpstr>
      <vt:lpstr>MUNZUR DAĞI</vt:lpstr>
      <vt:lpstr>MUNZUR DAĞI</vt:lpstr>
      <vt:lpstr>AYDOS DAĞI</vt:lpstr>
      <vt:lpstr>MEDETSİZ DAĞI (BOLKAR DAĞLARI)</vt:lpstr>
      <vt:lpstr>MEDETSİZ DAĞI (BOLKAR DAĞLARI)</vt:lpstr>
      <vt:lpstr>KÖSEDAĞ</vt:lpstr>
      <vt:lpstr>KÖSEDAĞ</vt:lpstr>
      <vt:lpstr>HASANDAĞI</vt:lpstr>
      <vt:lpstr>HASANDAĞI</vt:lpstr>
      <vt:lpstr>KISIR DAĞI</vt:lpstr>
      <vt:lpstr>PALANDÖKEN DAĞI</vt:lpstr>
      <vt:lpstr>PALANDÖKEN DAĞI</vt:lpstr>
      <vt:lpstr>PALANDÖKEN DAĞI</vt:lpstr>
      <vt:lpstr>BERİT DAĞI</vt:lpstr>
      <vt:lpstr>NURHAK DAĞI</vt:lpstr>
      <vt:lpstr>BİR SORU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Türkiyenin Dağları Slayt</dc:title>
  <dc:creator>http://www.nedir.org</dc:creator>
  <cp:lastModifiedBy>mehmet genç</cp:lastModifiedBy>
  <cp:revision>26</cp:revision>
  <dcterms:created xsi:type="dcterms:W3CDTF">2017-03-06T17:48:53Z</dcterms:created>
  <dcterms:modified xsi:type="dcterms:W3CDTF">2018-11-15T07:30:25Z</dcterms:modified>
</cp:coreProperties>
</file>