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1" r:id="rId4"/>
    <p:sldId id="268" r:id="rId5"/>
    <p:sldId id="266" r:id="rId6"/>
    <p:sldId id="258" r:id="rId7"/>
    <p:sldId id="267" r:id="rId8"/>
    <p:sldId id="259" r:id="rId9"/>
    <p:sldId id="269" r:id="rId10"/>
    <p:sldId id="260" r:id="rId11"/>
    <p:sldId id="280" r:id="rId12"/>
    <p:sldId id="270" r:id="rId13"/>
    <p:sldId id="261" r:id="rId14"/>
    <p:sldId id="271" r:id="rId15"/>
    <p:sldId id="262" r:id="rId16"/>
    <p:sldId id="272" r:id="rId17"/>
    <p:sldId id="282" r:id="rId18"/>
    <p:sldId id="263" r:id="rId19"/>
    <p:sldId id="274" r:id="rId20"/>
    <p:sldId id="275" r:id="rId21"/>
    <p:sldId id="264" r:id="rId22"/>
    <p:sldId id="276" r:id="rId23"/>
    <p:sldId id="265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C60DB2F3-1320-457A-81C4-2E1ED7EF3A8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3BF4384F-F7E4-4598-9AC5-F346722C5B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172" name="Group 4">
              <a:extLst>
                <a:ext uri="{FF2B5EF4-FFF2-40B4-BE49-F238E27FC236}">
                  <a16:creationId xmlns:a16="http://schemas.microsoft.com/office/drawing/2014/main" id="{0B73CBB3-12B9-4359-AFCA-CCC6531531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>
                <a:extLst>
                  <a:ext uri="{FF2B5EF4-FFF2-40B4-BE49-F238E27FC236}">
                    <a16:creationId xmlns:a16="http://schemas.microsoft.com/office/drawing/2014/main" id="{35000BCD-6A57-4CBD-82CC-B812EA9368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4" name="Oval 6">
                <a:extLst>
                  <a:ext uri="{FF2B5EF4-FFF2-40B4-BE49-F238E27FC236}">
                    <a16:creationId xmlns:a16="http://schemas.microsoft.com/office/drawing/2014/main" id="{F3D2D1E4-429E-4A06-A76B-0BF0D390BA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5" name="Oval 7">
                <a:extLst>
                  <a:ext uri="{FF2B5EF4-FFF2-40B4-BE49-F238E27FC236}">
                    <a16:creationId xmlns:a16="http://schemas.microsoft.com/office/drawing/2014/main" id="{23B3E76B-82B9-43FC-B906-A34D27505C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6" name="Oval 8">
                <a:extLst>
                  <a:ext uri="{FF2B5EF4-FFF2-40B4-BE49-F238E27FC236}">
                    <a16:creationId xmlns:a16="http://schemas.microsoft.com/office/drawing/2014/main" id="{EC334F89-43CD-423C-96E2-F649509F64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7" name="Oval 9">
                <a:extLst>
                  <a:ext uri="{FF2B5EF4-FFF2-40B4-BE49-F238E27FC236}">
                    <a16:creationId xmlns:a16="http://schemas.microsoft.com/office/drawing/2014/main" id="{44558726-0E5D-40F3-8EF0-1FAD367733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8" name="Freeform 10">
                <a:extLst>
                  <a:ext uri="{FF2B5EF4-FFF2-40B4-BE49-F238E27FC236}">
                    <a16:creationId xmlns:a16="http://schemas.microsoft.com/office/drawing/2014/main" id="{A99D2560-68D5-4EED-A3A1-3532AA5592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7284452E-BEDC-4D3A-A0F8-C3859A3A61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78B3CAF1-C7C4-474B-B837-6975B2CD48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18151BB2-453C-4488-B48B-F9DE17543E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684CB58B-5ED2-4CAE-9AF8-1DDCBD669C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3" name="Oval 15">
                <a:extLst>
                  <a:ext uri="{FF2B5EF4-FFF2-40B4-BE49-F238E27FC236}">
                    <a16:creationId xmlns:a16="http://schemas.microsoft.com/office/drawing/2014/main" id="{289D8509-36FA-4FCF-BFDA-70FD5591EA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184" name="Group 16">
              <a:extLst>
                <a:ext uri="{FF2B5EF4-FFF2-40B4-BE49-F238E27FC236}">
                  <a16:creationId xmlns:a16="http://schemas.microsoft.com/office/drawing/2014/main" id="{5A08F902-4540-4E12-A7C5-9F66C0D4E7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>
                <a:extLst>
                  <a:ext uri="{FF2B5EF4-FFF2-40B4-BE49-F238E27FC236}">
                    <a16:creationId xmlns:a16="http://schemas.microsoft.com/office/drawing/2014/main" id="{68AC68D8-3524-400D-BED5-1DF698E974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6" name="Oval 18">
                <a:extLst>
                  <a:ext uri="{FF2B5EF4-FFF2-40B4-BE49-F238E27FC236}">
                    <a16:creationId xmlns:a16="http://schemas.microsoft.com/office/drawing/2014/main" id="{3778D467-9021-4192-BBB5-9F0888D863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7" name="Oval 19">
                <a:extLst>
                  <a:ext uri="{FF2B5EF4-FFF2-40B4-BE49-F238E27FC236}">
                    <a16:creationId xmlns:a16="http://schemas.microsoft.com/office/drawing/2014/main" id="{43FF092C-5299-488A-83E9-1143F37634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8" name="Oval 20">
                <a:extLst>
                  <a:ext uri="{FF2B5EF4-FFF2-40B4-BE49-F238E27FC236}">
                    <a16:creationId xmlns:a16="http://schemas.microsoft.com/office/drawing/2014/main" id="{D348F8C2-DAA3-43CA-8609-DEB06EBDA1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9" name="Oval 21">
                <a:extLst>
                  <a:ext uri="{FF2B5EF4-FFF2-40B4-BE49-F238E27FC236}">
                    <a16:creationId xmlns:a16="http://schemas.microsoft.com/office/drawing/2014/main" id="{1818B9AF-A0B7-4B51-9532-F7B4A3A1E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0" name="Oval 22">
                <a:extLst>
                  <a:ext uri="{FF2B5EF4-FFF2-40B4-BE49-F238E27FC236}">
                    <a16:creationId xmlns:a16="http://schemas.microsoft.com/office/drawing/2014/main" id="{13F7825D-3040-476C-A6B1-DD96299B17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1" name="Oval 23">
                <a:extLst>
                  <a:ext uri="{FF2B5EF4-FFF2-40B4-BE49-F238E27FC236}">
                    <a16:creationId xmlns:a16="http://schemas.microsoft.com/office/drawing/2014/main" id="{006FB1B7-C2F2-4C95-87CC-C43B75A07D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2" name="Oval 24">
                <a:extLst>
                  <a:ext uri="{FF2B5EF4-FFF2-40B4-BE49-F238E27FC236}">
                    <a16:creationId xmlns:a16="http://schemas.microsoft.com/office/drawing/2014/main" id="{4D9A9164-D0DB-4CDA-A118-77D845C211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3" name="Freeform 25">
                <a:extLst>
                  <a:ext uri="{FF2B5EF4-FFF2-40B4-BE49-F238E27FC236}">
                    <a16:creationId xmlns:a16="http://schemas.microsoft.com/office/drawing/2014/main" id="{5EF6E7F2-865B-4A55-AF3A-43D9C3ED19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4" name="Freeform 26">
                <a:extLst>
                  <a:ext uri="{FF2B5EF4-FFF2-40B4-BE49-F238E27FC236}">
                    <a16:creationId xmlns:a16="http://schemas.microsoft.com/office/drawing/2014/main" id="{0F779706-2630-4F3A-8E7C-EA01F3DDE2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5" name="Freeform 27">
                <a:extLst>
                  <a:ext uri="{FF2B5EF4-FFF2-40B4-BE49-F238E27FC236}">
                    <a16:creationId xmlns:a16="http://schemas.microsoft.com/office/drawing/2014/main" id="{02C4CBA5-FB69-4806-9319-F73528381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6" name="Freeform 28">
                <a:extLst>
                  <a:ext uri="{FF2B5EF4-FFF2-40B4-BE49-F238E27FC236}">
                    <a16:creationId xmlns:a16="http://schemas.microsoft.com/office/drawing/2014/main" id="{B71B9918-06C4-42C9-AF2C-B3E5767AC4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7" name="Freeform 29">
                <a:extLst>
                  <a:ext uri="{FF2B5EF4-FFF2-40B4-BE49-F238E27FC236}">
                    <a16:creationId xmlns:a16="http://schemas.microsoft.com/office/drawing/2014/main" id="{E66D8939-CE73-4A5D-BA98-B911DD24A7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8" name="Freeform 30">
                <a:extLst>
                  <a:ext uri="{FF2B5EF4-FFF2-40B4-BE49-F238E27FC236}">
                    <a16:creationId xmlns:a16="http://schemas.microsoft.com/office/drawing/2014/main" id="{F1692551-CF9A-413A-A951-8492E6EDD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9" name="Freeform 31">
                <a:extLst>
                  <a:ext uri="{FF2B5EF4-FFF2-40B4-BE49-F238E27FC236}">
                    <a16:creationId xmlns:a16="http://schemas.microsoft.com/office/drawing/2014/main" id="{A593EDB8-AA69-4F29-99D1-C984D37B61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0" name="Freeform 32">
                <a:extLst>
                  <a:ext uri="{FF2B5EF4-FFF2-40B4-BE49-F238E27FC236}">
                    <a16:creationId xmlns:a16="http://schemas.microsoft.com/office/drawing/2014/main" id="{FCCDC1A8-AFFB-40F8-88AB-758B0498FA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1" name="Freeform 33">
                <a:extLst>
                  <a:ext uri="{FF2B5EF4-FFF2-40B4-BE49-F238E27FC236}">
                    <a16:creationId xmlns:a16="http://schemas.microsoft.com/office/drawing/2014/main" id="{8EB81435-2E73-4F3C-9C4A-0B4110BD09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2" name="Freeform 34">
                <a:extLst>
                  <a:ext uri="{FF2B5EF4-FFF2-40B4-BE49-F238E27FC236}">
                    <a16:creationId xmlns:a16="http://schemas.microsoft.com/office/drawing/2014/main" id="{5E0AC42C-1AE7-4E5F-A78F-C372EB1C16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203" name="Group 35">
              <a:extLst>
                <a:ext uri="{FF2B5EF4-FFF2-40B4-BE49-F238E27FC236}">
                  <a16:creationId xmlns:a16="http://schemas.microsoft.com/office/drawing/2014/main" id="{2B224CCD-AAAB-40EB-98ED-FAD92DC782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>
                <a:extLst>
                  <a:ext uri="{FF2B5EF4-FFF2-40B4-BE49-F238E27FC236}">
                    <a16:creationId xmlns:a16="http://schemas.microsoft.com/office/drawing/2014/main" id="{2E836A87-52A5-4C9D-82FE-3C99F45DDC1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5" name="Freeform 37">
                <a:extLst>
                  <a:ext uri="{FF2B5EF4-FFF2-40B4-BE49-F238E27FC236}">
                    <a16:creationId xmlns:a16="http://schemas.microsoft.com/office/drawing/2014/main" id="{D4603776-A2D4-4DBD-B351-91ADB78C9D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6" name="Freeform 38">
                <a:extLst>
                  <a:ext uri="{FF2B5EF4-FFF2-40B4-BE49-F238E27FC236}">
                    <a16:creationId xmlns:a16="http://schemas.microsoft.com/office/drawing/2014/main" id="{5E2754C7-7D71-4472-BCE7-77C492129B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7" name="Freeform 39">
                <a:extLst>
                  <a:ext uri="{FF2B5EF4-FFF2-40B4-BE49-F238E27FC236}">
                    <a16:creationId xmlns:a16="http://schemas.microsoft.com/office/drawing/2014/main" id="{9D5217AB-5197-4710-944D-10B3BDD789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8" name="Freeform 40">
                <a:extLst>
                  <a:ext uri="{FF2B5EF4-FFF2-40B4-BE49-F238E27FC236}">
                    <a16:creationId xmlns:a16="http://schemas.microsoft.com/office/drawing/2014/main" id="{3C689B1C-3627-4BDD-A615-0A5F96D62E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9" name="Freeform 41">
                <a:extLst>
                  <a:ext uri="{FF2B5EF4-FFF2-40B4-BE49-F238E27FC236}">
                    <a16:creationId xmlns:a16="http://schemas.microsoft.com/office/drawing/2014/main" id="{74499668-3056-43DB-9A94-FBE12A3799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0" name="Freeform 42">
                <a:extLst>
                  <a:ext uri="{FF2B5EF4-FFF2-40B4-BE49-F238E27FC236}">
                    <a16:creationId xmlns:a16="http://schemas.microsoft.com/office/drawing/2014/main" id="{3DEB1C60-1129-428B-A473-16D7151989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1" name="Freeform 43">
                <a:extLst>
                  <a:ext uri="{FF2B5EF4-FFF2-40B4-BE49-F238E27FC236}">
                    <a16:creationId xmlns:a16="http://schemas.microsoft.com/office/drawing/2014/main" id="{784B3E9C-B8A5-4870-98EB-F79129E57E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2" name="Freeform 44">
                <a:extLst>
                  <a:ext uri="{FF2B5EF4-FFF2-40B4-BE49-F238E27FC236}">
                    <a16:creationId xmlns:a16="http://schemas.microsoft.com/office/drawing/2014/main" id="{BCFBD7AB-B630-4D1D-9741-27BF058720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3" name="Freeform 45">
                <a:extLst>
                  <a:ext uri="{FF2B5EF4-FFF2-40B4-BE49-F238E27FC236}">
                    <a16:creationId xmlns:a16="http://schemas.microsoft.com/office/drawing/2014/main" id="{9B778356-E87F-48CB-8412-E31F4C1CFA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4" name="Freeform 46">
                <a:extLst>
                  <a:ext uri="{FF2B5EF4-FFF2-40B4-BE49-F238E27FC236}">
                    <a16:creationId xmlns:a16="http://schemas.microsoft.com/office/drawing/2014/main" id="{0535A9C5-DD34-4A06-B9DF-42700742B6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5" name="Oval 47">
                <a:extLst>
                  <a:ext uri="{FF2B5EF4-FFF2-40B4-BE49-F238E27FC236}">
                    <a16:creationId xmlns:a16="http://schemas.microsoft.com/office/drawing/2014/main" id="{49D3FE89-C7F9-474F-B734-7A5A749EAE9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6" name="Oval 48">
                <a:extLst>
                  <a:ext uri="{FF2B5EF4-FFF2-40B4-BE49-F238E27FC236}">
                    <a16:creationId xmlns:a16="http://schemas.microsoft.com/office/drawing/2014/main" id="{2C285722-22D6-4271-BCB8-B76CF6789D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7" name="Oval 49">
                <a:extLst>
                  <a:ext uri="{FF2B5EF4-FFF2-40B4-BE49-F238E27FC236}">
                    <a16:creationId xmlns:a16="http://schemas.microsoft.com/office/drawing/2014/main" id="{758A62F2-AF3A-4DA1-BF52-AC6424EC29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8" name="Oval 50">
                <a:extLst>
                  <a:ext uri="{FF2B5EF4-FFF2-40B4-BE49-F238E27FC236}">
                    <a16:creationId xmlns:a16="http://schemas.microsoft.com/office/drawing/2014/main" id="{789B742D-5D21-4765-BF2D-315DC1D823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9" name="Oval 51">
                <a:extLst>
                  <a:ext uri="{FF2B5EF4-FFF2-40B4-BE49-F238E27FC236}">
                    <a16:creationId xmlns:a16="http://schemas.microsoft.com/office/drawing/2014/main" id="{7AD0BF03-0379-4D02-8371-793E636E3D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0" name="Oval 52">
                <a:extLst>
                  <a:ext uri="{FF2B5EF4-FFF2-40B4-BE49-F238E27FC236}">
                    <a16:creationId xmlns:a16="http://schemas.microsoft.com/office/drawing/2014/main" id="{F07F2485-C9AD-4A1B-A019-55CCA0584F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221" name="Group 53">
              <a:extLst>
                <a:ext uri="{FF2B5EF4-FFF2-40B4-BE49-F238E27FC236}">
                  <a16:creationId xmlns:a16="http://schemas.microsoft.com/office/drawing/2014/main" id="{27C7AC6A-20D0-4E9E-B560-B4327FE13B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>
                <a:extLst>
                  <a:ext uri="{FF2B5EF4-FFF2-40B4-BE49-F238E27FC236}">
                    <a16:creationId xmlns:a16="http://schemas.microsoft.com/office/drawing/2014/main" id="{C739BBB7-EC1C-479A-94E2-E7DA0F218E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3" name="Freeform 55">
                <a:extLst>
                  <a:ext uri="{FF2B5EF4-FFF2-40B4-BE49-F238E27FC236}">
                    <a16:creationId xmlns:a16="http://schemas.microsoft.com/office/drawing/2014/main" id="{A1D154C1-F5EF-408C-A082-C3B4D68C1E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4" name="Freeform 56">
                <a:extLst>
                  <a:ext uri="{FF2B5EF4-FFF2-40B4-BE49-F238E27FC236}">
                    <a16:creationId xmlns:a16="http://schemas.microsoft.com/office/drawing/2014/main" id="{0AC2DD50-3D0F-477C-89B6-B69B30E739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5" name="Freeform 57">
                <a:extLst>
                  <a:ext uri="{FF2B5EF4-FFF2-40B4-BE49-F238E27FC236}">
                    <a16:creationId xmlns:a16="http://schemas.microsoft.com/office/drawing/2014/main" id="{CD2A5056-56CD-4BAD-9A5F-CC8F0608CB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6" name="Freeform 58">
                <a:extLst>
                  <a:ext uri="{FF2B5EF4-FFF2-40B4-BE49-F238E27FC236}">
                    <a16:creationId xmlns:a16="http://schemas.microsoft.com/office/drawing/2014/main" id="{082ED4C7-301B-479C-AFD6-D229F4A0D8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7" name="Freeform 59">
                <a:extLst>
                  <a:ext uri="{FF2B5EF4-FFF2-40B4-BE49-F238E27FC236}">
                    <a16:creationId xmlns:a16="http://schemas.microsoft.com/office/drawing/2014/main" id="{7CB96260-F310-4442-B701-F62665A742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8" name="Freeform 60">
                <a:extLst>
                  <a:ext uri="{FF2B5EF4-FFF2-40B4-BE49-F238E27FC236}">
                    <a16:creationId xmlns:a16="http://schemas.microsoft.com/office/drawing/2014/main" id="{ED6A6830-5F2D-4B99-9C00-3B90596E5D9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229" name="Group 61">
                <a:extLst>
                  <a:ext uri="{FF2B5EF4-FFF2-40B4-BE49-F238E27FC236}">
                    <a16:creationId xmlns:a16="http://schemas.microsoft.com/office/drawing/2014/main" id="{BD319E24-AE16-4A28-B2AC-F9A2B9F03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>
                  <a:extLst>
                    <a:ext uri="{FF2B5EF4-FFF2-40B4-BE49-F238E27FC236}">
                      <a16:creationId xmlns:a16="http://schemas.microsoft.com/office/drawing/2014/main" id="{0E6B82CC-F31E-493D-9BA2-9F718793597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1" name="Oval 63">
                  <a:extLst>
                    <a:ext uri="{FF2B5EF4-FFF2-40B4-BE49-F238E27FC236}">
                      <a16:creationId xmlns:a16="http://schemas.microsoft.com/office/drawing/2014/main" id="{B9EC1400-571B-4EE4-A7D3-4A57793C093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2" name="Oval 64">
                  <a:extLst>
                    <a:ext uri="{FF2B5EF4-FFF2-40B4-BE49-F238E27FC236}">
                      <a16:creationId xmlns:a16="http://schemas.microsoft.com/office/drawing/2014/main" id="{60737303-289F-42FA-9E06-B858E4938E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3" name="Oval 65">
                  <a:extLst>
                    <a:ext uri="{FF2B5EF4-FFF2-40B4-BE49-F238E27FC236}">
                      <a16:creationId xmlns:a16="http://schemas.microsoft.com/office/drawing/2014/main" id="{95EB740C-7DB4-4C51-99EB-F5CB3A479B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7234" name="Rectangle 66">
            <a:extLst>
              <a:ext uri="{FF2B5EF4-FFF2-40B4-BE49-F238E27FC236}">
                <a16:creationId xmlns:a16="http://schemas.microsoft.com/office/drawing/2014/main" id="{3299A7E1-6331-4468-8652-7D9CAB17252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7235" name="Rectangle 67">
            <a:extLst>
              <a:ext uri="{FF2B5EF4-FFF2-40B4-BE49-F238E27FC236}">
                <a16:creationId xmlns:a16="http://schemas.microsoft.com/office/drawing/2014/main" id="{2C57C8CB-AABA-4C52-B2D0-1739BD80DE1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DDA5E775-7F24-409A-A520-BA689BE9222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237" name="Rectangle 69">
            <a:extLst>
              <a:ext uri="{FF2B5EF4-FFF2-40B4-BE49-F238E27FC236}">
                <a16:creationId xmlns:a16="http://schemas.microsoft.com/office/drawing/2014/main" id="{5D794D41-BE58-4FD1-8846-CDF2065E72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238" name="Rectangle 70">
            <a:extLst>
              <a:ext uri="{FF2B5EF4-FFF2-40B4-BE49-F238E27FC236}">
                <a16:creationId xmlns:a16="http://schemas.microsoft.com/office/drawing/2014/main" id="{76DADFF3-75EF-4873-A1A6-F28259DBB1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252EE9-676D-4A6F-971B-37052B14212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2952A0-A26A-4679-BB83-DEF1254D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387F71-6817-4A4B-982D-17B01924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AF8F87-821E-4647-9617-E0B605D5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549AE0-AFD5-4A0C-B284-2FB4D034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33C787-951F-4CB0-9943-8FFB71C0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1E32-7985-4CAA-B0A2-12CEC2E5946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0280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E871DF1-BD06-438E-AA56-DD6B831C3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4D7334-7E36-4638-B237-EA786404C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824D41-23C5-4BD3-AA5F-C38773CD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3442CA-BA50-48A0-8751-0E45EB13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579DA-CDCF-44BE-B447-C781D14C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B02CE-C421-418C-ABEA-BC21D98A501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069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5F58221D-803F-4347-89FE-E8C65D422F8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1AB1922-0EA9-4EA7-BB16-9F7FCF72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3DD13BE-EA6F-4E00-9504-A64F8E6B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535CA07-7740-4405-913F-D0EE2580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B32938-6A1C-4CBC-A604-A53D2DBEEAF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913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750BD9-25B8-4928-8F4E-7B56E554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Tablo Yer Tutucusu 2">
            <a:extLst>
              <a:ext uri="{FF2B5EF4-FFF2-40B4-BE49-F238E27FC236}">
                <a16:creationId xmlns:a16="http://schemas.microsoft.com/office/drawing/2014/main" id="{A63A0E88-2037-4346-9CD2-B38BED4DE13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43B084-F70D-4B3A-940C-4F1F76E2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55F4FA-7FFE-41BB-9DB5-202CB35E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71E2D2-0B96-448C-B695-2A14594D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2A22C1-57D6-43B3-B962-766613BDC4D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6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F35AA4-B588-48C8-9558-B2FCEB8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F86D56-3368-4C18-813A-83130809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408A1E-945F-4D03-BEB4-7ADA17CA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70227C-AEF1-401D-95CD-E36F6DB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A72E9D-032B-4C16-8E6A-DC3FA454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630A-C224-4E9B-9550-DE57CB4ADF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247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1D9E22-B6F6-4D35-BAC0-C0120A27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5BD108-E26E-4088-A59C-51FEAD9A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D32EB2-601E-4B07-B9F7-D17E6231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48B33F-E5FE-44D0-97B9-45F0CBEF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96C1D6-219F-4A98-9F66-4E4F8DC4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EA204-9BC1-4509-B394-5102E37A7D0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169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B6C3F2-5BC1-45AB-A111-2DBAA49D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E21C13-B9C9-4AD8-907B-D12276DA6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6C778C-7FDE-453A-B6E7-B40093E01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2D0B29-9C79-4259-AA0F-11D36771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68FBD3-4EE9-4133-9143-8DBFFCE6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DC3770-CD50-44A6-A4A0-4DFC12CD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A6C75-7C8C-4500-89BF-5A9291E50F6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44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28DEE5-E234-414C-B53D-FE778A55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5B82743-E7EF-4F40-B2EC-A8B0B789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BF8AC0-3357-4AE5-9E25-395783DB3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F5EFC76-56A8-45BD-BCA7-415B55CF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B65DAB6-92D8-480D-A0DA-3A2699926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3882E3E-B512-40E9-9CA3-A299495F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613585-B41A-4CAE-B0CD-114849ED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ED0D7C0-22EF-41FC-91CA-BE65C078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5C95-39F5-4155-A413-2F11236CB3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127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4B2634-D305-4490-83BD-365F53F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A17BAD-7413-4517-85BA-7E9B0B22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5BFE87-6B97-4AA9-91F2-DA49AB10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E881AC6-0D2D-485D-B0F4-791D67D9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EF829-001F-4AE9-9283-9425E60720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3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9B66918-4B2F-41B6-AC47-AEE9373D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4AE9A08-8916-449F-87DA-7F2BF5B7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1EC00E-995C-4F72-938E-D2793AD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4F2A-EF10-470E-9808-29A49F38437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64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8300C9-3270-430F-832D-53AA1989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8AD01A-DA9D-4AEB-A8D6-56B211F0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A55D1A-4578-4D5E-91DA-633A52C3C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49E8E9-204C-49D9-863D-929AD1CB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6A6AAD-E65E-43C9-8969-E54C7215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2D2400-9032-44E2-89DF-E7581CC6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E5CD9-7F2D-45E2-91CB-03331116AC2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6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F19579-306E-4AD8-B73A-AA5C3606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D684A30-41E8-4CDC-8A2E-BE5E18721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0A9C4B-71FB-41C6-A923-8A9439487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7CF741-3D03-42E4-A8B1-F308FC08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693239-2C79-4986-BD9D-A95C3446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F48A42-1A64-4BD2-A2FA-0049A65C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08DB-D50E-41AF-A0E4-C4D9ECFA62B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523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>
            <a:extLst>
              <a:ext uri="{FF2B5EF4-FFF2-40B4-BE49-F238E27FC236}">
                <a16:creationId xmlns:a16="http://schemas.microsoft.com/office/drawing/2014/main" id="{7C93CD78-CE51-4900-A485-1F0E4B0ADF21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5A5CC588-3FCD-41AB-B9DC-92403C740A88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915B790E-0C0D-4B82-B729-EF31CF3999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149" name="Group 5">
              <a:extLst>
                <a:ext uri="{FF2B5EF4-FFF2-40B4-BE49-F238E27FC236}">
                  <a16:creationId xmlns:a16="http://schemas.microsoft.com/office/drawing/2014/main" id="{B016DEB2-F7EE-4E69-AF40-4BDF64C7EA6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>
                <a:extLst>
                  <a:ext uri="{FF2B5EF4-FFF2-40B4-BE49-F238E27FC236}">
                    <a16:creationId xmlns:a16="http://schemas.microsoft.com/office/drawing/2014/main" id="{C8940D24-DFB8-4883-8F0E-702E4C7820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1" name="Oval 7">
                <a:extLst>
                  <a:ext uri="{FF2B5EF4-FFF2-40B4-BE49-F238E27FC236}">
                    <a16:creationId xmlns:a16="http://schemas.microsoft.com/office/drawing/2014/main" id="{C6A8426F-26F7-4F2E-9AED-A8B14E6A5C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2" name="Oval 8">
                <a:extLst>
                  <a:ext uri="{FF2B5EF4-FFF2-40B4-BE49-F238E27FC236}">
                    <a16:creationId xmlns:a16="http://schemas.microsoft.com/office/drawing/2014/main" id="{891708A7-0289-440C-A63D-EF1815703A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3" name="Oval 9">
                <a:extLst>
                  <a:ext uri="{FF2B5EF4-FFF2-40B4-BE49-F238E27FC236}">
                    <a16:creationId xmlns:a16="http://schemas.microsoft.com/office/drawing/2014/main" id="{9468FF51-0DE5-49F8-88EF-903ADC8A34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4" name="Oval 10">
                <a:extLst>
                  <a:ext uri="{FF2B5EF4-FFF2-40B4-BE49-F238E27FC236}">
                    <a16:creationId xmlns:a16="http://schemas.microsoft.com/office/drawing/2014/main" id="{8226D73B-A2FD-4439-95E6-86808051DF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6113FCA9-A509-4D1D-BE2D-ECCC7DA13A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653C19C1-204C-4978-9280-F2ACF118E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9BF7FBD4-2A82-4EDA-B2FF-D6479B662E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033E6420-388C-4AE2-9B2F-F981A4346B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D124D915-FFE3-4AF4-9DE7-2ADD96F11F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0" name="Oval 16">
                <a:extLst>
                  <a:ext uri="{FF2B5EF4-FFF2-40B4-BE49-F238E27FC236}">
                    <a16:creationId xmlns:a16="http://schemas.microsoft.com/office/drawing/2014/main" id="{57286609-4DDB-46EF-B97B-7C9421B4BD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6161" name="Group 17">
              <a:extLst>
                <a:ext uri="{FF2B5EF4-FFF2-40B4-BE49-F238E27FC236}">
                  <a16:creationId xmlns:a16="http://schemas.microsoft.com/office/drawing/2014/main" id="{B6BD3FB0-1019-4D7A-AA9D-84ECBA053D1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>
                <a:extLst>
                  <a:ext uri="{FF2B5EF4-FFF2-40B4-BE49-F238E27FC236}">
                    <a16:creationId xmlns:a16="http://schemas.microsoft.com/office/drawing/2014/main" id="{F09035CF-9405-4ED0-9C3D-8F5790BC34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3" name="Oval 19">
                <a:extLst>
                  <a:ext uri="{FF2B5EF4-FFF2-40B4-BE49-F238E27FC236}">
                    <a16:creationId xmlns:a16="http://schemas.microsoft.com/office/drawing/2014/main" id="{5F38D6FF-7BFD-46C8-8B9E-AD2E5C4F67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4" name="Oval 20">
                <a:extLst>
                  <a:ext uri="{FF2B5EF4-FFF2-40B4-BE49-F238E27FC236}">
                    <a16:creationId xmlns:a16="http://schemas.microsoft.com/office/drawing/2014/main" id="{F005B493-85F5-443B-99FF-E9CF3A4687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5" name="Oval 21">
                <a:extLst>
                  <a:ext uri="{FF2B5EF4-FFF2-40B4-BE49-F238E27FC236}">
                    <a16:creationId xmlns:a16="http://schemas.microsoft.com/office/drawing/2014/main" id="{6D3BE7CF-046B-4D08-854B-4FEF536DFF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6" name="Oval 22">
                <a:extLst>
                  <a:ext uri="{FF2B5EF4-FFF2-40B4-BE49-F238E27FC236}">
                    <a16:creationId xmlns:a16="http://schemas.microsoft.com/office/drawing/2014/main" id="{F4FD0E39-CAF4-48F2-9844-DA931EF7FF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7" name="Oval 23">
                <a:extLst>
                  <a:ext uri="{FF2B5EF4-FFF2-40B4-BE49-F238E27FC236}">
                    <a16:creationId xmlns:a16="http://schemas.microsoft.com/office/drawing/2014/main" id="{3C8976C7-80A4-4FF9-AAC0-6F611C9777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8" name="Oval 24">
                <a:extLst>
                  <a:ext uri="{FF2B5EF4-FFF2-40B4-BE49-F238E27FC236}">
                    <a16:creationId xmlns:a16="http://schemas.microsoft.com/office/drawing/2014/main" id="{3F9C1945-A0B5-4230-B8BA-36D1763C8E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9" name="Oval 25">
                <a:extLst>
                  <a:ext uri="{FF2B5EF4-FFF2-40B4-BE49-F238E27FC236}">
                    <a16:creationId xmlns:a16="http://schemas.microsoft.com/office/drawing/2014/main" id="{1B6D1804-50DE-448C-912C-74E0BA865D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0" name="Freeform 26">
                <a:extLst>
                  <a:ext uri="{FF2B5EF4-FFF2-40B4-BE49-F238E27FC236}">
                    <a16:creationId xmlns:a16="http://schemas.microsoft.com/office/drawing/2014/main" id="{7A92CCAB-DF4A-4035-8195-54BD137254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1" name="Freeform 27">
                <a:extLst>
                  <a:ext uri="{FF2B5EF4-FFF2-40B4-BE49-F238E27FC236}">
                    <a16:creationId xmlns:a16="http://schemas.microsoft.com/office/drawing/2014/main" id="{DF43B258-0BF6-4386-B9AE-9DB315345F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2" name="Freeform 28">
                <a:extLst>
                  <a:ext uri="{FF2B5EF4-FFF2-40B4-BE49-F238E27FC236}">
                    <a16:creationId xmlns:a16="http://schemas.microsoft.com/office/drawing/2014/main" id="{68C25982-1F7E-415D-9474-2794DE02AD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3" name="Freeform 29">
                <a:extLst>
                  <a:ext uri="{FF2B5EF4-FFF2-40B4-BE49-F238E27FC236}">
                    <a16:creationId xmlns:a16="http://schemas.microsoft.com/office/drawing/2014/main" id="{A5038169-68FC-415E-A402-434C519D64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4" name="Freeform 30">
                <a:extLst>
                  <a:ext uri="{FF2B5EF4-FFF2-40B4-BE49-F238E27FC236}">
                    <a16:creationId xmlns:a16="http://schemas.microsoft.com/office/drawing/2014/main" id="{F7909C83-BBFA-47C4-BB57-FECF783ABF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5" name="Freeform 31">
                <a:extLst>
                  <a:ext uri="{FF2B5EF4-FFF2-40B4-BE49-F238E27FC236}">
                    <a16:creationId xmlns:a16="http://schemas.microsoft.com/office/drawing/2014/main" id="{EB48F7F4-FB81-4DC2-B829-B44DF4DFCB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6" name="Freeform 32">
                <a:extLst>
                  <a:ext uri="{FF2B5EF4-FFF2-40B4-BE49-F238E27FC236}">
                    <a16:creationId xmlns:a16="http://schemas.microsoft.com/office/drawing/2014/main" id="{BEF95E40-41E7-46D9-930C-8EC2644C2B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7" name="Freeform 33">
                <a:extLst>
                  <a:ext uri="{FF2B5EF4-FFF2-40B4-BE49-F238E27FC236}">
                    <a16:creationId xmlns:a16="http://schemas.microsoft.com/office/drawing/2014/main" id="{F518FA57-20D2-4329-9684-E201F2F10E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8" name="Freeform 34">
                <a:extLst>
                  <a:ext uri="{FF2B5EF4-FFF2-40B4-BE49-F238E27FC236}">
                    <a16:creationId xmlns:a16="http://schemas.microsoft.com/office/drawing/2014/main" id="{F14228EE-F917-4BF2-89AC-2A7AC6262E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9" name="Freeform 35">
                <a:extLst>
                  <a:ext uri="{FF2B5EF4-FFF2-40B4-BE49-F238E27FC236}">
                    <a16:creationId xmlns:a16="http://schemas.microsoft.com/office/drawing/2014/main" id="{DE0EEE04-9298-4F67-845B-82E9003664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6180" name="Group 36">
              <a:extLst>
                <a:ext uri="{FF2B5EF4-FFF2-40B4-BE49-F238E27FC236}">
                  <a16:creationId xmlns:a16="http://schemas.microsoft.com/office/drawing/2014/main" id="{8C4C2250-56F0-4902-BDF5-D2D7ED7455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>
                <a:extLst>
                  <a:ext uri="{FF2B5EF4-FFF2-40B4-BE49-F238E27FC236}">
                    <a16:creationId xmlns:a16="http://schemas.microsoft.com/office/drawing/2014/main" id="{FE33DF6B-D8F6-4324-BB93-645F58C12DE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2" name="Freeform 38">
                <a:extLst>
                  <a:ext uri="{FF2B5EF4-FFF2-40B4-BE49-F238E27FC236}">
                    <a16:creationId xmlns:a16="http://schemas.microsoft.com/office/drawing/2014/main" id="{1FBDDFAE-6D5A-4DA1-B8F0-E5D23E78FD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3" name="Freeform 39">
                <a:extLst>
                  <a:ext uri="{FF2B5EF4-FFF2-40B4-BE49-F238E27FC236}">
                    <a16:creationId xmlns:a16="http://schemas.microsoft.com/office/drawing/2014/main" id="{414B903A-CDD0-482D-9E4A-779E4C9822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4" name="Freeform 40">
                <a:extLst>
                  <a:ext uri="{FF2B5EF4-FFF2-40B4-BE49-F238E27FC236}">
                    <a16:creationId xmlns:a16="http://schemas.microsoft.com/office/drawing/2014/main" id="{57A60DAF-7A63-4B21-8836-165259E7EB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5" name="Freeform 41">
                <a:extLst>
                  <a:ext uri="{FF2B5EF4-FFF2-40B4-BE49-F238E27FC236}">
                    <a16:creationId xmlns:a16="http://schemas.microsoft.com/office/drawing/2014/main" id="{BECC207A-5BD7-439F-8A84-59CF3A8F5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6" name="Freeform 42">
                <a:extLst>
                  <a:ext uri="{FF2B5EF4-FFF2-40B4-BE49-F238E27FC236}">
                    <a16:creationId xmlns:a16="http://schemas.microsoft.com/office/drawing/2014/main" id="{C3530375-C9BA-4698-AE95-FD250E3BDB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7" name="Freeform 43">
                <a:extLst>
                  <a:ext uri="{FF2B5EF4-FFF2-40B4-BE49-F238E27FC236}">
                    <a16:creationId xmlns:a16="http://schemas.microsoft.com/office/drawing/2014/main" id="{76694F61-A637-4754-ADD7-F651F996B3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8" name="Freeform 44">
                <a:extLst>
                  <a:ext uri="{FF2B5EF4-FFF2-40B4-BE49-F238E27FC236}">
                    <a16:creationId xmlns:a16="http://schemas.microsoft.com/office/drawing/2014/main" id="{5111070B-55F5-4CE7-AEEB-8C57844B48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9" name="Freeform 45">
                <a:extLst>
                  <a:ext uri="{FF2B5EF4-FFF2-40B4-BE49-F238E27FC236}">
                    <a16:creationId xmlns:a16="http://schemas.microsoft.com/office/drawing/2014/main" id="{183DF97A-E9CE-4FF6-ABC6-C0B5A08FEF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0" name="Freeform 46">
                <a:extLst>
                  <a:ext uri="{FF2B5EF4-FFF2-40B4-BE49-F238E27FC236}">
                    <a16:creationId xmlns:a16="http://schemas.microsoft.com/office/drawing/2014/main" id="{F0AD2F1E-F371-4655-9BE8-07DEEE3D7E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1" name="Freeform 47">
                <a:extLst>
                  <a:ext uri="{FF2B5EF4-FFF2-40B4-BE49-F238E27FC236}">
                    <a16:creationId xmlns:a16="http://schemas.microsoft.com/office/drawing/2014/main" id="{F655719C-7952-4160-9ABC-7DFBBA8EE4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2" name="Oval 48">
                <a:extLst>
                  <a:ext uri="{FF2B5EF4-FFF2-40B4-BE49-F238E27FC236}">
                    <a16:creationId xmlns:a16="http://schemas.microsoft.com/office/drawing/2014/main" id="{A4DD2F43-5326-4BC1-9D39-D2B043BAC7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3" name="Oval 49">
                <a:extLst>
                  <a:ext uri="{FF2B5EF4-FFF2-40B4-BE49-F238E27FC236}">
                    <a16:creationId xmlns:a16="http://schemas.microsoft.com/office/drawing/2014/main" id="{0BBDBF61-D5B0-470B-9CF1-A651589763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4" name="Oval 50">
                <a:extLst>
                  <a:ext uri="{FF2B5EF4-FFF2-40B4-BE49-F238E27FC236}">
                    <a16:creationId xmlns:a16="http://schemas.microsoft.com/office/drawing/2014/main" id="{06762DBD-60C0-46D1-A179-CC2EA07DFEA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5" name="Oval 51">
                <a:extLst>
                  <a:ext uri="{FF2B5EF4-FFF2-40B4-BE49-F238E27FC236}">
                    <a16:creationId xmlns:a16="http://schemas.microsoft.com/office/drawing/2014/main" id="{E9FD707C-F3A0-4607-9F41-D4926C6A58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6" name="Oval 52">
                <a:extLst>
                  <a:ext uri="{FF2B5EF4-FFF2-40B4-BE49-F238E27FC236}">
                    <a16:creationId xmlns:a16="http://schemas.microsoft.com/office/drawing/2014/main" id="{5867D9DC-9A4B-4E59-BBF7-083FACD5A63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7" name="Oval 53">
                <a:extLst>
                  <a:ext uri="{FF2B5EF4-FFF2-40B4-BE49-F238E27FC236}">
                    <a16:creationId xmlns:a16="http://schemas.microsoft.com/office/drawing/2014/main" id="{E8905E97-BA1B-409E-A39C-92292AE951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6198" name="Group 54">
              <a:extLst>
                <a:ext uri="{FF2B5EF4-FFF2-40B4-BE49-F238E27FC236}">
                  <a16:creationId xmlns:a16="http://schemas.microsoft.com/office/drawing/2014/main" id="{81529A94-68BC-43AF-AFAC-64C591CB08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>
                <a:extLst>
                  <a:ext uri="{FF2B5EF4-FFF2-40B4-BE49-F238E27FC236}">
                    <a16:creationId xmlns:a16="http://schemas.microsoft.com/office/drawing/2014/main" id="{46134AED-C322-499C-B24B-3C1DC6A367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0" name="Freeform 56">
                <a:extLst>
                  <a:ext uri="{FF2B5EF4-FFF2-40B4-BE49-F238E27FC236}">
                    <a16:creationId xmlns:a16="http://schemas.microsoft.com/office/drawing/2014/main" id="{19BDE3D9-10C7-43C1-9B0F-5C5936E1D9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1" name="Freeform 57">
                <a:extLst>
                  <a:ext uri="{FF2B5EF4-FFF2-40B4-BE49-F238E27FC236}">
                    <a16:creationId xmlns:a16="http://schemas.microsoft.com/office/drawing/2014/main" id="{2D10EDB5-5987-4F2B-BB4B-06A2E4F4D3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2" name="Freeform 58">
                <a:extLst>
                  <a:ext uri="{FF2B5EF4-FFF2-40B4-BE49-F238E27FC236}">
                    <a16:creationId xmlns:a16="http://schemas.microsoft.com/office/drawing/2014/main" id="{2FDF02DA-945E-47DD-B415-348C86525A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3" name="Freeform 59">
                <a:extLst>
                  <a:ext uri="{FF2B5EF4-FFF2-40B4-BE49-F238E27FC236}">
                    <a16:creationId xmlns:a16="http://schemas.microsoft.com/office/drawing/2014/main" id="{F379754C-5FE1-487D-8273-2D569065AF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4" name="Freeform 60">
                <a:extLst>
                  <a:ext uri="{FF2B5EF4-FFF2-40B4-BE49-F238E27FC236}">
                    <a16:creationId xmlns:a16="http://schemas.microsoft.com/office/drawing/2014/main" id="{8195D781-7199-4E47-9685-CFC72180CF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5" name="Freeform 61">
                <a:extLst>
                  <a:ext uri="{FF2B5EF4-FFF2-40B4-BE49-F238E27FC236}">
                    <a16:creationId xmlns:a16="http://schemas.microsoft.com/office/drawing/2014/main" id="{758C9A83-B2C4-4325-90A4-2CCF73D3908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6206" name="Group 62">
                <a:extLst>
                  <a:ext uri="{FF2B5EF4-FFF2-40B4-BE49-F238E27FC236}">
                    <a16:creationId xmlns:a16="http://schemas.microsoft.com/office/drawing/2014/main" id="{523E40E6-825C-4D79-9411-8C594D032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>
                  <a:extLst>
                    <a:ext uri="{FF2B5EF4-FFF2-40B4-BE49-F238E27FC236}">
                      <a16:creationId xmlns:a16="http://schemas.microsoft.com/office/drawing/2014/main" id="{900538D2-F9D8-4ACE-87BD-D7CBCC8FEF8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08" name="Oval 64">
                  <a:extLst>
                    <a:ext uri="{FF2B5EF4-FFF2-40B4-BE49-F238E27FC236}">
                      <a16:creationId xmlns:a16="http://schemas.microsoft.com/office/drawing/2014/main" id="{B660B7CA-CF6F-45CC-BD18-34EEEFF881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09" name="Oval 65">
                  <a:extLst>
                    <a:ext uri="{FF2B5EF4-FFF2-40B4-BE49-F238E27FC236}">
                      <a16:creationId xmlns:a16="http://schemas.microsoft.com/office/drawing/2014/main" id="{357728C0-F8E7-4EEF-B9A4-88E2D657DDB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10" name="Oval 66">
                  <a:extLst>
                    <a:ext uri="{FF2B5EF4-FFF2-40B4-BE49-F238E27FC236}">
                      <a16:creationId xmlns:a16="http://schemas.microsoft.com/office/drawing/2014/main" id="{03C4D1D5-2D9C-40D3-B439-48C1C9243E1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6211" name="Rectangle 67">
            <a:extLst>
              <a:ext uri="{FF2B5EF4-FFF2-40B4-BE49-F238E27FC236}">
                <a16:creationId xmlns:a16="http://schemas.microsoft.com/office/drawing/2014/main" id="{918F5DDD-D055-449D-A6FF-6D6F15D50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6212" name="Rectangle 68">
            <a:extLst>
              <a:ext uri="{FF2B5EF4-FFF2-40B4-BE49-F238E27FC236}">
                <a16:creationId xmlns:a16="http://schemas.microsoft.com/office/drawing/2014/main" id="{46B1089D-5083-4F06-97BD-A964BE5C4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6213" name="Rectangle 69">
            <a:extLst>
              <a:ext uri="{FF2B5EF4-FFF2-40B4-BE49-F238E27FC236}">
                <a16:creationId xmlns:a16="http://schemas.microsoft.com/office/drawing/2014/main" id="{FB5303AA-CC4F-4FFC-8799-68AD4D2EA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6214" name="Rectangle 70">
            <a:extLst>
              <a:ext uri="{FF2B5EF4-FFF2-40B4-BE49-F238E27FC236}">
                <a16:creationId xmlns:a16="http://schemas.microsoft.com/office/drawing/2014/main" id="{FF1C3ABE-16EA-4253-BB46-E869C27ED6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 altLang="tr-TR"/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1A6AE8F8-572C-44D4-96A5-DF526053A5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B496F6-3355-42AA-AED6-FC6EF0CDB7E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F9A1E6-AA0B-47A6-B027-70681085AB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4363" y="2060575"/>
            <a:ext cx="7918450" cy="2736850"/>
          </a:xfrm>
          <a:solidFill>
            <a:srgbClr val="FF0000">
              <a:alpha val="56000"/>
            </a:srgbClr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</a:rPr>
              <a:t>DÜNYANIN YILLIK HAREKETİ</a:t>
            </a: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chemeClr val="tx1"/>
                </a:solidFill>
              </a:rPr>
              <a:t>ÖZEL TARİHLER</a:t>
            </a: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525CDEC-F383-4583-A2D7-AC743842C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HAZİRAN TARİHİ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Yengeç</a:t>
            </a:r>
            <a:r>
              <a:rPr lang="tr-TR" altLang="tr-TR" sz="4000">
                <a:solidFill>
                  <a:srgbClr val="FFFF00"/>
                </a:solidFill>
              </a:rPr>
              <a:t> Dönencesinin Kuzeyindeki cisimlerin </a:t>
            </a:r>
            <a:r>
              <a:rPr lang="tr-TR" altLang="tr-TR" sz="4000">
                <a:solidFill>
                  <a:srgbClr val="FF0000"/>
                </a:solidFill>
              </a:rPr>
              <a:t>gölgesi KUZEYE</a:t>
            </a:r>
            <a:r>
              <a:rPr lang="tr-TR" altLang="tr-TR" sz="4000">
                <a:solidFill>
                  <a:srgbClr val="FFFF00"/>
                </a:solidFill>
              </a:rPr>
              <a:t>, Güneyindeki cisimlerin </a:t>
            </a:r>
            <a:r>
              <a:rPr lang="tr-TR" altLang="tr-TR" sz="4000">
                <a:solidFill>
                  <a:srgbClr val="FF0000"/>
                </a:solidFill>
              </a:rPr>
              <a:t>gölgesi GÜNEYE düşer.</a:t>
            </a:r>
            <a:r>
              <a:rPr lang="tr-TR" altLang="tr-TR" sz="400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EKVATOR güneş ışınlarını alabileceği </a:t>
            </a:r>
            <a:r>
              <a:rPr lang="tr-TR" altLang="tr-TR" sz="4000">
                <a:solidFill>
                  <a:srgbClr val="FF0000"/>
                </a:solidFill>
              </a:rPr>
              <a:t>en dar açı</a:t>
            </a:r>
            <a:r>
              <a:rPr lang="tr-TR" altLang="tr-TR" sz="4000">
                <a:solidFill>
                  <a:srgbClr val="FFFF00"/>
                </a:solidFill>
              </a:rPr>
              <a:t> ile alır.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KYK- </a:t>
            </a:r>
            <a:r>
              <a:rPr lang="tr-TR" altLang="tr-TR" sz="4000">
                <a:solidFill>
                  <a:srgbClr val="FF0000"/>
                </a:solidFill>
              </a:rPr>
              <a:t>YAZ</a:t>
            </a:r>
            <a:r>
              <a:rPr lang="tr-TR" altLang="tr-TR" sz="4000">
                <a:solidFill>
                  <a:srgbClr val="FFFF00"/>
                </a:solidFill>
              </a:rPr>
              <a:t> gündönümüdür.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Türkiye en uzun gündüz</a:t>
            </a:r>
            <a:r>
              <a:rPr lang="tr-TR" altLang="tr-TR" sz="4000">
                <a:solidFill>
                  <a:srgbClr val="FFFF00"/>
                </a:solidFill>
              </a:rPr>
              <a:t>, en kısa gecesini yaşar. </a:t>
            </a:r>
            <a:endParaRPr lang="tr-TR" altLang="tr-TR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8" name="Group 28">
            <a:extLst>
              <a:ext uri="{FF2B5EF4-FFF2-40B4-BE49-F238E27FC236}">
                <a16:creationId xmlns:a16="http://schemas.microsoft.com/office/drawing/2014/main" id="{C4198856-374B-43D2-9BF8-9874A00180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5" cy="4300537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1252712978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796399610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6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GECE-GÜNDÜZ SÜRE FARKI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267910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87530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9839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216522"/>
                  </a:ext>
                </a:extLst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291829"/>
                  </a:ext>
                </a:extLst>
              </a:tr>
            </a:tbl>
          </a:graphicData>
        </a:graphic>
      </p:graphicFrame>
      <p:sp>
        <p:nvSpPr>
          <p:cNvPr id="35869" name="Text Box 29">
            <a:extLst>
              <a:ext uri="{FF2B5EF4-FFF2-40B4-BE49-F238E27FC236}">
                <a16:creationId xmlns:a16="http://schemas.microsoft.com/office/drawing/2014/main" id="{49D799AF-3282-4539-8CE9-23A1E260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508500"/>
            <a:ext cx="84963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Hangisi ekvatordan en uzaktadır?</a:t>
            </a:r>
          </a:p>
          <a:p>
            <a:pPr>
              <a:spcBef>
                <a:spcPct val="50000"/>
              </a:spcBef>
            </a:pPr>
            <a:r>
              <a:rPr lang="tr-TR" altLang="tr-T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Hangisi ekvatordadır?</a:t>
            </a:r>
          </a:p>
          <a:p>
            <a:pPr>
              <a:spcBef>
                <a:spcPct val="50000"/>
              </a:spcBef>
            </a:pPr>
            <a:r>
              <a:rPr lang="tr-TR" altLang="tr-T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Hangisinde çizgisel hız en azdır?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1 Aralık">
            <a:extLst>
              <a:ext uri="{FF2B5EF4-FFF2-40B4-BE49-F238E27FC236}">
                <a16:creationId xmlns:a16="http://schemas.microsoft.com/office/drawing/2014/main" id="{1B774296-25BF-49D8-A834-7DD597671D1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7717351B-0050-4F89-AB20-10F7909C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5445125"/>
            <a:ext cx="8229600" cy="11398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21 ARALIK (SOLSTİS)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9C2C254-2FC1-4CF8-8EF5-C28D9DB3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84188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rgbClr val="FFFF00"/>
                </a:solidFill>
                <a:latin typeface="Verdana" panose="020B0604030504040204" pitchFamily="34" charset="0"/>
              </a:rPr>
              <a:t>EKLİPTİK (YÖRÜNGE DÜZLEMİ)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8AF75A0-8635-40DC-A505-2C28AEEDC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463"/>
            <a:ext cx="9144000" cy="6524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ARALIK TARİHİ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 b="1">
                <a:solidFill>
                  <a:srgbClr val="FFFF00"/>
                </a:solidFill>
              </a:rPr>
              <a:t>Güneş ışınları </a:t>
            </a:r>
            <a:r>
              <a:rPr lang="tr-TR" altLang="tr-TR" sz="4000">
                <a:solidFill>
                  <a:srgbClr val="FF0000"/>
                </a:solidFill>
              </a:rPr>
              <a:t>23</a:t>
            </a:r>
            <a:r>
              <a:rPr lang="en-US" altLang="tr-TR" sz="4000">
                <a:solidFill>
                  <a:srgbClr val="FF0000"/>
                </a:solidFill>
                <a:cs typeface="Arial" panose="020B0604020202020204" pitchFamily="34" charset="0"/>
              </a:rPr>
              <a:t>º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27</a:t>
            </a:r>
            <a:r>
              <a:rPr lang="en-US" altLang="tr-TR" sz="4000">
                <a:solidFill>
                  <a:srgbClr val="FF0000"/>
                </a:solidFill>
                <a:cs typeface="Arial" panose="020B0604020202020204" pitchFamily="34" charset="0"/>
              </a:rPr>
              <a:t>‘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 Güney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enlemine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dik gelir.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KYK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KIŞ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, GYK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YAZ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mevsimi yaşar.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Aydınlanma çemberi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Kutup Dairelerinden geçer.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Kuzeye gididikçe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geceler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, Güneye gidildikçe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gündüzler uzar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GYK En uzun gündüz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, en kısa gece.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KYK En kısa gündüz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, en uzun gece. </a:t>
            </a:r>
            <a:endParaRPr lang="en-US" altLang="tr-TR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1AC6F3-07A2-4522-9E55-1DCF0FA05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7813"/>
            <a:ext cx="3095625" cy="6319837"/>
          </a:xfrm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</a:rPr>
              <a:t>21 ARALIK</a:t>
            </a: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TARİHİ</a:t>
            </a:r>
            <a:br>
              <a:rPr lang="tr-TR" altLang="tr-TR" b="1">
                <a:solidFill>
                  <a:srgbClr val="FFFF00"/>
                </a:solidFill>
              </a:rPr>
            </a:b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GYK YAZ</a:t>
            </a: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KYK KIŞ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10F127F3-45AF-4B0C-BF14-C8A9CBEC95C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40088" y="0"/>
          <a:ext cx="59404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Bit Eşlem Resmi" r:id="rId3" imgW="2781688" imgH="3153215" progId="Paint.Picture">
                  <p:embed/>
                </p:oleObj>
              </mc:Choice>
              <mc:Fallback>
                <p:oleObj name="Bit Eşlem Resmi" r:id="rId3" imgW="2781688" imgH="315321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0"/>
                        <a:ext cx="59404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1F4C1ED-93DD-46ED-BCC8-FE20C8D98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76263"/>
            <a:ext cx="9144000" cy="59483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ARALIK TARİHİ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0000"/>
                </a:solidFill>
              </a:rPr>
              <a:t> </a:t>
            </a:r>
            <a:r>
              <a:rPr lang="tr-TR" altLang="tr-TR" sz="4400">
                <a:solidFill>
                  <a:srgbClr val="FFFF00"/>
                </a:solidFill>
              </a:rPr>
              <a:t>GYK’de güneş </a:t>
            </a:r>
            <a:r>
              <a:rPr lang="tr-TR" altLang="tr-TR" sz="4400">
                <a:solidFill>
                  <a:srgbClr val="FF0000"/>
                </a:solidFill>
              </a:rPr>
              <a:t>erken doğar</a:t>
            </a:r>
            <a:r>
              <a:rPr lang="tr-TR" altLang="tr-TR" sz="4400">
                <a:solidFill>
                  <a:srgbClr val="FFFF00"/>
                </a:solidFill>
              </a:rPr>
              <a:t>, </a:t>
            </a:r>
            <a:r>
              <a:rPr lang="tr-TR" altLang="tr-TR" sz="4400">
                <a:solidFill>
                  <a:srgbClr val="FF0000"/>
                </a:solidFill>
              </a:rPr>
              <a:t>geç batar.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Oğlak dönencesinin </a:t>
            </a:r>
            <a:r>
              <a:rPr lang="tr-TR" altLang="tr-TR" sz="4000">
                <a:solidFill>
                  <a:srgbClr val="FF0000"/>
                </a:solidFill>
              </a:rPr>
              <a:t>güney</a:t>
            </a:r>
            <a:r>
              <a:rPr lang="tr-TR" altLang="tr-TR" sz="4000">
                <a:solidFill>
                  <a:srgbClr val="FFFF00"/>
                </a:solidFill>
              </a:rPr>
              <a:t>inde kalan yerlerde </a:t>
            </a:r>
            <a:r>
              <a:rPr lang="tr-TR" altLang="tr-TR" sz="4000">
                <a:solidFill>
                  <a:srgbClr val="FF0000"/>
                </a:solidFill>
              </a:rPr>
              <a:t>cisimlerin gölgeleri güneye</a:t>
            </a:r>
            <a:r>
              <a:rPr lang="tr-TR" altLang="tr-TR" sz="4000">
                <a:solidFill>
                  <a:srgbClr val="FFFF00"/>
                </a:solidFill>
              </a:rPr>
              <a:t> düşer. 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Oğlağın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kuzey</a:t>
            </a:r>
            <a:r>
              <a:rPr lang="tr-TR" altLang="tr-TR" sz="4000">
                <a:solidFill>
                  <a:srgbClr val="FFFF00"/>
                </a:solidFill>
                <a:cs typeface="Arial" panose="020B0604020202020204" pitchFamily="34" charset="0"/>
              </a:rPr>
              <a:t>inde kalan yerlerde </a:t>
            </a:r>
            <a:r>
              <a:rPr lang="tr-TR" altLang="tr-TR" sz="4000">
                <a:solidFill>
                  <a:srgbClr val="FF0000"/>
                </a:solidFill>
                <a:cs typeface="Arial" panose="020B0604020202020204" pitchFamily="34" charset="0"/>
              </a:rPr>
              <a:t>cisimlerin gölgeleri kuzeye düşer. </a:t>
            </a:r>
            <a:endParaRPr lang="en-US" altLang="tr-TR" sz="4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 Aralık  Ankara kopya">
            <a:extLst>
              <a:ext uri="{FF2B5EF4-FFF2-40B4-BE49-F238E27FC236}">
                <a16:creationId xmlns:a16="http://schemas.microsoft.com/office/drawing/2014/main" id="{6BA042A9-B291-4D79-81B6-7EB87ABE3C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B6352AD1-82DD-4344-BA7B-DDE12475D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718175"/>
            <a:ext cx="8229600" cy="11398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21 ARALIK ANKARA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>
            <a:extLst>
              <a:ext uri="{FF2B5EF4-FFF2-40B4-BE49-F238E27FC236}">
                <a16:creationId xmlns:a16="http://schemas.microsoft.com/office/drawing/2014/main" id="{BC9B4F32-2152-4F09-A89B-C0B09E598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313" y="127000"/>
          <a:ext cx="8877300" cy="4660900"/>
        </p:xfrm>
        <a:graphic>
          <a:graphicData uri="http://schemas.openxmlformats.org/drawingml/2006/table">
            <a:tbl>
              <a:tblPr/>
              <a:tblGrid>
                <a:gridCol w="1963737">
                  <a:extLst>
                    <a:ext uri="{9D8B030D-6E8A-4147-A177-3AD203B41FA5}">
                      <a16:colId xmlns:a16="http://schemas.microsoft.com/office/drawing/2014/main" val="2693347958"/>
                    </a:ext>
                  </a:extLst>
                </a:gridCol>
                <a:gridCol w="3529013">
                  <a:extLst>
                    <a:ext uri="{9D8B030D-6E8A-4147-A177-3AD203B41FA5}">
                      <a16:colId xmlns:a16="http://schemas.microsoft.com/office/drawing/2014/main" val="1109285094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724019958"/>
                    </a:ext>
                  </a:extLst>
                </a:gridCol>
              </a:tblGrid>
              <a:tr h="153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8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24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gündüz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781278"/>
                  </a:ext>
                </a:extLst>
              </a:tr>
              <a:tr h="153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8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gündüz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042620"/>
                  </a:ext>
                </a:extLst>
              </a:tr>
              <a:tr h="153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8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16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gündüz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8 saat</a:t>
                      </a: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215650"/>
                  </a:ext>
                </a:extLst>
              </a:tr>
            </a:tbl>
          </a:graphicData>
        </a:graphic>
      </p:graphicFrame>
      <p:sp>
        <p:nvSpPr>
          <p:cNvPr id="39967" name="Text Box 31">
            <a:extLst>
              <a:ext uri="{FF2B5EF4-FFF2-40B4-BE49-F238E27FC236}">
                <a16:creationId xmlns:a16="http://schemas.microsoft.com/office/drawing/2014/main" id="{FF40ED43-7FF5-43CF-B61E-C54DDF75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88201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 B ve C merkezleri hangi enlemlerde olabilir?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B5827D8-67F1-4434-8F07-5765A8929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3025"/>
            <a:ext cx="9144000" cy="67849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MART-23 EYLÜL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0000"/>
                </a:solidFill>
              </a:rPr>
              <a:t> </a:t>
            </a:r>
            <a:r>
              <a:rPr lang="tr-TR" altLang="tr-TR" sz="4400">
                <a:solidFill>
                  <a:srgbClr val="FFFF00"/>
                </a:solidFill>
              </a:rPr>
              <a:t>Güneş ışınları </a:t>
            </a:r>
            <a:r>
              <a:rPr lang="tr-TR" altLang="tr-TR" sz="4400">
                <a:solidFill>
                  <a:srgbClr val="FF0000"/>
                </a:solidFill>
              </a:rPr>
              <a:t>Ekvatora</a:t>
            </a:r>
            <a:r>
              <a:rPr lang="tr-TR" altLang="tr-TR" sz="4400">
                <a:solidFill>
                  <a:srgbClr val="FFFF00"/>
                </a:solidFill>
              </a:rPr>
              <a:t> öğle vakti </a:t>
            </a:r>
            <a:r>
              <a:rPr lang="tr-TR" altLang="tr-TR" sz="4400">
                <a:solidFill>
                  <a:srgbClr val="FF0000"/>
                </a:solidFill>
              </a:rPr>
              <a:t>dik açı</a:t>
            </a:r>
            <a:r>
              <a:rPr lang="tr-TR" altLang="tr-TR" sz="4400">
                <a:solidFill>
                  <a:srgbClr val="FFFF00"/>
                </a:solidFill>
              </a:rPr>
              <a:t> ile gelir.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FF00"/>
                </a:solidFill>
              </a:rPr>
              <a:t> Güneş ışınları </a:t>
            </a:r>
            <a:r>
              <a:rPr lang="tr-TR" altLang="tr-TR" sz="4400">
                <a:solidFill>
                  <a:srgbClr val="FF0000"/>
                </a:solidFill>
              </a:rPr>
              <a:t>Kutup Noktalarını teğet geçer.</a:t>
            </a:r>
            <a:r>
              <a:rPr lang="tr-TR" altLang="tr-TR" sz="440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FF00"/>
                </a:solidFill>
              </a:rPr>
              <a:t> </a:t>
            </a:r>
            <a:r>
              <a:rPr lang="tr-TR" altLang="tr-TR" sz="4400">
                <a:solidFill>
                  <a:srgbClr val="FF0000"/>
                </a:solidFill>
              </a:rPr>
              <a:t>Aydınlanma çemberi</a:t>
            </a:r>
            <a:r>
              <a:rPr lang="tr-TR" altLang="tr-TR" sz="4400">
                <a:solidFill>
                  <a:srgbClr val="FFFF00"/>
                </a:solidFill>
              </a:rPr>
              <a:t> Kutup Noktalarından geçer.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FF00"/>
                </a:solidFill>
              </a:rPr>
              <a:t> Dünyanın her yerinde </a:t>
            </a:r>
            <a:r>
              <a:rPr lang="tr-TR" altLang="tr-TR" sz="4400">
                <a:solidFill>
                  <a:srgbClr val="FF0000"/>
                </a:solidFill>
              </a:rPr>
              <a:t>gece-gündüz eşit</a:t>
            </a:r>
            <a:r>
              <a:rPr lang="tr-TR" altLang="tr-TR" sz="4400">
                <a:solidFill>
                  <a:srgbClr val="FFFF00"/>
                </a:solidFill>
              </a:rPr>
              <a:t> olur. </a:t>
            </a:r>
            <a:r>
              <a:rPr lang="tr-TR" altLang="tr-TR" sz="4400" b="1">
                <a:solidFill>
                  <a:srgbClr val="FF0000"/>
                </a:solidFill>
              </a:rPr>
              <a:t>(EKİNOKS)</a:t>
            </a:r>
            <a:endParaRPr lang="en-US" altLang="tr-TR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C66ADD7-CD4A-491B-8830-BB23FA0A4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3168650" cy="6580187"/>
          </a:xfrm>
        </p:spPr>
        <p:txBody>
          <a:bodyPr/>
          <a:lstStyle/>
          <a:p>
            <a:r>
              <a:rPr lang="tr-TR" altLang="tr-TR" sz="4000" b="1">
                <a:solidFill>
                  <a:srgbClr val="FFFF00"/>
                </a:solidFill>
              </a:rPr>
              <a:t>21 MART-</a:t>
            </a:r>
            <a:br>
              <a:rPr lang="tr-TR" altLang="tr-TR" sz="4000" b="1">
                <a:solidFill>
                  <a:srgbClr val="FFFF00"/>
                </a:solidFill>
              </a:rPr>
            </a:br>
            <a:r>
              <a:rPr lang="tr-TR" altLang="tr-TR" sz="4000" b="1">
                <a:solidFill>
                  <a:srgbClr val="FFFF00"/>
                </a:solidFill>
              </a:rPr>
              <a:t>23 EYLÜL</a:t>
            </a:r>
            <a:br>
              <a:rPr lang="tr-TR" altLang="tr-TR" sz="4000" b="1">
                <a:solidFill>
                  <a:srgbClr val="FFFF00"/>
                </a:solidFill>
              </a:rPr>
            </a:br>
            <a:r>
              <a:rPr lang="tr-TR" altLang="tr-TR" sz="4000" b="1">
                <a:solidFill>
                  <a:srgbClr val="FFFF00"/>
                </a:solidFill>
              </a:rPr>
              <a:t>(EKİNOKS </a:t>
            </a:r>
            <a:br>
              <a:rPr lang="tr-TR" altLang="tr-TR" sz="4000" b="1">
                <a:solidFill>
                  <a:srgbClr val="FFFF00"/>
                </a:solidFill>
              </a:rPr>
            </a:br>
            <a:r>
              <a:rPr lang="tr-TR" altLang="tr-TR" sz="4000" b="1">
                <a:solidFill>
                  <a:srgbClr val="FFFF00"/>
                </a:solidFill>
              </a:rPr>
              <a:t>TARİHLERİ)</a:t>
            </a:r>
            <a:br>
              <a:rPr lang="tr-TR" altLang="tr-TR" sz="4000" b="1">
                <a:solidFill>
                  <a:srgbClr val="FFFF00"/>
                </a:solidFill>
              </a:rPr>
            </a:br>
            <a:br>
              <a:rPr lang="tr-TR" altLang="tr-TR" sz="4000" b="1">
                <a:solidFill>
                  <a:srgbClr val="FFFF00"/>
                </a:solidFill>
              </a:rPr>
            </a:br>
            <a:r>
              <a:rPr lang="tr-TR" altLang="tr-TR" sz="4000" b="1">
                <a:solidFill>
                  <a:srgbClr val="FFFF00"/>
                </a:solidFill>
              </a:rPr>
              <a:t>GECE-GÜNDÜZ EŞİTLİĞİ</a:t>
            </a:r>
            <a:br>
              <a:rPr lang="tr-TR" altLang="tr-TR" sz="4000" b="1">
                <a:solidFill>
                  <a:srgbClr val="FFFF00"/>
                </a:solidFill>
              </a:rPr>
            </a:br>
            <a:endParaRPr lang="tr-TR" altLang="tr-TR" sz="4000" b="1">
              <a:solidFill>
                <a:srgbClr val="FFFF00"/>
              </a:solidFill>
            </a:endParaRP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2AC9AF77-4DFA-4B3D-8019-7D6564CE9C7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222625" y="-26988"/>
          <a:ext cx="6029325" cy="688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Bit Eşlem Resmi" r:id="rId3" imgW="2771429" imgH="3153215" progId="Paint.Picture">
                  <p:embed/>
                </p:oleObj>
              </mc:Choice>
              <mc:Fallback>
                <p:oleObj name="Bit Eşlem Resmi" r:id="rId3" imgW="2771429" imgH="315321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-26988"/>
                        <a:ext cx="6029325" cy="688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2" name="Group 36">
            <a:extLst>
              <a:ext uri="{FF2B5EF4-FFF2-40B4-BE49-F238E27FC236}">
                <a16:creationId xmlns:a16="http://schemas.microsoft.com/office/drawing/2014/main" id="{E18155E5-6781-48E3-AA26-D14E4AA2EAA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73025" y="115888"/>
          <a:ext cx="9036050" cy="6553200"/>
        </p:xfrm>
        <a:graphic>
          <a:graphicData uri="http://schemas.openxmlformats.org/drawingml/2006/table">
            <a:tbl>
              <a:tblPr/>
              <a:tblGrid>
                <a:gridCol w="2259013">
                  <a:extLst>
                    <a:ext uri="{9D8B030D-6E8A-4147-A177-3AD203B41FA5}">
                      <a16:colId xmlns:a16="http://schemas.microsoft.com/office/drawing/2014/main" val="437109137"/>
                    </a:ext>
                  </a:extLst>
                </a:gridCol>
                <a:gridCol w="2259012">
                  <a:extLst>
                    <a:ext uri="{9D8B030D-6E8A-4147-A177-3AD203B41FA5}">
                      <a16:colId xmlns:a16="http://schemas.microsoft.com/office/drawing/2014/main" val="3983257966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280835401"/>
                    </a:ext>
                  </a:extLst>
                </a:gridCol>
                <a:gridCol w="2259012">
                  <a:extLst>
                    <a:ext uri="{9D8B030D-6E8A-4147-A177-3AD203B41FA5}">
                      <a16:colId xmlns:a16="http://schemas.microsoft.com/office/drawing/2014/main" val="2207914525"/>
                    </a:ext>
                  </a:extLst>
                </a:gridCol>
              </a:tblGrid>
              <a:tr h="2800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21 HAZİRAN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GÜNEŞ IŞINLARI 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YENGEÇ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DÖNENCESİNE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DİK GELİR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21 ARALIK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GÜNEŞ IŞINLARI 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OĞLAK </a:t>
                      </a:r>
                      <a:r>
                        <a:rPr kumimoji="0" lang="tr-TR" alt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DÖNENCESİNE 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DİK GELİR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21 MART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GÜNEŞ IŞINLARI 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EKVATOR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 DİK GELİR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23 EYLÜL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GÜNEŞ IŞINLARI 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EKVATOR</a:t>
                      </a:r>
                      <a:r>
                        <a:rPr kumimoji="0" lang="tr-TR" alt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 DİK GELİR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82763"/>
                  </a:ext>
                </a:extLst>
              </a:tr>
              <a:tr h="37528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DİK GELDİĞİ YERLERDE </a:t>
                      </a:r>
                      <a:r>
                        <a:rPr kumimoji="0" lang="tr-TR" altLang="tr-TR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ORTAK SONUÇLAR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1. Öğle vakti güneş dik açı ile geldiği için </a:t>
                      </a: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gölge oluşmaz.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2. Güneş tam </a:t>
                      </a: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doğudan doğup</a:t>
                      </a: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tam </a:t>
                      </a: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batıdan batar</a:t>
                      </a:r>
                      <a:r>
                        <a:rPr kumimoji="0" lang="tr-TR" altLang="tr-TR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3. Güneş ışınlarının </a:t>
                      </a: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atmosferde aldığı yol en kısa</a:t>
                      </a: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tutulma en az</a:t>
                      </a:r>
                      <a:r>
                        <a:rPr kumimoji="0" lang="tr-TR" altLang="tr-TR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olur.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959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kinoks">
            <a:extLst>
              <a:ext uri="{FF2B5EF4-FFF2-40B4-BE49-F238E27FC236}">
                <a16:creationId xmlns:a16="http://schemas.microsoft.com/office/drawing/2014/main" id="{C152A39C-D96B-42B1-B0F5-A2E4C945249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0F5DC2FE-B50D-4664-86DE-08CF1B8C8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876925"/>
            <a:ext cx="8229600" cy="936625"/>
          </a:xfrm>
        </p:spPr>
        <p:txBody>
          <a:bodyPr/>
          <a:lstStyle/>
          <a:p>
            <a:r>
              <a:rPr lang="tr-TR" altLang="tr-TR" sz="4800" b="1">
                <a:solidFill>
                  <a:srgbClr val="FFFF00"/>
                </a:solidFill>
              </a:rPr>
              <a:t>EKİNOKS TARİHLERİ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D82BDDA-1C2D-46F1-AA50-AC5A4EE5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60350"/>
            <a:ext cx="867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b="1">
                <a:solidFill>
                  <a:srgbClr val="FFFF00"/>
                </a:solidFill>
                <a:latin typeface="Verdana" panose="020B0604030504040204" pitchFamily="34" charset="0"/>
              </a:rPr>
              <a:t>EKLİPTİK (YÖRÜNGE DÜZLEMİ)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D8A7015-A2EB-4670-A76E-B40DB42D6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3025"/>
            <a:ext cx="9144000" cy="67849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MART-23 EYLÜL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FF00"/>
                </a:solidFill>
              </a:rPr>
              <a:t>Ekvator çevresinde </a:t>
            </a:r>
            <a:r>
              <a:rPr lang="tr-TR" altLang="tr-TR" sz="4000">
                <a:solidFill>
                  <a:srgbClr val="FF0000"/>
                </a:solidFill>
              </a:rPr>
              <a:t>yağışlar artar</a:t>
            </a:r>
            <a:r>
              <a:rPr lang="tr-TR" altLang="tr-TR" sz="40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Ekvator üzerinde </a:t>
            </a:r>
            <a:r>
              <a:rPr lang="tr-TR" altLang="tr-TR" sz="4000">
                <a:solidFill>
                  <a:srgbClr val="FF0000"/>
                </a:solidFill>
              </a:rPr>
              <a:t>güneş tam doğudan doğar, tam batıdan batar</a:t>
            </a:r>
            <a:r>
              <a:rPr lang="tr-TR" altLang="tr-TR" sz="400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Aynı meridyen</a:t>
            </a:r>
            <a:r>
              <a:rPr lang="tr-TR" altLang="tr-TR" sz="4000">
                <a:solidFill>
                  <a:srgbClr val="FFFF00"/>
                </a:solidFill>
              </a:rPr>
              <a:t> üzerinde bütün noktalarda güneş </a:t>
            </a:r>
            <a:r>
              <a:rPr lang="tr-TR" altLang="tr-TR" sz="4000">
                <a:solidFill>
                  <a:srgbClr val="FF0000"/>
                </a:solidFill>
              </a:rPr>
              <a:t>aynı anda doğar aynı anda batar</a:t>
            </a:r>
            <a:r>
              <a:rPr lang="tr-TR" altLang="tr-TR" sz="40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İki yarım kürede </a:t>
            </a:r>
            <a:r>
              <a:rPr lang="tr-TR" altLang="tr-TR" sz="4000">
                <a:solidFill>
                  <a:srgbClr val="FF0000"/>
                </a:solidFill>
              </a:rPr>
              <a:t>aynı enlem</a:t>
            </a:r>
            <a:r>
              <a:rPr lang="tr-TR" altLang="tr-TR" sz="4000">
                <a:solidFill>
                  <a:srgbClr val="FFFF00"/>
                </a:solidFill>
              </a:rPr>
              <a:t> derecesinde olan yerler </a:t>
            </a:r>
            <a:r>
              <a:rPr lang="tr-TR" altLang="tr-TR" sz="4000">
                <a:solidFill>
                  <a:srgbClr val="FF0000"/>
                </a:solidFill>
              </a:rPr>
              <a:t>güneş ışınlarını aynı açı ile alırlar</a:t>
            </a:r>
            <a:r>
              <a:rPr lang="tr-TR" altLang="tr-TR" sz="4000">
                <a:solidFill>
                  <a:srgbClr val="FFFF00"/>
                </a:solidFill>
              </a:rPr>
              <a:t>.(10K-G)</a:t>
            </a:r>
            <a:r>
              <a:rPr lang="tr-TR" altLang="tr-TR" sz="4400">
                <a:solidFill>
                  <a:srgbClr val="FFFF00"/>
                </a:solidFill>
              </a:rPr>
              <a:t> </a:t>
            </a:r>
            <a:endParaRPr lang="en-US" altLang="tr-TR" sz="4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1 Mart Ankara">
            <a:extLst>
              <a:ext uri="{FF2B5EF4-FFF2-40B4-BE49-F238E27FC236}">
                <a16:creationId xmlns:a16="http://schemas.microsoft.com/office/drawing/2014/main" id="{1CBE8DDD-4430-4E2B-8EF9-1A4C8C9F0F5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710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8AB9A370-07C9-4E37-B3F9-D9FCA0765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18175"/>
            <a:ext cx="8229600" cy="11398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21 MART ANKARA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0F29995-8D79-4988-B305-F6A3B26DE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58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MART-23 EYLÜL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400">
                <a:solidFill>
                  <a:srgbClr val="FF0000"/>
                </a:solidFill>
              </a:rPr>
              <a:t> </a:t>
            </a:r>
            <a:r>
              <a:rPr lang="tr-TR" altLang="tr-TR" sz="4000" u="sng">
                <a:solidFill>
                  <a:srgbClr val="FF0000"/>
                </a:solidFill>
              </a:rPr>
              <a:t>21 Mart:</a:t>
            </a:r>
            <a:r>
              <a:rPr lang="tr-TR" altLang="tr-TR" sz="4000">
                <a:solidFill>
                  <a:srgbClr val="FFFF00"/>
                </a:solidFill>
              </a:rPr>
              <a:t> KYK-</a:t>
            </a:r>
            <a:r>
              <a:rPr lang="tr-TR" altLang="tr-TR" sz="4000">
                <a:solidFill>
                  <a:srgbClr val="FF0000"/>
                </a:solidFill>
              </a:rPr>
              <a:t>İlkbahar</a:t>
            </a:r>
            <a:r>
              <a:rPr lang="tr-TR" altLang="tr-TR" sz="4000">
                <a:solidFill>
                  <a:srgbClr val="FFFF00"/>
                </a:solidFill>
              </a:rPr>
              <a:t>, GYK-</a:t>
            </a:r>
            <a:r>
              <a:rPr lang="tr-TR" altLang="tr-TR" sz="4000">
                <a:solidFill>
                  <a:srgbClr val="FF0000"/>
                </a:solidFill>
              </a:rPr>
              <a:t>Sonbh</a:t>
            </a:r>
            <a:r>
              <a:rPr lang="tr-TR" altLang="tr-TR" sz="4000">
                <a:solidFill>
                  <a:srgbClr val="FFFF00"/>
                </a:solidFill>
              </a:rPr>
              <a:t>.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KKN, </a:t>
            </a:r>
            <a:r>
              <a:rPr lang="tr-TR" altLang="tr-TR" sz="4000">
                <a:solidFill>
                  <a:srgbClr val="FF0000"/>
                </a:solidFill>
              </a:rPr>
              <a:t>6 ay gündüzün</a:t>
            </a:r>
            <a:r>
              <a:rPr lang="tr-TR" altLang="tr-TR" sz="4000">
                <a:solidFill>
                  <a:srgbClr val="FFFF00"/>
                </a:solidFill>
              </a:rPr>
              <a:t> başlangıcı.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400">
                <a:solidFill>
                  <a:srgbClr val="FFFF00"/>
                </a:solidFill>
              </a:rPr>
              <a:t>GKN, </a:t>
            </a:r>
            <a:r>
              <a:rPr lang="tr-TR" altLang="tr-TR" sz="4400">
                <a:solidFill>
                  <a:srgbClr val="FF0000"/>
                </a:solidFill>
              </a:rPr>
              <a:t>6 ay gecenin</a:t>
            </a:r>
            <a:r>
              <a:rPr lang="tr-TR" altLang="tr-TR" sz="4400">
                <a:solidFill>
                  <a:srgbClr val="FFFF00"/>
                </a:solidFill>
              </a:rPr>
              <a:t> başlangıcı.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 u="sng">
                <a:solidFill>
                  <a:srgbClr val="FF0000"/>
                </a:solidFill>
              </a:rPr>
              <a:t>23 Eylül:</a:t>
            </a:r>
            <a:r>
              <a:rPr lang="tr-TR" altLang="tr-TR" sz="4000">
                <a:solidFill>
                  <a:srgbClr val="FFFF00"/>
                </a:solidFill>
              </a:rPr>
              <a:t> KYK-</a:t>
            </a:r>
            <a:r>
              <a:rPr lang="tr-TR" altLang="tr-TR" sz="4000">
                <a:solidFill>
                  <a:srgbClr val="FF0000"/>
                </a:solidFill>
              </a:rPr>
              <a:t>Sonbh</a:t>
            </a:r>
            <a:r>
              <a:rPr lang="tr-TR" altLang="tr-TR" sz="4000">
                <a:solidFill>
                  <a:srgbClr val="FFFF00"/>
                </a:solidFill>
              </a:rPr>
              <a:t>, GYK-</a:t>
            </a:r>
            <a:r>
              <a:rPr lang="tr-TR" altLang="tr-TR" sz="4000">
                <a:solidFill>
                  <a:srgbClr val="FF0000"/>
                </a:solidFill>
              </a:rPr>
              <a:t>İlkbahar</a:t>
            </a:r>
            <a:r>
              <a:rPr lang="tr-TR" altLang="tr-TR" sz="4000">
                <a:solidFill>
                  <a:srgbClr val="FFFF00"/>
                </a:solidFill>
              </a:rPr>
              <a:t>.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400">
                <a:solidFill>
                  <a:srgbClr val="FFFF00"/>
                </a:solidFill>
              </a:rPr>
              <a:t>KKN, </a:t>
            </a:r>
            <a:r>
              <a:rPr lang="tr-TR" altLang="tr-TR" sz="4400">
                <a:solidFill>
                  <a:srgbClr val="FF0000"/>
                </a:solidFill>
              </a:rPr>
              <a:t>6 ay gecenin</a:t>
            </a:r>
            <a:r>
              <a:rPr lang="tr-TR" altLang="tr-TR" sz="4400">
                <a:solidFill>
                  <a:srgbClr val="FFFF00"/>
                </a:solidFill>
              </a:rPr>
              <a:t> başlangıcı.</a:t>
            </a:r>
            <a:r>
              <a:rPr lang="tr-TR" altLang="tr-TR" sz="400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GKN, </a:t>
            </a:r>
            <a:r>
              <a:rPr lang="tr-TR" altLang="tr-TR" sz="4000">
                <a:solidFill>
                  <a:srgbClr val="FF0000"/>
                </a:solidFill>
              </a:rPr>
              <a:t>6 ay gündüzün</a:t>
            </a:r>
            <a:r>
              <a:rPr lang="tr-TR" altLang="tr-TR" sz="4000">
                <a:solidFill>
                  <a:srgbClr val="FFFF00"/>
                </a:solidFill>
              </a:rPr>
              <a:t> başlangıcı.</a:t>
            </a:r>
            <a:endParaRPr lang="en-US" altLang="tr-TR" sz="4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1F06EA-6DCB-4A52-8BAD-9141F61F1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7813"/>
            <a:ext cx="3024188" cy="6175375"/>
          </a:xfrm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</a:rPr>
              <a:t>23 EYLÜL TARİHİ</a:t>
            </a:r>
            <a:br>
              <a:rPr lang="tr-TR" altLang="tr-TR" b="1">
                <a:solidFill>
                  <a:srgbClr val="FFFF00"/>
                </a:solidFill>
              </a:rPr>
            </a:br>
            <a:endParaRPr lang="tr-TR" altLang="tr-TR" b="1">
              <a:solidFill>
                <a:srgbClr val="FFFF00"/>
              </a:solidFill>
            </a:endParaRP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4292F1AA-1025-4FFD-A93F-6E1A794336C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97213" y="0"/>
          <a:ext cx="60467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Bit Eşlem Resmi" r:id="rId3" imgW="2771429" imgH="3142857" progId="Paint.Picture">
                  <p:embed/>
                </p:oleObj>
              </mc:Choice>
              <mc:Fallback>
                <p:oleObj name="Bit Eşlem Resmi" r:id="rId3" imgW="2771429" imgH="31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0"/>
                        <a:ext cx="6046787" cy="68580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38100" cmpd="dbl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6C0BC16D-B011-420C-B05A-D1F540E853E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-315913"/>
          <a:ext cx="9144000" cy="717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Bit Eşlem Resmi" r:id="rId3" imgW="3095238" imgH="3142857" progId="Paint.Picture">
                  <p:embed/>
                </p:oleObj>
              </mc:Choice>
              <mc:Fallback>
                <p:oleObj name="Bit Eşlem Resmi" r:id="rId3" imgW="3095238" imgH="314285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5913"/>
                        <a:ext cx="9144000" cy="717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>
            <a:extLst>
              <a:ext uri="{FF2B5EF4-FFF2-40B4-BE49-F238E27FC236}">
                <a16:creationId xmlns:a16="http://schemas.microsoft.com/office/drawing/2014/main" id="{1B1A7C7E-C98B-4436-829E-D06FEFFCA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2700338" cy="1916112"/>
          </a:xfrm>
        </p:spPr>
        <p:txBody>
          <a:bodyPr/>
          <a:lstStyle/>
          <a:p>
            <a:r>
              <a:rPr lang="tr-TR" altLang="tr-TR" sz="3200" b="1">
                <a:solidFill>
                  <a:srgbClr val="FFFF00"/>
                </a:solidFill>
              </a:rPr>
              <a:t>GÜNEŞ IŞINLARININ GELİŞ AÇISI (ANKARA)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Rectangle 27">
            <a:extLst>
              <a:ext uri="{FF2B5EF4-FFF2-40B4-BE49-F238E27FC236}">
                <a16:creationId xmlns:a16="http://schemas.microsoft.com/office/drawing/2014/main" id="{973C15F4-6514-4BAE-9F5B-EEE31F2E7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33825"/>
            <a:ext cx="9144000" cy="2924175"/>
          </a:xfrm>
        </p:spPr>
        <p:txBody>
          <a:bodyPr/>
          <a:lstStyle/>
          <a:p>
            <a:pPr algn="l"/>
            <a:r>
              <a:rPr lang="tr-TR" altLang="tr-TR">
                <a:solidFill>
                  <a:schemeClr val="tx1"/>
                </a:solidFill>
              </a:rPr>
              <a:t>21 Haziran tarihinde;</a:t>
            </a:r>
            <a:br>
              <a:rPr lang="tr-TR" altLang="tr-TR">
                <a:solidFill>
                  <a:schemeClr val="tx1"/>
                </a:solidFill>
              </a:rPr>
            </a:br>
            <a:r>
              <a:rPr lang="tr-TR" altLang="tr-TR">
                <a:solidFill>
                  <a:srgbClr val="FFFF00"/>
                </a:solidFill>
              </a:rPr>
              <a:t>*Hangisi KYK’dedir?</a:t>
            </a:r>
            <a:br>
              <a:rPr lang="tr-TR" altLang="tr-TR">
                <a:solidFill>
                  <a:srgbClr val="FFFF00"/>
                </a:solidFill>
              </a:rPr>
            </a:br>
            <a:r>
              <a:rPr lang="tr-TR" altLang="tr-TR">
                <a:solidFill>
                  <a:srgbClr val="FFFF00"/>
                </a:solidFill>
              </a:rPr>
              <a:t>*Ekvatora en yakın olan hangisi?</a:t>
            </a:r>
            <a:br>
              <a:rPr lang="tr-TR" altLang="tr-TR">
                <a:solidFill>
                  <a:srgbClr val="FFFF00"/>
                </a:solidFill>
              </a:rPr>
            </a:br>
            <a:r>
              <a:rPr lang="tr-TR" altLang="tr-TR">
                <a:solidFill>
                  <a:srgbClr val="FFFF00"/>
                </a:solidFill>
              </a:rPr>
              <a:t>*Enlem derecesi en büyük olan?</a:t>
            </a:r>
          </a:p>
        </p:txBody>
      </p:sp>
      <p:graphicFrame>
        <p:nvGraphicFramePr>
          <p:cNvPr id="33818" name="Group 26">
            <a:extLst>
              <a:ext uri="{FF2B5EF4-FFF2-40B4-BE49-F238E27FC236}">
                <a16:creationId xmlns:a16="http://schemas.microsoft.com/office/drawing/2014/main" id="{995EC9E2-1149-4E46-8346-7E4427C8AA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413" y="188913"/>
          <a:ext cx="8640762" cy="381635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1896089654"/>
                    </a:ext>
                  </a:extLst>
                </a:gridCol>
                <a:gridCol w="2881312">
                  <a:extLst>
                    <a:ext uri="{9D8B030D-6E8A-4147-A177-3AD203B41FA5}">
                      <a16:colId xmlns:a16="http://schemas.microsoft.com/office/drawing/2014/main" val="27822201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1029922441"/>
                    </a:ext>
                  </a:extLst>
                </a:gridCol>
              </a:tblGrid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GÜNDÜZ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84140"/>
                  </a:ext>
                </a:extLst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473371"/>
                  </a:ext>
                </a:extLst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618453"/>
                  </a:ext>
                </a:extLst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5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924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8" name="Group 40">
            <a:extLst>
              <a:ext uri="{FF2B5EF4-FFF2-40B4-BE49-F238E27FC236}">
                <a16:creationId xmlns:a16="http://schemas.microsoft.com/office/drawing/2014/main" id="{FF81F2B9-A2BB-4592-BE56-78FB37928F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5" cy="6480175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166272058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22312195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3852974075"/>
                    </a:ext>
                  </a:extLst>
                </a:gridCol>
              </a:tblGrid>
              <a:tr h="162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DERECESİ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GÜNDÜZ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62131"/>
                  </a:ext>
                </a:extLst>
              </a:tr>
              <a:tr h="161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Kutup Daireleri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(66</a:t>
                      </a:r>
                      <a:r>
                        <a:rPr kumimoji="0" lang="en-US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kumimoji="0" lang="tr-TR" altLang="tr-TR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ı</a:t>
                      </a: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tr-TR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24 SAAT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0 SAAT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24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060513"/>
                  </a:ext>
                </a:extLst>
              </a:tr>
              <a:tr h="162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Ekvator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(0</a:t>
                      </a:r>
                      <a:r>
                        <a:rPr kumimoji="0" lang="en-US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1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12 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739243"/>
                  </a:ext>
                </a:extLst>
              </a:tr>
              <a:tr h="161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Kutuplar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(90</a:t>
                      </a:r>
                      <a:r>
                        <a:rPr kumimoji="0" lang="en-US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</a:t>
                      </a:r>
                      <a:r>
                        <a:rPr kumimoji="0" lang="tr-TR" altLang="tr-TR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6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 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6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6 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3293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1 haziran">
            <a:extLst>
              <a:ext uri="{FF2B5EF4-FFF2-40B4-BE49-F238E27FC236}">
                <a16:creationId xmlns:a16="http://schemas.microsoft.com/office/drawing/2014/main" id="{E31BBD85-B039-46DD-B60D-F1B82D2B763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A628601B-4267-4F35-844A-6187D8460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398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21 HAZİRAN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B12ECB6-5206-4B49-97ED-41E7825E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871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3600" b="1">
                <a:solidFill>
                  <a:srgbClr val="FFFF00"/>
                </a:solidFill>
                <a:latin typeface="Verdana" panose="020B0604030504040204" pitchFamily="34" charset="0"/>
              </a:rPr>
              <a:t>EKLİPTİK (YÖRÜNGE DÜZLEMİ)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B90DB5-8A2D-4481-B6E9-3FDFED68B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3" y="44450"/>
            <a:ext cx="3035300" cy="6030913"/>
          </a:xfrm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</a:rPr>
              <a:t>21 HAZİRAN</a:t>
            </a:r>
            <a:br>
              <a:rPr lang="tr-TR" altLang="tr-TR" b="1">
                <a:solidFill>
                  <a:srgbClr val="FFFF00"/>
                </a:solidFill>
              </a:rPr>
            </a:b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KYK YAZ</a:t>
            </a: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GYK KIŞ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3FA54446-7971-4CE4-B6E9-EA69AEAD4D7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184525" y="-26988"/>
          <a:ext cx="5962650" cy="688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Bit Eşlem Resmi" r:id="rId3" imgW="2771429" imgH="3200000" progId="Paint.Picture">
                  <p:embed/>
                </p:oleObj>
              </mc:Choice>
              <mc:Fallback>
                <p:oleObj name="Bit Eşlem Resmi" r:id="rId3" imgW="2771429" imgH="32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-26988"/>
                        <a:ext cx="5962650" cy="688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9FCB867-2E08-47DC-8F2F-17629C574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HAZİRAN TARİHİ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FF00"/>
                </a:solidFill>
              </a:rPr>
              <a:t>KYK’de </a:t>
            </a:r>
            <a:r>
              <a:rPr lang="tr-TR" altLang="tr-TR" sz="4000">
                <a:solidFill>
                  <a:srgbClr val="FF0000"/>
                </a:solidFill>
              </a:rPr>
              <a:t>YAZ</a:t>
            </a:r>
            <a:r>
              <a:rPr lang="tr-TR" altLang="tr-TR" sz="4000">
                <a:solidFill>
                  <a:srgbClr val="FFFF00"/>
                </a:solidFill>
              </a:rPr>
              <a:t> mevsimi, GYK-</a:t>
            </a:r>
            <a:r>
              <a:rPr lang="tr-TR" altLang="tr-TR" sz="4000">
                <a:solidFill>
                  <a:srgbClr val="FF0000"/>
                </a:solidFill>
              </a:rPr>
              <a:t>KIŞ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Aydınlanma çemberi</a:t>
            </a:r>
            <a:r>
              <a:rPr lang="tr-TR" altLang="tr-TR" sz="4000">
                <a:solidFill>
                  <a:srgbClr val="FFFF00"/>
                </a:solidFill>
              </a:rPr>
              <a:t> kutup dairelerinden geçer.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Güneş ışınları</a:t>
            </a:r>
            <a:r>
              <a:rPr lang="tr-TR" altLang="tr-TR" sz="4000">
                <a:solidFill>
                  <a:srgbClr val="FFFF00"/>
                </a:solidFill>
              </a:rPr>
              <a:t> kutup dairelerine teğet geçer.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Kuzeye</a:t>
            </a:r>
            <a:r>
              <a:rPr lang="tr-TR" altLang="tr-TR" sz="4000">
                <a:solidFill>
                  <a:srgbClr val="FFFF00"/>
                </a:solidFill>
              </a:rPr>
              <a:t> gidildikçe </a:t>
            </a:r>
            <a:r>
              <a:rPr lang="tr-TR" altLang="tr-TR" sz="4000">
                <a:solidFill>
                  <a:srgbClr val="FF0000"/>
                </a:solidFill>
              </a:rPr>
              <a:t>gündüz</a:t>
            </a:r>
            <a:r>
              <a:rPr lang="tr-TR" altLang="tr-TR" sz="4000">
                <a:solidFill>
                  <a:srgbClr val="FFFF00"/>
                </a:solidFill>
              </a:rPr>
              <a:t>ler, </a:t>
            </a:r>
            <a:r>
              <a:rPr lang="tr-TR" altLang="tr-TR" sz="4000">
                <a:solidFill>
                  <a:srgbClr val="FF0000"/>
                </a:solidFill>
              </a:rPr>
              <a:t>güneye</a:t>
            </a:r>
            <a:r>
              <a:rPr lang="tr-TR" altLang="tr-TR" sz="4000">
                <a:solidFill>
                  <a:srgbClr val="FFFF00"/>
                </a:solidFill>
              </a:rPr>
              <a:t> gidildikçe </a:t>
            </a:r>
            <a:r>
              <a:rPr lang="tr-TR" altLang="tr-TR" sz="4000">
                <a:solidFill>
                  <a:srgbClr val="FF0000"/>
                </a:solidFill>
              </a:rPr>
              <a:t>gece</a:t>
            </a:r>
            <a:r>
              <a:rPr lang="tr-TR" altLang="tr-TR" sz="4000">
                <a:solidFill>
                  <a:srgbClr val="FFFF00"/>
                </a:solidFill>
              </a:rPr>
              <a:t>ler uzar. </a:t>
            </a:r>
          </a:p>
          <a:p>
            <a:pPr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KYK</a:t>
            </a:r>
            <a:r>
              <a:rPr lang="tr-TR" altLang="tr-TR" sz="4000">
                <a:solidFill>
                  <a:srgbClr val="FFFF00"/>
                </a:solidFill>
              </a:rPr>
              <a:t>-En uzun </a:t>
            </a:r>
            <a:r>
              <a:rPr lang="tr-TR" altLang="tr-TR" sz="4000">
                <a:solidFill>
                  <a:srgbClr val="FF0000"/>
                </a:solidFill>
              </a:rPr>
              <a:t>GÜNDÜZ</a:t>
            </a:r>
            <a:r>
              <a:rPr lang="tr-TR" altLang="tr-TR" sz="4000">
                <a:solidFill>
                  <a:srgbClr val="FFFF00"/>
                </a:solidFill>
              </a:rPr>
              <a:t>,                       </a:t>
            </a:r>
            <a:r>
              <a:rPr lang="tr-TR" altLang="tr-TR" sz="4000">
                <a:solidFill>
                  <a:srgbClr val="FF0000"/>
                </a:solidFill>
              </a:rPr>
              <a:t>GYK</a:t>
            </a:r>
            <a:r>
              <a:rPr lang="tr-TR" altLang="tr-TR" sz="4000">
                <a:solidFill>
                  <a:srgbClr val="FFFF00"/>
                </a:solidFill>
              </a:rPr>
              <a:t>-En uzun </a:t>
            </a:r>
            <a:r>
              <a:rPr lang="tr-TR" altLang="tr-TR" sz="4000">
                <a:solidFill>
                  <a:srgbClr val="FF0000"/>
                </a:solidFill>
              </a:rPr>
              <a:t>GECE.</a:t>
            </a:r>
            <a:r>
              <a:rPr lang="tr-TR" altLang="tr-TR" sz="40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1 haziran Ankara kopya">
            <a:extLst>
              <a:ext uri="{FF2B5EF4-FFF2-40B4-BE49-F238E27FC236}">
                <a16:creationId xmlns:a16="http://schemas.microsoft.com/office/drawing/2014/main" id="{DFBADA41-4F41-4A21-ABDE-896471CC7C4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D3CA7694-58CA-4B52-9193-26811407D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673725"/>
            <a:ext cx="8229600" cy="1139825"/>
          </a:xfrm>
        </p:spPr>
        <p:txBody>
          <a:bodyPr/>
          <a:lstStyle/>
          <a:p>
            <a:r>
              <a:rPr lang="tr-TR" altLang="tr-TR" sz="5400" b="1">
                <a:solidFill>
                  <a:srgbClr val="FFFF00"/>
                </a:solidFill>
              </a:rPr>
              <a:t>21 HAZİRAN ANKARA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EF48A8-7E82-4E5C-B33A-956C18938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b="1">
                <a:solidFill>
                  <a:srgbClr val="FFFF00"/>
                </a:solidFill>
              </a:rPr>
              <a:t>21 HAZİRAN TARİHİ /</a:t>
            </a:r>
            <a:r>
              <a:rPr lang="tr-TR" altLang="tr-TR" sz="4000" b="1">
                <a:solidFill>
                  <a:srgbClr val="FF0000"/>
                </a:solidFill>
              </a:rPr>
              <a:t> SONUÇLARI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FF00"/>
                </a:solidFill>
              </a:rPr>
              <a:t>Yengeç Dönencesinin </a:t>
            </a:r>
            <a:r>
              <a:rPr lang="tr-TR" altLang="tr-TR" sz="4000">
                <a:solidFill>
                  <a:srgbClr val="FF0000"/>
                </a:solidFill>
              </a:rPr>
              <a:t>Kuzeyinde</a:t>
            </a:r>
            <a:r>
              <a:rPr lang="tr-TR" altLang="tr-TR" sz="4000">
                <a:solidFill>
                  <a:srgbClr val="FFFF00"/>
                </a:solidFill>
              </a:rPr>
              <a:t> kalan yerlere güneş ışınları, gelebileceği </a:t>
            </a:r>
            <a:r>
              <a:rPr lang="tr-TR" altLang="tr-TR" sz="4000">
                <a:solidFill>
                  <a:srgbClr val="FF0000"/>
                </a:solidFill>
              </a:rPr>
              <a:t>en büyük açılar</a:t>
            </a:r>
            <a:r>
              <a:rPr lang="tr-TR" altLang="tr-TR" sz="4000">
                <a:solidFill>
                  <a:srgbClr val="FFFF00"/>
                </a:solidFill>
              </a:rPr>
              <a:t> ile gelir.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Oğlak Dönencesinin </a:t>
            </a:r>
            <a:r>
              <a:rPr lang="tr-TR" altLang="tr-TR" sz="4000">
                <a:solidFill>
                  <a:srgbClr val="FF0000"/>
                </a:solidFill>
              </a:rPr>
              <a:t>Güneyinde</a:t>
            </a:r>
            <a:r>
              <a:rPr lang="tr-TR" altLang="tr-TR" sz="4000">
                <a:solidFill>
                  <a:srgbClr val="FFFF00"/>
                </a:solidFill>
              </a:rPr>
              <a:t> kalan yerler güneş ışınları, gelebileceği </a:t>
            </a:r>
            <a:r>
              <a:rPr lang="tr-TR" altLang="tr-TR" sz="4000">
                <a:solidFill>
                  <a:srgbClr val="FF0000"/>
                </a:solidFill>
              </a:rPr>
              <a:t>en küçük açılar</a:t>
            </a:r>
            <a:r>
              <a:rPr lang="tr-TR" altLang="tr-TR" sz="4000">
                <a:solidFill>
                  <a:srgbClr val="FFFF00"/>
                </a:solidFill>
              </a:rPr>
              <a:t> ile gelir.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>
                <a:solidFill>
                  <a:srgbClr val="FFFF00"/>
                </a:solidFill>
              </a:rPr>
              <a:t> KYK’de </a:t>
            </a: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0000"/>
                </a:solidFill>
              </a:rPr>
              <a:t>GÖLGE kısa</a:t>
            </a:r>
            <a:r>
              <a:rPr lang="tr-TR" altLang="tr-TR" sz="4000">
                <a:solidFill>
                  <a:srgbClr val="FFFF00"/>
                </a:solidFill>
              </a:rPr>
              <a:t>, GYK’de </a:t>
            </a:r>
            <a:r>
              <a:rPr lang="tr-TR" altLang="tr-TR" sz="4000">
                <a:solidFill>
                  <a:srgbClr val="FF0000"/>
                </a:solidFill>
              </a:rPr>
              <a:t>GÖLGE uzundur</a:t>
            </a:r>
            <a:r>
              <a:rPr lang="tr-TR" altLang="tr-TR" sz="4000">
                <a:solidFill>
                  <a:srgbClr val="FFFF00"/>
                </a:solidFill>
              </a:rPr>
              <a:t>.</a:t>
            </a:r>
            <a:r>
              <a:rPr lang="tr-TR" altLang="tr-TR" sz="4000" b="1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FFFF00"/>
              </a:buClr>
              <a:buSzPct val="115000"/>
              <a:buFont typeface="Wingdings" panose="05000000000000000000" pitchFamily="2" charset="2"/>
              <a:buChar char="["/>
            </a:pPr>
            <a:r>
              <a:rPr lang="tr-TR" altLang="tr-TR" sz="4000" b="1">
                <a:solidFill>
                  <a:srgbClr val="FF0000"/>
                </a:solidFill>
              </a:rPr>
              <a:t> </a:t>
            </a:r>
            <a:r>
              <a:rPr lang="tr-TR" altLang="tr-TR" sz="4000">
                <a:solidFill>
                  <a:srgbClr val="FFFF00"/>
                </a:solidFill>
              </a:rPr>
              <a:t>KYK’de </a:t>
            </a:r>
            <a:r>
              <a:rPr lang="tr-TR" altLang="tr-TR" sz="4000">
                <a:solidFill>
                  <a:srgbClr val="FF0000"/>
                </a:solidFill>
              </a:rPr>
              <a:t>güneş erken doğar, geç batar.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68B422A-64BC-4B10-8868-4BFF12EDB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3" y="44450"/>
            <a:ext cx="3035300" cy="6030913"/>
          </a:xfrm>
        </p:spPr>
        <p:txBody>
          <a:bodyPr/>
          <a:lstStyle/>
          <a:p>
            <a:r>
              <a:rPr lang="tr-TR" altLang="tr-TR" b="1">
                <a:solidFill>
                  <a:srgbClr val="FFFF00"/>
                </a:solidFill>
              </a:rPr>
              <a:t>21 HAZİRAN</a:t>
            </a:r>
            <a:br>
              <a:rPr lang="tr-TR" altLang="tr-TR" b="1">
                <a:solidFill>
                  <a:srgbClr val="FFFF00"/>
                </a:solidFill>
              </a:rPr>
            </a:b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KYK YAZ</a:t>
            </a:r>
            <a:br>
              <a:rPr lang="tr-TR" altLang="tr-TR" b="1">
                <a:solidFill>
                  <a:srgbClr val="FFFF00"/>
                </a:solidFill>
              </a:rPr>
            </a:br>
            <a:r>
              <a:rPr lang="tr-TR" altLang="tr-TR" b="1">
                <a:solidFill>
                  <a:srgbClr val="FFFF00"/>
                </a:solidFill>
              </a:rPr>
              <a:t>GYK KIŞ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9BC23EEF-16D1-48FB-9CB2-DC52307ADA9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184525" y="-26988"/>
          <a:ext cx="5962650" cy="688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Bit Eşlem Resmi" r:id="rId3" imgW="2771429" imgH="3200000" progId="Paint.Picture">
                  <p:embed/>
                </p:oleObj>
              </mc:Choice>
              <mc:Fallback>
                <p:oleObj name="Bit Eşlem Resmi" r:id="rId3" imgW="2771429" imgH="32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-26988"/>
                        <a:ext cx="5962650" cy="688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96</TotalTime>
  <Words>634</Words>
  <Application>Microsoft Office PowerPoint</Application>
  <PresentationFormat>Ekran Gösterisi (4:3)</PresentationFormat>
  <Paragraphs>127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Wingdings</vt:lpstr>
      <vt:lpstr>Verdana</vt:lpstr>
      <vt:lpstr>Dalgacık</vt:lpstr>
      <vt:lpstr>Bit Eşlem Resmi</vt:lpstr>
      <vt:lpstr>DÜNYANIN YILLIK HAREKETİ ÖZEL TARİHLER</vt:lpstr>
      <vt:lpstr>PowerPoint Sunusu</vt:lpstr>
      <vt:lpstr>PowerPoint Sunusu</vt:lpstr>
      <vt:lpstr>21 HAZİRAN </vt:lpstr>
      <vt:lpstr>21 HAZİRAN  KYK YAZ GYK KIŞ</vt:lpstr>
      <vt:lpstr>PowerPoint Sunusu</vt:lpstr>
      <vt:lpstr>21 HAZİRAN ANKARA</vt:lpstr>
      <vt:lpstr>PowerPoint Sunusu</vt:lpstr>
      <vt:lpstr>21 HAZİRAN  KYK YAZ GYK KIŞ</vt:lpstr>
      <vt:lpstr>PowerPoint Sunusu</vt:lpstr>
      <vt:lpstr>PowerPoint Sunusu</vt:lpstr>
      <vt:lpstr>21 ARALIK (SOLSTİS)</vt:lpstr>
      <vt:lpstr>PowerPoint Sunusu</vt:lpstr>
      <vt:lpstr>21 ARALIK TARİHİ  GYK YAZ KYK KIŞ</vt:lpstr>
      <vt:lpstr>PowerPoint Sunusu</vt:lpstr>
      <vt:lpstr>21 ARALIK ANKARA</vt:lpstr>
      <vt:lpstr>PowerPoint Sunusu</vt:lpstr>
      <vt:lpstr>PowerPoint Sunusu</vt:lpstr>
      <vt:lpstr>21 MART- 23 EYLÜL (EKİNOKS  TARİHLERİ)  GECE-GÜNDÜZ EŞİTLİĞİ </vt:lpstr>
      <vt:lpstr>EKİNOKS TARİHLERİ</vt:lpstr>
      <vt:lpstr>PowerPoint Sunusu</vt:lpstr>
      <vt:lpstr>21 MART ANKARA</vt:lpstr>
      <vt:lpstr>PowerPoint Sunusu</vt:lpstr>
      <vt:lpstr>23 EYLÜL TARİHİ </vt:lpstr>
      <vt:lpstr>GÜNEŞ IŞINLARININ GELİŞ AÇISI (ANKARA)</vt:lpstr>
      <vt:lpstr>21 Haziran tarihinde; *Hangisi KYK’dedir? *Ekvatora en yakın olan hangisi? *Enlem derecesi en büyük olan?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Ekinoks ve Solstis Tarihleri</dc:title>
  <dc:creator>mehmet genç</dc:creator>
  <cp:lastModifiedBy>mehmet genç</cp:lastModifiedBy>
  <cp:revision>20</cp:revision>
  <dcterms:created xsi:type="dcterms:W3CDTF">1601-01-01T00:00:00Z</dcterms:created>
  <dcterms:modified xsi:type="dcterms:W3CDTF">2018-06-22T06:59:02Z</dcterms:modified>
</cp:coreProperties>
</file>