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8"/>
  </p:notesMasterIdLst>
  <p:sldIdLst>
    <p:sldId id="431" r:id="rId2"/>
    <p:sldId id="432" r:id="rId3"/>
    <p:sldId id="433" r:id="rId4"/>
    <p:sldId id="434" r:id="rId5"/>
    <p:sldId id="501" r:id="rId6"/>
    <p:sldId id="502" r:id="rId7"/>
    <p:sldId id="503" r:id="rId8"/>
    <p:sldId id="504" r:id="rId9"/>
    <p:sldId id="523" r:id="rId10"/>
    <p:sldId id="535" r:id="rId11"/>
    <p:sldId id="524" r:id="rId12"/>
    <p:sldId id="525" r:id="rId13"/>
    <p:sldId id="526" r:id="rId14"/>
    <p:sldId id="533" r:id="rId15"/>
    <p:sldId id="505" r:id="rId16"/>
    <p:sldId id="506" r:id="rId17"/>
    <p:sldId id="507" r:id="rId18"/>
    <p:sldId id="508" r:id="rId19"/>
    <p:sldId id="436" r:id="rId20"/>
    <p:sldId id="437" r:id="rId21"/>
    <p:sldId id="438" r:id="rId22"/>
    <p:sldId id="534" r:id="rId23"/>
    <p:sldId id="439" r:id="rId24"/>
    <p:sldId id="509" r:id="rId25"/>
    <p:sldId id="510" r:id="rId26"/>
    <p:sldId id="511" r:id="rId27"/>
    <p:sldId id="532" r:id="rId28"/>
    <p:sldId id="441" r:id="rId29"/>
    <p:sldId id="442" r:id="rId30"/>
    <p:sldId id="531" r:id="rId31"/>
    <p:sldId id="443" r:id="rId32"/>
    <p:sldId id="513" r:id="rId33"/>
    <p:sldId id="446" r:id="rId34"/>
    <p:sldId id="448" r:id="rId35"/>
    <p:sldId id="449" r:id="rId36"/>
    <p:sldId id="450" r:id="rId37"/>
    <p:sldId id="451" r:id="rId38"/>
    <p:sldId id="452" r:id="rId39"/>
    <p:sldId id="514" r:id="rId40"/>
    <p:sldId id="536" r:id="rId41"/>
    <p:sldId id="515" r:id="rId42"/>
    <p:sldId id="516" r:id="rId43"/>
    <p:sldId id="527" r:id="rId44"/>
    <p:sldId id="518" r:id="rId45"/>
    <p:sldId id="521" r:id="rId46"/>
    <p:sldId id="522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408" autoAdjust="0"/>
    <p:restoredTop sz="94660"/>
  </p:normalViewPr>
  <p:slideViewPr>
    <p:cSldViewPr>
      <p:cViewPr varScale="1">
        <p:scale>
          <a:sx n="85" d="100"/>
          <a:sy n="85" d="100"/>
        </p:scale>
        <p:origin x="100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>
            <a:extLst>
              <a:ext uri="{FF2B5EF4-FFF2-40B4-BE49-F238E27FC236}">
                <a16:creationId xmlns:a16="http://schemas.microsoft.com/office/drawing/2014/main" id="{E42D5814-F42A-4015-B1EC-7303F58B6D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F97E2E7-B474-46CE-B2EA-4A9A039DEA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CC1DCFF-8EE9-490F-B2A0-4083CDFE9143}" type="datetimeFigureOut">
              <a:rPr lang="tr-TR"/>
              <a:pPr>
                <a:defRPr/>
              </a:pPr>
              <a:t>16.11.2018</a:t>
            </a:fld>
            <a:endParaRPr lang="tr-TR"/>
          </a:p>
        </p:txBody>
      </p:sp>
      <p:sp>
        <p:nvSpPr>
          <p:cNvPr id="4" name="Slayt Görüntüsü Yer Tutucusu 3">
            <a:extLst>
              <a:ext uri="{FF2B5EF4-FFF2-40B4-BE49-F238E27FC236}">
                <a16:creationId xmlns:a16="http://schemas.microsoft.com/office/drawing/2014/main" id="{6BFFCD04-48D0-42C0-93A4-7D634A1E41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>
            <a:extLst>
              <a:ext uri="{FF2B5EF4-FFF2-40B4-BE49-F238E27FC236}">
                <a16:creationId xmlns:a16="http://schemas.microsoft.com/office/drawing/2014/main" id="{53870B7C-F579-4325-97C5-841B4DC16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bilgi Yer Tutucusu 5">
            <a:extLst>
              <a:ext uri="{FF2B5EF4-FFF2-40B4-BE49-F238E27FC236}">
                <a16:creationId xmlns:a16="http://schemas.microsoft.com/office/drawing/2014/main" id="{9D29357A-CB22-426A-88C9-3AA8BC8718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7669DE4-1C1E-41BE-B21D-2223E21CF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B1AB24-FAE0-4A9C-AC20-77760B7CE309}" type="slidenum">
              <a:rPr lang="tr-TR" altLang="tr-TR"/>
              <a:pPr/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A6472FB-36FB-4CF6-BE7E-8B11DE73CABC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ED96928D-40F2-4B51-878F-24DD90073F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6016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6016 w 5740"/>
                <a:gd name="T7" fmla="*/ 0 h 4316"/>
                <a:gd name="T8" fmla="*/ 6016 w 5740"/>
                <a:gd name="T9" fmla="*/ 0 h 4316"/>
                <a:gd name="T10" fmla="*/ 6016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>
                <a:latin typeface="Arial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A261B6ED-18AB-4E3D-B377-D1409F8AE46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>
                <a:extLst>
                  <a:ext uri="{FF2B5EF4-FFF2-40B4-BE49-F238E27FC236}">
                    <a16:creationId xmlns:a16="http://schemas.microsoft.com/office/drawing/2014/main" id="{501BB795-196D-48A8-BF12-37E5C87B805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8" name="Oval 6">
                <a:extLst>
                  <a:ext uri="{FF2B5EF4-FFF2-40B4-BE49-F238E27FC236}">
                    <a16:creationId xmlns:a16="http://schemas.microsoft.com/office/drawing/2014/main" id="{7C4F5A26-1C1A-4A23-8140-A7D3157DD44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9" name="Oval 7">
                <a:extLst>
                  <a:ext uri="{FF2B5EF4-FFF2-40B4-BE49-F238E27FC236}">
                    <a16:creationId xmlns:a16="http://schemas.microsoft.com/office/drawing/2014/main" id="{C0932CE6-EDB2-45CA-9853-19A6BD9337C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0" name="Oval 8">
                <a:extLst>
                  <a:ext uri="{FF2B5EF4-FFF2-40B4-BE49-F238E27FC236}">
                    <a16:creationId xmlns:a16="http://schemas.microsoft.com/office/drawing/2014/main" id="{189F4899-C2A9-489E-8F65-8F6A8A093E7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1" name="Oval 9">
                <a:extLst>
                  <a:ext uri="{FF2B5EF4-FFF2-40B4-BE49-F238E27FC236}">
                    <a16:creationId xmlns:a16="http://schemas.microsoft.com/office/drawing/2014/main" id="{B86D0D54-8250-4F56-B09D-FF2C9B13CFD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BF319E8C-3157-4501-BFC5-2BEDEE29A9A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41E199B9-557D-40DC-8EBC-70A615BA4D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42A65949-A027-4D85-A78F-FFB936D830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5" name="Freeform 13">
                <a:extLst>
                  <a:ext uri="{FF2B5EF4-FFF2-40B4-BE49-F238E27FC236}">
                    <a16:creationId xmlns:a16="http://schemas.microsoft.com/office/drawing/2014/main" id="{0FEA74CA-53C5-4F9F-B47D-C6D49A7EA1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6" name="Freeform 14">
                <a:extLst>
                  <a:ext uri="{FF2B5EF4-FFF2-40B4-BE49-F238E27FC236}">
                    <a16:creationId xmlns:a16="http://schemas.microsoft.com/office/drawing/2014/main" id="{F4D91E58-7B28-4051-9247-C64C85981DA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67" name="Oval 15">
                <a:extLst>
                  <a:ext uri="{FF2B5EF4-FFF2-40B4-BE49-F238E27FC236}">
                    <a16:creationId xmlns:a16="http://schemas.microsoft.com/office/drawing/2014/main" id="{FB8C8939-1CDA-4E2D-A559-BBEB6A3D311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92C89B04-24C8-4DD7-9051-77DC6741396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EB259B88-1E74-4727-951B-50F00940507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2B5EFB9E-86E4-43A7-B10F-B35258B6170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1" name="Oval 19">
                <a:extLst>
                  <a:ext uri="{FF2B5EF4-FFF2-40B4-BE49-F238E27FC236}">
                    <a16:creationId xmlns:a16="http://schemas.microsoft.com/office/drawing/2014/main" id="{49A240BB-F72E-4912-A5E4-62AD0E2AEFF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2" name="Oval 20">
                <a:extLst>
                  <a:ext uri="{FF2B5EF4-FFF2-40B4-BE49-F238E27FC236}">
                    <a16:creationId xmlns:a16="http://schemas.microsoft.com/office/drawing/2014/main" id="{4453BD76-45A6-4182-816C-8F54CFFCFFD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8BC71C05-80D9-4B36-97CB-FD1EA96048C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4" name="Oval 22">
                <a:extLst>
                  <a:ext uri="{FF2B5EF4-FFF2-40B4-BE49-F238E27FC236}">
                    <a16:creationId xmlns:a16="http://schemas.microsoft.com/office/drawing/2014/main" id="{8F70E5DF-EC71-4163-B646-615FDF00C5D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E91B127B-6F8E-4EC1-B4EF-4A047EEB2F4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6" name="Oval 24">
                <a:extLst>
                  <a:ext uri="{FF2B5EF4-FFF2-40B4-BE49-F238E27FC236}">
                    <a16:creationId xmlns:a16="http://schemas.microsoft.com/office/drawing/2014/main" id="{565004C5-9488-483F-8D23-5FA3E8F1736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0098D7EB-46AD-4C1C-B446-D35C7A30AD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74DC2A8B-DFA8-4E25-87B4-004116C6640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B51F61B8-C1C3-4F87-A673-686E6E515FF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E77B1E5E-6A26-4EA2-B171-46F1288CB4A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E32DF88F-9D14-4544-87FB-40FF149683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D35652BD-19B4-4BF4-9F9C-51C9514C60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8A81844A-514D-46D3-AD41-BED410957E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D5291F72-1B55-4ED4-8874-3FCE12CC795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DAE6FD11-60AD-447F-8EC1-2E114BA603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5559AE7-33DA-49D3-B962-682ACEFC36C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</p:grpSp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4ABD8D87-5AA1-45B3-AD75-26B5E4B1085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88F61A0C-9ACF-43BB-96D7-0CE3C9E27314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8299375B-DA30-4145-A662-EADD2F7C56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C128B5E4-1D67-4A8B-85C9-FDE89421DF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BB7BA8FA-DC05-40A8-BE69-1070D535F1A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67D5F521-1BA4-485F-B591-4AAF39473AD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A13A1E1A-168B-4655-ABBF-210BCEDFCA9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9E24CD41-0CA5-4661-8309-7B0A8491B4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029ED655-BA90-447E-B461-C4F57B6442F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0" name="Freeform 44">
                <a:extLst>
                  <a:ext uri="{FF2B5EF4-FFF2-40B4-BE49-F238E27FC236}">
                    <a16:creationId xmlns:a16="http://schemas.microsoft.com/office/drawing/2014/main" id="{5F8A846E-611F-4A9C-80A1-7A939E3F2D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B55682EB-1686-472B-9D56-C473A1C854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2" name="Freeform 46">
                <a:extLst>
                  <a:ext uri="{FF2B5EF4-FFF2-40B4-BE49-F238E27FC236}">
                    <a16:creationId xmlns:a16="http://schemas.microsoft.com/office/drawing/2014/main" id="{481DE7A5-C2F4-41F0-B060-15D7AA6DD09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3" name="Oval 47">
                <a:extLst>
                  <a:ext uri="{FF2B5EF4-FFF2-40B4-BE49-F238E27FC236}">
                    <a16:creationId xmlns:a16="http://schemas.microsoft.com/office/drawing/2014/main" id="{24D2A222-0D34-4802-A433-13961D360D3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4" name="Oval 48">
                <a:extLst>
                  <a:ext uri="{FF2B5EF4-FFF2-40B4-BE49-F238E27FC236}">
                    <a16:creationId xmlns:a16="http://schemas.microsoft.com/office/drawing/2014/main" id="{61A7F569-3B00-477F-9BA0-9BAD49715C4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5" name="Oval 49">
                <a:extLst>
                  <a:ext uri="{FF2B5EF4-FFF2-40B4-BE49-F238E27FC236}">
                    <a16:creationId xmlns:a16="http://schemas.microsoft.com/office/drawing/2014/main" id="{0DB5213B-FA18-49DC-B7D2-F55C27550D1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6" name="Oval 50">
                <a:extLst>
                  <a:ext uri="{FF2B5EF4-FFF2-40B4-BE49-F238E27FC236}">
                    <a16:creationId xmlns:a16="http://schemas.microsoft.com/office/drawing/2014/main" id="{EEC8AB82-60B1-403A-8AD3-F90B5DB3904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7" name="Oval 51">
                <a:extLst>
                  <a:ext uri="{FF2B5EF4-FFF2-40B4-BE49-F238E27FC236}">
                    <a16:creationId xmlns:a16="http://schemas.microsoft.com/office/drawing/2014/main" id="{7CB20781-4C2D-48B1-BA02-EE259E9BFE2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38" name="Oval 52">
                <a:extLst>
                  <a:ext uri="{FF2B5EF4-FFF2-40B4-BE49-F238E27FC236}">
                    <a16:creationId xmlns:a16="http://schemas.microsoft.com/office/drawing/2014/main" id="{6F274ABF-9F81-42EE-AC7F-7EF638E9801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</p:grpSp>
        <p:grpSp>
          <p:nvGrpSpPr>
            <p:cNvPr id="9" name="Group 53">
              <a:extLst>
                <a:ext uri="{FF2B5EF4-FFF2-40B4-BE49-F238E27FC236}">
                  <a16:creationId xmlns:a16="http://schemas.microsoft.com/office/drawing/2014/main" id="{8C972225-D1AD-450F-8A33-4E840229647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>
                <a:extLst>
                  <a:ext uri="{FF2B5EF4-FFF2-40B4-BE49-F238E27FC236}">
                    <a16:creationId xmlns:a16="http://schemas.microsoft.com/office/drawing/2014/main" id="{EEC5BD46-40E0-485B-B389-AD3C7E85A0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4 w 382"/>
                  <a:gd name="T19" fmla="*/ 96 h 96"/>
                  <a:gd name="T20" fmla="*/ 278 w 382"/>
                  <a:gd name="T21" fmla="*/ 90 h 96"/>
                  <a:gd name="T22" fmla="*/ 326 w 382"/>
                  <a:gd name="T23" fmla="*/ 84 h 96"/>
                  <a:gd name="T24" fmla="*/ 367 w 382"/>
                  <a:gd name="T25" fmla="*/ 66 h 96"/>
                  <a:gd name="T26" fmla="*/ 397 w 382"/>
                  <a:gd name="T27" fmla="*/ 42 h 96"/>
                  <a:gd name="T28" fmla="*/ 391 w 382"/>
                  <a:gd name="T29" fmla="*/ 42 h 96"/>
                  <a:gd name="T30" fmla="*/ 361 w 382"/>
                  <a:gd name="T31" fmla="*/ 66 h 96"/>
                  <a:gd name="T32" fmla="*/ 320 w 382"/>
                  <a:gd name="T33" fmla="*/ 78 h 96"/>
                  <a:gd name="T34" fmla="*/ 278 w 382"/>
                  <a:gd name="T35" fmla="*/ 90 h 96"/>
                  <a:gd name="T36" fmla="*/ 224 w 382"/>
                  <a:gd name="T37" fmla="*/ 96 h 96"/>
                  <a:gd name="T38" fmla="*/ 22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1" name="Freeform 55">
                <a:extLst>
                  <a:ext uri="{FF2B5EF4-FFF2-40B4-BE49-F238E27FC236}">
                    <a16:creationId xmlns:a16="http://schemas.microsoft.com/office/drawing/2014/main" id="{081258AB-2D93-443A-86EA-862F58E115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" name="Freeform 56">
                <a:extLst>
                  <a:ext uri="{FF2B5EF4-FFF2-40B4-BE49-F238E27FC236}">
                    <a16:creationId xmlns:a16="http://schemas.microsoft.com/office/drawing/2014/main" id="{D247AF21-141A-4FB5-ABA7-BF6457F985D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3" name="Freeform 57">
                <a:extLst>
                  <a:ext uri="{FF2B5EF4-FFF2-40B4-BE49-F238E27FC236}">
                    <a16:creationId xmlns:a16="http://schemas.microsoft.com/office/drawing/2014/main" id="{8788B164-6D6F-4B08-B6F9-BE9B9CEA1B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4" name="Freeform 58">
                <a:extLst>
                  <a:ext uri="{FF2B5EF4-FFF2-40B4-BE49-F238E27FC236}">
                    <a16:creationId xmlns:a16="http://schemas.microsoft.com/office/drawing/2014/main" id="{53030A2C-C0BF-49CA-9FCE-A1BC571F88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5" name="Freeform 59">
                <a:extLst>
                  <a:ext uri="{FF2B5EF4-FFF2-40B4-BE49-F238E27FC236}">
                    <a16:creationId xmlns:a16="http://schemas.microsoft.com/office/drawing/2014/main" id="{341AD9D3-8C88-459B-B8FF-3228722B267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4 w 185"/>
                  <a:gd name="T5" fmla="*/ 36 h 210"/>
                  <a:gd name="T6" fmla="*/ 170 w 185"/>
                  <a:gd name="T7" fmla="*/ 72 h 210"/>
                  <a:gd name="T8" fmla="*/ 176 w 185"/>
                  <a:gd name="T9" fmla="*/ 90 h 210"/>
                  <a:gd name="T10" fmla="*/ 182 w 185"/>
                  <a:gd name="T11" fmla="*/ 114 h 210"/>
                  <a:gd name="T12" fmla="*/ 176 w 185"/>
                  <a:gd name="T13" fmla="*/ 138 h 210"/>
                  <a:gd name="T14" fmla="*/ 164 w 185"/>
                  <a:gd name="T15" fmla="*/ 162 h 210"/>
                  <a:gd name="T16" fmla="*/ 134 w 185"/>
                  <a:gd name="T17" fmla="*/ 180 h 210"/>
                  <a:gd name="T18" fmla="*/ 90 w 185"/>
                  <a:gd name="T19" fmla="*/ 198 h 210"/>
                  <a:gd name="T20" fmla="*/ 111 w 185"/>
                  <a:gd name="T21" fmla="*/ 210 h 210"/>
                  <a:gd name="T22" fmla="*/ 146 w 185"/>
                  <a:gd name="T23" fmla="*/ 192 h 210"/>
                  <a:gd name="T24" fmla="*/ 176 w 185"/>
                  <a:gd name="T25" fmla="*/ 168 h 210"/>
                  <a:gd name="T26" fmla="*/ 194 w 185"/>
                  <a:gd name="T27" fmla="*/ 144 h 210"/>
                  <a:gd name="T28" fmla="*/ 200 w 185"/>
                  <a:gd name="T29" fmla="*/ 114 h 210"/>
                  <a:gd name="T30" fmla="*/ 194 w 185"/>
                  <a:gd name="T31" fmla="*/ 90 h 210"/>
                  <a:gd name="T32" fmla="*/ 188 w 185"/>
                  <a:gd name="T33" fmla="*/ 66 h 210"/>
                  <a:gd name="T34" fmla="*/ 170 w 185"/>
                  <a:gd name="T35" fmla="*/ 48 h 210"/>
                  <a:gd name="T36" fmla="*/ 14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6" name="Freeform 60">
                <a:extLst>
                  <a:ext uri="{FF2B5EF4-FFF2-40B4-BE49-F238E27FC236}">
                    <a16:creationId xmlns:a16="http://schemas.microsoft.com/office/drawing/2014/main" id="{AB89BB30-E178-4E83-97AB-CB71D0FB5654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grpSp>
            <p:nvGrpSpPr>
              <p:cNvPr id="17" name="Group 61">
                <a:extLst>
                  <a:ext uri="{FF2B5EF4-FFF2-40B4-BE49-F238E27FC236}">
                    <a16:creationId xmlns:a16="http://schemas.microsoft.com/office/drawing/2014/main" id="{5D691581-852C-4D17-A4F2-95BA041026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>
                  <a:extLst>
                    <a:ext uri="{FF2B5EF4-FFF2-40B4-BE49-F238E27FC236}">
                      <a16:creationId xmlns:a16="http://schemas.microsoft.com/office/drawing/2014/main" id="{5FB613A2-05FD-45F1-B7A1-BA70287E021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  <p:sp>
              <p:nvSpPr>
                <p:cNvPr id="19" name="Oval 63">
                  <a:extLst>
                    <a:ext uri="{FF2B5EF4-FFF2-40B4-BE49-F238E27FC236}">
                      <a16:creationId xmlns:a16="http://schemas.microsoft.com/office/drawing/2014/main" id="{E61B142D-B3AA-4826-A621-AB7CEE0E851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  <p:sp>
              <p:nvSpPr>
                <p:cNvPr id="20" name="Oval 64">
                  <a:extLst>
                    <a:ext uri="{FF2B5EF4-FFF2-40B4-BE49-F238E27FC236}">
                      <a16:creationId xmlns:a16="http://schemas.microsoft.com/office/drawing/2014/main" id="{F4BF3404-24F6-433E-A2D7-FABB80C05FD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  <p:sp>
              <p:nvSpPr>
                <p:cNvPr id="21" name="Oval 65">
                  <a:extLst>
                    <a:ext uri="{FF2B5EF4-FFF2-40B4-BE49-F238E27FC236}">
                      <a16:creationId xmlns:a16="http://schemas.microsoft.com/office/drawing/2014/main" id="{2BB1A661-FB84-4E3D-B38F-58E7F7CBFF5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</p:grpSp>
        </p:grpSp>
      </p:grpSp>
      <p:sp>
        <p:nvSpPr>
          <p:cNvPr id="1337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tr-TR" noProof="0"/>
              <a:t>Asıl başlık stili için tıklatın</a:t>
            </a:r>
          </a:p>
        </p:txBody>
      </p:sp>
      <p:sp>
        <p:nvSpPr>
          <p:cNvPr id="1337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tr-TR" noProof="0"/>
              <a:t>Asıl alt başlık stilini düzenlemek için tıklatın</a:t>
            </a:r>
          </a:p>
        </p:txBody>
      </p:sp>
      <p:sp>
        <p:nvSpPr>
          <p:cNvPr id="68" name="Rectangle 68">
            <a:extLst>
              <a:ext uri="{FF2B5EF4-FFF2-40B4-BE49-F238E27FC236}">
                <a16:creationId xmlns:a16="http://schemas.microsoft.com/office/drawing/2014/main" id="{A1FFCDCC-C8B6-4FE8-8C06-383A2510AF6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3DD4DA2F-F46F-446B-BC61-8B69A6F8D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A4EA84A5-19A0-4E3F-84BE-BF6A928CC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3A9F744-9524-44E4-A2DC-6CDB7665DE1F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90694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0AFC3439-C8D9-469F-86B3-2BC889DA7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5559ACB7-0513-4BBC-825B-DAE812AED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097BE91D-69E1-49AF-BCFD-5B374DC12B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9DFF5-ACB3-4625-A95C-AB6A96836E90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37609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AE006C94-D037-4526-BF42-FC406FB2D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C067E90D-38B8-47FC-AC66-50EC847CF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A8A4648F-4F72-4FA1-9F24-7FF9AC3AB2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7BC8A-0A66-4F03-AA97-E83AFB0C6A6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4395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C3CCA800-8997-4177-91DA-2856C4822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1EEC6192-0CC5-4589-9061-EC614120A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94986652-5A4B-4B3C-B9EB-AA2810D8E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90918-5E3E-43A5-89C1-ECDFC183509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9553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B38F9AB2-DE42-4515-9D2B-E514AE2B6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B473BBD5-CE28-460C-9030-E1A1D7210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9D011A9F-2577-4966-AA48-7A52792F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28EB8-C84D-40BB-8B49-E8667B08A391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1015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38702D9A-DCD5-4323-A177-4502C542A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90EF4097-9D09-408B-B460-42AF05777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C0C331F9-E603-4DCF-97C6-184054672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DB033-9A21-43E8-90F3-56293A0F177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88515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E304BBB8-2558-4B2B-AD71-F60F34F08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F0C60B90-4DA9-48C3-9779-C67AB069FF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426BB3EC-5C79-487F-B25A-B54B012DE1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9DCEE-9A70-41EA-A60D-ECC4E9904359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7599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41EA65A0-09B9-48C7-AA6F-A14F44B40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03DACA2E-78A4-4C7E-9C4D-9C3C29E4D3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B46A7BD2-7B80-499D-AAE6-BE6111560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8C538-35FF-4654-A244-88358A01620F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5106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F1FD71B8-9B9F-4DA0-8BD1-1063AB3D5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6F29B105-7DDD-42FA-B889-76BBF95465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D588EC89-1A5D-4F14-A248-600870F1B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94BED-BA1F-4772-9DFE-ED68A0D51CA2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5705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90E0E1E7-E169-4C40-984F-9B8F2E668F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70">
            <a:extLst>
              <a:ext uri="{FF2B5EF4-FFF2-40B4-BE49-F238E27FC236}">
                <a16:creationId xmlns:a16="http://schemas.microsoft.com/office/drawing/2014/main" id="{0012BA0A-3EA5-4A8D-AA1D-EB601A839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B1624F0C-0B66-4316-BE65-516F71C134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F6CA6-4BCB-4D4D-B639-56D41D0CF3C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58474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A90A5196-1E57-41C5-9BDC-0648760043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F701E7F1-49F1-440F-A19D-339000EBE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46BAD4C7-0713-4D19-BE7B-CCFF7E278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9B932-E8AD-439F-9DA2-3306D67B71E2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4817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9FBE66BE-CCC6-4290-A960-7B55C4691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30F8FE88-0B21-497E-BE0C-5F0FBBA506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20D7DD56-4ECA-4DBD-A861-62FACE150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78748-D7CA-4987-9829-4A94C221C91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346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2">
            <a:extLst>
              <a:ext uri="{FF2B5EF4-FFF2-40B4-BE49-F238E27FC236}">
                <a16:creationId xmlns:a16="http://schemas.microsoft.com/office/drawing/2014/main" id="{AC7B16AA-F9E8-4DEE-AC06-CBA9FF8FF834}"/>
              </a:ext>
            </a:extLst>
          </p:cNvPr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tr-TR">
              <a:latin typeface="Arial" charset="0"/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E90F535D-A9FA-43DD-870A-03E5E09B0457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A2B2CB93-7A0B-44A7-A49A-8DEC387045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6016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6016 w 5740"/>
                <a:gd name="T7" fmla="*/ 0 h 4316"/>
                <a:gd name="T8" fmla="*/ 6016 w 5740"/>
                <a:gd name="T9" fmla="*/ 0 h 4316"/>
                <a:gd name="T10" fmla="*/ 6016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>
                <a:latin typeface="Arial" charset="0"/>
              </a:endParaRPr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744F8F4E-97C4-477E-AB3A-3DD81A726A4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2294" name="Oval 6">
                <a:extLst>
                  <a:ext uri="{FF2B5EF4-FFF2-40B4-BE49-F238E27FC236}">
                    <a16:creationId xmlns:a16="http://schemas.microsoft.com/office/drawing/2014/main" id="{B7BC19CC-EF41-4ABE-8E24-E5F4FE3B4AA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295" name="Oval 7">
                <a:extLst>
                  <a:ext uri="{FF2B5EF4-FFF2-40B4-BE49-F238E27FC236}">
                    <a16:creationId xmlns:a16="http://schemas.microsoft.com/office/drawing/2014/main" id="{327BB5CE-F5B0-42FE-8738-DD02AE089FC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296" name="Oval 8">
                <a:extLst>
                  <a:ext uri="{FF2B5EF4-FFF2-40B4-BE49-F238E27FC236}">
                    <a16:creationId xmlns:a16="http://schemas.microsoft.com/office/drawing/2014/main" id="{028E9AE1-DF04-44C9-A2FD-38FCE082457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297" name="Oval 9">
                <a:extLst>
                  <a:ext uri="{FF2B5EF4-FFF2-40B4-BE49-F238E27FC236}">
                    <a16:creationId xmlns:a16="http://schemas.microsoft.com/office/drawing/2014/main" id="{9A018D09-7082-4FA0-91EB-5EF89B46F65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298" name="Oval 10">
                <a:extLst>
                  <a:ext uri="{FF2B5EF4-FFF2-40B4-BE49-F238E27FC236}">
                    <a16:creationId xmlns:a16="http://schemas.microsoft.com/office/drawing/2014/main" id="{7D254F73-5B5D-4BA5-A3A9-2FBC7C15616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299" name="Freeform 11">
                <a:extLst>
                  <a:ext uri="{FF2B5EF4-FFF2-40B4-BE49-F238E27FC236}">
                    <a16:creationId xmlns:a16="http://schemas.microsoft.com/office/drawing/2014/main" id="{D1E5F46E-3AC4-4736-BA86-8697B6A504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0" name="Freeform 12">
                <a:extLst>
                  <a:ext uri="{FF2B5EF4-FFF2-40B4-BE49-F238E27FC236}">
                    <a16:creationId xmlns:a16="http://schemas.microsoft.com/office/drawing/2014/main" id="{A1F5270E-086C-4AC4-8FD2-1639A440F0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1" name="Freeform 13">
                <a:extLst>
                  <a:ext uri="{FF2B5EF4-FFF2-40B4-BE49-F238E27FC236}">
                    <a16:creationId xmlns:a16="http://schemas.microsoft.com/office/drawing/2014/main" id="{1B9A39F0-EA60-4572-87FC-E03331E4EB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2" name="Freeform 14">
                <a:extLst>
                  <a:ext uri="{FF2B5EF4-FFF2-40B4-BE49-F238E27FC236}">
                    <a16:creationId xmlns:a16="http://schemas.microsoft.com/office/drawing/2014/main" id="{77E43F71-5261-4BBA-899C-C745395425F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3" name="Freeform 15">
                <a:extLst>
                  <a:ext uri="{FF2B5EF4-FFF2-40B4-BE49-F238E27FC236}">
                    <a16:creationId xmlns:a16="http://schemas.microsoft.com/office/drawing/2014/main" id="{EDB9A406-5BCF-4602-92ED-CF2D8DF028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4" name="Oval 16">
                <a:extLst>
                  <a:ext uri="{FF2B5EF4-FFF2-40B4-BE49-F238E27FC236}">
                    <a16:creationId xmlns:a16="http://schemas.microsoft.com/office/drawing/2014/main" id="{33634DAF-7B29-4BED-A0C6-13A4FDD3C32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</p:grpSp>
        <p:grpSp>
          <p:nvGrpSpPr>
            <p:cNvPr id="1035" name="Group 17">
              <a:extLst>
                <a:ext uri="{FF2B5EF4-FFF2-40B4-BE49-F238E27FC236}">
                  <a16:creationId xmlns:a16="http://schemas.microsoft.com/office/drawing/2014/main" id="{246CDA9F-7644-4012-A0FD-2AA49C29C57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2306" name="Oval 18">
                <a:extLst>
                  <a:ext uri="{FF2B5EF4-FFF2-40B4-BE49-F238E27FC236}">
                    <a16:creationId xmlns:a16="http://schemas.microsoft.com/office/drawing/2014/main" id="{F75A0995-14B8-4BC0-863B-0DA69E6E901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7" name="Oval 19">
                <a:extLst>
                  <a:ext uri="{FF2B5EF4-FFF2-40B4-BE49-F238E27FC236}">
                    <a16:creationId xmlns:a16="http://schemas.microsoft.com/office/drawing/2014/main" id="{90BE8AB0-73FE-4684-9DDF-EC00ED85CD2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8" name="Oval 20">
                <a:extLst>
                  <a:ext uri="{FF2B5EF4-FFF2-40B4-BE49-F238E27FC236}">
                    <a16:creationId xmlns:a16="http://schemas.microsoft.com/office/drawing/2014/main" id="{E597D69E-0FE3-4C26-A6C9-EBE2432F6DD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09" name="Oval 21">
                <a:extLst>
                  <a:ext uri="{FF2B5EF4-FFF2-40B4-BE49-F238E27FC236}">
                    <a16:creationId xmlns:a16="http://schemas.microsoft.com/office/drawing/2014/main" id="{132D5247-8BF5-43A7-96AE-2AC789C9038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0" name="Oval 22">
                <a:extLst>
                  <a:ext uri="{FF2B5EF4-FFF2-40B4-BE49-F238E27FC236}">
                    <a16:creationId xmlns:a16="http://schemas.microsoft.com/office/drawing/2014/main" id="{AB95538D-41E3-44A1-ADDB-F43291EACEE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1" name="Oval 23">
                <a:extLst>
                  <a:ext uri="{FF2B5EF4-FFF2-40B4-BE49-F238E27FC236}">
                    <a16:creationId xmlns:a16="http://schemas.microsoft.com/office/drawing/2014/main" id="{01EF25D2-F465-4576-A6F7-9133E984004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2" name="Oval 24">
                <a:extLst>
                  <a:ext uri="{FF2B5EF4-FFF2-40B4-BE49-F238E27FC236}">
                    <a16:creationId xmlns:a16="http://schemas.microsoft.com/office/drawing/2014/main" id="{B2582F3C-0ED6-4187-979E-FF305C06088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3" name="Oval 25">
                <a:extLst>
                  <a:ext uri="{FF2B5EF4-FFF2-40B4-BE49-F238E27FC236}">
                    <a16:creationId xmlns:a16="http://schemas.microsoft.com/office/drawing/2014/main" id="{9FD9988A-3E0F-4325-A970-B3E285E6D7F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4" name="Freeform 26">
                <a:extLst>
                  <a:ext uri="{FF2B5EF4-FFF2-40B4-BE49-F238E27FC236}">
                    <a16:creationId xmlns:a16="http://schemas.microsoft.com/office/drawing/2014/main" id="{7F3BA9F6-ED71-4E7A-B80A-633C130DEAD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5" name="Freeform 27">
                <a:extLst>
                  <a:ext uri="{FF2B5EF4-FFF2-40B4-BE49-F238E27FC236}">
                    <a16:creationId xmlns:a16="http://schemas.microsoft.com/office/drawing/2014/main" id="{DDB6362E-C92F-471F-A57C-3737F6BA9E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6" name="Freeform 28">
                <a:extLst>
                  <a:ext uri="{FF2B5EF4-FFF2-40B4-BE49-F238E27FC236}">
                    <a16:creationId xmlns:a16="http://schemas.microsoft.com/office/drawing/2014/main" id="{BAF08BA3-E846-4672-81C4-12BF7DD08D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17" name="Freeform 29">
                <a:extLst>
                  <a:ext uri="{FF2B5EF4-FFF2-40B4-BE49-F238E27FC236}">
                    <a16:creationId xmlns:a16="http://schemas.microsoft.com/office/drawing/2014/main" id="{569F87A0-4B94-4477-B0B3-B40A20F7BB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79" name="Freeform 30">
                <a:extLst>
                  <a:ext uri="{FF2B5EF4-FFF2-40B4-BE49-F238E27FC236}">
                    <a16:creationId xmlns:a16="http://schemas.microsoft.com/office/drawing/2014/main" id="{A6249F6F-1D41-4424-BC2D-D09A0D28D54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80" name="Freeform 31">
                <a:extLst>
                  <a:ext uri="{FF2B5EF4-FFF2-40B4-BE49-F238E27FC236}">
                    <a16:creationId xmlns:a16="http://schemas.microsoft.com/office/drawing/2014/main" id="{45E220BD-BF77-4E82-A4DB-24582E37D1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20" name="Freeform 32">
                <a:extLst>
                  <a:ext uri="{FF2B5EF4-FFF2-40B4-BE49-F238E27FC236}">
                    <a16:creationId xmlns:a16="http://schemas.microsoft.com/office/drawing/2014/main" id="{D1B9DE49-7160-45C2-9CB3-D6957073E15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21" name="Freeform 33">
                <a:extLst>
                  <a:ext uri="{FF2B5EF4-FFF2-40B4-BE49-F238E27FC236}">
                    <a16:creationId xmlns:a16="http://schemas.microsoft.com/office/drawing/2014/main" id="{B7A8986C-FA0B-4CD1-85A3-A7088351EA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22" name="Freeform 34">
                <a:extLst>
                  <a:ext uri="{FF2B5EF4-FFF2-40B4-BE49-F238E27FC236}">
                    <a16:creationId xmlns:a16="http://schemas.microsoft.com/office/drawing/2014/main" id="{8653834A-A65A-49C7-B9D3-45F8C0BF381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84" name="Freeform 35">
                <a:extLst>
                  <a:ext uri="{FF2B5EF4-FFF2-40B4-BE49-F238E27FC236}">
                    <a16:creationId xmlns:a16="http://schemas.microsoft.com/office/drawing/2014/main" id="{1DBD344E-33AE-48CE-8346-BFC7F8CD3E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</p:grpSp>
        <p:grpSp>
          <p:nvGrpSpPr>
            <p:cNvPr id="1036" name="Group 36">
              <a:extLst>
                <a:ext uri="{FF2B5EF4-FFF2-40B4-BE49-F238E27FC236}">
                  <a16:creationId xmlns:a16="http://schemas.microsoft.com/office/drawing/2014/main" id="{C4C742ED-3D3B-43C1-97D4-CE1C0C0CE60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2325" name="Freeform 37">
                <a:extLst>
                  <a:ext uri="{FF2B5EF4-FFF2-40B4-BE49-F238E27FC236}">
                    <a16:creationId xmlns:a16="http://schemas.microsoft.com/office/drawing/2014/main" id="{C93EAA2F-B71E-4C41-A4BA-95F2DDD1E24B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26" name="Freeform 38">
                <a:extLst>
                  <a:ext uri="{FF2B5EF4-FFF2-40B4-BE49-F238E27FC236}">
                    <a16:creationId xmlns:a16="http://schemas.microsoft.com/office/drawing/2014/main" id="{4B796B86-81DE-4824-AA5C-65A1BFBD72A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27" name="Freeform 39">
                <a:extLst>
                  <a:ext uri="{FF2B5EF4-FFF2-40B4-BE49-F238E27FC236}">
                    <a16:creationId xmlns:a16="http://schemas.microsoft.com/office/drawing/2014/main" id="{E901EACB-E065-483D-B5A1-7E99F82957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28" name="Freeform 40">
                <a:extLst>
                  <a:ext uri="{FF2B5EF4-FFF2-40B4-BE49-F238E27FC236}">
                    <a16:creationId xmlns:a16="http://schemas.microsoft.com/office/drawing/2014/main" id="{90D4DA16-8359-41D8-A1F0-D98BDDD0DF2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29" name="Freeform 41">
                <a:extLst>
                  <a:ext uri="{FF2B5EF4-FFF2-40B4-BE49-F238E27FC236}">
                    <a16:creationId xmlns:a16="http://schemas.microsoft.com/office/drawing/2014/main" id="{2B13AB58-B7D2-4836-93D3-F4777CCB0FE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0" name="Freeform 42">
                <a:extLst>
                  <a:ext uri="{FF2B5EF4-FFF2-40B4-BE49-F238E27FC236}">
                    <a16:creationId xmlns:a16="http://schemas.microsoft.com/office/drawing/2014/main" id="{93892920-C8A6-4A59-990A-550150A2891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1" name="Freeform 43">
                <a:extLst>
                  <a:ext uri="{FF2B5EF4-FFF2-40B4-BE49-F238E27FC236}">
                    <a16:creationId xmlns:a16="http://schemas.microsoft.com/office/drawing/2014/main" id="{925B8A6F-16EB-4E4F-B769-05F1D78122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57" name="Freeform 44">
                <a:extLst>
                  <a:ext uri="{FF2B5EF4-FFF2-40B4-BE49-F238E27FC236}">
                    <a16:creationId xmlns:a16="http://schemas.microsoft.com/office/drawing/2014/main" id="{21DC14D3-7C82-4D80-9DCF-9B502DC670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3" name="Freeform 45">
                <a:extLst>
                  <a:ext uri="{FF2B5EF4-FFF2-40B4-BE49-F238E27FC236}">
                    <a16:creationId xmlns:a16="http://schemas.microsoft.com/office/drawing/2014/main" id="{5B41DEDB-8ECD-417D-BAA4-2133D0432E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4" name="Freeform 46">
                <a:extLst>
                  <a:ext uri="{FF2B5EF4-FFF2-40B4-BE49-F238E27FC236}">
                    <a16:creationId xmlns:a16="http://schemas.microsoft.com/office/drawing/2014/main" id="{EBE1C97A-7132-4D4F-9AF4-A2469BB5F7C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5" name="Freeform 47">
                <a:extLst>
                  <a:ext uri="{FF2B5EF4-FFF2-40B4-BE49-F238E27FC236}">
                    <a16:creationId xmlns:a16="http://schemas.microsoft.com/office/drawing/2014/main" id="{AE2D2C7D-7EEF-4907-A793-BC911C03B8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6" name="Oval 48">
                <a:extLst>
                  <a:ext uri="{FF2B5EF4-FFF2-40B4-BE49-F238E27FC236}">
                    <a16:creationId xmlns:a16="http://schemas.microsoft.com/office/drawing/2014/main" id="{6CE9F3A3-4B30-4809-93F3-6A8D0CB613C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7" name="Oval 49">
                <a:extLst>
                  <a:ext uri="{FF2B5EF4-FFF2-40B4-BE49-F238E27FC236}">
                    <a16:creationId xmlns:a16="http://schemas.microsoft.com/office/drawing/2014/main" id="{90A5C4A4-37FC-4E92-A729-CA41E1DA1DA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8" name="Oval 50">
                <a:extLst>
                  <a:ext uri="{FF2B5EF4-FFF2-40B4-BE49-F238E27FC236}">
                    <a16:creationId xmlns:a16="http://schemas.microsoft.com/office/drawing/2014/main" id="{0EC033DC-5EA6-4BAF-AF25-EB06024C52A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39" name="Oval 51">
                <a:extLst>
                  <a:ext uri="{FF2B5EF4-FFF2-40B4-BE49-F238E27FC236}">
                    <a16:creationId xmlns:a16="http://schemas.microsoft.com/office/drawing/2014/main" id="{A71D3927-5D21-4879-8C00-C5C0F093716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40" name="Oval 52">
                <a:extLst>
                  <a:ext uri="{FF2B5EF4-FFF2-40B4-BE49-F238E27FC236}">
                    <a16:creationId xmlns:a16="http://schemas.microsoft.com/office/drawing/2014/main" id="{79443ED5-1CCF-49C6-91C0-1F41A88B29E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2341" name="Oval 53">
                <a:extLst>
                  <a:ext uri="{FF2B5EF4-FFF2-40B4-BE49-F238E27FC236}">
                    <a16:creationId xmlns:a16="http://schemas.microsoft.com/office/drawing/2014/main" id="{1D26C7EA-81C9-458B-9678-EED9C5C299F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</p:grpSp>
        <p:grpSp>
          <p:nvGrpSpPr>
            <p:cNvPr id="1037" name="Group 54">
              <a:extLst>
                <a:ext uri="{FF2B5EF4-FFF2-40B4-BE49-F238E27FC236}">
                  <a16:creationId xmlns:a16="http://schemas.microsoft.com/office/drawing/2014/main" id="{E6F46275-D74C-470E-9C96-03608A1A172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>
                <a:extLst>
                  <a:ext uri="{FF2B5EF4-FFF2-40B4-BE49-F238E27FC236}">
                    <a16:creationId xmlns:a16="http://schemas.microsoft.com/office/drawing/2014/main" id="{6177875D-02B2-40AD-908B-FC144FDD5EF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4 w 382"/>
                  <a:gd name="T19" fmla="*/ 96 h 96"/>
                  <a:gd name="T20" fmla="*/ 278 w 382"/>
                  <a:gd name="T21" fmla="*/ 90 h 96"/>
                  <a:gd name="T22" fmla="*/ 326 w 382"/>
                  <a:gd name="T23" fmla="*/ 84 h 96"/>
                  <a:gd name="T24" fmla="*/ 367 w 382"/>
                  <a:gd name="T25" fmla="*/ 66 h 96"/>
                  <a:gd name="T26" fmla="*/ 397 w 382"/>
                  <a:gd name="T27" fmla="*/ 42 h 96"/>
                  <a:gd name="T28" fmla="*/ 391 w 382"/>
                  <a:gd name="T29" fmla="*/ 42 h 96"/>
                  <a:gd name="T30" fmla="*/ 361 w 382"/>
                  <a:gd name="T31" fmla="*/ 66 h 96"/>
                  <a:gd name="T32" fmla="*/ 320 w 382"/>
                  <a:gd name="T33" fmla="*/ 78 h 96"/>
                  <a:gd name="T34" fmla="*/ 278 w 382"/>
                  <a:gd name="T35" fmla="*/ 90 h 96"/>
                  <a:gd name="T36" fmla="*/ 224 w 382"/>
                  <a:gd name="T37" fmla="*/ 96 h 96"/>
                  <a:gd name="T38" fmla="*/ 22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39" name="Freeform 56">
                <a:extLst>
                  <a:ext uri="{FF2B5EF4-FFF2-40B4-BE49-F238E27FC236}">
                    <a16:creationId xmlns:a16="http://schemas.microsoft.com/office/drawing/2014/main" id="{AF7F0B0F-DF7E-420E-B165-5760E2D2F64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40" name="Freeform 57">
                <a:extLst>
                  <a:ext uri="{FF2B5EF4-FFF2-40B4-BE49-F238E27FC236}">
                    <a16:creationId xmlns:a16="http://schemas.microsoft.com/office/drawing/2014/main" id="{5F655A5E-5EC1-4399-BA36-DFD750E9F1A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41" name="Freeform 58">
                <a:extLst>
                  <a:ext uri="{FF2B5EF4-FFF2-40B4-BE49-F238E27FC236}">
                    <a16:creationId xmlns:a16="http://schemas.microsoft.com/office/drawing/2014/main" id="{A7A83776-B4E0-4FD5-ADE1-B535D86C986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42" name="Freeform 59">
                <a:extLst>
                  <a:ext uri="{FF2B5EF4-FFF2-40B4-BE49-F238E27FC236}">
                    <a16:creationId xmlns:a16="http://schemas.microsoft.com/office/drawing/2014/main" id="{94424CCF-B721-489F-8E5A-212569B75D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43" name="Freeform 60">
                <a:extLst>
                  <a:ext uri="{FF2B5EF4-FFF2-40B4-BE49-F238E27FC236}">
                    <a16:creationId xmlns:a16="http://schemas.microsoft.com/office/drawing/2014/main" id="{7C792075-E790-4502-AD95-77CEAD040BE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4 w 185"/>
                  <a:gd name="T5" fmla="*/ 36 h 210"/>
                  <a:gd name="T6" fmla="*/ 170 w 185"/>
                  <a:gd name="T7" fmla="*/ 72 h 210"/>
                  <a:gd name="T8" fmla="*/ 176 w 185"/>
                  <a:gd name="T9" fmla="*/ 90 h 210"/>
                  <a:gd name="T10" fmla="*/ 182 w 185"/>
                  <a:gd name="T11" fmla="*/ 114 h 210"/>
                  <a:gd name="T12" fmla="*/ 176 w 185"/>
                  <a:gd name="T13" fmla="*/ 138 h 210"/>
                  <a:gd name="T14" fmla="*/ 164 w 185"/>
                  <a:gd name="T15" fmla="*/ 162 h 210"/>
                  <a:gd name="T16" fmla="*/ 134 w 185"/>
                  <a:gd name="T17" fmla="*/ 180 h 210"/>
                  <a:gd name="T18" fmla="*/ 90 w 185"/>
                  <a:gd name="T19" fmla="*/ 198 h 210"/>
                  <a:gd name="T20" fmla="*/ 111 w 185"/>
                  <a:gd name="T21" fmla="*/ 210 h 210"/>
                  <a:gd name="T22" fmla="*/ 146 w 185"/>
                  <a:gd name="T23" fmla="*/ 192 h 210"/>
                  <a:gd name="T24" fmla="*/ 176 w 185"/>
                  <a:gd name="T25" fmla="*/ 168 h 210"/>
                  <a:gd name="T26" fmla="*/ 194 w 185"/>
                  <a:gd name="T27" fmla="*/ 144 h 210"/>
                  <a:gd name="T28" fmla="*/ 200 w 185"/>
                  <a:gd name="T29" fmla="*/ 114 h 210"/>
                  <a:gd name="T30" fmla="*/ 194 w 185"/>
                  <a:gd name="T31" fmla="*/ 90 h 210"/>
                  <a:gd name="T32" fmla="*/ 188 w 185"/>
                  <a:gd name="T33" fmla="*/ 66 h 210"/>
                  <a:gd name="T34" fmla="*/ 170 w 185"/>
                  <a:gd name="T35" fmla="*/ 48 h 210"/>
                  <a:gd name="T36" fmla="*/ 14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sp>
            <p:nvSpPr>
              <p:cNvPr id="1044" name="Freeform 61">
                <a:extLst>
                  <a:ext uri="{FF2B5EF4-FFF2-40B4-BE49-F238E27FC236}">
                    <a16:creationId xmlns:a16="http://schemas.microsoft.com/office/drawing/2014/main" id="{2C94BB6E-B61A-4854-B913-EA311D7E9627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latin typeface="Arial" charset="0"/>
                </a:endParaRPr>
              </a:p>
            </p:txBody>
          </p:sp>
          <p:grpSp>
            <p:nvGrpSpPr>
              <p:cNvPr id="1045" name="Group 62">
                <a:extLst>
                  <a:ext uri="{FF2B5EF4-FFF2-40B4-BE49-F238E27FC236}">
                    <a16:creationId xmlns:a16="http://schemas.microsoft.com/office/drawing/2014/main" id="{F4B4C424-CD7C-4E55-A70D-9F8FF39CD3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>
                  <a:extLst>
                    <a:ext uri="{FF2B5EF4-FFF2-40B4-BE49-F238E27FC236}">
                      <a16:creationId xmlns:a16="http://schemas.microsoft.com/office/drawing/2014/main" id="{D444A9EC-7B65-4FB2-B627-B65BA4B0FC5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  <p:sp>
              <p:nvSpPr>
                <p:cNvPr id="1047" name="Oval 64">
                  <a:extLst>
                    <a:ext uri="{FF2B5EF4-FFF2-40B4-BE49-F238E27FC236}">
                      <a16:creationId xmlns:a16="http://schemas.microsoft.com/office/drawing/2014/main" id="{DED2EE3D-D5E8-4FD8-BB4D-FE77E8D8130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  <p:sp>
              <p:nvSpPr>
                <p:cNvPr id="1048" name="Oval 65">
                  <a:extLst>
                    <a:ext uri="{FF2B5EF4-FFF2-40B4-BE49-F238E27FC236}">
                      <a16:creationId xmlns:a16="http://schemas.microsoft.com/office/drawing/2014/main" id="{D96C2EB8-32D7-4FD5-99E2-445BB44A857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  <p:sp>
              <p:nvSpPr>
                <p:cNvPr id="1049" name="Oval 66">
                  <a:extLst>
                    <a:ext uri="{FF2B5EF4-FFF2-40B4-BE49-F238E27FC236}">
                      <a16:creationId xmlns:a16="http://schemas.microsoft.com/office/drawing/2014/main" id="{9E6C2184-9B69-4005-8263-EDB21C25C25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tr-TR">
                    <a:latin typeface="Arial" charset="0"/>
                  </a:endParaRPr>
                </a:p>
              </p:txBody>
            </p:sp>
          </p:grpSp>
        </p:grpSp>
      </p:grpSp>
      <p:sp>
        <p:nvSpPr>
          <p:cNvPr id="12355" name="Rectangle 67">
            <a:extLst>
              <a:ext uri="{FF2B5EF4-FFF2-40B4-BE49-F238E27FC236}">
                <a16:creationId xmlns:a16="http://schemas.microsoft.com/office/drawing/2014/main" id="{B0050DA5-B934-4898-90F3-22490BFB2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2356" name="Rectangle 68">
            <a:extLst>
              <a:ext uri="{FF2B5EF4-FFF2-40B4-BE49-F238E27FC236}">
                <a16:creationId xmlns:a16="http://schemas.microsoft.com/office/drawing/2014/main" id="{8B17666C-862F-4CFB-A2BD-B30CA6748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2357" name="Rectangle 69">
            <a:extLst>
              <a:ext uri="{FF2B5EF4-FFF2-40B4-BE49-F238E27FC236}">
                <a16:creationId xmlns:a16="http://schemas.microsoft.com/office/drawing/2014/main" id="{6DD94F0E-8057-46DA-8543-52EDEA801F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358" name="Rectangle 70">
            <a:extLst>
              <a:ext uri="{FF2B5EF4-FFF2-40B4-BE49-F238E27FC236}">
                <a16:creationId xmlns:a16="http://schemas.microsoft.com/office/drawing/2014/main" id="{D3836BF3-82E4-4354-9A89-E71CFA57FE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359" name="Rectangle 71">
            <a:extLst>
              <a:ext uri="{FF2B5EF4-FFF2-40B4-BE49-F238E27FC236}">
                <a16:creationId xmlns:a16="http://schemas.microsoft.com/office/drawing/2014/main" id="{D2D90237-BBEB-4B5E-B4DE-DE7C2B6ABD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3E82C5A-0994-493A-9B5D-87A44A5EAC37}" type="slidenum">
              <a:rPr lang="tr-TR" altLang="tr-TR"/>
              <a:pPr/>
              <a:t>‹#›</a:t>
            </a:fld>
            <a:endParaRPr lang="tr-TR" altLang="tr-T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3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7EB693B-16E5-4C91-A161-9DAA9B3A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5413"/>
            <a:ext cx="87153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525C671-4C55-43EB-84BB-20096C5F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5429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4 Dikdörtgen">
            <a:extLst>
              <a:ext uri="{FF2B5EF4-FFF2-40B4-BE49-F238E27FC236}">
                <a16:creationId xmlns:a16="http://schemas.microsoft.com/office/drawing/2014/main" id="{4FF00877-A49E-4AEA-989C-296F9C64D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85750"/>
            <a:ext cx="5194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3200" b="1" i="1"/>
              <a:t>KITA OLUŞUMU (EPİROJENEZ)</a:t>
            </a:r>
            <a:endParaRPr lang="tr-TR" altLang="tr-TR" sz="3200"/>
          </a:p>
        </p:txBody>
      </p:sp>
      <p:sp>
        <p:nvSpPr>
          <p:cNvPr id="6" name="5 Dikdörtgen">
            <a:extLst>
              <a:ext uri="{FF2B5EF4-FFF2-40B4-BE49-F238E27FC236}">
                <a16:creationId xmlns:a16="http://schemas.microsoft.com/office/drawing/2014/main" id="{5EE1F2E9-48EA-4F7B-972F-1694425C096D}"/>
              </a:ext>
            </a:extLst>
          </p:cNvPr>
          <p:cNvSpPr/>
          <p:nvPr/>
        </p:nvSpPr>
        <p:spPr>
          <a:xfrm>
            <a:off x="571472" y="1428736"/>
            <a:ext cx="8072494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tr-TR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Yer kabuğunu oluşturan levhalar manto üzerinde dengeli bir biçimde dururlar. Buna </a:t>
            </a:r>
            <a:r>
              <a:rPr lang="da-DK" sz="28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izostatik denge </a:t>
            </a:r>
            <a:r>
              <a:rPr lang="da-DK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denir. Ancak bu denge, yer</a:t>
            </a:r>
            <a:r>
              <a:rPr lang="tr-TR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kabuğu üzerinde meydana gelen çeşitli olaylar sonucunda bozulabilir. </a:t>
            </a:r>
          </a:p>
          <a:p>
            <a:pPr algn="just">
              <a:defRPr/>
            </a:pPr>
            <a:endParaRPr lang="tr-TR" sz="2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2D1AB672-A5E1-4337-9DD6-14C5B8806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429000"/>
            <a:ext cx="71786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85CF9E-45D8-4954-9D28-B29B9F2F1C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sz="3600" dirty="0"/>
              <a:t>EPİROJENEZ SON UCUNDA :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76E0CE49-542C-4B2F-BB25-231A3EE7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4088"/>
            <a:ext cx="9144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B034F6BB-037E-422B-BE27-53A4CBB2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66838"/>
            <a:ext cx="685165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3">
            <a:extLst>
              <a:ext uri="{FF2B5EF4-FFF2-40B4-BE49-F238E27FC236}">
                <a16:creationId xmlns:a16="http://schemas.microsoft.com/office/drawing/2014/main" id="{B100CC7C-21F1-4049-9631-98304CD2502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tr-TR" dirty="0"/>
              <a:t>EPİROJENEZ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CA235918-BFDE-46B5-8853-2FCFA7EEBA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b="1" dirty="0"/>
              <a:t>DİKKAT !!! </a:t>
            </a:r>
          </a:p>
        </p:txBody>
      </p:sp>
      <p:sp>
        <p:nvSpPr>
          <p:cNvPr id="4" name="3 İçerik Yer Tutucusu">
            <a:extLst>
              <a:ext uri="{FF2B5EF4-FFF2-40B4-BE49-F238E27FC236}">
                <a16:creationId xmlns:a16="http://schemas.microsoft.com/office/drawing/2014/main" id="{9E7BE297-9C5E-46B7-9B7F-805A517B4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Türkiye arazisinin uzun süre aşınmaya uğraması ve tektonik kökenli geniş çukurlukların alüvyonlarla dolmasıyla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r-TR" dirty="0"/>
              <a:t>    geniş düzlükler oluşmuş,3.zaman sonu 4.zaman başında  Anadolu toptan yükselmiş ve bu durum sonucunda Anadolu’daki düz alanlar yüksekte kalmıştır.(plato ve ovalar)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852C863-1DA5-4B47-87BF-78AA6003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14350"/>
            <a:ext cx="9037637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DA269E4C-9A97-430F-BD5E-2A272D1CCE1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b="1" dirty="0"/>
              <a:t>OROJENEZ(DAĞ OLUŞUMU)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E01DDE02-845F-4A48-BF96-49390E8C8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Deniz ve okyanus tabanında biriken tortulların,yan basınçların etkisiyle kıvrılma ya da kırılmasıyla </a:t>
            </a:r>
            <a:r>
              <a:rPr lang="tr-TR" dirty="0" err="1"/>
              <a:t>orojenez</a:t>
            </a:r>
            <a:r>
              <a:rPr lang="tr-TR" dirty="0"/>
              <a:t> meydana gelir. </a:t>
            </a:r>
            <a:r>
              <a:rPr lang="tr-TR" b="1" dirty="0" err="1"/>
              <a:t>Orojenez</a:t>
            </a:r>
            <a:r>
              <a:rPr lang="tr-TR" b="1" dirty="0"/>
              <a:t>:                                                        1)Kıvrılma(</a:t>
            </a:r>
            <a:r>
              <a:rPr lang="tr-TR" b="1" dirty="0" err="1"/>
              <a:t>antiklinal</a:t>
            </a:r>
            <a:r>
              <a:rPr lang="tr-TR" b="1" dirty="0"/>
              <a:t>-</a:t>
            </a:r>
            <a:r>
              <a:rPr lang="tr-TR" b="1" dirty="0" err="1"/>
              <a:t>senklinal</a:t>
            </a:r>
            <a:r>
              <a:rPr lang="tr-TR" b="1" dirty="0"/>
              <a:t>)                   2)Kırılma(horst-graben)   şeklinde meydana gelir</a:t>
            </a:r>
            <a:r>
              <a:rPr lang="tr-TR" dirty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320AC20B-6A5F-49EF-977C-751C86E4AB2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sz="3200" b="1" dirty="0"/>
              <a:t>1) KIVRIM DAĞLARI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27308242-9EEB-4DE9-A210-BEDC68336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sz="3600" dirty="0"/>
              <a:t>Yan basınçlar sırasında tabakalar esnekse,kıvrılarak yükselir,buna </a:t>
            </a:r>
            <a:r>
              <a:rPr lang="tr-TR" sz="3600" dirty="0">
                <a:solidFill>
                  <a:srgbClr val="FF0000"/>
                </a:solidFill>
              </a:rPr>
              <a:t>ANTİKLİNAL</a:t>
            </a:r>
            <a:r>
              <a:rPr lang="tr-TR" sz="3600" dirty="0"/>
              <a:t>;kıvrılma ile alçakta kalan kısma </a:t>
            </a:r>
            <a:r>
              <a:rPr lang="tr-TR" sz="3600" dirty="0">
                <a:solidFill>
                  <a:srgbClr val="FF0000"/>
                </a:solidFill>
              </a:rPr>
              <a:t>SENKLİNAL </a:t>
            </a:r>
            <a:r>
              <a:rPr lang="tr-TR" sz="3600" dirty="0"/>
              <a:t>denir                             Kuzey  Anadolu Dağları,</a:t>
            </a:r>
            <a:r>
              <a:rPr lang="tr-TR" sz="3600" dirty="0" err="1"/>
              <a:t>Toroslar</a:t>
            </a:r>
            <a:r>
              <a:rPr lang="tr-TR" sz="3600" dirty="0"/>
              <a:t> bu şekilde oluşmuştur</a:t>
            </a:r>
            <a:r>
              <a:rPr lang="tr-TR"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>
            <a:extLst>
              <a:ext uri="{FF2B5EF4-FFF2-40B4-BE49-F238E27FC236}">
                <a16:creationId xmlns:a16="http://schemas.microsoft.com/office/drawing/2014/main" id="{7C4AAA50-4446-43BA-B46C-5D659361F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225" y="44450"/>
            <a:ext cx="8002588" cy="1930400"/>
          </a:xfrm>
        </p:spPr>
        <p:txBody>
          <a:bodyPr/>
          <a:lstStyle/>
          <a:p>
            <a:pPr eaLnBrk="1" hangingPunct="1">
              <a:defRPr/>
            </a:pPr>
            <a:r>
              <a:rPr lang="tr-TR" b="1">
                <a:solidFill>
                  <a:srgbClr val="FFFF00"/>
                </a:solidFill>
              </a:rPr>
              <a:t>KIVRIM DAĞI </a:t>
            </a:r>
            <a:br>
              <a:rPr lang="tr-TR" b="1">
                <a:solidFill>
                  <a:srgbClr val="FFFF00"/>
                </a:solidFill>
              </a:rPr>
            </a:br>
            <a:r>
              <a:rPr lang="tr-TR" b="1">
                <a:solidFill>
                  <a:srgbClr val="FFFF00"/>
                </a:solidFill>
              </a:rPr>
              <a:t>(ANTİKLİNAL-SENKLİNAL)</a:t>
            </a:r>
          </a:p>
        </p:txBody>
      </p:sp>
      <p:pic>
        <p:nvPicPr>
          <p:cNvPr id="19459" name="Picture 4" descr="antiklinal">
            <a:extLst>
              <a:ext uri="{FF2B5EF4-FFF2-40B4-BE49-F238E27FC236}">
                <a16:creationId xmlns:a16="http://schemas.microsoft.com/office/drawing/2014/main" id="{3B2AF8A4-1106-439A-91C3-5EEA323BCBE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989138"/>
            <a:ext cx="6516688" cy="4564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522110A-9194-481B-A8B2-E5EE94D2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82804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5B74F7A3-6726-4D7A-93FA-F22A2BE4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5450"/>
            <a:ext cx="67230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87D8F02-E4FE-42FB-A0EC-3C2EA991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09625"/>
            <a:ext cx="8208963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078B091-C435-4215-82D6-B6A5E521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8"/>
            <a:ext cx="4489450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ED6AA3E8-E894-442D-A222-47C80B59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88"/>
            <a:ext cx="402272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8AE5426-56FA-4E93-BE13-18209ACD7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013325"/>
            <a:ext cx="4022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Metin kutusu 4">
            <a:extLst>
              <a:ext uri="{FF2B5EF4-FFF2-40B4-BE49-F238E27FC236}">
                <a16:creationId xmlns:a16="http://schemas.microsoft.com/office/drawing/2014/main" id="{E3E22502-ED38-41D0-A29D-CEEF0B444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228600"/>
            <a:ext cx="328612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4E89A1DF-8FDC-45BB-B4F2-6F00FEE7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23863"/>
            <a:ext cx="8818563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95958DE-CACD-449F-8D82-B677ABBDE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85788"/>
            <a:ext cx="8266113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3C7ECD0-B0B8-4867-9F95-C75FB68DB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57250"/>
            <a:ext cx="9036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96B96FA-AD26-4D14-BEE7-829A6B1E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47663"/>
            <a:ext cx="8485187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FB13AB84-A93D-47E2-8B85-A273B23763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sz="3200" b="1" dirty="0"/>
              <a:t>2) KIRIK DAĞLARI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D374AF6F-70AF-4165-BB3E-BB4916537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sz="2800" dirty="0" err="1"/>
              <a:t>Orojenez</a:t>
            </a:r>
            <a:r>
              <a:rPr lang="tr-TR" sz="2800" dirty="0"/>
              <a:t> sırasında arazideki tabakalar sertse,kıvrılamaz,kırılırlar.Kırılıp,yüksekte kalan kısma </a:t>
            </a:r>
            <a:r>
              <a:rPr lang="tr-TR" sz="2800" dirty="0">
                <a:solidFill>
                  <a:srgbClr val="FF0000"/>
                </a:solidFill>
              </a:rPr>
              <a:t>HORST</a:t>
            </a:r>
            <a:r>
              <a:rPr lang="tr-TR" sz="2800" dirty="0"/>
              <a:t>;kırılıp çöken kısma</a:t>
            </a:r>
            <a:r>
              <a:rPr lang="tr-TR" sz="2800" dirty="0">
                <a:solidFill>
                  <a:srgbClr val="FF0000"/>
                </a:solidFill>
              </a:rPr>
              <a:t> GRABEN </a:t>
            </a:r>
            <a:r>
              <a:rPr lang="tr-TR" sz="2800" dirty="0"/>
              <a:t>denir</a:t>
            </a:r>
            <a:r>
              <a:rPr lang="tr-TR" sz="2800" dirty="0">
                <a:solidFill>
                  <a:srgbClr val="FF0000"/>
                </a:solidFill>
              </a:rPr>
              <a:t>.                                                                      Ege’deki Horstlar:</a:t>
            </a:r>
          </a:p>
          <a:p>
            <a:pPr>
              <a:defRPr/>
            </a:pPr>
            <a:r>
              <a:rPr lang="tr-TR" sz="2800" dirty="0"/>
              <a:t>Kaz,</a:t>
            </a:r>
            <a:r>
              <a:rPr lang="tr-TR" sz="2800" dirty="0" err="1"/>
              <a:t>Madra</a:t>
            </a:r>
            <a:r>
              <a:rPr lang="tr-TR" sz="2800" dirty="0"/>
              <a:t>.</a:t>
            </a:r>
            <a:r>
              <a:rPr lang="tr-TR" sz="2800" dirty="0" err="1"/>
              <a:t>Yund</a:t>
            </a:r>
            <a:r>
              <a:rPr lang="tr-TR" sz="2800" dirty="0"/>
              <a:t>,</a:t>
            </a:r>
            <a:r>
              <a:rPr lang="tr-TR" sz="2800" dirty="0" err="1"/>
              <a:t>Bozdağlar</a:t>
            </a:r>
            <a:r>
              <a:rPr lang="tr-TR" sz="2800" dirty="0"/>
              <a:t>,Aydın,Menteşe        Ege’deki Grabenler:                                                </a:t>
            </a:r>
            <a:r>
              <a:rPr lang="tr-TR" sz="2800" dirty="0" err="1"/>
              <a:t>Bakırçay</a:t>
            </a:r>
            <a:r>
              <a:rPr lang="tr-TR" sz="2800" dirty="0"/>
              <a:t>,Gediz,Büyük ve Küçük  Menderes       </a:t>
            </a:r>
            <a:r>
              <a:rPr lang="tr-TR" sz="2800" dirty="0">
                <a:solidFill>
                  <a:srgbClr val="FF0000"/>
                </a:solidFill>
              </a:rPr>
              <a:t>Akdeniz’de</a:t>
            </a:r>
            <a:r>
              <a:rPr lang="tr-TR" sz="2800" dirty="0"/>
              <a:t> </a:t>
            </a:r>
            <a:r>
              <a:rPr lang="tr-TR" sz="2800" dirty="0" err="1"/>
              <a:t>Amanos</a:t>
            </a:r>
            <a:r>
              <a:rPr lang="tr-TR" sz="2800" dirty="0"/>
              <a:t> Dağları Horst,Amik Ovası Grabendir.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E62DD2E-8445-4E4C-8243-E6605F69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645953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D94C2A8C-CF9F-4570-ADB3-39D97499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96975"/>
            <a:ext cx="292893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4B1E4AF3-108F-45CC-B883-3A422BEF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80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3">
            <a:extLst>
              <a:ext uri="{FF2B5EF4-FFF2-40B4-BE49-F238E27FC236}">
                <a16:creationId xmlns:a16="http://schemas.microsoft.com/office/drawing/2014/main" id="{A9BA85EC-F2F3-4E5E-A44F-2C46DF0B37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sz="3600" dirty="0"/>
              <a:t>EGE’DEKİ HORST-GRABENLER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7696311-79F4-4CB0-ADEA-B42FDDC1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239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E7888BFD-C60C-465C-BF7E-276EFA85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504825"/>
            <a:ext cx="8199437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46883495-B0A7-4772-A883-D8291D476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588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3913D71-8FFA-48DC-A075-5D668FF0B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84163"/>
            <a:ext cx="381635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>
            <a:extLst>
              <a:ext uri="{FF2B5EF4-FFF2-40B4-BE49-F238E27FC236}">
                <a16:creationId xmlns:a16="http://schemas.microsoft.com/office/drawing/2014/main" id="{85548E19-1936-4E2D-8D2C-70F6B0966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4163"/>
            <a:ext cx="4681538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Metin kutusu 1">
            <a:extLst>
              <a:ext uri="{FF2B5EF4-FFF2-40B4-BE49-F238E27FC236}">
                <a16:creationId xmlns:a16="http://schemas.microsoft.com/office/drawing/2014/main" id="{5963B63B-F595-4742-BE37-AD13C257B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446088"/>
            <a:ext cx="328612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5125" name="Metin kutusu 4">
            <a:extLst>
              <a:ext uri="{FF2B5EF4-FFF2-40B4-BE49-F238E27FC236}">
                <a16:creationId xmlns:a16="http://schemas.microsoft.com/office/drawing/2014/main" id="{CFAA8FC3-633E-49D5-BFDF-B9061CE8E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113" y="296863"/>
            <a:ext cx="330200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2D15FBEB-17E1-4220-872B-9B8DEBB3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95263"/>
            <a:ext cx="8970963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22827336-4EA7-45C7-A232-DDD574ECB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85763"/>
            <a:ext cx="8847137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3ACA6D97-F7EC-41F0-BDCC-718C6A84FE69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tr-TR" sz="2800" b="1" dirty="0">
                <a:solidFill>
                  <a:schemeClr val="tx1"/>
                </a:solidFill>
              </a:rPr>
              <a:t>İÇ ANADOLU:HEMK² -D.ANADOLU:</a:t>
            </a:r>
            <a:r>
              <a:rPr lang="tr-TR" sz="2800" b="1" dirty="0" err="1">
                <a:solidFill>
                  <a:schemeClr val="tx1"/>
                </a:solidFill>
              </a:rPr>
              <a:t>SATeN</a:t>
            </a:r>
            <a:endParaRPr lang="tr-TR" sz="2800" b="1" dirty="0">
              <a:solidFill>
                <a:schemeClr val="tx1"/>
              </a:solidFill>
            </a:endParaRPr>
          </a:p>
        </p:txBody>
      </p:sp>
      <p:pic>
        <p:nvPicPr>
          <p:cNvPr id="34819" name="Picture 2" descr="C:\Users\user\Desktop\nihan\Coğrafya Resimleri\images.jpg">
            <a:extLst>
              <a:ext uri="{FF2B5EF4-FFF2-40B4-BE49-F238E27FC236}">
                <a16:creationId xmlns:a16="http://schemas.microsoft.com/office/drawing/2014/main" id="{A12EA78B-7699-49B2-A8DD-0B94F198CD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133600"/>
            <a:ext cx="6191250" cy="331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966142D-1C2A-4796-B704-AD78A50AF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813"/>
            <a:ext cx="8916988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523C1A5F-B4AC-4946-B274-330EE915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00038"/>
            <a:ext cx="8361363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A74F5F7F-4C8A-420A-A141-4A5973D1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42938"/>
            <a:ext cx="86090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A58F8E5-2522-42AC-A1B1-35BBF30B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9638"/>
            <a:ext cx="8532813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9CC605ED-0B7C-4703-8FE1-C28AB95B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28625"/>
            <a:ext cx="838993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F09D4A43-80DE-400B-B78C-A8363A84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85775"/>
            <a:ext cx="8237537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65F3E4F-82FD-438F-B3F1-448FDE437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064500" cy="7651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b="1" dirty="0">
                <a:solidFill>
                  <a:srgbClr val="00FF00"/>
                </a:solidFill>
                <a:latin typeface="Georgia" pitchFamily="18" charset="0"/>
              </a:rPr>
              <a:t> DEPREMLER</a:t>
            </a:r>
            <a:r>
              <a:rPr lang="tr-TR" sz="4000" dirty="0"/>
              <a:t>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7543213-5A8B-4F97-AE81-2E595E633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tr-TR" sz="2800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dirty="0"/>
              <a:t>Depremler üçe ayrılır:</a:t>
            </a:r>
            <a:endParaRPr lang="tr-TR" sz="2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b="1" dirty="0">
                <a:solidFill>
                  <a:srgbClr val="00FF00"/>
                </a:solidFill>
              </a:rPr>
              <a:t>1. Volkanik:</a:t>
            </a:r>
            <a:r>
              <a:rPr lang="tr-TR" sz="2800" dirty="0"/>
              <a:t> Volkanik olaylar sonucu oluşur. Etki alanları dardır.</a:t>
            </a:r>
            <a:endParaRPr lang="tr-TR" sz="2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b="1" dirty="0">
                <a:solidFill>
                  <a:srgbClr val="00FF00"/>
                </a:solidFill>
              </a:rPr>
              <a:t>2. Göçme (karstik):</a:t>
            </a:r>
            <a:r>
              <a:rPr lang="tr-TR" sz="2800" dirty="0"/>
              <a:t> </a:t>
            </a:r>
            <a:r>
              <a:rPr lang="tr-TR" sz="2800" dirty="0" err="1"/>
              <a:t>Kayatuzu</a:t>
            </a:r>
            <a:r>
              <a:rPr lang="tr-TR" sz="2800" dirty="0"/>
              <a:t>, jips gibi eriyebilen maddelerin bulunduğu yerde oluşan yer altı mağaralarının çökmesi ile oluşur. Etki alanı dardır. </a:t>
            </a:r>
            <a:endParaRPr lang="tr-TR" sz="2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b="1" dirty="0">
                <a:solidFill>
                  <a:srgbClr val="00FF00"/>
                </a:solidFill>
              </a:rPr>
              <a:t>3. Tektonik :</a:t>
            </a:r>
            <a:r>
              <a:rPr lang="tr-TR" sz="2800" dirty="0"/>
              <a:t> Etki alanı geniş ve şiddetli olan depremlerdir. Depremin iç merkezine </a:t>
            </a:r>
            <a:r>
              <a:rPr lang="tr-TR" sz="2800" dirty="0">
                <a:solidFill>
                  <a:srgbClr val="00FF00"/>
                </a:solidFill>
              </a:rPr>
              <a:t>“</a:t>
            </a:r>
            <a:r>
              <a:rPr lang="tr-TR" sz="2800" dirty="0" err="1">
                <a:solidFill>
                  <a:srgbClr val="00FF00"/>
                </a:solidFill>
              </a:rPr>
              <a:t>hiposantr</a:t>
            </a:r>
            <a:r>
              <a:rPr lang="tr-TR" sz="2800" dirty="0">
                <a:solidFill>
                  <a:srgbClr val="00FF00"/>
                </a:solidFill>
              </a:rPr>
              <a:t>”,</a:t>
            </a:r>
            <a:r>
              <a:rPr lang="tr-TR" sz="2800" dirty="0"/>
              <a:t> dış merkezine </a:t>
            </a:r>
            <a:r>
              <a:rPr lang="tr-TR" sz="2800" dirty="0">
                <a:solidFill>
                  <a:srgbClr val="00FF00"/>
                </a:solidFill>
              </a:rPr>
              <a:t>“</a:t>
            </a:r>
            <a:r>
              <a:rPr lang="tr-TR" sz="2800" dirty="0" err="1">
                <a:solidFill>
                  <a:srgbClr val="00FF00"/>
                </a:solidFill>
              </a:rPr>
              <a:t>episantr</a:t>
            </a:r>
            <a:r>
              <a:rPr lang="tr-TR" sz="2800" dirty="0">
                <a:solidFill>
                  <a:srgbClr val="00FF00"/>
                </a:solidFill>
              </a:rPr>
              <a:t>”</a:t>
            </a:r>
            <a:r>
              <a:rPr lang="tr-TR" sz="2800" dirty="0"/>
              <a:t> denir. </a:t>
            </a:r>
            <a:endParaRPr lang="tr-TR" sz="2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b="1" dirty="0"/>
              <a:t>Türkiye deprem bölgeleri: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b="1" dirty="0">
                <a:solidFill>
                  <a:srgbClr val="00FF00"/>
                </a:solidFill>
              </a:rPr>
              <a:t>KAF:</a:t>
            </a:r>
            <a:r>
              <a:rPr lang="tr-TR" sz="2800" dirty="0">
                <a:solidFill>
                  <a:srgbClr val="00FF00"/>
                </a:solidFill>
              </a:rPr>
              <a:t>İzmit Körfezi-Aras Vadisi</a:t>
            </a:r>
            <a:endParaRPr lang="tr-TR" sz="2800" b="1" dirty="0">
              <a:solidFill>
                <a:srgbClr val="00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b="1" dirty="0">
                <a:solidFill>
                  <a:srgbClr val="00FF00"/>
                </a:solidFill>
              </a:rPr>
              <a:t>BAF: </a:t>
            </a:r>
            <a:r>
              <a:rPr lang="tr-TR" sz="2800" dirty="0">
                <a:solidFill>
                  <a:srgbClr val="00FF00"/>
                </a:solidFill>
              </a:rPr>
              <a:t>Güney Trakya ve Batı Anadolu.</a:t>
            </a:r>
            <a:endParaRPr lang="tr-TR" sz="2800" b="1" dirty="0">
              <a:solidFill>
                <a:srgbClr val="00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b="1" dirty="0">
                <a:solidFill>
                  <a:srgbClr val="00FF00"/>
                </a:solidFill>
              </a:rPr>
              <a:t>DAF: </a:t>
            </a:r>
            <a:r>
              <a:rPr lang="tr-TR" sz="2800" dirty="0">
                <a:solidFill>
                  <a:srgbClr val="00FF00"/>
                </a:solidFill>
              </a:rPr>
              <a:t>İskenderun </a:t>
            </a:r>
            <a:r>
              <a:rPr lang="tr-TR" sz="2800" dirty="0" err="1">
                <a:solidFill>
                  <a:srgbClr val="00FF00"/>
                </a:solidFill>
              </a:rPr>
              <a:t>körfe</a:t>
            </a:r>
            <a:r>
              <a:rPr lang="tr-TR" sz="2800" dirty="0">
                <a:solidFill>
                  <a:srgbClr val="00FF00"/>
                </a:solidFill>
              </a:rPr>
              <a:t>-zinden Van Gölü’ne gider.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DEE5EE5-700B-4DFC-B6F1-F67B82F1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771525"/>
            <a:ext cx="7951787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>
            <a:extLst>
              <a:ext uri="{FF2B5EF4-FFF2-40B4-BE49-F238E27FC236}">
                <a16:creationId xmlns:a16="http://schemas.microsoft.com/office/drawing/2014/main" id="{FE8FB992-9B2F-45DE-B062-252913E100C4}"/>
              </a:ext>
            </a:extLst>
          </p:cNvPr>
          <p:cNvSpPr/>
          <p:nvPr/>
        </p:nvSpPr>
        <p:spPr>
          <a:xfrm>
            <a:off x="500034" y="1142984"/>
            <a:ext cx="8143932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tr-TR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Tektonik kökenli depremler; </a:t>
            </a:r>
            <a:r>
              <a:rPr lang="tr-TR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yerin altındaki şiddetli basınç ve gerilimler sonucunda  fay hatları üzerinde oluşan depremdir.</a:t>
            </a:r>
          </a:p>
          <a:p>
            <a:pPr algn="just">
              <a:defRPr/>
            </a:pPr>
            <a:endParaRPr lang="tr-TR" sz="2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just">
              <a:defRPr/>
            </a:pPr>
            <a:r>
              <a:rPr lang="tr-TR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Volkanik depremler; </a:t>
            </a:r>
            <a:r>
              <a:rPr lang="tr-TR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volkanların püskürmesi sırasında oluşur, dar alanda etkilidir ve önemli zarara neden olmaz. Japonya ve İtalya'da oluşan depremlerin bir kısmı bu gruba girmektedir.</a:t>
            </a:r>
          </a:p>
          <a:p>
            <a:pPr algn="just">
              <a:defRPr/>
            </a:pPr>
            <a:endParaRPr lang="tr-TR" sz="2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just">
              <a:defRPr/>
            </a:pPr>
            <a:r>
              <a:rPr lang="tr-TR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Çöküntü depremleri; </a:t>
            </a:r>
            <a:r>
              <a:rPr lang="tr-TR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yer altındaki boşlukların (mağara), kömür ocaklarındaki galerilerin, karstik arazilerde erime sonucu oluşan boşlukların tavan bloklarının çökmesi ile oluşur. Etki alanları dardır. </a:t>
            </a:r>
          </a:p>
          <a:p>
            <a:pPr algn="just">
              <a:defRPr/>
            </a:pPr>
            <a:endParaRPr lang="tr-TR" sz="2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just">
              <a:defRPr/>
            </a:pPr>
            <a:r>
              <a:rPr lang="tr-TR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Büyük </a:t>
            </a:r>
            <a:r>
              <a:rPr lang="tr-TR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heyelanlarve</a:t>
            </a:r>
            <a:r>
              <a:rPr lang="tr-TR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gökten düşen meteorların da küçük sarsıntılara neden olduğu bilinmektedir.</a:t>
            </a:r>
          </a:p>
        </p:txBody>
      </p:sp>
      <p:sp>
        <p:nvSpPr>
          <p:cNvPr id="43011" name="2 Dikdörtgen">
            <a:extLst>
              <a:ext uri="{FF2B5EF4-FFF2-40B4-BE49-F238E27FC236}">
                <a16:creationId xmlns:a16="http://schemas.microsoft.com/office/drawing/2014/main" id="{A85ED020-E7A9-4134-851A-68BEAF5D8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2935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3200" b="1" i="1">
                <a:solidFill>
                  <a:srgbClr val="FF0000"/>
                </a:solidFill>
              </a:rPr>
              <a:t>Deprem Türleri: </a:t>
            </a:r>
            <a:endParaRPr lang="tr-TR" altLang="tr-TR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26A841E6-5171-4B53-8CA1-FAA0F71D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5040313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3">
            <a:extLst>
              <a:ext uri="{FF2B5EF4-FFF2-40B4-BE49-F238E27FC236}">
                <a16:creationId xmlns:a16="http://schemas.microsoft.com/office/drawing/2014/main" id="{F6B2B8BB-6FCD-47D0-A7E1-98EC2D08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dirty="0"/>
              <a:t>FAY (KIRIK)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>
            <a:extLst>
              <a:ext uri="{FF2B5EF4-FFF2-40B4-BE49-F238E27FC236}">
                <a16:creationId xmlns:a16="http://schemas.microsoft.com/office/drawing/2014/main" id="{AC724B10-39E1-42E3-8296-500E0386F7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r-TR" dirty="0"/>
              <a:t>TÜRKİYEDE DEPREMLER</a:t>
            </a: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24652E3E-AB2D-43E4-B6A7-F51FE5384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8778875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6335A45E-A4A4-45DC-8817-3A341200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8572500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0D8566B5-4C05-4B19-A5F3-96665249B70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pPr>
              <a:defRPr/>
            </a:pPr>
            <a:r>
              <a:rPr lang="tr-TR" b="1" dirty="0"/>
              <a:t>GENÇ ARAZİLER</a:t>
            </a:r>
          </a:p>
        </p:txBody>
      </p:sp>
      <p:pic>
        <p:nvPicPr>
          <p:cNvPr id="47107" name="Picture 2" descr="C:\Users\user\Desktop\nihan\Coğrafya Resimleri\imagesCAZTVM2L.jpg">
            <a:extLst>
              <a:ext uri="{FF2B5EF4-FFF2-40B4-BE49-F238E27FC236}">
                <a16:creationId xmlns:a16="http://schemas.microsoft.com/office/drawing/2014/main" id="{6E6C7E95-6800-4BA5-8A8E-712BCC6700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916113"/>
            <a:ext cx="6840538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>
            <a:extLst>
              <a:ext uri="{FF2B5EF4-FFF2-40B4-BE49-F238E27FC236}">
                <a16:creationId xmlns:a16="http://schemas.microsoft.com/office/drawing/2014/main" id="{314EEF8A-EBA7-4CAA-B710-9FEFEF17019B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76250"/>
            <a:ext cx="4038600" cy="3028950"/>
          </a:xfr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6326" name="Picture 6">
            <a:extLst>
              <a:ext uri="{FF2B5EF4-FFF2-40B4-BE49-F238E27FC236}">
                <a16:creationId xmlns:a16="http://schemas.microsoft.com/office/drawing/2014/main" id="{0FC4A459-B110-41BA-9AEB-F2C3135BAB4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989138"/>
            <a:ext cx="4105275" cy="3079750"/>
          </a:xfr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6329" name="Picture 9">
            <a:extLst>
              <a:ext uri="{FF2B5EF4-FFF2-40B4-BE49-F238E27FC236}">
                <a16:creationId xmlns:a16="http://schemas.microsoft.com/office/drawing/2014/main" id="{32C2CF71-F4BD-4440-B5FC-55B3EBDFF705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716338"/>
            <a:ext cx="4032250" cy="2824162"/>
          </a:xfr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>
            <a:extLst>
              <a:ext uri="{FF2B5EF4-FFF2-40B4-BE49-F238E27FC236}">
                <a16:creationId xmlns:a16="http://schemas.microsoft.com/office/drawing/2014/main" id="{1C4F3134-6032-4A5E-A3C9-E7996841A1B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tr-TR" sz="3200" b="1" dirty="0"/>
              <a:t>Depremsellik nerelerde azdır?</a:t>
            </a:r>
          </a:p>
        </p:txBody>
      </p:sp>
      <p:sp>
        <p:nvSpPr>
          <p:cNvPr id="7" name="6 İçerik Yer Tutucusu">
            <a:extLst>
              <a:ext uri="{FF2B5EF4-FFF2-40B4-BE49-F238E27FC236}">
                <a16:creationId xmlns:a16="http://schemas.microsoft.com/office/drawing/2014/main" id="{680B0F6C-ABC1-40B5-A3C2-19DB64DE0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Konya-Karaman çevresi</a:t>
            </a:r>
          </a:p>
          <a:p>
            <a:pPr>
              <a:defRPr/>
            </a:pPr>
            <a:r>
              <a:rPr lang="tr-TR" dirty="0"/>
              <a:t>Mardin çevresi</a:t>
            </a:r>
          </a:p>
          <a:p>
            <a:pPr>
              <a:defRPr/>
            </a:pPr>
            <a:r>
              <a:rPr lang="tr-TR" dirty="0" err="1"/>
              <a:t>Taşeli</a:t>
            </a:r>
            <a:r>
              <a:rPr lang="tr-TR" dirty="0"/>
              <a:t> Platosu(Orta Akdeniz)</a:t>
            </a:r>
          </a:p>
          <a:p>
            <a:pPr>
              <a:defRPr/>
            </a:pPr>
            <a:r>
              <a:rPr lang="tr-TR" dirty="0"/>
              <a:t>Ergene Havzası(Trakya)</a:t>
            </a:r>
          </a:p>
          <a:p>
            <a:pPr>
              <a:defRPr/>
            </a:pPr>
            <a:r>
              <a:rPr lang="tr-TR" dirty="0"/>
              <a:t>Doğu Karadeniz kıyıları</a:t>
            </a:r>
          </a:p>
          <a:p>
            <a:pPr>
              <a:defRPr/>
            </a:pP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2C5BE9-1614-4E9F-A153-BC7A08B9AA27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CC07139-8EA1-4FC7-A473-9AFB808203F7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342A4516-B802-4472-9087-C3D599C0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4248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346D782-17B6-4552-B512-EF64C0A26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>
                <a:solidFill>
                  <a:srgbClr val="00FF00"/>
                </a:solidFill>
                <a:latin typeface="Georgia" pitchFamily="18" charset="0"/>
              </a:rPr>
              <a:t>İÇ KUVVETLERİN ÖZELLİKLERİ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458458D-FE14-4A59-AC8C-ECE67D97E5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/>
              <a:t>Enerjilerini yerin içinden </a:t>
            </a:r>
            <a:r>
              <a:rPr lang="tr-TR" dirty="0">
                <a:solidFill>
                  <a:srgbClr val="00FF00"/>
                </a:solidFill>
              </a:rPr>
              <a:t>(mantodan)</a:t>
            </a:r>
            <a:r>
              <a:rPr lang="tr-TR" dirty="0"/>
              <a:t> alan kuvvetlerdir.</a:t>
            </a:r>
          </a:p>
          <a:p>
            <a:pPr eaLnBrk="1" hangingPunct="1">
              <a:defRPr/>
            </a:pPr>
            <a:r>
              <a:rPr lang="tr-TR" dirty="0"/>
              <a:t>Yerkabuğunun şekillenmesinde olumlu etkiye sahiptirler </a:t>
            </a:r>
            <a:r>
              <a:rPr lang="tr-TR" dirty="0">
                <a:solidFill>
                  <a:srgbClr val="00FF00"/>
                </a:solidFill>
              </a:rPr>
              <a:t>(yapıcıdırlar).</a:t>
            </a:r>
          </a:p>
          <a:p>
            <a:pPr eaLnBrk="1" hangingPunct="1">
              <a:defRPr/>
            </a:pPr>
            <a:r>
              <a:rPr lang="tr-TR" dirty="0">
                <a:solidFill>
                  <a:srgbClr val="00FF00"/>
                </a:solidFill>
              </a:rPr>
              <a:t>Yeni yer şekilleri</a:t>
            </a:r>
            <a:r>
              <a:rPr lang="tr-TR" dirty="0"/>
              <a:t> oluştururlar .</a:t>
            </a:r>
            <a:r>
              <a:rPr lang="tr-TR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>
            <a:extLst>
              <a:ext uri="{FF2B5EF4-FFF2-40B4-BE49-F238E27FC236}">
                <a16:creationId xmlns:a16="http://schemas.microsoft.com/office/drawing/2014/main" id="{13FDF2DA-68CC-465F-912A-5761EC1C3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463"/>
            <a:ext cx="9144000" cy="666908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8000" b="1">
                <a:solidFill>
                  <a:srgbClr val="FF0000"/>
                </a:solidFill>
              </a:rPr>
              <a:t>İÇ KUVVETLER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5400" b="1">
                <a:solidFill>
                  <a:srgbClr val="FFFF00"/>
                </a:solidFill>
              </a:rPr>
              <a:t>1.OROJENEZ </a:t>
            </a:r>
            <a:r>
              <a:rPr lang="tr-TR" sz="5400"/>
              <a:t>                           (DAĞ OLUŞUMU)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5400" b="1">
                <a:solidFill>
                  <a:srgbClr val="FFFF00"/>
                </a:solidFill>
              </a:rPr>
              <a:t>2.EPİROJENEZ </a:t>
            </a:r>
            <a:r>
              <a:rPr lang="tr-TR" sz="5400"/>
              <a:t>                         (KITA-KARA OLUŞUMU)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5400" b="1">
                <a:solidFill>
                  <a:srgbClr val="FFFF00"/>
                </a:solidFill>
              </a:rPr>
              <a:t>3.VOLKANİZMA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5400" b="1">
                <a:solidFill>
                  <a:srgbClr val="FFFF00"/>
                </a:solidFill>
              </a:rPr>
              <a:t>4.DEPREMLER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>
            <a:extLst>
              <a:ext uri="{FF2B5EF4-FFF2-40B4-BE49-F238E27FC236}">
                <a16:creationId xmlns:a16="http://schemas.microsoft.com/office/drawing/2014/main" id="{BB62638C-AA77-466A-AA14-2E5279DA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700"/>
          </a:xfrm>
          <a:solidFill>
            <a:srgbClr val="7030A0"/>
          </a:solidFill>
        </p:spPr>
        <p:txBody>
          <a:bodyPr/>
          <a:lstStyle/>
          <a:p>
            <a:pPr>
              <a:defRPr/>
            </a:pPr>
            <a:r>
              <a:rPr lang="tr-TR" dirty="0"/>
              <a:t>TÜRKİYE FİZİKİ HARİTASI</a:t>
            </a:r>
          </a:p>
        </p:txBody>
      </p:sp>
      <p:pic>
        <p:nvPicPr>
          <p:cNvPr id="10243" name="Picture 4" descr="tur">
            <a:extLst>
              <a:ext uri="{FF2B5EF4-FFF2-40B4-BE49-F238E27FC236}">
                <a16:creationId xmlns:a16="http://schemas.microsoft.com/office/drawing/2014/main" id="{2A73A277-9AC8-46D7-9E65-AFEB608E07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784860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Rectangle 7">
            <a:extLst>
              <a:ext uri="{FF2B5EF4-FFF2-40B4-BE49-F238E27FC236}">
                <a16:creationId xmlns:a16="http://schemas.microsoft.com/office/drawing/2014/main" id="{79D6D221-8B21-4857-9A68-F11DD0D5F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6868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77AAAF5-8316-42FF-A6D2-533253CF1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44450"/>
            <a:ext cx="9109075" cy="792163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b="1" dirty="0">
                <a:solidFill>
                  <a:srgbClr val="00FF00"/>
                </a:solidFill>
                <a:latin typeface="Georgia" pitchFamily="18" charset="0"/>
              </a:rPr>
              <a:t> EPİROJENEZ</a:t>
            </a:r>
            <a:r>
              <a:rPr lang="tr-TR" sz="3600" b="1" dirty="0">
                <a:latin typeface="Georgia" pitchFamily="18" charset="0"/>
              </a:rPr>
              <a:t> (kıta-kara oluşumu)</a:t>
            </a:r>
            <a:r>
              <a:rPr lang="tr-TR" dirty="0"/>
              <a:t> 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132B194-BD20-48CF-93E4-1ACCFF0C4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/>
              <a:t>Yer kabuğunun </a:t>
            </a:r>
            <a:r>
              <a:rPr lang="tr-TR" sz="2800">
                <a:solidFill>
                  <a:srgbClr val="00FF00"/>
                </a:solidFill>
              </a:rPr>
              <a:t>yaylanma hareketidir</a:t>
            </a:r>
            <a:r>
              <a:rPr lang="tr-TR" sz="2800"/>
              <a:t>. Geniş alanlı bir harekettir. </a:t>
            </a:r>
          </a:p>
          <a:p>
            <a:pPr eaLnBrk="1" hangingPunct="1">
              <a:defRPr/>
            </a:pPr>
            <a:r>
              <a:rPr lang="tr-TR" sz="2800"/>
              <a:t>Geniş alanlarda görülen bu hareket sonunda tabakalar kıvrılmaz, </a:t>
            </a:r>
            <a:r>
              <a:rPr lang="tr-TR" sz="2800">
                <a:solidFill>
                  <a:srgbClr val="FFFF00"/>
                </a:solidFill>
              </a:rPr>
              <a:t>alçalır ve yükselir. </a:t>
            </a:r>
            <a:endParaRPr lang="tr-TR" sz="2800" b="1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tr-TR" sz="3600" b="1">
                <a:solidFill>
                  <a:srgbClr val="FFFF00"/>
                </a:solidFill>
              </a:rPr>
              <a:t>Oluşum Nedenleri:</a:t>
            </a:r>
            <a:endParaRPr lang="tr-TR" sz="360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tr-TR" sz="2800">
                <a:solidFill>
                  <a:srgbClr val="FFFF00"/>
                </a:solidFill>
              </a:rPr>
              <a:t>1. Dış Kuvvetler:</a:t>
            </a:r>
            <a:r>
              <a:rPr lang="tr-TR" sz="2800"/>
              <a:t> Buzul çağında, buzulların ağırlık yapması ve alçalması, erime sonucu ise yükselmesi sonucu ortaya çıkar (Kanada, İskandinav)</a:t>
            </a:r>
          </a:p>
          <a:p>
            <a:pPr eaLnBrk="1" hangingPunct="1">
              <a:defRPr/>
            </a:pPr>
            <a:r>
              <a:rPr lang="tr-TR" sz="2800">
                <a:solidFill>
                  <a:srgbClr val="FFFF00"/>
                </a:solidFill>
              </a:rPr>
              <a:t>2. İç Kuvvetler:</a:t>
            </a:r>
            <a:r>
              <a:rPr lang="tr-TR" sz="2800"/>
              <a:t> Karaların baskıları sonucu yükselme hareketidir. (Anadolu toptan yükselmiştir).</a:t>
            </a:r>
          </a:p>
          <a:p>
            <a:pPr eaLnBrk="1" hangingPunct="1">
              <a:defRPr/>
            </a:pPr>
            <a:r>
              <a:rPr lang="tr-TR" sz="3600"/>
              <a:t>Deniz gerilemesi : </a:t>
            </a:r>
            <a:r>
              <a:rPr lang="tr-TR" sz="3600">
                <a:solidFill>
                  <a:srgbClr val="00FF00"/>
                </a:solidFill>
              </a:rPr>
              <a:t>Regrasyon,</a:t>
            </a:r>
          </a:p>
          <a:p>
            <a:pPr eaLnBrk="1" hangingPunct="1">
              <a:defRPr/>
            </a:pPr>
            <a:r>
              <a:rPr lang="tr-TR" sz="3600"/>
              <a:t>Deniz İlerlemesi : </a:t>
            </a:r>
            <a:r>
              <a:rPr lang="tr-TR" sz="3600">
                <a:solidFill>
                  <a:srgbClr val="00FF00"/>
                </a:solidFill>
              </a:rPr>
              <a:t>Transgresyon.</a:t>
            </a:r>
            <a:r>
              <a:rPr lang="tr-TR" sz="3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</p:bldLst>
  </p:timing>
</p:sld>
</file>

<file path=ppt/theme/theme1.xml><?xml version="1.0" encoding="utf-8"?>
<a:theme xmlns:a="http://schemas.openxmlformats.org/drawingml/2006/main" name="Dalgacık">
  <a:themeElements>
    <a:clrScheme name="Dalgacık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Dalgacı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lgacık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lgacık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lgacık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lgacık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lgacık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lgacık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lgacık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lgacık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lgacık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591</TotalTime>
  <Words>582</Words>
  <Application>Microsoft Office PowerPoint</Application>
  <PresentationFormat>Ekran Gösterisi (4:3)</PresentationFormat>
  <Paragraphs>62</Paragraphs>
  <Slides>46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1" baseType="lpstr">
      <vt:lpstr>Arial</vt:lpstr>
      <vt:lpstr>Wingdings</vt:lpstr>
      <vt:lpstr>Calibri</vt:lpstr>
      <vt:lpstr>Georgia</vt:lpstr>
      <vt:lpstr>Dalgacık</vt:lpstr>
      <vt:lpstr>PowerPoint Sunusu</vt:lpstr>
      <vt:lpstr>PowerPoint Sunusu</vt:lpstr>
      <vt:lpstr>PowerPoint Sunusu</vt:lpstr>
      <vt:lpstr>PowerPoint Sunusu</vt:lpstr>
      <vt:lpstr>PowerPoint Sunusu</vt:lpstr>
      <vt:lpstr>İÇ KUVVETLERİN ÖZELLİKLERİ</vt:lpstr>
      <vt:lpstr>PowerPoint Sunusu</vt:lpstr>
      <vt:lpstr>TÜRKİYE FİZİKİ HARİTASI</vt:lpstr>
      <vt:lpstr> EPİROJENEZ (kıta-kara oluşumu) </vt:lpstr>
      <vt:lpstr>PowerPoint Sunusu</vt:lpstr>
      <vt:lpstr>EPİROJENEZ SON UCUNDA :</vt:lpstr>
      <vt:lpstr>EPİROJENEZ</vt:lpstr>
      <vt:lpstr>DİKKAT !!! </vt:lpstr>
      <vt:lpstr>PowerPoint Sunusu</vt:lpstr>
      <vt:lpstr>OROJENEZ(DAĞ OLUŞUMU)</vt:lpstr>
      <vt:lpstr>1) KIVRIM DAĞLARI</vt:lpstr>
      <vt:lpstr>KIVRIM DAĞI  (ANTİKLİNAL-SENKLİNAL)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2) KIRIK DAĞLARI</vt:lpstr>
      <vt:lpstr>PowerPoint Sunusu</vt:lpstr>
      <vt:lpstr>EGE’DEKİ HORST-GRABENLER</vt:lpstr>
      <vt:lpstr>PowerPoint Sunusu</vt:lpstr>
      <vt:lpstr>PowerPoint Sunusu</vt:lpstr>
      <vt:lpstr>PowerPoint Sunusu</vt:lpstr>
      <vt:lpstr>PowerPoint Sunusu</vt:lpstr>
      <vt:lpstr>PowerPoint Sunusu</vt:lpstr>
      <vt:lpstr>İÇ ANADOLU:HEMK² -D.ANADOLU:SATeN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DEPREMLER </vt:lpstr>
      <vt:lpstr>PowerPoint Sunusu</vt:lpstr>
      <vt:lpstr>FAY (KIRIK)</vt:lpstr>
      <vt:lpstr>TÜRKİYEDE DEPREMLER</vt:lpstr>
      <vt:lpstr>PowerPoint Sunusu</vt:lpstr>
      <vt:lpstr>GENÇ ARAZİLER</vt:lpstr>
      <vt:lpstr>PowerPoint Sunusu</vt:lpstr>
      <vt:lpstr>Depremsellik nerelerde azdır?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İç Kuvvetler Nelerdir</dc:title>
  <dc:creator>http://www.nedir.org</dc:creator>
  <cp:lastModifiedBy>mehmet genç</cp:lastModifiedBy>
  <cp:revision>77</cp:revision>
  <dcterms:created xsi:type="dcterms:W3CDTF">1601-01-01T00:00:00Z</dcterms:created>
  <dcterms:modified xsi:type="dcterms:W3CDTF">2018-11-16T08:59:22Z</dcterms:modified>
</cp:coreProperties>
</file>