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313" r:id="rId2"/>
    <p:sldId id="261" r:id="rId3"/>
    <p:sldId id="269" r:id="rId4"/>
    <p:sldId id="270" r:id="rId5"/>
    <p:sldId id="262" r:id="rId6"/>
    <p:sldId id="259" r:id="rId7"/>
    <p:sldId id="318" r:id="rId8"/>
    <p:sldId id="266" r:id="rId9"/>
    <p:sldId id="264" r:id="rId10"/>
    <p:sldId id="276" r:id="rId11"/>
    <p:sldId id="317" r:id="rId12"/>
    <p:sldId id="267" r:id="rId13"/>
    <p:sldId id="268" r:id="rId14"/>
    <p:sldId id="320" r:id="rId15"/>
    <p:sldId id="271" r:id="rId16"/>
    <p:sldId id="322" r:id="rId17"/>
    <p:sldId id="272" r:id="rId18"/>
    <p:sldId id="273" r:id="rId19"/>
    <p:sldId id="274" r:id="rId20"/>
    <p:sldId id="321" r:id="rId21"/>
    <p:sldId id="263"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703"/>
    <a:srgbClr val="E65A2E"/>
    <a:srgbClr val="F42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3" autoAdjust="0"/>
    <p:restoredTop sz="94660"/>
  </p:normalViewPr>
  <p:slideViewPr>
    <p:cSldViewPr>
      <p:cViewPr varScale="1">
        <p:scale>
          <a:sx n="85" d="100"/>
          <a:sy n="85" d="100"/>
        </p:scale>
        <p:origin x="14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7618EE5-17EC-4C93-9198-5EAC6384FCEF}"/>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AF4A3CDB-C078-43D4-B57C-4DAD92183586}"/>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6" name="Freeform 4">
              <a:extLst>
                <a:ext uri="{FF2B5EF4-FFF2-40B4-BE49-F238E27FC236}">
                  <a16:creationId xmlns:a16="http://schemas.microsoft.com/office/drawing/2014/main" id="{2FE1E118-8044-4809-93BF-4511C2FDF172}"/>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a:extLst>
                <a:ext uri="{FF2B5EF4-FFF2-40B4-BE49-F238E27FC236}">
                  <a16:creationId xmlns:a16="http://schemas.microsoft.com/office/drawing/2014/main" id="{33AF9053-EEC7-4829-BDF7-4027978CE310}"/>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a:extLst>
                <a:ext uri="{FF2B5EF4-FFF2-40B4-BE49-F238E27FC236}">
                  <a16:creationId xmlns:a16="http://schemas.microsoft.com/office/drawing/2014/main" id="{ED269921-3C6D-49A4-9034-0A5852D904CF}"/>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7">
              <a:extLst>
                <a:ext uri="{FF2B5EF4-FFF2-40B4-BE49-F238E27FC236}">
                  <a16:creationId xmlns:a16="http://schemas.microsoft.com/office/drawing/2014/main" id="{D2B623AE-8B0D-403B-8469-182D85C0DF50}"/>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a:extLst>
                <a:ext uri="{FF2B5EF4-FFF2-40B4-BE49-F238E27FC236}">
                  <a16:creationId xmlns:a16="http://schemas.microsoft.com/office/drawing/2014/main" id="{815E348E-28C7-406F-8362-5E30A0D10A6F}"/>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a:extLst>
                <a:ext uri="{FF2B5EF4-FFF2-40B4-BE49-F238E27FC236}">
                  <a16:creationId xmlns:a16="http://schemas.microsoft.com/office/drawing/2014/main" id="{D7851F3E-B9EE-4FD9-8F56-12135CBE98E6}"/>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a:extLst>
                <a:ext uri="{FF2B5EF4-FFF2-40B4-BE49-F238E27FC236}">
                  <a16:creationId xmlns:a16="http://schemas.microsoft.com/office/drawing/2014/main" id="{6AD64DE3-50B9-400D-A0E6-0579A2B5406C}"/>
                </a:ext>
              </a:extLst>
            </p:cNvPr>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a:extLst>
                <a:ext uri="{FF2B5EF4-FFF2-40B4-BE49-F238E27FC236}">
                  <a16:creationId xmlns:a16="http://schemas.microsoft.com/office/drawing/2014/main" id="{4974B357-8EE8-4E59-8C23-B11CCB684250}"/>
                </a:ext>
              </a:extLst>
            </p:cNvPr>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Rectangle 12">
              <a:extLst>
                <a:ext uri="{FF2B5EF4-FFF2-40B4-BE49-F238E27FC236}">
                  <a16:creationId xmlns:a16="http://schemas.microsoft.com/office/drawing/2014/main" id="{C30646DB-F65B-4702-BF78-F69F574C3195}"/>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tr-TR" altLang="tr-TR"/>
            </a:p>
          </p:txBody>
        </p:sp>
        <p:sp>
          <p:nvSpPr>
            <p:cNvPr id="15" name="Rectangle 13">
              <a:extLst>
                <a:ext uri="{FF2B5EF4-FFF2-40B4-BE49-F238E27FC236}">
                  <a16:creationId xmlns:a16="http://schemas.microsoft.com/office/drawing/2014/main" id="{CE31D055-5D97-4E30-8838-2453D39A42DD}"/>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tr-TR" altLang="tr-TR"/>
            </a:p>
          </p:txBody>
        </p:sp>
        <p:sp>
          <p:nvSpPr>
            <p:cNvPr id="16" name="Freeform 14">
              <a:extLst>
                <a:ext uri="{FF2B5EF4-FFF2-40B4-BE49-F238E27FC236}">
                  <a16:creationId xmlns:a16="http://schemas.microsoft.com/office/drawing/2014/main" id="{3BDA89E3-958C-4DCB-9D0B-008F0E2870BC}"/>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7" name="Freeform 15">
              <a:extLst>
                <a:ext uri="{FF2B5EF4-FFF2-40B4-BE49-F238E27FC236}">
                  <a16:creationId xmlns:a16="http://schemas.microsoft.com/office/drawing/2014/main" id="{D15303C9-B685-41C7-A855-F2303C9FADF5}"/>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8" name="Freeform 16">
              <a:extLst>
                <a:ext uri="{FF2B5EF4-FFF2-40B4-BE49-F238E27FC236}">
                  <a16:creationId xmlns:a16="http://schemas.microsoft.com/office/drawing/2014/main" id="{6B928909-AC49-4D9A-9BDE-3C8987B9A757}"/>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9" name="Freeform 17">
              <a:extLst>
                <a:ext uri="{FF2B5EF4-FFF2-40B4-BE49-F238E27FC236}">
                  <a16:creationId xmlns:a16="http://schemas.microsoft.com/office/drawing/2014/main" id="{C713F56E-29E4-4C79-8270-461675B17037}"/>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a:extLst>
                <a:ext uri="{FF2B5EF4-FFF2-40B4-BE49-F238E27FC236}">
                  <a16:creationId xmlns:a16="http://schemas.microsoft.com/office/drawing/2014/main" id="{F8D81B8A-E2AC-400D-8DCB-A4B929391FF7}"/>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a:extLst>
                <a:ext uri="{FF2B5EF4-FFF2-40B4-BE49-F238E27FC236}">
                  <a16:creationId xmlns:a16="http://schemas.microsoft.com/office/drawing/2014/main" id="{B18AAD35-BC87-4B77-ABAB-F0BBFEF88C3E}"/>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22" name="Freeform 20">
              <a:extLst>
                <a:ext uri="{FF2B5EF4-FFF2-40B4-BE49-F238E27FC236}">
                  <a16:creationId xmlns:a16="http://schemas.microsoft.com/office/drawing/2014/main" id="{4108B025-1FBE-4359-810C-1A2BDF2E9931}"/>
                </a:ext>
              </a:extLst>
            </p:cNvPr>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862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tr-TR" altLang="tr-TR" noProof="0"/>
              <a:t>Asıl başlık stili için tıklatın</a:t>
            </a:r>
          </a:p>
        </p:txBody>
      </p:sp>
      <p:sp>
        <p:nvSpPr>
          <p:cNvPr id="6863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altLang="tr-TR" noProof="0"/>
              <a:t>Asıl alt başlık stilini düzenlemek için tıklatın</a:t>
            </a:r>
          </a:p>
        </p:txBody>
      </p:sp>
      <p:sp>
        <p:nvSpPr>
          <p:cNvPr id="23" name="Rectangle 23">
            <a:extLst>
              <a:ext uri="{FF2B5EF4-FFF2-40B4-BE49-F238E27FC236}">
                <a16:creationId xmlns:a16="http://schemas.microsoft.com/office/drawing/2014/main" id="{D016A799-9773-4392-9356-317DA75FD0AF}"/>
              </a:ext>
            </a:extLst>
          </p:cNvPr>
          <p:cNvSpPr>
            <a:spLocks noGrp="1" noChangeArrowheads="1"/>
          </p:cNvSpPr>
          <p:nvPr>
            <p:ph type="dt" sz="quarter" idx="10"/>
          </p:nvPr>
        </p:nvSpPr>
        <p:spPr/>
        <p:txBody>
          <a:bodyPr/>
          <a:lstStyle>
            <a:lvl1pPr>
              <a:defRPr smtClean="0"/>
            </a:lvl1pPr>
          </a:lstStyle>
          <a:p>
            <a:pPr>
              <a:defRPr/>
            </a:pPr>
            <a:fld id="{3D337850-AAB7-4A32-B01C-95DCC25C9A34}" type="datetimeFigureOut">
              <a:rPr lang="tr-TR" altLang="tr-TR"/>
              <a:pPr>
                <a:defRPr/>
              </a:pPr>
              <a:t>16.11.2018</a:t>
            </a:fld>
            <a:endParaRPr lang="tr-TR" altLang="tr-TR"/>
          </a:p>
        </p:txBody>
      </p:sp>
      <p:sp>
        <p:nvSpPr>
          <p:cNvPr id="24" name="Rectangle 24">
            <a:extLst>
              <a:ext uri="{FF2B5EF4-FFF2-40B4-BE49-F238E27FC236}">
                <a16:creationId xmlns:a16="http://schemas.microsoft.com/office/drawing/2014/main" id="{5A9B38EF-6ECE-455D-ABE5-28DF40B01DB4}"/>
              </a:ext>
            </a:extLst>
          </p:cNvPr>
          <p:cNvSpPr>
            <a:spLocks noGrp="1" noChangeArrowheads="1"/>
          </p:cNvSpPr>
          <p:nvPr>
            <p:ph type="ftr" sz="quarter" idx="11"/>
          </p:nvPr>
        </p:nvSpPr>
        <p:spPr/>
        <p:txBody>
          <a:bodyPr/>
          <a:lstStyle>
            <a:lvl1pPr>
              <a:defRPr smtClean="0"/>
            </a:lvl1pPr>
          </a:lstStyle>
          <a:p>
            <a:pPr>
              <a:defRPr/>
            </a:pPr>
            <a:endParaRPr lang="tr-TR" altLang="tr-TR"/>
          </a:p>
        </p:txBody>
      </p:sp>
      <p:sp>
        <p:nvSpPr>
          <p:cNvPr id="25" name="Rectangle 25">
            <a:extLst>
              <a:ext uri="{FF2B5EF4-FFF2-40B4-BE49-F238E27FC236}">
                <a16:creationId xmlns:a16="http://schemas.microsoft.com/office/drawing/2014/main" id="{A3D453B3-F560-43FA-BF31-1A9625398785}"/>
              </a:ext>
            </a:extLst>
          </p:cNvPr>
          <p:cNvSpPr>
            <a:spLocks noGrp="1" noChangeArrowheads="1"/>
          </p:cNvSpPr>
          <p:nvPr>
            <p:ph type="sldNum" sz="quarter" idx="12"/>
          </p:nvPr>
        </p:nvSpPr>
        <p:spPr/>
        <p:txBody>
          <a:bodyPr/>
          <a:lstStyle>
            <a:lvl1pPr>
              <a:defRPr/>
            </a:lvl1pPr>
          </a:lstStyle>
          <a:p>
            <a:fld id="{5429293A-02BB-40AA-9171-BF643D29CE38}" type="slidenum">
              <a:rPr lang="tr-TR" altLang="tr-TR"/>
              <a:pPr/>
              <a:t>‹#›</a:t>
            </a:fld>
            <a:endParaRPr lang="tr-TR" altLang="tr-TR"/>
          </a:p>
        </p:txBody>
      </p:sp>
    </p:spTree>
    <p:extLst>
      <p:ext uri="{BB962C8B-B14F-4D97-AF65-F5344CB8AC3E}">
        <p14:creationId xmlns:p14="http://schemas.microsoft.com/office/powerpoint/2010/main" val="28445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41F0F078-664E-4BA6-B321-2536041FDF32}"/>
              </a:ext>
            </a:extLst>
          </p:cNvPr>
          <p:cNvSpPr>
            <a:spLocks noGrp="1" noChangeArrowheads="1"/>
          </p:cNvSpPr>
          <p:nvPr>
            <p:ph type="dt" sz="half" idx="10"/>
          </p:nvPr>
        </p:nvSpPr>
        <p:spPr>
          <a:ln/>
        </p:spPr>
        <p:txBody>
          <a:bodyPr/>
          <a:lstStyle>
            <a:lvl1pPr>
              <a:defRPr/>
            </a:lvl1pPr>
          </a:lstStyle>
          <a:p>
            <a:pPr>
              <a:defRPr/>
            </a:pPr>
            <a:fld id="{33436BDA-2589-4BC1-B510-3F24D398FD5A}" type="datetimeFigureOut">
              <a:rPr lang="tr-TR" altLang="tr-TR"/>
              <a:pPr>
                <a:defRPr/>
              </a:pPr>
              <a:t>16.11.2018</a:t>
            </a:fld>
            <a:endParaRPr lang="tr-TR" altLang="tr-TR"/>
          </a:p>
        </p:txBody>
      </p:sp>
      <p:sp>
        <p:nvSpPr>
          <p:cNvPr id="5" name="Rectangle 24">
            <a:extLst>
              <a:ext uri="{FF2B5EF4-FFF2-40B4-BE49-F238E27FC236}">
                <a16:creationId xmlns:a16="http://schemas.microsoft.com/office/drawing/2014/main" id="{466FA814-96B1-4604-A330-0F7BBC01CCC4}"/>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a:extLst>
              <a:ext uri="{FF2B5EF4-FFF2-40B4-BE49-F238E27FC236}">
                <a16:creationId xmlns:a16="http://schemas.microsoft.com/office/drawing/2014/main" id="{53C35218-CE18-4880-AC09-81B1B25300EC}"/>
              </a:ext>
            </a:extLst>
          </p:cNvPr>
          <p:cNvSpPr>
            <a:spLocks noGrp="1" noChangeArrowheads="1"/>
          </p:cNvSpPr>
          <p:nvPr>
            <p:ph type="sldNum" sz="quarter" idx="12"/>
          </p:nvPr>
        </p:nvSpPr>
        <p:spPr>
          <a:ln/>
        </p:spPr>
        <p:txBody>
          <a:bodyPr/>
          <a:lstStyle>
            <a:lvl1pPr>
              <a:defRPr/>
            </a:lvl1pPr>
          </a:lstStyle>
          <a:p>
            <a:fld id="{622BED2C-FB8C-4C4B-B7F9-1063138699B3}" type="slidenum">
              <a:rPr lang="tr-TR" altLang="tr-TR"/>
              <a:pPr/>
              <a:t>‹#›</a:t>
            </a:fld>
            <a:endParaRPr lang="tr-TR" altLang="tr-TR"/>
          </a:p>
        </p:txBody>
      </p:sp>
    </p:spTree>
    <p:extLst>
      <p:ext uri="{BB962C8B-B14F-4D97-AF65-F5344CB8AC3E}">
        <p14:creationId xmlns:p14="http://schemas.microsoft.com/office/powerpoint/2010/main" val="233389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FFE38024-0B56-4713-AD2E-23B786FCA254}"/>
              </a:ext>
            </a:extLst>
          </p:cNvPr>
          <p:cNvSpPr>
            <a:spLocks noGrp="1" noChangeArrowheads="1"/>
          </p:cNvSpPr>
          <p:nvPr>
            <p:ph type="dt" sz="half" idx="10"/>
          </p:nvPr>
        </p:nvSpPr>
        <p:spPr>
          <a:ln/>
        </p:spPr>
        <p:txBody>
          <a:bodyPr/>
          <a:lstStyle>
            <a:lvl1pPr>
              <a:defRPr/>
            </a:lvl1pPr>
          </a:lstStyle>
          <a:p>
            <a:pPr>
              <a:defRPr/>
            </a:pPr>
            <a:fld id="{7445B776-F8F5-4EBF-9DA0-104E11C134C9}" type="datetimeFigureOut">
              <a:rPr lang="tr-TR" altLang="tr-TR"/>
              <a:pPr>
                <a:defRPr/>
              </a:pPr>
              <a:t>16.11.2018</a:t>
            </a:fld>
            <a:endParaRPr lang="tr-TR" altLang="tr-TR"/>
          </a:p>
        </p:txBody>
      </p:sp>
      <p:sp>
        <p:nvSpPr>
          <p:cNvPr id="5" name="Rectangle 24">
            <a:extLst>
              <a:ext uri="{FF2B5EF4-FFF2-40B4-BE49-F238E27FC236}">
                <a16:creationId xmlns:a16="http://schemas.microsoft.com/office/drawing/2014/main" id="{E9298899-4C47-4ECA-8DE2-23D2271F5EA6}"/>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a:extLst>
              <a:ext uri="{FF2B5EF4-FFF2-40B4-BE49-F238E27FC236}">
                <a16:creationId xmlns:a16="http://schemas.microsoft.com/office/drawing/2014/main" id="{3E6F398C-9217-4147-946C-FF0BAAF97E10}"/>
              </a:ext>
            </a:extLst>
          </p:cNvPr>
          <p:cNvSpPr>
            <a:spLocks noGrp="1" noChangeArrowheads="1"/>
          </p:cNvSpPr>
          <p:nvPr>
            <p:ph type="sldNum" sz="quarter" idx="12"/>
          </p:nvPr>
        </p:nvSpPr>
        <p:spPr>
          <a:ln/>
        </p:spPr>
        <p:txBody>
          <a:bodyPr/>
          <a:lstStyle>
            <a:lvl1pPr>
              <a:defRPr/>
            </a:lvl1pPr>
          </a:lstStyle>
          <a:p>
            <a:fld id="{E6C7D459-BD4E-4586-B00B-5A68CFCC944D}" type="slidenum">
              <a:rPr lang="tr-TR" altLang="tr-TR"/>
              <a:pPr/>
              <a:t>‹#›</a:t>
            </a:fld>
            <a:endParaRPr lang="tr-TR" altLang="tr-TR"/>
          </a:p>
        </p:txBody>
      </p:sp>
    </p:spTree>
    <p:extLst>
      <p:ext uri="{BB962C8B-B14F-4D97-AF65-F5344CB8AC3E}">
        <p14:creationId xmlns:p14="http://schemas.microsoft.com/office/powerpoint/2010/main" val="150148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32861A6B-49E4-4EB7-877C-3EFD14E0FC50}"/>
              </a:ext>
            </a:extLst>
          </p:cNvPr>
          <p:cNvSpPr>
            <a:spLocks noGrp="1" noChangeArrowheads="1"/>
          </p:cNvSpPr>
          <p:nvPr>
            <p:ph type="dt" sz="half" idx="10"/>
          </p:nvPr>
        </p:nvSpPr>
        <p:spPr>
          <a:ln/>
        </p:spPr>
        <p:txBody>
          <a:bodyPr/>
          <a:lstStyle>
            <a:lvl1pPr>
              <a:defRPr/>
            </a:lvl1pPr>
          </a:lstStyle>
          <a:p>
            <a:pPr>
              <a:defRPr/>
            </a:pPr>
            <a:fld id="{7F8946FB-C297-4852-8028-DFA33CCAD25E}" type="datetimeFigureOut">
              <a:rPr lang="tr-TR" altLang="tr-TR"/>
              <a:pPr>
                <a:defRPr/>
              </a:pPr>
              <a:t>16.11.2018</a:t>
            </a:fld>
            <a:endParaRPr lang="tr-TR" altLang="tr-TR"/>
          </a:p>
        </p:txBody>
      </p:sp>
      <p:sp>
        <p:nvSpPr>
          <p:cNvPr id="5" name="Rectangle 24">
            <a:extLst>
              <a:ext uri="{FF2B5EF4-FFF2-40B4-BE49-F238E27FC236}">
                <a16:creationId xmlns:a16="http://schemas.microsoft.com/office/drawing/2014/main" id="{E8519B21-760F-4043-BDA3-CB9F275E3DF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a:extLst>
              <a:ext uri="{FF2B5EF4-FFF2-40B4-BE49-F238E27FC236}">
                <a16:creationId xmlns:a16="http://schemas.microsoft.com/office/drawing/2014/main" id="{363C3395-613A-4F48-A294-ADA58439ABEB}"/>
              </a:ext>
            </a:extLst>
          </p:cNvPr>
          <p:cNvSpPr>
            <a:spLocks noGrp="1" noChangeArrowheads="1"/>
          </p:cNvSpPr>
          <p:nvPr>
            <p:ph type="sldNum" sz="quarter" idx="12"/>
          </p:nvPr>
        </p:nvSpPr>
        <p:spPr>
          <a:ln/>
        </p:spPr>
        <p:txBody>
          <a:bodyPr/>
          <a:lstStyle>
            <a:lvl1pPr>
              <a:defRPr/>
            </a:lvl1pPr>
          </a:lstStyle>
          <a:p>
            <a:fld id="{1FB48603-82F8-487B-8066-D30FD17E825F}" type="slidenum">
              <a:rPr lang="tr-TR" altLang="tr-TR"/>
              <a:pPr/>
              <a:t>‹#›</a:t>
            </a:fld>
            <a:endParaRPr lang="tr-TR" altLang="tr-TR"/>
          </a:p>
        </p:txBody>
      </p:sp>
    </p:spTree>
    <p:extLst>
      <p:ext uri="{BB962C8B-B14F-4D97-AF65-F5344CB8AC3E}">
        <p14:creationId xmlns:p14="http://schemas.microsoft.com/office/powerpoint/2010/main" val="33985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3">
            <a:extLst>
              <a:ext uri="{FF2B5EF4-FFF2-40B4-BE49-F238E27FC236}">
                <a16:creationId xmlns:a16="http://schemas.microsoft.com/office/drawing/2014/main" id="{10C03D44-3220-43A8-94D8-9899B146457D}"/>
              </a:ext>
            </a:extLst>
          </p:cNvPr>
          <p:cNvSpPr>
            <a:spLocks noGrp="1" noChangeArrowheads="1"/>
          </p:cNvSpPr>
          <p:nvPr>
            <p:ph type="dt" sz="half" idx="10"/>
          </p:nvPr>
        </p:nvSpPr>
        <p:spPr>
          <a:ln/>
        </p:spPr>
        <p:txBody>
          <a:bodyPr/>
          <a:lstStyle>
            <a:lvl1pPr>
              <a:defRPr/>
            </a:lvl1pPr>
          </a:lstStyle>
          <a:p>
            <a:pPr>
              <a:defRPr/>
            </a:pPr>
            <a:fld id="{DEBB9841-5D46-4173-B476-1F922AA1D67C}" type="datetimeFigureOut">
              <a:rPr lang="tr-TR" altLang="tr-TR"/>
              <a:pPr>
                <a:defRPr/>
              </a:pPr>
              <a:t>16.11.2018</a:t>
            </a:fld>
            <a:endParaRPr lang="tr-TR" altLang="tr-TR"/>
          </a:p>
        </p:txBody>
      </p:sp>
      <p:sp>
        <p:nvSpPr>
          <p:cNvPr id="5" name="Rectangle 24">
            <a:extLst>
              <a:ext uri="{FF2B5EF4-FFF2-40B4-BE49-F238E27FC236}">
                <a16:creationId xmlns:a16="http://schemas.microsoft.com/office/drawing/2014/main" id="{DAB39EE0-3DBE-4A14-8E57-BEE6254B625F}"/>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a:extLst>
              <a:ext uri="{FF2B5EF4-FFF2-40B4-BE49-F238E27FC236}">
                <a16:creationId xmlns:a16="http://schemas.microsoft.com/office/drawing/2014/main" id="{A555253C-D3B6-49A7-B1BE-27E6DAC75B44}"/>
              </a:ext>
            </a:extLst>
          </p:cNvPr>
          <p:cNvSpPr>
            <a:spLocks noGrp="1" noChangeArrowheads="1"/>
          </p:cNvSpPr>
          <p:nvPr>
            <p:ph type="sldNum" sz="quarter" idx="12"/>
          </p:nvPr>
        </p:nvSpPr>
        <p:spPr>
          <a:ln/>
        </p:spPr>
        <p:txBody>
          <a:bodyPr/>
          <a:lstStyle>
            <a:lvl1pPr>
              <a:defRPr/>
            </a:lvl1pPr>
          </a:lstStyle>
          <a:p>
            <a:fld id="{D0D1F0D0-1F0E-4324-831A-AEC72B2A38BF}" type="slidenum">
              <a:rPr lang="tr-TR" altLang="tr-TR"/>
              <a:pPr/>
              <a:t>‹#›</a:t>
            </a:fld>
            <a:endParaRPr lang="tr-TR" altLang="tr-TR"/>
          </a:p>
        </p:txBody>
      </p:sp>
    </p:spTree>
    <p:extLst>
      <p:ext uri="{BB962C8B-B14F-4D97-AF65-F5344CB8AC3E}">
        <p14:creationId xmlns:p14="http://schemas.microsoft.com/office/powerpoint/2010/main" val="111132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3">
            <a:extLst>
              <a:ext uri="{FF2B5EF4-FFF2-40B4-BE49-F238E27FC236}">
                <a16:creationId xmlns:a16="http://schemas.microsoft.com/office/drawing/2014/main" id="{DCBA36E0-83FC-4B47-886A-F771658A0FAD}"/>
              </a:ext>
            </a:extLst>
          </p:cNvPr>
          <p:cNvSpPr>
            <a:spLocks noGrp="1" noChangeArrowheads="1"/>
          </p:cNvSpPr>
          <p:nvPr>
            <p:ph type="dt" sz="half" idx="10"/>
          </p:nvPr>
        </p:nvSpPr>
        <p:spPr>
          <a:ln/>
        </p:spPr>
        <p:txBody>
          <a:bodyPr/>
          <a:lstStyle>
            <a:lvl1pPr>
              <a:defRPr/>
            </a:lvl1pPr>
          </a:lstStyle>
          <a:p>
            <a:pPr>
              <a:defRPr/>
            </a:pPr>
            <a:fld id="{9E11C29D-8662-461F-B504-DD5D449B3E74}" type="datetimeFigureOut">
              <a:rPr lang="tr-TR" altLang="tr-TR"/>
              <a:pPr>
                <a:defRPr/>
              </a:pPr>
              <a:t>16.11.2018</a:t>
            </a:fld>
            <a:endParaRPr lang="tr-TR" altLang="tr-TR"/>
          </a:p>
        </p:txBody>
      </p:sp>
      <p:sp>
        <p:nvSpPr>
          <p:cNvPr id="6" name="Rectangle 24">
            <a:extLst>
              <a:ext uri="{FF2B5EF4-FFF2-40B4-BE49-F238E27FC236}">
                <a16:creationId xmlns:a16="http://schemas.microsoft.com/office/drawing/2014/main" id="{CED29103-5066-401F-864E-C65532ED432F}"/>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a:extLst>
              <a:ext uri="{FF2B5EF4-FFF2-40B4-BE49-F238E27FC236}">
                <a16:creationId xmlns:a16="http://schemas.microsoft.com/office/drawing/2014/main" id="{9C405EAE-C516-4C5A-8EF6-AFEE1F391E1E}"/>
              </a:ext>
            </a:extLst>
          </p:cNvPr>
          <p:cNvSpPr>
            <a:spLocks noGrp="1" noChangeArrowheads="1"/>
          </p:cNvSpPr>
          <p:nvPr>
            <p:ph type="sldNum" sz="quarter" idx="12"/>
          </p:nvPr>
        </p:nvSpPr>
        <p:spPr>
          <a:ln/>
        </p:spPr>
        <p:txBody>
          <a:bodyPr/>
          <a:lstStyle>
            <a:lvl1pPr>
              <a:defRPr/>
            </a:lvl1pPr>
          </a:lstStyle>
          <a:p>
            <a:fld id="{32669A68-8A36-4A6B-A394-427038078246}" type="slidenum">
              <a:rPr lang="tr-TR" altLang="tr-TR"/>
              <a:pPr/>
              <a:t>‹#›</a:t>
            </a:fld>
            <a:endParaRPr lang="tr-TR" altLang="tr-TR"/>
          </a:p>
        </p:txBody>
      </p:sp>
    </p:spTree>
    <p:extLst>
      <p:ext uri="{BB962C8B-B14F-4D97-AF65-F5344CB8AC3E}">
        <p14:creationId xmlns:p14="http://schemas.microsoft.com/office/powerpoint/2010/main" val="25085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3">
            <a:extLst>
              <a:ext uri="{FF2B5EF4-FFF2-40B4-BE49-F238E27FC236}">
                <a16:creationId xmlns:a16="http://schemas.microsoft.com/office/drawing/2014/main" id="{858BBA75-1E2B-4183-AE33-595FE94E4D23}"/>
              </a:ext>
            </a:extLst>
          </p:cNvPr>
          <p:cNvSpPr>
            <a:spLocks noGrp="1" noChangeArrowheads="1"/>
          </p:cNvSpPr>
          <p:nvPr>
            <p:ph type="dt" sz="half" idx="10"/>
          </p:nvPr>
        </p:nvSpPr>
        <p:spPr>
          <a:ln/>
        </p:spPr>
        <p:txBody>
          <a:bodyPr/>
          <a:lstStyle>
            <a:lvl1pPr>
              <a:defRPr/>
            </a:lvl1pPr>
          </a:lstStyle>
          <a:p>
            <a:pPr>
              <a:defRPr/>
            </a:pPr>
            <a:fld id="{7EAD1451-1F34-4C2B-B1E9-E08967DB7370}" type="datetimeFigureOut">
              <a:rPr lang="tr-TR" altLang="tr-TR"/>
              <a:pPr>
                <a:defRPr/>
              </a:pPr>
              <a:t>16.11.2018</a:t>
            </a:fld>
            <a:endParaRPr lang="tr-TR" altLang="tr-TR"/>
          </a:p>
        </p:txBody>
      </p:sp>
      <p:sp>
        <p:nvSpPr>
          <p:cNvPr id="8" name="Rectangle 24">
            <a:extLst>
              <a:ext uri="{FF2B5EF4-FFF2-40B4-BE49-F238E27FC236}">
                <a16:creationId xmlns:a16="http://schemas.microsoft.com/office/drawing/2014/main" id="{969AFB36-6D01-4B7D-97B2-04D4A66F5255}"/>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5">
            <a:extLst>
              <a:ext uri="{FF2B5EF4-FFF2-40B4-BE49-F238E27FC236}">
                <a16:creationId xmlns:a16="http://schemas.microsoft.com/office/drawing/2014/main" id="{B00348AC-E50A-4166-9BE5-19C695E077FA}"/>
              </a:ext>
            </a:extLst>
          </p:cNvPr>
          <p:cNvSpPr>
            <a:spLocks noGrp="1" noChangeArrowheads="1"/>
          </p:cNvSpPr>
          <p:nvPr>
            <p:ph type="sldNum" sz="quarter" idx="12"/>
          </p:nvPr>
        </p:nvSpPr>
        <p:spPr>
          <a:ln/>
        </p:spPr>
        <p:txBody>
          <a:bodyPr/>
          <a:lstStyle>
            <a:lvl1pPr>
              <a:defRPr/>
            </a:lvl1pPr>
          </a:lstStyle>
          <a:p>
            <a:fld id="{595D9986-E1ED-49CE-BD8F-EE8F77410D87}" type="slidenum">
              <a:rPr lang="tr-TR" altLang="tr-TR"/>
              <a:pPr/>
              <a:t>‹#›</a:t>
            </a:fld>
            <a:endParaRPr lang="tr-TR" altLang="tr-TR"/>
          </a:p>
        </p:txBody>
      </p:sp>
    </p:spTree>
    <p:extLst>
      <p:ext uri="{BB962C8B-B14F-4D97-AF65-F5344CB8AC3E}">
        <p14:creationId xmlns:p14="http://schemas.microsoft.com/office/powerpoint/2010/main" val="363726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23">
            <a:extLst>
              <a:ext uri="{FF2B5EF4-FFF2-40B4-BE49-F238E27FC236}">
                <a16:creationId xmlns:a16="http://schemas.microsoft.com/office/drawing/2014/main" id="{F6A00A38-B631-4B3A-8328-F115D0CE1724}"/>
              </a:ext>
            </a:extLst>
          </p:cNvPr>
          <p:cNvSpPr>
            <a:spLocks noGrp="1" noChangeArrowheads="1"/>
          </p:cNvSpPr>
          <p:nvPr>
            <p:ph type="dt" sz="half" idx="10"/>
          </p:nvPr>
        </p:nvSpPr>
        <p:spPr>
          <a:ln/>
        </p:spPr>
        <p:txBody>
          <a:bodyPr/>
          <a:lstStyle>
            <a:lvl1pPr>
              <a:defRPr/>
            </a:lvl1pPr>
          </a:lstStyle>
          <a:p>
            <a:pPr>
              <a:defRPr/>
            </a:pPr>
            <a:fld id="{1197AB01-749C-43BE-9363-661BB70E673F}" type="datetimeFigureOut">
              <a:rPr lang="tr-TR" altLang="tr-TR"/>
              <a:pPr>
                <a:defRPr/>
              </a:pPr>
              <a:t>16.11.2018</a:t>
            </a:fld>
            <a:endParaRPr lang="tr-TR" altLang="tr-TR"/>
          </a:p>
        </p:txBody>
      </p:sp>
      <p:sp>
        <p:nvSpPr>
          <p:cNvPr id="4" name="Rectangle 24">
            <a:extLst>
              <a:ext uri="{FF2B5EF4-FFF2-40B4-BE49-F238E27FC236}">
                <a16:creationId xmlns:a16="http://schemas.microsoft.com/office/drawing/2014/main" id="{B579928D-2B29-4E87-8AA6-2CA5DA31E529}"/>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5">
            <a:extLst>
              <a:ext uri="{FF2B5EF4-FFF2-40B4-BE49-F238E27FC236}">
                <a16:creationId xmlns:a16="http://schemas.microsoft.com/office/drawing/2014/main" id="{53877764-97DA-451A-B15D-E93F800E6C64}"/>
              </a:ext>
            </a:extLst>
          </p:cNvPr>
          <p:cNvSpPr>
            <a:spLocks noGrp="1" noChangeArrowheads="1"/>
          </p:cNvSpPr>
          <p:nvPr>
            <p:ph type="sldNum" sz="quarter" idx="12"/>
          </p:nvPr>
        </p:nvSpPr>
        <p:spPr>
          <a:ln/>
        </p:spPr>
        <p:txBody>
          <a:bodyPr/>
          <a:lstStyle>
            <a:lvl1pPr>
              <a:defRPr/>
            </a:lvl1pPr>
          </a:lstStyle>
          <a:p>
            <a:fld id="{433E809A-D5B0-4E65-9213-89304CFF79D2}" type="slidenum">
              <a:rPr lang="tr-TR" altLang="tr-TR"/>
              <a:pPr/>
              <a:t>‹#›</a:t>
            </a:fld>
            <a:endParaRPr lang="tr-TR" altLang="tr-TR"/>
          </a:p>
        </p:txBody>
      </p:sp>
    </p:spTree>
    <p:extLst>
      <p:ext uri="{BB962C8B-B14F-4D97-AF65-F5344CB8AC3E}">
        <p14:creationId xmlns:p14="http://schemas.microsoft.com/office/powerpoint/2010/main" val="332034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EB86871B-F7D8-4165-B058-1499264E7114}"/>
              </a:ext>
            </a:extLst>
          </p:cNvPr>
          <p:cNvSpPr>
            <a:spLocks noGrp="1" noChangeArrowheads="1"/>
          </p:cNvSpPr>
          <p:nvPr>
            <p:ph type="dt" sz="half" idx="10"/>
          </p:nvPr>
        </p:nvSpPr>
        <p:spPr>
          <a:ln/>
        </p:spPr>
        <p:txBody>
          <a:bodyPr/>
          <a:lstStyle>
            <a:lvl1pPr>
              <a:defRPr/>
            </a:lvl1pPr>
          </a:lstStyle>
          <a:p>
            <a:pPr>
              <a:defRPr/>
            </a:pPr>
            <a:fld id="{5E89B5FB-37CE-4AC4-AB3B-D77CE6217B1F}" type="datetimeFigureOut">
              <a:rPr lang="tr-TR" altLang="tr-TR"/>
              <a:pPr>
                <a:defRPr/>
              </a:pPr>
              <a:t>16.11.2018</a:t>
            </a:fld>
            <a:endParaRPr lang="tr-TR" altLang="tr-TR"/>
          </a:p>
        </p:txBody>
      </p:sp>
      <p:sp>
        <p:nvSpPr>
          <p:cNvPr id="3" name="Rectangle 24">
            <a:extLst>
              <a:ext uri="{FF2B5EF4-FFF2-40B4-BE49-F238E27FC236}">
                <a16:creationId xmlns:a16="http://schemas.microsoft.com/office/drawing/2014/main" id="{CE6BA97E-0A59-4476-BFFD-835EA40A1644}"/>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5">
            <a:extLst>
              <a:ext uri="{FF2B5EF4-FFF2-40B4-BE49-F238E27FC236}">
                <a16:creationId xmlns:a16="http://schemas.microsoft.com/office/drawing/2014/main" id="{86CA633B-75BA-4A0F-9DBE-4B5D29A531FE}"/>
              </a:ext>
            </a:extLst>
          </p:cNvPr>
          <p:cNvSpPr>
            <a:spLocks noGrp="1" noChangeArrowheads="1"/>
          </p:cNvSpPr>
          <p:nvPr>
            <p:ph type="sldNum" sz="quarter" idx="12"/>
          </p:nvPr>
        </p:nvSpPr>
        <p:spPr>
          <a:ln/>
        </p:spPr>
        <p:txBody>
          <a:bodyPr/>
          <a:lstStyle>
            <a:lvl1pPr>
              <a:defRPr/>
            </a:lvl1pPr>
          </a:lstStyle>
          <a:p>
            <a:fld id="{9358BF78-CA31-4C81-8E21-C29F1E7A708F}" type="slidenum">
              <a:rPr lang="tr-TR" altLang="tr-TR"/>
              <a:pPr/>
              <a:t>‹#›</a:t>
            </a:fld>
            <a:endParaRPr lang="tr-TR" altLang="tr-TR"/>
          </a:p>
        </p:txBody>
      </p:sp>
    </p:spTree>
    <p:extLst>
      <p:ext uri="{BB962C8B-B14F-4D97-AF65-F5344CB8AC3E}">
        <p14:creationId xmlns:p14="http://schemas.microsoft.com/office/powerpoint/2010/main" val="36110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a:extLst>
              <a:ext uri="{FF2B5EF4-FFF2-40B4-BE49-F238E27FC236}">
                <a16:creationId xmlns:a16="http://schemas.microsoft.com/office/drawing/2014/main" id="{57E7D5D4-4743-49C6-A0CD-BA1067738B48}"/>
              </a:ext>
            </a:extLst>
          </p:cNvPr>
          <p:cNvSpPr>
            <a:spLocks noGrp="1" noChangeArrowheads="1"/>
          </p:cNvSpPr>
          <p:nvPr>
            <p:ph type="dt" sz="half" idx="10"/>
          </p:nvPr>
        </p:nvSpPr>
        <p:spPr>
          <a:ln/>
        </p:spPr>
        <p:txBody>
          <a:bodyPr/>
          <a:lstStyle>
            <a:lvl1pPr>
              <a:defRPr/>
            </a:lvl1pPr>
          </a:lstStyle>
          <a:p>
            <a:pPr>
              <a:defRPr/>
            </a:pPr>
            <a:fld id="{A4B23B04-5589-43F0-9D07-AA2841B453CA}" type="datetimeFigureOut">
              <a:rPr lang="tr-TR" altLang="tr-TR"/>
              <a:pPr>
                <a:defRPr/>
              </a:pPr>
              <a:t>16.11.2018</a:t>
            </a:fld>
            <a:endParaRPr lang="tr-TR" altLang="tr-TR"/>
          </a:p>
        </p:txBody>
      </p:sp>
      <p:sp>
        <p:nvSpPr>
          <p:cNvPr id="6" name="Rectangle 24">
            <a:extLst>
              <a:ext uri="{FF2B5EF4-FFF2-40B4-BE49-F238E27FC236}">
                <a16:creationId xmlns:a16="http://schemas.microsoft.com/office/drawing/2014/main" id="{61DF4591-9838-45DE-B973-A5B0B802B0E2}"/>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a:extLst>
              <a:ext uri="{FF2B5EF4-FFF2-40B4-BE49-F238E27FC236}">
                <a16:creationId xmlns:a16="http://schemas.microsoft.com/office/drawing/2014/main" id="{A907A27A-8EC5-4D04-B9D1-859EB47FCFCA}"/>
              </a:ext>
            </a:extLst>
          </p:cNvPr>
          <p:cNvSpPr>
            <a:spLocks noGrp="1" noChangeArrowheads="1"/>
          </p:cNvSpPr>
          <p:nvPr>
            <p:ph type="sldNum" sz="quarter" idx="12"/>
          </p:nvPr>
        </p:nvSpPr>
        <p:spPr>
          <a:ln/>
        </p:spPr>
        <p:txBody>
          <a:bodyPr/>
          <a:lstStyle>
            <a:lvl1pPr>
              <a:defRPr/>
            </a:lvl1pPr>
          </a:lstStyle>
          <a:p>
            <a:fld id="{3447197D-1B84-4F0A-8110-FFF80592BC04}" type="slidenum">
              <a:rPr lang="tr-TR" altLang="tr-TR"/>
              <a:pPr/>
              <a:t>‹#›</a:t>
            </a:fld>
            <a:endParaRPr lang="tr-TR" altLang="tr-TR"/>
          </a:p>
        </p:txBody>
      </p:sp>
    </p:spTree>
    <p:extLst>
      <p:ext uri="{BB962C8B-B14F-4D97-AF65-F5344CB8AC3E}">
        <p14:creationId xmlns:p14="http://schemas.microsoft.com/office/powerpoint/2010/main" val="39815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a:extLst>
              <a:ext uri="{FF2B5EF4-FFF2-40B4-BE49-F238E27FC236}">
                <a16:creationId xmlns:a16="http://schemas.microsoft.com/office/drawing/2014/main" id="{0D98A70B-8487-4B8B-A480-F07696878110}"/>
              </a:ext>
            </a:extLst>
          </p:cNvPr>
          <p:cNvSpPr>
            <a:spLocks noGrp="1" noChangeArrowheads="1"/>
          </p:cNvSpPr>
          <p:nvPr>
            <p:ph type="dt" sz="half" idx="10"/>
          </p:nvPr>
        </p:nvSpPr>
        <p:spPr>
          <a:ln/>
        </p:spPr>
        <p:txBody>
          <a:bodyPr/>
          <a:lstStyle>
            <a:lvl1pPr>
              <a:defRPr/>
            </a:lvl1pPr>
          </a:lstStyle>
          <a:p>
            <a:pPr>
              <a:defRPr/>
            </a:pPr>
            <a:fld id="{59DE996B-06A9-4FEE-8AEB-25D534538158}" type="datetimeFigureOut">
              <a:rPr lang="tr-TR" altLang="tr-TR"/>
              <a:pPr>
                <a:defRPr/>
              </a:pPr>
              <a:t>16.11.2018</a:t>
            </a:fld>
            <a:endParaRPr lang="tr-TR" altLang="tr-TR"/>
          </a:p>
        </p:txBody>
      </p:sp>
      <p:sp>
        <p:nvSpPr>
          <p:cNvPr id="6" name="Rectangle 24">
            <a:extLst>
              <a:ext uri="{FF2B5EF4-FFF2-40B4-BE49-F238E27FC236}">
                <a16:creationId xmlns:a16="http://schemas.microsoft.com/office/drawing/2014/main" id="{55F2B759-1556-4A32-981C-D7105759288A}"/>
              </a:ext>
            </a:extLst>
          </p:cNvPr>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a:extLst>
              <a:ext uri="{FF2B5EF4-FFF2-40B4-BE49-F238E27FC236}">
                <a16:creationId xmlns:a16="http://schemas.microsoft.com/office/drawing/2014/main" id="{52E02711-5A43-489B-9A19-1E3FC59B3BA5}"/>
              </a:ext>
            </a:extLst>
          </p:cNvPr>
          <p:cNvSpPr>
            <a:spLocks noGrp="1" noChangeArrowheads="1"/>
          </p:cNvSpPr>
          <p:nvPr>
            <p:ph type="sldNum" sz="quarter" idx="12"/>
          </p:nvPr>
        </p:nvSpPr>
        <p:spPr>
          <a:ln/>
        </p:spPr>
        <p:txBody>
          <a:bodyPr/>
          <a:lstStyle>
            <a:lvl1pPr>
              <a:defRPr/>
            </a:lvl1pPr>
          </a:lstStyle>
          <a:p>
            <a:fld id="{D86398AC-D3AE-4641-91B7-0615BC708DCE}" type="slidenum">
              <a:rPr lang="tr-TR" altLang="tr-TR"/>
              <a:pPr/>
              <a:t>‹#›</a:t>
            </a:fld>
            <a:endParaRPr lang="tr-TR" altLang="tr-TR"/>
          </a:p>
        </p:txBody>
      </p:sp>
    </p:spTree>
    <p:extLst>
      <p:ext uri="{BB962C8B-B14F-4D97-AF65-F5344CB8AC3E}">
        <p14:creationId xmlns:p14="http://schemas.microsoft.com/office/powerpoint/2010/main" val="398325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DC9737E-F28A-4296-84E3-72C61FF19305}"/>
              </a:ext>
            </a:extLst>
          </p:cNvPr>
          <p:cNvGrpSpPr>
            <a:grpSpLocks/>
          </p:cNvGrpSpPr>
          <p:nvPr/>
        </p:nvGrpSpPr>
        <p:grpSpPr bwMode="auto">
          <a:xfrm>
            <a:off x="0" y="0"/>
            <a:ext cx="9144000" cy="6934200"/>
            <a:chOff x="0" y="0"/>
            <a:chExt cx="5760" cy="4368"/>
          </a:xfrm>
        </p:grpSpPr>
        <p:sp>
          <p:nvSpPr>
            <p:cNvPr id="67587" name="Freeform 3">
              <a:extLst>
                <a:ext uri="{FF2B5EF4-FFF2-40B4-BE49-F238E27FC236}">
                  <a16:creationId xmlns:a16="http://schemas.microsoft.com/office/drawing/2014/main" id="{66B99638-64FD-45B5-93FD-F2CF9DBFE25B}"/>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033" name="Freeform 4">
              <a:extLst>
                <a:ext uri="{FF2B5EF4-FFF2-40B4-BE49-F238E27FC236}">
                  <a16:creationId xmlns:a16="http://schemas.microsoft.com/office/drawing/2014/main" id="{2D2C593F-1560-457E-BB14-B34A197B6DF5}"/>
                </a:ext>
              </a:extLst>
            </p:cNvPr>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4" name="Freeform 5">
              <a:extLst>
                <a:ext uri="{FF2B5EF4-FFF2-40B4-BE49-F238E27FC236}">
                  <a16:creationId xmlns:a16="http://schemas.microsoft.com/office/drawing/2014/main" id="{3F5004FA-B538-44AC-8EEC-825524419ADC}"/>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6">
              <a:extLst>
                <a:ext uri="{FF2B5EF4-FFF2-40B4-BE49-F238E27FC236}">
                  <a16:creationId xmlns:a16="http://schemas.microsoft.com/office/drawing/2014/main" id="{7335F199-CCAA-42F9-9707-EB2B98EB1A88}"/>
                </a:ext>
              </a:extLst>
            </p:cNvPr>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7">
              <a:extLst>
                <a:ext uri="{FF2B5EF4-FFF2-40B4-BE49-F238E27FC236}">
                  <a16:creationId xmlns:a16="http://schemas.microsoft.com/office/drawing/2014/main" id="{0487A8A0-BE7D-45CB-9FB6-89DA006737C7}"/>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8">
              <a:extLst>
                <a:ext uri="{FF2B5EF4-FFF2-40B4-BE49-F238E27FC236}">
                  <a16:creationId xmlns:a16="http://schemas.microsoft.com/office/drawing/2014/main" id="{90CB4566-1C39-4A8C-AEF3-E33785486CD9}"/>
                </a:ext>
              </a:extLst>
            </p:cNvPr>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9">
              <a:extLst>
                <a:ext uri="{FF2B5EF4-FFF2-40B4-BE49-F238E27FC236}">
                  <a16:creationId xmlns:a16="http://schemas.microsoft.com/office/drawing/2014/main" id="{B579716F-3FC1-4A2A-B588-1D904FD50B1A}"/>
                </a:ext>
              </a:extLst>
            </p:cNvPr>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9" name="Freeform 10">
              <a:extLst>
                <a:ext uri="{FF2B5EF4-FFF2-40B4-BE49-F238E27FC236}">
                  <a16:creationId xmlns:a16="http://schemas.microsoft.com/office/drawing/2014/main" id="{E80CC6BF-5B00-4191-B30E-7116A60D0C45}"/>
                </a:ext>
              </a:extLst>
            </p:cNvPr>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0" name="Freeform 11">
              <a:extLst>
                <a:ext uri="{FF2B5EF4-FFF2-40B4-BE49-F238E27FC236}">
                  <a16:creationId xmlns:a16="http://schemas.microsoft.com/office/drawing/2014/main" id="{0F718040-FAFA-40FE-B238-94A642EC0A18}"/>
                </a:ext>
              </a:extLst>
            </p:cNvPr>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Rectangle 12">
              <a:extLst>
                <a:ext uri="{FF2B5EF4-FFF2-40B4-BE49-F238E27FC236}">
                  <a16:creationId xmlns:a16="http://schemas.microsoft.com/office/drawing/2014/main" id="{393202C5-8267-4A7D-80A6-A2940F698F2C}"/>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tr-TR" altLang="tr-TR"/>
            </a:p>
          </p:txBody>
        </p:sp>
        <p:sp>
          <p:nvSpPr>
            <p:cNvPr id="1042" name="Rectangle 13">
              <a:extLst>
                <a:ext uri="{FF2B5EF4-FFF2-40B4-BE49-F238E27FC236}">
                  <a16:creationId xmlns:a16="http://schemas.microsoft.com/office/drawing/2014/main" id="{B4D46CE3-8795-402A-B766-F3069433276A}"/>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tr-TR" altLang="tr-TR"/>
            </a:p>
          </p:txBody>
        </p:sp>
        <p:sp>
          <p:nvSpPr>
            <p:cNvPr id="67598" name="Freeform 14">
              <a:extLst>
                <a:ext uri="{FF2B5EF4-FFF2-40B4-BE49-F238E27FC236}">
                  <a16:creationId xmlns:a16="http://schemas.microsoft.com/office/drawing/2014/main" id="{7B924172-B800-42D5-85EF-70F239FD08BE}"/>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67599" name="Freeform 15">
              <a:extLst>
                <a:ext uri="{FF2B5EF4-FFF2-40B4-BE49-F238E27FC236}">
                  <a16:creationId xmlns:a16="http://schemas.microsoft.com/office/drawing/2014/main" id="{5627FF90-89B9-440A-8C6E-B12FB364C613}"/>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67600" name="Freeform 16">
              <a:extLst>
                <a:ext uri="{FF2B5EF4-FFF2-40B4-BE49-F238E27FC236}">
                  <a16:creationId xmlns:a16="http://schemas.microsoft.com/office/drawing/2014/main" id="{A09FB048-3473-4557-84DF-9C9E92337018}"/>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046" name="Freeform 17">
              <a:extLst>
                <a:ext uri="{FF2B5EF4-FFF2-40B4-BE49-F238E27FC236}">
                  <a16:creationId xmlns:a16="http://schemas.microsoft.com/office/drawing/2014/main" id="{9B5220D5-3CC0-4013-AE67-5A51EB617D29}"/>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18">
              <a:extLst>
                <a:ext uri="{FF2B5EF4-FFF2-40B4-BE49-F238E27FC236}">
                  <a16:creationId xmlns:a16="http://schemas.microsoft.com/office/drawing/2014/main" id="{8E846887-6F29-4070-A48B-2BDECA54E1E8}"/>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603" name="Freeform 19">
              <a:extLst>
                <a:ext uri="{FF2B5EF4-FFF2-40B4-BE49-F238E27FC236}">
                  <a16:creationId xmlns:a16="http://schemas.microsoft.com/office/drawing/2014/main" id="{205BFA93-6385-47F2-8790-FCCBCF8F6FB4}"/>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cs typeface="Arial" charset="0"/>
              </a:endParaRPr>
            </a:p>
          </p:txBody>
        </p:sp>
        <p:sp>
          <p:nvSpPr>
            <p:cNvPr id="1049" name="Freeform 20">
              <a:extLst>
                <a:ext uri="{FF2B5EF4-FFF2-40B4-BE49-F238E27FC236}">
                  <a16:creationId xmlns:a16="http://schemas.microsoft.com/office/drawing/2014/main" id="{2B9B554E-DBB5-4806-A12C-98A721097BD0}"/>
                </a:ext>
              </a:extLst>
            </p:cNvPr>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7605" name="Rectangle 21">
            <a:extLst>
              <a:ext uri="{FF2B5EF4-FFF2-40B4-BE49-F238E27FC236}">
                <a16:creationId xmlns:a16="http://schemas.microsoft.com/office/drawing/2014/main" id="{CF98CBD2-B623-44BC-A6FE-1A06512AC9CD}"/>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67606" name="Rectangle 22">
            <a:extLst>
              <a:ext uri="{FF2B5EF4-FFF2-40B4-BE49-F238E27FC236}">
                <a16:creationId xmlns:a16="http://schemas.microsoft.com/office/drawing/2014/main" id="{B5D49FF8-6BF6-4013-BA67-702776ABC72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67607" name="Rectangle 23">
            <a:extLst>
              <a:ext uri="{FF2B5EF4-FFF2-40B4-BE49-F238E27FC236}">
                <a16:creationId xmlns:a16="http://schemas.microsoft.com/office/drawing/2014/main" id="{EDBCE261-8B8C-4D19-9ABA-422FD02915AF}"/>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cs typeface="Arial" charset="0"/>
              </a:defRPr>
            </a:lvl1pPr>
          </a:lstStyle>
          <a:p>
            <a:pPr>
              <a:defRPr/>
            </a:pPr>
            <a:fld id="{1E83FAA2-4591-466F-A502-E1920C47A7D3}" type="datetimeFigureOut">
              <a:rPr lang="tr-TR" altLang="tr-TR"/>
              <a:pPr>
                <a:defRPr/>
              </a:pPr>
              <a:t>16.11.2018</a:t>
            </a:fld>
            <a:endParaRPr lang="tr-TR" altLang="tr-TR"/>
          </a:p>
        </p:txBody>
      </p:sp>
      <p:sp>
        <p:nvSpPr>
          <p:cNvPr id="67608" name="Rectangle 24">
            <a:extLst>
              <a:ext uri="{FF2B5EF4-FFF2-40B4-BE49-F238E27FC236}">
                <a16:creationId xmlns:a16="http://schemas.microsoft.com/office/drawing/2014/main" id="{0A8A750B-6E33-4A90-AED6-FD9D04D1230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cs typeface="Arial" charset="0"/>
              </a:defRPr>
            </a:lvl1pPr>
          </a:lstStyle>
          <a:p>
            <a:pPr>
              <a:defRPr/>
            </a:pPr>
            <a:endParaRPr lang="tr-TR" altLang="tr-TR"/>
          </a:p>
        </p:txBody>
      </p:sp>
      <p:sp>
        <p:nvSpPr>
          <p:cNvPr id="67609" name="Rectangle 25">
            <a:extLst>
              <a:ext uri="{FF2B5EF4-FFF2-40B4-BE49-F238E27FC236}">
                <a16:creationId xmlns:a16="http://schemas.microsoft.com/office/drawing/2014/main" id="{DF93BEC6-FBDB-4DD4-BFB7-E094356C25E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C0F1880B-6A92-4C1F-829B-3B946F18E321}"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709"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http://www.fotokritik.com/157224"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ografyadersanes&#305;.com/" TargetMode="External"/><Relationship Id="rId2" Type="http://schemas.openxmlformats.org/officeDocument/2006/relationships/hyperlink" Target="http://www.cografyasevg&#305;s&#305;.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http://www.cografyadersi.com/buyukfotograf/Volkansekli.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E357911E-6A07-48EB-BBE5-CCF9563D218B}"/>
              </a:ext>
            </a:extLst>
          </p:cNvPr>
          <p:cNvSpPr>
            <a:spLocks noGrp="1" noChangeArrowheads="1"/>
          </p:cNvSpPr>
          <p:nvPr>
            <p:ph type="title" idx="4294967295"/>
          </p:nvPr>
        </p:nvSpPr>
        <p:spPr/>
        <p:txBody>
          <a:bodyPr/>
          <a:lstStyle/>
          <a:p>
            <a:pPr algn="l" eaLnBrk="1" hangingPunct="1">
              <a:defRPr/>
            </a:pPr>
            <a:r>
              <a:rPr lang="tr-TR" altLang="tr-TR" sz="4800">
                <a:solidFill>
                  <a:srgbClr val="150703"/>
                </a:solidFill>
              </a:rPr>
              <a:t>		İÇ KUVVETLER</a:t>
            </a:r>
          </a:p>
        </p:txBody>
      </p:sp>
      <p:sp>
        <p:nvSpPr>
          <p:cNvPr id="5123" name="Rectangle 3">
            <a:extLst>
              <a:ext uri="{FF2B5EF4-FFF2-40B4-BE49-F238E27FC236}">
                <a16:creationId xmlns:a16="http://schemas.microsoft.com/office/drawing/2014/main" id="{AD5A2FAF-38B7-4FDD-A73C-D3BEC463A196}"/>
              </a:ext>
            </a:extLst>
          </p:cNvPr>
          <p:cNvSpPr>
            <a:spLocks noGrp="1" noChangeArrowheads="1"/>
          </p:cNvSpPr>
          <p:nvPr>
            <p:ph type="body" idx="4294967295"/>
          </p:nvPr>
        </p:nvSpPr>
        <p:spPr>
          <a:xfrm>
            <a:off x="323850" y="1557338"/>
            <a:ext cx="8229600" cy="4495800"/>
          </a:xfrm>
        </p:spPr>
        <p:txBody>
          <a:bodyPr/>
          <a:lstStyle/>
          <a:p>
            <a:pPr eaLnBrk="1" hangingPunct="1">
              <a:buFont typeface="Wingdings" panose="05000000000000000000" pitchFamily="2" charset="2"/>
              <a:buChar char="§"/>
              <a:defRPr/>
            </a:pPr>
            <a:r>
              <a:rPr lang="tr-TR" altLang="tr-TR" sz="2400" b="1">
                <a:latin typeface="Arial" charset="0"/>
              </a:rPr>
              <a:t>Enerjisini yerin içinden alan güçlerdir.iç güçlerin oluşturduğu yer şekilleri dış güçler tarafından aşındırılır.iç güçlerin oluşturduğu hareketlerin bütününe tektonik hareket denir.bunlar;</a:t>
            </a:r>
          </a:p>
          <a:p>
            <a:pPr eaLnBrk="1" hangingPunct="1">
              <a:buFont typeface="Wingdings" panose="05000000000000000000" pitchFamily="2" charset="2"/>
              <a:buChar char="§"/>
              <a:defRPr/>
            </a:pPr>
            <a:r>
              <a:rPr lang="tr-TR" altLang="tr-TR" sz="2400" b="1">
                <a:latin typeface="Arial" charset="0"/>
              </a:rPr>
              <a:t>Orojenez(Dağ oluşumu)</a:t>
            </a:r>
          </a:p>
          <a:p>
            <a:pPr eaLnBrk="1" hangingPunct="1">
              <a:buFont typeface="Wingdings" panose="05000000000000000000" pitchFamily="2" charset="2"/>
              <a:buChar char="§"/>
              <a:defRPr/>
            </a:pPr>
            <a:r>
              <a:rPr lang="tr-TR" altLang="tr-TR" sz="2400" b="1">
                <a:latin typeface="Arial" charset="0"/>
              </a:rPr>
              <a:t>Epirojenez(Kıta oluşumu)</a:t>
            </a:r>
          </a:p>
          <a:p>
            <a:pPr eaLnBrk="1" hangingPunct="1">
              <a:buFont typeface="Wingdings" panose="05000000000000000000" pitchFamily="2" charset="2"/>
              <a:buChar char="§"/>
              <a:defRPr/>
            </a:pPr>
            <a:r>
              <a:rPr lang="tr-TR" altLang="tr-TR" sz="2400" b="1">
                <a:latin typeface="Arial" charset="0"/>
              </a:rPr>
              <a:t>Volkanizma </a:t>
            </a:r>
          </a:p>
          <a:p>
            <a:pPr eaLnBrk="1" hangingPunct="1">
              <a:buFont typeface="Wingdings" panose="05000000000000000000" pitchFamily="2" charset="2"/>
              <a:buChar char="§"/>
              <a:defRPr/>
            </a:pPr>
            <a:r>
              <a:rPr lang="tr-TR" altLang="tr-TR" sz="2400" b="1">
                <a:latin typeface="Arial" charset="0"/>
              </a:rPr>
              <a:t>Depremler(seizma)’dir.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pic>
        <p:nvPicPr>
          <p:cNvPr id="12290" name="Picture 5" descr="befa29849a57558682dbcfd1c92698b4">
            <a:extLst>
              <a:ext uri="{FF2B5EF4-FFF2-40B4-BE49-F238E27FC236}">
                <a16:creationId xmlns:a16="http://schemas.microsoft.com/office/drawing/2014/main" id="{D6F96288-BB51-41F8-A7DA-62E8CF292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45910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Text Box 7">
            <a:extLst>
              <a:ext uri="{FF2B5EF4-FFF2-40B4-BE49-F238E27FC236}">
                <a16:creationId xmlns:a16="http://schemas.microsoft.com/office/drawing/2014/main" id="{9FEA2AB6-41C0-4844-8E65-D2574DB4652B}"/>
              </a:ext>
            </a:extLst>
          </p:cNvPr>
          <p:cNvSpPr txBox="1">
            <a:spLocks noChangeArrowheads="1"/>
          </p:cNvSpPr>
          <p:nvPr/>
        </p:nvSpPr>
        <p:spPr bwMode="auto">
          <a:xfrm>
            <a:off x="-36513" y="5561013"/>
            <a:ext cx="184151" cy="336550"/>
          </a:xfrm>
          <a:prstGeom prst="rect">
            <a:avLst/>
          </a:prstGeom>
          <a:noFill/>
          <a:ln w="9525" algn="ctr">
            <a:noFill/>
            <a:miter lim="800000"/>
            <a:headEnd/>
            <a:tailEnd/>
          </a:ln>
          <a:effectLst/>
        </p:spPr>
        <p:txBody>
          <a:bodyPr wrap="none">
            <a:spAutoFit/>
          </a:bodyPr>
          <a:lstStyle/>
          <a:p>
            <a:pPr>
              <a:buClr>
                <a:srgbClr val="F42034"/>
              </a:buClr>
              <a:buFont typeface="Wingdings" pitchFamily="2" charset="2"/>
              <a:buNone/>
              <a:defRPr/>
            </a:pPr>
            <a:endParaRPr lang="tr-TR" sz="1600">
              <a:solidFill>
                <a:schemeClr val="tx2"/>
              </a:solidFill>
              <a:effectLst>
                <a:outerShdw blurRad="38100" dist="38100" dir="2700000" algn="tl">
                  <a:srgbClr val="000000"/>
                </a:outerShdw>
              </a:effectLst>
              <a:latin typeface="Arial" charset="0"/>
              <a:cs typeface="+mn-cs"/>
            </a:endParaRPr>
          </a:p>
        </p:txBody>
      </p:sp>
      <p:sp>
        <p:nvSpPr>
          <p:cNvPr id="137226" name="Text Box 10">
            <a:extLst>
              <a:ext uri="{FF2B5EF4-FFF2-40B4-BE49-F238E27FC236}">
                <a16:creationId xmlns:a16="http://schemas.microsoft.com/office/drawing/2014/main" id="{6FD480DF-27DB-41A4-AA43-AB53C49C7053}"/>
              </a:ext>
            </a:extLst>
          </p:cNvPr>
          <p:cNvSpPr txBox="1">
            <a:spLocks noChangeArrowheads="1"/>
          </p:cNvSpPr>
          <p:nvPr/>
        </p:nvSpPr>
        <p:spPr bwMode="auto">
          <a:xfrm>
            <a:off x="4716463" y="5705475"/>
            <a:ext cx="2914650" cy="366713"/>
          </a:xfrm>
          <a:prstGeom prst="rect">
            <a:avLst/>
          </a:prstGeom>
          <a:noFill/>
          <a:ln w="9525" algn="ctr">
            <a:noFill/>
            <a:miter lim="800000"/>
            <a:headEnd/>
            <a:tailEnd/>
          </a:ln>
          <a:effectLst/>
        </p:spPr>
        <p:txBody>
          <a:bodyPr wrap="none">
            <a:spAutoFit/>
          </a:bodyPr>
          <a:lstStyle>
            <a:lvl1pPr eaLnBrk="0" hangingPunct="0">
              <a:buClr>
                <a:srgbClr val="F42034"/>
              </a:buClr>
              <a:buFont typeface="Wingdings" pitchFamily="2" charset="2"/>
              <a:buChar char="Ø"/>
              <a:defRPr sz="2000">
                <a:solidFill>
                  <a:schemeClr val="tx2"/>
                </a:solidFill>
                <a:latin typeface="Arial" charset="0"/>
              </a:defRPr>
            </a:lvl1pPr>
            <a:lvl2pPr marL="742950" indent="-285750" eaLnBrk="0" hangingPunct="0">
              <a:buClr>
                <a:srgbClr val="F42034"/>
              </a:buClr>
              <a:buFont typeface="Wingdings" pitchFamily="2" charset="2"/>
              <a:buChar char="Ø"/>
              <a:defRPr sz="2000">
                <a:solidFill>
                  <a:schemeClr val="tx2"/>
                </a:solidFill>
                <a:latin typeface="Arial" charset="0"/>
              </a:defRPr>
            </a:lvl2pPr>
            <a:lvl3pPr marL="1143000" indent="-228600" eaLnBrk="0" hangingPunct="0">
              <a:buClr>
                <a:srgbClr val="F42034"/>
              </a:buClr>
              <a:buFont typeface="Wingdings" pitchFamily="2" charset="2"/>
              <a:buChar char="Ø"/>
              <a:defRPr sz="2000">
                <a:solidFill>
                  <a:schemeClr val="tx2"/>
                </a:solidFill>
                <a:latin typeface="Arial" charset="0"/>
              </a:defRPr>
            </a:lvl3pPr>
            <a:lvl4pPr marL="1600200" indent="-228600" eaLnBrk="0" hangingPunct="0">
              <a:buClr>
                <a:srgbClr val="F42034"/>
              </a:buClr>
              <a:buFont typeface="Wingdings" pitchFamily="2" charset="2"/>
              <a:buChar char="Ø"/>
              <a:defRPr sz="2000">
                <a:solidFill>
                  <a:schemeClr val="tx2"/>
                </a:solidFill>
                <a:latin typeface="Arial" charset="0"/>
              </a:defRPr>
            </a:lvl4pPr>
            <a:lvl5pPr marL="2057400" indent="-228600" eaLnBrk="0" hangingPunct="0">
              <a:buClr>
                <a:srgbClr val="F42034"/>
              </a:buClr>
              <a:buFont typeface="Wingdings" pitchFamily="2" charset="2"/>
              <a:buChar char="Ø"/>
              <a:defRPr sz="2000">
                <a:solidFill>
                  <a:schemeClr val="tx2"/>
                </a:solidFill>
                <a:latin typeface="Arial" charset="0"/>
              </a:defRPr>
            </a:lvl5pPr>
            <a:lvl6pPr marL="25146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6pPr>
            <a:lvl7pPr marL="29718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7pPr>
            <a:lvl8pPr marL="34290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8pPr>
            <a:lvl9pPr marL="38862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9pPr>
          </a:lstStyle>
          <a:p>
            <a:pPr eaLnBrk="1" hangingPunct="1">
              <a:buFont typeface="Wingdings" pitchFamily="2" charset="2"/>
              <a:buNone/>
              <a:defRPr/>
            </a:pPr>
            <a:r>
              <a:rPr lang="tr-TR" altLang="tr-TR" sz="1600">
                <a:effectLst>
                  <a:outerShdw blurRad="38100" dist="38100" dir="2700000" algn="tl">
                    <a:srgbClr val="000000"/>
                  </a:outerShdw>
                </a:effectLst>
                <a:cs typeface="Arial" charset="0"/>
              </a:rPr>
              <a:t>                        </a:t>
            </a:r>
            <a:r>
              <a:rPr lang="tr-TR" altLang="tr-TR" sz="1800" b="1" i="1">
                <a:effectLst>
                  <a:outerShdw blurRad="38100" dist="38100" dir="2700000" algn="tl">
                    <a:srgbClr val="000000"/>
                  </a:outerShdw>
                </a:effectLst>
                <a:cs typeface="Arial" charset="0"/>
              </a:rPr>
              <a:t>Maar çukuru</a:t>
            </a:r>
          </a:p>
        </p:txBody>
      </p:sp>
      <p:sp>
        <p:nvSpPr>
          <p:cNvPr id="137227" name="Text Box 11">
            <a:extLst>
              <a:ext uri="{FF2B5EF4-FFF2-40B4-BE49-F238E27FC236}">
                <a16:creationId xmlns:a16="http://schemas.microsoft.com/office/drawing/2014/main" id="{AD5B37A7-C53B-4BCB-8A1F-A11A5A7C501E}"/>
              </a:ext>
            </a:extLst>
          </p:cNvPr>
          <p:cNvSpPr txBox="1">
            <a:spLocks noChangeArrowheads="1"/>
          </p:cNvSpPr>
          <p:nvPr/>
        </p:nvSpPr>
        <p:spPr bwMode="auto">
          <a:xfrm>
            <a:off x="611188" y="5734050"/>
            <a:ext cx="2038350" cy="366713"/>
          </a:xfrm>
          <a:prstGeom prst="rect">
            <a:avLst/>
          </a:prstGeom>
          <a:noFill/>
          <a:ln w="9525" algn="ctr">
            <a:noFill/>
            <a:miter lim="800000"/>
            <a:headEnd/>
            <a:tailEnd/>
          </a:ln>
          <a:effectLst/>
        </p:spPr>
        <p:txBody>
          <a:bodyPr wrap="none">
            <a:spAutoFit/>
          </a:bodyPr>
          <a:lstStyle>
            <a:lvl1pPr eaLnBrk="0" hangingPunct="0">
              <a:buClr>
                <a:srgbClr val="F42034"/>
              </a:buClr>
              <a:buFont typeface="Wingdings" pitchFamily="2" charset="2"/>
              <a:buChar char="Ø"/>
              <a:defRPr sz="2000">
                <a:solidFill>
                  <a:schemeClr val="tx2"/>
                </a:solidFill>
                <a:latin typeface="Arial" charset="0"/>
              </a:defRPr>
            </a:lvl1pPr>
            <a:lvl2pPr marL="742950" indent="-285750" eaLnBrk="0" hangingPunct="0">
              <a:buClr>
                <a:srgbClr val="F42034"/>
              </a:buClr>
              <a:buFont typeface="Wingdings" pitchFamily="2" charset="2"/>
              <a:buChar char="Ø"/>
              <a:defRPr sz="2000">
                <a:solidFill>
                  <a:schemeClr val="tx2"/>
                </a:solidFill>
                <a:latin typeface="Arial" charset="0"/>
              </a:defRPr>
            </a:lvl2pPr>
            <a:lvl3pPr marL="1143000" indent="-228600" eaLnBrk="0" hangingPunct="0">
              <a:buClr>
                <a:srgbClr val="F42034"/>
              </a:buClr>
              <a:buFont typeface="Wingdings" pitchFamily="2" charset="2"/>
              <a:buChar char="Ø"/>
              <a:defRPr sz="2000">
                <a:solidFill>
                  <a:schemeClr val="tx2"/>
                </a:solidFill>
                <a:latin typeface="Arial" charset="0"/>
              </a:defRPr>
            </a:lvl3pPr>
            <a:lvl4pPr marL="1600200" indent="-228600" eaLnBrk="0" hangingPunct="0">
              <a:buClr>
                <a:srgbClr val="F42034"/>
              </a:buClr>
              <a:buFont typeface="Wingdings" pitchFamily="2" charset="2"/>
              <a:buChar char="Ø"/>
              <a:defRPr sz="2000">
                <a:solidFill>
                  <a:schemeClr val="tx2"/>
                </a:solidFill>
                <a:latin typeface="Arial" charset="0"/>
              </a:defRPr>
            </a:lvl4pPr>
            <a:lvl5pPr marL="2057400" indent="-228600" eaLnBrk="0" hangingPunct="0">
              <a:buClr>
                <a:srgbClr val="F42034"/>
              </a:buClr>
              <a:buFont typeface="Wingdings" pitchFamily="2" charset="2"/>
              <a:buChar char="Ø"/>
              <a:defRPr sz="2000">
                <a:solidFill>
                  <a:schemeClr val="tx2"/>
                </a:solidFill>
                <a:latin typeface="Arial" charset="0"/>
              </a:defRPr>
            </a:lvl5pPr>
            <a:lvl6pPr marL="25146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6pPr>
            <a:lvl7pPr marL="29718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7pPr>
            <a:lvl8pPr marL="34290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8pPr>
            <a:lvl9pPr marL="38862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9pPr>
          </a:lstStyle>
          <a:p>
            <a:pPr eaLnBrk="1" hangingPunct="1">
              <a:buFont typeface="Wingdings" pitchFamily="2" charset="2"/>
              <a:buNone/>
              <a:defRPr/>
            </a:pPr>
            <a:r>
              <a:rPr lang="tr-TR" altLang="tr-TR" sz="1800" b="1" i="1">
                <a:effectLst>
                  <a:outerShdw blurRad="38100" dist="38100" dir="2700000" algn="tl">
                    <a:srgbClr val="000000"/>
                  </a:outerShdw>
                </a:effectLst>
                <a:cs typeface="Arial" charset="0"/>
              </a:rPr>
              <a:t>Nemrut kalderası</a:t>
            </a:r>
          </a:p>
        </p:txBody>
      </p:sp>
      <p:pic>
        <p:nvPicPr>
          <p:cNvPr id="12294" name="Picture 7" descr="Resim3">
            <a:extLst>
              <a:ext uri="{FF2B5EF4-FFF2-40B4-BE49-F238E27FC236}">
                <a16:creationId xmlns:a16="http://schemas.microsoft.com/office/drawing/2014/main" id="{F56C9EAC-2B03-4311-B134-013FF2DD3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3375"/>
            <a:ext cx="45720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Resim4">
            <a:extLst>
              <a:ext uri="{FF2B5EF4-FFF2-40B4-BE49-F238E27FC236}">
                <a16:creationId xmlns:a16="http://schemas.microsoft.com/office/drawing/2014/main" id="{F1C8C643-902D-4A62-807F-C8A9E9247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E3339A14-EAD1-4902-806C-860289852B4D}"/>
              </a:ext>
            </a:extLst>
          </p:cNvPr>
          <p:cNvSpPr>
            <a:spLocks noGrp="1" noChangeArrowheads="1"/>
          </p:cNvSpPr>
          <p:nvPr>
            <p:ph type="body" idx="4294967295"/>
          </p:nvPr>
        </p:nvSpPr>
        <p:spPr>
          <a:xfrm>
            <a:off x="468313" y="476250"/>
            <a:ext cx="8229600" cy="5691188"/>
          </a:xfrm>
        </p:spPr>
        <p:txBody>
          <a:bodyPr/>
          <a:lstStyle/>
          <a:p>
            <a:pPr eaLnBrk="1" hangingPunct="1">
              <a:lnSpc>
                <a:spcPct val="80000"/>
              </a:lnSpc>
              <a:buFont typeface="Wingdings" panose="05000000000000000000" pitchFamily="2" charset="2"/>
              <a:buNone/>
              <a:defRPr/>
            </a:pPr>
            <a:r>
              <a:rPr lang="tr-TR" altLang="tr-TR" sz="2400" b="1">
                <a:latin typeface="Arial" charset="0"/>
              </a:rPr>
              <a:t> </a:t>
            </a:r>
            <a:r>
              <a:rPr lang="tr-TR" altLang="tr-TR" sz="2400" b="1" i="1" u="sng">
                <a:latin typeface="Arial" charset="0"/>
              </a:rPr>
              <a:t>Volkanizmanın Etkileri</a:t>
            </a:r>
          </a:p>
          <a:p>
            <a:pPr eaLnBrk="1" hangingPunct="1">
              <a:lnSpc>
                <a:spcPct val="80000"/>
              </a:lnSpc>
              <a:buFont typeface="Wingdings" panose="05000000000000000000" pitchFamily="2" charset="2"/>
              <a:buNone/>
              <a:defRPr/>
            </a:pPr>
            <a:r>
              <a:rPr lang="tr-TR" altLang="tr-TR" sz="2400" b="1">
                <a:latin typeface="Arial" charset="0"/>
              </a:rPr>
              <a:t>   · Tek dağlar oluşur.</a:t>
            </a:r>
          </a:p>
          <a:p>
            <a:pPr eaLnBrk="1" hangingPunct="1">
              <a:lnSpc>
                <a:spcPct val="80000"/>
              </a:lnSpc>
              <a:buFont typeface="Wingdings" panose="05000000000000000000" pitchFamily="2" charset="2"/>
              <a:buNone/>
              <a:defRPr/>
            </a:pPr>
            <a:r>
              <a:rPr lang="tr-TR" altLang="tr-TR" sz="2400" b="1">
                <a:latin typeface="Arial" charset="0"/>
              </a:rPr>
              <a:t>   ·  Volkanik alanlar maden bakımından zengin olur.</a:t>
            </a:r>
          </a:p>
          <a:p>
            <a:pPr eaLnBrk="1" hangingPunct="1">
              <a:lnSpc>
                <a:spcPct val="80000"/>
              </a:lnSpc>
              <a:buFont typeface="Wingdings" panose="05000000000000000000" pitchFamily="2" charset="2"/>
              <a:buNone/>
              <a:defRPr/>
            </a:pPr>
            <a:r>
              <a:rPr lang="tr-TR" altLang="tr-TR" sz="2400" b="1">
                <a:latin typeface="Arial" charset="0"/>
              </a:rPr>
              <a:t>   ·  Topraklar verimli olduğundan nüfus bu alanlarda fazladır.</a:t>
            </a:r>
          </a:p>
          <a:p>
            <a:pPr eaLnBrk="1" hangingPunct="1">
              <a:lnSpc>
                <a:spcPct val="80000"/>
              </a:lnSpc>
              <a:buFont typeface="Wingdings" panose="05000000000000000000" pitchFamily="2" charset="2"/>
              <a:buNone/>
              <a:defRPr/>
            </a:pPr>
            <a:r>
              <a:rPr lang="tr-TR" altLang="tr-TR" sz="2400" b="1">
                <a:latin typeface="Arial" charset="0"/>
              </a:rPr>
              <a:t>   ·  Volkanların çevreleri verimli tarım arazileridir.</a:t>
            </a:r>
          </a:p>
          <a:p>
            <a:pPr eaLnBrk="1" hangingPunct="1">
              <a:lnSpc>
                <a:spcPct val="80000"/>
              </a:lnSpc>
              <a:buFont typeface="Wingdings" panose="05000000000000000000" pitchFamily="2" charset="2"/>
              <a:buNone/>
              <a:defRPr/>
            </a:pPr>
            <a:r>
              <a:rPr lang="tr-TR" altLang="tr-TR" sz="2400" b="1">
                <a:latin typeface="Arial" charset="0"/>
              </a:rPr>
              <a:t>    Yeryüzündeki yanardağların önemli bir kısmı sönmüş bir haldedir. Buna rağmen faal olan volkanların sayısı 500’e yakındır. Faal volkanların önemli bir kısmı Büyük okyanus ve çevresinde toplanmıştır. Çünkü buralarda kıvrılma ve kırılmaların meydana geldiği genç kuşaklardır. Bu nedenle Büyük Okyanus çevresine Pasifik ateş çemberi denilmektedir.</a:t>
            </a:r>
            <a:br>
              <a:rPr lang="tr-TR" altLang="tr-TR" sz="2400" b="1">
                <a:latin typeface="Arial" charset="0"/>
              </a:rPr>
            </a:br>
            <a:br>
              <a:rPr lang="tr-TR" altLang="tr-TR" sz="2400" b="1">
                <a:latin typeface="Arial" charset="0"/>
              </a:rPr>
            </a:br>
            <a:endParaRPr lang="tr-TR" altLang="tr-TR" sz="2400" b="1">
              <a:latin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497EA6F-2580-4768-AB9E-3848653560ED}"/>
              </a:ext>
            </a:extLst>
          </p:cNvPr>
          <p:cNvSpPr>
            <a:spLocks noGrp="1" noChangeArrowheads="1"/>
          </p:cNvSpPr>
          <p:nvPr>
            <p:ph type="body" idx="4294967295"/>
          </p:nvPr>
        </p:nvSpPr>
        <p:spPr>
          <a:xfrm>
            <a:off x="179388" y="188913"/>
            <a:ext cx="5688012" cy="6669087"/>
          </a:xfrm>
        </p:spPr>
        <p:txBody>
          <a:bodyPr/>
          <a:lstStyle/>
          <a:p>
            <a:pPr eaLnBrk="1" hangingPunct="1">
              <a:lnSpc>
                <a:spcPct val="80000"/>
              </a:lnSpc>
              <a:buFont typeface="Wingdings" panose="05000000000000000000" pitchFamily="2" charset="2"/>
              <a:buNone/>
              <a:defRPr/>
            </a:pPr>
            <a:r>
              <a:rPr lang="tr-TR" altLang="tr-TR" sz="2000" b="1">
                <a:latin typeface="Arial" charset="0"/>
              </a:rPr>
              <a:t>       </a:t>
            </a:r>
            <a:br>
              <a:rPr lang="tr-TR" altLang="tr-TR" sz="2000" b="1">
                <a:latin typeface="Arial" charset="0"/>
              </a:rPr>
            </a:br>
            <a:r>
              <a:rPr lang="tr-TR" altLang="tr-TR" sz="2000" b="1">
                <a:latin typeface="Arial" charset="0"/>
              </a:rPr>
              <a:t> </a:t>
            </a:r>
          </a:p>
          <a:p>
            <a:pPr eaLnBrk="1" hangingPunct="1">
              <a:lnSpc>
                <a:spcPct val="80000"/>
              </a:lnSpc>
              <a:buFont typeface="Wingdings" panose="05000000000000000000" pitchFamily="2" charset="2"/>
              <a:buNone/>
              <a:defRPr/>
            </a:pPr>
            <a:r>
              <a:rPr lang="tr-TR" altLang="tr-TR" sz="2000" b="1">
                <a:latin typeface="Arial" charset="0"/>
              </a:rPr>
              <a:t>   </a:t>
            </a:r>
            <a:r>
              <a:rPr lang="tr-TR" altLang="tr-TR" sz="2800" b="1" i="1" u="sng">
                <a:latin typeface="Arial" charset="0"/>
              </a:rPr>
              <a:t>Yeryüzündeki Başlıca Volkanik Bölgeler</a:t>
            </a:r>
          </a:p>
          <a:p>
            <a:pPr eaLnBrk="1" hangingPunct="1">
              <a:lnSpc>
                <a:spcPct val="80000"/>
              </a:lnSpc>
              <a:defRPr/>
            </a:pPr>
            <a:r>
              <a:rPr lang="tr-TR" altLang="tr-TR" sz="2000" b="1">
                <a:latin typeface="Arial" charset="0"/>
              </a:rPr>
              <a:t>1)Atlas Okyanusunun orta kesimi, </a:t>
            </a:r>
          </a:p>
          <a:p>
            <a:pPr eaLnBrk="1" hangingPunct="1">
              <a:lnSpc>
                <a:spcPct val="80000"/>
              </a:lnSpc>
              <a:defRPr/>
            </a:pPr>
            <a:r>
              <a:rPr lang="tr-TR" altLang="tr-TR" sz="2000" b="1">
                <a:latin typeface="Arial" charset="0"/>
              </a:rPr>
              <a:t>2)Akdeniz ve çevresi </a:t>
            </a:r>
          </a:p>
          <a:p>
            <a:pPr eaLnBrk="1" hangingPunct="1">
              <a:lnSpc>
                <a:spcPct val="80000"/>
              </a:lnSpc>
              <a:defRPr/>
            </a:pPr>
            <a:r>
              <a:rPr lang="tr-TR" altLang="tr-TR" sz="2000" b="1">
                <a:latin typeface="Arial" charset="0"/>
              </a:rPr>
              <a:t>3)Doğu Afrika </a:t>
            </a:r>
          </a:p>
          <a:p>
            <a:pPr eaLnBrk="1" hangingPunct="1">
              <a:lnSpc>
                <a:spcPct val="80000"/>
              </a:lnSpc>
              <a:defRPr/>
            </a:pPr>
            <a:r>
              <a:rPr lang="tr-TR" altLang="tr-TR" sz="2000" b="1">
                <a:latin typeface="Arial" charset="0"/>
              </a:rPr>
              <a:t>4)Büyük Okyanus çevresi (en fazla bu bölgede görülmektedir. Bu sebeple buraya Pasifik Ateş Çemberi denir.) </a:t>
            </a:r>
          </a:p>
          <a:p>
            <a:pPr eaLnBrk="1" hangingPunct="1">
              <a:lnSpc>
                <a:spcPct val="80000"/>
              </a:lnSpc>
              <a:defRPr/>
            </a:pPr>
            <a:r>
              <a:rPr lang="tr-TR" altLang="tr-TR" sz="2000" b="1" i="1" u="sng">
                <a:latin typeface="Arial" charset="0"/>
              </a:rPr>
              <a:t>Türkiye’deki Başlıca Volkanik Dağlar</a:t>
            </a:r>
            <a:r>
              <a:rPr lang="tr-TR" altLang="tr-TR" sz="2000" b="1">
                <a:latin typeface="Arial" charset="0"/>
              </a:rPr>
              <a:t> </a:t>
            </a:r>
          </a:p>
          <a:p>
            <a:pPr eaLnBrk="1" hangingPunct="1">
              <a:lnSpc>
                <a:spcPct val="80000"/>
              </a:lnSpc>
              <a:defRPr/>
            </a:pPr>
            <a:r>
              <a:rPr lang="tr-TR" altLang="tr-TR" sz="2000" b="1">
                <a:latin typeface="Arial" charset="0"/>
              </a:rPr>
              <a:t>·  Doğu Anadolu Bölgesindekiler: Ağrı , Tendürek, Süphan, Nemrut. </a:t>
            </a:r>
          </a:p>
          <a:p>
            <a:pPr eaLnBrk="1" hangingPunct="1">
              <a:lnSpc>
                <a:spcPct val="80000"/>
              </a:lnSpc>
              <a:defRPr/>
            </a:pPr>
            <a:r>
              <a:rPr lang="tr-TR" altLang="tr-TR" sz="2000" b="1">
                <a:latin typeface="Arial" charset="0"/>
              </a:rPr>
              <a:t>·   İç Anadolu Bölgesi: Erciyes, Hasan dağı Melendiz dağı, Karadağ , Karacadağ. </a:t>
            </a:r>
          </a:p>
          <a:p>
            <a:pPr eaLnBrk="1" hangingPunct="1">
              <a:lnSpc>
                <a:spcPct val="80000"/>
              </a:lnSpc>
              <a:defRPr/>
            </a:pPr>
            <a:r>
              <a:rPr lang="tr-TR" altLang="tr-TR" sz="2000" b="1">
                <a:latin typeface="Arial" charset="0"/>
              </a:rPr>
              <a:t>·  Akdeniz Bölgesi: Hassa ve çevresi (Hatay) </a:t>
            </a:r>
          </a:p>
          <a:p>
            <a:pPr eaLnBrk="1" hangingPunct="1">
              <a:lnSpc>
                <a:spcPct val="80000"/>
              </a:lnSpc>
              <a:defRPr/>
            </a:pPr>
            <a:r>
              <a:rPr lang="tr-TR" altLang="tr-TR" sz="2000" b="1">
                <a:latin typeface="Arial" charset="0"/>
              </a:rPr>
              <a:t>·  G.D Anadolu Bölgesi: Karacadağ </a:t>
            </a:r>
          </a:p>
          <a:p>
            <a:pPr eaLnBrk="1" hangingPunct="1">
              <a:lnSpc>
                <a:spcPct val="80000"/>
              </a:lnSpc>
              <a:defRPr/>
            </a:pPr>
            <a:r>
              <a:rPr lang="tr-TR" altLang="tr-TR" sz="2000" b="1">
                <a:latin typeface="Arial" charset="0"/>
              </a:rPr>
              <a:t>·  Ege Bölgesi: Kula volkanları (En genç volkanik şekiller)</a:t>
            </a:r>
            <a:br>
              <a:rPr lang="tr-TR" altLang="tr-TR" sz="2000" b="1">
                <a:latin typeface="Arial" charset="0"/>
              </a:rPr>
            </a:br>
            <a:r>
              <a:rPr lang="tr-TR" altLang="tr-TR" sz="2000" b="1">
                <a:latin typeface="Arial" charset="0"/>
              </a:rPr>
              <a:t> </a:t>
            </a:r>
          </a:p>
        </p:txBody>
      </p:sp>
      <p:pic>
        <p:nvPicPr>
          <p:cNvPr id="15363" name="Picture 4" descr="Lavkucuk">
            <a:extLst>
              <a:ext uri="{FF2B5EF4-FFF2-40B4-BE49-F238E27FC236}">
                <a16:creationId xmlns:a16="http://schemas.microsoft.com/office/drawing/2014/main" id="{CA99A2DA-4AE4-4D7C-A63D-82C06112F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76250"/>
            <a:ext cx="33480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Lav3kucuk">
            <a:extLst>
              <a:ext uri="{FF2B5EF4-FFF2-40B4-BE49-F238E27FC236}">
                <a16:creationId xmlns:a16="http://schemas.microsoft.com/office/drawing/2014/main" id="{239396AE-C6E1-41D0-AD82-89D2D7991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57563"/>
            <a:ext cx="34194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Resim5">
            <a:extLst>
              <a:ext uri="{FF2B5EF4-FFF2-40B4-BE49-F238E27FC236}">
                <a16:creationId xmlns:a16="http://schemas.microsoft.com/office/drawing/2014/main" id="{AD924FFC-FA79-439B-9360-00E659322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7" name="Rectangle 19">
            <a:extLst>
              <a:ext uri="{FF2B5EF4-FFF2-40B4-BE49-F238E27FC236}">
                <a16:creationId xmlns:a16="http://schemas.microsoft.com/office/drawing/2014/main" id="{7ADA7838-B788-4D62-B1CF-0D7E40B76358}"/>
              </a:ext>
            </a:extLst>
          </p:cNvPr>
          <p:cNvSpPr>
            <a:spLocks noGrp="1" noChangeArrowheads="1"/>
          </p:cNvSpPr>
          <p:nvPr>
            <p:ph type="title" idx="4294967295"/>
          </p:nvPr>
        </p:nvSpPr>
        <p:spPr/>
        <p:txBody>
          <a:bodyPr/>
          <a:lstStyle/>
          <a:p>
            <a:pPr algn="l" eaLnBrk="1" hangingPunct="1">
              <a:defRPr/>
            </a:pPr>
            <a:r>
              <a:rPr lang="tr-TR" altLang="tr-TR" sz="2800" b="0"/>
              <a:t>1.4. DEPREMLER</a:t>
            </a:r>
          </a:p>
        </p:txBody>
      </p:sp>
      <p:sp>
        <p:nvSpPr>
          <p:cNvPr id="17411" name="Rectangle 317">
            <a:extLst>
              <a:ext uri="{FF2B5EF4-FFF2-40B4-BE49-F238E27FC236}">
                <a16:creationId xmlns:a16="http://schemas.microsoft.com/office/drawing/2014/main" id="{FC792F56-FCAB-495E-870C-723F40057721}"/>
              </a:ext>
            </a:extLst>
          </p:cNvPr>
          <p:cNvSpPr>
            <a:spLocks noGrp="1" noChangeArrowheads="1"/>
          </p:cNvSpPr>
          <p:nvPr>
            <p:ph type="body" idx="4294967295"/>
          </p:nvPr>
        </p:nvSpPr>
        <p:spPr>
          <a:xfrm>
            <a:off x="0" y="1125538"/>
            <a:ext cx="5724525" cy="3382962"/>
          </a:xfrm>
        </p:spPr>
        <p:txBody>
          <a:bodyPr/>
          <a:lstStyle/>
          <a:p>
            <a:pPr eaLnBrk="1" hangingPunct="1">
              <a:lnSpc>
                <a:spcPct val="90000"/>
              </a:lnSpc>
              <a:defRPr/>
            </a:pPr>
            <a:r>
              <a:rPr lang="tr-TR" altLang="tr-TR" sz="2000" b="1"/>
              <a:t>Deprem, Yerkabuğunda meydana gelen salınım ve titreşim hareketlerine denir.Depremi inceleyen  bilim  dalı sismoloji, depremi ölçen alet ise sismograftır. Günümüzde deprem bilimi gelişmesine rağmen depremler hala önceden tahmin edilememekte,can ve mal kayıplarına neden olmaktadır. Depremin şiddet derecelerini ölçmek için bazı ölçekler geliştirilmiştir. Bunlardan en yaygın olarak kullanılanı Richter ölçeğidir. Richter ölçeği deprem ile deprem odağından çevreye yayılan enerji miktarını ölçer .</a:t>
            </a:r>
            <a:r>
              <a:rPr lang="tr-TR" altLang="tr-TR" sz="2000"/>
              <a:t> </a:t>
            </a:r>
          </a:p>
        </p:txBody>
      </p:sp>
      <p:graphicFrame>
        <p:nvGraphicFramePr>
          <p:cNvPr id="109878" name="Group 310">
            <a:extLst>
              <a:ext uri="{FF2B5EF4-FFF2-40B4-BE49-F238E27FC236}">
                <a16:creationId xmlns:a16="http://schemas.microsoft.com/office/drawing/2014/main" id="{695700DD-6F61-4CAF-A4D5-41986C0D5DE4}"/>
              </a:ext>
            </a:extLst>
          </p:cNvPr>
          <p:cNvGraphicFramePr>
            <a:graphicFrameLocks noGrp="1"/>
          </p:cNvGraphicFramePr>
          <p:nvPr/>
        </p:nvGraphicFramePr>
        <p:xfrm>
          <a:off x="4427538" y="4221163"/>
          <a:ext cx="4716462" cy="2636839"/>
        </p:xfrm>
        <a:graphic>
          <a:graphicData uri="http://schemas.openxmlformats.org/drawingml/2006/table">
            <a:tbl>
              <a:tblPr/>
              <a:tblGrid>
                <a:gridCol w="125095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2513012">
                  <a:extLst>
                    <a:ext uri="{9D8B030D-6E8A-4147-A177-3AD203B41FA5}">
                      <a16:colId xmlns:a16="http://schemas.microsoft.com/office/drawing/2014/main" val="20002"/>
                    </a:ext>
                  </a:extLst>
                </a:gridCol>
              </a:tblGrid>
              <a:tr h="719137">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FFFFFF"/>
                          </a:solidFill>
                          <a:effectLst>
                            <a:outerShdw blurRad="38100" dist="38100" dir="2700000" algn="tl">
                              <a:srgbClr val="000000"/>
                            </a:outerShdw>
                          </a:effectLst>
                          <a:latin typeface="Verdana" pitchFamily="34" charset="0"/>
                          <a:cs typeface="Times New Roman" pitchFamily="18" charset="0"/>
                        </a:rPr>
                        <a:t>Richer ölçeği </a:t>
                      </a:r>
                      <a:endParaRPr kumimoji="0" lang="tr-TR" altLang="tr-TR" sz="1000" b="0" i="0" u="none" strike="noStrike" cap="none" normalizeH="0" baseline="0">
                        <a:ln>
                          <a:noFill/>
                        </a:ln>
                        <a:solidFill>
                          <a:schemeClr val="tx2"/>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FFFFFF"/>
                          </a:solidFill>
                          <a:effectLst>
                            <a:outerShdw blurRad="38100" dist="38100" dir="2700000" algn="tl">
                              <a:srgbClr val="000000"/>
                            </a:outerShdw>
                          </a:effectLst>
                          <a:latin typeface="Verdana" pitchFamily="34" charset="0"/>
                          <a:cs typeface="Times New Roman" pitchFamily="18" charset="0"/>
                        </a:rPr>
                        <a:t>( Magnidüt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800000"/>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FFFFFF"/>
                          </a:solidFill>
                          <a:effectLst>
                            <a:outerShdw blurRad="38100" dist="38100" dir="2700000" algn="tl">
                              <a:srgbClr val="000000"/>
                            </a:outerShdw>
                          </a:effectLst>
                          <a:latin typeface="Verdana" pitchFamily="34" charset="0"/>
                          <a:cs typeface="Times New Roman" pitchFamily="18" charset="0"/>
                        </a:rPr>
                        <a:t>Şiddet</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800000"/>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FFFFFF"/>
                          </a:solidFill>
                          <a:effectLst>
                            <a:outerShdw blurRad="38100" dist="38100" dir="2700000" algn="tl">
                              <a:srgbClr val="000000"/>
                            </a:outerShdw>
                          </a:effectLst>
                          <a:latin typeface="Verdana" pitchFamily="34" charset="0"/>
                          <a:cs typeface="Times New Roman" pitchFamily="18" charset="0"/>
                        </a:rPr>
                        <a:t>Deprem Etkisi</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376238">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3.5 – 4.2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1 – 3</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Hafif</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1"/>
                  </a:ext>
                </a:extLst>
              </a:tr>
              <a:tr h="376238">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4.3 – 4.8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4 –5</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Orta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2"/>
                  </a:ext>
                </a:extLst>
              </a:tr>
              <a:tr h="376238">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4.9 – 6.1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6 – 7</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Şiddetli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3"/>
                  </a:ext>
                </a:extLst>
              </a:tr>
              <a:tr h="376238">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6.2 –7.3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8 – 10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Yıkıcı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4"/>
                  </a:ext>
                </a:extLst>
              </a:tr>
              <a:tr h="412750">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7.4 -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11 – 12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lvl1pPr marL="342900" indent="-342900">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cs typeface="Arial" charset="0"/>
                        </a:defRPr>
                      </a:lvl1pPr>
                      <a:lvl2pPr marL="742950" indent="-285750">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cs typeface="Arial" charset="0"/>
                        </a:defRPr>
                      </a:lvl2pPr>
                      <a:lvl3pPr marL="1143000" indent="-228600">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cs typeface="Arial" charset="0"/>
                        </a:defRPr>
                      </a:lvl3pPr>
                      <a:lvl4pPr marL="1600200" indent="-228600">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4pPr>
                      <a:lvl5pPr marL="2057400" indent="-228600">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5pPr>
                      <a:lvl6pPr marL="25146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6pPr>
                      <a:lvl7pPr marL="29718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7pPr>
                      <a:lvl8pPr marL="34290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8pPr>
                      <a:lvl9pPr marL="3886200" indent="-228600"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Pct val="60000"/>
                        <a:buFont typeface="Wingdings" pitchFamily="2" charset="2"/>
                        <a:buNone/>
                        <a:tabLst/>
                      </a:pPr>
                      <a:r>
                        <a:rPr kumimoji="0" lang="tr-TR" altLang="tr-TR" sz="1000" b="1" i="0" u="none" strike="noStrike" cap="none" normalizeH="0" baseline="0">
                          <a:ln>
                            <a:noFill/>
                          </a:ln>
                          <a:solidFill>
                            <a:srgbClr val="000080"/>
                          </a:solidFill>
                          <a:effectLst>
                            <a:outerShdw blurRad="38100" dist="38100" dir="2700000" algn="tl">
                              <a:srgbClr val="000000"/>
                            </a:outerShdw>
                          </a:effectLst>
                          <a:latin typeface="Verdana" pitchFamily="34" charset="0"/>
                          <a:cs typeface="Times New Roman" pitchFamily="18" charset="0"/>
                        </a:rPr>
                        <a:t>Afet </a:t>
                      </a:r>
                      <a:endParaRPr kumimoji="0" lang="tr-TR" altLang="tr-T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extLst>
                  <a:ext uri="{0D108BD9-81ED-4DB2-BD59-A6C34878D82A}">
                    <a16:rowId xmlns:a16="http://schemas.microsoft.com/office/drawing/2014/main" val="10005"/>
                  </a:ext>
                </a:extLst>
              </a:tr>
            </a:tbl>
          </a:graphicData>
        </a:graphic>
      </p:graphicFrame>
      <p:sp>
        <p:nvSpPr>
          <p:cNvPr id="17442" name="Rectangle 304">
            <a:extLst>
              <a:ext uri="{FF2B5EF4-FFF2-40B4-BE49-F238E27FC236}">
                <a16:creationId xmlns:a16="http://schemas.microsoft.com/office/drawing/2014/main" id="{75021706-CD68-4641-ADB0-0770DD94B59E}"/>
              </a:ext>
            </a:extLst>
          </p:cNvPr>
          <p:cNvSpPr>
            <a:spLocks noChangeArrowheads="1"/>
          </p:cNvSpPr>
          <p:nvPr/>
        </p:nvSpPr>
        <p:spPr bwMode="auto">
          <a:xfrm>
            <a:off x="179388" y="5876925"/>
            <a:ext cx="4230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tr-TR" altLang="tr-TR" sz="1000" b="1">
                <a:latin typeface="Verdana" panose="020B0604030504040204" pitchFamily="34" charset="0"/>
              </a:rPr>
              <a:t>                      Richter deprem şiddet tablosu </a:t>
            </a:r>
            <a:endParaRPr lang="tr-TR" altLang="tr-TR" sz="180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Resim7">
            <a:extLst>
              <a:ext uri="{FF2B5EF4-FFF2-40B4-BE49-F238E27FC236}">
                <a16:creationId xmlns:a16="http://schemas.microsoft.com/office/drawing/2014/main" id="{BF4CFB62-3282-40F9-A074-52BD6F7F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4325"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F91309C2-543B-4DB3-84C5-E48F694926A9}"/>
              </a:ext>
            </a:extLst>
          </p:cNvPr>
          <p:cNvSpPr>
            <a:spLocks noGrp="1" noChangeArrowheads="1"/>
          </p:cNvSpPr>
          <p:nvPr>
            <p:ph type="body" idx="4294967295"/>
          </p:nvPr>
        </p:nvSpPr>
        <p:spPr>
          <a:xfrm>
            <a:off x="250825" y="476250"/>
            <a:ext cx="8229600" cy="4495800"/>
          </a:xfrm>
        </p:spPr>
        <p:txBody>
          <a:bodyPr/>
          <a:lstStyle/>
          <a:p>
            <a:pPr eaLnBrk="1" hangingPunct="1">
              <a:lnSpc>
                <a:spcPct val="80000"/>
              </a:lnSpc>
              <a:buFont typeface="Wingdings" panose="05000000000000000000" pitchFamily="2" charset="2"/>
              <a:buNone/>
              <a:defRPr/>
            </a:pPr>
            <a:r>
              <a:rPr lang="tr-TR" altLang="tr-TR" sz="2000" b="1">
                <a:latin typeface="Arial" charset="0"/>
              </a:rPr>
              <a:t>    </a:t>
            </a:r>
            <a:r>
              <a:rPr lang="tr-TR" altLang="tr-TR" sz="2000" b="1" i="1" u="sng">
                <a:latin typeface="Arial" charset="0"/>
              </a:rPr>
              <a:t>Depremler oluşum nedenlerine göre üç gruba ayrılmaktadır.</a:t>
            </a:r>
            <a:r>
              <a:rPr lang="tr-TR" altLang="tr-TR" sz="2000" b="1">
                <a:latin typeface="Arial" charset="0"/>
              </a:rPr>
              <a:t> </a:t>
            </a:r>
          </a:p>
          <a:p>
            <a:pPr eaLnBrk="1" hangingPunct="1">
              <a:lnSpc>
                <a:spcPct val="80000"/>
              </a:lnSpc>
              <a:buFont typeface="Wingdings" panose="05000000000000000000" pitchFamily="2" charset="2"/>
              <a:buNone/>
              <a:defRPr/>
            </a:pPr>
            <a:endParaRPr lang="tr-TR" altLang="tr-TR" sz="2000" b="1">
              <a:latin typeface="Arial" charset="0"/>
            </a:endParaRPr>
          </a:p>
          <a:p>
            <a:pPr eaLnBrk="1" hangingPunct="1">
              <a:lnSpc>
                <a:spcPct val="80000"/>
              </a:lnSpc>
              <a:buFont typeface="Wingdings" panose="05000000000000000000" pitchFamily="2" charset="2"/>
              <a:buNone/>
              <a:defRPr/>
            </a:pPr>
            <a:r>
              <a:rPr lang="tr-TR" altLang="tr-TR" sz="2000" b="1">
                <a:latin typeface="Arial" charset="0"/>
              </a:rPr>
              <a:t>a)    </a:t>
            </a:r>
            <a:r>
              <a:rPr lang="tr-TR" altLang="tr-TR" sz="2000" b="1" i="1" u="sng">
                <a:latin typeface="Arial" charset="0"/>
              </a:rPr>
              <a:t>Çökme Depremler ( Çöküntü Depremler) :</a:t>
            </a:r>
            <a:r>
              <a:rPr lang="tr-TR" altLang="tr-TR" sz="2000" b="1">
                <a:latin typeface="Arial" charset="0"/>
              </a:rPr>
              <a:t>  Karstik alanlarda yeraltında kayaların erimesiyle oluşan boşlukların, mağaraların tavanlarının çökmesiyle meydana gelen depremlerdir. Etki alanları dardır. Depremin şiddeti çöken mağaranın ya da mağara tavanından düşen parçaların büyüklüğüne bağlıdır. Akdeniz Bölgesi’nde yaygındır.</a:t>
            </a:r>
          </a:p>
          <a:p>
            <a:pPr eaLnBrk="1" hangingPunct="1">
              <a:lnSpc>
                <a:spcPct val="80000"/>
              </a:lnSpc>
              <a:buFont typeface="Wingdings" panose="05000000000000000000" pitchFamily="2" charset="2"/>
              <a:buNone/>
              <a:defRPr/>
            </a:pPr>
            <a:r>
              <a:rPr lang="tr-TR" altLang="tr-TR" sz="2000" b="1">
                <a:latin typeface="Arial" charset="0"/>
              </a:rPr>
              <a:t>b)    </a:t>
            </a:r>
            <a:r>
              <a:rPr lang="tr-TR" altLang="tr-TR" sz="2000" b="1" i="1" u="sng">
                <a:latin typeface="Arial" charset="0"/>
              </a:rPr>
              <a:t>Volkanik Depremler:</a:t>
            </a:r>
            <a:r>
              <a:rPr lang="tr-TR" altLang="tr-TR" sz="2000" b="1">
                <a:latin typeface="Arial" charset="0"/>
              </a:rPr>
              <a:t> Volkanizma faaliyetleri sırasında oluşan depremlerdir. Etkin volkanların çevresinde görülen depremlerdir. Etki alanları dardır. Çok fazla can ve mal kaybına yol açmaz.</a:t>
            </a:r>
          </a:p>
          <a:p>
            <a:pPr eaLnBrk="1" hangingPunct="1">
              <a:lnSpc>
                <a:spcPct val="80000"/>
              </a:lnSpc>
              <a:buFont typeface="Wingdings" panose="05000000000000000000" pitchFamily="2" charset="2"/>
              <a:buNone/>
              <a:defRPr/>
            </a:pPr>
            <a:r>
              <a:rPr lang="tr-TR" altLang="tr-TR" sz="2000" b="1">
                <a:latin typeface="Arial" charset="0"/>
              </a:rPr>
              <a:t>c)     </a:t>
            </a:r>
            <a:r>
              <a:rPr lang="tr-TR" altLang="tr-TR" sz="2000" b="1" i="1" u="sng">
                <a:latin typeface="Arial" charset="0"/>
              </a:rPr>
              <a:t>Tektonik Depremler:</a:t>
            </a:r>
            <a:r>
              <a:rPr lang="tr-TR" altLang="tr-TR" sz="2000" b="1">
                <a:latin typeface="Arial" charset="0"/>
              </a:rPr>
              <a:t> Kıta ve dağ oluşum hareketleri sırasında yer kabuğunda sıkışmalar , gerilmeler ve kaymalar olur. Bu olayların oluşumu sırasında titreşimler veya sarsıntılar meydana gelir. Titreşimlerin salınımlar halinde çevreye  yayılması sırasında tektonik depremler meydana gelir. Dünyada ve Türkiye’de en sık görülen deprem türüdür. Depremlerin yaygın olarak görüldüğü yerlerin ortak özelliği yakın bir jeolojik zamanda oluşmuş olmasıdır. Buralar henüz oturmamış hareketli yerlerdir.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ADCBD483-98CF-4AAE-B887-75EE6DA83C00}"/>
              </a:ext>
            </a:extLst>
          </p:cNvPr>
          <p:cNvSpPr>
            <a:spLocks noGrp="1" noChangeArrowheads="1"/>
          </p:cNvSpPr>
          <p:nvPr>
            <p:ph type="body" idx="4294967295"/>
          </p:nvPr>
        </p:nvSpPr>
        <p:spPr>
          <a:xfrm>
            <a:off x="468313" y="260350"/>
            <a:ext cx="8229600" cy="6453188"/>
          </a:xfrm>
        </p:spPr>
        <p:txBody>
          <a:bodyPr/>
          <a:lstStyle/>
          <a:p>
            <a:pPr eaLnBrk="1" hangingPunct="1">
              <a:lnSpc>
                <a:spcPct val="80000"/>
              </a:lnSpc>
              <a:buFont typeface="Wingdings" panose="05000000000000000000" pitchFamily="2" charset="2"/>
              <a:buNone/>
              <a:defRPr/>
            </a:pPr>
            <a:r>
              <a:rPr lang="tr-TR" altLang="tr-TR" sz="2000" b="1">
                <a:latin typeface="Arial" charset="0"/>
              </a:rPr>
              <a:t>     </a:t>
            </a:r>
            <a:r>
              <a:rPr lang="tr-TR" altLang="tr-TR" sz="2000" b="1" i="1" u="sng">
                <a:latin typeface="Arial" charset="0"/>
              </a:rPr>
              <a:t>Türkiye’deki Deprem Bölgeleri  </a:t>
            </a:r>
          </a:p>
          <a:p>
            <a:pPr eaLnBrk="1" hangingPunct="1">
              <a:lnSpc>
                <a:spcPct val="80000"/>
              </a:lnSpc>
              <a:buFont typeface="Wingdings" panose="05000000000000000000" pitchFamily="2" charset="2"/>
              <a:buNone/>
              <a:defRPr/>
            </a:pPr>
            <a:r>
              <a:rPr lang="tr-TR" altLang="tr-TR" sz="2000" b="1">
                <a:latin typeface="Arial" charset="0"/>
              </a:rPr>
              <a:t>1)Kuzey Anadolu Deprem Kuşağı: Saroz körfezinden başlar, Marmara denizinden geçtikten sonra Kuzey Anadolu Dağlarının güneyini takip ederek Van Gölünün kuzeyine doğru uzanır. </a:t>
            </a:r>
          </a:p>
          <a:p>
            <a:pPr eaLnBrk="1" hangingPunct="1">
              <a:lnSpc>
                <a:spcPct val="80000"/>
              </a:lnSpc>
              <a:buFont typeface="Wingdings" panose="05000000000000000000" pitchFamily="2" charset="2"/>
              <a:buNone/>
              <a:defRPr/>
            </a:pPr>
            <a:r>
              <a:rPr lang="tr-TR" altLang="tr-TR" sz="2000" b="1">
                <a:latin typeface="Arial" charset="0"/>
              </a:rPr>
              <a:t>2)Batı Anadolu Deprem Kuşağı: Güney Marmara’dan başlar Ege Bölgesindeki çöküntü ovalarını takip eder. </a:t>
            </a:r>
          </a:p>
          <a:p>
            <a:pPr eaLnBrk="1" hangingPunct="1">
              <a:lnSpc>
                <a:spcPct val="80000"/>
              </a:lnSpc>
              <a:buFont typeface="Wingdings" panose="05000000000000000000" pitchFamily="2" charset="2"/>
              <a:buNone/>
              <a:defRPr/>
            </a:pPr>
            <a:r>
              <a:rPr lang="tr-TR" altLang="tr-TR" sz="2000" b="1">
                <a:latin typeface="Arial" charset="0"/>
              </a:rPr>
              <a:t>3)Güney Anadolu Deprem Kuşağı: Hatay’dan başlar, Güney Anadolu Toroslarını takip ederek Van gölünün güneyine doğru devam eder. </a:t>
            </a:r>
          </a:p>
          <a:p>
            <a:pPr eaLnBrk="1" hangingPunct="1">
              <a:lnSpc>
                <a:spcPct val="80000"/>
              </a:lnSpc>
              <a:defRPr/>
            </a:pPr>
            <a:r>
              <a:rPr lang="tr-TR" altLang="tr-TR" sz="2000" b="1" i="1" u="sng">
                <a:latin typeface="Arial" charset="0"/>
              </a:rPr>
              <a:t>Deprem Tehlikesinin En Az Olduğu Alanlar:</a:t>
            </a:r>
            <a:r>
              <a:rPr lang="tr-TR" altLang="tr-TR" sz="2000" b="1">
                <a:latin typeface="Arial" charset="0"/>
              </a:rPr>
              <a:t> </a:t>
            </a:r>
          </a:p>
          <a:p>
            <a:pPr eaLnBrk="1" hangingPunct="1">
              <a:lnSpc>
                <a:spcPct val="80000"/>
              </a:lnSpc>
              <a:buFont typeface="Wingdings" panose="05000000000000000000" pitchFamily="2" charset="2"/>
              <a:buNone/>
              <a:defRPr/>
            </a:pPr>
            <a:r>
              <a:rPr lang="tr-TR" altLang="tr-TR" sz="2000" b="1">
                <a:latin typeface="Arial" charset="0"/>
              </a:rPr>
              <a:t>1)Konya, Karaman, Taşeli Platosu ve İçel çevresi. </a:t>
            </a:r>
          </a:p>
          <a:p>
            <a:pPr eaLnBrk="1" hangingPunct="1">
              <a:lnSpc>
                <a:spcPct val="80000"/>
              </a:lnSpc>
              <a:buFont typeface="Wingdings" panose="05000000000000000000" pitchFamily="2" charset="2"/>
              <a:buNone/>
              <a:defRPr/>
            </a:pPr>
            <a:r>
              <a:rPr lang="tr-TR" altLang="tr-TR" sz="2000" b="1">
                <a:latin typeface="Arial" charset="0"/>
              </a:rPr>
              <a:t>2)Mardin-Şırnak çevresi.   </a:t>
            </a:r>
          </a:p>
          <a:p>
            <a:pPr eaLnBrk="1" hangingPunct="1">
              <a:lnSpc>
                <a:spcPct val="80000"/>
              </a:lnSpc>
              <a:defRPr/>
            </a:pPr>
            <a:r>
              <a:rPr lang="tr-TR" altLang="tr-TR" sz="2000" b="1" i="1" u="sng">
                <a:latin typeface="Arial" charset="0"/>
              </a:rPr>
              <a:t>Dünya Üzerindeki Deprem Bölgeleri</a:t>
            </a:r>
          </a:p>
          <a:p>
            <a:pPr eaLnBrk="1" hangingPunct="1">
              <a:lnSpc>
                <a:spcPct val="80000"/>
              </a:lnSpc>
              <a:buFont typeface="Wingdings" panose="05000000000000000000" pitchFamily="2" charset="2"/>
              <a:buNone/>
              <a:defRPr/>
            </a:pPr>
            <a:r>
              <a:rPr lang="tr-TR" altLang="tr-TR" sz="2000" b="1">
                <a:latin typeface="Arial" charset="0"/>
              </a:rPr>
              <a:t>1)Atlas Okyanusunun orta kesimi, </a:t>
            </a:r>
          </a:p>
          <a:p>
            <a:pPr eaLnBrk="1" hangingPunct="1">
              <a:lnSpc>
                <a:spcPct val="80000"/>
              </a:lnSpc>
              <a:buFont typeface="Wingdings" panose="05000000000000000000" pitchFamily="2" charset="2"/>
              <a:buNone/>
              <a:defRPr/>
            </a:pPr>
            <a:r>
              <a:rPr lang="tr-TR" altLang="tr-TR" sz="2000" b="1">
                <a:latin typeface="Arial" charset="0"/>
              </a:rPr>
              <a:t>2)Akdeniz ve çevresi </a:t>
            </a:r>
          </a:p>
          <a:p>
            <a:pPr eaLnBrk="1" hangingPunct="1">
              <a:lnSpc>
                <a:spcPct val="80000"/>
              </a:lnSpc>
              <a:buFont typeface="Wingdings" panose="05000000000000000000" pitchFamily="2" charset="2"/>
              <a:buNone/>
              <a:defRPr/>
            </a:pPr>
            <a:r>
              <a:rPr lang="tr-TR" altLang="tr-TR" sz="2000" b="1">
                <a:latin typeface="Arial" charset="0"/>
              </a:rPr>
              <a:t>3)Büyük Okyanus çevresi (En fazla bu bölgede görülmektedir. Sebebi katı haldeki yerkabuğunun (Sial) ince ve zayıf olmasıdır.) </a:t>
            </a:r>
          </a:p>
          <a:p>
            <a:pPr eaLnBrk="1" hangingPunct="1">
              <a:lnSpc>
                <a:spcPct val="80000"/>
              </a:lnSpc>
              <a:defRPr/>
            </a:pPr>
            <a:r>
              <a:rPr lang="tr-TR" altLang="tr-TR" sz="2000" b="1" i="1" u="sng">
                <a:latin typeface="Arial" charset="0"/>
              </a:rPr>
              <a:t>Deprem Tehlikesinin Az Olduğu Yerler</a:t>
            </a:r>
          </a:p>
          <a:p>
            <a:pPr eaLnBrk="1" hangingPunct="1">
              <a:lnSpc>
                <a:spcPct val="80000"/>
              </a:lnSpc>
              <a:buFont typeface="Wingdings" panose="05000000000000000000" pitchFamily="2" charset="2"/>
              <a:buNone/>
              <a:defRPr/>
            </a:pPr>
            <a:r>
              <a:rPr lang="tr-TR" altLang="tr-TR" sz="2000" b="1">
                <a:latin typeface="Arial" charset="0"/>
              </a:rPr>
              <a:t>1. K.Batı Avrupa-Grönland adası</a:t>
            </a:r>
          </a:p>
          <a:p>
            <a:pPr eaLnBrk="1" hangingPunct="1">
              <a:lnSpc>
                <a:spcPct val="80000"/>
              </a:lnSpc>
              <a:buFont typeface="Wingdings" panose="05000000000000000000" pitchFamily="2" charset="2"/>
              <a:buNone/>
              <a:defRPr/>
            </a:pPr>
            <a:r>
              <a:rPr lang="tr-TR" altLang="tr-TR" sz="2000" b="1">
                <a:latin typeface="Arial" charset="0"/>
              </a:rPr>
              <a:t>2. Asya'nın kuzeyi (Sibirya)</a:t>
            </a:r>
          </a:p>
          <a:p>
            <a:pPr eaLnBrk="1" hangingPunct="1">
              <a:lnSpc>
                <a:spcPct val="80000"/>
              </a:lnSpc>
              <a:buFont typeface="Wingdings" panose="05000000000000000000" pitchFamily="2" charset="2"/>
              <a:buNone/>
              <a:defRPr/>
            </a:pPr>
            <a:r>
              <a:rPr lang="tr-TR" altLang="tr-TR" sz="2000" b="1">
                <a:latin typeface="Arial" charset="0"/>
              </a:rPr>
              <a:t>3. Kanada'nın K.Doğusu</a:t>
            </a:r>
          </a:p>
          <a:p>
            <a:pPr eaLnBrk="1" hangingPunct="1">
              <a:lnSpc>
                <a:spcPct val="80000"/>
              </a:lnSpc>
              <a:buFont typeface="Wingdings" panose="05000000000000000000" pitchFamily="2" charset="2"/>
              <a:buNone/>
              <a:defRPr/>
            </a:pPr>
            <a:r>
              <a:rPr lang="tr-TR" altLang="tr-TR" sz="2000" b="1">
                <a:latin typeface="Arial" charset="0"/>
              </a:rPr>
              <a:t>4.Güney Afrika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depharita1">
            <a:extLst>
              <a:ext uri="{FF2B5EF4-FFF2-40B4-BE49-F238E27FC236}">
                <a16:creationId xmlns:a16="http://schemas.microsoft.com/office/drawing/2014/main" id="{4B1FFAF9-D1D9-4AEA-92BE-B3A754163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28B593B-45F1-476E-A9FF-469529BB0863}"/>
              </a:ext>
            </a:extLst>
          </p:cNvPr>
          <p:cNvSpPr>
            <a:spLocks noGrp="1" noChangeArrowheads="1"/>
          </p:cNvSpPr>
          <p:nvPr>
            <p:ph type="body" idx="4294967295"/>
          </p:nvPr>
        </p:nvSpPr>
        <p:spPr>
          <a:xfrm>
            <a:off x="457200" y="0"/>
            <a:ext cx="8686800" cy="6096000"/>
          </a:xfrm>
        </p:spPr>
        <p:txBody>
          <a:bodyPr/>
          <a:lstStyle/>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a:p>
            <a:pPr eaLnBrk="1" hangingPunct="1">
              <a:defRPr/>
            </a:pPr>
            <a:endParaRPr lang="tr-TR" altLang="tr-TR"/>
          </a:p>
        </p:txBody>
      </p:sp>
      <p:sp>
        <p:nvSpPr>
          <p:cNvPr id="4099" name="Rectangle 5">
            <a:extLst>
              <a:ext uri="{FF2B5EF4-FFF2-40B4-BE49-F238E27FC236}">
                <a16:creationId xmlns:a16="http://schemas.microsoft.com/office/drawing/2014/main" id="{9B912E58-3F10-463A-9535-AD4E74B3C33E}"/>
              </a:ext>
            </a:extLst>
          </p:cNvPr>
          <p:cNvSpPr>
            <a:spLocks noChangeArrowheads="1"/>
          </p:cNvSpPr>
          <p:nvPr/>
        </p:nvSpPr>
        <p:spPr bwMode="auto">
          <a:xfrm>
            <a:off x="0" y="212725"/>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tr-TR" altLang="tr-TR" sz="2400" b="1">
                <a:solidFill>
                  <a:srgbClr val="150703"/>
                </a:solidFill>
                <a:latin typeface="Calibri" panose="020F0502020204030204" pitchFamily="34" charset="0"/>
                <a:cs typeface="Tahoma" panose="020B0604030504040204" pitchFamily="34" charset="0"/>
              </a:rPr>
              <a:t> </a:t>
            </a:r>
            <a:r>
              <a:rPr lang="tr-TR" altLang="tr-TR" sz="2400" b="1">
                <a:solidFill>
                  <a:srgbClr val="150703"/>
                </a:solidFill>
                <a:latin typeface="Calibri" panose="020F0502020204030204" pitchFamily="34" charset="0"/>
                <a:ea typeface="Times New Roman" panose="02020603050405020304" pitchFamily="18" charset="0"/>
                <a:cs typeface="Tahoma" panose="020B0604030504040204" pitchFamily="34" charset="0"/>
              </a:rPr>
              <a:t>DAĞOLUŞUMU HAREKETLERİ</a:t>
            </a:r>
            <a:r>
              <a:rPr lang="tr-TR" altLang="tr-TR" sz="2400" b="1">
                <a:solidFill>
                  <a:srgbClr val="150703"/>
                </a:solidFill>
                <a:latin typeface="Arial" panose="020B0604020202020204" pitchFamily="34" charset="0"/>
                <a:ea typeface="Times New Roman" panose="02020603050405020304" pitchFamily="18" charset="0"/>
                <a:cs typeface="Tahoma" panose="020B0604030504040204" pitchFamily="34" charset="0"/>
              </a:rPr>
              <a:t> (OROJENEZ)</a:t>
            </a:r>
            <a:br>
              <a:rPr lang="tr-TR" altLang="tr-TR" sz="2400">
                <a:solidFill>
                  <a:srgbClr val="150703"/>
                </a:solidFill>
                <a:latin typeface="Arial" panose="020B0604020202020204" pitchFamily="34" charset="0"/>
                <a:ea typeface="Times New Roman" panose="02020603050405020304" pitchFamily="18" charset="0"/>
                <a:cs typeface="Tahoma" panose="020B0604030504040204" pitchFamily="34" charset="0"/>
              </a:rPr>
            </a:br>
            <a:br>
              <a:rPr lang="tr-TR" altLang="tr-TR" sz="2400">
                <a:solidFill>
                  <a:srgbClr val="2B523B"/>
                </a:solidFill>
                <a:latin typeface="Arial" panose="020B0604020202020204" pitchFamily="34" charset="0"/>
                <a:ea typeface="Times New Roman" panose="02020603050405020304" pitchFamily="18" charset="0"/>
                <a:cs typeface="Tahoma" panose="020B0604030504040204" pitchFamily="34" charset="0"/>
              </a:rPr>
            </a:br>
            <a:endParaRPr lang="tr-TR" altLang="tr-TR" sz="2400">
              <a:latin typeface="Arial" panose="020B0604020202020204" pitchFamily="34" charset="0"/>
            </a:endParaRPr>
          </a:p>
        </p:txBody>
      </p:sp>
      <p:pic>
        <p:nvPicPr>
          <p:cNvPr id="4100" name="Picture 4" descr="antiklinal">
            <a:extLst>
              <a:ext uri="{FF2B5EF4-FFF2-40B4-BE49-F238E27FC236}">
                <a16:creationId xmlns:a16="http://schemas.microsoft.com/office/drawing/2014/main" id="{0C6E6D95-8A5E-4339-9150-266F462E6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692150"/>
            <a:ext cx="4181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a:extLst>
              <a:ext uri="{FF2B5EF4-FFF2-40B4-BE49-F238E27FC236}">
                <a16:creationId xmlns:a16="http://schemas.microsoft.com/office/drawing/2014/main" id="{9DE4D11E-D613-494C-A8CB-DE30C1B16D45}"/>
              </a:ext>
            </a:extLst>
          </p:cNvPr>
          <p:cNvSpPr>
            <a:spLocks noChangeArrowheads="1"/>
          </p:cNvSpPr>
          <p:nvPr/>
        </p:nvSpPr>
        <p:spPr bwMode="auto">
          <a:xfrm>
            <a:off x="0" y="2625725"/>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marL="342900" indent="-342900" eaLnBrk="0" hangingPunct="0">
              <a:buClr>
                <a:srgbClr val="F42034"/>
              </a:buClr>
              <a:buFont typeface="Wingdings" pitchFamily="2" charset="2"/>
              <a:buChar char="Ø"/>
              <a:defRPr sz="2000">
                <a:solidFill>
                  <a:schemeClr val="tx2"/>
                </a:solidFill>
                <a:latin typeface="Arial" charset="0"/>
              </a:defRPr>
            </a:lvl1pPr>
            <a:lvl2pPr marL="742950" indent="-285750" eaLnBrk="0" hangingPunct="0">
              <a:buClr>
                <a:srgbClr val="F42034"/>
              </a:buClr>
              <a:buFont typeface="Wingdings" pitchFamily="2" charset="2"/>
              <a:buChar char="Ø"/>
              <a:defRPr sz="2000">
                <a:solidFill>
                  <a:schemeClr val="tx2"/>
                </a:solidFill>
                <a:latin typeface="Arial" charset="0"/>
              </a:defRPr>
            </a:lvl2pPr>
            <a:lvl3pPr marL="1143000" indent="-228600" eaLnBrk="0" hangingPunct="0">
              <a:buClr>
                <a:srgbClr val="F42034"/>
              </a:buClr>
              <a:buFont typeface="Wingdings" pitchFamily="2" charset="2"/>
              <a:buChar char="Ø"/>
              <a:defRPr sz="2000">
                <a:solidFill>
                  <a:schemeClr val="tx2"/>
                </a:solidFill>
                <a:latin typeface="Arial" charset="0"/>
              </a:defRPr>
            </a:lvl3pPr>
            <a:lvl4pPr marL="1600200" indent="-228600" eaLnBrk="0" hangingPunct="0">
              <a:buClr>
                <a:srgbClr val="F42034"/>
              </a:buClr>
              <a:buFont typeface="Wingdings" pitchFamily="2" charset="2"/>
              <a:buChar char="Ø"/>
              <a:defRPr sz="2000">
                <a:solidFill>
                  <a:schemeClr val="tx2"/>
                </a:solidFill>
                <a:latin typeface="Arial" charset="0"/>
              </a:defRPr>
            </a:lvl4pPr>
            <a:lvl5pPr marL="2057400" indent="-228600" eaLnBrk="0" hangingPunct="0">
              <a:buClr>
                <a:srgbClr val="F42034"/>
              </a:buClr>
              <a:buFont typeface="Wingdings" pitchFamily="2" charset="2"/>
              <a:buChar char="Ø"/>
              <a:defRPr sz="2000">
                <a:solidFill>
                  <a:schemeClr val="tx2"/>
                </a:solidFill>
                <a:latin typeface="Arial" charset="0"/>
              </a:defRPr>
            </a:lvl5pPr>
            <a:lvl6pPr marL="25146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6pPr>
            <a:lvl7pPr marL="29718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7pPr>
            <a:lvl8pPr marL="34290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8pPr>
            <a:lvl9pPr marL="3886200" indent="-228600" eaLnBrk="0" fontAlgn="base" hangingPunct="0">
              <a:spcBef>
                <a:spcPct val="0"/>
              </a:spcBef>
              <a:spcAft>
                <a:spcPct val="0"/>
              </a:spcAft>
              <a:buClr>
                <a:srgbClr val="F42034"/>
              </a:buClr>
              <a:buFont typeface="Wingdings" pitchFamily="2" charset="2"/>
              <a:buChar char="Ø"/>
              <a:defRPr sz="2000">
                <a:solidFill>
                  <a:schemeClr val="tx2"/>
                </a:solidFill>
                <a:latin typeface="Arial" charset="0"/>
              </a:defRPr>
            </a:lvl9pPr>
          </a:lstStyle>
          <a:p>
            <a:pPr eaLnBrk="1" hangingPunct="1">
              <a:buClrTx/>
              <a:buFontTx/>
              <a:buNone/>
              <a:defRPr/>
            </a:pPr>
            <a: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t>Kıvrılma</a:t>
            </a:r>
            <a:b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br>
            <a: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t>Akarsular, rüzgârlar ve buzullar gibi dış kuvvetlerin aşındırdığı maddeler, yer kabuğunun büyük çukurluklarında biriktirilir. Bu çukurluklara jeosenklinal adı verilir.</a:t>
            </a:r>
            <a:b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br>
            <a:endPar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endParaRPr>
          </a:p>
          <a:p>
            <a:pPr eaLnBrk="1" hangingPunct="1">
              <a:buClrTx/>
              <a:buFontTx/>
              <a:buChar char="•"/>
              <a:defRPr/>
            </a:pPr>
            <a: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t>Jeosenklinallerde biriktirilen tortul maddeler, çeşitli yan basınçlara uğrarlarsa kıvrılarak deniz yüzeyine çıkarlar. Böylece yeryüzünün büyük kıvrım dağları oluşmuş olur. Kıvrılma sonucunda yüksekte kalan kesimlere antiklinal, alçakta kalan kesimlere de senklinal denir.</a:t>
            </a:r>
            <a:b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br>
            <a: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t>Antiklinaller aşınım alanları(dağlık alanlar) oldukları halde senklinaller birikim alanları(ovalar)dır,</a:t>
            </a:r>
          </a:p>
          <a:p>
            <a:pPr eaLnBrk="1" hangingPunct="1">
              <a:buClrTx/>
              <a:buFontTx/>
              <a:buChar char="•"/>
              <a:defRPr/>
            </a:pPr>
            <a: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t>Avrupa da Alpler, Asyada Himalayalar, Türkiyede Toros ve Kuzey Anadolu Dağları bu tür hareketlerle meydana gelmişlerdir.</a:t>
            </a:r>
            <a:b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br>
            <a:br>
              <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rPr>
            </a:br>
            <a:endParaRPr lang="tr-TR" altLang="tr-TR">
              <a:solidFill>
                <a:schemeClr val="tx1"/>
              </a:solidFill>
              <a:effectLst>
                <a:outerShdw blurRad="38100" dist="38100" dir="2700000" algn="tl">
                  <a:srgbClr val="000000"/>
                </a:outerShdw>
              </a:effectLst>
              <a:latin typeface="Calibri" pitchFamily="34" charset="0"/>
              <a:ea typeface="Times New Roman" pitchFamily="18" charset="0"/>
              <a:cs typeface="Tahoma"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Resim6">
            <a:extLst>
              <a:ext uri="{FF2B5EF4-FFF2-40B4-BE49-F238E27FC236}">
                <a16:creationId xmlns:a16="http://schemas.microsoft.com/office/drawing/2014/main" id="{266EDD45-1DCE-40DE-AECB-770E47A12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B994E22-C109-41DB-8799-4B7353487B3F}"/>
              </a:ext>
            </a:extLst>
          </p:cNvPr>
          <p:cNvSpPr>
            <a:spLocks noGrp="1" noChangeArrowheads="1"/>
          </p:cNvSpPr>
          <p:nvPr>
            <p:ph type="title" idx="4294967295"/>
          </p:nvPr>
        </p:nvSpPr>
        <p:spPr/>
        <p:txBody>
          <a:bodyPr/>
          <a:lstStyle/>
          <a:p>
            <a:pPr eaLnBrk="1" hangingPunct="1">
              <a:defRPr/>
            </a:pPr>
            <a:r>
              <a:rPr lang="tr-TR" altLang="tr-TR"/>
              <a:t>kaynaklar</a:t>
            </a:r>
          </a:p>
        </p:txBody>
      </p:sp>
      <p:sp>
        <p:nvSpPr>
          <p:cNvPr id="44035" name="Rectangle 3">
            <a:extLst>
              <a:ext uri="{FF2B5EF4-FFF2-40B4-BE49-F238E27FC236}">
                <a16:creationId xmlns:a16="http://schemas.microsoft.com/office/drawing/2014/main" id="{F0B8ED7D-3F8E-4AC7-8361-365C90E4DC41}"/>
              </a:ext>
            </a:extLst>
          </p:cNvPr>
          <p:cNvSpPr>
            <a:spLocks noGrp="1" noChangeArrowheads="1"/>
          </p:cNvSpPr>
          <p:nvPr>
            <p:ph type="body" idx="4294967295"/>
          </p:nvPr>
        </p:nvSpPr>
        <p:spPr>
          <a:xfrm>
            <a:off x="468313" y="1628775"/>
            <a:ext cx="8229600" cy="4530725"/>
          </a:xfrm>
        </p:spPr>
        <p:txBody>
          <a:bodyPr/>
          <a:lstStyle/>
          <a:p>
            <a:pPr eaLnBrk="1" hangingPunct="1">
              <a:defRPr/>
            </a:pPr>
            <a:r>
              <a:rPr lang="tr-TR" altLang="tr-TR">
                <a:latin typeface="Arial" charset="0"/>
                <a:hlinkClick r:id="rId2"/>
              </a:rPr>
              <a:t>www.cografyasevgısı.com</a:t>
            </a:r>
            <a:endParaRPr lang="tr-TR" altLang="tr-TR">
              <a:latin typeface="Arial" charset="0"/>
            </a:endParaRPr>
          </a:p>
          <a:p>
            <a:pPr eaLnBrk="1" hangingPunct="1">
              <a:defRPr/>
            </a:pPr>
            <a:r>
              <a:rPr lang="tr-TR" altLang="tr-TR">
                <a:latin typeface="Arial" charset="0"/>
              </a:rPr>
              <a:t>www</a:t>
            </a:r>
            <a:r>
              <a:rPr lang="tr-TR" altLang="tr-TR">
                <a:latin typeface="Arial" charset="0"/>
                <a:hlinkClick r:id="rId3"/>
              </a:rPr>
              <a:t>.cografyadersanesı.com</a:t>
            </a:r>
            <a:endParaRPr lang="tr-TR" altLang="tr-TR">
              <a:latin typeface="Arial" charset="0"/>
            </a:endParaRPr>
          </a:p>
          <a:p>
            <a:pPr eaLnBrk="1" hangingPunct="1">
              <a:defRPr/>
            </a:pPr>
            <a:r>
              <a:rPr lang="tr-TR" altLang="tr-TR" u="sng">
                <a:latin typeface="Arial" charset="0"/>
              </a:rPr>
              <a:t>www.cografyam.net </a:t>
            </a:r>
          </a:p>
          <a:p>
            <a:pPr eaLnBrk="1" hangingPunct="1">
              <a:defRPr/>
            </a:pPr>
            <a:r>
              <a:rPr lang="tr-TR" altLang="tr-TR" u="sng">
                <a:latin typeface="Arial" charset="0"/>
              </a:rPr>
              <a:t>www.odevsitesi.com </a:t>
            </a:r>
          </a:p>
          <a:p>
            <a:pPr eaLnBrk="1" hangingPunct="1">
              <a:defRPr/>
            </a:pPr>
            <a:r>
              <a:rPr lang="tr-TR" altLang="tr-TR" u="sng">
                <a:latin typeface="Arial" charset="0"/>
              </a:rPr>
              <a:t>www.odevarsivi.com</a:t>
            </a:r>
            <a:r>
              <a:rPr lang="tr-TR" altLang="tr-TR"/>
              <a:t> </a:t>
            </a:r>
          </a:p>
          <a:p>
            <a:pPr eaLnBrk="1" hangingPunct="1">
              <a:buFont typeface="Wingdings" panose="05000000000000000000" pitchFamily="2" charset="2"/>
              <a:buNone/>
              <a:defRPr/>
            </a:pPr>
            <a:endParaRPr lang="tr-TR" altLang="tr-TR" sz="2400"/>
          </a:p>
          <a:p>
            <a:pPr eaLnBrk="1" hangingPunct="1">
              <a:buFont typeface="Wingdings" panose="05000000000000000000" pitchFamily="2" charset="2"/>
              <a:buNone/>
              <a:defRPr/>
            </a:pPr>
            <a:endParaRPr lang="tr-TR" altLang="tr-TR" sz="2400"/>
          </a:p>
          <a:p>
            <a:pPr eaLnBrk="1" hangingPunct="1">
              <a:buFont typeface="Wingdings" panose="05000000000000000000" pitchFamily="2" charset="2"/>
              <a:buNone/>
              <a:defRPr/>
            </a:pPr>
            <a:endParaRPr lang="tr-TR" altLang="tr-T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D3A0BD5-0828-4795-9124-79E0B1F8288F}"/>
              </a:ext>
            </a:extLst>
          </p:cNvPr>
          <p:cNvSpPr>
            <a:spLocks noGrp="1" noChangeArrowheads="1"/>
          </p:cNvSpPr>
          <p:nvPr>
            <p:ph type="title" idx="4294967295"/>
          </p:nvPr>
        </p:nvSpPr>
        <p:spPr/>
        <p:txBody>
          <a:bodyPr/>
          <a:lstStyle/>
          <a:p>
            <a:pPr eaLnBrk="1" hangingPunct="1">
              <a:defRPr/>
            </a:pPr>
            <a:endParaRPr lang="tr-TR" altLang="tr-TR"/>
          </a:p>
        </p:txBody>
      </p:sp>
      <p:pic>
        <p:nvPicPr>
          <p:cNvPr id="5123" name="Picture 5" descr="antiklinalsenklinal">
            <a:extLst>
              <a:ext uri="{FF2B5EF4-FFF2-40B4-BE49-F238E27FC236}">
                <a16:creationId xmlns:a16="http://schemas.microsoft.com/office/drawing/2014/main" id="{77520DE1-8A4B-4E22-B4D8-8B7CF8397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81EB978-7E88-4FCB-BAD1-F2E3FAF4A66B}"/>
              </a:ext>
            </a:extLst>
          </p:cNvPr>
          <p:cNvSpPr>
            <a:spLocks noGrp="1" noChangeArrowheads="1"/>
          </p:cNvSpPr>
          <p:nvPr>
            <p:ph type="title" idx="4294967295"/>
          </p:nvPr>
        </p:nvSpPr>
        <p:spPr/>
        <p:txBody>
          <a:bodyPr/>
          <a:lstStyle/>
          <a:p>
            <a:pPr eaLnBrk="1" hangingPunct="1">
              <a:defRPr/>
            </a:pPr>
            <a:r>
              <a:rPr lang="tr-TR" altLang="tr-TR" sz="2400">
                <a:solidFill>
                  <a:srgbClr val="000000"/>
                </a:solidFill>
                <a:effectLst>
                  <a:outerShdw blurRad="38100" dist="38100" dir="2700000" algn="tl">
                    <a:srgbClr val="FFFFFF"/>
                  </a:outerShdw>
                </a:effectLst>
                <a:latin typeface="Arial" charset="0"/>
                <a:cs typeface="Times New Roman" pitchFamily="18" charset="0"/>
              </a:rPr>
              <a:t>Kıvrılma olayı sonucu oluşan dağlar</a:t>
            </a:r>
            <a:br>
              <a:rPr lang="tr-TR" altLang="tr-TR" sz="2400">
                <a:solidFill>
                  <a:srgbClr val="000000"/>
                </a:solidFill>
                <a:effectLst>
                  <a:outerShdw blurRad="38100" dist="38100" dir="2700000" algn="tl">
                    <a:srgbClr val="FFFFFF"/>
                  </a:outerShdw>
                </a:effectLst>
                <a:latin typeface="Arial" charset="0"/>
                <a:cs typeface="Times New Roman" pitchFamily="18" charset="0"/>
              </a:rPr>
            </a:br>
            <a:br>
              <a:rPr lang="tr-TR" altLang="tr-TR" sz="2400">
                <a:solidFill>
                  <a:srgbClr val="000000"/>
                </a:solidFill>
                <a:effectLst>
                  <a:outerShdw blurRad="38100" dist="38100" dir="2700000" algn="tl">
                    <a:srgbClr val="FFFFFF"/>
                  </a:outerShdw>
                </a:effectLst>
                <a:latin typeface="Arial" charset="0"/>
                <a:cs typeface="Times New Roman" pitchFamily="18" charset="0"/>
              </a:rPr>
            </a:br>
            <a:endParaRPr lang="tr-TR" altLang="tr-TR" sz="2400">
              <a:solidFill>
                <a:srgbClr val="000000"/>
              </a:solidFill>
              <a:effectLst>
                <a:outerShdw blurRad="38100" dist="38100" dir="2700000" algn="tl">
                  <a:srgbClr val="FFFFFF"/>
                </a:outerShdw>
              </a:effectLst>
              <a:latin typeface="Arial" charset="0"/>
              <a:cs typeface="Times New Roman" pitchFamily="18" charset="0"/>
            </a:endParaRPr>
          </a:p>
        </p:txBody>
      </p:sp>
      <p:sp>
        <p:nvSpPr>
          <p:cNvPr id="8196" name="Rectangle 6">
            <a:extLst>
              <a:ext uri="{FF2B5EF4-FFF2-40B4-BE49-F238E27FC236}">
                <a16:creationId xmlns:a16="http://schemas.microsoft.com/office/drawing/2014/main" id="{8A972EC9-C99E-4705-B4FB-8C276079B42C}"/>
              </a:ext>
            </a:extLst>
          </p:cNvPr>
          <p:cNvSpPr>
            <a:spLocks noGrp="1" noChangeArrowheads="1"/>
          </p:cNvSpPr>
          <p:nvPr>
            <p:ph type="body" sz="half" idx="4294967295"/>
          </p:nvPr>
        </p:nvSpPr>
        <p:spPr>
          <a:xfrm>
            <a:off x="0" y="1341438"/>
            <a:ext cx="4038600" cy="5111750"/>
          </a:xfrm>
        </p:spPr>
        <p:txBody>
          <a:bodyPr/>
          <a:lstStyle/>
          <a:p>
            <a:pPr eaLnBrk="1" hangingPunct="1">
              <a:lnSpc>
                <a:spcPct val="90000"/>
              </a:lnSpc>
              <a:defRPr/>
            </a:pPr>
            <a:r>
              <a:rPr lang="tr-TR" altLang="tr-TR" sz="2000" b="1">
                <a:latin typeface="Arial" charset="0"/>
              </a:rPr>
              <a:t>Türkiye’de yer alan dağların önemli bir kısmı Alp orojenezi ile meydana gelmiştir. Kuzey Anadolu dağları ile Toros dağları Alp kıvrımları sırasında oluşmuştur. Ege bölgesinde ise tabakalar kırılmaya uğramış ve horst ve grabenler ortaya çıkmıştır. Bakırçayı ,Gediz , Büyük ve Küçük Menderes akarsuların aktığı grabenler ile bunları birbirinden ayıran horst biçimindeki Aydın dağları ve Bozdağlar meydana gelmiştir </a:t>
            </a:r>
          </a:p>
        </p:txBody>
      </p:sp>
      <p:pic>
        <p:nvPicPr>
          <p:cNvPr id="6148" name="Picture 7" descr="cografyadersanesi_rt">
            <a:extLst>
              <a:ext uri="{FF2B5EF4-FFF2-40B4-BE49-F238E27FC236}">
                <a16:creationId xmlns:a16="http://schemas.microsoft.com/office/drawing/2014/main" id="{D649B414-9CF2-47E8-8838-DAF7D6A6D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412875"/>
            <a:ext cx="47164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51D9CA60-36FB-4C78-9CBA-244E0A884C3B}"/>
              </a:ext>
            </a:extLst>
          </p:cNvPr>
          <p:cNvSpPr>
            <a:spLocks noGrp="1" noChangeArrowheads="1"/>
          </p:cNvSpPr>
          <p:nvPr>
            <p:ph type="body" idx="4294967295"/>
          </p:nvPr>
        </p:nvSpPr>
        <p:spPr>
          <a:xfrm>
            <a:off x="250825" y="188913"/>
            <a:ext cx="4392613" cy="6669087"/>
          </a:xfrm>
        </p:spPr>
        <p:txBody>
          <a:bodyPr/>
          <a:lstStyle/>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r>
              <a:rPr lang="tr-TR" altLang="tr-TR" sz="1200" b="1">
                <a:latin typeface="Calibri" pitchFamily="34" charset="0"/>
              </a:rPr>
              <a:t> </a:t>
            </a:r>
            <a:r>
              <a:rPr lang="tr-TR" altLang="tr-TR" sz="1600" b="1" i="1" u="sng">
                <a:latin typeface="Arial" charset="0"/>
              </a:rPr>
              <a:t>Kırılma</a:t>
            </a:r>
            <a:br>
              <a:rPr lang="tr-TR" altLang="tr-TR" sz="1600" b="1" i="1" u="sng">
                <a:latin typeface="Arial" charset="0"/>
              </a:rPr>
            </a:br>
            <a:r>
              <a:rPr lang="tr-TR" altLang="tr-TR" sz="1600" b="1">
                <a:latin typeface="Calibri" pitchFamily="34" charset="0"/>
              </a:rPr>
              <a:t>Yer kabuğunun eskiden beri kara haline geçmiş, katılaşmış kısımları, yan basınçlara uğradığı zaman bükülüp katlanamazlar. Bu nedenle, bu gibi yerlerde kıvrılmalar yerine kırıklar meydana gelir. Kırıkların iki yanındaki kısım birbirine göre yer değiştirirse, bu özellikteki kırığa fay denir. Kırılma sonucunda yüksekte kalan kesimlere horst, alçakta kalan kesimlere de graben adı verilir</a:t>
            </a:r>
            <a:br>
              <a:rPr lang="tr-TR" altLang="tr-TR" sz="1600" b="1">
                <a:latin typeface="Calibri" pitchFamily="34" charset="0"/>
              </a:rPr>
            </a:br>
            <a:br>
              <a:rPr lang="tr-TR" altLang="tr-TR" sz="1600" b="1">
                <a:latin typeface="Calibri" pitchFamily="34" charset="0"/>
              </a:rPr>
            </a:br>
            <a:br>
              <a:rPr lang="tr-TR" altLang="tr-TR" sz="1200" b="1">
                <a:latin typeface="Calibri" pitchFamily="34" charset="0"/>
              </a:rPr>
            </a:br>
            <a:r>
              <a:rPr lang="tr-TR" altLang="tr-TR" sz="1400" b="1" i="1" u="sng">
                <a:latin typeface="Arial" charset="0"/>
              </a:rPr>
              <a:t>TÜRKİYE'DEKİ FAY HATLARI</a:t>
            </a:r>
            <a:br>
              <a:rPr lang="tr-TR" altLang="tr-TR" sz="1200" b="1">
                <a:latin typeface="Calibri" pitchFamily="34" charset="0"/>
              </a:rPr>
            </a:br>
            <a:br>
              <a:rPr lang="tr-TR" altLang="tr-TR" sz="1200" b="1">
                <a:latin typeface="Calibri" pitchFamily="34" charset="0"/>
              </a:rPr>
            </a:br>
            <a:r>
              <a:rPr lang="tr-TR" altLang="tr-TR" sz="1400" b="1">
                <a:latin typeface="Calibri" pitchFamily="34" charset="0"/>
              </a:rPr>
              <a:t>Kuzey Anadolu Fay Hattı (KAF): Saroz Körfezinden başlar, Marmara Denizi, Sapanca Gölü, Adapazarı, Tosya ve Erzincan üzerinden Van Gölü kuzeyine kadar uzanır.</a:t>
            </a:r>
            <a:br>
              <a:rPr lang="tr-TR" altLang="tr-TR" sz="1400" b="1">
                <a:latin typeface="Calibri" pitchFamily="34" charset="0"/>
              </a:rPr>
            </a:br>
            <a:r>
              <a:rPr lang="tr-TR" altLang="tr-TR" sz="1400" b="1">
                <a:latin typeface="Calibri" pitchFamily="34" charset="0"/>
              </a:rPr>
              <a:t>Doğu Anadolu Fay Hattı (DAF): Hatay grabeninden başlar, K. Maraş, Adıyaman, Malatya ve Elazığ ovalarından geçerek Bingöl’e kadar sokulur.</a:t>
            </a:r>
            <a:br>
              <a:rPr lang="tr-TR" altLang="tr-TR" sz="1400" b="1">
                <a:latin typeface="Calibri" pitchFamily="34" charset="0"/>
              </a:rPr>
            </a:br>
            <a:r>
              <a:rPr lang="tr-TR" altLang="tr-TR" sz="1400" b="1">
                <a:latin typeface="Calibri" pitchFamily="34" charset="0"/>
              </a:rPr>
              <a:t>Batı Anadolu Fay Hattı (BAF): Ege Bölgesinde, kuzeyden güneye doğru uzanan çok sayıdaki fay hatlarından oluşur.</a:t>
            </a:r>
            <a:br>
              <a:rPr lang="tr-TR" altLang="tr-TR" sz="1400" b="1">
                <a:latin typeface="Calibri" pitchFamily="34" charset="0"/>
              </a:rPr>
            </a:br>
            <a:r>
              <a:rPr lang="tr-TR" altLang="tr-TR" sz="1400" b="1">
                <a:latin typeface="Calibri" pitchFamily="34" charset="0"/>
              </a:rPr>
              <a:t>Fay hatları, yer kabuğunun zayıf ve hareket halindeki bölgeleridir. Volkanik sahalar, genç kıvrım dağları ve deprem alanlarının uzanışı fay hatlarıyla paralellik gösterir. </a:t>
            </a:r>
          </a:p>
          <a:p>
            <a:pPr eaLnBrk="1" hangingPunct="1">
              <a:lnSpc>
                <a:spcPct val="80000"/>
              </a:lnSpc>
              <a:defRPr/>
            </a:pPr>
            <a:endParaRPr lang="tr-TR" altLang="tr-TR" sz="14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a:p>
            <a:pPr eaLnBrk="1" hangingPunct="1">
              <a:lnSpc>
                <a:spcPct val="80000"/>
              </a:lnSpc>
              <a:defRPr/>
            </a:pPr>
            <a:endParaRPr lang="tr-TR" altLang="tr-TR" sz="1200" b="1">
              <a:latin typeface="Calibri" pitchFamily="34" charset="0"/>
            </a:endParaRPr>
          </a:p>
        </p:txBody>
      </p:sp>
      <p:pic>
        <p:nvPicPr>
          <p:cNvPr id="7171" name="Picture 4" descr="Horst_graben">
            <a:extLst>
              <a:ext uri="{FF2B5EF4-FFF2-40B4-BE49-F238E27FC236}">
                <a16:creationId xmlns:a16="http://schemas.microsoft.com/office/drawing/2014/main" id="{8BE886F6-2016-476C-A599-B9DE72FE1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692150"/>
            <a:ext cx="4500562"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a:extLst>
              <a:ext uri="{FF2B5EF4-FFF2-40B4-BE49-F238E27FC236}">
                <a16:creationId xmlns:a16="http://schemas.microsoft.com/office/drawing/2014/main" id="{383C4260-E05D-40BF-9C4B-93105B1E6CBA}"/>
              </a:ext>
            </a:extLst>
          </p:cNvPr>
          <p:cNvSpPr txBox="1">
            <a:spLocks noChangeArrowheads="1"/>
          </p:cNvSpPr>
          <p:nvPr/>
        </p:nvSpPr>
        <p:spPr bwMode="auto">
          <a:xfrm>
            <a:off x="755650" y="1700213"/>
            <a:ext cx="5976938" cy="3759200"/>
          </a:xfrm>
          <a:prstGeom prst="rect">
            <a:avLst/>
          </a:prstGeom>
          <a:noFill/>
          <a:ln w="9525" algn="ctr">
            <a:noFill/>
            <a:miter lim="800000"/>
            <a:headEnd/>
            <a:tailEnd/>
          </a:ln>
          <a:effectLst/>
        </p:spPr>
        <p:txBody>
          <a:bodyPr>
            <a:spAutoFit/>
          </a:bodyPr>
          <a:lstStyle/>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a:p>
            <a:pPr algn="ctr">
              <a:buClr>
                <a:srgbClr val="F42034"/>
              </a:buClr>
              <a:buFont typeface="Wingdings" pitchFamily="2" charset="2"/>
              <a:buChar char="Ø"/>
              <a:defRPr/>
            </a:pPr>
            <a:endParaRPr lang="tr-TR" sz="1600">
              <a:solidFill>
                <a:schemeClr val="tx2"/>
              </a:solidFill>
              <a:effectLst>
                <a:outerShdw blurRad="38100" dist="38100" dir="2700000" algn="tl">
                  <a:srgbClr val="000000"/>
                </a:outerShdw>
              </a:effectLst>
              <a:latin typeface="Arial" charset="0"/>
              <a:cs typeface="+mn-cs"/>
            </a:endParaRPr>
          </a:p>
        </p:txBody>
      </p:sp>
      <p:sp>
        <p:nvSpPr>
          <p:cNvPr id="8195" name="Rectangle 5">
            <a:extLst>
              <a:ext uri="{FF2B5EF4-FFF2-40B4-BE49-F238E27FC236}">
                <a16:creationId xmlns:a16="http://schemas.microsoft.com/office/drawing/2014/main" id="{DAEF1BC1-5237-45ED-8934-5701E9511124}"/>
              </a:ext>
            </a:extLst>
          </p:cNvPr>
          <p:cNvSpPr>
            <a:spLocks noChangeArrowheads="1"/>
          </p:cNvSpPr>
          <p:nvPr/>
        </p:nvSpPr>
        <p:spPr bwMode="auto">
          <a:xfrm>
            <a:off x="0" y="-6350"/>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tr-TR" altLang="tr-TR" sz="1800" b="1" i="1" u="sng">
                <a:solidFill>
                  <a:srgbClr val="150703"/>
                </a:solidFill>
                <a:latin typeface="Arial" panose="020B0604020202020204" pitchFamily="34" charset="0"/>
              </a:rPr>
              <a:t>KITA OLUŞUMU (EPİROJENEZ) HAREKETLERİ</a:t>
            </a:r>
            <a:r>
              <a:rPr lang="tr-TR" altLang="tr-TR" sz="1800" b="1">
                <a:solidFill>
                  <a:srgbClr val="150703"/>
                </a:solidFill>
                <a:latin typeface="Arial" panose="020B0604020202020204" pitchFamily="34" charset="0"/>
              </a:rPr>
              <a:t> </a:t>
            </a:r>
            <a:br>
              <a:rPr lang="tr-TR" altLang="tr-TR" sz="1800" b="1">
                <a:solidFill>
                  <a:srgbClr val="150703"/>
                </a:solidFill>
                <a:latin typeface="Arial" panose="020B0604020202020204" pitchFamily="34" charset="0"/>
              </a:rPr>
            </a:br>
            <a:br>
              <a:rPr lang="tr-TR" altLang="tr-TR" sz="1800" b="1">
                <a:solidFill>
                  <a:srgbClr val="150703"/>
                </a:solidFill>
                <a:latin typeface="Arial" panose="020B0604020202020204" pitchFamily="34" charset="0"/>
              </a:rPr>
            </a:br>
            <a:br>
              <a:rPr lang="tr-TR" altLang="tr-TR" sz="1800">
                <a:solidFill>
                  <a:srgbClr val="150703"/>
                </a:solidFill>
                <a:latin typeface="Arial" panose="020B0604020202020204" pitchFamily="34" charset="0"/>
              </a:rPr>
            </a:br>
            <a:r>
              <a:rPr lang="tr-TR" altLang="tr-TR" sz="1800" b="1">
                <a:latin typeface="Arial" panose="020B0604020202020204" pitchFamily="34" charset="0"/>
              </a:rPr>
              <a:t>Yer kabuğunda meydana gelen geniş alanlı alçalma ve yükselme hareketlerdir.</a:t>
            </a:r>
            <a:br>
              <a:rPr lang="tr-TR" altLang="tr-TR" sz="1800" b="1">
                <a:latin typeface="Arial" panose="020B0604020202020204" pitchFamily="34" charset="0"/>
              </a:rPr>
            </a:br>
            <a:r>
              <a:rPr lang="tr-TR" altLang="tr-TR" sz="1800" b="1">
                <a:latin typeface="Arial" panose="020B0604020202020204" pitchFamily="34" charset="0"/>
              </a:rPr>
              <a:t>Bir yerde epirojenik hareketlerin olabilmesi için izostatik dengenin bozulması gerekir. </a:t>
            </a:r>
            <a:br>
              <a:rPr lang="tr-TR" altLang="tr-TR" sz="1800" b="1">
                <a:latin typeface="Arial" panose="020B0604020202020204" pitchFamily="34" charset="0"/>
              </a:rPr>
            </a:br>
            <a:r>
              <a:rPr lang="tr-TR" altLang="tr-TR" sz="1800" b="1">
                <a:latin typeface="Arial" panose="020B0604020202020204" pitchFamily="34" charset="0"/>
              </a:rPr>
              <a:t>İzostatik denge: Katı haldeki yer kabuğunun sıvı haldeki Manto üzerinde batmadan kalabilmesine denir. </a:t>
            </a:r>
            <a:br>
              <a:rPr lang="tr-TR" altLang="tr-TR" sz="1800" b="1">
                <a:latin typeface="Arial" panose="020B0604020202020204" pitchFamily="34" charset="0"/>
              </a:rPr>
            </a:br>
            <a:r>
              <a:rPr lang="tr-TR" altLang="tr-TR" sz="1800" b="1">
                <a:latin typeface="Arial" panose="020B0604020202020204" pitchFamily="34" charset="0"/>
              </a:rPr>
              <a:t>İzostatik Dengeyi Bozan Faktörler: </a:t>
            </a:r>
            <a:br>
              <a:rPr lang="tr-TR" altLang="tr-TR" sz="1800" b="1">
                <a:latin typeface="Arial" panose="020B0604020202020204" pitchFamily="34" charset="0"/>
              </a:rPr>
            </a:br>
            <a:r>
              <a:rPr lang="tr-TR" altLang="tr-TR" sz="1800" b="1">
                <a:latin typeface="Arial" panose="020B0604020202020204" pitchFamily="34" charset="0"/>
              </a:rPr>
              <a:t>1)Karalarda aşınmanın, denizlerde birikmenin fazla olması, </a:t>
            </a:r>
            <a:br>
              <a:rPr lang="tr-TR" altLang="tr-TR" sz="1800" b="1">
                <a:latin typeface="Arial" panose="020B0604020202020204" pitchFamily="34" charset="0"/>
              </a:rPr>
            </a:br>
            <a:r>
              <a:rPr lang="tr-TR" altLang="tr-TR" sz="1800" b="1">
                <a:latin typeface="Arial" panose="020B0604020202020204" pitchFamily="34" charset="0"/>
              </a:rPr>
              <a:t>2)İklim değişmeleri, </a:t>
            </a:r>
            <a:br>
              <a:rPr lang="tr-TR" altLang="tr-TR" sz="1800" b="1">
                <a:latin typeface="Arial" panose="020B0604020202020204" pitchFamily="34" charset="0"/>
              </a:rPr>
            </a:br>
            <a:r>
              <a:rPr lang="tr-TR" altLang="tr-TR" sz="1800" b="1">
                <a:latin typeface="Arial" panose="020B0604020202020204" pitchFamily="34" charset="0"/>
              </a:rPr>
              <a:t>3)Dağ oluşumu hareketleridir. </a:t>
            </a:r>
            <a:br>
              <a:rPr lang="tr-TR" altLang="tr-TR" sz="1800" b="1">
                <a:latin typeface="Arial" panose="020B0604020202020204" pitchFamily="34" charset="0"/>
              </a:rPr>
            </a:br>
            <a:r>
              <a:rPr lang="tr-TR" altLang="tr-TR" sz="1800" b="1">
                <a:latin typeface="Arial" panose="020B0604020202020204" pitchFamily="34" charset="0"/>
              </a:rPr>
              <a:t>Epirojenez yer yüzünü en uzun sürede şekillendiren iç kuvvettir. </a:t>
            </a:r>
            <a:br>
              <a:rPr lang="tr-TR" altLang="tr-TR" sz="1800" b="1">
                <a:latin typeface="Arial" panose="020B0604020202020204" pitchFamily="34" charset="0"/>
              </a:rPr>
            </a:br>
            <a:r>
              <a:rPr lang="tr-TR" altLang="tr-TR" sz="1800" b="1">
                <a:latin typeface="Arial" panose="020B0604020202020204" pitchFamily="34" charset="0"/>
              </a:rPr>
              <a:t>Epirojenez sonucunda; </a:t>
            </a:r>
            <a:br>
              <a:rPr lang="tr-TR" altLang="tr-TR" sz="1800" b="1">
                <a:latin typeface="Arial" panose="020B0604020202020204" pitchFamily="34" charset="0"/>
              </a:rPr>
            </a:br>
            <a:r>
              <a:rPr lang="tr-TR" altLang="tr-TR" sz="1800" b="1">
                <a:latin typeface="Arial" panose="020B0604020202020204" pitchFamily="34" charset="0"/>
              </a:rPr>
              <a:t>1)Jeoantiklinal (Kıta) ve jeosenklinal (okyanus) meydana gelir. </a:t>
            </a:r>
            <a:br>
              <a:rPr lang="tr-TR" altLang="tr-TR" sz="1800" b="1">
                <a:latin typeface="Arial" panose="020B0604020202020204" pitchFamily="34" charset="0"/>
              </a:rPr>
            </a:br>
            <a:r>
              <a:rPr lang="tr-TR" altLang="tr-TR" sz="1800" b="1">
                <a:latin typeface="Arial" panose="020B0604020202020204" pitchFamily="34" charset="0"/>
              </a:rPr>
              <a:t>2)Deniz ilerlemesi (Transgrasyon) ve deniz gerilemesi (Regrasyon) meydana gelir.  </a:t>
            </a:r>
            <a:br>
              <a:rPr lang="tr-TR" altLang="tr-TR" sz="1800" b="1">
                <a:latin typeface="Arial" panose="020B0604020202020204" pitchFamily="34" charset="0"/>
              </a:rPr>
            </a:br>
            <a:r>
              <a:rPr lang="tr-TR" altLang="tr-TR" sz="1800" b="1">
                <a:latin typeface="Arial" panose="020B0604020202020204" pitchFamily="34" charset="0"/>
              </a:rPr>
              <a:t>Deniz ilerlemesinin görüldüğü yerde akarsuyun ağız kısmı deniz suları altında kalır. Akarsuyun enerji potansiyeli azalır ve biriktirme yapar. Deniz gerilemesi var ise akarsuyun yatak eğimi artar ve aşındırma gücü artar.</a:t>
            </a:r>
            <a:br>
              <a:rPr lang="tr-TR" altLang="tr-TR" sz="1800" b="1">
                <a:latin typeface="Arial" panose="020B0604020202020204" pitchFamily="34" charset="0"/>
              </a:rPr>
            </a:br>
            <a:r>
              <a:rPr lang="tr-TR" altLang="tr-TR" sz="1800" b="1">
                <a:latin typeface="Arial" panose="020B0604020202020204" pitchFamily="34" charset="0"/>
              </a:rPr>
              <a:t>Eğer bir yerde akarsu vadisi deniz içinde de devam ediyorsa; deniz ilerlemesinden Türkiye’de epirojenez sonucunda , Anadolu yarım adası yükselirken; çevresindeki Akdeniz Ege, Karadeniz çanakları ile Ergene havzası çökmektedir. </a:t>
            </a:r>
            <a:br>
              <a:rPr lang="tr-TR" altLang="tr-TR" sz="1800" b="1">
                <a:latin typeface="Arial" panose="020B0604020202020204" pitchFamily="34" charset="0"/>
              </a:rPr>
            </a:br>
            <a:br>
              <a:rPr lang="tr-TR" altLang="tr-TR" sz="1800" b="1">
                <a:latin typeface="Arial" panose="020B0604020202020204" pitchFamily="34" charset="0"/>
              </a:rPr>
            </a:br>
            <a:endParaRPr lang="tr-TR" altLang="tr-TR" sz="1800" b="1">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Resim2">
            <a:extLst>
              <a:ext uri="{FF2B5EF4-FFF2-40B4-BE49-F238E27FC236}">
                <a16:creationId xmlns:a16="http://schemas.microsoft.com/office/drawing/2014/main" id="{57B711DD-598C-48F7-BC9A-0E2C379A4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0"/>
            <a:ext cx="474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a:extLst>
              <a:ext uri="{FF2B5EF4-FFF2-40B4-BE49-F238E27FC236}">
                <a16:creationId xmlns:a16="http://schemas.microsoft.com/office/drawing/2014/main" id="{B609D98C-4481-4C57-8C1E-B8858FE79001}"/>
              </a:ext>
            </a:extLst>
          </p:cNvPr>
          <p:cNvSpPr>
            <a:spLocks noChangeArrowheads="1"/>
          </p:cNvSpPr>
          <p:nvPr/>
        </p:nvSpPr>
        <p:spPr bwMode="auto">
          <a:xfrm>
            <a:off x="0" y="1989138"/>
            <a:ext cx="4427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42034"/>
              </a:buClr>
              <a:buFont typeface="Wingdings" pitchFamily="2" charset="2"/>
              <a:buNone/>
              <a:defRPr/>
            </a:pPr>
            <a:r>
              <a:rPr lang="tr-TR" altLang="tr-TR" sz="2400" b="1">
                <a:effectLst>
                  <a:outerShdw blurRad="38100" dist="38100" dir="2700000" algn="tl">
                    <a:srgbClr val="000000"/>
                  </a:outerShdw>
                </a:effectLst>
                <a:latin typeface="Arial" charset="0"/>
                <a:cs typeface="Arial" charset="0"/>
              </a:rPr>
              <a:t>     EPİROJENEZ</a:t>
            </a:r>
          </a:p>
          <a:p>
            <a:pPr>
              <a:buClr>
                <a:srgbClr val="F42034"/>
              </a:buClr>
              <a:buFont typeface="Wingdings" pitchFamily="2" charset="2"/>
              <a:buNone/>
              <a:defRPr/>
            </a:pPr>
            <a:r>
              <a:rPr lang="tr-TR" altLang="tr-TR" sz="2400" b="1">
                <a:effectLst>
                  <a:outerShdw blurRad="38100" dist="38100" dir="2700000" algn="tl">
                    <a:srgbClr val="000000"/>
                  </a:outerShdw>
                </a:effectLst>
                <a:latin typeface="Arial" charset="0"/>
                <a:cs typeface="Arial" charset="0"/>
              </a:rPr>
              <a:t>     ANADOLU’NUN TOPTAN </a:t>
            </a:r>
          </a:p>
          <a:p>
            <a:pPr>
              <a:buClr>
                <a:srgbClr val="F42034"/>
              </a:buClr>
              <a:buFont typeface="Wingdings" pitchFamily="2" charset="2"/>
              <a:buNone/>
              <a:defRPr/>
            </a:pPr>
            <a:r>
              <a:rPr lang="tr-TR" altLang="tr-TR" sz="2400" b="1">
                <a:effectLst>
                  <a:outerShdw blurRad="38100" dist="38100" dir="2700000" algn="tl">
                    <a:srgbClr val="000000"/>
                  </a:outerShdw>
                </a:effectLst>
                <a:latin typeface="Arial" charset="0"/>
                <a:cs typeface="Arial" charset="0"/>
              </a:rPr>
              <a:t>     YÜKSELMESİ</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3B7EED2-C096-483D-B924-F5EEA04BA20B}"/>
              </a:ext>
            </a:extLst>
          </p:cNvPr>
          <p:cNvSpPr>
            <a:spLocks noGrp="1" noChangeArrowheads="1"/>
          </p:cNvSpPr>
          <p:nvPr>
            <p:ph type="title" idx="4294967295"/>
          </p:nvPr>
        </p:nvSpPr>
        <p:spPr/>
        <p:txBody>
          <a:bodyPr/>
          <a:lstStyle/>
          <a:p>
            <a:pPr algn="l" eaLnBrk="1" hangingPunct="1">
              <a:defRPr/>
            </a:pPr>
            <a:r>
              <a:rPr lang="tr-TR" altLang="tr-TR" sz="2800"/>
              <a:t>    VOLKANİZMA</a:t>
            </a:r>
            <a:r>
              <a:rPr lang="tr-TR" altLang="tr-TR"/>
              <a:t> </a:t>
            </a:r>
          </a:p>
        </p:txBody>
      </p:sp>
      <p:sp>
        <p:nvSpPr>
          <p:cNvPr id="11267" name="Rectangle 3">
            <a:extLst>
              <a:ext uri="{FF2B5EF4-FFF2-40B4-BE49-F238E27FC236}">
                <a16:creationId xmlns:a16="http://schemas.microsoft.com/office/drawing/2014/main" id="{47F7D535-ACB4-4790-B1CF-127E75F54203}"/>
              </a:ext>
            </a:extLst>
          </p:cNvPr>
          <p:cNvSpPr>
            <a:spLocks noGrp="1" noChangeArrowheads="1"/>
          </p:cNvSpPr>
          <p:nvPr>
            <p:ph type="body" idx="4294967295"/>
          </p:nvPr>
        </p:nvSpPr>
        <p:spPr>
          <a:xfrm>
            <a:off x="395288" y="1052513"/>
            <a:ext cx="8229600" cy="4967287"/>
          </a:xfrm>
        </p:spPr>
        <p:txBody>
          <a:bodyPr/>
          <a:lstStyle/>
          <a:p>
            <a:pPr eaLnBrk="1" hangingPunct="1">
              <a:lnSpc>
                <a:spcPct val="80000"/>
              </a:lnSpc>
              <a:defRPr/>
            </a:pPr>
            <a:r>
              <a:rPr lang="tr-TR" altLang="tr-TR" sz="2000" b="1">
                <a:latin typeface="Arial" charset="0"/>
              </a:rPr>
              <a:t>Yer kürenin derinliklerinde magma eriyik halde bulunur. Magma katı haldeki yer kabuğu tarafından tamamen kapatılmıştır.Yerin derinliklerindeki magmanın yeryüzünde veya yeryüzüne yakın derinliklerdeki faaliyetlerine volkanizma denir. Bu tür faaliyetler daha çok yer kabuğunun kırıklı bir yapıya sahip olduğu yerlerde ( fay hatları boyunca )oluşmaktadır. </a:t>
            </a:r>
          </a:p>
          <a:p>
            <a:pPr eaLnBrk="1" hangingPunct="1">
              <a:lnSpc>
                <a:spcPct val="80000"/>
              </a:lnSpc>
              <a:defRPr/>
            </a:pPr>
            <a:r>
              <a:rPr lang="tr-TR" altLang="tr-TR" sz="2000" b="1">
                <a:latin typeface="Arial" charset="0"/>
              </a:rPr>
              <a:t>  Volkanizma sırasında magma katı, sıvı ve gaz halinde yer yüzüne çıkar. Çıkan sıvı maddelere lav, katı maddelere tüf denir. Gazların çoğu ise su buharıdır. </a:t>
            </a:r>
          </a:p>
          <a:p>
            <a:pPr eaLnBrk="1" hangingPunct="1">
              <a:lnSpc>
                <a:spcPct val="80000"/>
              </a:lnSpc>
              <a:defRPr/>
            </a:pPr>
            <a:r>
              <a:rPr lang="tr-TR" altLang="tr-TR" sz="2000" b="1">
                <a:latin typeface="Arial" charset="0"/>
              </a:rPr>
              <a:t>Volkanizma ile çıkan malzemeler çıktığı yerde birikerek volkan konilerini oluşturur. </a:t>
            </a:r>
          </a:p>
          <a:p>
            <a:pPr eaLnBrk="1" hangingPunct="1">
              <a:lnSpc>
                <a:spcPct val="80000"/>
              </a:lnSpc>
              <a:defRPr/>
            </a:pPr>
            <a:r>
              <a:rPr lang="tr-TR" altLang="tr-TR" sz="2000" b="1">
                <a:latin typeface="Arial" charset="0"/>
              </a:rPr>
              <a:t>Lavların akıcılığı az ise yüzeye çıktıktan hemen sonra katılaşarak dikey istikamette yükseltisi fazla olan volkan dağları oluşur. Bunlara  kalkan volkanları denir. ör: Ağrı dağı </a:t>
            </a:r>
          </a:p>
          <a:p>
            <a:pPr eaLnBrk="1" hangingPunct="1">
              <a:lnSpc>
                <a:spcPct val="80000"/>
              </a:lnSpc>
              <a:defRPr/>
            </a:pPr>
            <a:r>
              <a:rPr lang="tr-TR" altLang="tr-TR" sz="2000" b="1">
                <a:latin typeface="Arial" charset="0"/>
              </a:rPr>
              <a:t>Volkan konilerinin tepesinde bulunan çukurluğa krater denir. </a:t>
            </a:r>
          </a:p>
          <a:p>
            <a:pPr eaLnBrk="1" hangingPunct="1">
              <a:lnSpc>
                <a:spcPct val="80000"/>
              </a:lnSpc>
              <a:defRPr/>
            </a:pPr>
            <a:r>
              <a:rPr lang="tr-TR" altLang="tr-TR" sz="2000" b="1">
                <a:latin typeface="Arial" charset="0"/>
              </a:rPr>
              <a:t>Bazı yanardağlarda ana koni üzerinde oluşmuş yan koniler de olabilir. Bunlara parazit koni denir. Ör: Erciyes dağı Volkanik patlamalarla bazı volkanların tepe kısmı uçarak çok büyük çanak oluşur. Bu çanaklara kaldera denir. Ör: Nemrut dağı (1441 yılında ikinci kez patlamıştır.)Gaz patlaması sonucunda Maar çukurları oluşur.(Meke tuzlası ve Acıgöl birer Maar’dır.)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adsız">
            <a:extLst>
              <a:ext uri="{FF2B5EF4-FFF2-40B4-BE49-F238E27FC236}">
                <a16:creationId xmlns:a16="http://schemas.microsoft.com/office/drawing/2014/main" id="{A526CF32-BBBC-4F3F-A64D-4C89C8501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981075"/>
            <a:ext cx="4932362"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Rectangle 10">
            <a:extLst>
              <a:ext uri="{FF2B5EF4-FFF2-40B4-BE49-F238E27FC236}">
                <a16:creationId xmlns:a16="http://schemas.microsoft.com/office/drawing/2014/main" id="{A3029E81-CE5F-4A47-817B-917B2436158C}"/>
              </a:ext>
            </a:extLst>
          </p:cNvPr>
          <p:cNvSpPr>
            <a:spLocks noGrp="1" noChangeArrowheads="1"/>
          </p:cNvSpPr>
          <p:nvPr>
            <p:ph type="title" idx="4294967295"/>
          </p:nvPr>
        </p:nvSpPr>
        <p:spPr>
          <a:xfrm>
            <a:off x="468313" y="260350"/>
            <a:ext cx="8229600" cy="608013"/>
          </a:xfrm>
        </p:spPr>
        <p:txBody>
          <a:bodyPr/>
          <a:lstStyle/>
          <a:p>
            <a:pPr algn="l" eaLnBrk="1" hangingPunct="1">
              <a:defRPr/>
            </a:pPr>
            <a:r>
              <a:rPr lang="tr-TR" altLang="tr-TR" sz="3200"/>
              <a:t>Volkan kesiti</a:t>
            </a:r>
          </a:p>
        </p:txBody>
      </p:sp>
      <p:sp>
        <p:nvSpPr>
          <p:cNvPr id="11268" name="Rectangle 12">
            <a:extLst>
              <a:ext uri="{FF2B5EF4-FFF2-40B4-BE49-F238E27FC236}">
                <a16:creationId xmlns:a16="http://schemas.microsoft.com/office/drawing/2014/main" id="{F2AF89E7-A66B-4E71-9BC9-C12029F5FCC5}"/>
              </a:ext>
            </a:extLst>
          </p:cNvPr>
          <p:cNvSpPr>
            <a:spLocks noChangeArrowheads="1"/>
          </p:cNvSpPr>
          <p:nvPr/>
        </p:nvSpPr>
        <p:spPr bwMode="auto">
          <a:xfrm>
            <a:off x="3071813" y="1563688"/>
            <a:ext cx="35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tr-TR" altLang="tr-TR" sz="1000" b="1">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pic>
        <p:nvPicPr>
          <p:cNvPr id="11269" name="Picture 11" descr="http://www.cografyadersi.com/buyukfotograf/Volkansekli.jpg">
            <a:extLst>
              <a:ext uri="{FF2B5EF4-FFF2-40B4-BE49-F238E27FC236}">
                <a16:creationId xmlns:a16="http://schemas.microsoft.com/office/drawing/2014/main" id="{9283184A-E2EF-4DF9-862D-4E3622BDA24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981075"/>
            <a:ext cx="41402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3">
            <a:extLst>
              <a:ext uri="{FF2B5EF4-FFF2-40B4-BE49-F238E27FC236}">
                <a16:creationId xmlns:a16="http://schemas.microsoft.com/office/drawing/2014/main" id="{56ADAB23-A974-4D0C-A8BE-2C5E10F49606}"/>
              </a:ext>
            </a:extLst>
          </p:cNvPr>
          <p:cNvSpPr>
            <a:spLocks noChangeArrowheads="1"/>
          </p:cNvSpPr>
          <p:nvPr/>
        </p:nvSpPr>
        <p:spPr bwMode="auto">
          <a:xfrm>
            <a:off x="3071813" y="4837113"/>
            <a:ext cx="3001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tr-TR" altLang="tr-TR" sz="1200">
                <a:latin typeface="Arial" panose="020B0604020202020204" pitchFamily="34" charset="0"/>
                <a:cs typeface="Times New Roman" panose="02020603050405020304" pitchFamily="18" charset="0"/>
              </a:rPr>
              <a:t>    </a:t>
            </a:r>
            <a:br>
              <a:rPr lang="tr-TR" altLang="tr-TR" sz="1200">
                <a:latin typeface="Arial" panose="020B0604020202020204" pitchFamily="34" charset="0"/>
                <a:cs typeface="Times New Roman" panose="02020603050405020304" pitchFamily="18" charset="0"/>
              </a:rPr>
            </a:br>
            <a:r>
              <a:rPr lang="tr-TR" altLang="tr-TR" sz="1200">
                <a:latin typeface="Arial" panose="020B0604020202020204" pitchFamily="34" charset="0"/>
                <a:cs typeface="Times New Roman" panose="02020603050405020304" pitchFamily="18" charset="0"/>
              </a:rPr>
              <a:t>   </a:t>
            </a:r>
            <a:r>
              <a:rPr lang="tr-TR" altLang="tr-TR" sz="1200" b="1">
                <a:latin typeface="Arial" panose="020B0604020202020204" pitchFamily="34" charset="0"/>
                <a:cs typeface="Times New Roman" panose="02020603050405020304" pitchFamily="18" charset="0"/>
              </a:rPr>
              <a:t> Volkan kesiti                                        </a:t>
            </a:r>
            <a:endParaRPr lang="tr-TR" altLang="tr-TR" sz="180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Arial"/>
      </a:majorFont>
      <a:minorFont>
        <a:latin typeface="Times New Roman"/>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1205</TotalTime>
  <Words>294</Words>
  <Application>Microsoft Office PowerPoint</Application>
  <PresentationFormat>Ekran Gösterisi (4:3)</PresentationFormat>
  <Paragraphs>125</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Times New Roman</vt:lpstr>
      <vt:lpstr>Arial</vt:lpstr>
      <vt:lpstr>Wingdings</vt:lpstr>
      <vt:lpstr>Calibri</vt:lpstr>
      <vt:lpstr>Tahoma</vt:lpstr>
      <vt:lpstr>Verdana</vt:lpstr>
      <vt:lpstr>Akçaağaç</vt:lpstr>
      <vt:lpstr>  İÇ KUVVETLER</vt:lpstr>
      <vt:lpstr>PowerPoint Sunusu</vt:lpstr>
      <vt:lpstr>PowerPoint Sunusu</vt:lpstr>
      <vt:lpstr>Kıvrılma olayı sonucu oluşan dağlar  </vt:lpstr>
      <vt:lpstr>PowerPoint Sunusu</vt:lpstr>
      <vt:lpstr>PowerPoint Sunusu</vt:lpstr>
      <vt:lpstr>PowerPoint Sunusu</vt:lpstr>
      <vt:lpstr>    VOLKANİZMA </vt:lpstr>
      <vt:lpstr>Volkan kesiti</vt:lpstr>
      <vt:lpstr>PowerPoint Sunusu</vt:lpstr>
      <vt:lpstr>PowerPoint Sunusu</vt:lpstr>
      <vt:lpstr>PowerPoint Sunusu</vt:lpstr>
      <vt:lpstr>PowerPoint Sunusu</vt:lpstr>
      <vt:lpstr>PowerPoint Sunusu</vt:lpstr>
      <vt:lpstr>1.4. DEPREMLER</vt:lpstr>
      <vt:lpstr>PowerPoint Sunusu</vt:lpstr>
      <vt:lpstr>PowerPoint Sunusu</vt:lpstr>
      <vt:lpstr>PowerPoint Sunusu</vt:lpstr>
      <vt:lpstr>PowerPoint Sunusu</vt:lpstr>
      <vt:lpstr>PowerPoint Sunusu</vt:lpstr>
      <vt:lpstr>kaynaklar</vt:lpstr>
    </vt:vector>
  </TitlesOfParts>
  <Company>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YERKABUĞUNU OLUŞTURAN İÇ KUVVETLER</dc:title>
  <dc:creator>http://www.nedir.org</dc:creator>
  <cp:lastModifiedBy>mehmet genç</cp:lastModifiedBy>
  <cp:revision>19</cp:revision>
  <dcterms:created xsi:type="dcterms:W3CDTF">2007-11-27T13:06:52Z</dcterms:created>
  <dcterms:modified xsi:type="dcterms:W3CDTF">2018-11-16T09:02:29Z</dcterms:modified>
</cp:coreProperties>
</file>