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07"/>
  </p:notesMasterIdLst>
  <p:sldIdLst>
    <p:sldId id="256" r:id="rId2"/>
    <p:sldId id="257" r:id="rId3"/>
    <p:sldId id="259" r:id="rId4"/>
    <p:sldId id="258" r:id="rId5"/>
    <p:sldId id="261" r:id="rId6"/>
    <p:sldId id="264" r:id="rId7"/>
    <p:sldId id="262" r:id="rId8"/>
    <p:sldId id="263" r:id="rId9"/>
    <p:sldId id="274" r:id="rId10"/>
    <p:sldId id="266" r:id="rId11"/>
    <p:sldId id="267" r:id="rId12"/>
    <p:sldId id="268" r:id="rId13"/>
    <p:sldId id="269" r:id="rId14"/>
    <p:sldId id="270" r:id="rId15"/>
    <p:sldId id="271" r:id="rId16"/>
    <p:sldId id="273" r:id="rId17"/>
    <p:sldId id="275" r:id="rId18"/>
    <p:sldId id="277" r:id="rId19"/>
    <p:sldId id="278" r:id="rId20"/>
    <p:sldId id="279" r:id="rId21"/>
    <p:sldId id="280" r:id="rId22"/>
    <p:sldId id="282" r:id="rId23"/>
    <p:sldId id="283"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30"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8" r:id="rId99"/>
    <p:sldId id="363" r:id="rId100"/>
    <p:sldId id="362" r:id="rId101"/>
    <p:sldId id="364" r:id="rId102"/>
    <p:sldId id="365" r:id="rId103"/>
    <p:sldId id="366" r:id="rId104"/>
    <p:sldId id="367" r:id="rId105"/>
    <p:sldId id="369" r:id="rId10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66FF66"/>
    <a:srgbClr val="990099"/>
    <a:srgbClr val="6DEF63"/>
    <a:srgbClr val="CC0099"/>
    <a:srgbClr val="CC66FF"/>
    <a:srgbClr val="66FF99"/>
    <a:srgbClr val="FF66FF"/>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1" autoAdjust="0"/>
    <p:restoredTop sz="94660"/>
  </p:normalViewPr>
  <p:slideViewPr>
    <p:cSldViewPr>
      <p:cViewPr varScale="1">
        <p:scale>
          <a:sx n="85" d="100"/>
          <a:sy n="85" d="100"/>
        </p:scale>
        <p:origin x="144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B3C34C-8155-46C3-A4B2-F8A46316F5CE}" type="datetimeFigureOut">
              <a:rPr lang="tr-TR" smtClean="0"/>
              <a:pPr/>
              <a:t>16.11.2018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8E79D-127D-4432-9804-9C82C23CFDD8}" type="slidenum">
              <a:rPr lang="tr-TR" smtClean="0"/>
              <a:pPr/>
              <a:t>‹#›</a:t>
            </a:fld>
            <a:endParaRPr lang="tr-TR"/>
          </a:p>
        </p:txBody>
      </p:sp>
    </p:spTree>
    <p:extLst>
      <p:ext uri="{BB962C8B-B14F-4D97-AF65-F5344CB8AC3E}">
        <p14:creationId xmlns:p14="http://schemas.microsoft.com/office/powerpoint/2010/main" val="286523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8B8E79D-127D-4432-9804-9C82C23CFDD8}" type="slidenum">
              <a:rPr lang="tr-TR" smtClean="0"/>
              <a:pPr/>
              <a:t>92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F6064C28-F613-4CE0-BE40-7E0AD2DCA603}" type="datetimeFigureOut">
              <a:rPr lang="tr-TR" smtClean="0"/>
              <a:pPr/>
              <a:t>16.11.2018</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6458A3A-ACDE-45BC-A0E1-5AC15D178C2B}" type="slidenum">
              <a:rPr lang="tr-TR" smtClean="0"/>
              <a:pPr/>
              <a:t>‹#›</a:t>
            </a:fld>
            <a:endParaRPr lang="tr-T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F6064C28-F613-4CE0-BE40-7E0AD2DCA603}" type="datetimeFigureOut">
              <a:rPr lang="tr-TR" smtClean="0"/>
              <a:pPr/>
              <a:t>16.11.2018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6458A3A-ACDE-45BC-A0E1-5AC15D178C2B}" type="slidenum">
              <a:rPr lang="tr-TR" smtClean="0"/>
              <a:pPr/>
              <a:t>‹#›</a:t>
            </a:fld>
            <a:endParaRPr lang="tr-T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F6064C28-F613-4CE0-BE40-7E0AD2DCA603}" type="datetimeFigureOut">
              <a:rPr lang="tr-TR" smtClean="0"/>
              <a:pPr/>
              <a:t>16.11.2018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6458A3A-ACDE-45BC-A0E1-5AC15D178C2B}" type="slidenum">
              <a:rPr lang="tr-TR" smtClean="0"/>
              <a:pPr/>
              <a:t>‹#›</a:t>
            </a:fld>
            <a:endParaRPr lang="tr-T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F6064C28-F613-4CE0-BE40-7E0AD2DCA603}" type="datetimeFigureOut">
              <a:rPr lang="tr-TR" smtClean="0"/>
              <a:pPr/>
              <a:t>16.11.2018</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16458A3A-ACDE-45BC-A0E1-5AC15D178C2B}" type="slidenum">
              <a:rPr lang="tr-TR" smtClean="0"/>
              <a:pPr/>
              <a:t>‹#›</a:t>
            </a:fld>
            <a:endParaRPr lang="tr-T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F6064C28-F613-4CE0-BE40-7E0AD2DCA603}" type="datetimeFigureOut">
              <a:rPr lang="tr-TR" smtClean="0"/>
              <a:pPr/>
              <a:t>16.11.2018</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16458A3A-ACDE-45BC-A0E1-5AC15D178C2B}"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F6064C28-F613-4CE0-BE40-7E0AD2DCA603}" type="datetimeFigureOut">
              <a:rPr lang="tr-TR" smtClean="0"/>
              <a:pPr/>
              <a:t>16.11.2018</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16458A3A-ACDE-45BC-A0E1-5AC15D178C2B}" type="slidenum">
              <a:rPr lang="tr-TR" smtClean="0"/>
              <a:pPr/>
              <a:t>‹#›</a:t>
            </a:fld>
            <a:endParaRPr lang="tr-T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F6064C28-F613-4CE0-BE40-7E0AD2DCA603}" type="datetimeFigureOut">
              <a:rPr lang="tr-TR" smtClean="0"/>
              <a:pPr/>
              <a:t>16.11.2018</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16458A3A-ACDE-45BC-A0E1-5AC15D178C2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F6064C28-F613-4CE0-BE40-7E0AD2DCA603}" type="datetimeFigureOut">
              <a:rPr lang="tr-TR" smtClean="0"/>
              <a:pPr/>
              <a:t>16.11.2018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6458A3A-ACDE-45BC-A0E1-5AC15D178C2B}" type="slidenum">
              <a:rPr lang="tr-TR" smtClean="0"/>
              <a:pPr/>
              <a:t>‹#›</a:t>
            </a:fld>
            <a:endParaRPr lang="tr-T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F6064C28-F613-4CE0-BE40-7E0AD2DCA603}" type="datetimeFigureOut">
              <a:rPr lang="tr-TR" smtClean="0"/>
              <a:pPr/>
              <a:t>16.11.2018</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16458A3A-ACDE-45BC-A0E1-5AC15D178C2B}" type="slidenum">
              <a:rPr lang="tr-TR" smtClean="0"/>
              <a:pPr/>
              <a:t>‹#›</a:t>
            </a:fld>
            <a:endParaRPr lang="tr-T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F6064C28-F613-4CE0-BE40-7E0AD2DCA603}" type="datetimeFigureOut">
              <a:rPr lang="tr-TR" smtClean="0"/>
              <a:pPr/>
              <a:t>16.11.2018</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16458A3A-ACDE-45BC-A0E1-5AC15D178C2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F6064C28-F613-4CE0-BE40-7E0AD2DCA603}" type="datetimeFigureOut">
              <a:rPr lang="tr-TR" smtClean="0"/>
              <a:pPr/>
              <a:t>16.11.2018</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16458A3A-ACDE-45BC-A0E1-5AC15D178C2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6064C28-F613-4CE0-BE40-7E0AD2DCA603}" type="datetimeFigureOut">
              <a:rPr lang="tr-TR" smtClean="0"/>
              <a:pPr/>
              <a:t>16.11.2018</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6458A3A-ACDE-45BC-A0E1-5AC15D178C2B}"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spd="med"/>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Emre\Downloads\Fon%20M&#252;zikleri%20&#304;ki%20Alyans.mp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8" Type="http://schemas.openxmlformats.org/officeDocument/2006/relationships/image" Target="../media/image64.gif"/><Relationship Id="rId3" Type="http://schemas.openxmlformats.org/officeDocument/2006/relationships/image" Target="../media/image61.gif"/><Relationship Id="rId7" Type="http://schemas.openxmlformats.org/officeDocument/2006/relationships/hyperlink" Target="http://www.loadtr.com/423556-alk&#305;&#351;.htm" TargetMode="External"/><Relationship Id="rId2" Type="http://schemas.openxmlformats.org/officeDocument/2006/relationships/hyperlink" Target="http://www.gifanimasyon.com/" TargetMode="External"/><Relationship Id="rId1" Type="http://schemas.openxmlformats.org/officeDocument/2006/relationships/slideLayout" Target="../slideLayouts/slideLayout7.xml"/><Relationship Id="rId6" Type="http://schemas.openxmlformats.org/officeDocument/2006/relationships/image" Target="../media/image63.gif"/><Relationship Id="rId5" Type="http://schemas.openxmlformats.org/officeDocument/2006/relationships/hyperlink" Target="http://www.loadtr.com/283313-alk&#305;&#351;_ifadesi.htm" TargetMode="External"/><Relationship Id="rId4" Type="http://schemas.openxmlformats.org/officeDocument/2006/relationships/image" Target="../media/image6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tr/url?sa=i&amp;rct=j&amp;q=&amp;esrc=s&amp;frm=1&amp;source=images&amp;cd=&amp;cad=rja&amp;docid=vImsZYiOoAg5aM&amp;tbnid=HQnpIvuQJogoMM:&amp;ved=0CAUQjRw&amp;url=http://www.haberhavadis.com/ic-haberler/ruzgarli-havaya-dikkat.htm&amp;ei=GiKaUpCZLMjLsgaHj4HACA&amp;bvm=bv.57155469,d.bGQ&amp;psig=AFQjCNHChEk_8OrIbXXAYBkXIAy8T3DleQ&amp;ust=1385919293819537"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tr/url?sa=i&amp;rct=j&amp;q=&amp;esrc=s&amp;frm=1&amp;source=images&amp;cd=&amp;cad=rja&amp;docid=ulQe0Df_2zhJQM&amp;tbnid=xRLm_Pwo1CsK7M:&amp;ved=0CAUQjRw&amp;url=http://izmirizolasyon.org/su-izolasyon.html&amp;ei=9CaaUoL5O8nEsgbp24DgBw&amp;bvm=bv.57155469,d.bGQ&amp;psig=AFQjCNFPS2DdxpdGOyMwGvGZI820xHn33Q&amp;ust=1385920571697465"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tr/url?sa=i&amp;source=images&amp;cd=&amp;cad=rja&amp;docid=aV8gy6ERpbNMNM&amp;tbnid=4BLrd2I5KBBATM:&amp;ved=0CAgQjRwwAA&amp;url=http://okulodevi.com/dersler/tek_konu/1/38/15&amp;ei=gSiaUsGfHoL9ygOR-oLIAg&amp;psig=AFQjCNFUgqW6jcYozQfij8S2dQ0RWcJvdQ&amp;ust=1385921025526077" TargetMode="Externa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tr/url?sa=i&amp;rct=j&amp;q=&amp;esrc=s&amp;frm=1&amp;source=images&amp;cd=&amp;cad=rja&amp;docid=hV5moUXm8E5XVM&amp;tbnid=TX6Ec2Cj_o1WIM:&amp;ved=0CAUQjRw&amp;url=http://www.eskisohbet.com/deniz-dalgalarinin-insan-hayatindaki-onemi-nedir.html/buyuk-dalga&amp;ei=lyqaUsr4MIOMtAbo0IDgDw&amp;psig=AFQjCNHkDmhOkRrWQSrO3mJaoymm23RK1w&amp;ust=1385921522424561"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gif"/><Relationship Id="rId1" Type="http://schemas.openxmlformats.org/officeDocument/2006/relationships/slideLayout" Target="../slideLayouts/slideLayout1.xml"/><Relationship Id="rId4" Type="http://schemas.openxmlformats.org/officeDocument/2006/relationships/image" Target="../media/image5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rot="20653742">
            <a:off x="325870" y="1476537"/>
            <a:ext cx="8244565" cy="3046988"/>
          </a:xfrm>
          <a:prstGeom prst="rect">
            <a:avLst/>
          </a:prstGeom>
          <a:noFill/>
        </p:spPr>
        <p:txBody>
          <a:bodyPr wrap="square" lIns="91440" tIns="45720" rIns="91440" bIns="45720">
            <a:spAutoFit/>
          </a:bodyPr>
          <a:lstStyle/>
          <a:p>
            <a:pPr algn="ctr"/>
            <a:r>
              <a:rPr lang="tr-TR"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Wide Latin" pitchFamily="18" charset="0"/>
              </a:rPr>
              <a:t>DIŞ </a:t>
            </a:r>
          </a:p>
          <a:p>
            <a:pPr algn="ctr"/>
            <a:r>
              <a:rPr lang="tr-TR"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Wide Latin" pitchFamily="18" charset="0"/>
              </a:rPr>
              <a:t>KUVVETLER</a:t>
            </a:r>
          </a:p>
          <a:p>
            <a:pPr algn="ctr"/>
            <a:r>
              <a:rPr lang="tr-T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Wide Latin" pitchFamily="18" charset="0"/>
              </a:rPr>
              <a:t>VE</a:t>
            </a:r>
          </a:p>
          <a:p>
            <a:pPr algn="ctr"/>
            <a:r>
              <a:rPr lang="tr-TR"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Wide Latin" pitchFamily="18" charset="0"/>
              </a:rPr>
              <a:t>ETKİLERİ</a:t>
            </a:r>
          </a:p>
        </p:txBody>
      </p:sp>
      <p:pic>
        <p:nvPicPr>
          <p:cNvPr id="7" name="Fon Müzikleri İki Alyans.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0" fill="hold"/>
                                        <p:tgtEl>
                                          <p:spTgt spid="5"/>
                                        </p:tgtEl>
                                        <p:attrNameLst>
                                          <p:attrName>ppt_x</p:attrName>
                                        </p:attrNameLst>
                                      </p:cBhvr>
                                      <p:tavLst>
                                        <p:tav tm="0">
                                          <p:val>
                                            <p:strVal val="#ppt_x"/>
                                          </p:val>
                                        </p:tav>
                                        <p:tav tm="100000">
                                          <p:val>
                                            <p:strVal val="#ppt_x"/>
                                          </p:val>
                                        </p:tav>
                                      </p:tavLst>
                                    </p:anim>
                                    <p:anim calcmode="lin" valueType="num">
                                      <p:cBhvr additive="base">
                                        <p:cTn id="12"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3"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0" y="0"/>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5400" b="0" i="0" u="none" strike="noStrike" cap="none" normalizeH="0" baseline="0" dirty="0">
                <a:ln>
                  <a:noFill/>
                </a:ln>
                <a:solidFill>
                  <a:srgbClr val="FF0000"/>
                </a:solidFill>
                <a:effectLst/>
                <a:latin typeface="Arial TUR"/>
                <a:ea typeface="Times New Roman" pitchFamily="18" charset="0"/>
                <a:cs typeface="Times New Roman" pitchFamily="18" charset="0"/>
              </a:rPr>
              <a:t>D</a:t>
            </a:r>
            <a:r>
              <a:rPr kumimoji="0" lang="tr-TR" sz="5400" b="0" i="0" u="none" strike="noStrike" cap="none" normalizeH="0" baseline="0" dirty="0">
                <a:ln>
                  <a:noFill/>
                </a:ln>
                <a:solidFill>
                  <a:srgbClr val="FF0000"/>
                </a:solidFill>
                <a:effectLst/>
                <a:latin typeface="Calibri"/>
                <a:ea typeface="Times New Roman" pitchFamily="18" charset="0"/>
                <a:cs typeface="Times New Roman" pitchFamily="18" charset="0"/>
              </a:rPr>
              <a:t>ü</a:t>
            </a:r>
            <a:r>
              <a:rPr kumimoji="0" lang="tr-TR" sz="5400" b="0" i="0" u="none" strike="noStrike" cap="none" normalizeH="0" baseline="0" dirty="0">
                <a:ln>
                  <a:noFill/>
                </a:ln>
                <a:solidFill>
                  <a:srgbClr val="FF0000"/>
                </a:solidFill>
                <a:effectLst/>
                <a:latin typeface="Arial TUR"/>
                <a:ea typeface="Times New Roman" pitchFamily="18" charset="0"/>
                <a:cs typeface="Times New Roman" pitchFamily="18" charset="0"/>
              </a:rPr>
              <a:t>nyanın en b</a:t>
            </a:r>
            <a:r>
              <a:rPr kumimoji="0" lang="tr-TR" sz="5400" b="0" i="0" u="none" strike="noStrike" cap="none" normalizeH="0" baseline="0" dirty="0">
                <a:ln>
                  <a:noFill/>
                </a:ln>
                <a:solidFill>
                  <a:srgbClr val="FF0000"/>
                </a:solidFill>
                <a:effectLst/>
                <a:latin typeface="Calibri"/>
                <a:ea typeface="Times New Roman" pitchFamily="18" charset="0"/>
                <a:cs typeface="Times New Roman" pitchFamily="18" charset="0"/>
              </a:rPr>
              <a:t>ü</a:t>
            </a:r>
            <a:r>
              <a:rPr kumimoji="0" lang="tr-TR" sz="5400" b="0" i="0" u="none" strike="noStrike" cap="none" normalizeH="0" baseline="0" dirty="0">
                <a:ln>
                  <a:noFill/>
                </a:ln>
                <a:solidFill>
                  <a:srgbClr val="FF0000"/>
                </a:solidFill>
                <a:effectLst/>
                <a:latin typeface="Arial TUR"/>
                <a:ea typeface="Times New Roman" pitchFamily="18" charset="0"/>
                <a:cs typeface="Times New Roman" pitchFamily="18" charset="0"/>
              </a:rPr>
              <a:t>y</a:t>
            </a:r>
            <a:r>
              <a:rPr kumimoji="0" lang="tr-TR" sz="5400" b="0" i="0" u="none" strike="noStrike" cap="none" normalizeH="0" baseline="0" dirty="0">
                <a:ln>
                  <a:noFill/>
                </a:ln>
                <a:solidFill>
                  <a:srgbClr val="FF0000"/>
                </a:solidFill>
                <a:effectLst/>
                <a:latin typeface="Calibri"/>
                <a:ea typeface="Times New Roman" pitchFamily="18" charset="0"/>
                <a:cs typeface="Times New Roman" pitchFamily="18" charset="0"/>
              </a:rPr>
              <a:t>ü</a:t>
            </a:r>
            <a:r>
              <a:rPr kumimoji="0" lang="tr-TR" sz="5400" b="0" i="0" u="none" strike="noStrike" cap="none" normalizeH="0" baseline="0" dirty="0">
                <a:ln>
                  <a:noFill/>
                </a:ln>
                <a:solidFill>
                  <a:srgbClr val="FF0000"/>
                </a:solidFill>
                <a:effectLst/>
                <a:latin typeface="Arial TUR"/>
                <a:ea typeface="Times New Roman" pitchFamily="18" charset="0"/>
                <a:cs typeface="Times New Roman" pitchFamily="18" charset="0"/>
              </a:rPr>
              <a:t>k kanyonu ABD</a:t>
            </a:r>
            <a:r>
              <a:rPr kumimoji="0" lang="tr-TR" sz="5400" b="0" i="0" u="none" strike="noStrike" cap="none" normalizeH="0" baseline="0" dirty="0">
                <a:ln>
                  <a:noFill/>
                </a:ln>
                <a:solidFill>
                  <a:srgbClr val="FF0000"/>
                </a:solidFill>
                <a:effectLst/>
                <a:latin typeface="Calibri"/>
                <a:ea typeface="Times New Roman" pitchFamily="18" charset="0"/>
                <a:cs typeface="Times New Roman" pitchFamily="18" charset="0"/>
              </a:rPr>
              <a:t>’</a:t>
            </a:r>
            <a:r>
              <a:rPr kumimoji="0" lang="tr-TR" sz="5400" b="0" i="0" u="none" strike="noStrike" cap="none" normalizeH="0" baseline="0" dirty="0">
                <a:ln>
                  <a:noFill/>
                </a:ln>
                <a:solidFill>
                  <a:srgbClr val="FF0000"/>
                </a:solidFill>
                <a:effectLst/>
                <a:latin typeface="Arial TUR"/>
                <a:ea typeface="Times New Roman" pitchFamily="18" charset="0"/>
                <a:cs typeface="Times New Roman" pitchFamily="18" charset="0"/>
              </a:rPr>
              <a:t>de Colorado kanyonudur. T</a:t>
            </a:r>
            <a:r>
              <a:rPr kumimoji="0" lang="tr-TR" sz="5400" b="0" i="0" u="none" strike="noStrike" cap="none" normalizeH="0" baseline="0" dirty="0">
                <a:ln>
                  <a:noFill/>
                </a:ln>
                <a:solidFill>
                  <a:srgbClr val="FF0000"/>
                </a:solidFill>
                <a:effectLst/>
                <a:latin typeface="Calibri"/>
                <a:ea typeface="Times New Roman" pitchFamily="18" charset="0"/>
                <a:cs typeface="Times New Roman" pitchFamily="18" charset="0"/>
              </a:rPr>
              <a:t>ü</a:t>
            </a:r>
            <a:r>
              <a:rPr kumimoji="0" lang="tr-TR" sz="5400" b="0" i="0" u="none" strike="noStrike" cap="none" normalizeH="0" baseline="0" dirty="0">
                <a:ln>
                  <a:noFill/>
                </a:ln>
                <a:solidFill>
                  <a:srgbClr val="FF0000"/>
                </a:solidFill>
                <a:effectLst/>
                <a:latin typeface="Arial TUR"/>
                <a:ea typeface="Times New Roman" pitchFamily="18" charset="0"/>
                <a:cs typeface="Times New Roman" pitchFamily="18" charset="0"/>
              </a:rPr>
              <a:t>rkiye</a:t>
            </a:r>
            <a:r>
              <a:rPr kumimoji="0" lang="tr-TR" sz="5400" b="0" i="0" u="none" strike="noStrike" cap="none" normalizeH="0" baseline="0" dirty="0">
                <a:ln>
                  <a:noFill/>
                </a:ln>
                <a:solidFill>
                  <a:srgbClr val="FF0000"/>
                </a:solidFill>
                <a:effectLst/>
                <a:latin typeface="Calibri"/>
                <a:ea typeface="Times New Roman" pitchFamily="18" charset="0"/>
                <a:cs typeface="Times New Roman" pitchFamily="18" charset="0"/>
              </a:rPr>
              <a:t>’</a:t>
            </a:r>
            <a:r>
              <a:rPr kumimoji="0" lang="tr-TR" sz="5400" b="0" i="0" u="none" strike="noStrike" cap="none" normalizeH="0" baseline="0" dirty="0">
                <a:ln>
                  <a:noFill/>
                </a:ln>
                <a:solidFill>
                  <a:srgbClr val="FF0000"/>
                </a:solidFill>
                <a:effectLst/>
                <a:latin typeface="Arial TUR"/>
                <a:ea typeface="Times New Roman" pitchFamily="18" charset="0"/>
                <a:cs typeface="Times New Roman" pitchFamily="18" charset="0"/>
              </a:rPr>
              <a:t>de Akdeniz’e d</a:t>
            </a:r>
            <a:r>
              <a:rPr kumimoji="0" lang="tr-TR" sz="5400" b="0" i="0" u="none" strike="noStrike" cap="none" normalizeH="0" baseline="0" dirty="0">
                <a:ln>
                  <a:noFill/>
                </a:ln>
                <a:solidFill>
                  <a:srgbClr val="FF0000"/>
                </a:solidFill>
                <a:effectLst/>
                <a:latin typeface="Calibri"/>
                <a:ea typeface="Times New Roman" pitchFamily="18" charset="0"/>
                <a:cs typeface="Times New Roman" pitchFamily="18" charset="0"/>
              </a:rPr>
              <a:t>ö</a:t>
            </a:r>
            <a:r>
              <a:rPr kumimoji="0" lang="tr-TR" sz="5400" b="0" i="0" u="none" strike="noStrike" cap="none" normalizeH="0" baseline="0" dirty="0">
                <a:ln>
                  <a:noFill/>
                </a:ln>
                <a:solidFill>
                  <a:srgbClr val="FF0000"/>
                </a:solidFill>
                <a:effectLst/>
                <a:latin typeface="Arial TUR"/>
                <a:ea typeface="Times New Roman" pitchFamily="18" charset="0"/>
                <a:cs typeface="Times New Roman" pitchFamily="18" charset="0"/>
              </a:rPr>
              <a:t>k</a:t>
            </a:r>
            <a:r>
              <a:rPr kumimoji="0" lang="tr-TR" sz="5400" b="0" i="0" u="none" strike="noStrike" cap="none" normalizeH="0" baseline="0" dirty="0">
                <a:ln>
                  <a:noFill/>
                </a:ln>
                <a:solidFill>
                  <a:srgbClr val="FF0000"/>
                </a:solidFill>
                <a:effectLst/>
                <a:latin typeface="Calibri"/>
                <a:ea typeface="Times New Roman" pitchFamily="18" charset="0"/>
                <a:cs typeface="Times New Roman" pitchFamily="18" charset="0"/>
              </a:rPr>
              <a:t>ü</a:t>
            </a:r>
            <a:r>
              <a:rPr kumimoji="0" lang="tr-TR" sz="5400" b="0" i="0" u="none" strike="noStrike" cap="none" normalizeH="0" baseline="0" dirty="0">
                <a:ln>
                  <a:noFill/>
                </a:ln>
                <a:solidFill>
                  <a:srgbClr val="FF0000"/>
                </a:solidFill>
                <a:effectLst/>
                <a:latin typeface="Arial TUR"/>
                <a:ea typeface="Times New Roman" pitchFamily="18" charset="0"/>
                <a:cs typeface="Times New Roman" pitchFamily="18" charset="0"/>
              </a:rPr>
              <a:t>len G</a:t>
            </a:r>
            <a:r>
              <a:rPr kumimoji="0" lang="tr-TR" sz="5400" b="0" i="0" u="none" strike="noStrike" cap="none" normalizeH="0" baseline="0" dirty="0">
                <a:ln>
                  <a:noFill/>
                </a:ln>
                <a:solidFill>
                  <a:srgbClr val="FF0000"/>
                </a:solidFill>
                <a:effectLst/>
                <a:latin typeface="Calibri"/>
                <a:ea typeface="Times New Roman" pitchFamily="18" charset="0"/>
                <a:cs typeface="Times New Roman" pitchFamily="18" charset="0"/>
              </a:rPr>
              <a:t>ö</a:t>
            </a:r>
            <a:r>
              <a:rPr kumimoji="0" lang="tr-TR" sz="5400" b="0" i="0" u="none" strike="noStrike" cap="none" normalizeH="0" baseline="0" dirty="0">
                <a:ln>
                  <a:noFill/>
                </a:ln>
                <a:solidFill>
                  <a:srgbClr val="FF0000"/>
                </a:solidFill>
                <a:effectLst/>
                <a:latin typeface="Arial TUR"/>
                <a:ea typeface="Times New Roman" pitchFamily="18" charset="0"/>
                <a:cs typeface="Times New Roman" pitchFamily="18" charset="0"/>
              </a:rPr>
              <a:t>ksu , Manavgat ve K</a:t>
            </a:r>
            <a:r>
              <a:rPr kumimoji="0" lang="tr-TR" sz="5400" b="0" i="0" u="none" strike="noStrike" cap="none" normalizeH="0" baseline="0" dirty="0">
                <a:ln>
                  <a:noFill/>
                </a:ln>
                <a:solidFill>
                  <a:srgbClr val="FF0000"/>
                </a:solidFill>
                <a:effectLst/>
                <a:latin typeface="Calibri"/>
                <a:ea typeface="Times New Roman" pitchFamily="18" charset="0"/>
                <a:cs typeface="Times New Roman" pitchFamily="18" charset="0"/>
              </a:rPr>
              <a:t>ö</a:t>
            </a:r>
            <a:r>
              <a:rPr kumimoji="0" lang="tr-TR" sz="5400" b="0" i="0" u="none" strike="noStrike" cap="none" normalizeH="0" baseline="0" dirty="0">
                <a:ln>
                  <a:noFill/>
                </a:ln>
                <a:solidFill>
                  <a:srgbClr val="FF0000"/>
                </a:solidFill>
                <a:effectLst/>
                <a:latin typeface="Arial TUR"/>
                <a:ea typeface="Times New Roman" pitchFamily="18" charset="0"/>
                <a:cs typeface="Times New Roman" pitchFamily="18" charset="0"/>
              </a:rPr>
              <a:t>pr</a:t>
            </a:r>
            <a:r>
              <a:rPr kumimoji="0" lang="tr-TR" sz="5400" b="0" i="0" u="none" strike="noStrike" cap="none" normalizeH="0" baseline="0" dirty="0">
                <a:ln>
                  <a:noFill/>
                </a:ln>
                <a:solidFill>
                  <a:srgbClr val="FF0000"/>
                </a:solidFill>
                <a:effectLst/>
                <a:latin typeface="Calibri"/>
                <a:ea typeface="Times New Roman" pitchFamily="18" charset="0"/>
                <a:cs typeface="Times New Roman" pitchFamily="18" charset="0"/>
              </a:rPr>
              <a:t>ü</a:t>
            </a:r>
            <a:r>
              <a:rPr kumimoji="0" lang="tr-TR" sz="5400" b="0" i="0" u="none" strike="noStrike" cap="none" normalizeH="0" baseline="0" dirty="0">
                <a:ln>
                  <a:noFill/>
                </a:ln>
                <a:solidFill>
                  <a:srgbClr val="FF0000"/>
                </a:solidFill>
                <a:effectLst/>
                <a:latin typeface="Arial TUR"/>
                <a:ea typeface="Times New Roman" pitchFamily="18" charset="0"/>
                <a:cs typeface="Times New Roman" pitchFamily="18" charset="0"/>
              </a:rPr>
              <a:t> </a:t>
            </a:r>
            <a:r>
              <a:rPr kumimoji="0" lang="tr-TR" sz="5400" b="0" i="0" u="none" strike="noStrike" cap="none" normalizeH="0" baseline="0" dirty="0">
                <a:ln>
                  <a:noFill/>
                </a:ln>
                <a:solidFill>
                  <a:srgbClr val="FF0000"/>
                </a:solidFill>
                <a:effectLst/>
                <a:latin typeface="Calibri"/>
                <a:ea typeface="Times New Roman" pitchFamily="18" charset="0"/>
                <a:cs typeface="Times New Roman" pitchFamily="18" charset="0"/>
              </a:rPr>
              <a:t>ç</a:t>
            </a:r>
            <a:r>
              <a:rPr kumimoji="0" lang="tr-TR" sz="5400" b="0" i="0" u="none" strike="noStrike" cap="none" normalizeH="0" baseline="0" dirty="0">
                <a:ln>
                  <a:noFill/>
                </a:ln>
                <a:solidFill>
                  <a:srgbClr val="FF0000"/>
                </a:solidFill>
                <a:effectLst/>
                <a:latin typeface="Arial TUR"/>
                <a:ea typeface="Times New Roman" pitchFamily="18" charset="0"/>
                <a:cs typeface="Times New Roman" pitchFamily="18" charset="0"/>
              </a:rPr>
              <a:t>ayları </a:t>
            </a:r>
            <a:r>
              <a:rPr kumimoji="0" lang="tr-TR" sz="5400" b="0" i="0" u="none" strike="noStrike" cap="none" normalizeH="0" baseline="0" dirty="0">
                <a:ln>
                  <a:noFill/>
                </a:ln>
                <a:solidFill>
                  <a:srgbClr val="FF0000"/>
                </a:solidFill>
                <a:effectLst/>
                <a:latin typeface="Calibri"/>
                <a:ea typeface="Times New Roman" pitchFamily="18" charset="0"/>
                <a:cs typeface="Times New Roman" pitchFamily="18" charset="0"/>
              </a:rPr>
              <a:t>ü</a:t>
            </a:r>
            <a:r>
              <a:rPr kumimoji="0" lang="tr-TR" sz="5400" b="0" i="0" u="none" strike="noStrike" cap="none" normalizeH="0" baseline="0" dirty="0">
                <a:ln>
                  <a:noFill/>
                </a:ln>
                <a:solidFill>
                  <a:srgbClr val="FF0000"/>
                </a:solidFill>
                <a:effectLst/>
                <a:latin typeface="Arial TUR"/>
                <a:ea typeface="Times New Roman" pitchFamily="18" charset="0"/>
                <a:cs typeface="Times New Roman" pitchFamily="18" charset="0"/>
              </a:rPr>
              <a:t>zerinde dar ve uzun kanyonlar bulunmaktadır</a:t>
            </a:r>
            <a:endParaRPr kumimoji="0" lang="tr-TR" sz="5400" b="0" i="0" u="none" strike="noStrike" cap="none" normalizeH="0" baseline="0" dirty="0">
              <a:ln>
                <a:noFill/>
              </a:ln>
              <a:solidFill>
                <a:srgbClr val="FF0000"/>
              </a:solidFill>
              <a:effectLst/>
              <a:latin typeface="Arial" pitchFamily="34" charset="0"/>
              <a:cs typeface="Arial" pitchFamily="34" charset="0"/>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22531">
                                            <p:txEl>
                                              <p:pRg st="0" end="0"/>
                                            </p:txEl>
                                          </p:spTgt>
                                        </p:tgtEl>
                                        <p:attrNameLst>
                                          <p:attrName>style.color</p:attrName>
                                        </p:attrNameLst>
                                      </p:cBhvr>
                                      <p:to>
                                        <a:schemeClr val="accent2"/>
                                      </p:to>
                                    </p:animClr>
                                    <p:animClr clrSpc="rgb" dir="cw">
                                      <p:cBhvr>
                                        <p:cTn id="7" dur="100" fill="hold"/>
                                        <p:tgtEl>
                                          <p:spTgt spid="22531">
                                            <p:txEl>
                                              <p:pRg st="0" end="0"/>
                                            </p:txEl>
                                          </p:spTgt>
                                        </p:tgtEl>
                                        <p:attrNameLst>
                                          <p:attrName>fillcolor</p:attrName>
                                        </p:attrNameLst>
                                      </p:cBhvr>
                                      <p:to>
                                        <a:schemeClr val="accent2"/>
                                      </p:to>
                                    </p:animClr>
                                    <p:set>
                                      <p:cBhvr>
                                        <p:cTn id="8" dur="100" fill="hold"/>
                                        <p:tgtEl>
                                          <p:spTgt spid="22531">
                                            <p:txEl>
                                              <p:pRg st="0" end="0"/>
                                            </p:txEl>
                                          </p:spTgt>
                                        </p:tgtEl>
                                        <p:attrNameLst>
                                          <p:attrName>fill.type</p:attrName>
                                        </p:attrNameLst>
                                      </p:cBhvr>
                                      <p:to>
                                        <p:strVal val="solid"/>
                                      </p:to>
                                    </p:set>
                                    <p:set>
                                      <p:cBhvr>
                                        <p:cTn id="9" dur="100" fill="hold"/>
                                        <p:tgtEl>
                                          <p:spTgt spid="22531">
                                            <p:txEl>
                                              <p:pRg st="0" end="0"/>
                                            </p:txEl>
                                          </p:spTgt>
                                        </p:tgtEl>
                                        <p:attrNameLst>
                                          <p:attrName>fill.on</p:attrName>
                                        </p:attrNameLst>
                                      </p:cBhvr>
                                      <p:to>
                                        <p:strVal val="true"/>
                                      </p:to>
                                    </p:set>
                                    <p:animRot by="120000">
                                      <p:cBhvr>
                                        <p:cTn id="10" dur="100" fill="hold">
                                          <p:stCondLst>
                                            <p:cond delay="0"/>
                                          </p:stCondLst>
                                        </p:cTn>
                                        <p:tgtEl>
                                          <p:spTgt spid="22531">
                                            <p:txEl>
                                              <p:pRg st="0" end="0"/>
                                            </p:txEl>
                                          </p:spTgt>
                                        </p:tgtEl>
                                        <p:attrNameLst>
                                          <p:attrName>r</p:attrName>
                                        </p:attrNameLst>
                                      </p:cBhvr>
                                    </p:animRot>
                                    <p:animRot by="-240000">
                                      <p:cBhvr>
                                        <p:cTn id="11" dur="200" fill="hold">
                                          <p:stCondLst>
                                            <p:cond delay="200"/>
                                          </p:stCondLst>
                                        </p:cTn>
                                        <p:tgtEl>
                                          <p:spTgt spid="22531">
                                            <p:txEl>
                                              <p:pRg st="0" end="0"/>
                                            </p:txEl>
                                          </p:spTgt>
                                        </p:tgtEl>
                                        <p:attrNameLst>
                                          <p:attrName>r</p:attrName>
                                        </p:attrNameLst>
                                      </p:cBhvr>
                                    </p:animRot>
                                    <p:animRot by="240000">
                                      <p:cBhvr>
                                        <p:cTn id="12" dur="200" fill="hold">
                                          <p:stCondLst>
                                            <p:cond delay="400"/>
                                          </p:stCondLst>
                                        </p:cTn>
                                        <p:tgtEl>
                                          <p:spTgt spid="22531">
                                            <p:txEl>
                                              <p:pRg st="0" end="0"/>
                                            </p:txEl>
                                          </p:spTgt>
                                        </p:tgtEl>
                                        <p:attrNameLst>
                                          <p:attrName>r</p:attrName>
                                        </p:attrNameLst>
                                      </p:cBhvr>
                                    </p:animRot>
                                    <p:animRot by="-240000">
                                      <p:cBhvr>
                                        <p:cTn id="13" dur="200" fill="hold">
                                          <p:stCondLst>
                                            <p:cond delay="600"/>
                                          </p:stCondLst>
                                        </p:cTn>
                                        <p:tgtEl>
                                          <p:spTgt spid="22531">
                                            <p:txEl>
                                              <p:pRg st="0" end="0"/>
                                            </p:txEl>
                                          </p:spTgt>
                                        </p:tgtEl>
                                        <p:attrNameLst>
                                          <p:attrName>r</p:attrName>
                                        </p:attrNameLst>
                                      </p:cBhvr>
                                    </p:animRot>
                                    <p:animRot by="120000">
                                      <p:cBhvr>
                                        <p:cTn id="14" dur="200" fill="hold">
                                          <p:stCondLst>
                                            <p:cond delay="800"/>
                                          </p:stCondLst>
                                        </p:cTn>
                                        <p:tgtEl>
                                          <p:spTgt spid="2253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28596" y="500042"/>
            <a:ext cx="7239000" cy="3500462"/>
          </a:xfrm>
        </p:spPr>
        <p:txBody>
          <a:bodyPr>
            <a:normAutofit fontScale="90000"/>
          </a:bodyPr>
          <a:lstStyle/>
          <a:p>
            <a:r>
              <a:rPr lang="tr-TR" sz="4900" dirty="0"/>
              <a:t>Aşağıdakilerden hangisi karstik aşındırma şekillerinden değildir?</a:t>
            </a:r>
            <a:br>
              <a:rPr lang="tr-TR" sz="4900" dirty="0"/>
            </a:br>
            <a:r>
              <a:rPr lang="tr-TR" sz="4900" dirty="0"/>
              <a:t>    </a:t>
            </a:r>
            <a:br>
              <a:rPr lang="tr-TR" sz="4900" dirty="0"/>
            </a:br>
            <a:r>
              <a:rPr lang="tr-TR" dirty="0"/>
              <a:t> </a:t>
            </a:r>
            <a:br>
              <a:rPr lang="tr-TR" dirty="0"/>
            </a:br>
            <a:endParaRPr lang="tr-TR" dirty="0"/>
          </a:p>
        </p:txBody>
      </p:sp>
      <p:sp>
        <p:nvSpPr>
          <p:cNvPr id="5" name="4 Metin Yer Tutucusu"/>
          <p:cNvSpPr>
            <a:spLocks noGrp="1"/>
          </p:cNvSpPr>
          <p:nvPr>
            <p:ph type="body" idx="1"/>
          </p:nvPr>
        </p:nvSpPr>
        <p:spPr>
          <a:xfrm>
            <a:off x="571472" y="3643314"/>
            <a:ext cx="8001056" cy="3000396"/>
          </a:xfrm>
        </p:spPr>
        <p:txBody>
          <a:bodyPr>
            <a:normAutofit/>
          </a:bodyPr>
          <a:lstStyle/>
          <a:p>
            <a:r>
              <a:rPr lang="tr-TR" sz="3600" dirty="0"/>
              <a:t>A) Obruk      B) </a:t>
            </a:r>
            <a:r>
              <a:rPr lang="tr-TR" sz="3600" dirty="0" err="1"/>
              <a:t>Dolin</a:t>
            </a:r>
            <a:r>
              <a:rPr lang="tr-TR" sz="3600" dirty="0"/>
              <a:t>      C) </a:t>
            </a:r>
            <a:r>
              <a:rPr lang="tr-TR" sz="3600" dirty="0" err="1"/>
              <a:t>Polye</a:t>
            </a:r>
            <a:br>
              <a:rPr lang="tr-TR" sz="3600" dirty="0"/>
            </a:br>
            <a:r>
              <a:rPr lang="tr-TR" sz="3600" dirty="0"/>
              <a:t>    D) </a:t>
            </a:r>
            <a:r>
              <a:rPr lang="tr-TR" sz="3600" dirty="0" err="1"/>
              <a:t>Uvala</a:t>
            </a:r>
            <a:r>
              <a:rPr lang="tr-TR" sz="3600" dirty="0"/>
              <a:t>          E) Dikit</a:t>
            </a:r>
          </a:p>
        </p:txBody>
      </p:sp>
      <p:pic>
        <p:nvPicPr>
          <p:cNvPr id="5122" name="Picture 2" descr="http://www.msnburada.com/smiley/soru-isaretleri/9.gif"/>
          <p:cNvPicPr>
            <a:picLocks noChangeAspect="1" noChangeArrowheads="1" noCrop="1"/>
          </p:cNvPicPr>
          <p:nvPr/>
        </p:nvPicPr>
        <p:blipFill>
          <a:blip r:embed="rId2" cstate="print"/>
          <a:srcRect/>
          <a:stretch>
            <a:fillRect/>
          </a:stretch>
        </p:blipFill>
        <p:spPr bwMode="auto">
          <a:xfrm>
            <a:off x="6948264" y="4509120"/>
            <a:ext cx="2012801" cy="2057534"/>
          </a:xfrm>
          <a:prstGeom prst="rect">
            <a:avLst/>
          </a:prstGeom>
          <a:noFill/>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nodeType="click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800" decel="100000"/>
                                        <p:tgtEl>
                                          <p:spTgt spid="5122"/>
                                        </p:tgtEl>
                                      </p:cBhvr>
                                    </p:animEffect>
                                    <p:anim calcmode="lin" valueType="num">
                                      <p:cBhvr>
                                        <p:cTn id="19" dur="800" decel="100000" fill="hold"/>
                                        <p:tgtEl>
                                          <p:spTgt spid="5122"/>
                                        </p:tgtEl>
                                        <p:attrNameLst>
                                          <p:attrName>style.rotation</p:attrName>
                                        </p:attrNameLst>
                                      </p:cBhvr>
                                      <p:tavLst>
                                        <p:tav tm="0">
                                          <p:val>
                                            <p:fltVal val="-90"/>
                                          </p:val>
                                        </p:tav>
                                        <p:tav tm="100000">
                                          <p:val>
                                            <p:fltVal val="0"/>
                                          </p:val>
                                        </p:tav>
                                      </p:tavLst>
                                    </p:anim>
                                    <p:anim calcmode="lin" valueType="num">
                                      <p:cBhvr>
                                        <p:cTn id="20" dur="800" decel="100000" fill="hold"/>
                                        <p:tgtEl>
                                          <p:spTgt spid="5122"/>
                                        </p:tgtEl>
                                        <p:attrNameLst>
                                          <p:attrName>ppt_x</p:attrName>
                                        </p:attrNameLst>
                                      </p:cBhvr>
                                      <p:tavLst>
                                        <p:tav tm="0">
                                          <p:val>
                                            <p:strVal val="#ppt_x+0.4"/>
                                          </p:val>
                                        </p:tav>
                                        <p:tav tm="100000">
                                          <p:val>
                                            <p:strVal val="#ppt_x-0.05"/>
                                          </p:val>
                                        </p:tav>
                                      </p:tavLst>
                                    </p:anim>
                                    <p:anim calcmode="lin" valueType="num">
                                      <p:cBhvr>
                                        <p:cTn id="21" dur="800" decel="100000" fill="hold"/>
                                        <p:tgtEl>
                                          <p:spTgt spid="5122"/>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5122"/>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5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Dikdörtgen"/>
          <p:cNvSpPr/>
          <p:nvPr/>
        </p:nvSpPr>
        <p:spPr>
          <a:xfrm>
            <a:off x="357158" y="1142984"/>
            <a:ext cx="8786842" cy="4524315"/>
          </a:xfrm>
          <a:prstGeom prst="rect">
            <a:avLst/>
          </a:prstGeom>
          <a:noFill/>
        </p:spPr>
        <p:txBody>
          <a:bodyPr wrap="square" lIns="91440" tIns="45720" rIns="91440" bIns="45720">
            <a:spAutoFit/>
          </a:bodyPr>
          <a:lstStyle/>
          <a:p>
            <a:pPr algn="ctr"/>
            <a:r>
              <a:rPr lang="tr-TR" sz="9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oudy Stout" pitchFamily="18" charset="0"/>
              </a:rPr>
              <a:t>CEVAP;</a:t>
            </a:r>
          </a:p>
          <a:p>
            <a:pPr algn="ctr"/>
            <a:endParaRPr lang="tr-TR" sz="9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oudy Stout" pitchFamily="18" charset="0"/>
            </a:endParaRPr>
          </a:p>
          <a:p>
            <a:pPr algn="ctr"/>
            <a:r>
              <a:rPr lang="tr-TR" sz="9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oudy Stout" pitchFamily="18" charset="0"/>
              </a:rPr>
              <a:t>E</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14"/>
                                        </p:tgtEl>
                                      </p:cBhvr>
                                      <p:to x="80000" y="100000"/>
                                    </p:animScale>
                                    <p:anim by="(#ppt_w*0.10)" calcmode="lin" valueType="num">
                                      <p:cBhvr>
                                        <p:cTn id="7" dur="250" autoRev="1" fill="hold">
                                          <p:stCondLst>
                                            <p:cond delay="0"/>
                                          </p:stCondLst>
                                        </p:cTn>
                                        <p:tgtEl>
                                          <p:spTgt spid="14"/>
                                        </p:tgtEl>
                                        <p:attrNameLst>
                                          <p:attrName>ppt_x</p:attrName>
                                        </p:attrNameLst>
                                      </p:cBhvr>
                                    </p:anim>
                                    <p:anim by="(-#ppt_w*0.10)" calcmode="lin" valueType="num">
                                      <p:cBhvr>
                                        <p:cTn id="8" dur="250" autoRev="1" fill="hold">
                                          <p:stCondLst>
                                            <p:cond delay="0"/>
                                          </p:stCondLst>
                                        </p:cTn>
                                        <p:tgtEl>
                                          <p:spTgt spid="14"/>
                                        </p:tgtEl>
                                        <p:attrNameLst>
                                          <p:attrName>ppt_y</p:attrName>
                                        </p:attrNameLst>
                                      </p:cBhvr>
                                    </p:anim>
                                    <p:animRot by="-480000">
                                      <p:cBhvr>
                                        <p:cTn id="9" dur="2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381000" y="271464"/>
            <a:ext cx="7239000" cy="2943222"/>
          </a:xfrm>
        </p:spPr>
        <p:txBody>
          <a:bodyPr>
            <a:normAutofit/>
          </a:bodyPr>
          <a:lstStyle/>
          <a:p>
            <a:r>
              <a:rPr lang="tr-TR" dirty="0"/>
              <a:t>Ülkemiz kıyılarında bir çok delta varken, haliç olmamasının sebebi aşağıdakilerden hangisidir?</a:t>
            </a:r>
            <a:br>
              <a:rPr lang="tr-TR" dirty="0"/>
            </a:br>
            <a:endParaRPr lang="tr-TR" dirty="0"/>
          </a:p>
        </p:txBody>
      </p:sp>
      <p:sp>
        <p:nvSpPr>
          <p:cNvPr id="6" name="5 Metin Yer Tutucusu"/>
          <p:cNvSpPr>
            <a:spLocks noGrp="1"/>
          </p:cNvSpPr>
          <p:nvPr>
            <p:ph type="body" idx="1"/>
          </p:nvPr>
        </p:nvSpPr>
        <p:spPr>
          <a:xfrm>
            <a:off x="285720" y="2643182"/>
            <a:ext cx="8858280" cy="4214818"/>
          </a:xfrm>
        </p:spPr>
        <p:txBody>
          <a:bodyPr>
            <a:normAutofit/>
          </a:bodyPr>
          <a:lstStyle/>
          <a:p>
            <a:r>
              <a:rPr lang="tr-TR" sz="3600" dirty="0"/>
              <a:t>A)     Gel-git olayının etkili olmaması</a:t>
            </a:r>
          </a:p>
          <a:p>
            <a:r>
              <a:rPr lang="tr-TR" sz="3600" dirty="0"/>
              <a:t>B)      Kıyılarımızın çok derin olması</a:t>
            </a:r>
          </a:p>
          <a:p>
            <a:r>
              <a:rPr lang="tr-TR" sz="3600" dirty="0"/>
              <a:t>C)      Kıyılarımızın çok girintili olması</a:t>
            </a:r>
          </a:p>
          <a:p>
            <a:r>
              <a:rPr lang="tr-TR" sz="3600" dirty="0"/>
              <a:t>D)      Dağların kıyıya paralel olması</a:t>
            </a:r>
          </a:p>
          <a:p>
            <a:r>
              <a:rPr lang="tr-TR" sz="3600" dirty="0"/>
              <a:t>E)       Akarsuların denizlere ulaştığı kıyıların çok yüksek olmaları</a:t>
            </a:r>
          </a:p>
          <a:p>
            <a:endParaRPr lang="tr-TR" dirty="0"/>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calcmode="lin" valueType="num">
                                      <p:cBhvr>
                                        <p:cTn id="32"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33"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34"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35"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p:cTn id="41" dur="500" fill="hold"/>
                                        <p:tgtEl>
                                          <p:spTgt spid="6">
                                            <p:txEl>
                                              <p:pRg st="3" end="3"/>
                                            </p:txEl>
                                          </p:spTgt>
                                        </p:tgtEl>
                                        <p:attrNameLst>
                                          <p:attrName>ppt_w</p:attrName>
                                        </p:attrNameLst>
                                      </p:cBhvr>
                                      <p:tavLst>
                                        <p:tav tm="0">
                                          <p:val>
                                            <p:strVal val="#ppt_w*0.05"/>
                                          </p:val>
                                        </p:tav>
                                        <p:tav tm="100000">
                                          <p:val>
                                            <p:strVal val="#ppt_w"/>
                                          </p:val>
                                        </p:tav>
                                      </p:tavLst>
                                    </p:anim>
                                    <p:anim calcmode="lin" valueType="num">
                                      <p:cBhvr>
                                        <p:cTn id="42" dur="5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43" dur="5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44" dur="500" fill="hold"/>
                                        <p:tgtEl>
                                          <p:spTgt spid="6">
                                            <p:txEl>
                                              <p:pRg st="3" end="3"/>
                                            </p:txEl>
                                          </p:spTgt>
                                        </p:tgtEl>
                                        <p:attrNameLst>
                                          <p:attrName>ppt_y</p:attrName>
                                        </p:attrNameLst>
                                      </p:cBhvr>
                                      <p:tavLst>
                                        <p:tav tm="0">
                                          <p:val>
                                            <p:strVal val="#ppt_y"/>
                                          </p:val>
                                        </p:tav>
                                        <p:tav tm="100000">
                                          <p:val>
                                            <p:strVal val="#ppt_y"/>
                                          </p:val>
                                        </p:tav>
                                      </p:tavLst>
                                    </p:anim>
                                    <p:animEffect transition="in" filter="fade">
                                      <p:cBhvr>
                                        <p:cTn id="45" dur="5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 calcmode="lin" valueType="num">
                                      <p:cBhvr>
                                        <p:cTn id="50" dur="500" fill="hold"/>
                                        <p:tgtEl>
                                          <p:spTgt spid="6">
                                            <p:txEl>
                                              <p:pRg st="4" end="4"/>
                                            </p:txEl>
                                          </p:spTgt>
                                        </p:tgtEl>
                                        <p:attrNameLst>
                                          <p:attrName>ppt_w</p:attrName>
                                        </p:attrNameLst>
                                      </p:cBhvr>
                                      <p:tavLst>
                                        <p:tav tm="0">
                                          <p:val>
                                            <p:strVal val="#ppt_w*0.05"/>
                                          </p:val>
                                        </p:tav>
                                        <p:tav tm="100000">
                                          <p:val>
                                            <p:strVal val="#ppt_w"/>
                                          </p:val>
                                        </p:tav>
                                      </p:tavLst>
                                    </p:anim>
                                    <p:anim calcmode="lin" valueType="num">
                                      <p:cBhvr>
                                        <p:cTn id="51" dur="5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52" dur="5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53" dur="500" fill="hold"/>
                                        <p:tgtEl>
                                          <p:spTgt spid="6">
                                            <p:txEl>
                                              <p:pRg st="4" end="4"/>
                                            </p:txEl>
                                          </p:spTgt>
                                        </p:tgtEl>
                                        <p:attrNameLst>
                                          <p:attrName>ppt_y</p:attrName>
                                        </p:attrNameLst>
                                      </p:cBhvr>
                                      <p:tavLst>
                                        <p:tav tm="0">
                                          <p:val>
                                            <p:strVal val="#ppt_y"/>
                                          </p:val>
                                        </p:tav>
                                        <p:tav tm="100000">
                                          <p:val>
                                            <p:strVal val="#ppt_y"/>
                                          </p:val>
                                        </p:tav>
                                      </p:tavLst>
                                    </p:anim>
                                    <p:animEffect transition="in" filter="fade">
                                      <p:cBhvr>
                                        <p:cTn id="5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1714480" y="1142984"/>
            <a:ext cx="5857915" cy="4524315"/>
          </a:xfrm>
          <a:prstGeom prst="rect">
            <a:avLst/>
          </a:prstGeom>
          <a:noFill/>
        </p:spPr>
        <p:txBody>
          <a:bodyPr wrap="square" lIns="91440" tIns="45720" rIns="91440" bIns="45720">
            <a:spAutoFit/>
          </a:bodyPr>
          <a:lstStyle/>
          <a:p>
            <a:pPr algn="ctr"/>
            <a:r>
              <a:rPr lang="tr-TR" sz="9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lgerian" pitchFamily="82" charset="0"/>
              </a:rPr>
              <a:t>CEVAP; </a:t>
            </a:r>
          </a:p>
          <a:p>
            <a:pPr algn="ctr"/>
            <a:endParaRPr lang="tr-TR" sz="9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lgerian" pitchFamily="82" charset="0"/>
            </a:endParaRPr>
          </a:p>
          <a:p>
            <a:pPr algn="ctr"/>
            <a:r>
              <a:rPr lang="tr-TR" sz="9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lgerian" pitchFamily="82" charset="0"/>
              </a:rPr>
              <a:t>A</a:t>
            </a:r>
            <a:endParaRPr lang="tr-TR" sz="9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lgerian" pitchFamily="82"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rot="20932866">
            <a:off x="435207" y="595445"/>
            <a:ext cx="7810151" cy="1569660"/>
          </a:xfrm>
          <a:prstGeom prst="rect">
            <a:avLst/>
          </a:prstGeom>
          <a:noFill/>
        </p:spPr>
        <p:txBody>
          <a:bodyPr wrap="none" lIns="91440" tIns="45720" rIns="91440" bIns="45720">
            <a:spAutoFit/>
          </a:bodyPr>
          <a:lstStyle/>
          <a:p>
            <a:pPr algn="ctr"/>
            <a:r>
              <a:rPr lang="tr-TR"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Showcard Gothic" pitchFamily="82" charset="0"/>
              </a:rPr>
              <a:t>HAZIRLAYAN</a:t>
            </a:r>
          </a:p>
        </p:txBody>
      </p:sp>
      <p:sp>
        <p:nvSpPr>
          <p:cNvPr id="6" name="5 Dikdörtgen"/>
          <p:cNvSpPr/>
          <p:nvPr/>
        </p:nvSpPr>
        <p:spPr>
          <a:xfrm>
            <a:off x="3357554" y="5357826"/>
            <a:ext cx="5731056"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MingLiU" pitchFamily="18" charset="-120"/>
                <a:ea typeface="PMingLiU" pitchFamily="18" charset="-120"/>
              </a:rPr>
              <a:t>MERVE ÖZER</a:t>
            </a:r>
          </a:p>
        </p:txBody>
      </p:sp>
      <p:sp>
        <p:nvSpPr>
          <p:cNvPr id="7" name="6 Dikdörtgen"/>
          <p:cNvSpPr/>
          <p:nvPr/>
        </p:nvSpPr>
        <p:spPr>
          <a:xfrm rot="382785">
            <a:off x="504439" y="3182699"/>
            <a:ext cx="8632491" cy="923330"/>
          </a:xfrm>
          <a:prstGeom prst="rect">
            <a:avLst/>
          </a:prstGeom>
          <a:noFill/>
        </p:spPr>
        <p:txBody>
          <a:bodyPr wrap="none" lIns="91440" tIns="45720" rIns="91440" bIns="45720">
            <a:spAutoFit/>
          </a:bodyPr>
          <a:lstStyle/>
          <a:p>
            <a:pPr algn="ctr"/>
            <a:r>
              <a:rPr lang="tr-TR" sz="54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Gill Sans Ultra Bold" pitchFamily="34" charset="0"/>
              </a:rPr>
              <a:t>1222                 10-A</a:t>
            </a:r>
          </a:p>
        </p:txBody>
      </p:sp>
      <p:pic>
        <p:nvPicPr>
          <p:cNvPr id="1034" name="Picture 10" descr="http://img262.imageshack.us/img262/6720/11980820xg2.gif"/>
          <p:cNvPicPr>
            <a:picLocks noChangeAspect="1" noChangeArrowheads="1" noCrop="1"/>
          </p:cNvPicPr>
          <p:nvPr/>
        </p:nvPicPr>
        <p:blipFill>
          <a:blip r:embed="rId2" cstate="print"/>
          <a:srcRect/>
          <a:stretch>
            <a:fillRect/>
          </a:stretch>
        </p:blipFill>
        <p:spPr bwMode="auto">
          <a:xfrm>
            <a:off x="323528" y="4005064"/>
            <a:ext cx="2907343" cy="2574211"/>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style.rotation</p:attrName>
                                        </p:attrNameLst>
                                      </p:cBhvr>
                                      <p:tavLst>
                                        <p:tav tm="0">
                                          <p:val>
                                            <p:fltVal val="720"/>
                                          </p:val>
                                        </p:tav>
                                        <p:tav tm="100000">
                                          <p:val>
                                            <p:fltVal val="0"/>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 calcmode="lin" valueType="num">
                                      <p:cBhvr>
                                        <p:cTn id="17"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1034"/>
                                        </p:tgtEl>
                                        <p:attrNameLst>
                                          <p:attrName>style.visibility</p:attrName>
                                        </p:attrNameLst>
                                      </p:cBhvr>
                                      <p:to>
                                        <p:strVal val="visible"/>
                                      </p:to>
                                    </p:set>
                                    <p:animEffect transition="in" filter="fade">
                                      <p:cBhvr>
                                        <p:cTn id="30" dur="800" decel="100000"/>
                                        <p:tgtEl>
                                          <p:spTgt spid="1034"/>
                                        </p:tgtEl>
                                      </p:cBhvr>
                                    </p:animEffect>
                                    <p:anim calcmode="lin" valueType="num">
                                      <p:cBhvr>
                                        <p:cTn id="31" dur="800" decel="100000" fill="hold"/>
                                        <p:tgtEl>
                                          <p:spTgt spid="1034"/>
                                        </p:tgtEl>
                                        <p:attrNameLst>
                                          <p:attrName>style.rotation</p:attrName>
                                        </p:attrNameLst>
                                      </p:cBhvr>
                                      <p:tavLst>
                                        <p:tav tm="0">
                                          <p:val>
                                            <p:fltVal val="-90"/>
                                          </p:val>
                                        </p:tav>
                                        <p:tav tm="100000">
                                          <p:val>
                                            <p:fltVal val="0"/>
                                          </p:val>
                                        </p:tav>
                                      </p:tavLst>
                                    </p:anim>
                                    <p:anim calcmode="lin" valueType="num">
                                      <p:cBhvr>
                                        <p:cTn id="32" dur="800" decel="100000" fill="hold"/>
                                        <p:tgtEl>
                                          <p:spTgt spid="1034"/>
                                        </p:tgtEl>
                                        <p:attrNameLst>
                                          <p:attrName>ppt_x</p:attrName>
                                        </p:attrNameLst>
                                      </p:cBhvr>
                                      <p:tavLst>
                                        <p:tav tm="0">
                                          <p:val>
                                            <p:strVal val="#ppt_x+0.4"/>
                                          </p:val>
                                        </p:tav>
                                        <p:tav tm="100000">
                                          <p:val>
                                            <p:strVal val="#ppt_x-0.05"/>
                                          </p:val>
                                        </p:tav>
                                      </p:tavLst>
                                    </p:anim>
                                    <p:anim calcmode="lin" valueType="num">
                                      <p:cBhvr>
                                        <p:cTn id="33" dur="800" decel="100000" fill="hold"/>
                                        <p:tgtEl>
                                          <p:spTgt spid="1034"/>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034"/>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0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idx="4294967295"/>
          </p:nvPr>
        </p:nvSpPr>
        <p:spPr>
          <a:xfrm>
            <a:off x="0" y="2492896"/>
            <a:ext cx="9434736" cy="1362075"/>
          </a:xfrm>
        </p:spPr>
        <p:txBody>
          <a:bodyPr>
            <a:noAutofit/>
          </a:bodyPr>
          <a:lstStyle/>
          <a:p>
            <a:r>
              <a:rPr lang="tr-TR" sz="6000" b="1" i="1" dirty="0">
                <a:solidFill>
                  <a:schemeClr val="accent1">
                    <a:lumMod val="75000"/>
                  </a:schemeClr>
                </a:solidFill>
                <a:latin typeface="Bell MT" pitchFamily="18" charset="0"/>
              </a:rPr>
              <a:t>DİNLEDİĞİNİZ İÇİN </a:t>
            </a:r>
            <a:br>
              <a:rPr lang="tr-TR" sz="6000" b="1" i="1" dirty="0">
                <a:solidFill>
                  <a:schemeClr val="accent1">
                    <a:lumMod val="75000"/>
                  </a:schemeClr>
                </a:solidFill>
                <a:latin typeface="Bell MT" pitchFamily="18" charset="0"/>
              </a:rPr>
            </a:br>
            <a:r>
              <a:rPr lang="tr-TR" sz="6000" b="1" i="1" dirty="0">
                <a:solidFill>
                  <a:schemeClr val="accent1">
                    <a:lumMod val="75000"/>
                  </a:schemeClr>
                </a:solidFill>
                <a:latin typeface="Bell MT" pitchFamily="18" charset="0"/>
              </a:rPr>
              <a:t>TEŞEKKÜR EDERİM</a:t>
            </a:r>
          </a:p>
        </p:txBody>
      </p:sp>
      <p:pic>
        <p:nvPicPr>
          <p:cNvPr id="121860" name="Picture 4" descr="http://i028.radikal.ru/1012/db/11081337cc7f.gif">
            <a:hlinkClick r:id="rId2"/>
          </p:cNvPr>
          <p:cNvPicPr>
            <a:picLocks noChangeAspect="1" noChangeArrowheads="1" noCrop="1"/>
          </p:cNvPicPr>
          <p:nvPr/>
        </p:nvPicPr>
        <p:blipFill>
          <a:blip r:embed="rId3" cstate="print"/>
          <a:srcRect/>
          <a:stretch>
            <a:fillRect/>
          </a:stretch>
        </p:blipFill>
        <p:spPr bwMode="auto">
          <a:xfrm>
            <a:off x="5940152" y="4005064"/>
            <a:ext cx="2798593" cy="2852936"/>
          </a:xfrm>
          <a:prstGeom prst="rect">
            <a:avLst/>
          </a:prstGeom>
          <a:noFill/>
        </p:spPr>
      </p:pic>
      <p:pic>
        <p:nvPicPr>
          <p:cNvPr id="121862" name="Picture 6" descr="Alkış"/>
          <p:cNvPicPr>
            <a:picLocks noChangeAspect="1" noChangeArrowheads="1"/>
          </p:cNvPicPr>
          <p:nvPr/>
        </p:nvPicPr>
        <p:blipFill>
          <a:blip r:embed="rId4" cstate="print"/>
          <a:srcRect/>
          <a:stretch>
            <a:fillRect/>
          </a:stretch>
        </p:blipFill>
        <p:spPr bwMode="auto">
          <a:xfrm>
            <a:off x="0" y="0"/>
            <a:ext cx="2411760" cy="2226240"/>
          </a:xfrm>
          <a:prstGeom prst="rect">
            <a:avLst/>
          </a:prstGeom>
          <a:noFill/>
        </p:spPr>
      </p:pic>
      <p:pic>
        <p:nvPicPr>
          <p:cNvPr id="121864" name="Picture 8" descr="alkış ifadesi resimleri">
            <a:hlinkClick r:id="rId5" tooltip="alkış ifadesi resimleri"/>
          </p:cNvPr>
          <p:cNvPicPr>
            <a:picLocks noChangeAspect="1" noChangeArrowheads="1" noCrop="1"/>
          </p:cNvPicPr>
          <p:nvPr/>
        </p:nvPicPr>
        <p:blipFill>
          <a:blip r:embed="rId6" cstate="print"/>
          <a:srcRect/>
          <a:stretch>
            <a:fillRect/>
          </a:stretch>
        </p:blipFill>
        <p:spPr bwMode="auto">
          <a:xfrm>
            <a:off x="5796137" y="-1"/>
            <a:ext cx="3347864" cy="2008719"/>
          </a:xfrm>
          <a:prstGeom prst="rect">
            <a:avLst/>
          </a:prstGeom>
          <a:noFill/>
        </p:spPr>
      </p:pic>
      <p:pic>
        <p:nvPicPr>
          <p:cNvPr id="121866" name="Picture 10" descr="alkış resimleri">
            <a:hlinkClick r:id="rId7" tooltip="alkış resimleri"/>
          </p:cNvPr>
          <p:cNvPicPr>
            <a:picLocks noChangeAspect="1" noChangeArrowheads="1" noCrop="1"/>
          </p:cNvPicPr>
          <p:nvPr/>
        </p:nvPicPr>
        <p:blipFill>
          <a:blip r:embed="rId8" cstate="print"/>
          <a:srcRect/>
          <a:stretch>
            <a:fillRect/>
          </a:stretch>
        </p:blipFill>
        <p:spPr bwMode="auto">
          <a:xfrm>
            <a:off x="0" y="4641227"/>
            <a:ext cx="2987824" cy="2216773"/>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6000" dirty="0">
                <a:solidFill>
                  <a:srgbClr val="92D050"/>
                </a:solidFill>
              </a:rPr>
              <a:t>c) Çentik Vadi</a:t>
            </a:r>
            <a:br>
              <a:rPr lang="tr-TR" sz="6000" dirty="0">
                <a:solidFill>
                  <a:srgbClr val="92D050"/>
                </a:solidFill>
              </a:rPr>
            </a:br>
            <a:endParaRPr lang="tr-TR" sz="6000" dirty="0">
              <a:solidFill>
                <a:srgbClr val="92D050"/>
              </a:solidFill>
            </a:endParaRPr>
          </a:p>
        </p:txBody>
      </p:sp>
      <p:sp>
        <p:nvSpPr>
          <p:cNvPr id="25601" name="Rectangle 1"/>
          <p:cNvSpPr>
            <a:spLocks noChangeArrowheads="1"/>
          </p:cNvSpPr>
          <p:nvPr/>
        </p:nvSpPr>
        <p:spPr bwMode="auto">
          <a:xfrm>
            <a:off x="428596" y="1214422"/>
            <a:ext cx="8715404"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4800" b="0" i="0" u="none" strike="noStrike" cap="none" normalizeH="0" baseline="0" dirty="0">
                <a:ln>
                  <a:noFill/>
                </a:ln>
                <a:solidFill>
                  <a:schemeClr val="accent5">
                    <a:lumMod val="60000"/>
                    <a:lumOff val="40000"/>
                  </a:schemeClr>
                </a:solidFill>
                <a:effectLst/>
                <a:latin typeface="Arial TUR"/>
                <a:ea typeface="Times New Roman" pitchFamily="18" charset="0"/>
                <a:cs typeface="Times New Roman" pitchFamily="18" charset="0"/>
              </a:rPr>
              <a:t>Aşınmaya karşı direnci fazla olan arazilerde derine doğru aşındırma meydana gelmektedir. Vadinin profili  </a:t>
            </a:r>
            <a:r>
              <a:rPr kumimoji="0" lang="tr-TR" sz="4800" b="0" i="0" u="none" strike="noStrike" cap="none" normalizeH="0" baseline="0" dirty="0">
                <a:ln>
                  <a:noFill/>
                </a:ln>
                <a:solidFill>
                  <a:schemeClr val="accent5">
                    <a:lumMod val="60000"/>
                    <a:lumOff val="40000"/>
                  </a:schemeClr>
                </a:solidFill>
                <a:effectLst/>
                <a:latin typeface="Calibri"/>
                <a:ea typeface="Times New Roman" pitchFamily="18" charset="0"/>
                <a:cs typeface="Times New Roman" pitchFamily="18" charset="0"/>
              </a:rPr>
              <a:t>“</a:t>
            </a:r>
            <a:r>
              <a:rPr kumimoji="0" lang="tr-TR" sz="4800" b="0" i="0" u="none" strike="noStrike" cap="none" normalizeH="0" baseline="0" dirty="0">
                <a:ln>
                  <a:noFill/>
                </a:ln>
                <a:solidFill>
                  <a:schemeClr val="accent5">
                    <a:lumMod val="60000"/>
                    <a:lumOff val="40000"/>
                  </a:schemeClr>
                </a:solidFill>
                <a:effectLst/>
                <a:latin typeface="Arial TUR"/>
                <a:ea typeface="Times New Roman" pitchFamily="18" charset="0"/>
                <a:cs typeface="Times New Roman" pitchFamily="18" charset="0"/>
              </a:rPr>
              <a:t>  V </a:t>
            </a:r>
            <a:r>
              <a:rPr kumimoji="0" lang="tr-TR" sz="4800" b="0" i="0" u="none" strike="noStrike" cap="none" normalizeH="0" baseline="0" dirty="0">
                <a:ln>
                  <a:noFill/>
                </a:ln>
                <a:solidFill>
                  <a:schemeClr val="accent5">
                    <a:lumMod val="60000"/>
                    <a:lumOff val="40000"/>
                  </a:schemeClr>
                </a:solidFill>
                <a:effectLst/>
                <a:latin typeface="Calibri"/>
                <a:ea typeface="Times New Roman" pitchFamily="18" charset="0"/>
                <a:cs typeface="Times New Roman" pitchFamily="18" charset="0"/>
              </a:rPr>
              <a:t>“</a:t>
            </a:r>
            <a:r>
              <a:rPr kumimoji="0" lang="tr-TR" sz="4800" b="0" i="0" u="none" strike="noStrike" cap="none" normalizeH="0" baseline="0" dirty="0">
                <a:ln>
                  <a:noFill/>
                </a:ln>
                <a:solidFill>
                  <a:schemeClr val="accent5">
                    <a:lumMod val="60000"/>
                    <a:lumOff val="40000"/>
                  </a:schemeClr>
                </a:solidFill>
                <a:effectLst/>
                <a:latin typeface="Arial TUR"/>
                <a:ea typeface="Times New Roman" pitchFamily="18" charset="0"/>
                <a:cs typeface="Times New Roman" pitchFamily="18" charset="0"/>
              </a:rPr>
              <a:t> şeklindedir. Derine doğru bir aşındırma s</a:t>
            </a:r>
            <a:r>
              <a:rPr kumimoji="0" lang="tr-TR" sz="4800" b="0" i="0" u="none" strike="noStrike" cap="none" normalizeH="0" baseline="0" dirty="0">
                <a:ln>
                  <a:noFill/>
                </a:ln>
                <a:solidFill>
                  <a:schemeClr val="accent5">
                    <a:lumMod val="60000"/>
                    <a:lumOff val="40000"/>
                  </a:schemeClr>
                </a:solidFill>
                <a:effectLst/>
                <a:latin typeface="Calibri"/>
                <a:ea typeface="Times New Roman" pitchFamily="18" charset="0"/>
                <a:cs typeface="Times New Roman" pitchFamily="18" charset="0"/>
              </a:rPr>
              <a:t>ö</a:t>
            </a:r>
            <a:r>
              <a:rPr kumimoji="0" lang="tr-TR" sz="4800" b="0" i="0" u="none" strike="noStrike" cap="none" normalizeH="0" baseline="0" dirty="0">
                <a:ln>
                  <a:noFill/>
                </a:ln>
                <a:solidFill>
                  <a:schemeClr val="accent5">
                    <a:lumMod val="60000"/>
                    <a:lumOff val="40000"/>
                  </a:schemeClr>
                </a:solidFill>
                <a:effectLst/>
                <a:latin typeface="Arial TUR"/>
                <a:ea typeface="Times New Roman" pitchFamily="18" charset="0"/>
                <a:cs typeface="Times New Roman" pitchFamily="18" charset="0"/>
              </a:rPr>
              <a:t>z konusudur. </a:t>
            </a:r>
            <a:endParaRPr kumimoji="0" lang="tr-TR" sz="4800" b="0" i="0" u="none" strike="noStrike" cap="none" normalizeH="0" baseline="0" dirty="0">
              <a:ln>
                <a:noFill/>
              </a:ln>
              <a:solidFill>
                <a:schemeClr val="accent5">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4400" b="0" i="0" u="none" strike="noStrike" cap="none" normalizeH="0" baseline="0" dirty="0">
              <a:ln>
                <a:noFill/>
              </a:ln>
              <a:solidFill>
                <a:schemeClr val="accent5">
                  <a:lumMod val="60000"/>
                  <a:lumOff val="40000"/>
                </a:schemeClr>
              </a:solidFill>
              <a:effectLst/>
              <a:latin typeface="Arial" pitchFamily="34" charset="0"/>
              <a:cs typeface="Arial" pitchFamily="34" charset="0"/>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5601"/>
                                        </p:tgtEl>
                                        <p:attrNameLst>
                                          <p:attrName>style.visibility</p:attrName>
                                        </p:attrNameLst>
                                      </p:cBhvr>
                                      <p:to>
                                        <p:strVal val="visible"/>
                                      </p:to>
                                    </p:set>
                                    <p:anim from="(-#ppt_w/2)" to="(#ppt_x)" calcmode="lin" valueType="num">
                                      <p:cBhvr>
                                        <p:cTn id="15" dur="600" fill="hold">
                                          <p:stCondLst>
                                            <p:cond delay="0"/>
                                          </p:stCondLst>
                                        </p:cTn>
                                        <p:tgtEl>
                                          <p:spTgt spid="25601"/>
                                        </p:tgtEl>
                                        <p:attrNameLst>
                                          <p:attrName>ppt_x</p:attrName>
                                        </p:attrNameLst>
                                      </p:cBhvr>
                                    </p:anim>
                                    <p:anim from="0" to="-1.0" calcmode="lin" valueType="num">
                                      <p:cBhvr>
                                        <p:cTn id="16" dur="200" decel="50000" autoRev="1" fill="hold">
                                          <p:stCondLst>
                                            <p:cond delay="600"/>
                                          </p:stCondLst>
                                        </p:cTn>
                                        <p:tgtEl>
                                          <p:spTgt spid="25601"/>
                                        </p:tgtEl>
                                        <p:attrNameLst>
                                          <p:attrName>xshear</p:attrName>
                                        </p:attrNameLst>
                                      </p:cBhvr>
                                    </p:anim>
                                    <p:animScale>
                                      <p:cBhvr>
                                        <p:cTn id="17" dur="200" decel="100000" autoRev="1" fill="hold">
                                          <p:stCondLst>
                                            <p:cond delay="600"/>
                                          </p:stCondLst>
                                        </p:cTn>
                                        <p:tgtEl>
                                          <p:spTgt spid="25601"/>
                                        </p:tgtEl>
                                      </p:cBhvr>
                                      <p:from x="100000" y="100000"/>
                                      <p:to x="80000" y="100000"/>
                                    </p:animScale>
                                    <p:anim by="(#ppt_h/3+#ppt_w*0.1)" calcmode="lin" valueType="num">
                                      <p:cBhvr additive="sum">
                                        <p:cTn id="18" dur="200" decel="100000" autoRev="1" fill="hold">
                                          <p:stCondLst>
                                            <p:cond delay="600"/>
                                          </p:stCondLst>
                                        </p:cTn>
                                        <p:tgtEl>
                                          <p:spTgt spid="2560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6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HILAL©\Downloads\Yeni klasör\indir.jpg"/>
          <p:cNvPicPr>
            <a:picLocks noChangeAspect="1" noChangeArrowheads="1"/>
          </p:cNvPicPr>
          <p:nvPr/>
        </p:nvPicPr>
        <p:blipFill>
          <a:blip r:embed="rId2" cstate="print"/>
          <a:srcRect/>
          <a:stretch>
            <a:fillRect/>
          </a:stretch>
        </p:blipFill>
        <p:spPr bwMode="auto">
          <a:xfrm>
            <a:off x="2143108" y="-37524"/>
            <a:ext cx="4572032" cy="6895524"/>
          </a:xfrm>
          <a:prstGeom prst="rect">
            <a:avLst/>
          </a:prstGeom>
          <a:noFill/>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anim calcmode="lin" valueType="num">
                                      <p:cBhvr>
                                        <p:cTn id="8" dur="2000" fill="hold"/>
                                        <p:tgtEl>
                                          <p:spTgt spid="24578"/>
                                        </p:tgtEl>
                                        <p:attrNameLst>
                                          <p:attrName>style.rotation</p:attrName>
                                        </p:attrNameLst>
                                      </p:cBhvr>
                                      <p:tavLst>
                                        <p:tav tm="0">
                                          <p:val>
                                            <p:fltVal val="720"/>
                                          </p:val>
                                        </p:tav>
                                        <p:tav tm="100000">
                                          <p:val>
                                            <p:fltVal val="0"/>
                                          </p:val>
                                        </p:tav>
                                      </p:tavLst>
                                    </p:anim>
                                    <p:anim calcmode="lin" valueType="num">
                                      <p:cBhvr>
                                        <p:cTn id="9" dur="2000" fill="hold"/>
                                        <p:tgtEl>
                                          <p:spTgt spid="24578"/>
                                        </p:tgtEl>
                                        <p:attrNameLst>
                                          <p:attrName>ppt_h</p:attrName>
                                        </p:attrNameLst>
                                      </p:cBhvr>
                                      <p:tavLst>
                                        <p:tav tm="0">
                                          <p:val>
                                            <p:fltVal val="0"/>
                                          </p:val>
                                        </p:tav>
                                        <p:tav tm="100000">
                                          <p:val>
                                            <p:strVal val="#ppt_h"/>
                                          </p:val>
                                        </p:tav>
                                      </p:tavLst>
                                    </p:anim>
                                    <p:anim calcmode="lin" valueType="num">
                                      <p:cBhvr>
                                        <p:cTn id="10" dur="2000" fill="hold"/>
                                        <p:tgtEl>
                                          <p:spTgt spid="2457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500034" y="0"/>
            <a:ext cx="6021200"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4800" b="0" i="0" u="none" strike="noStrike" cap="none" normalizeH="0" baseline="0" dirty="0">
                <a:ln>
                  <a:noFill/>
                </a:ln>
                <a:solidFill>
                  <a:schemeClr val="accent1">
                    <a:lumMod val="60000"/>
                    <a:lumOff val="40000"/>
                  </a:schemeClr>
                </a:solidFill>
                <a:effectLst/>
                <a:latin typeface="Arial TUR"/>
                <a:ea typeface="Times New Roman" pitchFamily="18" charset="0"/>
                <a:cs typeface="Times New Roman" pitchFamily="18" charset="0"/>
              </a:rPr>
              <a:t>d) Geniş Tabanlı Vadi</a:t>
            </a:r>
            <a:endParaRPr kumimoji="0" lang="tr-TR" sz="4800" b="0" i="0" u="none" strike="noStrike" cap="none" normalizeH="0" baseline="0" dirty="0">
              <a:ln>
                <a:noFill/>
              </a:ln>
              <a:solidFill>
                <a:schemeClr val="accent1">
                  <a:lumMod val="60000"/>
                  <a:lumOff val="40000"/>
                </a:schemeClr>
              </a:solidFill>
              <a:effectLst/>
              <a:latin typeface="Arial" pitchFamily="34" charset="0"/>
              <a:cs typeface="Arial" pitchFamily="34" charset="0"/>
            </a:endParaRPr>
          </a:p>
        </p:txBody>
      </p:sp>
      <p:sp>
        <p:nvSpPr>
          <p:cNvPr id="7" name="6 İçerik Yer Tutucusu"/>
          <p:cNvSpPr>
            <a:spLocks noGrp="1"/>
          </p:cNvSpPr>
          <p:nvPr>
            <p:ph idx="1"/>
          </p:nvPr>
        </p:nvSpPr>
        <p:spPr>
          <a:xfrm>
            <a:off x="428596" y="714356"/>
            <a:ext cx="8358246" cy="3500462"/>
          </a:xfrm>
        </p:spPr>
        <p:txBody>
          <a:bodyPr>
            <a:noAutofit/>
          </a:bodyPr>
          <a:lstStyle/>
          <a:p>
            <a:pPr>
              <a:buNone/>
            </a:pPr>
            <a:r>
              <a:rPr lang="tr-TR" sz="4400" dirty="0">
                <a:solidFill>
                  <a:srgbClr val="FF66FF"/>
                </a:solidFill>
              </a:rPr>
              <a:t>     Akarsu yatağında eğimin azaldığı yerlerde derine aşındırma az olacağı için akarsu daha çok yana doğru aşındırma yapmaya başlar . Yana aşındırmanın etkisi ile vadi yamaçlar yatıklaşmaya başlar.</a:t>
            </a:r>
          </a:p>
          <a:p>
            <a:pPr>
              <a:buNone/>
            </a:pPr>
            <a:r>
              <a:rPr lang="tr-TR" sz="5200" dirty="0"/>
              <a:t> </a:t>
            </a:r>
          </a:p>
          <a:p>
            <a:pPr>
              <a:buNone/>
            </a:pPr>
            <a:endParaRPr lang="tr-TR"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7649"/>
                                        </p:tgtEl>
                                        <p:attrNameLst>
                                          <p:attrName>style.color</p:attrName>
                                        </p:attrNameLst>
                                      </p:cBhvr>
                                      <p:to>
                                        <p:clrVal>
                                          <a:schemeClr val="accent2"/>
                                        </p:clrVal>
                                      </p:to>
                                    </p:set>
                                    <p:set>
                                      <p:cBhvr>
                                        <p:cTn id="7" dur="500" autoRev="1" fill="hold"/>
                                        <p:tgtEl>
                                          <p:spTgt spid="27649"/>
                                        </p:tgtEl>
                                        <p:attrNameLst>
                                          <p:attrName>fillcolor</p:attrName>
                                        </p:attrNameLst>
                                      </p:cBhvr>
                                      <p:to>
                                        <p:clrVal>
                                          <a:schemeClr val="accent2"/>
                                        </p:clrVal>
                                      </p:to>
                                    </p:set>
                                    <p:set>
                                      <p:cBhvr>
                                        <p:cTn id="8" dur="500" autoRev="1" fill="hold"/>
                                        <p:tgtEl>
                                          <p:spTgt spid="27649"/>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diamond(in)">
                                      <p:cBhvr>
                                        <p:cTn id="13"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encrypted-tbn1.gstatic.com/images?q=tbn:ANd9GcQXM5Fm5LtoO5DTEU7kSVwVSEeyr03zi6xoyxgvnj8i1YwkAfFgsw"/>
          <p:cNvPicPr>
            <a:picLocks noChangeAspect="1" noChangeArrowheads="1"/>
          </p:cNvPicPr>
          <p:nvPr/>
        </p:nvPicPr>
        <p:blipFill>
          <a:blip r:embed="rId2" cstate="print"/>
          <a:srcRect/>
          <a:stretch>
            <a:fillRect/>
          </a:stretch>
        </p:blipFill>
        <p:spPr bwMode="auto">
          <a:xfrm>
            <a:off x="0" y="0"/>
            <a:ext cx="9144000" cy="6849177"/>
          </a:xfrm>
          <a:prstGeom prst="rect">
            <a:avLst/>
          </a:prstGeom>
          <a:noFill/>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fltVal val="0"/>
                                          </p:val>
                                        </p:tav>
                                        <p:tav tm="100000">
                                          <p:val>
                                            <p:strVal val="#ppt_h"/>
                                          </p:val>
                                        </p:tav>
                                      </p:tavLst>
                                    </p:anim>
                                    <p:anim calcmode="lin" valueType="num">
                                      <p:cBhvr>
                                        <p:cTn id="9" dur="1000" fill="hold"/>
                                        <p:tgtEl>
                                          <p:spTgt spid="266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214422"/>
            <a:ext cx="8229600" cy="4709160"/>
          </a:xfrm>
        </p:spPr>
        <p:txBody>
          <a:bodyPr>
            <a:noAutofit/>
          </a:bodyPr>
          <a:lstStyle/>
          <a:p>
            <a:pPr>
              <a:buNone/>
            </a:pPr>
            <a:r>
              <a:rPr lang="tr-TR" sz="3600" dirty="0"/>
              <a:t>     </a:t>
            </a:r>
            <a:r>
              <a:rPr lang="tr-TR" sz="4400" dirty="0">
                <a:solidFill>
                  <a:srgbClr val="FFFF00"/>
                </a:solidFill>
              </a:rPr>
              <a:t>Akarsuların çağlayanlar halinde aktığı yerlerde oluşur. Yüksekten düşen su düştüğü yerde kayanın direncini de bağlı olarak zamanla oyar ve buranın çukur bir görünüm almasına neden olur. </a:t>
            </a:r>
          </a:p>
        </p:txBody>
      </p:sp>
      <p:sp>
        <p:nvSpPr>
          <p:cNvPr id="5" name="4 Dikdörtgen"/>
          <p:cNvSpPr/>
          <p:nvPr/>
        </p:nvSpPr>
        <p:spPr>
          <a:xfrm>
            <a:off x="642910" y="-500090"/>
            <a:ext cx="4572000" cy="2308324"/>
          </a:xfrm>
          <a:prstGeom prst="rect">
            <a:avLst/>
          </a:prstGeom>
        </p:spPr>
        <p:txBody>
          <a:bodyPr wrap="square">
            <a:spAutoFit/>
          </a:bodyPr>
          <a:lstStyle/>
          <a:p>
            <a:r>
              <a:rPr lang="tr-TR" sz="4800" dirty="0">
                <a:solidFill>
                  <a:srgbClr val="FF0000"/>
                </a:solidFill>
              </a:rPr>
              <a:t> </a:t>
            </a:r>
            <a:br>
              <a:rPr lang="tr-TR" sz="4800" dirty="0">
                <a:solidFill>
                  <a:srgbClr val="FF0000"/>
                </a:solidFill>
              </a:rPr>
            </a:br>
            <a:r>
              <a:rPr lang="tr-TR" sz="4800" dirty="0">
                <a:solidFill>
                  <a:srgbClr val="FF0000"/>
                </a:solidFill>
              </a:rPr>
              <a:t>2. DEV KAZANI</a:t>
            </a:r>
            <a:br>
              <a:rPr lang="tr-TR" sz="4800" dirty="0">
                <a:solidFill>
                  <a:srgbClr val="FF0000"/>
                </a:solidFill>
              </a:rPr>
            </a:br>
            <a:endParaRPr lang="tr-TR" sz="4800" dirty="0">
              <a:solidFill>
                <a:srgbClr val="FF0000"/>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10842353" s="0" l="0"/>
                                      </p:by>
                                    </p:animClr>
                                    <p:animClr clrSpc="hsl" dir="cw">
                                      <p:cBhvr>
                                        <p:cTn id="7" dur="500" fill="hold"/>
                                        <p:tgtEl>
                                          <p:spTgt spid="5">
                                            <p:txEl>
                                              <p:pRg st="0" end="0"/>
                                            </p:txEl>
                                          </p:spTgt>
                                        </p:tgtEl>
                                        <p:attrNameLst>
                                          <p:attrName>fillcolor</p:attrName>
                                        </p:attrNameLst>
                                      </p:cBhvr>
                                      <p:by>
                                        <p:hsl h="10842353" s="0" l="0"/>
                                      </p:by>
                                    </p:animClr>
                                    <p:animClr clrSpc="hsl" dir="cw">
                                      <p:cBhvr>
                                        <p:cTn id="8" dur="500" fill="hold"/>
                                        <p:tgtEl>
                                          <p:spTgt spid="5">
                                            <p:txEl>
                                              <p:pRg st="0" end="0"/>
                                            </p:txEl>
                                          </p:spTgt>
                                        </p:tgtEl>
                                        <p:attrNameLst>
                                          <p:attrName>stroke.color</p:attrName>
                                        </p:attrNameLst>
                                      </p:cBhvr>
                                      <p:by>
                                        <p:hsl h="10842353" s="0" l="0"/>
                                      </p:by>
                                    </p:animClr>
                                    <p:set>
                                      <p:cBhvr>
                                        <p:cTn id="9" dur="500" fill="hold"/>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data:image/jpeg;base64,/9j/4AAQSkZJRgABAQAAAQABAAD/2wCEAAkGBhMSEBUUExQWFRUVGRwYGBgYGBgaGxwYGBocGBoYGhcYGyYfGBojGhgYHy8gIycpLCwsFx4xNTAqNSYrLCkBCQoKDgwOGg8PFykkHCQsKSkpLCwsLCwsLCwsLCwpLCwsLCksLCwpKSksLCwpKSkpLCkpLCwsLCwsLCksKSwsLP/AABEIAMIBAwMBIgACEQEDEQH/xAAbAAACAwEBAQAAAAAAAAAAAAAEBQIDBgABB//EADwQAAECBAMFBwMDAwMFAQEAAAECEQADITEEEkEFIlFhcQYTgZGhsfAywdEUQuEjYvEVUnIHM0OCspIW/8QAGAEAAwEBAAAAAAAAAAAAAAAAAAECAwT/xAAjEQEBAQADAQACAgIDAAAAAAAAARECITESQVEDYTJxEyJC/9oADAMBAAIRAxEAPwDFS5ygwPp50a0W4iaFF65teH+YHMul48MtjfnGIXLFKX+c4mEqLAhgedCdH9oghZHL+YullwQ78vvAF0pCjXmxr4a084YyikBOZKQ5Z2evhwu8BokjMAF3BNvFv5gjDvnymxNa2PHlWsOQNTtDYCUykrCUKAFQk3LC9a+EL8Ns3BhQGIw5z6spSR4gHj+IP2RtjuJZOYhCVMUAUBNCWaxI9Y1kjCYbFpziW9GJScigRQgsfI1jacf0GPk7A2bMJJQEA2ZSiCGvQgv4aPHYzsRJQ/dyFrT/ALkTLf8AJKnKY1eL7IhCFKkFZUK5M/duRX6gGd+MZPCbRmSJ6iZCpMwklR7wMCXOU5h9JVYjdLvxZ/IL5nYDDzQd9aCLupKuVN340C4X/pzL+pM9RUCzMgkaPRVeR5ikb3ZGPRiJykTpXczKZapIWGJzJyuQWahcdII2js5WHYpTMXrmlhKUt/ea+QBhZg6ZOZ/0gnGomEPpkB8yV08oS7X7AHDFJmTHzcAzNZ3Orxptr9ssZnBTM7oJH0oYhQ0LkO+hgPae0Jk8Az/6gIooMhRFWBbUEs5HCDoYz/8A/JBTETMrtfKXfRwoVPOAcRsuZKmgLByalqszu1rczG52bsCVPw5VIUpeV0rlLbMCKtmADsLUDubQBicN3oZJYpDjoCdSLhTuDxfmZ+BcYGdhCiqSVS3oWr/7M9fSJYaekKfQiG68AJZUxbQgFwx4jTyhQphRQAHKM76VgqctIRTjrUvSKpVA71itaVBO65D+8Ey8Cpw5BBu2nG96Q96Sl3zizsIuk4ok5TcXiqdhCkuKpeh+xHGLkYVTuzAtXTxhB7JqSdB8EESZqg4Y1rFZIIYU0PWPe9OZuf2/iDSFJxOmgHvHCfmSWDNQ/NYGlrcvzbyEGyyMivaDQt2biO7WlTA08vn3MHbUxeZS1CwSoDo3C9nPKEiZzKABawi2bPJChxBHrDPRsmasIBBoLDq5pwYl+sPOze2Ep2jLCz3SEIyBLkixLElmDqJr/MZ5MzNkSGYmvR6u/IxRiJxE7Pr9Xnb0aLnKiyevsWN7XolrygZvoZjcKUxPhfxgrH7eTKQ6mu16OxP2MfIMJiMyzMJaqRfQmvg0aPa201zJZoaVdhdq6ND+oeaJxvbNZmKImFI4AEi2heo1joyH6kcfQfeOg+qnGPQHNaEUic2W1XeBu8izvSQ0ZLWlVKiIy55BvEEZtD8/MckV3oMA/BSipbip0/EaiUiXNDlIBua3UDViLUc/KZ3Z00pyqSPEinqGNw4g2TjykngpmAsDYuOkVLgaZODlFCrI7xwQCVPwPEHNXwiPZ/apw04JUostkk5LEUBd3qG0hFL2gRu0u+mujxKfjM1SxIqD/EP/AJP6D7Jgsfno9RrTzpoYE7QbH71IUmYEKRUFiaajdIdPEcoxGy1zl90QlSgSzpe1TVuH5jabNzKdKikEFwMwPUMC9WjadkH2RgpcgqSqYZi0qLFWYJGaoABUQfPoBBWE2ioqDkh3S2hOjDThE8dsdASublK6ZsqTqkacX4coSbP7X4dSpSCKzKo3rsWIG7cEWJr4h66Jme1EnuMQpJACFEqRSjGpSDYsXpzgJKwpDIBCSzl/pJ5mpSeEfRdt4dM2WAhJzOSMxoS1fTwj55tCQErLEpY5VAX10fKoB/SMOXV/ppKO7JYn9PiymYo5Zu6KgDOC6QDqCCQII7Y7KKZiMVh1MmZurSbZrAK0Ds3V+MJsTIUMye9Sos6XSdapUGr6M4NRrtOzWNTiMPknFJJGWYkgEFbDe5hQY6Rc7mJvVfO8QwIMxCgCznKS3I6tVqWhbtLZIUCuXmIZ7HjlG8wzcXjddptiKkKCUgqlF8pzsRalTXLz0FKuCjxpOXMldC4L8dXNqs78jGdmK9ZeZMMsMpLPStouwbKrbQsftEdoTrJXfxPIjq4ilGJSLU6xOJpnJloFFVF7kQXh8Uk1YAcNIUy8QMt9K294slIKuIAicBsShdVDxt7QDi5bEKTY0vERNApd9Yl+rCLlwbUgFdLlhqG/+IkicMpHy8CysQ/r6xRLmHNX5V4eJMAneiQmG/3ipE1JV5sxjpiLMdW/EIYLw2LKDRnbX5yiOIXmD6t7QOFMQYmovrBpPcPNOU+HrDRe1iUMsOK1zFxqzGlyYVatRm9Rp6xZiZgyq6fcfiHaNSM4av5x7AMuZS8dDynrNyFvcQR3er/fwgJcqYmblO8+tx4mGk5ZlpSKEEVNaH57w1JS6Alnb/MX97moBFGHxSSlycul4NkS0kcecSFZJSHDWqPcDnF+FmkKf6srKs4ZJrmEeSUBRILJSKlRKXpoyi5cPQcYmhKStRkk5idTusqlFUbm/E1is0Gk/AFR/pgboS9RVSg7B68C3OK8DjQp5a0mu6/Mlg76P7RDY2PmTEvKTmAIKmDsTSvLSNZhNjqxcsTDLQkghlpZmBqkpAcf+1RFzjvZUo2dInoCpTEBs9dWDAjiK6cDB2KVNSJeIcmoSpzY/tN9RrzgnHrmy5IVvKVIIOYjeIHFWouPCDZOG72UoDelTkhaQCxANWA4pVUeEaceGFrTbI2wVpDvUeo5xge3exVGYpaSXCzNSGoQQCrK2oIzc68IcdmZ+UZFF8pbnwq8F9rZZ7nMHdBoWDuA/wBovAJ7FdoEYuTlWWmpAzMQQT/uA94RdttgdyrvUD6jvFy1bGxbmK6cYz2wsX+nx0tcuiJwLpBoKOQ1aZgCORaPqWIkInyTLXULFOtxEWbMpx8f7sLIKyVJTR03FalJq6dYa7Hx6JEz+mpgr68pzBQtm4Zg+n3inHYFUiYpC7VHCvLgSITLBSslAcu9Dp0NeI1Fqxz8bn+2ma+sIlIxMgy5igXqhYIP01CgXuPZoyO28GuWlQyjNLopKQHUj/eALlNFAjRxoBAexcZMXLV3SsqkDOE3qk5n3XJDFQZi4U0aba04z8KnEygykAEpZwUPvILVYF2PON7/ANprOfp8j2w+cqCqM7+mv+YVLxJua+YjZ7fwCAoLQMyZgcF6O7EAO1DpenOMROSoEuOoaM8FGYZbk1YGGcjHVZPj80hBLntE+9NxeF8hoJK1FZSda+HJrQxm7NcaHxhNgMUE3qecNEYgqDgiJpxScKUmrjlFn6QAAkkOGqOHMQwlsdQTyPh11g3HSEPlSNBaohH8wmw2CFwQRTiPC0E/oFElmtYKFG6mHWD2UohnSkeZ8oJk7MSASQ7U/loMp/MZoYJaiwS5Gl/aJp2csfUlQYV5Rq8DhwACBfn8rBi5L9aX9or5L5YmSkOQQ3z+I8nYUg3+fDG7mYBCvqSC/EQoxvZ4Ebjj1HkfsYn5/RfLLJ2dS4+eEeQbM7NTwTUeY+5BjoMv7LGaVJfecKNq2a9BYQBijmIclV7C3lQwzYfSXUD8tAe05isrBJAa/SlWreFABQgDdBqRV78RB+FxJDVoKUhCnDkupK3IrX5wg3CyVKRnzWJSR6g9NI0xWHO0FZpZCBvDQO78qvAMuRNSj/tKKtVEkhvNhF+zJhSlwX4vqNPnWGsrFF/pT5P5wSGL7D7Q7gMpP9KY6JzmxUN1QOnHzjRLx0zZ01BVNzDMyiQT3ks7oCmpnFC59qQglolo3gl0LDEDQg1HUGo68C0NdsYc4rBkA5lygFJLVVL0UOJAoRyjXimxvXRMR3soJUlYIVe/jXjGe7P4hUpa5BslWeXyQq6a6A08RCPsF2jMoiVNU8tQyg8NAKVbnyjUbfwATMTOSCSKU1TYv4V8I0lTV2NwzTM2XdUGJFK8R4+8aDBuZbJLqbXjx5xnFyzNlMlanFQQLEDgeIaCtm405QXNL82ofsfGGCbtB2cvOSMqkqz5QAACLs2msabYe0EzZYUh6AOkhjyI4xbtlJmScyACpO91AuP4jE7Nx5kTQd4Ics9AxOZIboW8BCDWdpuz6cSgqSP6gFP7h9lDQ+HT5iqUETClWp1Fjx8denjH15GMdIIuQ8fPP+qGyjuT0fSr62sFU96+sY/ycP8A1FylUt8OrvJZYguSNDxHLl/iNnsbGoCFEEd1MBmBOg/bNlnoTHyiVj5qj9ZCfpfkadY03Y/aR7kouETCz/7VAA/aH/H6XJLaeGRLVNwyg6QsrQeDgkKpU0ApGIxWA3wSzAHrQ2j6F2nwqlJTMZylOUnoYxuLkOlTqCRdH/IXFLBvG0LnOwzRUztbpE0EgaR2FLqcgFrael4YTUhX1fPH7RNuJE7Lyl1G/wAeD5k1ASWpqz/xCcbg3fP/ADDDZSRlzKY1cfit4i/s12ElTMycrjNqac3jTYaflQxhR/qKuDi/hEpM9aunN/8AEQc6OsJjlPu1h2lTsSzFjwtGblSlJIZQDAu16xeifMSRvZm01r/MVKqH07EJYgF1AO1zypCbaPaEWQS+vhpHsnaKAd+hNSdC1gzwlx+EBWVg0NaDxh26bdbKx6ZqHSbUrfnBmW8Yfs3iFd8zsALDnSsbXPSKhIKFY6OUuOhh8bTjwwGvH5aAJ88qOoPFiAeR4Rf+nVap+esCzUkEdeb8x1iJ6iOwsi5INL8tIbYM5FApbmOIMAYCdmoXJFjrxbnb1gopOnnU+mkVemk7MZmES2dH0q+NHskelH/MUYTaKZbpmqGU15cKAe0ezselBOU0UHFLjygBjKnpS6Xu3I+XH8w82Xi8pyI/7styjxqZaibg6c+sYPEEqUFUHDoIf4Ne7nd1gPmDuRdq2PO8Vxqae7T2SmYj9Th05Vf+WWKZVC6gDo70jRyNpCZh0kqDtcOfSM5s7bD/ANZNVoH9QaqRYg3cgV8I2GC2dJnSz3YKQoWPPUAxvEUDs/FqDKowOVVaZTZuQNuRETTiBJnKVmO+WUNHsk8r35QhVg50pa5StRbiBUEcRbyhzhRnlBQIKksFUr5feKwmhwe0KukULaN81EJ9rbGTyqXH/wCsw9yPGC5TlILKzDTn4QVimXKCqhqlxVmqGhGH2SrKgJd2JHD5SLNsYVM/DzJZ1HkoBwYEw5yLyu4IH+fKCFYjeHOCiPkiymSC4BNb0FD6mLOzs/eWOI9ov7dbNyLUsWe0LthzLc7+n5jL8qfQTOzy1VoUhTU1DGPmG1wUlQdg/wA9Hj6Bs+fRA1qPZvcxjO1EhpigKgF4OQjLpLHgTeCBPDVDnS58awUcClYJrTr4CF8w6OQ0Z+liyqgbDn/Ag/CYRQSFlXgPeFcpdQDT7wdM2lo7CJ7Bts7GKWpiHEOTLCGqeJ5RndmYxkrLjkPvBX+qhh0r8MTYZynaI0NjFyNoAmpNYQhjUHygzDINGonU31hYEcevLMYKzA25fHh7hxllpC00UOPGBsIkMSpKSXZ2GmsHmfZm8YNUY7EwSQg7o3TRUPECge8KNl4oWAI4gnWlR5nyERVtgKnBIOlW4g1B5Ui9MyUqsdEAnifeOiifJsNLsGB8deFIox+z8inDg5qi/Qg8ND1ieFNwl8wqPDnpGj2Zh5U9CVncmGhdi51YEeMVw46zYHeCny19evKCk4+YUtmLGtnrUG9g4fxhrtrBFE0FIqolJCbGgII4CphcnCZkENlUkuHBJL1YC3+Ym2LlAhiQeI468+EMk4rMyCCMg9oYbN2clFZid5nAItzgLESVJnFR/dUU9Iy3Ra8mzcxoHABHGGkpSsgyqQkhgXJegfQQukzNDuk3oAahtNIIyglq/mnK0H1nZWmeyJgQoLSwJLKBY8QfBj0hzgcUqRiJcxCv6ai17A38RGPTMKKg1FeLRoMAozUKSBvGrc08K6jzaNeHLSfVVKRPlgqAKhYi4I1BjPqmqlTCAkNVxo2nnF/ZXHBcsV3hQjmNR84wx2lLBQaVEdSXmz9pgKEpYvY/L8G5wZIxeYqSbpLN94xuPxpKUEXSW8+PKG0nHb6FqoVBiOBH44wjTx0wIUGOvt1i1M0hL+TwFtlP9Rh9JDjxj1CqZeTHygBf252eleFK+DetIx/Z6QgvcnQa9WjYdol5sEoctPWPl8lZQ4SopY31jLlcuqfRspA4MoeoIjM9sgUzC3AewjUSFiZhUTXJzJDnipNyfeMz2tW5STbKB5Q+XhEuFnhh634a8qQsn7ztd+XvBbEB2q9m4xVLwaiXHAqbhGJqZWDZifniIHxEo5mi8T1B3J9/WPVJYjMWIs1PlYJe0idn4NkOo3Zh+YJkFnchoFw+PNiARHTVaijwsqh+Gm7z/tB8YdS8TlDCnEN8cQkC0sGpw1gtayzmvk9okjU4sU8o8kz1Zr+kKsPNzAPZN4YFaSxFPOsGG0mxcUkEg0fha8GTpyEFRBDq5CFWHUUynDFTMOYI1hdiZyn3gRDU0f6xfA+Bp7R5AMvGKADIUekdFBgcLPyrSWqP9oo3E+LeUM0qloUlSFGtC93FwW6acoAkzXDvfwNBeJylHVJIeFOdkxmboJWa25/PWK0bPlkKcAkl3N3PDppEVYh00o14pmzyah+FYzvYXT1AEu/AU0hbtQrAG476jzprB2HUohRJbLoYniZYUhOdwHckECmtB8pChxn5KlEcnNzx63jxU+t7GLdrGSJqShSlJU1OVjXwJ8YK2ltCQtKQlFQ1Wty5xfz+ReKrD4gGrWNeen4gmdi2UljUF6fh4giSEJDJdKj5RGfhkhRJPOgqX0v9oU6EbHZW1zKnIWQyJpYltRr69aGPoKl5gOfzyMfINljOjuVDuwS6A7kmlK/Ty4xuuyO0s+HyEl0Ehjdh8eOzhy0WBto7KCVrcuFAqHIj3pFGExJMlnJKCPK32h3thDgGjxnMKcq1A/uHt8aKpRpyoKQldCG+CKe+zEkU+c4o2YT3RFxHgW0wcxXwgD3E4Md3MBtf7x8qnSmUaWj69OIU4P7hHy3a8jLPI51jPnDjZ9nH/RBJ+PCHtRK/pIV/c3pD/YgaSU8hCbtNJbDkm6Vj1cQXw2flywoMScwZuYrc61hjLkhKUhtHdxY6DiOUVyMO8tKk3av2MMZcoJ3bAJd7u7sOgZ/ERiuTCjaGzUkBSQxGmnp0hUJZq6X4V04RpsRJZJLkOKD+RpCTFyi5KRcOevCkLCsK5hvRj0hphcKClrli3o/lFEmUwcpcXOvzxgvDLIIUB9Ls5u9NNbw9TA6Jqpaqpbw/MSXiS4jttTnmUNPl4rCxlHSHgGS8ZlFvmtImjGkmloHCEkBhEZALuImwY2WyMeCllEOLcYbIVLWQksXPXiftGQwclx9V+dfK8M8LhiqiQz8Sx4awbVNrLCWDGOjI5p6d12ajR5C+jYbDzSpTCoPnSGEgU/3BnFTz84HwOGKVWCegBZ4tmynSEk010PLpEsklT2App/ET7wKCUgM9fwPKFpSRcl+r9Bz5Q0wWZgoqaoNnL+UAerX3RbXWop04xOSyk1FPmvCK8Yh1Akvq/L8wNg1MSSBc8fL0gwKtqShMr3YBG7U35hIhWqVlUkE3p0brDXHobeCsrmoArXjzfUwrm0Irrc/mzw1+w5lz3AYswaJLUpKnFQfbhAolkICiGcsNXHhEpYUSCPpZjxB0ccIi9JvTyZiCJgLlwQ3KrisarYG2TLxGYDcXUjqW+/pGUxeDUoA6/u5NDjZG0JYYBKUrFHqXHBQJbyEb/wAXI6+mzkZnOh+CMziZRTOB0cQ72XjhMlA+BHAwt2xuqEdVQL2aciimJYoOt9BSBsPMPeAnUf4g7Fy93NzhGjMm0Tyv4xidq4R8UT+331+dY1yxu/NIznadDZSCz162ieRwx2TMv09oRdqZqlSlA2zAn2HtDPZM7d8ID27hXRM/4v5QvwZFshRKRvEKSd21aP8AYcnEOZOLMwJoQcrFwAXTQ3oa84QbKJyEi6Tbwu0P5QUpAIWKBKmsS9w8YriqbL3Qw51qfAvFK8KAlzc9LeEM5MlTF2YC4A1qxcl1U+PFOHw+YBmf+5qcgYQKVymcWf2jxEhmItq8FY5CQSkDeF/mvWA1TWoPGIztNiKdnJUqup4t1gWfhW+mo4/aDk0fj/EUiVcCxrX3h7hKJCiGHPhpBsqQEjMCQRo0QlyONhFyWd69DB9CGsmYVFKiA+g6eFHg6bMWXKt4VYNUfkxnziFIuKca+TQRJ2kpTAOCWZg4PMufB4pS9WKmE1WD/wAnfk/hHsWS8PMYboPifxHRKmWGKCQxJWdA9fIRWsFSXBUnk/DSFk6UtN6Nrz6xdLkuCSo/kwYyM8NILpzCgaw41g+cDlSlLs5s4bnC/BYl0ahNnUaO+sEDFrSWBBBHr94kluKCSkEfU9SLtwPxopXg8rXr8YwTgUpUd5k/nxNXg/E7LUpJCDoGIZn1q1jGk4hldozcyg5Jaw1HJ4pnyyQCrcT09YY50S1FITmVUH4LCAcWcwOe+gFk9eMLGjyTPSHTnLMyT1/BgjDrWFXsPf3gGXI5EjiKCGcqSARvZjqxBHTrxiOUnqbDHDTcwGYOrmIWz5akLJTblf50jv1RCtQdPCJYjGut9D7NSK49CN12W2iFbrNmGnK0MNsIcA8IyfZ3FZZgMbDFjMgx2TuJoPDLDA6j2htPm/0FQmklkgcDDNKM0ojkfzDD2Wnc4vCftBv4e1Ue0MdmfR4RTipeeUtLXBaJsBLsoEJ8IJxcrMkg6oIgfZi23TZoMxUgJmJb6VAj8QZ0GJwisi/Q9PveGGErMSQSA5AapA0LXoYFxKcsw8lQ1wu1JbgqBBHIM+hpHPfWkMZSXO+A5JANUg2ZxarnjW8Rn4EAuWCneg8qfLxfI2lJoHHFywL/ADjBcgSszjLxqX8w9RfpxgMqmbPSreJrrXUN+YG7mWqlOrRo5mHlEEEgjWtR6hqj1hXNTLQXCkjkLkc2F4VGFSdiqbMkKNbM/jS8QXg1AnMCDT1h5g8YuuWgOpcdecOZO10BBzoRMJZCnACmZmeriurRNmjGLlyeUXS5KSRoX14Q+Gy5WXMCygN6WL5nYMDcdIFVj0IW4Q4fiSRRvmsT4qRAbKJADZgbEMXb2geXsyp3WYPVx5cFQ6lbZl93momtgBqWPCrGDk4kZd1IzKdhbxJZ6RWnmMx3OIFitv8Ain7iOh6jGTiN1W7YUVYUeg1vHQ8S+Y4nZKyi71oK9a84Ew+IUFJAdgGrbw9Y0EtYOpb+LGJKluGTujwp+Iy+2WlScMWUXqTbRuFI8MhQDvDSVsxpbpDswKq2NnrSJYjB0LCoZq6kP7e8E/kmgDs/Nm4jjGu2diQ+V62BHm38xmpaCB7swHSH+ysSmWkbrzHsahvCp6Rvw7qSbbOx8pVMVupJDgM58NBCxeF3QcrJJpWtdTH0NeO7wrJQ7ByCndDXA4ij/wCIzu2did4M0oABRzEVoaOAOHKNOXDVSstNnJcfu4pqBy6xZhsQ5G6z0AHtBn+nIlrZSFk0cPprVmhhgNk4daihOYEAson93DgHMZfOr1n5s9l1v9xePVHMxaB8TJVnU9wT6H+IvRNcNB4RzslTERu5EzNLHSsfP9kTHU1f8RttmTd1o6eHiKqlpOZQhtsuZRuULUllq6QXs1YCvGKJ2z1gA8jFgYqIGp+0Cy6TpiesWYT6vGEZFswAKZX7SU+usaiVKlzkhKSy0HX7HWMbjnTMWxoVGkMtjbXSgKKy2Vj9iIU5TwsZvasgpnLGoUYjKk8o0/aXABahNSKKFesLESaRly49q0EJETEhoPRJiRkROF9BEkgM5bh1j0pc1LP0aCDIiK5D9InFTmKnpmd3vAMX3klw4LCzhqUaJbKEtJzrUFKqAhnNvqL+nQ+JOGx4IRKolADEEsV/2gsW9ukKNuYXKXQN2tSpz4BhE2tZPyanFqmLBbIklhmu4DWFteEUY7BEHOappUmz8v3dIo2clSkJCd5T/ST9Lavze0PBmyspKWVf9ztQgAjdrrGbS0qwuzEqP9qvpBLOeAF/e0OZE1SQsFLUFcxBBFmFedaaxxKAHVZH0kE0p+G84FnoULKUnM4SCCd4Hh4xUmIt0QslRzZXfVjXnHRfJ2mQkO78iG8I6Jz+zx88U53Up10+/CJrkCwrxLsegjkzTV2YB3AblpzIFYIynKkJY0qeLhx1bypGVveObE8IcoYKooMRyNhA09ZSbN5W4xcmWrgDUNXhy8fWISFEjeSw5+tBC63Q5EgqFCwN3pBUhO5nlklSDUA0ILN0r7xUkqAZNH1HLlwgbB4vJNJWXepAa1mbSOr+LnPDafDY6iF0Skhl0LVF+MXTwsIAlzDl1d6t/EZ5eJzKZP0KFEgkmr3TUCjC+vOPFLmyk94gFSQQL2JocqbsNbioje8/2JDteNASkTgDLBFWrxtwIeFc/Z36bEEOAhTKTWrH3ZqxKRiic3/kBDsR8rBmKVIxUuTvETAHSTY1bIfzo8MMrt/D5ZyzoTmfrXyhSF2aNH2klVS6a1Sf/XSEITWMr6qeHOyV0FGaNVsmbpGP2aq8aPZ66xvxqKbTkbzxHDTsqmiZqk8oGlp3hFkOnpack8RF0tLKPKPJ8knKrhFjXhBmNpyMs1Xy8AzAksCKm3NuMGbbnK7wgFIJNHcnyhSjDqzpOckkgNR+fhGF9X+G+2ckTJQBD04+8Ksbs0oVakEycalEvLUrNX0HRjWKl4squY05WMqDEuJBEXNHuSMyUZIisAX6UD+0ElML9ozSkpZr8H9NekK3IrjNrxWNloYFCjMBNdG03S1xzirZyFzlErKUgVq4Kg9QkagejiPMNKEyYVGlybvqWpRoaf6IqcsOkBKKguyrfSDxPpGNrrkX/wClhFRbQPckVJ49eUTUozMgsSGJBsxqADWr+sXYxSQE5UlIsAdAKesSwSCE1DGpcUpZne38wpO02p/p8gCQAsWUxqK0vfi8SVIIBFLcD6/PR4MMxMlJKk0V9JAe4cnkPzCfaW0SNwpKXYuRprpF7IKXztkgqJ7w15x0WSjSw8o6M/qjGT2fmAX9JCwynU5+pwW4ApFBF6ZzKKmq9LDwbzjzAYUp4JJsDVuB5i8TnyKKALmhe2tw/T34Rlk1nguetg4GbUMf91K8GrEASUhRFBfzb7wTMyI3U1BSCQ1ilntyIvdo6Uppan3c28dN1DkeatP7ekZfXWw8D5SKCo0fjFWIwwU7NmPMeh4x2Z3b9/zwgoy2OW7XbX8RpuFhTJwoQQGUVBxWgLjiKjTh1ENMFNK3dTFIzApJACQbAWYcIkiURvOMtWr5C0S2bigmhB+k0fQkEhx0eNPqybPVTv1VNV3ax3ihmL5CNXFlfNDEgsMFpSAUFyE0J4MwZ3inOvOJasqgpmRd+nDzeJYXFgBKndqENy1+cY6eHPU2CdtSROkd/KOYKYrGqFcC0ZKbLZuZPkG/PpG02aUFCykZUzE7yQ5ZY16EGMzj8HlVvdG6n0pD5+6IjgkkN0f55iNBglsqM7g6PXiCPEfiH2FQQxMXwqa0eHcg00ip94RXhl7sTUne6RpL2RkJ7oaPTKJFNYpw/wBMHYeqQRFekyfaHBf1Ro4Ff5hfLwye8YNQMfOPoM7Cy5qWUKp489eYjP4vYmQ5uPhTr6eEZ8uPejegktIi5IjxKGi9KQS9nBoNCA7dIztTiAi2UA9bCp+c6DxiBTHgSTQXNIQj3M7tFcrYpml1jc/aCcr8SaZm6N1F4bYDZglgqJBVpyPKnMwaMM5BjO3XRx4YV4Xs+lJcHnupYfdtLwcrCEoCNKueBe/mIPIYCvT3hfipxSg1I1HvXxif9NPE5EmTMAU5URRuJF73q8Ltq4vIrLUNfpdh4e0Q2ZixKmKKkgOylMK1q49KczFk/DyjNWUnN3hdyHoasH5v4NC+iMpW1JCEpItRtfe14jtbHJmZcwZCju0clvzbxjL4jE91vFJGX6S1ADrzP48n2FxPeS0goKcgGXWnHkq3ykE3eytES8GCARY1116R0WowSQGUkk8c5F6ij8I6KwMBhfpJ1463Av4nzicr60jRzTS3CPI6OVNXAMlxQ1rrYaxyVlrmoL+YHtHR0K+nAk4VPQ+8WHTqY6Oh1N9XTDuHx/8AmJLQP0yywdhXX6BHR0OGVYdX1HUIWx1GlOFKRLAikz5oY6Ojb+P2lB2wjQ+H2gPaP1K+agR0dHRz8KegMF/3F9T7w+wx/wDkR0dC4gylmnzhBY+rwjo6LntIdKG6IKwH0x5HRtE1NZ+8EzEgyw9esdHRN/xP8kGMDM3y8DJvHR0ZVFSXrB2y0jMaWEdHRFPh/lDHD38fuYJR9Q6/ePY6Mfy7VU4V8IQ480PzWOjoL4i+qscWCmpuj7RXhjv+B9o8joyqb6Pmhyl60F4NwgonpHR0b049wk5WT6jc6niY6OjoR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 name="Picture 7" descr="http://www.turizmtrend.com/resimler/16000/17049.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85736"/>
            <a:ext cx="8229600" cy="1143000"/>
          </a:xfrm>
        </p:spPr>
        <p:txBody>
          <a:bodyPr>
            <a:noAutofit/>
          </a:bodyPr>
          <a:lstStyle/>
          <a:p>
            <a:r>
              <a:rPr lang="tr-TR" sz="4800" dirty="0"/>
              <a:t>3. MENDERES   </a:t>
            </a:r>
            <a:br>
              <a:rPr lang="tr-TR" sz="4800" dirty="0"/>
            </a:br>
            <a:endParaRPr lang="tr-TR" sz="4800" dirty="0"/>
          </a:p>
        </p:txBody>
      </p:sp>
      <p:sp>
        <p:nvSpPr>
          <p:cNvPr id="3" name="2 İçerik Yer Tutucusu"/>
          <p:cNvSpPr>
            <a:spLocks noGrp="1"/>
          </p:cNvSpPr>
          <p:nvPr>
            <p:ph idx="1"/>
          </p:nvPr>
        </p:nvSpPr>
        <p:spPr>
          <a:xfrm>
            <a:off x="0" y="1000108"/>
            <a:ext cx="9144000" cy="4709160"/>
          </a:xfrm>
        </p:spPr>
        <p:txBody>
          <a:bodyPr>
            <a:noAutofit/>
          </a:bodyPr>
          <a:lstStyle/>
          <a:p>
            <a:r>
              <a:rPr lang="tr-TR" sz="4400" dirty="0">
                <a:solidFill>
                  <a:srgbClr val="002060"/>
                </a:solidFill>
              </a:rPr>
              <a:t>Akarsular, eğimlerinin azaldığı yerlerde kıvrılarak akarlar. Hem aşındırma, hem de biriktirme sonucunda, bu kıvrımlar daha da genişleyerek menderesleri oluştururlar.Mendereslerde yana aşındırma fazla olduğu için sık sık yatak değiştirirler. </a:t>
            </a:r>
            <a:endParaRPr lang="tr-TR" sz="4400" dirty="0"/>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J:\coğrafya performans\akarsu foto\kanyon vadi.jpg"/>
          <p:cNvPicPr>
            <a:picLocks noChangeAspect="1" noChangeArrowheads="1"/>
          </p:cNvPicPr>
          <p:nvPr/>
        </p:nvPicPr>
        <p:blipFill>
          <a:blip r:embed="rId2" cstate="print"/>
          <a:srcRect/>
          <a:stretch>
            <a:fillRect/>
          </a:stretch>
        </p:blipFill>
        <p:spPr bwMode="auto">
          <a:xfrm>
            <a:off x="-142908" y="0"/>
            <a:ext cx="9753600" cy="7315200"/>
          </a:xfrm>
          <a:prstGeom prst="rect">
            <a:avLst/>
          </a:prstGeom>
          <a:noFill/>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32769"/>
                                        </p:tgtEl>
                                        <p:attrNameLst>
                                          <p:attrName>style.color</p:attrName>
                                        </p:attrNameLst>
                                      </p:cBhvr>
                                      <p:to>
                                        <a:schemeClr val="accent2"/>
                                      </p:to>
                                    </p:animClr>
                                    <p:animClr clrSpc="rgb" dir="cw">
                                      <p:cBhvr>
                                        <p:cTn id="7" dur="100" fill="hold"/>
                                        <p:tgtEl>
                                          <p:spTgt spid="32769"/>
                                        </p:tgtEl>
                                        <p:attrNameLst>
                                          <p:attrName>fillcolor</p:attrName>
                                        </p:attrNameLst>
                                      </p:cBhvr>
                                      <p:to>
                                        <a:schemeClr val="accent2"/>
                                      </p:to>
                                    </p:animClr>
                                    <p:set>
                                      <p:cBhvr>
                                        <p:cTn id="8" dur="100" fill="hold"/>
                                        <p:tgtEl>
                                          <p:spTgt spid="32769"/>
                                        </p:tgtEl>
                                        <p:attrNameLst>
                                          <p:attrName>fill.type</p:attrName>
                                        </p:attrNameLst>
                                      </p:cBhvr>
                                      <p:to>
                                        <p:strVal val="solid"/>
                                      </p:to>
                                    </p:set>
                                    <p:set>
                                      <p:cBhvr>
                                        <p:cTn id="9" dur="100" fill="hold"/>
                                        <p:tgtEl>
                                          <p:spTgt spid="32769"/>
                                        </p:tgtEl>
                                        <p:attrNameLst>
                                          <p:attrName>fill.on</p:attrName>
                                        </p:attrNameLst>
                                      </p:cBhvr>
                                      <p:to>
                                        <p:strVal val="true"/>
                                      </p:to>
                                    </p:set>
                                    <p:animRot by="120000">
                                      <p:cBhvr>
                                        <p:cTn id="10" dur="100" fill="hold">
                                          <p:stCondLst>
                                            <p:cond delay="0"/>
                                          </p:stCondLst>
                                        </p:cTn>
                                        <p:tgtEl>
                                          <p:spTgt spid="32769"/>
                                        </p:tgtEl>
                                        <p:attrNameLst>
                                          <p:attrName>r</p:attrName>
                                        </p:attrNameLst>
                                      </p:cBhvr>
                                    </p:animRot>
                                    <p:animRot by="-240000">
                                      <p:cBhvr>
                                        <p:cTn id="11" dur="200" fill="hold">
                                          <p:stCondLst>
                                            <p:cond delay="200"/>
                                          </p:stCondLst>
                                        </p:cTn>
                                        <p:tgtEl>
                                          <p:spTgt spid="32769"/>
                                        </p:tgtEl>
                                        <p:attrNameLst>
                                          <p:attrName>r</p:attrName>
                                        </p:attrNameLst>
                                      </p:cBhvr>
                                    </p:animRot>
                                    <p:animRot by="240000">
                                      <p:cBhvr>
                                        <p:cTn id="12" dur="200" fill="hold">
                                          <p:stCondLst>
                                            <p:cond delay="400"/>
                                          </p:stCondLst>
                                        </p:cTn>
                                        <p:tgtEl>
                                          <p:spTgt spid="32769"/>
                                        </p:tgtEl>
                                        <p:attrNameLst>
                                          <p:attrName>r</p:attrName>
                                        </p:attrNameLst>
                                      </p:cBhvr>
                                    </p:animRot>
                                    <p:animRot by="-240000">
                                      <p:cBhvr>
                                        <p:cTn id="13" dur="200" fill="hold">
                                          <p:stCondLst>
                                            <p:cond delay="600"/>
                                          </p:stCondLst>
                                        </p:cTn>
                                        <p:tgtEl>
                                          <p:spTgt spid="32769"/>
                                        </p:tgtEl>
                                        <p:attrNameLst>
                                          <p:attrName>r</p:attrName>
                                        </p:attrNameLst>
                                      </p:cBhvr>
                                    </p:animRot>
                                    <p:animRot by="120000">
                                      <p:cBhvr>
                                        <p:cTn id="14" dur="200" fill="hold">
                                          <p:stCondLst>
                                            <p:cond delay="800"/>
                                          </p:stCondLst>
                                        </p:cTn>
                                        <p:tgtEl>
                                          <p:spTgt spid="327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860"/>
            <a:ext cx="8229600" cy="1143000"/>
          </a:xfrm>
        </p:spPr>
        <p:txBody>
          <a:bodyPr>
            <a:noAutofit/>
          </a:bodyPr>
          <a:lstStyle/>
          <a:p>
            <a:br>
              <a:rPr lang="tr-TR" sz="4800" dirty="0">
                <a:solidFill>
                  <a:srgbClr val="66FF99"/>
                </a:solidFill>
              </a:rPr>
            </a:br>
            <a:r>
              <a:rPr lang="tr-TR" sz="6000" dirty="0">
                <a:solidFill>
                  <a:srgbClr val="66FF99"/>
                </a:solidFill>
              </a:rPr>
              <a:t>4. PLATO</a:t>
            </a:r>
            <a:br>
              <a:rPr lang="tr-TR" sz="4800" dirty="0">
                <a:solidFill>
                  <a:srgbClr val="66FF99"/>
                </a:solidFill>
              </a:rPr>
            </a:br>
            <a:endParaRPr lang="tr-TR" sz="4800" dirty="0">
              <a:solidFill>
                <a:srgbClr val="66FF99"/>
              </a:solidFill>
            </a:endParaRPr>
          </a:p>
        </p:txBody>
      </p:sp>
      <p:sp>
        <p:nvSpPr>
          <p:cNvPr id="3" name="2 İçerik Yer Tutucusu"/>
          <p:cNvSpPr>
            <a:spLocks noGrp="1"/>
          </p:cNvSpPr>
          <p:nvPr>
            <p:ph idx="1"/>
          </p:nvPr>
        </p:nvSpPr>
        <p:spPr>
          <a:xfrm>
            <a:off x="142844" y="571480"/>
            <a:ext cx="9001156" cy="4709160"/>
          </a:xfrm>
        </p:spPr>
        <p:txBody>
          <a:bodyPr>
            <a:noAutofit/>
          </a:bodyPr>
          <a:lstStyle/>
          <a:p>
            <a:pPr marL="651510" indent="-514350">
              <a:buNone/>
            </a:pPr>
            <a:r>
              <a:rPr lang="tr-TR" sz="4400" dirty="0"/>
              <a:t> </a:t>
            </a:r>
          </a:p>
          <a:p>
            <a:pPr marL="651510" indent="-514350">
              <a:buNone/>
            </a:pPr>
            <a:r>
              <a:rPr lang="tr-TR" sz="4400" dirty="0"/>
              <a:t>   </a:t>
            </a:r>
            <a:r>
              <a:rPr lang="tr-TR" sz="6000" dirty="0"/>
              <a:t>Çeşitli yüksekliklerdeki düzlükleri  akarsu vadileri ile parçalanması ile platolar oluşur. </a:t>
            </a:r>
          </a:p>
          <a:p>
            <a:pPr>
              <a:buNone/>
            </a:pPr>
            <a:endParaRPr lang="tr-TR" sz="8600" dirty="0"/>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anim to="1.5" calcmode="lin" valueType="num">
                                      <p:cBhvr override="childStyle">
                                        <p:cTn id="9" dur="500" fill="hold"/>
                                        <p:tgtEl>
                                          <p:spTgt spid="2"/>
                                        </p:tgtEl>
                                        <p:attrNameLst>
                                          <p:attrName>style.fontSize</p:attrName>
                                        </p:attrNameLst>
                                      </p:cBhvr>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coğrafya performans\ana sayfa.jpg"/>
          <p:cNvPicPr>
            <a:picLocks noChangeAspect="1" noChangeArrowheads="1"/>
          </p:cNvPicPr>
          <p:nvPr/>
        </p:nvPicPr>
        <p:blipFill>
          <a:blip r:embed="rId2" cstate="print"/>
          <a:srcRect/>
          <a:stretch>
            <a:fillRect/>
          </a:stretch>
        </p:blipFill>
        <p:spPr bwMode="auto">
          <a:xfrm>
            <a:off x="0" y="12875"/>
            <a:ext cx="9161231" cy="6845125"/>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3.bp.blogspot.com/_QxIL4_gXLac/SoCPszLVaHI/AAAAAAAAAqQ/_zTmO1V3myk/s400/DSCN360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randombar(horizontal)">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229600" cy="1143000"/>
          </a:xfrm>
        </p:spPr>
        <p:txBody>
          <a:bodyPr>
            <a:noAutofit/>
          </a:bodyPr>
          <a:lstStyle/>
          <a:p>
            <a:br>
              <a:rPr lang="tr-TR" sz="5400" dirty="0">
                <a:solidFill>
                  <a:srgbClr val="FFFF00"/>
                </a:solidFill>
              </a:rPr>
            </a:br>
            <a:r>
              <a:rPr lang="tr-TR" sz="5400" dirty="0">
                <a:solidFill>
                  <a:srgbClr val="FFFF00"/>
                </a:solidFill>
              </a:rPr>
              <a:t>5. PENEPLEN</a:t>
            </a:r>
            <a:br>
              <a:rPr lang="tr-TR" sz="5400" dirty="0">
                <a:solidFill>
                  <a:srgbClr val="FFFF00"/>
                </a:solidFill>
              </a:rPr>
            </a:br>
            <a:endParaRPr lang="tr-TR" sz="5400" dirty="0">
              <a:solidFill>
                <a:srgbClr val="FFFF00"/>
              </a:solidFill>
            </a:endParaRPr>
          </a:p>
        </p:txBody>
      </p:sp>
      <p:sp>
        <p:nvSpPr>
          <p:cNvPr id="3" name="2 İçerik Yer Tutucusu"/>
          <p:cNvSpPr>
            <a:spLocks noGrp="1"/>
          </p:cNvSpPr>
          <p:nvPr>
            <p:ph idx="1"/>
          </p:nvPr>
        </p:nvSpPr>
        <p:spPr>
          <a:xfrm>
            <a:off x="0" y="714356"/>
            <a:ext cx="9286844" cy="4786346"/>
          </a:xfrm>
        </p:spPr>
        <p:txBody>
          <a:bodyPr>
            <a:noAutofit/>
          </a:bodyPr>
          <a:lstStyle/>
          <a:p>
            <a:pPr>
              <a:buNone/>
            </a:pPr>
            <a:r>
              <a:rPr lang="tr-TR" sz="4000" dirty="0"/>
              <a:t>   </a:t>
            </a:r>
            <a:r>
              <a:rPr lang="tr-TR" sz="4400" dirty="0"/>
              <a:t>Akarsu aşındırmasının zaman içerisinde ilerlemesi ile vadiler genişler , yamaçlar yatıklaşır.  Su bölümüm çizgileri belirsiz hale gelir . Bu olayların sonucunda artık akarsuyun kaynak kısmı ile ağız kısmı arasındaki eğim ortadan kalkmıştır</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data:image/jpeg;base64,/9j/4AAQSkZJRgABAQAAAQABAAD/2wCEAAkGBhQSERUUExQWFBUWFxgYGBYVFxcYFxgaFRgXFxwWFxgYHCYeFxojHBQWHy8gIycpLCwsFx4xNTAqNSYrLCkBCQoKDQwMGQ0PGTAkHiQzNTU1NSkqNTU1KTI1NTUpLTU1LjI1KjUyLy81NSkpNTUpNTYpKSksLCkwLC41LCwpLP/AABEIAI8BYQMBIgACEQEDEQH/xAAcAAABBQEBAQAAAAAAAAAAAAAEAAECAwYFBwj/xABJEAACAQIEAgQLAgkMAwEBAAABAhEAAwQSITFBUQciYXEFEzJCUoGRkqHS06KxBhcjU2Kys8HRFCQlMzQ1Q3KCwuHwFeLxY6P/xAAZAQEBAQEBAQAAAAAAAAAAAAAABAMBBQL/xAAtEQEAAAQEBgICAQUBAAAAAAAAAQIDFARRktEzNFJhobFxgRFyQSEyQmKREv/aAAwDAQACEQMRAD8Al+AHR/hcXglu3FAYZRoqa9RDJlSSesa0o6IcDE5T7tr5Kboi/u4d6/s7dbYGo6NGSaSE0YPVxWKrU60ZJY/iEO0MmJ/FDgfRPu2vkp/xQ4HkfdtfJW1U6U4aRWtvTyTX2I6vEGJHRBgY8k+7a+SmHRDgo8k+7a+SttOlIbUt6eRfYjq8QYpeiHA8j7tr5Kn+J7AxsfdtfJWy4U9sUt6eRfYjq8QYheiHBHzT7tr5KSdEOBPA+7a+StjiGIt3CCQQrERvIBj4xUfBbMbNsnyiik8ySBM+ulvTyL7EdXiDIr0QYH0T7tr5KivRFgfRPu2vkrc223pWm1pb08i+xHV4gw46IcF6J9218lL8UOBk9U+7a+Stwm5pgaW9PIvsR1eIMSOiHAzGVvdtfJSXoewXFT7tr5K2wOtBYrEut+2qmUYlXAAMHKSCTMjbupb08i+xHV4gyp6IcF6J9218lI9EWBmMp9218lbcjWlPWpb08i+xHV4gxH4osDPkn3bXyVC70TYBdWEAcStqP1K3U9ahPDODN2w6LGZhAzaDcHU68qW9PIvsR1eIMn+KLAzGU+7a+SrB0O4H0T7tr5K2ROoq1zrS3p5F9iOrxBhW6IMD6J9218lP+J/Ax5J9218lbe4NKiG00pb08i+xHV4gxDdEOCjyT7tr5KX4ocDE5T7tr5K3E9U0l1Bpb08i+xHV4gxKdD+BImD7tr5KY9EGB9E+7a+StunkmkNqW9PIvsR1eIMOOiHA+ifdtfJTL0RYI+afdtfJW4QU4HKlvTyL7EdXiDEDogwXon3bXyU1vohwR80+7a+Stuq0yUt6eRfYjq8QYtuiDA8j7tr5KieiHBT5J9218lbikySaW9PIvsR1eIMO3RDgeR9218lJuiHAyND7tr5K2zLrTstLenkX2I6vEGIbohwI80+7a+Sk3RDgfRPu2/krbOKa5wpb08i+xHV4gxT9EOBEdU+7a+SmboiwQ80+7a+Sttc4Urm1LenkX2I6vEGKfoiwQHkn3bXyUzdEOCA8k+7a+StwwpMNKW9PIvsR1eIMQeiPA+ifdtfJXN/CPo0weHwz3USWXLAZbcasBwUc69IyaVwfw4/sN3vT9dayrUactKaMIfxFThMXWnxNOSab+kYw/iGb5ZyjlSp6VbJPxB9HdEP93DvX9nbraAb1iuiP+7h3r+zt1tUGk1zD8KD6x3MTfXogdDUl8mmTamI0rdGRPVqqziVcSjBhzUgjtGlWE9XaeyfhQHga2fFklVUs7N1WzAzx2AGwEdlAcKmjUwWKSb86B7fHhUcM0qJJmOIj4cKkh1oe1dW2ksYAJG+biYA4k9lASKZBvQJ8Lop1FwbD+rfc7DaasXGudFtkdtwhR3x5R9lAWopLvXN/ld1TJKONREMuvIGST3wast+EW2ay4PIFG/3CgOA1mqzo4OUSdCdAY148e6grPhZTdCZLgJMSQMoMEwSGIB02ou6NRpPWGwBO8TryoLp15UqZdNN4p4MzQNxqLidDx09ooW/jj4zKiqY0LO2UT6CwJLc+VRPhFs4XxT5t4zIRpxnN+6gKwTgomnmjnwHbrV7NNclb97bqTJGouMdzuVEDvq58fcU5WtZpEzacGBtJDZY+O1Ae7aVAtpQVzwqR/hPPKbc+zPNPgfCS3swWRkOVpjQkA8CRxoDFbQ1IbUlGlOpAFAl2phtUi2hqI2oEp0qKNoacbVAGgkj+unDVG2N6e3QTFRZtalNMx1oE51prmhFPcWmc7UDsaa5wqTqIqsrz40D3CdKTGnuGmcbUEmaKZzpTOdKdxpQJzpXC/DkfzG5/o/XWu2w0FcP8OP7Dc70/XWscRwZ/iKvA83S/aHt8tUqVKg+jeiP+7l71/ZW62yjSsT0Rf3cO9f2dutoDoa5h+FB3HcxN9ejpsaS+TSt6A04GlbozAaVRhVhI10LbiPOPAcOVXZerQVvEqgeSP6w6AGZYBojdmg8KA5Xqu5iFXVmCjtMf/aCR7lyN7amRCjM5jm0ZV9U99VhUtklShYcWYse93OqRynuoCRjGaTbXKvp3JC96ru3rgVThLIJJSWaSfGEwOB6saa8hy1NPav25zM6sZ3IgAclnQVIY20JllZmIJyuB5Ox1IiBwoLsNYALElSfOIEZdPN4rPPjULTZtkEboxgaDiBJJM8dBQxxiMwllcmMttWzGRMaDThMnQURaR3YhjkAAhUPW1J3ffhwigqOKyvljO5OsGWH+ZohO7SkmGNxnDnKFGioYnMN2bc+qKnhrIFtIEZWWY/zET8avt6XW00Kr97D7ooKCAEtECIa2e6TB/Woq+vVbbQTrMaEHWNeFCERY38mPsOP4V0Lsa77Hbf1dtA4PWoHEYxmYrbzQNGdYkfopm0zc22HfTeErxCALOZyoGsEA7kxtAmqrWBEBRmYAMFDxkGXYMFAme3kaCpvCiWQSFYhfNDArJ2zNsGJ7SatwWIVEklVJAnXN1iNoGrGfbwp8ewLBBAAGoGoBHW2jSJLSNfJqy3hkUMVVEymAQoBCrlJE7nY+2gGt4wrdCogAdnZix1DATmKrw/4mKuRUA1dXYsSx3M+joTlAkb1Xew4IlkBYnqA6SzgnKewCJ7qHvYYraKh4Vjb0CrqLhVYJM7LppEQKAu/jfGQiHqlgrOvGQeqjc+Z4Dtq7CWRbuXFUADJbMDsLiq0TLZQR5LKB2APlqxhF8fpWiPWrj9zGgNnSpaRUBtUl2oEu1KNKbhUL2ICIWbQD49g5mdIoI3cUqL1mCyYGYgffSta9orl27TNLXAwuOIVQZyLI6o82fSE6604U2ZyEDTr6HICdiqzoTPkjTiaDo3MUqCWYLJgSRr3c6fC4hXBKkNG8cOw8qBwmCzS7nOSNM0T3abDsHrJqhcMwYFYW7oF10EmDnHFDpAk9kUHae6FkkgAbk6Ad5oKx4Zt3LmS2S2/WAOWV3XMdzFB4m0WO5NyCZYQqASA4TYGfJnXczpRTWghw4UQMxHvoxJPOSBrQdFhqKi+4qTnWo3KBOZNJ+FMw2qGLxQQSe7TUknYAcTQWPwpNQFy/eYEwtoAefqfWQYHsNQtPeY6sAI0Pi5ntnNHq37qDqOumlRc0GcO508c88SAgA7IK6+2opi7sH+rgGPGGQDzhRv3zFAew0rhfh1/Ybnen660Xixc0VbzG4wkQECqB55GU6ToBOprnfhbeL+DCx3K2ie8ss/GscRwZ/iKvA83S/aHt8v0qVKg+juiMf0cO9f2VutogrF9EJ/o4d6/srdbSNK5h+FB3HcxN9ejLtTqerTJsaeerW6NC7dhCzbAEnuAk/dXIw/g9WbPeBa4y5tZCoD5oAMbQDxozwjqET021/wAq9ZvgAPXUb1olxJBDFYWNQqdYmeRPCgs/8Zb1OUroZysw4dh5UsF4OtAAqoPEEy3szTFWY4kW3g6lSB3tp++rVOUHko+4f8UE0aeM1CFBHVEkwNNdifuBqGAEIoO+UfHX75p/OHYGJ/77aANLee47DzGRB2QQXP2o9VF2k/KzzWJ5Q3/sfZXMs3mOFdlORjnYGJ8pjBA56iulaWCoknSJPYBqe3SgpzRbfXyS3wYsKIZ/yg7Vb4ZTVcSLo3P7yopJqbZ4x96/8UFLoDaugf8A6fGW/fRttpg8wPiP+aDe4F8bJgSOGvWUAADiTG1D2bpdVtmVACi43IwB4ufSM68h30C3uAkGFyquhEagsYPOAP8ASaLu4lohes5HmiRqdDyJ20/5NQuyCZkiCF55pOWP+6AVDEWspIJ6x5SNYiSOAUZtOzmaCnxZysTrOZe4Tq0+dLDej8QM1xV4alu3LET2SfhUcVhgyhQNAAQZjaInvE1QcRqzZok6QJOVJ27Cc2vI0ErzZ7gI2U9XtZSJM8olf/tLF2gXtKAImfVbBI9jMtRsJAltMskk8Mwkj2QfbSwyEutxt3DBQeCAAqD2nVj3igndE2n7Gb4MH/fUsTpesnn4xe+QD/spZIW6O8+1B/CoYlhFhv0xr/nRhQdADSnjSm82kp0oErQNa5DP45i4JNu3qqr559LXYROUbnepeF8RmGTUjTPlIBObyU7idTHCKRIVLjDqkLA0KkNsAw46xBoCHuEnIhgkSTE5VjfXzjoBPaeFRt4adAeoOEyW5sT2ydzSt4cMoCEZDJJklmI58+2eW1RzWhbMEhQeBIbMOHOfhQObQKs8gEDqsrECBtm4ED10sG4VSxkFjm11Og3nlpIquyVzDO6RMhNN95J2LcZ9nOoXscjqQCsuVQAMCxBOsjhoSaCzwdbMvm8/K0cgwIA+HtJpO/5KwTwa1Ptyn76KzRePai/ZLD/dQWKaMO36BP2Lk/dQdZ6gTrU7utQcbUEnO1c+0wvPmPkiQg2LTvcjcch2SafwhdBYWzOUQbhAJJna3pO+57B21Z4RuaBFUsTE5YGVd9+EwPjQU208YFMMB5sGcondi2hbTtiedHO4GVdTOkxPtNIKAFAEQNAOHZUWOVSWaRrwjTaNN6AdyDmBgKp1gTmJ5nl2Vdir6qgbLyCgiDJ0CjlPZVeFOUZddzA4gb9Yjj/HWaoxj5ut5tt1A7WzDMw7pj1tQXYOwVd8xJY5CTwnrCB+iMulcT8I/wC62HIhfdux+6tAFPjiOHix9lj81Zz8I3B8H4gDzbxHYZug6e2scRwZ/iKvA83S/aHt8z0qVKg+jeiI/wBHjvX9nbra8DWK6Ih/Rw71/Z262i8ZrmH4UHcdzE316DvjQtxLcElwxB0gZIJn21f5poe9YU3LbEnMocKBsZAzTpyFFAaVujAKM1/st2xHfcY/uQVItN4bQqnvJbXTshfjT4FZ8Y/puQP8tvqD7ifXTYZp6wiGc77wOqI92gtvico5sPs9b91SxR6rRxge8Qv76YmbgHoqT72g+40nMsoniT6lH8WWgWEALOe0L7v/ACTVeKvdS8RuFyjvI/8AYVfhEyiD2ye0kmgbx6iD85eB9QOb7raigsu24CoBpnUHuUB/9oHrogXAcjA7kfEGPvFTtnrEd37xQ9t5QHkV+DRQWWh+UbtCnflI/cKGN0KiTJIYAAasSJWAOJiT6qsvYjJdAgsWU5QOMGdeQE702DwWUl2MsZ14KCZKrOw5njQD3bbZsx/rX6qAai3p5X6RAkk9woq3ZyZUCykQew8zzkn20PZYO/jGHVbqp2KfOjhnPwy1dczZRbJgmRmG4UDyu+IHroHswXLaGGIX1jVjz10nlUbdoy7yCdEBPkk6SB2TC+qplgASkcAsc4j1jTfsp7Nkh8u6hF32JzEz3yBQNiBCrbGpYZZ7ANWJG2lVQCwVQIJG2pypqSfYBHaakmIm6SskxlQdg3cngDpHEgUsKSbkzMacgw1Bj/V91BX4SGa2FI1uMqMBxg6/BfYavDApab/L8VIqrDv4y+zHUKITXtKs3rIjuqZeLSn0XX2B4j2UFo8pxwIU+2V/cKBu3h4qyu7lrcKNSchGY9wAMmiMXislwALmZk6qjmG3J81RO9S8HeDhbBJOZ2Grdkk5V5KCdqAwbVViMRkSYkkwo5sdh+/1VY2gn/vfXOFzxmZiCQBCLqCSd2MbA7f5Z9KgbBlQpJEtMs411aesGP3xtFXvcYwinMfObaBw15ns5U+FEIWJ0g5lPA7mOzWO4CoYPRczHYanYS2+nEzxPdQNbClYy+Sdc0qw36wJ9es61WxW4xkZVGuaBmaNAdZyjlxPdU3xDIesRGbrDSAsGO4E/GmfEqIFsBtZES3edNzHL20EvEpbQg7KJA0nXYgc5MDvobC4UZWdh1w2++UBtgT2ASeNXNreVQNJzueOaDkHqhjHdU91vDvj1oP3g0Ft9vyyabq49mU0HinzF7C6s7GeSKwBLH2wBxPcat8IYiPFMozMT1VmJzI3wEgk9lE4TB5JJMu2rNtJgDQcABoOygIZYgdkezShsbixbTNEnYDiWOgH/e2iWHsrlITcuZyYtgNk3knjdnzdNBpO/OgJw1sqBIktLMTozMY8kctIAOoAFRVC7llYqhADbasNwp1ygDQxPZUMaSxRY6piATDE7yeJULueB3ojD3hkB0CjQQCFgcp4CgsvPrlh+8DT2njQt0lWCkFoEqWYAabux3mTA050/hDwiAyosl2BMgSFAjrEns2HE1cthQg07ZbUyOJnc0FWJxDoASEaToqzJPIelprJiINVJhiLDqdSpaTzgh5HtqFh/GlL2sZ2VOxYYT/qMH1Cr8TdAW9Ogj9ZI+8UEPCF1vGIE8t1cZvQGhzns5dtAfhlYCeD3VRAXIB76695rq4KwcvjHEXGCyPRAGiT8T2zXO/Do/zG53p+utY4jgz/ABFXgebpftD2+WaVKlQfRvRH/dw71/Z262g1rF9EQ/o8d6/s7dbOYrmH4UHcdzE316V3F8kyRDcNZkEQezjT374S2zHzQT7AajiLkITJEFfJEncaRyoPG3zcttbtjMD1Sx8gQdRI1Y8NBpOprdGJwVplsKumYLx2zHX2SakLOVEEA5SN/ZmHI6n20MMTdnLlt8dZff0dv/lPiEvFIC2j3l4kGddOygOy8Y1/hUVtCZ4xHqmaGFy9yt+8/s8mo2cTeJICWyBxztBPIdXhQHIu+poDIDdAG1pF1PpORy/RX7VSfE3VBLJbA4nxjerzKH8EXi9m7cIys7OYmYyDKNf9M+ug6E9fvX7iP40IzyDaTVyW/wBPWnM3Ia95qV2+WYLa3jrNuEmD62029tE4XDBNBqTuTqzHmx4mgaxh8pJkljux3PZHAdgoC9jPHOUGtsaOR552yjmoJEnjtV+Kutdm2h2MO42UcVGoljtodAaexaVMiyoA4AHWDIA10ExoZoIYW1qQBovVg6ym690A/A1G80tmJOXVQBuwGpj0QTuezhSeQxIGpMOBIMTAidJ5mdoqeHwxDFpViRAOsQDtHIbacqAW7o6sxBdSCqqTAWSpPIwJ7aOxRzErmKrEswMEA8AeBMeod9V3vKjSCDJk6EqRppERUFwUspbrDMH1mcw/R7wNeQ0oKrl2era6iLJJ2ZogADiFY6TvTW7vibRRdXzMg9UEt3Kpn1CqsdjhY1YeMbQsqatoSRwgSxJ1j10VasSLzsozsuwmApUMFHbzPEigLs4YI6quwtkD1MNe8lqGv3iqtbUS7M2VeGjSWY8FHOrMVfOe3kGZip02ADBYZuMSB2mrrWFCSRqzasx3Y9vIchQPh8JlUknM7eUxG/IDko4CrwdKTPprQOY3hpItew3P4J9/dQV4q742IP5ME5jwcjdf8g4xvtVtp5GbcjQkaAxvA5DUDtol3VEEjTQQB7ABVBDPEJk/SYjMOwKCfjQCX77yEGvWUNI3JEidNxEkdtWPfyCCVOvXJI0nsAkz66Lt4VQuWJgzrrJ3k8zVCqC4yDRM0kDQFgNB+lx09e9BQ9poJY9U8GnUHfTXKDy7zT3Metq3mIAgAaROs5VAG5nYdtHM0an1k1xVuG9ibZI6i5mUHeVHVc9pmR2CgNwSkojtGZ2DNGwzLGUdg0Htq17wQ3Cdiqabkk5lAHMnlVSvGHBJgKRJmICOAfgKfB4fxj+NYERoingNeuw9IyY5DtoH8HYIgK1zV8oWOCAR1R7NTxPZXQc61HjvQ/hDGlYVRNxtFB+LHsH8BxoIYxjcfxSyFEG4RppuEHaw35Dvq3GXPFiQANhJ0A1ABPYJmntYcW1AnbUk7knUse0nWqruKdiPFpoRo7kBYPEAGSPZNBK5hAUGUhyYlmg54OzEcD2bVG/aIBJWcuoAOad+ECJEiNe41dYw+RQBruSeZJknTbUmoYvV0BkKQdiRJGsEjWIk0FFmxJDBpMRI208yG17dafwpdIXKDq3VEbn0iPgPXRYtBRA0G5J1M8SSda5uHxAuXyZ2AYDiFkhT6zLdyrQEIIs2uEFDp2mD99QNvxt4n/DQgEcGuLPqIWfb3U2IYm2LamHZmAI81UYnP6gB6zR9uyEQKugGg/7zoLXGkVwfw3P8xud6frrXdfYVwvw4/sN3vT9daxxHBn+Iq8DzdL9oe3y1SpUqD6N6Iv7vHev7O3WvvYlUHWMTsOJ7hufVWM6KnK+DCRqQARPZaSu/hMG+YE3QWZA5bxYJMkSJJmNRAHKuYfhQdx3MTfXpfiFuXEac1tSDAUS500zeiDyGvCRU7fWUIPI86BEfoabAcdTGgoRWv5AZQhyA0BkYSSDG44D20RhkuZmUeLtjKpgBn5iJJA0jlW6MdYtQkD7gPgNKRMAfdQPjb2RWzW+swEZDxMenTu14nIQkASSrMhIJiBIMbc6C10zkhZjziDGaNMoPLnHZVty8tpdR2AKJJPoqONBfyx1RmFpYWRAfXqEj0e+rrNsBy1xgWyzJ0VV1kLOw5k6mgFbEnNneCfFs6rwQACO9yTBPfHOp+DrTMrIui6Brg4nKAwTtkHrbDtNCXMFmR7pUwLYGU7v4vNl0BkKZ14nTau7gpyCRBjYAADs0NBLD4dba5UEKNh/HtrnY3EuX8XbVjoC7gqCA0wqknQmDrwFdJTXMxDst0soDfkwSCYkKW207aCVsPlyraRF2hmJ07l/jUVsuoP5RVUCdEkDuknTsqdm5cJiEErI6zGNeWUcxxqm4bpUapqSCFH+bTMTzA1jjQWfye4DoyNvqwZT1uMg/GKilm6WMm2qmerBbft6unH10hYcOuW6YIJ66qwkQdCsHialbvXBmzIGA3KEToAZytHwNA35UHyUMRszLoOABBA9vCqhiGYNP5NFaCfPLDQhYkLJ4jXWBG9EfysyPyby3DqxtO+aBVfg20TduFhlCvKqYJBZQS2mk6wKAXEYUeLBAIDFVReI8Z1SzcSxB47DSj710+Oe2glmVT+ioIKy3sGnGqL96VUTBty7GJCi3miRzMAx2GjsFbUKCuubrFjqWJjrE8Tw7NqC3B4YWwFkttLHUtAiSf+xVt2kTqKjiVlSOYP3UAn9cP/yH/wDQj/Z98cqIvXAok7baa68oG57BXIwdrD+Jt5ginIu/VO2sbVZes2okuTGgAuXGAmBAUE60Bq22Yhm6qgyBxJ1EseG+3tonhXH/AJNZMjxTEwDqjHQzr27caZEtZOq7JPBWdOJGzaaUBxJYlV0XZmnj6K9u0nh30RZthUgCAOAoGzgOAu3ABoACB/tqnwhbe3Zci8whSetk4duUGgbHXg6t+bSc59Mj/DHMc+e3OrMMuW+oIk+LZiRtJZRHdC/Cmw9sGRBCqnUHvDN/D28aHwp8bcksAuVRoR1oHWQdgLiT6uOgX4K142Z/qlZiB+cOYme1BO3EiurapWwOQA5cKmlANisQLYk68ABuxOyjmahhsMQS7wXbeNlHBB2D4nWhDcc33bKrZDlUFoygqCWiD1jMdwqd/G3p0tLPA+Mkd56s0BFzEMSQiAgHKSzZZjeAAZGtPYweSTIEx1VEKI5DnrvxoK1duIWZreZjBJzoo0kaCAPXVz+EHJjxU91xKA3EO2UhPK0j267jQxQtkQ8MvXCzmL59JiDoMvdEUJcvXGPXttHBQ6hYncxqT36VdbxJXRLBHHqsgnvPGgs8LXxGSdCJc8kG/tiPbQWEUW7r3TAkDNyEIrKB3AxFSwx8YVJE+M6zzwIBK2/UNPV21V4OTxh60BVcRPnMqIoA5gRr2xyoOpgMORLuOs5mD5qnUIPvPaT2UYwqL07mAKB3FcL8Oh/Mbn+j9da72auD+HQ/mNzvT9daxxHBn+Iq8DzdL9oe3yzSpUqD6M6JRPg4f6f2VutDhbtxAgNljlTKxDW9YiCOtxis90R/3cO9f2dutnFcw/Cg7juYm+vTlePuZIFi5IafM2z5vT5VcuKfMT4m7BUDZN5J9LkaPU1VjcaLVp7jAkKCYG57BW6MAl1haymzdkNI0XYPI87lVr4o58wtXYykeSN5BHnUbh7wdAwMhgCDPA6/vqfCg5njybdxfFXesbmXqelMTrpqTVmGwjMwe6IhYCezV+DGdhwroA9lODJoGSnt0yCpIKBrY3oDFtluKxVj1HTqqW3giY7jR9sUyLrNByLfhNQ6SlwAIQfyVzTyf0e/2VBPCa5Yyv5e3in2z7+TyJrsrxqnF4xbSM7HQDbiewdtBzbXhhD4s9biD+SuQOqRwXTYVfb8LJL+Vwj8nc1lY9GoW/C4S1adgfyrKqhY0NySAdYiOPZRng7Hi6M6ZoDFTIggqYI35igFHhNCEPWmRI8Xc0lSPR7ahaxLPeuC0CA2Qm4ykBYEGAwGZtBA24nauqTrUgRNAOmDRVKR1TObmxbck7knnV2UDQbDSpga1F96CTLrSYaVHjU7goOPhry+LtDMspcZYkaeWu3DarPGgW326t2dCPTU/vop8DaOptoTxJVST64qH/jbP5q37i/woJM48bw8g/Bh/GhLhnD3AdYZ+7yyePfVtzwXYAJ8VbAAOpVdtzrFC4fDYZwMttYaSCUIDDckaRQFPgkFwQsZlfQaAxlM6af/AGqVwim3dGQTNwTlndQRwnjV3/ibJ/w1+P8AGof+EsweoBPIsPuNBUl03GUW9B4sZ29GcrAD9I/DeiU8HKGRhpkVlUDaDGvbtV2Cwq21yoAqiYAq5RQMh0qduq0qaCg5GKsAvfOobqEESD5I5f5TVgwH5RlzXIAUjrnjmH7hRGM8Gh3LZ3UsApyNEgTE6HmaifB8NPjbsxEym3udpoKDgkyWmKhjNsktLHUgN5RPOrXwFs3WlF1VCIEEQzbEa8qhe8FkADx1wKNdrZ2M+h2VC1DsGTEliVEdVDKzMgRqKCKWWFpCLjgyAZytpnynUifjVpwp8ZlNx4KzoFHGNwP+xTv4NbLl8cYmfITfNm5c6sfBXM4bxusEeQsawdaAK3K27du2QHLvrxAUuGc+0d5ij38Gr+Sy6LamBzkRqfiedLC+DxbLHMWZiSSQBEmYAGwkk+ui2oJRpypn0ApPwqRWRQNGmtcL8Ov7Dc70/XWu24rh/hx/Ybn+j9daxxHBn+Iq8DzdL9oe3y1SpUqD6N6Ij/Rw71/Z262deLfgZ0pWMFhVtEZjCknriCEVY0Qz5NdwdOdj0B7X+nWNKrLJJCWMI/8AI7KsThp6taM8sZfxH/eXL5emhdKpv4bOOt5ImV5yImZ4CdO2vNx044f0PtP9OnHTnY9D7T/TrW4k76Y7J7KrnLrl3eheCfB/iLIt5iwWcpI1AJJC9wmKLY6V5kOnPDxHix7X+nSHTnh/zY9r/TpcSd9Mdiyq5y65d3py0yb15l+POx6A9r/TpL05YceZ9p/p0uJO+mOxZVc5dcu70+1ToK8wXpzsDzPtP9OkvTpYHmD2v9OlxJ30x2LKrnLrl3enW6ZDrXmQ6dbHoD2v9OmXpzw4/wAMe1/p0uJO+mOxZVc5dcu705BrVV7CrcBVwGU8CPjXm69OeH/Nj2v9OkOnWx6A9r/TpcSd9Mdiyq5y65d25x3gMOtlEhVs3EYAzBCAgLp31d4G8HmxbKFs3WZhwChjOVf0RWAHTnh58ge1/p03487E+QPa/wBOlxJ30x2LKrnLrl3eoK1R415gOnKx6Hxf6dP+PLD/AJv7T/TpcSd9Mdiyq5y65d3p/Gk29eYjpzseh9p/p0/49sP+bHtf6dLiTvpjsWNXOXXLu9NzajuqV015f+PSx+bHtf6dJunTDnzPtP8ATpcSd9Mdiyq5y65d3p0aUxXSvMj06YeIyfaf6dMOnLDx5H2n+nS4k76Y7FlVzl1y7vQvCOD8dYe1MZ1KyOE02AR1tqrqAVUAkGZIESBy7689HTjhx5nxf6dI9ONj0B7X+nS4k76Y7FlVzl1y7vTQdKddq8xHTjh/Q+L/AE6cdOWH9D7T/TpcSd9Mdiyq5y65d3psU6V5h+PKx6A9r/TqS9OeH/Nj2v8ATpcSd9Mdiyq5y65d3ppWKlbry78eVj0PtP8ATqS9Olj0B7X+nS4k76Y7FjVzl1y7vTmGtM+9eZN06YcmfFj2v9Ok3TphyZ8WPa/06XEnfTHYsqucuuXd6XiUJBjUwaz3gnwPcVsIXGXxFp1bUEsznyRHAb1lT06WPQHtf6dJunOx6H2n+nS4k76Y7FlVzl1y7vTmXWo3a8zPTnY9Ae1/p0m6dMOf8Me1/p0uJO+mOxZVc5dcu705ztTnhNeXnpzseh9p/p07dOeHP+GPa/06XEnfTHYsqucuuXd6e9J1rzD8emH/ADY9r/TpN052D5n2n+nS4k76Y7FlVzl1y7vTn2rh/h0P5jcPan661jPx52PQ+L/ToLw50wYfEWGtZcubLr1z5JB2yDlWVatLNSmlhCP5jCP+MdlGEws9PESTzRl/EIwj/fLn8vGaVQ8aKVbfiKP/AN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9940" name="AutoShape 4" descr="data:image/jpeg;base64,/9j/4AAQSkZJRgABAQAAAQABAAD/2wCEAAkGBhQSERUUExQWFBUWFxgYGBYVFxcYFxgaFRgXFxwWFxgYHCYeFxojHBQWHy8gIycpLCwsFx4xNTAqNSYrLCkBCQoKDQwMGQ0PGTAkHiQzNTU1NSkqNTU1KTI1NTUpLTU1LjI1KjUyLy81NSkpNTUpNTYpKSksLCkwLC41LCwpLP/AABEIAI8BYQMBIgACEQEDEQH/xAAcAAABBQEBAQAAAAAAAAAAAAAEAAECAwYFBwj/xABJEAACAQIEAgQLAgkMAwEBAAABAhEAAwQSITFBUQciYXEFEzJCUoGRkqHS06KxBhcjU2Kys8HRFCQlMzQ1Q3KCwuHwFeLxY6P/xAAZAQEBAQEBAQAAAAAAAAAAAAAABAMBBQL/xAAtEQEAAAQEBgICAQUBAAAAAAAAAQIDFARRktEzNFJhobFxgRFyQSEyQmKREv/aAAwDAQACEQMRAD8Al+AHR/hcXglu3FAYZRoqa9RDJlSSesa0o6IcDE5T7tr5Kboi/u4d6/s7dbYGo6NGSaSE0YPVxWKrU60ZJY/iEO0MmJ/FDgfRPu2vkp/xQ4HkfdtfJW1U6U4aRWtvTyTX2I6vEGJHRBgY8k+7a+SmHRDgo8k+7a+SttOlIbUt6eRfYjq8QYpeiHA8j7tr5Kn+J7AxsfdtfJWy4U9sUt6eRfYjq8QYheiHBHzT7tr5KSdEOBPA+7a+StjiGIt3CCQQrERvIBj4xUfBbMbNsnyiik8ySBM+ulvTyL7EdXiDIr0QYH0T7tr5KivRFgfRPu2vkrc223pWm1pb08i+xHV4gw46IcF6J9218lL8UOBk9U+7a+Stwm5pgaW9PIvsR1eIMSOiHAzGVvdtfJSXoewXFT7tr5K2wOtBYrEut+2qmUYlXAAMHKSCTMjbupb08i+xHV4gyp6IcF6J9218lI9EWBmMp9218lbcjWlPWpb08i+xHV4gxH4osDPkn3bXyVC70TYBdWEAcStqP1K3U9ahPDODN2w6LGZhAzaDcHU68qW9PIvsR1eIMn+KLAzGU+7a+SrB0O4H0T7tr5K2ROoq1zrS3p5F9iOrxBhW6IMD6J9218lP+J/Ax5J9218lbe4NKiG00pb08i+xHV4gxDdEOCjyT7tr5KX4ocDE5T7tr5K3E9U0l1Bpb08i+xHV4gxKdD+BImD7tr5KY9EGB9E+7a+StunkmkNqW9PIvsR1eIMOOiHA+ifdtfJTL0RYI+afdtfJW4QU4HKlvTyL7EdXiDEDogwXon3bXyU1vohwR80+7a+Stuq0yUt6eRfYjq8QYtuiDA8j7tr5KieiHBT5J9218lbikySaW9PIvsR1eIMO3RDgeR9218lJuiHAyND7tr5K2zLrTstLenkX2I6vEGIbohwI80+7a+Sk3RDgfRPu2/krbOKa5wpb08i+xHV4gxT9EOBEdU+7a+SmboiwQ80+7a+Sttc4Urm1LenkX2I6vEGKfoiwQHkn3bXyUzdEOCA8k+7a+StwwpMNKW9PIvsR1eIMQeiPA+ifdtfJXN/CPo0weHwz3USWXLAZbcasBwUc69IyaVwfw4/sN3vT9dayrUactKaMIfxFThMXWnxNOSab+kYw/iGb5ZyjlSp6VbJPxB9HdEP93DvX9nbraAb1iuiP+7h3r+zt1tUGk1zD8KD6x3MTfXogdDUl8mmTamI0rdGRPVqqziVcSjBhzUgjtGlWE9XaeyfhQHga2fFklVUs7N1WzAzx2AGwEdlAcKmjUwWKSb86B7fHhUcM0qJJmOIj4cKkh1oe1dW2ksYAJG+biYA4k9lASKZBvQJ8Lop1FwbD+rfc7DaasXGudFtkdtwhR3x5R9lAWopLvXN/ld1TJKONREMuvIGST3wast+EW2ay4PIFG/3CgOA1mqzo4OUSdCdAY148e6grPhZTdCZLgJMSQMoMEwSGIB02ou6NRpPWGwBO8TryoLp15UqZdNN4p4MzQNxqLidDx09ooW/jj4zKiqY0LO2UT6CwJLc+VRPhFs4XxT5t4zIRpxnN+6gKwTgomnmjnwHbrV7NNclb97bqTJGouMdzuVEDvq58fcU5WtZpEzacGBtJDZY+O1Ae7aVAtpQVzwqR/hPPKbc+zPNPgfCS3swWRkOVpjQkA8CRxoDFbQ1IbUlGlOpAFAl2phtUi2hqI2oEp0qKNoacbVAGgkj+unDVG2N6e3QTFRZtalNMx1oE51prmhFPcWmc7UDsaa5wqTqIqsrz40D3CdKTGnuGmcbUEmaKZzpTOdKdxpQJzpXC/DkfzG5/o/XWu2w0FcP8OP7Dc70/XWscRwZ/iKvA83S/aHt8tUqVKg+jeiP+7l71/ZW62yjSsT0Rf3cO9f2dutoDoa5h+FB3HcxN9ejpsaS+TSt6A04GlbozAaVRhVhI10LbiPOPAcOVXZerQVvEqgeSP6w6AGZYBojdmg8KA5Xqu5iFXVmCjtMf/aCR7lyN7amRCjM5jm0ZV9U99VhUtklShYcWYse93OqRynuoCRjGaTbXKvp3JC96ru3rgVThLIJJSWaSfGEwOB6saa8hy1NPav25zM6sZ3IgAclnQVIY20JllZmIJyuB5Ox1IiBwoLsNYALElSfOIEZdPN4rPPjULTZtkEboxgaDiBJJM8dBQxxiMwllcmMttWzGRMaDThMnQURaR3YhjkAAhUPW1J3ffhwigqOKyvljO5OsGWH+ZohO7SkmGNxnDnKFGioYnMN2bc+qKnhrIFtIEZWWY/zET8avt6XW00Kr97D7ooKCAEtECIa2e6TB/Woq+vVbbQTrMaEHWNeFCERY38mPsOP4V0Lsa77Hbf1dtA4PWoHEYxmYrbzQNGdYkfopm0zc22HfTeErxCALOZyoGsEA7kxtAmqrWBEBRmYAMFDxkGXYMFAme3kaCpvCiWQSFYhfNDArJ2zNsGJ7SatwWIVEklVJAnXN1iNoGrGfbwp8ewLBBAAGoGoBHW2jSJLSNfJqy3hkUMVVEymAQoBCrlJE7nY+2gGt4wrdCogAdnZix1DATmKrw/4mKuRUA1dXYsSx3M+joTlAkb1Xew4IlkBYnqA6SzgnKewCJ7qHvYYraKh4Vjb0CrqLhVYJM7LppEQKAu/jfGQiHqlgrOvGQeqjc+Z4Dtq7CWRbuXFUADJbMDsLiq0TLZQR5LKB2APlqxhF8fpWiPWrj9zGgNnSpaRUBtUl2oEu1KNKbhUL2ICIWbQD49g5mdIoI3cUqL1mCyYGYgffSta9orl27TNLXAwuOIVQZyLI6o82fSE6604U2ZyEDTr6HICdiqzoTPkjTiaDo3MUqCWYLJgSRr3c6fC4hXBKkNG8cOw8qBwmCzS7nOSNM0T3abDsHrJqhcMwYFYW7oF10EmDnHFDpAk9kUHae6FkkgAbk6Ad5oKx4Zt3LmS2S2/WAOWV3XMdzFB4m0WO5NyCZYQqASA4TYGfJnXczpRTWghw4UQMxHvoxJPOSBrQdFhqKi+4qTnWo3KBOZNJ+FMw2qGLxQQSe7TUknYAcTQWPwpNQFy/eYEwtoAefqfWQYHsNQtPeY6sAI0Pi5ntnNHq37qDqOumlRc0GcO508c88SAgA7IK6+2opi7sH+rgGPGGQDzhRv3zFAew0rhfh1/Ybnen660Xixc0VbzG4wkQECqB55GU6ToBOprnfhbeL+DCx3K2ie8ss/GscRwZ/iKvA83S/aHt8v0qVKg+juiMf0cO9f2VutogrF9EJ/o4d6/srdbSNK5h+FB3HcxN9ejLtTqerTJsaeerW6NC7dhCzbAEnuAk/dXIw/g9WbPeBa4y5tZCoD5oAMbQDxozwjqET021/wAq9ZvgAPXUb1olxJBDFYWNQqdYmeRPCgs/8Zb1OUroZysw4dh5UsF4OtAAqoPEEy3szTFWY4kW3g6lSB3tp++rVOUHko+4f8UE0aeM1CFBHVEkwNNdifuBqGAEIoO+UfHX75p/OHYGJ/77aANLee47DzGRB2QQXP2o9VF2k/KzzWJ5Q3/sfZXMs3mOFdlORjnYGJ8pjBA56iulaWCoknSJPYBqe3SgpzRbfXyS3wYsKIZ/yg7Vb4ZTVcSLo3P7yopJqbZ4x96/8UFLoDaugf8A6fGW/fRttpg8wPiP+aDe4F8bJgSOGvWUAADiTG1D2bpdVtmVACi43IwB4ufSM68h30C3uAkGFyquhEagsYPOAP8ASaLu4lohes5HmiRqdDyJ20/5NQuyCZkiCF55pOWP+6AVDEWspIJ6x5SNYiSOAUZtOzmaCnxZysTrOZe4Tq0+dLDej8QM1xV4alu3LET2SfhUcVhgyhQNAAQZjaInvE1QcRqzZok6QJOVJ27Cc2vI0ErzZ7gI2U9XtZSJM8olf/tLF2gXtKAImfVbBI9jMtRsJAltMskk8Mwkj2QfbSwyEutxt3DBQeCAAqD2nVj3igndE2n7Gb4MH/fUsTpesnn4xe+QD/spZIW6O8+1B/CoYlhFhv0xr/nRhQdADSnjSm82kp0oErQNa5DP45i4JNu3qqr559LXYROUbnepeF8RmGTUjTPlIBObyU7idTHCKRIVLjDqkLA0KkNsAw46xBoCHuEnIhgkSTE5VjfXzjoBPaeFRt4adAeoOEyW5sT2ydzSt4cMoCEZDJJklmI58+2eW1RzWhbMEhQeBIbMOHOfhQObQKs8gEDqsrECBtm4ED10sG4VSxkFjm11Og3nlpIquyVzDO6RMhNN95J2LcZ9nOoXscjqQCsuVQAMCxBOsjhoSaCzwdbMvm8/K0cgwIA+HtJpO/5KwTwa1Ptyn76KzRePai/ZLD/dQWKaMO36BP2Lk/dQdZ6gTrU7utQcbUEnO1c+0wvPmPkiQg2LTvcjcch2SafwhdBYWzOUQbhAJJna3pO+57B21Z4RuaBFUsTE5YGVd9+EwPjQU208YFMMB5sGcondi2hbTtiedHO4GVdTOkxPtNIKAFAEQNAOHZUWOVSWaRrwjTaNN6AdyDmBgKp1gTmJ5nl2Vdir6qgbLyCgiDJ0CjlPZVeFOUZddzA4gb9Yjj/HWaoxj5ut5tt1A7WzDMw7pj1tQXYOwVd8xJY5CTwnrCB+iMulcT8I/wC62HIhfdux+6tAFPjiOHix9lj81Zz8I3B8H4gDzbxHYZug6e2scRwZ/iKvA83S/aHt8z0qVKg+jeiI/wBHjvX9nbra8DWK6Ih/Rw71/Z262i8ZrmH4UHcdzE316DvjQtxLcElwxB0gZIJn21f5poe9YU3LbEnMocKBsZAzTpyFFAaVujAKM1/st2xHfcY/uQVItN4bQqnvJbXTshfjT4FZ8Y/puQP8tvqD7ifXTYZp6wiGc77wOqI92gtvico5sPs9b91SxR6rRxge8Qv76YmbgHoqT72g+40nMsoniT6lH8WWgWEALOe0L7v/ACTVeKvdS8RuFyjvI/8AYVfhEyiD2ye0kmgbx6iD85eB9QOb7raigsu24CoBpnUHuUB/9oHrogXAcjA7kfEGPvFTtnrEd37xQ9t5QHkV+DRQWWh+UbtCnflI/cKGN0KiTJIYAAasSJWAOJiT6qsvYjJdAgsWU5QOMGdeQE702DwWUl2MsZ14KCZKrOw5njQD3bbZsx/rX6qAai3p5X6RAkk9woq3ZyZUCykQew8zzkn20PZYO/jGHVbqp2KfOjhnPwy1dczZRbJgmRmG4UDyu+IHroHswXLaGGIX1jVjz10nlUbdoy7yCdEBPkk6SB2TC+qplgASkcAsc4j1jTfsp7Nkh8u6hF32JzEz3yBQNiBCrbGpYZZ7ANWJG2lVQCwVQIJG2pypqSfYBHaakmIm6SskxlQdg3cngDpHEgUsKSbkzMacgw1Bj/V91BX4SGa2FI1uMqMBxg6/BfYavDApab/L8VIqrDv4y+zHUKITXtKs3rIjuqZeLSn0XX2B4j2UFo8pxwIU+2V/cKBu3h4qyu7lrcKNSchGY9wAMmiMXislwALmZk6qjmG3J81RO9S8HeDhbBJOZ2Grdkk5V5KCdqAwbVViMRkSYkkwo5sdh+/1VY2gn/vfXOFzxmZiCQBCLqCSd2MbA7f5Z9KgbBlQpJEtMs411aesGP3xtFXvcYwinMfObaBw15ns5U+FEIWJ0g5lPA7mOzWO4CoYPRczHYanYS2+nEzxPdQNbClYy+Sdc0qw36wJ9es61WxW4xkZVGuaBmaNAdZyjlxPdU3xDIesRGbrDSAsGO4E/GmfEqIFsBtZES3edNzHL20EvEpbQg7KJA0nXYgc5MDvobC4UZWdh1w2++UBtgT2ASeNXNreVQNJzueOaDkHqhjHdU91vDvj1oP3g0Ft9vyyabq49mU0HinzF7C6s7GeSKwBLH2wBxPcat8IYiPFMozMT1VmJzI3wEgk9lE4TB5JJMu2rNtJgDQcABoOygIZYgdkezShsbixbTNEnYDiWOgH/e2iWHsrlITcuZyYtgNk3knjdnzdNBpO/OgJw1sqBIktLMTozMY8kctIAOoAFRVC7llYqhADbasNwp1ygDQxPZUMaSxRY6piATDE7yeJULueB3ojD3hkB0CjQQCFgcp4CgsvPrlh+8DT2njQt0lWCkFoEqWYAabux3mTA050/hDwiAyosl2BMgSFAjrEns2HE1cthQg07ZbUyOJnc0FWJxDoASEaToqzJPIelprJiINVJhiLDqdSpaTzgh5HtqFh/GlL2sZ2VOxYYT/qMH1Cr8TdAW9Ogj9ZI+8UEPCF1vGIE8t1cZvQGhzns5dtAfhlYCeD3VRAXIB76695rq4KwcvjHEXGCyPRAGiT8T2zXO/Do/zG53p+utY4jgz/ABFXgebpftD2+WaVKlQfRvRH/dw71/Z262g1rF9EQ/o8d6/s7dbOYrmH4UHcdzE316V3F8kyRDcNZkEQezjT374S2zHzQT7AajiLkITJEFfJEncaRyoPG3zcttbtjMD1Sx8gQdRI1Y8NBpOprdGJwVplsKumYLx2zHX2SakLOVEEA5SN/ZmHI6n20MMTdnLlt8dZff0dv/lPiEvFIC2j3l4kGddOygOy8Y1/hUVtCZ4xHqmaGFy9yt+8/s8mo2cTeJICWyBxztBPIdXhQHIu+poDIDdAG1pF1PpORy/RX7VSfE3VBLJbA4nxjerzKH8EXi9m7cIys7OYmYyDKNf9M+ug6E9fvX7iP40IzyDaTVyW/wBPWnM3Ia95qV2+WYLa3jrNuEmD62029tE4XDBNBqTuTqzHmx4mgaxh8pJkljux3PZHAdgoC9jPHOUGtsaOR552yjmoJEnjtV+Kutdm2h2MO42UcVGoljtodAaexaVMiyoA4AHWDIA10ExoZoIYW1qQBovVg6ym690A/A1G80tmJOXVQBuwGpj0QTuezhSeQxIGpMOBIMTAidJ5mdoqeHwxDFpViRAOsQDtHIbacqAW7o6sxBdSCqqTAWSpPIwJ7aOxRzErmKrEswMEA8AeBMeod9V3vKjSCDJk6EqRppERUFwUspbrDMH1mcw/R7wNeQ0oKrl2era6iLJJ2ZogADiFY6TvTW7vibRRdXzMg9UEt3Kpn1CqsdjhY1YeMbQsqatoSRwgSxJ1j10VasSLzsozsuwmApUMFHbzPEigLs4YI6quwtkD1MNe8lqGv3iqtbUS7M2VeGjSWY8FHOrMVfOe3kGZip02ADBYZuMSB2mrrWFCSRqzasx3Y9vIchQPh8JlUknM7eUxG/IDko4CrwdKTPprQOY3hpItew3P4J9/dQV4q742IP5ME5jwcjdf8g4xvtVtp5GbcjQkaAxvA5DUDtol3VEEjTQQB7ABVBDPEJk/SYjMOwKCfjQCX77yEGvWUNI3JEidNxEkdtWPfyCCVOvXJI0nsAkz66Lt4VQuWJgzrrJ3k8zVCqC4yDRM0kDQFgNB+lx09e9BQ9poJY9U8GnUHfTXKDy7zT3Metq3mIAgAaROs5VAG5nYdtHM0an1k1xVuG9ibZI6i5mUHeVHVc9pmR2CgNwSkojtGZ2DNGwzLGUdg0Htq17wQ3Cdiqabkk5lAHMnlVSvGHBJgKRJmICOAfgKfB4fxj+NYERoingNeuw9IyY5DtoH8HYIgK1zV8oWOCAR1R7NTxPZXQc61HjvQ/hDGlYVRNxtFB+LHsH8BxoIYxjcfxSyFEG4RppuEHaw35Dvq3GXPFiQANhJ0A1ABPYJmntYcW1AnbUk7knUse0nWqruKdiPFpoRo7kBYPEAGSPZNBK5hAUGUhyYlmg54OzEcD2bVG/aIBJWcuoAOad+ECJEiNe41dYw+RQBruSeZJknTbUmoYvV0BkKQdiRJGsEjWIk0FFmxJDBpMRI208yG17dafwpdIXKDq3VEbn0iPgPXRYtBRA0G5J1M8SSda5uHxAuXyZ2AYDiFkhT6zLdyrQEIIs2uEFDp2mD99QNvxt4n/DQgEcGuLPqIWfb3U2IYm2LamHZmAI81UYnP6gB6zR9uyEQKugGg/7zoLXGkVwfw3P8xud6frrXdfYVwvw4/sN3vT9daxxHBn+Iq8DzdL9oe3y1SpUqD6N6Iv7vHev7O3WvvYlUHWMTsOJ7hufVWM6KnK+DCRqQARPZaSu/hMG+YE3QWZA5bxYJMkSJJmNRAHKuYfhQdx3MTfXpfiFuXEac1tSDAUS500zeiDyGvCRU7fWUIPI86BEfoabAcdTGgoRWv5AZQhyA0BkYSSDG44D20RhkuZmUeLtjKpgBn5iJJA0jlW6MdYtQkD7gPgNKRMAfdQPjb2RWzW+swEZDxMenTu14nIQkASSrMhIJiBIMbc6C10zkhZjziDGaNMoPLnHZVty8tpdR2AKJJPoqONBfyx1RmFpYWRAfXqEj0e+rrNsBy1xgWyzJ0VV1kLOw5k6mgFbEnNneCfFs6rwQACO9yTBPfHOp+DrTMrIui6Brg4nKAwTtkHrbDtNCXMFmR7pUwLYGU7v4vNl0BkKZ14nTau7gpyCRBjYAADs0NBLD4dba5UEKNh/HtrnY3EuX8XbVjoC7gqCA0wqknQmDrwFdJTXMxDst0soDfkwSCYkKW207aCVsPlyraRF2hmJ07l/jUVsuoP5RVUCdEkDuknTsqdm5cJiEErI6zGNeWUcxxqm4bpUapqSCFH+bTMTzA1jjQWfye4DoyNvqwZT1uMg/GKilm6WMm2qmerBbft6unH10hYcOuW6YIJ66qwkQdCsHialbvXBmzIGA3KEToAZytHwNA35UHyUMRszLoOABBA9vCqhiGYNP5NFaCfPLDQhYkLJ4jXWBG9EfysyPyby3DqxtO+aBVfg20TduFhlCvKqYJBZQS2mk6wKAXEYUeLBAIDFVReI8Z1SzcSxB47DSj710+Oe2glmVT+ioIKy3sGnGqL96VUTBty7GJCi3miRzMAx2GjsFbUKCuubrFjqWJjrE8Tw7NqC3B4YWwFkttLHUtAiSf+xVt2kTqKjiVlSOYP3UAn9cP/yH/wDQj/Z98cqIvXAok7baa68oG57BXIwdrD+Jt5ginIu/VO2sbVZes2okuTGgAuXGAmBAUE60Bq22Yhm6qgyBxJ1EseG+3tonhXH/AJNZMjxTEwDqjHQzr27caZEtZOq7JPBWdOJGzaaUBxJYlV0XZmnj6K9u0nh30RZthUgCAOAoGzgOAu3ABoACB/tqnwhbe3Zci8whSetk4duUGgbHXg6t+bSc59Mj/DHMc+e3OrMMuW+oIk+LZiRtJZRHdC/Cmw9sGRBCqnUHvDN/D28aHwp8bcksAuVRoR1oHWQdgLiT6uOgX4K142Z/qlZiB+cOYme1BO3EiurapWwOQA5cKmlANisQLYk68ABuxOyjmahhsMQS7wXbeNlHBB2D4nWhDcc33bKrZDlUFoygqCWiD1jMdwqd/G3p0tLPA+Mkd56s0BFzEMSQiAgHKSzZZjeAAZGtPYweSTIEx1VEKI5DnrvxoK1duIWZreZjBJzoo0kaCAPXVz+EHJjxU91xKA3EO2UhPK0j267jQxQtkQ8MvXCzmL59JiDoMvdEUJcvXGPXttHBQ6hYncxqT36VdbxJXRLBHHqsgnvPGgs8LXxGSdCJc8kG/tiPbQWEUW7r3TAkDNyEIrKB3AxFSwx8YVJE+M6zzwIBK2/UNPV21V4OTxh60BVcRPnMqIoA5gRr2xyoOpgMORLuOs5mD5qnUIPvPaT2UYwqL07mAKB3FcL8Oh/Mbn+j9da72auD+HQ/mNzvT9daxxHBn+Iq8DzdL9oe3yzSpUqD6M6JRPg4f6f2VutDhbtxAgNljlTKxDW9YiCOtxis90R/3cO9f2dutnFcw/Cg7juYm+vTlePuZIFi5IafM2z5vT5VcuKfMT4m7BUDZN5J9LkaPU1VjcaLVp7jAkKCYG57BW6MAl1haymzdkNI0XYPI87lVr4o58wtXYykeSN5BHnUbh7wdAwMhgCDPA6/vqfCg5njybdxfFXesbmXqelMTrpqTVmGwjMwe6IhYCezV+DGdhwroA9lODJoGSnt0yCpIKBrY3oDFtluKxVj1HTqqW3giY7jR9sUyLrNByLfhNQ6SlwAIQfyVzTyf0e/2VBPCa5Yyv5e3in2z7+TyJrsrxqnF4xbSM7HQDbiewdtBzbXhhD4s9biD+SuQOqRwXTYVfb8LJL+Vwj8nc1lY9GoW/C4S1adgfyrKqhY0NySAdYiOPZRng7Hi6M6ZoDFTIggqYI35igFHhNCEPWmRI8Xc0lSPR7ahaxLPeuC0CA2Qm4ykBYEGAwGZtBA24nauqTrUgRNAOmDRVKR1TObmxbck7knnV2UDQbDSpga1F96CTLrSYaVHjU7goOPhry+LtDMspcZYkaeWu3DarPGgW326t2dCPTU/vop8DaOptoTxJVST64qH/jbP5q37i/woJM48bw8g/Bh/GhLhnD3AdYZ+7yyePfVtzwXYAJ8VbAAOpVdtzrFC4fDYZwMttYaSCUIDDckaRQFPgkFwQsZlfQaAxlM6af/AGqVwim3dGQTNwTlndQRwnjV3/ibJ/w1+P8AGof+EsweoBPIsPuNBUl03GUW9B4sZ29GcrAD9I/DeiU8HKGRhpkVlUDaDGvbtV2Cwq21yoAqiYAq5RQMh0qduq0qaCg5GKsAvfOobqEESD5I5f5TVgwH5RlzXIAUjrnjmH7hRGM8Gh3LZ3UsApyNEgTE6HmaifB8NPjbsxEym3udpoKDgkyWmKhjNsktLHUgN5RPOrXwFs3WlF1VCIEEQzbEa8qhe8FkADx1wKNdrZ2M+h2VC1DsGTEliVEdVDKzMgRqKCKWWFpCLjgyAZytpnynUifjVpwp8ZlNx4KzoFHGNwP+xTv4NbLl8cYmfITfNm5c6sfBXM4bxusEeQsawdaAK3K27du2QHLvrxAUuGc+0d5ij38Gr+Sy6LamBzkRqfiedLC+DxbLHMWZiSSQBEmYAGwkk+ui2oJRpypn0ApPwqRWRQNGmtcL8Ov7Dc70/XWu24rh/hx/Ybn+j9daxxHBn+Iq8DzdL9oe3y1SpUqD6N6Ij/Rw71/Z262deLfgZ0pWMFhVtEZjCknriCEVY0Qz5NdwdOdj0B7X+nWNKrLJJCWMI/8AI7KsThp6taM8sZfxH/eXL5emhdKpv4bOOt5ImV5yImZ4CdO2vNx044f0PtP9OnHTnY9D7T/TrW4k76Y7J7KrnLrl3eheCfB/iLIt5iwWcpI1AJJC9wmKLY6V5kOnPDxHix7X+nSHTnh/zY9r/TpcSd9Mdiyq5y65d3py0yb15l+POx6A9r/TpL05YceZ9p/p0uJO+mOxZVc5dcu70+1ToK8wXpzsDzPtP9OkvTpYHmD2v9OlxJ30x2LKrnLrl3enW6ZDrXmQ6dbHoD2v9OmXpzw4/wAMe1/p0uJO+mOxZVc5dcu705BrVV7CrcBVwGU8CPjXm69OeH/Nj2v9OkOnWx6A9r/TpcSd9Mdiyq5y65d25x3gMOtlEhVs3EYAzBCAgLp31d4G8HmxbKFs3WZhwChjOVf0RWAHTnh58ge1/p03487E+QPa/wBOlxJ30x2LKrnLrl3eoK1R415gOnKx6Hxf6dP+PLD/AJv7T/TpcSd9Mdiyq5y65d3p/Gk29eYjpzseh9p/p0/49sP+bHtf6dLiTvpjsWNXOXXLu9NzajuqV015f+PSx+bHtf6dJunTDnzPtP8ATpcSd9Mdiyq5y65d3p0aUxXSvMj06YeIyfaf6dMOnLDx5H2n+nS4k76Y7FlVzl1y7vQvCOD8dYe1MZ1KyOE02AR1tqrqAVUAkGZIESBy7689HTjhx5nxf6dI9ONj0B7X+nS4k76Y7FlVzl1y7vTQdKddq8xHTjh/Q+L/AE6cdOWH9D7T/TpcSd9Mdiyq5y65d3psU6V5h+PKx6A9r/TqS9OeH/Nj2v8ATpcSd9Mdiyq5y65d3ppWKlbry78eVj0PtP8ATqS9Olj0B7X+nS4k76Y7FjVzl1y7vTmGtM+9eZN06YcmfFj2v9Ok3TphyZ8WPa/06XEnfTHYsqucuuXd6XiUJBjUwaz3gnwPcVsIXGXxFp1bUEsznyRHAb1lT06WPQHtf6dJunOx6H2n+nS4k76Y7FlVzl1y7vTmXWo3a8zPTnY9Ae1/p0m6dMOf8Me1/p0uJO+mOxZVc5dcu705ztTnhNeXnpzseh9p/p07dOeHP+GPa/06XEnfTHYsqucuuXd6e9J1rzD8emH/ADY9r/TpN052D5n2n+nS4k76Y7FlVzl1y7vTn2rh/h0P5jcPan661jPx52PQ+L/ToLw50wYfEWGtZcubLr1z5JB2yDlWVatLNSmlhCP5jCP+MdlGEws9PESTzRl/EIwj/fLn8vGaVQ8aKVbfiKP/AN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 name="Picture 2" descr="J:\coğrafya performans\akarsu foto\peneplen.jpg"/>
          <p:cNvPicPr>
            <a:picLocks noChangeAspect="1" noChangeArrowheads="1"/>
          </p:cNvPicPr>
          <p:nvPr/>
        </p:nvPicPr>
        <p:blipFill>
          <a:blip r:embed="rId2" cstate="print"/>
          <a:srcRect/>
          <a:stretch>
            <a:fillRect/>
          </a:stretch>
        </p:blipFill>
        <p:spPr bwMode="auto">
          <a:xfrm>
            <a:off x="0" y="285728"/>
            <a:ext cx="9126643" cy="6000768"/>
          </a:xfrm>
          <a:prstGeom prst="rect">
            <a:avLst/>
          </a:prstGeom>
          <a:noFill/>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229600" cy="1143000"/>
          </a:xfrm>
        </p:spPr>
        <p:txBody>
          <a:bodyPr>
            <a:noAutofit/>
          </a:bodyPr>
          <a:lstStyle/>
          <a:p>
            <a:br>
              <a:rPr lang="tr-TR" sz="4800" dirty="0">
                <a:solidFill>
                  <a:srgbClr val="CC66FF"/>
                </a:solidFill>
                <a:latin typeface="Arial Rounded MT Bold" pitchFamily="34" charset="0"/>
              </a:rPr>
            </a:br>
            <a:r>
              <a:rPr lang="tr-TR" sz="4800" dirty="0">
                <a:solidFill>
                  <a:srgbClr val="CC66FF"/>
                </a:solidFill>
                <a:latin typeface="Arial Rounded MT Bold" pitchFamily="34" charset="0"/>
              </a:rPr>
              <a:t>6. PERİ BACASI</a:t>
            </a:r>
            <a:br>
              <a:rPr lang="tr-TR" sz="4800" dirty="0">
                <a:solidFill>
                  <a:srgbClr val="CC66FF"/>
                </a:solidFill>
                <a:latin typeface="Arial Rounded MT Bold" pitchFamily="34" charset="0"/>
              </a:rPr>
            </a:br>
            <a:endParaRPr lang="tr-TR" sz="4800" dirty="0">
              <a:solidFill>
                <a:srgbClr val="CC66FF"/>
              </a:solidFill>
              <a:latin typeface="Arial Rounded MT Bold" pitchFamily="34" charset="0"/>
            </a:endParaRPr>
          </a:p>
        </p:txBody>
      </p:sp>
      <p:sp>
        <p:nvSpPr>
          <p:cNvPr id="3" name="2 İçerik Yer Tutucusu"/>
          <p:cNvSpPr>
            <a:spLocks noGrp="1"/>
          </p:cNvSpPr>
          <p:nvPr>
            <p:ph idx="1"/>
          </p:nvPr>
        </p:nvSpPr>
        <p:spPr>
          <a:xfrm>
            <a:off x="0" y="714356"/>
            <a:ext cx="9144000" cy="5643602"/>
          </a:xfrm>
        </p:spPr>
        <p:txBody>
          <a:bodyPr>
            <a:normAutofit lnSpcReduction="10000"/>
          </a:bodyPr>
          <a:lstStyle/>
          <a:p>
            <a:pPr>
              <a:buNone/>
            </a:pPr>
            <a:r>
              <a:rPr lang="tr-TR" dirty="0">
                <a:solidFill>
                  <a:srgbClr val="00B0F0"/>
                </a:solidFill>
              </a:rPr>
              <a:t>   </a:t>
            </a:r>
          </a:p>
          <a:p>
            <a:pPr>
              <a:buNone/>
            </a:pPr>
            <a:r>
              <a:rPr lang="tr-TR" dirty="0">
                <a:solidFill>
                  <a:srgbClr val="00B0F0"/>
                </a:solidFill>
              </a:rPr>
              <a:t>    </a:t>
            </a:r>
            <a:r>
              <a:rPr lang="tr-TR" sz="5400" dirty="0">
                <a:solidFill>
                  <a:srgbClr val="00B0F0"/>
                </a:solidFill>
              </a:rPr>
              <a:t>Peri bacalarının oluşumunda sel sularının etkisi oldukça fazladır. Volkan tüflerinin yaygın olduğu sahalarda görülmektedir</a:t>
            </a:r>
          </a:p>
          <a:p>
            <a:pPr>
              <a:buNone/>
            </a:pPr>
            <a:endParaRPr lang="tr-TR"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https://encrypted-tbn0.gstatic.com/images?q=tbn:ANd9GcTDw_U7P2WPmNab3GNRf3es5IkxbXAP7QdtlbTNrdHfxjo3RHAsfg"/>
          <p:cNvPicPr>
            <a:picLocks noChangeAspect="1" noChangeArrowheads="1"/>
          </p:cNvPicPr>
          <p:nvPr/>
        </p:nvPicPr>
        <p:blipFill>
          <a:blip r:embed="rId2" cstate="print"/>
          <a:srcRect/>
          <a:stretch>
            <a:fillRect/>
          </a:stretch>
        </p:blipFill>
        <p:spPr bwMode="auto">
          <a:xfrm>
            <a:off x="0" y="0"/>
            <a:ext cx="9155779" cy="6858000"/>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1000" fill="hold"/>
                                        <p:tgtEl>
                                          <p:spTgt spid="43012"/>
                                        </p:tgtEl>
                                        <p:attrNameLst>
                                          <p:attrName>ppt_w</p:attrName>
                                        </p:attrNameLst>
                                      </p:cBhvr>
                                      <p:tavLst>
                                        <p:tav tm="0">
                                          <p:val>
                                            <p:fltVal val="0"/>
                                          </p:val>
                                        </p:tav>
                                        <p:tav tm="100000">
                                          <p:val>
                                            <p:strVal val="#ppt_w"/>
                                          </p:val>
                                        </p:tav>
                                      </p:tavLst>
                                    </p:anim>
                                    <p:anim calcmode="lin" valueType="num">
                                      <p:cBhvr>
                                        <p:cTn id="8" dur="1000" fill="hold"/>
                                        <p:tgtEl>
                                          <p:spTgt spid="43012"/>
                                        </p:tgtEl>
                                        <p:attrNameLst>
                                          <p:attrName>ppt_h</p:attrName>
                                        </p:attrNameLst>
                                      </p:cBhvr>
                                      <p:tavLst>
                                        <p:tav tm="0">
                                          <p:val>
                                            <p:fltVal val="0"/>
                                          </p:val>
                                        </p:tav>
                                        <p:tav tm="100000">
                                          <p:val>
                                            <p:strVal val="#ppt_h"/>
                                          </p:val>
                                        </p:tav>
                                      </p:tavLst>
                                    </p:anim>
                                    <p:anim calcmode="lin" valueType="num">
                                      <p:cBhvr>
                                        <p:cTn id="9" dur="1000" fill="hold"/>
                                        <p:tgtEl>
                                          <p:spTgt spid="430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Picture 7" descr="https://encrypted-tbn3.gstatic.com/images?q=tbn:ANd9GcRI9KaVaAlzCWgZ39CQtJU23y74ZRHhwGbatRZ_hwiRetNdj0v4"/>
          <p:cNvPicPr>
            <a:picLocks noChangeAspect="1" noChangeArrowheads="1"/>
          </p:cNvPicPr>
          <p:nvPr/>
        </p:nvPicPr>
        <p:blipFill>
          <a:blip r:embed="rId2" cstate="print"/>
          <a:srcRect/>
          <a:stretch>
            <a:fillRect/>
          </a:stretch>
        </p:blipFill>
        <p:spPr bwMode="auto">
          <a:xfrm>
            <a:off x="0" y="0"/>
            <a:ext cx="9155779" cy="6858000"/>
          </a:xfrm>
          <a:prstGeom prst="rect">
            <a:avLst/>
          </a:prstGeom>
          <a:noFill/>
        </p:spPr>
      </p:pic>
      <p:sp>
        <p:nvSpPr>
          <p:cNvPr id="6" name="5 Dikdörtgen"/>
          <p:cNvSpPr/>
          <p:nvPr/>
        </p:nvSpPr>
        <p:spPr>
          <a:xfrm>
            <a:off x="0" y="428604"/>
            <a:ext cx="9144000" cy="1938992"/>
          </a:xfrm>
          <a:prstGeom prst="rect">
            <a:avLst/>
          </a:prstGeom>
        </p:spPr>
        <p:txBody>
          <a:bodyPr wrap="square">
            <a:spAutoFit/>
          </a:bodyPr>
          <a:lstStyle/>
          <a:p>
            <a:r>
              <a:rPr lang="tr-TR" sz="4000" dirty="0"/>
              <a:t>Nevşehir’deki Ürgüp ve Göreme çevresi peribacalarının en güzel örneklerinin barındırır </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46087"/>
                                        </p:tgtEl>
                                        <p:attrNameLst>
                                          <p:attrName>style.color</p:attrName>
                                        </p:attrNameLst>
                                      </p:cBhvr>
                                      <p:to>
                                        <a:schemeClr val="accent2"/>
                                      </p:to>
                                    </p:animClr>
                                    <p:animClr clrSpc="rgb" dir="cw">
                                      <p:cBhvr>
                                        <p:cTn id="7" dur="100" fill="hold"/>
                                        <p:tgtEl>
                                          <p:spTgt spid="46087"/>
                                        </p:tgtEl>
                                        <p:attrNameLst>
                                          <p:attrName>fillcolor</p:attrName>
                                        </p:attrNameLst>
                                      </p:cBhvr>
                                      <p:to>
                                        <a:schemeClr val="accent2"/>
                                      </p:to>
                                    </p:animClr>
                                    <p:set>
                                      <p:cBhvr>
                                        <p:cTn id="8" dur="100" fill="hold"/>
                                        <p:tgtEl>
                                          <p:spTgt spid="46087"/>
                                        </p:tgtEl>
                                        <p:attrNameLst>
                                          <p:attrName>fill.type</p:attrName>
                                        </p:attrNameLst>
                                      </p:cBhvr>
                                      <p:to>
                                        <p:strVal val="solid"/>
                                      </p:to>
                                    </p:set>
                                    <p:set>
                                      <p:cBhvr>
                                        <p:cTn id="9" dur="100" fill="hold"/>
                                        <p:tgtEl>
                                          <p:spTgt spid="46087"/>
                                        </p:tgtEl>
                                        <p:attrNameLst>
                                          <p:attrName>fill.on</p:attrName>
                                        </p:attrNameLst>
                                      </p:cBhvr>
                                      <p:to>
                                        <p:strVal val="true"/>
                                      </p:to>
                                    </p:set>
                                    <p:animRot by="120000">
                                      <p:cBhvr>
                                        <p:cTn id="10" dur="100" fill="hold">
                                          <p:stCondLst>
                                            <p:cond delay="0"/>
                                          </p:stCondLst>
                                        </p:cTn>
                                        <p:tgtEl>
                                          <p:spTgt spid="46087"/>
                                        </p:tgtEl>
                                        <p:attrNameLst>
                                          <p:attrName>r</p:attrName>
                                        </p:attrNameLst>
                                      </p:cBhvr>
                                    </p:animRot>
                                    <p:animRot by="-240000">
                                      <p:cBhvr>
                                        <p:cTn id="11" dur="200" fill="hold">
                                          <p:stCondLst>
                                            <p:cond delay="200"/>
                                          </p:stCondLst>
                                        </p:cTn>
                                        <p:tgtEl>
                                          <p:spTgt spid="46087"/>
                                        </p:tgtEl>
                                        <p:attrNameLst>
                                          <p:attrName>r</p:attrName>
                                        </p:attrNameLst>
                                      </p:cBhvr>
                                    </p:animRot>
                                    <p:animRot by="240000">
                                      <p:cBhvr>
                                        <p:cTn id="12" dur="200" fill="hold">
                                          <p:stCondLst>
                                            <p:cond delay="400"/>
                                          </p:stCondLst>
                                        </p:cTn>
                                        <p:tgtEl>
                                          <p:spTgt spid="46087"/>
                                        </p:tgtEl>
                                        <p:attrNameLst>
                                          <p:attrName>r</p:attrName>
                                        </p:attrNameLst>
                                      </p:cBhvr>
                                    </p:animRot>
                                    <p:animRot by="-240000">
                                      <p:cBhvr>
                                        <p:cTn id="13" dur="200" fill="hold">
                                          <p:stCondLst>
                                            <p:cond delay="600"/>
                                          </p:stCondLst>
                                        </p:cTn>
                                        <p:tgtEl>
                                          <p:spTgt spid="46087"/>
                                        </p:tgtEl>
                                        <p:attrNameLst>
                                          <p:attrName>r</p:attrName>
                                        </p:attrNameLst>
                                      </p:cBhvr>
                                    </p:animRot>
                                    <p:animRot by="120000">
                                      <p:cBhvr>
                                        <p:cTn id="14" dur="200" fill="hold">
                                          <p:stCondLst>
                                            <p:cond delay="800"/>
                                          </p:stCondLst>
                                        </p:cTn>
                                        <p:tgtEl>
                                          <p:spTgt spid="4608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rot="5400000">
            <a:off x="2743200" y="-1762472"/>
            <a:ext cx="914400" cy="6400800"/>
          </a:xfrm>
        </p:spPr>
        <p:txBody>
          <a:bodyPr>
            <a:noAutofit/>
          </a:bodyPr>
          <a:lstStyle/>
          <a:p>
            <a:r>
              <a:rPr lang="tr-TR" sz="5400" dirty="0">
                <a:solidFill>
                  <a:srgbClr val="D60093"/>
                </a:solidFill>
                <a:latin typeface="Harrington" pitchFamily="82" charset="0"/>
              </a:rPr>
              <a:t>7. KIRGIBAYIR</a:t>
            </a:r>
            <a:br>
              <a:rPr lang="tr-TR" sz="5400" dirty="0">
                <a:solidFill>
                  <a:srgbClr val="D60093"/>
                </a:solidFill>
                <a:latin typeface="Harrington" pitchFamily="82" charset="0"/>
              </a:rPr>
            </a:br>
            <a:endParaRPr lang="tr-TR" sz="5400" dirty="0">
              <a:solidFill>
                <a:srgbClr val="D60093"/>
              </a:solidFill>
              <a:latin typeface="Harrington" pitchFamily="82" charset="0"/>
            </a:endParaRPr>
          </a:p>
        </p:txBody>
      </p:sp>
      <p:pic>
        <p:nvPicPr>
          <p:cNvPr id="1026" name="Picture 2" descr="J:\coğrafya performans\akarsu foto\kırgıbayır.jpg"/>
          <p:cNvPicPr>
            <a:picLocks noChangeAspect="1" noChangeArrowheads="1"/>
          </p:cNvPicPr>
          <p:nvPr/>
        </p:nvPicPr>
        <p:blipFill>
          <a:blip r:embed="rId2" cstate="print"/>
          <a:srcRect/>
          <a:stretch>
            <a:fillRect/>
          </a:stretch>
        </p:blipFill>
        <p:spPr bwMode="auto">
          <a:xfrm>
            <a:off x="0" y="1500150"/>
            <a:ext cx="9127035" cy="5357850"/>
          </a:xfrm>
          <a:prstGeom prst="rect">
            <a:avLst/>
          </a:prstGeom>
          <a:noFill/>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830997"/>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4800" b="0" i="0" u="none" strike="noStrike" cap="none" normalizeH="0" baseline="0" dirty="0">
                <a:ln>
                  <a:noFill/>
                </a:ln>
                <a:solidFill>
                  <a:schemeClr val="tx1"/>
                </a:solidFill>
                <a:effectLst/>
                <a:latin typeface="Arial TUR"/>
                <a:ea typeface="Times New Roman" pitchFamily="18" charset="0"/>
                <a:cs typeface="Times New Roman" pitchFamily="18" charset="0"/>
              </a:rPr>
              <a:t>Şiddetli yağmurların oluşturduğu selinti suları, bitki </a:t>
            </a:r>
            <a:r>
              <a:rPr kumimoji="0" lang="tr-TR" sz="4800" b="0" i="0" u="none" strike="noStrike" cap="none" normalizeH="0" baseline="0" dirty="0">
                <a:ln>
                  <a:noFill/>
                </a:ln>
                <a:solidFill>
                  <a:schemeClr val="tx1"/>
                </a:solidFill>
                <a:effectLst/>
                <a:latin typeface="Calibri"/>
                <a:ea typeface="Times New Roman" pitchFamily="18" charset="0"/>
                <a:cs typeface="Times New Roman" pitchFamily="18" charset="0"/>
              </a:rPr>
              <a:t>ö</a:t>
            </a:r>
            <a:r>
              <a:rPr kumimoji="0" lang="tr-TR" sz="4800" b="0" i="0" u="none" strike="noStrike" cap="none" normalizeH="0" baseline="0" dirty="0">
                <a:ln>
                  <a:noFill/>
                </a:ln>
                <a:solidFill>
                  <a:schemeClr val="tx1"/>
                </a:solidFill>
                <a:effectLst/>
                <a:latin typeface="Arial TUR"/>
                <a:ea typeface="Times New Roman" pitchFamily="18" charset="0"/>
                <a:cs typeface="Times New Roman" pitchFamily="18" charset="0"/>
              </a:rPr>
              <a:t>rt</a:t>
            </a:r>
            <a:r>
              <a:rPr kumimoji="0" lang="tr-TR" sz="48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4800" b="0" i="0" u="none" strike="noStrike" cap="none" normalizeH="0" baseline="0" dirty="0">
                <a:ln>
                  <a:noFill/>
                </a:ln>
                <a:solidFill>
                  <a:schemeClr val="tx1"/>
                </a:solidFill>
                <a:effectLst/>
                <a:latin typeface="Arial TUR"/>
                <a:ea typeface="Times New Roman" pitchFamily="18" charset="0"/>
                <a:cs typeface="Times New Roman" pitchFamily="18" charset="0"/>
              </a:rPr>
              <a:t>s</a:t>
            </a:r>
            <a:r>
              <a:rPr kumimoji="0" lang="tr-TR" sz="48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4800" b="0" i="0" u="none" strike="noStrike" cap="none" normalizeH="0" baseline="0" dirty="0">
                <a:ln>
                  <a:noFill/>
                </a:ln>
                <a:solidFill>
                  <a:schemeClr val="tx1"/>
                </a:solidFill>
                <a:effectLst/>
                <a:latin typeface="Arial TUR"/>
                <a:ea typeface="Times New Roman" pitchFamily="18" charset="0"/>
                <a:cs typeface="Times New Roman" pitchFamily="18" charset="0"/>
              </a:rPr>
              <a:t>n</a:t>
            </a:r>
            <a:r>
              <a:rPr kumimoji="0" lang="tr-TR" sz="48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4800" b="0" i="0" u="none" strike="noStrike" cap="none" normalizeH="0" baseline="0" dirty="0">
                <a:ln>
                  <a:noFill/>
                </a:ln>
                <a:solidFill>
                  <a:schemeClr val="tx1"/>
                </a:solidFill>
                <a:effectLst/>
                <a:latin typeface="Arial TUR"/>
                <a:ea typeface="Times New Roman" pitchFamily="18" charset="0"/>
                <a:cs typeface="Times New Roman" pitchFamily="18" charset="0"/>
              </a:rPr>
              <a:t>n bulunmadığı ve kolay aşınabilen arazileri aşındırır.Bunun sonucunda, arazi y</a:t>
            </a:r>
            <a:r>
              <a:rPr kumimoji="0" lang="tr-TR" sz="48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4800" b="0" i="0" u="none" strike="noStrike" cap="none" normalizeH="0" baseline="0" dirty="0">
                <a:ln>
                  <a:noFill/>
                </a:ln>
                <a:solidFill>
                  <a:schemeClr val="tx1"/>
                </a:solidFill>
                <a:effectLst/>
                <a:latin typeface="Arial TUR"/>
                <a:ea typeface="Times New Roman" pitchFamily="18" charset="0"/>
                <a:cs typeface="Times New Roman" pitchFamily="18" charset="0"/>
              </a:rPr>
              <a:t>zeyi girintili </a:t>
            </a:r>
            <a:r>
              <a:rPr kumimoji="0" lang="tr-TR" sz="4800" b="0" i="0" u="none" strike="noStrike" cap="none" normalizeH="0" baseline="0" dirty="0">
                <a:ln>
                  <a:noFill/>
                </a:ln>
                <a:solidFill>
                  <a:schemeClr val="tx1"/>
                </a:solidFill>
                <a:effectLst/>
                <a:latin typeface="Calibri"/>
                <a:ea typeface="Times New Roman" pitchFamily="18" charset="0"/>
                <a:cs typeface="Times New Roman" pitchFamily="18" charset="0"/>
              </a:rPr>
              <a:t>ç</a:t>
            </a:r>
            <a:r>
              <a:rPr kumimoji="0" lang="tr-TR" sz="4800" b="0" i="0" u="none" strike="noStrike" cap="none" normalizeH="0" baseline="0" dirty="0">
                <a:ln>
                  <a:noFill/>
                </a:ln>
                <a:solidFill>
                  <a:schemeClr val="tx1"/>
                </a:solidFill>
                <a:effectLst/>
                <a:latin typeface="Arial TUR"/>
                <a:ea typeface="Times New Roman" pitchFamily="18" charset="0"/>
                <a:cs typeface="Times New Roman" pitchFamily="18" charset="0"/>
              </a:rPr>
              <a:t>ıkıntılı bir g</a:t>
            </a:r>
            <a:r>
              <a:rPr kumimoji="0" lang="tr-TR" sz="4800" b="0" i="0" u="none" strike="noStrike" cap="none" normalizeH="0" baseline="0" dirty="0">
                <a:ln>
                  <a:noFill/>
                </a:ln>
                <a:solidFill>
                  <a:schemeClr val="tx1"/>
                </a:solidFill>
                <a:effectLst/>
                <a:latin typeface="Calibri"/>
                <a:ea typeface="Times New Roman" pitchFamily="18" charset="0"/>
                <a:cs typeface="Times New Roman" pitchFamily="18" charset="0"/>
              </a:rPr>
              <a:t>ö</a:t>
            </a:r>
            <a:r>
              <a:rPr kumimoji="0" lang="tr-TR" sz="4800" b="0" i="0" u="none" strike="noStrike" cap="none" normalizeH="0" baseline="0" dirty="0">
                <a:ln>
                  <a:noFill/>
                </a:ln>
                <a:solidFill>
                  <a:schemeClr val="tx1"/>
                </a:solidFill>
                <a:effectLst/>
                <a:latin typeface="Arial TUR"/>
                <a:ea typeface="Times New Roman" pitchFamily="18" charset="0"/>
                <a:cs typeface="Times New Roman" pitchFamily="18" charset="0"/>
              </a:rPr>
              <a:t>r</a:t>
            </a:r>
            <a:r>
              <a:rPr kumimoji="0" lang="tr-TR" sz="48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4800" b="0" i="0" u="none" strike="noStrike" cap="none" normalizeH="0" baseline="0" dirty="0">
                <a:ln>
                  <a:noFill/>
                </a:ln>
                <a:solidFill>
                  <a:schemeClr val="tx1"/>
                </a:solidFill>
                <a:effectLst/>
                <a:latin typeface="Arial TUR"/>
                <a:ea typeface="Times New Roman" pitchFamily="18" charset="0"/>
                <a:cs typeface="Times New Roman" pitchFamily="18" charset="0"/>
              </a:rPr>
              <a:t>nt</a:t>
            </a:r>
            <a:r>
              <a:rPr kumimoji="0" lang="tr-TR" sz="48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4800" b="0" i="0" u="none" strike="noStrike" cap="none" normalizeH="0" baseline="0" dirty="0">
                <a:ln>
                  <a:noFill/>
                </a:ln>
                <a:solidFill>
                  <a:schemeClr val="tx1"/>
                </a:solidFill>
                <a:effectLst/>
                <a:latin typeface="Arial TUR"/>
                <a:ea typeface="Times New Roman" pitchFamily="18" charset="0"/>
                <a:cs typeface="Times New Roman" pitchFamily="18" charset="0"/>
              </a:rPr>
              <a:t> alır. </a:t>
            </a:r>
            <a:endParaRPr kumimoji="0" lang="tr-TR" sz="4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fade">
                                      <p:cBhvr>
                                        <p:cTn id="7" dur="1000"/>
                                        <p:tgtEl>
                                          <p:spTgt spid="47105"/>
                                        </p:tgtEl>
                                      </p:cBhvr>
                                    </p:animEffect>
                                    <p:anim calcmode="lin" valueType="num">
                                      <p:cBhvr>
                                        <p:cTn id="8" dur="1000" fill="hold"/>
                                        <p:tgtEl>
                                          <p:spTgt spid="47105"/>
                                        </p:tgtEl>
                                        <p:attrNameLst>
                                          <p:attrName>ppt_x</p:attrName>
                                        </p:attrNameLst>
                                      </p:cBhvr>
                                      <p:tavLst>
                                        <p:tav tm="0">
                                          <p:val>
                                            <p:strVal val="#ppt_x"/>
                                          </p:val>
                                        </p:tav>
                                        <p:tav tm="100000">
                                          <p:val>
                                            <p:strVal val="#ppt_x"/>
                                          </p:val>
                                        </p:tav>
                                      </p:tavLst>
                                    </p:anim>
                                    <p:anim calcmode="lin" valueType="num">
                                      <p:cBhvr>
                                        <p:cTn id="9" dur="1000" fill="hold"/>
                                        <p:tgtEl>
                                          <p:spTgt spid="47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coğrafya performans\akarsu foto\kırgı bayır.jpg"/>
          <p:cNvPicPr>
            <a:picLocks noChangeAspect="1" noChangeArrowheads="1"/>
          </p:cNvPicPr>
          <p:nvPr/>
        </p:nvPicPr>
        <p:blipFill>
          <a:blip r:embed="rId2" cstate="print"/>
          <a:srcRect/>
          <a:stretch>
            <a:fillRect/>
          </a:stretch>
        </p:blipFill>
        <p:spPr bwMode="auto">
          <a:xfrm>
            <a:off x="1071538" y="0"/>
            <a:ext cx="6715172" cy="4351432"/>
          </a:xfrm>
          <a:prstGeom prst="rect">
            <a:avLst/>
          </a:prstGeom>
          <a:noFill/>
        </p:spPr>
      </p:pic>
      <p:sp>
        <p:nvSpPr>
          <p:cNvPr id="48129" name="Rectangle 1"/>
          <p:cNvSpPr>
            <a:spLocks noChangeArrowheads="1"/>
          </p:cNvSpPr>
          <p:nvPr/>
        </p:nvSpPr>
        <p:spPr bwMode="auto">
          <a:xfrm>
            <a:off x="357158" y="4272677"/>
            <a:ext cx="828677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5400" b="0" i="0" u="none" strike="noStrike" cap="none" normalizeH="0" baseline="0" dirty="0">
                <a:ln>
                  <a:noFill/>
                </a:ln>
                <a:solidFill>
                  <a:schemeClr val="accent2">
                    <a:lumMod val="60000"/>
                    <a:lumOff val="40000"/>
                  </a:schemeClr>
                </a:solidFill>
                <a:effectLst/>
                <a:latin typeface="Arial TUR" charset="-94"/>
                <a:ea typeface="Times New Roman" pitchFamily="18" charset="0"/>
                <a:cs typeface="Times New Roman" pitchFamily="18" charset="0"/>
              </a:rPr>
              <a:t>T</a:t>
            </a:r>
            <a:r>
              <a:rPr kumimoji="0" lang="tr-TR" sz="5400" b="0" i="0" u="none" strike="noStrike" cap="none" normalizeH="0" baseline="0" dirty="0">
                <a:ln>
                  <a:noFill/>
                </a:ln>
                <a:solidFill>
                  <a:schemeClr val="accent2">
                    <a:lumMod val="60000"/>
                    <a:lumOff val="40000"/>
                  </a:schemeClr>
                </a:solidFill>
                <a:effectLst/>
                <a:latin typeface="Calibri"/>
                <a:ea typeface="Times New Roman" pitchFamily="18" charset="0"/>
                <a:cs typeface="Times New Roman" pitchFamily="18" charset="0"/>
              </a:rPr>
              <a:t>ü</a:t>
            </a:r>
            <a:r>
              <a:rPr kumimoji="0" lang="tr-TR" sz="5400" b="0" i="0" u="none" strike="noStrike" cap="none" normalizeH="0" baseline="0" dirty="0">
                <a:ln>
                  <a:noFill/>
                </a:ln>
                <a:solidFill>
                  <a:schemeClr val="accent2">
                    <a:lumMod val="60000"/>
                    <a:lumOff val="40000"/>
                  </a:schemeClr>
                </a:solidFill>
                <a:effectLst/>
                <a:latin typeface="Arial TUR" charset="-94"/>
                <a:ea typeface="Times New Roman" pitchFamily="18" charset="0"/>
                <a:cs typeface="Times New Roman" pitchFamily="18" charset="0"/>
              </a:rPr>
              <a:t>rkiye</a:t>
            </a:r>
            <a:r>
              <a:rPr kumimoji="0" lang="tr-TR" sz="5400" b="0" i="0" u="none" strike="noStrike" cap="none" normalizeH="0" baseline="0" dirty="0">
                <a:ln>
                  <a:noFill/>
                </a:ln>
                <a:solidFill>
                  <a:schemeClr val="accent2">
                    <a:lumMod val="60000"/>
                    <a:lumOff val="40000"/>
                  </a:schemeClr>
                </a:solidFill>
                <a:effectLst/>
                <a:latin typeface="Calibri"/>
                <a:ea typeface="Times New Roman" pitchFamily="18" charset="0"/>
                <a:cs typeface="Times New Roman" pitchFamily="18" charset="0"/>
              </a:rPr>
              <a:t>’</a:t>
            </a:r>
            <a:r>
              <a:rPr kumimoji="0" lang="tr-TR" sz="5400" b="0" i="0" u="none" strike="noStrike" cap="none" normalizeH="0" baseline="0" dirty="0">
                <a:ln>
                  <a:noFill/>
                </a:ln>
                <a:solidFill>
                  <a:schemeClr val="accent2">
                    <a:lumMod val="60000"/>
                    <a:lumOff val="40000"/>
                  </a:schemeClr>
                </a:solidFill>
                <a:effectLst/>
                <a:latin typeface="Arial TUR" charset="-94"/>
                <a:ea typeface="Times New Roman" pitchFamily="18" charset="0"/>
                <a:cs typeface="Times New Roman" pitchFamily="18" charset="0"/>
              </a:rPr>
              <a:t>de, İ</a:t>
            </a:r>
            <a:r>
              <a:rPr kumimoji="0" lang="tr-TR" sz="5400" b="0" i="0" u="none" strike="noStrike" cap="none" normalizeH="0" baseline="0" dirty="0">
                <a:ln>
                  <a:noFill/>
                </a:ln>
                <a:solidFill>
                  <a:schemeClr val="accent2">
                    <a:lumMod val="60000"/>
                    <a:lumOff val="40000"/>
                  </a:schemeClr>
                </a:solidFill>
                <a:effectLst/>
                <a:latin typeface="Calibri"/>
                <a:ea typeface="Times New Roman" pitchFamily="18" charset="0"/>
                <a:cs typeface="Times New Roman" pitchFamily="18" charset="0"/>
              </a:rPr>
              <a:t>ç</a:t>
            </a:r>
            <a:r>
              <a:rPr kumimoji="0" lang="tr-TR" sz="5400" b="0" i="0" u="none" strike="noStrike" cap="none" normalizeH="0" baseline="0" dirty="0">
                <a:ln>
                  <a:noFill/>
                </a:ln>
                <a:solidFill>
                  <a:schemeClr val="accent2">
                    <a:lumMod val="60000"/>
                    <a:lumOff val="40000"/>
                  </a:schemeClr>
                </a:solidFill>
                <a:effectLst/>
                <a:latin typeface="Arial TUR" charset="-94"/>
                <a:ea typeface="Times New Roman" pitchFamily="18" charset="0"/>
                <a:cs typeface="Times New Roman" pitchFamily="18" charset="0"/>
              </a:rPr>
              <a:t> Anadolu ve G</a:t>
            </a:r>
            <a:r>
              <a:rPr kumimoji="0" lang="tr-TR" sz="5400" b="0" i="0" u="none" strike="noStrike" cap="none" normalizeH="0" baseline="0" dirty="0">
                <a:ln>
                  <a:noFill/>
                </a:ln>
                <a:solidFill>
                  <a:schemeClr val="accent2">
                    <a:lumMod val="60000"/>
                    <a:lumOff val="40000"/>
                  </a:schemeClr>
                </a:solidFill>
                <a:effectLst/>
                <a:latin typeface="Calibri"/>
                <a:ea typeface="Times New Roman" pitchFamily="18" charset="0"/>
                <a:cs typeface="Times New Roman" pitchFamily="18" charset="0"/>
              </a:rPr>
              <a:t>ü</a:t>
            </a:r>
            <a:r>
              <a:rPr kumimoji="0" lang="tr-TR" sz="5400" b="0" i="0" u="none" strike="noStrike" cap="none" normalizeH="0" baseline="0" dirty="0">
                <a:ln>
                  <a:noFill/>
                </a:ln>
                <a:solidFill>
                  <a:schemeClr val="accent2">
                    <a:lumMod val="60000"/>
                    <a:lumOff val="40000"/>
                  </a:schemeClr>
                </a:solidFill>
                <a:effectLst/>
                <a:latin typeface="Arial TUR" charset="-94"/>
                <a:ea typeface="Times New Roman" pitchFamily="18" charset="0"/>
                <a:cs typeface="Times New Roman" pitchFamily="18" charset="0"/>
              </a:rPr>
              <a:t>neydoğu Anadolu b</a:t>
            </a:r>
            <a:r>
              <a:rPr kumimoji="0" lang="tr-TR" sz="5400" b="0" i="0" u="none" strike="noStrike" cap="none" normalizeH="0" baseline="0" dirty="0">
                <a:ln>
                  <a:noFill/>
                </a:ln>
                <a:solidFill>
                  <a:schemeClr val="accent2">
                    <a:lumMod val="60000"/>
                    <a:lumOff val="40000"/>
                  </a:schemeClr>
                </a:solidFill>
                <a:effectLst/>
                <a:latin typeface="Calibri"/>
                <a:ea typeface="Times New Roman" pitchFamily="18" charset="0"/>
                <a:cs typeface="Times New Roman" pitchFamily="18" charset="0"/>
              </a:rPr>
              <a:t>ö</a:t>
            </a:r>
            <a:r>
              <a:rPr kumimoji="0" lang="tr-TR" sz="5400" b="0" i="0" u="none" strike="noStrike" cap="none" normalizeH="0" baseline="0" dirty="0">
                <a:ln>
                  <a:noFill/>
                </a:ln>
                <a:solidFill>
                  <a:schemeClr val="accent2">
                    <a:lumMod val="60000"/>
                    <a:lumOff val="40000"/>
                  </a:schemeClr>
                </a:solidFill>
                <a:effectLst/>
                <a:latin typeface="Arial TUR" charset="-94"/>
                <a:ea typeface="Times New Roman" pitchFamily="18" charset="0"/>
                <a:cs typeface="Times New Roman" pitchFamily="18" charset="0"/>
              </a:rPr>
              <a:t>lgelerinde yaygındır.</a:t>
            </a:r>
            <a:endParaRPr kumimoji="0" lang="tr-TR" sz="5400" b="0" i="0" u="none" strike="noStrike" cap="none" normalizeH="0" baseline="0" dirty="0">
              <a:ln>
                <a:noFill/>
              </a:ln>
              <a:solidFill>
                <a:schemeClr val="accent2">
                  <a:lumMod val="60000"/>
                  <a:lumOff val="40000"/>
                </a:schemeClr>
              </a:solidFill>
              <a:effectLst/>
              <a:latin typeface="Arial" pitchFamily="34" charset="0"/>
              <a:cs typeface="Arial" pitchFamily="34" charset="0"/>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48129"/>
                                        </p:tgtEl>
                                        <p:attrNameLst>
                                          <p:attrName>style.visibility</p:attrName>
                                        </p:attrNameLst>
                                      </p:cBhvr>
                                      <p:to>
                                        <p:strVal val="visible"/>
                                      </p:to>
                                    </p:set>
                                    <p:anim from="(-#ppt_w/2)" to="(#ppt_x)" calcmode="lin" valueType="num">
                                      <p:cBhvr>
                                        <p:cTn id="17" dur="600" fill="hold">
                                          <p:stCondLst>
                                            <p:cond delay="0"/>
                                          </p:stCondLst>
                                        </p:cTn>
                                        <p:tgtEl>
                                          <p:spTgt spid="48129"/>
                                        </p:tgtEl>
                                        <p:attrNameLst>
                                          <p:attrName>ppt_x</p:attrName>
                                        </p:attrNameLst>
                                      </p:cBhvr>
                                    </p:anim>
                                    <p:anim from="0" to="-1.0" calcmode="lin" valueType="num">
                                      <p:cBhvr>
                                        <p:cTn id="18" dur="200" decel="50000" autoRev="1" fill="hold">
                                          <p:stCondLst>
                                            <p:cond delay="600"/>
                                          </p:stCondLst>
                                        </p:cTn>
                                        <p:tgtEl>
                                          <p:spTgt spid="48129"/>
                                        </p:tgtEl>
                                        <p:attrNameLst>
                                          <p:attrName>xshear</p:attrName>
                                        </p:attrNameLst>
                                      </p:cBhvr>
                                    </p:anim>
                                    <p:animScale>
                                      <p:cBhvr>
                                        <p:cTn id="19" dur="200" decel="100000" autoRev="1" fill="hold">
                                          <p:stCondLst>
                                            <p:cond delay="600"/>
                                          </p:stCondLst>
                                        </p:cTn>
                                        <p:tgtEl>
                                          <p:spTgt spid="48129"/>
                                        </p:tgtEl>
                                      </p:cBhvr>
                                      <p:from x="100000" y="100000"/>
                                      <p:to x="80000" y="100000"/>
                                    </p:animScale>
                                    <p:anim by="(#ppt_h/3+#ppt_w*0.1)" calcmode="lin" valueType="num">
                                      <p:cBhvr additive="sum">
                                        <p:cTn id="20" dur="200" decel="100000" autoRev="1" fill="hold">
                                          <p:stCondLst>
                                            <p:cond delay="600"/>
                                          </p:stCondLst>
                                        </p:cTn>
                                        <p:tgtEl>
                                          <p:spTgt spid="4812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0" y="0"/>
            <a:ext cx="8786842" cy="1285860"/>
          </a:xfrm>
        </p:spPr>
        <p:txBody>
          <a:bodyPr>
            <a:noAutofit/>
          </a:bodyPr>
          <a:lstStyle/>
          <a:p>
            <a:br>
              <a:rPr lang="tr-TR" dirty="0"/>
            </a:br>
            <a:br>
              <a:rPr lang="tr-TR" dirty="0"/>
            </a:br>
            <a:r>
              <a:rPr lang="tr-TR" dirty="0"/>
              <a:t>AKARSULARDA BİRİKTİRME  ŞEKİLLERİ</a:t>
            </a:r>
            <a:br>
              <a:rPr lang="tr-TR" dirty="0"/>
            </a:br>
            <a:r>
              <a:rPr lang="tr-TR" dirty="0"/>
              <a:t> </a:t>
            </a:r>
            <a:br>
              <a:rPr lang="tr-TR" dirty="0"/>
            </a:br>
            <a:endParaRPr lang="tr-TR" dirty="0"/>
          </a:p>
        </p:txBody>
      </p:sp>
      <p:sp>
        <p:nvSpPr>
          <p:cNvPr id="4" name="3 Metin Yer Tutucusu"/>
          <p:cNvSpPr>
            <a:spLocks noGrp="1"/>
          </p:cNvSpPr>
          <p:nvPr>
            <p:ph type="body" idx="1"/>
          </p:nvPr>
        </p:nvSpPr>
        <p:spPr>
          <a:xfrm>
            <a:off x="0" y="1071546"/>
            <a:ext cx="9144000" cy="5786454"/>
          </a:xfrm>
        </p:spPr>
        <p:txBody>
          <a:bodyPr>
            <a:normAutofit fontScale="92500" lnSpcReduction="10000"/>
          </a:bodyPr>
          <a:lstStyle/>
          <a:p>
            <a:r>
              <a:rPr lang="tr-TR" sz="3900" dirty="0">
                <a:solidFill>
                  <a:srgbClr val="6DEF63"/>
                </a:solidFill>
              </a:rPr>
              <a:t>1.BİRİKİNTİ KONİSİ VE YELPAZESİ</a:t>
            </a:r>
          </a:p>
          <a:p>
            <a:endParaRPr lang="tr-TR" dirty="0"/>
          </a:p>
          <a:p>
            <a:r>
              <a:rPr lang="tr-TR" sz="4000" dirty="0"/>
              <a:t>Dağ yamaçlarından düzlüğe inen akarsular, taşıdıkları materyalleri eğimin azaldığı yerlerde yarım koni şeklinde biriktirirler. Bunlara birikinti konisi denir.</a:t>
            </a:r>
          </a:p>
          <a:p>
            <a:r>
              <a:rPr lang="tr-TR" sz="4000" dirty="0"/>
              <a:t>Akarsuların taşıdıkları maddeler ince ise, geniş bir alana yelpaze gibi yayılırlar. Bunlara da birikinti yelpazesi denir. </a:t>
            </a:r>
          </a:p>
          <a:p>
            <a:r>
              <a:rPr lang="tr-TR" sz="3600" dirty="0"/>
              <a:t> </a:t>
            </a:r>
          </a:p>
          <a:p>
            <a:endParaRPr lang="tr-TR" dirty="0"/>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Scale>
                                      <p:cBhvr>
                                        <p:cTn id="11"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
                                            <p:txEl>
                                              <p:pRg st="0" end="0"/>
                                            </p:txEl>
                                          </p:spTgt>
                                        </p:tgtEl>
                                        <p:attrNameLst>
                                          <p:attrName>ppt_x</p:attrName>
                                          <p:attrName>ppt_y</p:attrName>
                                        </p:attrNameLst>
                                      </p:cBhvr>
                                    </p:animMotion>
                                    <p:animEffect transition="in" filter="fade">
                                      <p:cBhvr>
                                        <p:cTn id="13" dur="1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Scale>
                                      <p:cBhvr>
                                        <p:cTn id="18"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xEl>
                                              <p:pRg st="2" end="2"/>
                                            </p:txEl>
                                          </p:spTgt>
                                        </p:tgtEl>
                                        <p:attrNameLst>
                                          <p:attrName>ppt_x</p:attrName>
                                          <p:attrName>ppt_y</p:attrName>
                                        </p:attrNameLst>
                                      </p:cBhvr>
                                    </p:animMotion>
                                    <p:animEffect transition="in" filter="fade">
                                      <p:cBhvr>
                                        <p:cTn id="20" dur="10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Scale>
                                      <p:cBhvr>
                                        <p:cTn id="25" dur="1000" decel="50000" fill="hold">
                                          <p:stCondLst>
                                            <p:cond delay="0"/>
                                          </p:stCondLst>
                                        </p:cTn>
                                        <p:tgtEl>
                                          <p:spTgt spid="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
                                            <p:txEl>
                                              <p:pRg st="3" end="3"/>
                                            </p:txEl>
                                          </p:spTgt>
                                        </p:tgtEl>
                                        <p:attrNameLst>
                                          <p:attrName>ppt_x</p:attrName>
                                          <p:attrName>ppt_y</p:attrName>
                                        </p:attrNameLst>
                                      </p:cBhvr>
                                    </p:animMotion>
                                    <p:animEffect transition="in" filter="fade">
                                      <p:cBhvr>
                                        <p:cTn id="27" dur="1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Scale>
                                      <p:cBhvr>
                                        <p:cTn id="32" dur="1000" decel="50000" fill="hold">
                                          <p:stCondLst>
                                            <p:cond delay="0"/>
                                          </p:stCondLst>
                                        </p:cTn>
                                        <p:tgtEl>
                                          <p:spTgt spid="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
                                            <p:txEl>
                                              <p:pRg st="4" end="4"/>
                                            </p:txEl>
                                          </p:spTgt>
                                        </p:tgtEl>
                                        <p:attrNameLst>
                                          <p:attrName>ppt_x</p:attrName>
                                          <p:attrName>ppt_y</p:attrName>
                                        </p:attrNameLst>
                                      </p:cBhvr>
                                    </p:animMotion>
                                    <p:animEffect transition="in" filter="fade">
                                      <p:cBhvr>
                                        <p:cTn id="34"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coğrafya performans\akarsu foto\dev kazanı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Dikdörtgen"/>
          <p:cNvSpPr/>
          <p:nvPr/>
        </p:nvSpPr>
        <p:spPr>
          <a:xfrm>
            <a:off x="0" y="714356"/>
            <a:ext cx="5500694"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urier New" pitchFamily="49" charset="0"/>
                <a:cs typeface="Courier New" pitchFamily="49" charset="0"/>
              </a:rPr>
              <a:t>AKARSULAR</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J:\coğrafya performans\akarsu foto\birikintiyelpazesi2zs4.jpg"/>
          <p:cNvPicPr>
            <a:picLocks noChangeAspect="1" noChangeArrowheads="1"/>
          </p:cNvPicPr>
          <p:nvPr/>
        </p:nvPicPr>
        <p:blipFill>
          <a:blip r:embed="rId2" cstate="print"/>
          <a:srcRect/>
          <a:stretch>
            <a:fillRect/>
          </a:stretch>
        </p:blipFill>
        <p:spPr bwMode="auto">
          <a:xfrm>
            <a:off x="642910" y="1000108"/>
            <a:ext cx="7643866" cy="5060911"/>
          </a:xfrm>
          <a:prstGeom prst="rect">
            <a:avLst/>
          </a:prstGeom>
          <a:noFill/>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0" y="404664"/>
            <a:ext cx="8229600" cy="857232"/>
          </a:xfrm>
        </p:spPr>
        <p:txBody>
          <a:bodyPr>
            <a:noAutofit/>
          </a:bodyPr>
          <a:lstStyle/>
          <a:p>
            <a:r>
              <a:rPr lang="tr-TR" sz="5400" dirty="0"/>
              <a:t>2.DAĞ ETEĞİ OVASI</a:t>
            </a:r>
            <a:br>
              <a:rPr lang="tr-TR" sz="5400" dirty="0"/>
            </a:br>
            <a:endParaRPr lang="tr-TR" sz="5400" dirty="0"/>
          </a:p>
        </p:txBody>
      </p:sp>
      <p:sp>
        <p:nvSpPr>
          <p:cNvPr id="6" name="5 İçerik Yer Tutucusu"/>
          <p:cNvSpPr>
            <a:spLocks noGrp="1"/>
          </p:cNvSpPr>
          <p:nvPr>
            <p:ph idx="1"/>
          </p:nvPr>
        </p:nvSpPr>
        <p:spPr>
          <a:xfrm>
            <a:off x="0" y="908720"/>
            <a:ext cx="9144000" cy="6357958"/>
          </a:xfrm>
        </p:spPr>
        <p:txBody>
          <a:bodyPr>
            <a:normAutofit/>
          </a:bodyPr>
          <a:lstStyle/>
          <a:p>
            <a:r>
              <a:rPr lang="tr-TR" sz="4800" dirty="0"/>
              <a:t>Dağ eteğinde, eğimin azaldığı yerlerde meydana gelen birikinti konileri ve yelpazelerinin zamanla yanlara doğru büyüyerek birleşmeleri sonucu oluşan ovalardır.</a:t>
            </a:r>
          </a:p>
          <a:p>
            <a:endParaRPr lang="tr-TR"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J:\coğrafya performans\akarsu foto\dağ etegi ovası.jpg"/>
          <p:cNvPicPr>
            <a:picLocks noChangeAspect="1" noChangeArrowheads="1"/>
          </p:cNvPicPr>
          <p:nvPr/>
        </p:nvPicPr>
        <p:blipFill>
          <a:blip r:embed="rId2" cstate="print"/>
          <a:srcRect/>
          <a:stretch>
            <a:fillRect/>
          </a:stretch>
        </p:blipFill>
        <p:spPr bwMode="auto">
          <a:xfrm>
            <a:off x="571472" y="1000108"/>
            <a:ext cx="7961464" cy="5286412"/>
          </a:xfrm>
          <a:prstGeom prst="rect">
            <a:avLst/>
          </a:prstGeom>
          <a:noFill/>
        </p:spPr>
      </p:pic>
      <p:sp>
        <p:nvSpPr>
          <p:cNvPr id="47107" name="Rectangle 3"/>
          <p:cNvSpPr>
            <a:spLocks noChangeArrowheads="1"/>
          </p:cNvSpPr>
          <p:nvPr/>
        </p:nvSpPr>
        <p:spPr bwMode="auto">
          <a:xfrm>
            <a:off x="2699792" y="1196752"/>
            <a:ext cx="6215106"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4400" b="0" i="0" u="none" strike="noStrike" cap="none" normalizeH="0" baseline="0" dirty="0">
                <a:ln>
                  <a:noFill/>
                </a:ln>
                <a:solidFill>
                  <a:schemeClr val="bg1">
                    <a:lumMod val="95000"/>
                    <a:lumOff val="5000"/>
                  </a:schemeClr>
                </a:solidFill>
                <a:effectLst/>
                <a:latin typeface="Arial TUR"/>
                <a:ea typeface="Times New Roman" pitchFamily="18" charset="0"/>
                <a:cs typeface="Times New Roman" pitchFamily="18" charset="0"/>
              </a:rPr>
              <a:t>Bursa ovası, Uludağ</a:t>
            </a:r>
            <a:r>
              <a:rPr kumimoji="0" lang="tr-TR" sz="4400" b="0" i="0" u="none" strike="noStrike" cap="none" normalizeH="0" baseline="0" dirty="0">
                <a:ln>
                  <a:noFill/>
                </a:ln>
                <a:solidFill>
                  <a:schemeClr val="bg1">
                    <a:lumMod val="95000"/>
                    <a:lumOff val="5000"/>
                  </a:schemeClr>
                </a:solidFill>
                <a:effectLst/>
                <a:latin typeface="Calibri"/>
                <a:ea typeface="Times New Roman" pitchFamily="18" charset="0"/>
                <a:cs typeface="Times New Roman" pitchFamily="18" charset="0"/>
              </a:rPr>
              <a:t>’</a:t>
            </a:r>
            <a:r>
              <a:rPr kumimoji="0" lang="tr-TR" sz="4400" b="0" i="0" u="none" strike="noStrike" cap="none" normalizeH="0" baseline="0" dirty="0">
                <a:ln>
                  <a:noFill/>
                </a:ln>
                <a:solidFill>
                  <a:schemeClr val="bg1">
                    <a:lumMod val="95000"/>
                    <a:lumOff val="5000"/>
                  </a:schemeClr>
                </a:solidFill>
                <a:effectLst/>
                <a:latin typeface="Arial TUR"/>
                <a:ea typeface="Times New Roman" pitchFamily="18" charset="0"/>
                <a:cs typeface="Times New Roman" pitchFamily="18" charset="0"/>
              </a:rPr>
              <a:t>ın eteğinde oluşmuş bir dağ eteği ovasıdır.</a:t>
            </a:r>
            <a:endParaRPr kumimoji="0" lang="tr-TR" sz="4400" b="0" i="0" u="none" strike="noStrike" cap="none" normalizeH="0" baseline="0" dirty="0">
              <a:ln>
                <a:noFill/>
              </a:ln>
              <a:solidFill>
                <a:schemeClr val="bg1">
                  <a:lumMod val="95000"/>
                  <a:lumOff val="5000"/>
                </a:schemeClr>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down)">
                                      <p:cBhvr>
                                        <p:cTn id="7" dur="580">
                                          <p:stCondLst>
                                            <p:cond delay="0"/>
                                          </p:stCondLst>
                                        </p:cTn>
                                        <p:tgtEl>
                                          <p:spTgt spid="47106"/>
                                        </p:tgtEl>
                                      </p:cBhvr>
                                    </p:animEffect>
                                    <p:anim calcmode="lin" valueType="num">
                                      <p:cBhvr>
                                        <p:cTn id="8" dur="1822" tmFilter="0,0; 0.14,0.36; 0.43,0.73; 0.71,0.91; 1.0,1.0">
                                          <p:stCondLst>
                                            <p:cond delay="0"/>
                                          </p:stCondLst>
                                        </p:cTn>
                                        <p:tgtEl>
                                          <p:spTgt spid="4710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710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710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710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7106"/>
                                        </p:tgtEl>
                                        <p:attrNameLst>
                                          <p:attrName>ppt_y</p:attrName>
                                        </p:attrNameLst>
                                      </p:cBhvr>
                                      <p:tavLst>
                                        <p:tav tm="0" fmla="#ppt_y-sin(pi*$)/81">
                                          <p:val>
                                            <p:fltVal val="0"/>
                                          </p:val>
                                        </p:tav>
                                        <p:tav tm="100000">
                                          <p:val>
                                            <p:fltVal val="1"/>
                                          </p:val>
                                        </p:tav>
                                      </p:tavLst>
                                    </p:anim>
                                    <p:animScale>
                                      <p:cBhvr>
                                        <p:cTn id="13" dur="26">
                                          <p:stCondLst>
                                            <p:cond delay="650"/>
                                          </p:stCondLst>
                                        </p:cTn>
                                        <p:tgtEl>
                                          <p:spTgt spid="47106"/>
                                        </p:tgtEl>
                                      </p:cBhvr>
                                      <p:to x="100000" y="60000"/>
                                    </p:animScale>
                                    <p:animScale>
                                      <p:cBhvr>
                                        <p:cTn id="14" dur="166" decel="50000">
                                          <p:stCondLst>
                                            <p:cond delay="676"/>
                                          </p:stCondLst>
                                        </p:cTn>
                                        <p:tgtEl>
                                          <p:spTgt spid="47106"/>
                                        </p:tgtEl>
                                      </p:cBhvr>
                                      <p:to x="100000" y="100000"/>
                                    </p:animScale>
                                    <p:animScale>
                                      <p:cBhvr>
                                        <p:cTn id="15" dur="26">
                                          <p:stCondLst>
                                            <p:cond delay="1312"/>
                                          </p:stCondLst>
                                        </p:cTn>
                                        <p:tgtEl>
                                          <p:spTgt spid="47106"/>
                                        </p:tgtEl>
                                      </p:cBhvr>
                                      <p:to x="100000" y="80000"/>
                                    </p:animScale>
                                    <p:animScale>
                                      <p:cBhvr>
                                        <p:cTn id="16" dur="166" decel="50000">
                                          <p:stCondLst>
                                            <p:cond delay="1338"/>
                                          </p:stCondLst>
                                        </p:cTn>
                                        <p:tgtEl>
                                          <p:spTgt spid="47106"/>
                                        </p:tgtEl>
                                      </p:cBhvr>
                                      <p:to x="100000" y="100000"/>
                                    </p:animScale>
                                    <p:animScale>
                                      <p:cBhvr>
                                        <p:cTn id="17" dur="26">
                                          <p:stCondLst>
                                            <p:cond delay="1642"/>
                                          </p:stCondLst>
                                        </p:cTn>
                                        <p:tgtEl>
                                          <p:spTgt spid="47106"/>
                                        </p:tgtEl>
                                      </p:cBhvr>
                                      <p:to x="100000" y="90000"/>
                                    </p:animScale>
                                    <p:animScale>
                                      <p:cBhvr>
                                        <p:cTn id="18" dur="166" decel="50000">
                                          <p:stCondLst>
                                            <p:cond delay="1668"/>
                                          </p:stCondLst>
                                        </p:cTn>
                                        <p:tgtEl>
                                          <p:spTgt spid="47106"/>
                                        </p:tgtEl>
                                      </p:cBhvr>
                                      <p:to x="100000" y="100000"/>
                                    </p:animScale>
                                    <p:animScale>
                                      <p:cBhvr>
                                        <p:cTn id="19" dur="26">
                                          <p:stCondLst>
                                            <p:cond delay="1808"/>
                                          </p:stCondLst>
                                        </p:cTn>
                                        <p:tgtEl>
                                          <p:spTgt spid="47106"/>
                                        </p:tgtEl>
                                      </p:cBhvr>
                                      <p:to x="100000" y="95000"/>
                                    </p:animScale>
                                    <p:animScale>
                                      <p:cBhvr>
                                        <p:cTn id="20" dur="166" decel="50000">
                                          <p:stCondLst>
                                            <p:cond delay="1834"/>
                                          </p:stCondLst>
                                        </p:cTn>
                                        <p:tgtEl>
                                          <p:spTgt spid="4710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47107"/>
                                        </p:tgtEl>
                                        <p:attrNameLst>
                                          <p:attrName>style.visibility</p:attrName>
                                        </p:attrNameLst>
                                      </p:cBhvr>
                                      <p:to>
                                        <p:strVal val="visible"/>
                                      </p:to>
                                    </p:set>
                                    <p:animEffect transition="in" filter="fade">
                                      <p:cBhvr>
                                        <p:cTn id="25" dur="800" decel="100000"/>
                                        <p:tgtEl>
                                          <p:spTgt spid="47107"/>
                                        </p:tgtEl>
                                      </p:cBhvr>
                                    </p:animEffect>
                                    <p:anim calcmode="lin" valueType="num">
                                      <p:cBhvr>
                                        <p:cTn id="26" dur="800" decel="100000" fill="hold"/>
                                        <p:tgtEl>
                                          <p:spTgt spid="47107"/>
                                        </p:tgtEl>
                                        <p:attrNameLst>
                                          <p:attrName>style.rotation</p:attrName>
                                        </p:attrNameLst>
                                      </p:cBhvr>
                                      <p:tavLst>
                                        <p:tav tm="0">
                                          <p:val>
                                            <p:fltVal val="-90"/>
                                          </p:val>
                                        </p:tav>
                                        <p:tav tm="100000">
                                          <p:val>
                                            <p:fltVal val="0"/>
                                          </p:val>
                                        </p:tav>
                                      </p:tavLst>
                                    </p:anim>
                                    <p:anim calcmode="lin" valueType="num">
                                      <p:cBhvr>
                                        <p:cTn id="27" dur="800" decel="100000" fill="hold"/>
                                        <p:tgtEl>
                                          <p:spTgt spid="47107"/>
                                        </p:tgtEl>
                                        <p:attrNameLst>
                                          <p:attrName>ppt_x</p:attrName>
                                        </p:attrNameLst>
                                      </p:cBhvr>
                                      <p:tavLst>
                                        <p:tav tm="0">
                                          <p:val>
                                            <p:strVal val="#ppt_x+0.4"/>
                                          </p:val>
                                        </p:tav>
                                        <p:tav tm="100000">
                                          <p:val>
                                            <p:strVal val="#ppt_x-0.05"/>
                                          </p:val>
                                        </p:tav>
                                      </p:tavLst>
                                    </p:anim>
                                    <p:anim calcmode="lin" valueType="num">
                                      <p:cBhvr>
                                        <p:cTn id="28" dur="800" decel="100000" fill="hold"/>
                                        <p:tgtEl>
                                          <p:spTgt spid="4710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710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710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0" y="0"/>
            <a:ext cx="8229600" cy="1071546"/>
          </a:xfrm>
        </p:spPr>
        <p:txBody>
          <a:bodyPr>
            <a:normAutofit fontScale="90000"/>
          </a:bodyPr>
          <a:lstStyle/>
          <a:p>
            <a:br>
              <a:rPr lang="tr-TR" sz="5300" dirty="0"/>
            </a:br>
            <a:r>
              <a:rPr lang="tr-TR" sz="5300" dirty="0"/>
              <a:t>3.DAĞ İÇİ OVASI</a:t>
            </a:r>
            <a:br>
              <a:rPr lang="tr-TR" dirty="0"/>
            </a:br>
            <a:endParaRPr lang="tr-TR" dirty="0"/>
          </a:p>
        </p:txBody>
      </p:sp>
      <p:sp>
        <p:nvSpPr>
          <p:cNvPr id="6" name="5 İçerik Yer Tutucusu"/>
          <p:cNvSpPr>
            <a:spLocks noGrp="1"/>
          </p:cNvSpPr>
          <p:nvPr>
            <p:ph idx="1"/>
          </p:nvPr>
        </p:nvSpPr>
        <p:spPr>
          <a:xfrm>
            <a:off x="0" y="571480"/>
            <a:ext cx="9144000" cy="6286520"/>
          </a:xfrm>
        </p:spPr>
        <p:txBody>
          <a:bodyPr/>
          <a:lstStyle/>
          <a:p>
            <a:endParaRPr lang="tr-TR" sz="4800" dirty="0"/>
          </a:p>
          <a:p>
            <a:r>
              <a:rPr lang="tr-TR" sz="5400" dirty="0"/>
              <a:t>Dağ içlerinde, eğimin azaldığı yerlerde, akarsuyun taşıdığı malzemeleri biriktirmesi sonucu oluşan düzlüklerdir. </a:t>
            </a: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J:\coğrafya performans\akarsu foto\dag ici ovasi.jpg"/>
          <p:cNvPicPr>
            <a:picLocks noChangeAspect="1" noChangeArrowheads="1"/>
          </p:cNvPicPr>
          <p:nvPr/>
        </p:nvPicPr>
        <p:blipFill>
          <a:blip r:embed="rId2" cstate="print"/>
          <a:srcRect/>
          <a:stretch>
            <a:fillRect/>
          </a:stretch>
        </p:blipFill>
        <p:spPr bwMode="auto">
          <a:xfrm>
            <a:off x="31559" y="357166"/>
            <a:ext cx="9112441" cy="4444549"/>
          </a:xfrm>
          <a:prstGeom prst="rect">
            <a:avLst/>
          </a:prstGeom>
          <a:noFill/>
        </p:spPr>
      </p:pic>
      <p:sp>
        <p:nvSpPr>
          <p:cNvPr id="50179" name="Rectangle 3"/>
          <p:cNvSpPr>
            <a:spLocks noChangeArrowheads="1"/>
          </p:cNvSpPr>
          <p:nvPr/>
        </p:nvSpPr>
        <p:spPr bwMode="auto">
          <a:xfrm>
            <a:off x="467544" y="5085184"/>
            <a:ext cx="8097088"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4800" b="0" i="0" u="none" strike="noStrike" cap="none" normalizeH="0" baseline="0" dirty="0">
                <a:ln>
                  <a:noFill/>
                </a:ln>
                <a:solidFill>
                  <a:srgbClr val="FF00FF"/>
                </a:solidFill>
                <a:effectLst/>
                <a:latin typeface="Arial TUR"/>
                <a:ea typeface="Times New Roman" pitchFamily="18" charset="0"/>
                <a:cs typeface="Times New Roman" pitchFamily="18" charset="0"/>
              </a:rPr>
              <a:t>Malatya, Muş, Elazığ ovaları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4800" b="0" i="0" u="none" strike="noStrike" cap="none" normalizeH="0" baseline="0" dirty="0">
                <a:ln>
                  <a:noFill/>
                </a:ln>
                <a:solidFill>
                  <a:srgbClr val="FF00FF"/>
                </a:solidFill>
                <a:effectLst/>
                <a:latin typeface="Arial TUR"/>
                <a:ea typeface="Times New Roman" pitchFamily="18" charset="0"/>
                <a:cs typeface="Times New Roman" pitchFamily="18" charset="0"/>
              </a:rPr>
              <a:t>Bu</a:t>
            </a:r>
            <a:r>
              <a:rPr kumimoji="0" lang="tr-TR" sz="4800" b="0" i="0" u="none" strike="noStrike" cap="none" normalizeH="0" dirty="0">
                <a:ln>
                  <a:noFill/>
                </a:ln>
                <a:solidFill>
                  <a:srgbClr val="FF00FF"/>
                </a:solidFill>
                <a:effectLst/>
                <a:latin typeface="Arial TUR"/>
                <a:ea typeface="Times New Roman" pitchFamily="18" charset="0"/>
                <a:cs typeface="Times New Roman" pitchFamily="18" charset="0"/>
              </a:rPr>
              <a:t> </a:t>
            </a:r>
            <a:r>
              <a:rPr kumimoji="0" lang="tr-TR" sz="4800" b="0" i="0" u="none" strike="noStrike" cap="none" normalizeH="0" baseline="0" dirty="0">
                <a:ln>
                  <a:noFill/>
                </a:ln>
                <a:solidFill>
                  <a:srgbClr val="FF00FF"/>
                </a:solidFill>
                <a:effectLst/>
                <a:latin typeface="Arial TUR"/>
                <a:ea typeface="Times New Roman" pitchFamily="18" charset="0"/>
                <a:cs typeface="Times New Roman" pitchFamily="18" charset="0"/>
              </a:rPr>
              <a:t>şekilde oluşmuşlardır.</a:t>
            </a:r>
            <a:endParaRPr kumimoji="0" lang="tr-TR" sz="4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2000"/>
                                        <p:tgtEl>
                                          <p:spTgt spid="50178"/>
                                        </p:tgtEl>
                                      </p:cBhvr>
                                    </p:animEffect>
                                    <p:anim calcmode="lin" valueType="num">
                                      <p:cBhvr>
                                        <p:cTn id="8" dur="2000" fill="hold"/>
                                        <p:tgtEl>
                                          <p:spTgt spid="50178"/>
                                        </p:tgtEl>
                                        <p:attrNameLst>
                                          <p:attrName>style.rotation</p:attrName>
                                        </p:attrNameLst>
                                      </p:cBhvr>
                                      <p:tavLst>
                                        <p:tav tm="0">
                                          <p:val>
                                            <p:fltVal val="720"/>
                                          </p:val>
                                        </p:tav>
                                        <p:tav tm="100000">
                                          <p:val>
                                            <p:fltVal val="0"/>
                                          </p:val>
                                        </p:tav>
                                      </p:tavLst>
                                    </p:anim>
                                    <p:anim calcmode="lin" valueType="num">
                                      <p:cBhvr>
                                        <p:cTn id="9" dur="2000" fill="hold"/>
                                        <p:tgtEl>
                                          <p:spTgt spid="50178"/>
                                        </p:tgtEl>
                                        <p:attrNameLst>
                                          <p:attrName>ppt_h</p:attrName>
                                        </p:attrNameLst>
                                      </p:cBhvr>
                                      <p:tavLst>
                                        <p:tav tm="0">
                                          <p:val>
                                            <p:fltVal val="0"/>
                                          </p:val>
                                        </p:tav>
                                        <p:tav tm="100000">
                                          <p:val>
                                            <p:strVal val="#ppt_h"/>
                                          </p:val>
                                        </p:tav>
                                      </p:tavLst>
                                    </p:anim>
                                    <p:anim calcmode="lin" valueType="num">
                                      <p:cBhvr>
                                        <p:cTn id="10" dur="2000" fill="hold"/>
                                        <p:tgtEl>
                                          <p:spTgt spid="5017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50179"/>
                                        </p:tgtEl>
                                        <p:attrNameLst>
                                          <p:attrName>style.visibility</p:attrName>
                                        </p:attrNameLst>
                                      </p:cBhvr>
                                      <p:to>
                                        <p:strVal val="visible"/>
                                      </p:to>
                                    </p:set>
                                    <p:anim calcmode="lin" valueType="num">
                                      <p:cBhvr>
                                        <p:cTn id="15" dur="1000" fill="hold"/>
                                        <p:tgtEl>
                                          <p:spTgt spid="50179"/>
                                        </p:tgtEl>
                                        <p:attrNameLst>
                                          <p:attrName>ppt_w</p:attrName>
                                        </p:attrNameLst>
                                      </p:cBhvr>
                                      <p:tavLst>
                                        <p:tav tm="0">
                                          <p:val>
                                            <p:strVal val="#ppt_w*0.70"/>
                                          </p:val>
                                        </p:tav>
                                        <p:tav tm="100000">
                                          <p:val>
                                            <p:strVal val="#ppt_w"/>
                                          </p:val>
                                        </p:tav>
                                      </p:tavLst>
                                    </p:anim>
                                    <p:anim calcmode="lin" valueType="num">
                                      <p:cBhvr>
                                        <p:cTn id="16" dur="1000" fill="hold"/>
                                        <p:tgtEl>
                                          <p:spTgt spid="50179"/>
                                        </p:tgtEl>
                                        <p:attrNameLst>
                                          <p:attrName>ppt_h</p:attrName>
                                        </p:attrNameLst>
                                      </p:cBhvr>
                                      <p:tavLst>
                                        <p:tav tm="0">
                                          <p:val>
                                            <p:strVal val="#ppt_h"/>
                                          </p:val>
                                        </p:tav>
                                        <p:tav tm="100000">
                                          <p:val>
                                            <p:strVal val="#ppt_h"/>
                                          </p:val>
                                        </p:tav>
                                      </p:tavLst>
                                    </p:anim>
                                    <p:animEffect transition="in" filter="fade">
                                      <p:cBhvr>
                                        <p:cTn id="17" dur="10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229600" cy="1142984"/>
          </a:xfrm>
        </p:spPr>
        <p:txBody>
          <a:bodyPr>
            <a:noAutofit/>
          </a:bodyPr>
          <a:lstStyle/>
          <a:p>
            <a:br>
              <a:rPr lang="tr-TR" sz="4800" dirty="0"/>
            </a:br>
            <a:r>
              <a:rPr lang="tr-TR" sz="4800" dirty="0"/>
              <a:t>4.TABAN SEVİYESİ OVASI</a:t>
            </a:r>
            <a:br>
              <a:rPr lang="tr-TR" sz="4800" dirty="0"/>
            </a:br>
            <a:endParaRPr lang="tr-TR" sz="4800" dirty="0"/>
          </a:p>
        </p:txBody>
      </p:sp>
      <p:sp>
        <p:nvSpPr>
          <p:cNvPr id="3" name="2 İçerik Yer Tutucusu"/>
          <p:cNvSpPr>
            <a:spLocks noGrp="1"/>
          </p:cNvSpPr>
          <p:nvPr>
            <p:ph idx="1"/>
          </p:nvPr>
        </p:nvSpPr>
        <p:spPr>
          <a:xfrm>
            <a:off x="0" y="785794"/>
            <a:ext cx="9144000" cy="6072206"/>
          </a:xfrm>
        </p:spPr>
        <p:txBody>
          <a:bodyPr/>
          <a:lstStyle/>
          <a:p>
            <a:r>
              <a:rPr lang="tr-TR" sz="4400" dirty="0"/>
              <a:t>Akarsuların denize yaklaştıkları yerlerde taşıma gücü azdır. Böyle yerlerde akarsular, taşıdıkları malzemeleri biriktirirler ve ova yüzeyini Alüvyon dolgu alanı haline getirirler.Böyle oluşan düzlüklere Alüvyon taşkın ovası da denir. </a:t>
            </a:r>
          </a:p>
          <a:p>
            <a:pPr>
              <a:buNone/>
            </a:pPr>
            <a:endParaRPr lang="tr-TR" dirty="0"/>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J:\coğrafya performans\akarsu foto\taban seviyesi.jpg"/>
          <p:cNvPicPr>
            <a:picLocks noChangeAspect="1" noChangeArrowheads="1"/>
          </p:cNvPicPr>
          <p:nvPr/>
        </p:nvPicPr>
        <p:blipFill>
          <a:blip r:embed="rId2" cstate="print"/>
          <a:srcRect/>
          <a:stretch>
            <a:fillRect/>
          </a:stretch>
        </p:blipFill>
        <p:spPr bwMode="auto">
          <a:xfrm>
            <a:off x="928662" y="660856"/>
            <a:ext cx="7143800" cy="5330374"/>
          </a:xfrm>
          <a:prstGeom prst="rect">
            <a:avLst/>
          </a:prstGeom>
          <a:noFill/>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Scale>
                                      <p:cBhvr>
                                        <p:cTn id="7" dur="1000" decel="50000" fill="hold">
                                          <p:stCondLst>
                                            <p:cond delay="0"/>
                                          </p:stCondLst>
                                        </p:cTn>
                                        <p:tgtEl>
                                          <p:spTgt spid="522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2226"/>
                                        </p:tgtEl>
                                        <p:attrNameLst>
                                          <p:attrName>ppt_x</p:attrName>
                                          <p:attrName>ppt_y</p:attrName>
                                        </p:attrNameLst>
                                      </p:cBhvr>
                                    </p:animMotion>
                                    <p:animEffect transition="in" filter="fade">
                                      <p:cBhvr>
                                        <p:cTn id="9" dur="1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229600" cy="1399032"/>
          </a:xfrm>
        </p:spPr>
        <p:txBody>
          <a:bodyPr>
            <a:normAutofit/>
          </a:bodyPr>
          <a:lstStyle/>
          <a:p>
            <a:r>
              <a:rPr lang="tr-TR" dirty="0"/>
              <a:t>5.DELTA OVALARI</a:t>
            </a:r>
            <a:br>
              <a:rPr lang="tr-TR" dirty="0"/>
            </a:br>
            <a:endParaRPr lang="tr-TR" dirty="0"/>
          </a:p>
        </p:txBody>
      </p:sp>
      <p:sp>
        <p:nvSpPr>
          <p:cNvPr id="7" name="6 İçerik Yer Tutucusu"/>
          <p:cNvSpPr>
            <a:spLocks noGrp="1"/>
          </p:cNvSpPr>
          <p:nvPr>
            <p:ph sz="half" idx="2"/>
          </p:nvPr>
        </p:nvSpPr>
        <p:spPr>
          <a:xfrm>
            <a:off x="0" y="692696"/>
            <a:ext cx="4572000" cy="5357826"/>
          </a:xfrm>
        </p:spPr>
        <p:txBody>
          <a:bodyPr>
            <a:normAutofit fontScale="92500"/>
          </a:bodyPr>
          <a:lstStyle/>
          <a:p>
            <a:pPr>
              <a:buNone/>
            </a:pPr>
            <a:r>
              <a:rPr lang="tr-TR" sz="4000" dirty="0"/>
              <a:t>    Akarsuların taşıdıkları malzemeleri, deniz içerisinde biriktirmesi sonucu, üçgene benzeyen düzlükler meydana gelir. </a:t>
            </a:r>
          </a:p>
          <a:p>
            <a:pPr>
              <a:buNone/>
            </a:pPr>
            <a:endParaRPr lang="tr-TR" dirty="0"/>
          </a:p>
        </p:txBody>
      </p:sp>
      <p:pic>
        <p:nvPicPr>
          <p:cNvPr id="9" name="Picture 1" descr="J:\coğrafya performans\akarsu foto\delta.gif"/>
          <p:cNvPicPr>
            <a:picLocks noChangeAspect="1" noChangeArrowheads="1" noCrop="1"/>
          </p:cNvPicPr>
          <p:nvPr/>
        </p:nvPicPr>
        <p:blipFill>
          <a:blip r:embed="rId2" cstate="print"/>
          <a:srcRect/>
          <a:stretch>
            <a:fillRect/>
          </a:stretch>
        </p:blipFill>
        <p:spPr bwMode="auto">
          <a:xfrm>
            <a:off x="4572000" y="-1"/>
            <a:ext cx="4572000" cy="6858001"/>
          </a:xfrm>
          <a:prstGeom prst="rect">
            <a:avLst/>
          </a:prstGeom>
          <a:noFill/>
        </p:spPr>
      </p:pic>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ppt_x</p:attrName>
                                        </p:attrNameLst>
                                      </p:cBhvr>
                                      <p:tavLst>
                                        <p:tav tm="0">
                                          <p:val>
                                            <p:strVal val="#ppt_x-.2"/>
                                          </p:val>
                                        </p:tav>
                                        <p:tav tm="100000">
                                          <p:val>
                                            <p:strVal val="#ppt_x"/>
                                          </p:val>
                                        </p:tav>
                                      </p:tavLst>
                                    </p:anim>
                                    <p:anim calcmode="lin" valueType="num">
                                      <p:cBhvr>
                                        <p:cTn id="1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500" fill="hold"/>
                                        <p:tgtEl>
                                          <p:spTgt spid="7">
                                            <p:txEl>
                                              <p:pRg st="0" end="0"/>
                                            </p:txEl>
                                          </p:spTgt>
                                        </p:tgtEl>
                                        <p:attrNameLst>
                                          <p:attrName>ppt_w</p:attrName>
                                        </p:attrNameLst>
                                      </p:cBhvr>
                                      <p:tavLst>
                                        <p:tav tm="0">
                                          <p:val>
                                            <p:strVal val="#ppt_w*0.05"/>
                                          </p:val>
                                        </p:tav>
                                        <p:tav tm="100000">
                                          <p:val>
                                            <p:strVal val="#ppt_w"/>
                                          </p:val>
                                        </p:tav>
                                      </p:tavLst>
                                    </p:anim>
                                    <p:anim calcmode="lin" valueType="num">
                                      <p:cBhvr>
                                        <p:cTn id="23" dur="5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24" dur="5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25" dur="500" fill="hold"/>
                                        <p:tgtEl>
                                          <p:spTgt spid="7">
                                            <p:txEl>
                                              <p:pRg st="0" end="0"/>
                                            </p:txEl>
                                          </p:spTgt>
                                        </p:tgtEl>
                                        <p:attrNameLst>
                                          <p:attrName>ppt_y</p:attrName>
                                        </p:attrNameLst>
                                      </p:cBhvr>
                                      <p:tavLst>
                                        <p:tav tm="0">
                                          <p:val>
                                            <p:strVal val="#ppt_y"/>
                                          </p:val>
                                        </p:tav>
                                        <p:tav tm="100000">
                                          <p:val>
                                            <p:strVal val="#ppt_y"/>
                                          </p:val>
                                        </p:tav>
                                      </p:tavLst>
                                    </p:anim>
                                    <p:animEffect transition="in" filter="fade">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J:\coğrafya performans\akarsu foto\delta ovası.jpg"/>
          <p:cNvPicPr>
            <a:picLocks noChangeAspect="1" noChangeArrowheads="1"/>
          </p:cNvPicPr>
          <p:nvPr/>
        </p:nvPicPr>
        <p:blipFill>
          <a:blip r:embed="rId2" cstate="print"/>
          <a:srcRect/>
          <a:stretch>
            <a:fillRect/>
          </a:stretch>
        </p:blipFill>
        <p:spPr bwMode="auto">
          <a:xfrm>
            <a:off x="1259632" y="0"/>
            <a:ext cx="6524228" cy="4886874"/>
          </a:xfrm>
          <a:prstGeom prst="rect">
            <a:avLst/>
          </a:prstGeom>
          <a:noFill/>
        </p:spPr>
      </p:pic>
      <p:sp>
        <p:nvSpPr>
          <p:cNvPr id="53251" name="Rectangle 3"/>
          <p:cNvSpPr>
            <a:spLocks noChangeArrowheads="1"/>
          </p:cNvSpPr>
          <p:nvPr/>
        </p:nvSpPr>
        <p:spPr bwMode="auto">
          <a:xfrm>
            <a:off x="323528" y="486916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tr-TR" sz="3600" dirty="0">
                <a:solidFill>
                  <a:srgbClr val="FF0000"/>
                </a:solidFill>
                <a:latin typeface="Calibri"/>
                <a:ea typeface="Times New Roman" pitchFamily="18" charset="0"/>
                <a:cs typeface="Times New Roman" pitchFamily="18" charset="0"/>
              </a:rPr>
              <a:t>Ö</a:t>
            </a:r>
            <a:r>
              <a:rPr lang="tr-TR" sz="3600" dirty="0">
                <a:solidFill>
                  <a:srgbClr val="FF0000"/>
                </a:solidFill>
                <a:latin typeface="Arial TUR"/>
                <a:ea typeface="Times New Roman" pitchFamily="18" charset="0"/>
                <a:cs typeface="Times New Roman" pitchFamily="18" charset="0"/>
              </a:rPr>
              <a:t>rnek</a:t>
            </a:r>
          </a:p>
          <a:p>
            <a:pPr eaLnBrk="0" fontAlgn="base" hangingPunct="0">
              <a:spcBef>
                <a:spcPct val="0"/>
              </a:spcBef>
              <a:spcAft>
                <a:spcPct val="0"/>
              </a:spcAft>
            </a:pPr>
            <a:r>
              <a:rPr lang="tr-TR" sz="3600" dirty="0">
                <a:solidFill>
                  <a:srgbClr val="FFFF00"/>
                </a:solidFill>
                <a:latin typeface="Arial TUR"/>
                <a:ea typeface="Times New Roman" pitchFamily="18" charset="0"/>
                <a:cs typeface="Times New Roman" pitchFamily="18" charset="0"/>
              </a:rPr>
              <a:t> Batı Avrupa kıyıları.T</a:t>
            </a:r>
            <a:r>
              <a:rPr lang="tr-TR" sz="3600" dirty="0">
                <a:solidFill>
                  <a:srgbClr val="FFFF00"/>
                </a:solidFill>
                <a:latin typeface="Calibri"/>
                <a:ea typeface="Times New Roman" pitchFamily="18" charset="0"/>
                <a:cs typeface="Times New Roman" pitchFamily="18" charset="0"/>
              </a:rPr>
              <a:t>ü</a:t>
            </a:r>
            <a:r>
              <a:rPr lang="tr-TR" sz="3600" dirty="0">
                <a:solidFill>
                  <a:srgbClr val="FFFF00"/>
                </a:solidFill>
                <a:latin typeface="Arial TUR"/>
                <a:ea typeface="Times New Roman" pitchFamily="18" charset="0"/>
                <a:cs typeface="Times New Roman" pitchFamily="18" charset="0"/>
              </a:rPr>
              <a:t>rk</a:t>
            </a:r>
            <a:r>
              <a:rPr kumimoji="0" lang="tr-TR" sz="3600" b="0" i="0" u="none" strike="noStrike" cap="none" normalizeH="0" baseline="0" dirty="0">
                <a:ln>
                  <a:noFill/>
                </a:ln>
                <a:solidFill>
                  <a:srgbClr val="FFFF00"/>
                </a:solidFill>
                <a:effectLst/>
                <a:latin typeface="Arial TUR"/>
                <a:ea typeface="Times New Roman" pitchFamily="18" charset="0"/>
                <a:cs typeface="Times New Roman" pitchFamily="18" charset="0"/>
              </a:rPr>
              <a:t>iye</a:t>
            </a:r>
            <a:r>
              <a:rPr kumimoji="0" lang="tr-TR" sz="3600" b="0" i="0" u="none" strike="noStrike" cap="none" normalizeH="0" baseline="0" dirty="0">
                <a:ln>
                  <a:noFill/>
                </a:ln>
                <a:solidFill>
                  <a:srgbClr val="FFFF00"/>
                </a:solidFill>
                <a:effectLst/>
                <a:latin typeface="Calibri"/>
                <a:ea typeface="Times New Roman" pitchFamily="18" charset="0"/>
                <a:cs typeface="Times New Roman" pitchFamily="18" charset="0"/>
              </a:rPr>
              <a:t>’</a:t>
            </a:r>
            <a:r>
              <a:rPr kumimoji="0" lang="tr-TR" sz="3600" b="0" i="0" u="none" strike="noStrike" cap="none" normalizeH="0" baseline="0" dirty="0">
                <a:ln>
                  <a:noFill/>
                </a:ln>
                <a:solidFill>
                  <a:srgbClr val="FFFF00"/>
                </a:solidFill>
                <a:effectLst/>
                <a:latin typeface="Arial TUR"/>
                <a:ea typeface="Times New Roman" pitchFamily="18" charset="0"/>
                <a:cs typeface="Times New Roman" pitchFamily="18" charset="0"/>
              </a:rPr>
              <a:t>de  </a:t>
            </a:r>
            <a:r>
              <a:rPr kumimoji="0" lang="tr-TR" sz="3600" b="0" i="0" u="none" strike="noStrike" cap="none" normalizeH="0" baseline="0" dirty="0">
                <a:ln>
                  <a:noFill/>
                </a:ln>
                <a:solidFill>
                  <a:srgbClr val="FFFF00"/>
                </a:solidFill>
                <a:effectLst/>
                <a:latin typeface="Calibri"/>
                <a:ea typeface="Times New Roman" pitchFamily="18" charset="0"/>
                <a:cs typeface="Times New Roman" pitchFamily="18" charset="0"/>
              </a:rPr>
              <a:t>Ç</a:t>
            </a:r>
            <a:r>
              <a:rPr kumimoji="0" lang="tr-TR" sz="3600" b="0" i="0" u="none" strike="noStrike" cap="none" normalizeH="0" baseline="0" dirty="0">
                <a:ln>
                  <a:noFill/>
                </a:ln>
                <a:solidFill>
                  <a:srgbClr val="FFFF00"/>
                </a:solidFill>
                <a:effectLst/>
                <a:latin typeface="Arial TUR"/>
                <a:ea typeface="Times New Roman" pitchFamily="18" charset="0"/>
                <a:cs typeface="Times New Roman" pitchFamily="18" charset="0"/>
              </a:rPr>
              <a:t>ukurova, Bafra ve </a:t>
            </a:r>
            <a:r>
              <a:rPr kumimoji="0" lang="tr-TR" sz="3600" b="0" i="0" u="none" strike="noStrike" cap="none" normalizeH="0" baseline="0" dirty="0">
                <a:ln>
                  <a:noFill/>
                </a:ln>
                <a:solidFill>
                  <a:srgbClr val="FFFF00"/>
                </a:solidFill>
                <a:effectLst/>
                <a:latin typeface="Calibri"/>
                <a:ea typeface="Times New Roman" pitchFamily="18" charset="0"/>
                <a:cs typeface="Times New Roman" pitchFamily="18" charset="0"/>
              </a:rPr>
              <a:t>Ç</a:t>
            </a:r>
            <a:r>
              <a:rPr kumimoji="0" lang="tr-TR" sz="3600" b="0" i="0" u="none" strike="noStrike" cap="none" normalizeH="0" baseline="0" dirty="0">
                <a:ln>
                  <a:noFill/>
                </a:ln>
                <a:solidFill>
                  <a:srgbClr val="FFFF00"/>
                </a:solidFill>
                <a:effectLst/>
                <a:latin typeface="Arial TUR"/>
                <a:ea typeface="Times New Roman" pitchFamily="18" charset="0"/>
                <a:cs typeface="Times New Roman" pitchFamily="18" charset="0"/>
              </a:rPr>
              <a:t>arşamba ovalarıdır. </a:t>
            </a:r>
            <a:endParaRPr kumimoji="0" lang="tr-TR" sz="36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3600" b="0" i="0" u="none" strike="noStrike" cap="none" normalizeH="0" baseline="0" dirty="0">
              <a:ln>
                <a:noFill/>
              </a:ln>
              <a:solidFill>
                <a:srgbClr val="FFFF00"/>
              </a:solidFill>
              <a:effectLst/>
              <a:latin typeface="Arial" pitchFamily="34" charset="0"/>
              <a:cs typeface="Arial" pitchFamily="34" charset="0"/>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1000"/>
                                        <p:tgtEl>
                                          <p:spTgt spid="53250"/>
                                        </p:tgtEl>
                                      </p:cBhvr>
                                    </p:animEffect>
                                    <p:anim calcmode="lin" valueType="num">
                                      <p:cBhvr>
                                        <p:cTn id="8" dur="1000" fill="hold"/>
                                        <p:tgtEl>
                                          <p:spTgt spid="53250"/>
                                        </p:tgtEl>
                                        <p:attrNameLst>
                                          <p:attrName>ppt_x</p:attrName>
                                        </p:attrNameLst>
                                      </p:cBhvr>
                                      <p:tavLst>
                                        <p:tav tm="0">
                                          <p:val>
                                            <p:strVal val="#ppt_x"/>
                                          </p:val>
                                        </p:tav>
                                        <p:tav tm="100000">
                                          <p:val>
                                            <p:strVal val="#ppt_x"/>
                                          </p:val>
                                        </p:tav>
                                      </p:tavLst>
                                    </p:anim>
                                    <p:anim calcmode="lin" valueType="num">
                                      <p:cBhvr>
                                        <p:cTn id="9" dur="900" decel="100000" fill="hold"/>
                                        <p:tgtEl>
                                          <p:spTgt spid="532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325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3251"/>
                                        </p:tgtEl>
                                        <p:attrNameLst>
                                          <p:attrName>style.visibility</p:attrName>
                                        </p:attrNameLst>
                                      </p:cBhvr>
                                      <p:to>
                                        <p:strVal val="visible"/>
                                      </p:to>
                                    </p:set>
                                    <p:anim calcmode="lin" valueType="num">
                                      <p:cBhvr>
                                        <p:cTn id="15" dur="500" fill="hold"/>
                                        <p:tgtEl>
                                          <p:spTgt spid="53251"/>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3251"/>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3251"/>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3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04664"/>
            <a:ext cx="8229600" cy="732614"/>
          </a:xfrm>
        </p:spPr>
        <p:txBody>
          <a:bodyPr>
            <a:noAutofit/>
          </a:bodyPr>
          <a:lstStyle/>
          <a:p>
            <a:r>
              <a:rPr lang="tr-TR" sz="4800" dirty="0"/>
              <a:t>6.TARAÇALAR (Sekiler)</a:t>
            </a:r>
            <a:br>
              <a:rPr lang="tr-TR" sz="4800" dirty="0"/>
            </a:br>
            <a:endParaRPr lang="tr-TR" sz="4800" dirty="0"/>
          </a:p>
        </p:txBody>
      </p:sp>
      <p:sp>
        <p:nvSpPr>
          <p:cNvPr id="3" name="2 İçerik Yer Tutucusu"/>
          <p:cNvSpPr>
            <a:spLocks noGrp="1"/>
          </p:cNvSpPr>
          <p:nvPr>
            <p:ph idx="1"/>
          </p:nvPr>
        </p:nvSpPr>
        <p:spPr>
          <a:xfrm>
            <a:off x="0" y="836712"/>
            <a:ext cx="9144000" cy="5805264"/>
          </a:xfrm>
        </p:spPr>
        <p:txBody>
          <a:bodyPr>
            <a:normAutofit lnSpcReduction="10000"/>
          </a:bodyPr>
          <a:lstStyle/>
          <a:p>
            <a:r>
              <a:rPr lang="tr-TR" sz="5400" dirty="0">
                <a:solidFill>
                  <a:schemeClr val="accent6">
                    <a:lumMod val="20000"/>
                    <a:lumOff val="80000"/>
                  </a:schemeClr>
                </a:solidFill>
              </a:rPr>
              <a:t>Yatağına alüvyonlarını yaymış olan akarsuyun yeniden canlanarak yatağını kazması ve derinleştirmesi sonucunda oluşan basamaklardır. </a:t>
            </a:r>
          </a:p>
          <a:p>
            <a:endParaRPr lang="tr-TR" dirty="0"/>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br>
              <a:rPr lang="tr-TR" sz="4800" dirty="0">
                <a:solidFill>
                  <a:srgbClr val="FF0000"/>
                </a:solidFill>
                <a:latin typeface="Ebrima" pitchFamily="2" charset="0"/>
                <a:ea typeface="Ebrima" pitchFamily="2" charset="0"/>
                <a:cs typeface="Ebrima" pitchFamily="2" charset="0"/>
              </a:rPr>
            </a:br>
            <a:r>
              <a:rPr lang="tr-TR" sz="4800" dirty="0">
                <a:solidFill>
                  <a:srgbClr val="FF0000"/>
                </a:solidFill>
                <a:latin typeface="Ebrima" pitchFamily="2" charset="0"/>
                <a:ea typeface="Ebrima" pitchFamily="2" charset="0"/>
                <a:cs typeface="Ebrima" pitchFamily="2" charset="0"/>
              </a:rPr>
              <a:t>AKARSU AŞINIM ŞEKİLLERİ </a:t>
            </a:r>
            <a:br>
              <a:rPr lang="tr-TR" sz="4800" dirty="0">
                <a:solidFill>
                  <a:srgbClr val="FF0000"/>
                </a:solidFill>
                <a:latin typeface="Ebrima" pitchFamily="2" charset="0"/>
                <a:ea typeface="Ebrima" pitchFamily="2" charset="0"/>
                <a:cs typeface="Ebrima" pitchFamily="2" charset="0"/>
              </a:rPr>
            </a:br>
            <a:endParaRPr lang="tr-TR" sz="4800" dirty="0">
              <a:solidFill>
                <a:srgbClr val="FF0000"/>
              </a:solidFill>
              <a:latin typeface="Ebrima" pitchFamily="2" charset="0"/>
              <a:ea typeface="Ebrima" pitchFamily="2" charset="0"/>
              <a:cs typeface="Ebrima" pitchFamily="2" charset="0"/>
            </a:endParaRPr>
          </a:p>
        </p:txBody>
      </p:sp>
      <p:sp>
        <p:nvSpPr>
          <p:cNvPr id="3" name="2 İçerik Yer Tutucusu"/>
          <p:cNvSpPr>
            <a:spLocks noGrp="1"/>
          </p:cNvSpPr>
          <p:nvPr>
            <p:ph idx="1"/>
          </p:nvPr>
        </p:nvSpPr>
        <p:spPr/>
        <p:txBody>
          <a:bodyPr>
            <a:normAutofit fontScale="92500"/>
          </a:bodyPr>
          <a:lstStyle/>
          <a:p>
            <a:pPr>
              <a:buNone/>
            </a:pPr>
            <a:r>
              <a:rPr lang="tr-TR" dirty="0">
                <a:solidFill>
                  <a:schemeClr val="accent6">
                    <a:lumMod val="75000"/>
                  </a:schemeClr>
                </a:solidFill>
              </a:rPr>
              <a:t>  </a:t>
            </a:r>
            <a:r>
              <a:rPr lang="tr-TR" sz="3600" dirty="0">
                <a:solidFill>
                  <a:srgbClr val="6DEF63"/>
                </a:solidFill>
              </a:rPr>
              <a:t>1.VADİLER</a:t>
            </a:r>
          </a:p>
          <a:p>
            <a:pPr>
              <a:buNone/>
            </a:pPr>
            <a:r>
              <a:rPr lang="tr-TR" sz="3600" dirty="0">
                <a:solidFill>
                  <a:schemeClr val="bg1"/>
                </a:solidFill>
              </a:rPr>
              <a:t>    Akarsuların kaynak kısmı ile ağız kısmı arasındaki inişli çıkışlı bir şekle sahip olan yatağına vadi adı verilmektedir. Vadiler akarsuyun yatak eğimine , akış hızına , ve kayaların direncine göre farklı şekiller almaktadır. Başlıca vadi şekilleri şunlardır;</a:t>
            </a:r>
          </a:p>
          <a:p>
            <a:pPr>
              <a:buNone/>
            </a:pPr>
            <a:endParaRPr lang="tr-TR" dirty="0"/>
          </a:p>
        </p:txBody>
      </p:sp>
    </p:spTree>
  </p:cSld>
  <p:clrMapOvr>
    <a:masterClrMapping/>
  </p:clrMapOvr>
  <p:transition spd="med">
    <p:spli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J:\coğrafya performans\akarsu foto\taraca.jpg"/>
          <p:cNvPicPr>
            <a:picLocks noChangeAspect="1" noChangeArrowheads="1"/>
          </p:cNvPicPr>
          <p:nvPr/>
        </p:nvPicPr>
        <p:blipFill>
          <a:blip r:embed="rId2" cstate="print"/>
          <a:srcRect/>
          <a:stretch>
            <a:fillRect/>
          </a:stretch>
        </p:blipFill>
        <p:spPr bwMode="auto">
          <a:xfrm>
            <a:off x="-61760" y="2428868"/>
            <a:ext cx="9205760" cy="3000396"/>
          </a:xfrm>
          <a:prstGeom prst="rect">
            <a:avLst/>
          </a:prstGeom>
          <a:noFill/>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 from="(-#ppt_w/2)" to="(#ppt_x)" calcmode="lin" valueType="num">
                                      <p:cBhvr>
                                        <p:cTn id="7" dur="600" fill="hold">
                                          <p:stCondLst>
                                            <p:cond delay="0"/>
                                          </p:stCondLst>
                                        </p:cTn>
                                        <p:tgtEl>
                                          <p:spTgt spid="56322"/>
                                        </p:tgtEl>
                                        <p:attrNameLst>
                                          <p:attrName>ppt_x</p:attrName>
                                        </p:attrNameLst>
                                      </p:cBhvr>
                                    </p:anim>
                                    <p:anim from="0" to="-1.0" calcmode="lin" valueType="num">
                                      <p:cBhvr>
                                        <p:cTn id="8" dur="200" decel="50000" autoRev="1" fill="hold">
                                          <p:stCondLst>
                                            <p:cond delay="600"/>
                                          </p:stCondLst>
                                        </p:cTn>
                                        <p:tgtEl>
                                          <p:spTgt spid="56322"/>
                                        </p:tgtEl>
                                        <p:attrNameLst>
                                          <p:attrName>xshear</p:attrName>
                                        </p:attrNameLst>
                                      </p:cBhvr>
                                    </p:anim>
                                    <p:animScale>
                                      <p:cBhvr>
                                        <p:cTn id="9" dur="200" decel="100000" autoRev="1" fill="hold">
                                          <p:stCondLst>
                                            <p:cond delay="600"/>
                                          </p:stCondLst>
                                        </p:cTn>
                                        <p:tgtEl>
                                          <p:spTgt spid="56322"/>
                                        </p:tgtEl>
                                      </p:cBhvr>
                                      <p:from x="100000" y="100000"/>
                                      <p:to x="80000" y="100000"/>
                                    </p:animScale>
                                    <p:anim by="(#ppt_h/3+#ppt_w*0.1)" calcmode="lin" valueType="num">
                                      <p:cBhvr additive="sum">
                                        <p:cTn id="10" dur="200" decel="100000" autoRev="1" fill="hold">
                                          <p:stCondLst>
                                            <p:cond delay="600"/>
                                          </p:stCondLst>
                                        </p:cTn>
                                        <p:tgtEl>
                                          <p:spTgt spid="5632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229600" cy="1399032"/>
          </a:xfrm>
        </p:spPr>
        <p:txBody>
          <a:bodyPr>
            <a:normAutofit fontScale="90000"/>
          </a:bodyPr>
          <a:lstStyle/>
          <a:p>
            <a:r>
              <a:rPr lang="tr-TR" sz="5400" dirty="0"/>
              <a:t>7. KUM ADACIKLARI</a:t>
            </a:r>
            <a:br>
              <a:rPr lang="tr-TR" dirty="0"/>
            </a:br>
            <a:endParaRPr lang="tr-TR" dirty="0"/>
          </a:p>
        </p:txBody>
      </p:sp>
      <p:sp>
        <p:nvSpPr>
          <p:cNvPr id="3" name="2 İçerik Yer Tutucusu"/>
          <p:cNvSpPr>
            <a:spLocks noGrp="1"/>
          </p:cNvSpPr>
          <p:nvPr>
            <p:ph idx="1"/>
          </p:nvPr>
        </p:nvSpPr>
        <p:spPr>
          <a:xfrm>
            <a:off x="0" y="1340768"/>
            <a:ext cx="9144000" cy="4572000"/>
          </a:xfrm>
        </p:spPr>
        <p:txBody>
          <a:bodyPr>
            <a:normAutofit fontScale="92500" lnSpcReduction="20000"/>
          </a:bodyPr>
          <a:lstStyle/>
          <a:p>
            <a:r>
              <a:rPr lang="tr-TR" sz="6000" dirty="0"/>
              <a:t>Akarsu eğiminin azaldığı ve yatağın genişlediği yerlerde, taşınan alüvyonlar ve kumlar küçük adacıklar şeklinde biriktirilir.</a:t>
            </a:r>
          </a:p>
          <a:p>
            <a:pPr>
              <a:buNone/>
            </a:pPr>
            <a:endParaRPr lang="tr-TR" dirty="0"/>
          </a:p>
          <a:p>
            <a:endParaRPr lang="tr-TR"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800" decel="100000"/>
                                        <p:tgtEl>
                                          <p:spTgt spid="3">
                                            <p:txEl>
                                              <p:pRg st="0" end="0"/>
                                            </p:txEl>
                                          </p:spTgt>
                                        </p:tgtEl>
                                      </p:cBhvr>
                                    </p:animEffect>
                                    <p:anim calcmode="lin" valueType="num">
                                      <p:cBhvr>
                                        <p:cTn id="17"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J:\coğrafya performans\akarsu foto\KUM ADACIKLARI2.jpg"/>
          <p:cNvPicPr>
            <a:picLocks noChangeAspect="1" noChangeArrowheads="1"/>
          </p:cNvPicPr>
          <p:nvPr/>
        </p:nvPicPr>
        <p:blipFill>
          <a:blip r:embed="rId2" cstate="print"/>
          <a:srcRect/>
          <a:stretch>
            <a:fillRect/>
          </a:stretch>
        </p:blipFill>
        <p:spPr bwMode="auto">
          <a:xfrm>
            <a:off x="1500166" y="1428736"/>
            <a:ext cx="6143668" cy="4022113"/>
          </a:xfrm>
          <a:prstGeom prst="rect">
            <a:avLst/>
          </a:prstGeom>
          <a:noFill/>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1000" fill="hold"/>
                                        <p:tgtEl>
                                          <p:spTgt spid="57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229600" cy="1000108"/>
          </a:xfrm>
        </p:spPr>
        <p:txBody>
          <a:bodyPr>
            <a:noAutofit/>
          </a:bodyPr>
          <a:lstStyle/>
          <a:p>
            <a:br>
              <a:rPr lang="tr-TR" sz="4800" dirty="0"/>
            </a:br>
            <a:r>
              <a:rPr lang="tr-TR" sz="5400" dirty="0"/>
              <a:t>8.HALİÇ</a:t>
            </a:r>
            <a:br>
              <a:rPr lang="tr-TR" sz="4800" dirty="0"/>
            </a:br>
            <a:endParaRPr lang="tr-TR" sz="4800" dirty="0"/>
          </a:p>
        </p:txBody>
      </p:sp>
      <p:sp>
        <p:nvSpPr>
          <p:cNvPr id="3" name="2 İçerik Yer Tutucusu"/>
          <p:cNvSpPr>
            <a:spLocks noGrp="1"/>
          </p:cNvSpPr>
          <p:nvPr>
            <p:ph idx="1"/>
          </p:nvPr>
        </p:nvSpPr>
        <p:spPr>
          <a:xfrm>
            <a:off x="0" y="908720"/>
            <a:ext cx="9144000" cy="6429396"/>
          </a:xfrm>
        </p:spPr>
        <p:txBody>
          <a:bodyPr>
            <a:normAutofit/>
          </a:bodyPr>
          <a:lstStyle/>
          <a:p>
            <a:r>
              <a:rPr lang="tr-TR" sz="4000" dirty="0"/>
              <a:t>Genellikle gelgit olayının belirgin olduğu yerlerde, bu olaydan doğan akıntıların etki yaptığı kıyılarda akarsu ağızlarının huni biçiminde genişlemiş ve kıyıya sokulmuş biçimi. En önemli özelliği, tatlı ve tuzlu suyun karışmış olmasıdır. </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J:\coğrafya performans\akarsu foto\haliç3.jpg"/>
          <p:cNvPicPr>
            <a:picLocks noChangeAspect="1" noChangeArrowheads="1"/>
          </p:cNvPicPr>
          <p:nvPr/>
        </p:nvPicPr>
        <p:blipFill>
          <a:blip r:embed="rId2" cstate="print"/>
          <a:srcRect/>
          <a:stretch>
            <a:fillRect/>
          </a:stretch>
        </p:blipFill>
        <p:spPr bwMode="auto">
          <a:xfrm>
            <a:off x="755576" y="620688"/>
            <a:ext cx="7896871" cy="5734990"/>
          </a:xfrm>
          <a:prstGeom prst="rect">
            <a:avLst/>
          </a:prstGeom>
          <a:noFill/>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strVal val="#ppt_w*0.05"/>
                                          </p:val>
                                        </p:tav>
                                        <p:tav tm="100000">
                                          <p:val>
                                            <p:strVal val="#ppt_w"/>
                                          </p:val>
                                        </p:tav>
                                      </p:tavLst>
                                    </p:anim>
                                    <p:anim calcmode="lin" valueType="num">
                                      <p:cBhvr>
                                        <p:cTn id="8" dur="500" fill="hold"/>
                                        <p:tgtEl>
                                          <p:spTgt spid="58370"/>
                                        </p:tgtEl>
                                        <p:attrNameLst>
                                          <p:attrName>ppt_h</p:attrName>
                                        </p:attrNameLst>
                                      </p:cBhvr>
                                      <p:tavLst>
                                        <p:tav tm="0">
                                          <p:val>
                                            <p:strVal val="#ppt_h"/>
                                          </p:val>
                                        </p:tav>
                                        <p:tav tm="100000">
                                          <p:val>
                                            <p:strVal val="#ppt_h"/>
                                          </p:val>
                                        </p:tav>
                                      </p:tavLst>
                                    </p:anim>
                                    <p:anim calcmode="lin" valueType="num">
                                      <p:cBhvr>
                                        <p:cTn id="9" dur="500" fill="hold"/>
                                        <p:tgtEl>
                                          <p:spTgt spid="58370"/>
                                        </p:tgtEl>
                                        <p:attrNameLst>
                                          <p:attrName>ppt_x</p:attrName>
                                        </p:attrNameLst>
                                      </p:cBhvr>
                                      <p:tavLst>
                                        <p:tav tm="0">
                                          <p:val>
                                            <p:strVal val="#ppt_x-.2"/>
                                          </p:val>
                                        </p:tav>
                                        <p:tav tm="100000">
                                          <p:val>
                                            <p:strVal val="#ppt_x"/>
                                          </p:val>
                                        </p:tav>
                                      </p:tavLst>
                                    </p:anim>
                                    <p:anim calcmode="lin" valueType="num">
                                      <p:cBhvr>
                                        <p:cTn id="10" dur="500" fill="hold"/>
                                        <p:tgtEl>
                                          <p:spTgt spid="58370"/>
                                        </p:tgtEl>
                                        <p:attrNameLst>
                                          <p:attrName>ppt_y</p:attrName>
                                        </p:attrNameLst>
                                      </p:cBhvr>
                                      <p:tavLst>
                                        <p:tav tm="0">
                                          <p:val>
                                            <p:strVal val="#ppt_y"/>
                                          </p:val>
                                        </p:tav>
                                        <p:tav tm="100000">
                                          <p:val>
                                            <p:strVal val="#ppt_y"/>
                                          </p:val>
                                        </p:tav>
                                      </p:tavLst>
                                    </p:anim>
                                    <p:animEffect transition="in" filter="fade">
                                      <p:cBhvr>
                                        <p:cTn id="11"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0" name="Picture 6" descr="http://www.haberhavadis.com/images/haberler/ruzgarli_havaya_dikkat_1337776156.jpg">
            <a:hlinkClick r:id="rId2"/>
          </p:cNvPr>
          <p:cNvPicPr>
            <a:picLocks noChangeAspect="1" noChangeArrowheads="1"/>
          </p:cNvPicPr>
          <p:nvPr/>
        </p:nvPicPr>
        <p:blipFill>
          <a:blip r:embed="rId3" cstate="print"/>
          <a:srcRect/>
          <a:stretch>
            <a:fillRect/>
          </a:stretch>
        </p:blipFill>
        <p:spPr bwMode="auto">
          <a:xfrm>
            <a:off x="0" y="23565"/>
            <a:ext cx="9144000" cy="6834435"/>
          </a:xfrm>
          <a:prstGeom prst="rect">
            <a:avLst/>
          </a:prstGeom>
          <a:noFill/>
        </p:spPr>
      </p:pic>
      <p:sp>
        <p:nvSpPr>
          <p:cNvPr id="4" name="3 Dikdörtgen"/>
          <p:cNvSpPr/>
          <p:nvPr/>
        </p:nvSpPr>
        <p:spPr>
          <a:xfrm>
            <a:off x="-396552" y="620688"/>
            <a:ext cx="5940152" cy="1446550"/>
          </a:xfrm>
          <a:prstGeom prst="rect">
            <a:avLst/>
          </a:prstGeom>
        </p:spPr>
        <p:txBody>
          <a:bodyPr wrap="square">
            <a:spAutoFit/>
          </a:bodyPr>
          <a:lstStyle/>
          <a:p>
            <a:r>
              <a:rPr lang="tr-TR" sz="8800" dirty="0">
                <a:solidFill>
                  <a:schemeClr val="accent3">
                    <a:lumMod val="60000"/>
                    <a:lumOff val="40000"/>
                  </a:schemeClr>
                </a:solidFill>
                <a:latin typeface="Snap ITC" pitchFamily="82" charset="0"/>
              </a:rPr>
              <a:t> </a:t>
            </a:r>
            <a:r>
              <a:rPr lang="tr-TR" sz="6600" dirty="0">
                <a:solidFill>
                  <a:schemeClr val="accent3">
                    <a:lumMod val="60000"/>
                    <a:lumOff val="40000"/>
                  </a:schemeClr>
                </a:solidFill>
                <a:latin typeface="Snap ITC" pitchFamily="82" charset="0"/>
              </a:rPr>
              <a:t>RÜZGAR</a:t>
            </a:r>
          </a:p>
        </p:txBody>
      </p:sp>
      <p:sp>
        <p:nvSpPr>
          <p:cNvPr id="62468" name="AutoShape 4" descr="data:image/jpeg;base64,/9j/4AAQSkZJRgABAQAAAQABAAD/2wCEAAkGBhISEBUTEhQWFBUUFRQUFhQXFxQVFRQWFBQVFBcUFRQXHSYeFxkkGRUXHy8gIycpLCwsFR4xNTAqNSYrLCkBCQoKDgwOFA8PFCkdFBgpKSkpKSkpKSkpKSkpKSkpKSkpKSkpKSkpKSkpKSkpKSkpKSkpKSkpKSkpKSkpKSkpKf/AABEIAMIBBAMBIgACEQEDEQH/xAAcAAABBQEBAQAAAAAAAAAAAAADAAIEBQYBBwj/xAA7EAABAwIEBAQEBQIGAwEBAAABAAIRAyEEEjFBBQZRYRMicYEykaGxBxRCwdFS8BUjM2KS4XKy8dJD/8QAGgEBAQEBAQEBAAAAAAAAAAAAAAECAwQFBv/EAB8RAQEBAQACAwEBAQAAAAAAAAABEQISMQMhUUEyBP/aAAwDAQACEQMRAD8A9Uc8hI3CG4Ep2y6sxFrAyhglSajUBzVqJhNcUVrlHylda5MMTGuT/FhRRUTHVk8RNGIRPG7qndi4XXcXaAngbFv4yY/F91na3MOwCht4s43NlufFU840OJx0bqE/GfVVuIrhw1unUiA29ytzjE8lm3icWuUZ2MkKvpva60IeId7DRTxho2MqZj5UMAkhoRMHhi42IhXFDCBuwS9eK5qixPBnuOtuiJQ4FlubrRCmm1NFi/LV8IynE2mcoUJuEPdWnFqjRLnGANzZZLinObWeWkJP9Rt8gu1+acT25+G1oaGDy3PzKjYvmuhTY7zZnXygdiRJWA4xzXXqtyZzl3On2Wea9xeZ+s+i8nyf9HXfr6dJxI3PF+eTUEaNt8JImOvVZzGY51RpAdad+v8A8UN7W5TfS6EXgNIFpj2tquGW3bWyxGGbAJMu39wCY97IMANIiAZkDU+nSyFXrXF7DdMfVuSD7rYkUvKQALZdN2yZufZSG0TlMA3B3za7He0oODJcekRtOxOp6/upTqTdnEmZJGwBsJWVRKlOGy5wmPh0127IDcGf1vib5R0jS26sDQYXy7L1gHXvCFVc1p2kmYGuljPuiH4WgAwXDd7kTe90lAqY9oMWPrddQfUDbJrwntck5k6LtqYEAk2ku5o1Xc6umGupBRXsUpyG8KymIlUkBRvGMKXiQCIKisw8a3XTmsVV4qo6VVue4hWPE5BI2UIUpC9XPpx6CpMnUqRToTaVFLcmqlYLEAuC6VIKcI6ddEY09yiVsW2dUTCU85voVxt/rX9E4dhy4lXg4W0iCLIuDwwaFLaF5O+99O8mAYfAtboIRvDunkoVes2mwvcYa0FxPYCVyt/WhTYdlleY+dqNAEDzu2/p3Gvsslzdz86uAyjmay56F/TTZYnG451Tzukk2knoseQtOP8ANtWucpMAkGNh/wBLOmqZOZ14tFxPqhjEO2sTeBrHX++qjvzEl1yBqTMA+p3UzQd+MAILjoLD9kB2JL3SZgmBO57pU6JcCRd0wGwTIO9hCf8Alob8JjTMdB1t/JVHJtf/AOpjiY+m6lYfAZnNkwHXnr2F7oVam1rcxkEzAJGg7ahBDaLx3UlgDYLojW+pjWAFFYYuTlGk9fZJ1JxMsIeT02HcOhUWFfiBN5hp/SI+QUSpjQR5dBEX+cjdQq1N25+qA+tGh0+SC0pcYePhLR1ho+5kqLiuIud8TgfZtv8Ajr7qE+qSOiA7+9UFh4rf7ISVZKSD7Bi6IE1qIF0AXtXMiNCaSg41qa5qdnXHvsnsArUgo1SsBKfWr7KtxVJ50ldeeWLUfGkOUJrLqSMG4/FKktwcL0S5Mcs1U4nBnUJvggeqvW0wVHxOFGwV808VSzBkmyteGUTIzaLuHpRZT6NDdZ77/jXPK0p1gjNqKqL4VbxXjoojqenQd+i8t5dtX+P4oyiwveYA/uF5LzJzjWxTn02nKwH4euXef2VnxLmB1bzVCabG5XNaYud5JsTYW7rFVsYwPc5uhdJb9pO/ouPSyla5LvNlm17f3smtFhmIPY2PsoFLM5xfY3NgRI9APujMwVWTbQGAdfY+8+yzi6Liq4iPFgaHMDlDZ0j+EB3DwQCHZ5HxOsBHRpun4HDNaS6qWybBrpOWNXEd5geim4htInVrQP1HMRPXt7KCLhWASIfPUMEO1m8aaCFLwtNguRVzf1QC1oOh6CBKikhpJa/MY/3RaLQhVuKuezKQAL7lub+4VQdvEqLKpqHzFtgSS46RNoCoMTijUfMegEn3KZialzoPS8pja4DdCSd5i3stQFFJpdFRwbM9/QWsFGdiASGtkDRNaJ/2t+8bd0mYrLORguQJcMx01B2KAlTBHd1/UR8kJ+FA/VPo0kD33TjVIu6C7WDb9lHfinHf+PRAJ4A3QjCOaU9kx9AoAkBJd8JJB9dh6K16BCe1dMTR8y4mBGY1RTBTXRRUhwsE+iwFXRXvwyb4CuRQCd+WCeZihqYZRnUYK0dTBhVlaldb57ZxWmhGiDWap5Q3MldJUxCpsKmbJ1LCyinAnqpeoSYgPcFgMfxNr6ri98NLnQwOy2HlknW4Bv3VpzXzAfEqUqYflpENe5ogGof0F8iI7LD1muA8VzXta4kBwAcLbaz1n11XLrr8WBcwcRzP8ro1JBMtHbU7AXVXWZSLQ+XlpmQS0Brv6QZJPXQaqJxCu0vcQXEdxGvUKIwuLSLwLn+VxaWOGxdLMYlrRqS6RGl4AkqSOLsafIajpEXiwI/SNlT5mMaBOabkd0x+P6CPlKYLoYiiyXEFzuhE67kZtfmo9XiAcNCbabj20VS6r0+e6YKp1AlME52OLDYR0B/hBq8Qc+Z+wso4JOw+QRiy1/pA9lQOnTc4zBIHRPfh4u8gdhc/SyRqO0zNaOmv2CGKMn4p9J/dB3POje3m/wDyP5Sa540AHsPpF0nGDbREbniRMddvc7IAZJuZ+v7yntp+nyuiii46+UdSf7KIMCbQ4GY0kn2QQ30+xk6b/TVDGHJMFwB7/wDWisXUy39NupJk/JRXuOwGvr90Ed2CPVv/ACZ/KSMTGw+QSQfV7GhODE4hOAXXUw1gupAYIQ2hdcCorpais0QJKfTPVQTabrJ3jhMYFyqwLIO14KhY6iIkBEpCCjvMhJ9DPVKDtgozC5vxAhaWnTC5UoA2IXWd/qYz9DEglcqcShxJIDWAlzjYAAX+itH8PaDIAXnv4g12MczDNqBgquz1namnT3Hue2ylsJGbrmpWfXqNpvdSq1nmm4gxLjGYNHxO2VbzDTbSZleQXEDK0GzbEe0QPWUbi/ONV72UcKC2nT8lJrLuIAgSR11ss65js5NRviOMjJmILTP6rGfRc7VVOKc2ZFhtuh4rEQxrW/qAc4/YegU/iFF0yaJb6AiIEaeyrCMwiCIE946KfQiZj805mqKzCk3Nh1P8IgpNG5P8b+qCO1xOg/dHbS3f7Dc9kNzzp9BZEYyBMBB0OgeX6/sE11yL66zYLhaToJ7fNF/Lx8UNHTU+yCwwHCqTrVKgaYNrx2hwsp7eH4bI1rWPz5XOe4HNlidO0x3jRVNHiL2iBYGx7/wtDy9Xo1B4bqQe91szs0xb4Q2dPRAChw2i0EEOqtIs4NLCLXF9QNbawrXhPJrHPAqOMG5AOQhp0dLrFXZwDyGS7xWiCxoaWvA0JyW230su4Gi8Ou0vYSGlr3EvpQZHlM2ntborgZj/AML2OYXYZ+YtiWO+LuB3GqreG8o0abmiu51N06EWIvdrhax2WoDhSqXc2loTD3AbiDnNiemukIPGeYKLQ4eIa0guDWhoyGNQ68p9QR8VytTp/wCZTLXzvFiP6teizHFsDQpEluUyJdTbJaSTZwn7d7KFi+N1HOkOhv8ATMiBpMKqqYyxMwZt0+St6n8jOJdavhsxAotIFgYmY6zdJVTnSSevSYSWNrT6nzLq5kScuoIwrsoAKeHKA0IjQEFpTg5QS2uhcLpTG1E8hQcD0/OgkXRAoOZ0/wAQQmFYnnfnZ+BqQMpBpkgQZzzEO2je3ogsueOcKeCoEyDWcD4bD/7Htf3XmPK/KlXiLnYrFvcKRl3+6rGtzYNvr2Vfh8J+ce/FY2sYPwsHxVTFgDoxoMJuP41UECm5zWAFrWFznta3oM039FNVoeNVMDQ/0A1uXy+WRnAmZcT5jO6yGK5lZmJDGAk3IFja0Xgf9qvxOKJPmb7gu+olV2JbO0363Wc32anYrmKqdHGPuq+viLZj8RtEaDclNw+FzHsLmOkJtZ4LjN5MqyZ6Q1sugAekfyEV7DABAEfP3TxX6adF2nhy68wFoQiEQUyfS/0Uylhx22/uFOwmAa74pNrXIv19PkiIFHC+WJIBbMj7SYhNo8Ke42BiYnaSDEnZbLhXLmrWPjMIMiRcajrchbbl/lljjDqAaGhoLmuIY639O+3oivOMNyc9kCs2C7QXmImQWggrQswAw4DsOxwcQGOdLTedZyA7aHWy9G4rhm06RDyx1OLNfOb0a4a+68145zC4Syn5GtEBzj5iPXVNMWeA4m6mzM9kNzEOqEXnWJkz0iFWcY538xNMkRPxZXEg7ECB9FjKleq5sS4tEneJtP3UKmXE5Rft19lNosqvEnOfnqEu2j+/7sov5kkkgazCl0uCusHnLN47dzsrjCcFpMkzmgCDeNJs3dZ1WWqEuP12hcplsea+x0+ndaDHYNtUktZESA0CDPfSApPBeXIDXZTnMxmBDW9SRur7FFTxzIjI61hlECB2CS1zuBvaTJDZvABgSuK4mPcXgSgvCcX3THOXQMK7KbmTTUQFzpwco/iJCooJzHozHqvFVGp11KsTcqjcRxzaTATJLiGNA1LnWACbheIMqNDmuBaZuCIsYN/ZY/mXmljWVK4k+F/lUrOgl5AqPDogGLDtPVZMSOaebKmHoZnEUS4EMpgte9xvdx0aB815NQo1+JVi6rUc5jBdztybhjdBJKZj8bVx2JFJr2wT8bnZWgDVznOPTqVtcLUbSoso4N2RjP8AUe5zctR+5aZgie47KKzVTh7HNOV4blbOW4aI6TpYGxWe4nWax+Wm8u/USQRBvI/vqtRzNWcZL20w5zSA1hd5oiHvgz6T13XOS+QhiqviViW0WAOeSfidIIZmP17FEYp2czfrb0TsNgGxmfboOvqvSOecPhMOwsohpc6MoyfC2Lva4Eem8rE8K4RVxVZtGkJe7vAAAklx6QFUVtetbK2wnT5LuAwNPNDySdAGwR7kL0fhf4YPaHS7LWA0cxr27iwv5SP1BW+H5EyEg4dlQgyHtqAEHW0gfZQYng/LbXmCwRa+YZrwJjTXZa/hvLNIaNa5xPlzN+KB0ae2qtmcMIimKRpEGXOc1z5PRoFnDvNlKwfBgJPjGCSS1pa2PTfXYldIK1vKuGzQ6gBeImTcSdPWZR3cpYGlBNNszpJ16ASmYxzKJJdiKoEmGk0yXb/0TuqStzCb5Lf7nQ559zp6BXrrnkkrVYUYagwnI1oE6X2069FXY3ncNkUgN/MfsGrH43ibnG7j6kn6dFW1K/S/2+a4W3r019RccT4y6rerUcZ0k6ekLN1eHeI8+aw1JI94G6kOaBd/qAZKJgWtc4gRGri4gADqSszY1sA/w4RlZfKC8mLADr89PRUnDnA1ZcLXjUX/AGV7xnizGNyUQDmFz3Np7lQeGcO8o8rs99QQAJsdJNl0xipTCbRb0+WqnYeo5roJyidYBBBsfeFynw5wjQAzrG19tlLw/DnOALy4DUWE5Qbuy7An3hWcU1PpY2oH/wCW5rGixcQ3Mek6yl/idWoSynmqkWNwGtI6utPsoJrNJy0KTnEGDUaCWNmxJJiXbxCs/wDA3Ck1lKm/u+tlayTq9rGuLi4n2V8U0FzY+J5c7UkOsDOg9ElcYflTCBv+bL3m5dlkH0yiAOy4t+I3ZqpjqyiOxCE6sqiYayaaiieInNqoqRnTvEUU1U3xVBNbURBUUBtZPFVSil5mwn5fCvqYdz6Tm3Aa93hkE3BpzA3uF5HWxlXF1KdCiHnMQ1jCS6519Bdej/ijxPLg8oN3OA7xIB+f2VZ+DHBRNTFO1B8JnaYc4/Vv1WFarlX8NaOHpDxDmqOE1NC0k3y5XCCB7IvGsFQw7ictPy08wccrBTbmyxDQC4k6fdaPEY1tNhe9wa1okk6ABeIc5c2Px+Ly0Q7Lamxo1deb95+SguOG4N+Nrsa0mXul0N+FoMiSZMW69lsuaOO4XhVAU6YD65Hka7zZSZmo7+m94GqzdLjVLg2FNNhbUxrx5yLimf6SfQzG6xPDeH4nimKNy4kzUquuGiRJP7BOYWuYOhieI4ohs1Kjzmc46CTdxOwXtnKXKdHBUgGgOqkeerAzEnYHUN7LnLXL1HBUhToi8DO8/E8xqT+yumOVBK2Fa+JkFuha5zXCdszYMdk08P8A6ajx6kP+r5PyRGvVPzHzlQwbCXOzP2pjWY36BRRuL1nUqZe99IAGBIeB6ASb+y8645z24y2iIvGYkl2mo/pWZ5g5yxOLfLycomAIDQOo291U0aojMCb7nWdCn2mrTEYwyXPcTPV0knuVEPFB1udxP0CqcRiZdeZ6aJGiQ5kggv0Au4iYGukqTk1cU6ocfMbdLSSj+KNG3toECnwl7Wk1GljW3y7/ABQJO6uOHYWg2hGQVMQ6XACTkB/qOgAEn2VRT4h3nbmMzeACbdIkEpYjGPezw6YDGEjyNADnEdSNb7aKTWxBbVLKRzl3lc8D452aNgFcYfhdGgMzqzXPP6QHE2/SBtEaoqFwjlomm6tWIaKejD5i90SIjU276FHpYJ8F7jk3cXkAARZrRe3ouYvGVBrDS6zNyGkfpYPiOsnulhuDYl7c1Sm5zT+kuDTa1x+y7cZrHSPSqZqjW0h4pE5jJFP/AG33vdabDcMfUIbiKpeXX8GmQwEdH1CcxbEDVV9HhdXRrTTaCLFwLj3A0AVxwyk6nZrBfV0gkDuNyu9+K2a5eclTqfBqTGgChkg//wAnD/2sU7DYdwdIYRExndp7mbqzoVWxBuR2hPLwucjoHToViJc5oPQDN9TquIzaiS1iIn5lNdXVd+YKcKpXJpOGIThiFXh5Ts5RU3xl0VlCFREaVFSxVT21LqOxFIWR53+JuPL6VEmPOXugXgMOXXdXv4Y1y3B02tM5qtR7rfC1oaCPUnKof4h8CY/Dms0edjm2GjsxAPusNw/idXDsc1tVzQ4QWtP3jdYpG0/Enmh1V/5ak7yM/wBRw0Ltx3j7rB4TiBoS6m6HERmtInXKdk7DUa2JfkotLjubwO7nbepW/wCW/wAOKVKH4j/Nfrlv4bfsXH1t2VGX5a5MxGOdndNOkTJqO1d/4iZce69l4JwqjhaQpUW5WjU/qcerjuUykNABAGgGg9FIDXKiV4yeyshU8MUduGRQuIcQ8Kk+pBdlaTA1MLzPA4WtiR+YczMHOdmdVMM1jKAwF0A72mF6ViqcATpMEbXtfssfwbHDDVMRhSHODazixoE+R4BEk2AJWRlMfwKnFTMMzmv8MPksphztHH0vYbanRP4bysKuUlxZQbo8McH1IOrWx5W9zqhUc9Wr4Ra4g13OyTYwfNE6kiB6LQ8Z42+m2ao8NrA12UeVxNw1gLTpLT8ieyqMzxrC4ai0Nogmo9zIZEuggOBJdeSTtqrzgPAG4Rnj4mnmr1D5Wy3yA/pa0G7kXkrlp73HF1RD3GWuOrBp5Ad+50VtzzxpuDwwFMxVeYaZl0buvfr81rBleJYgY7FCjSDqNOkDnPnc5xbFiwXDtt9+iZxzmBlCkcLhQ1oNqj8pa/8A8S91ye4VbhONv8EYbCscKjyXVXiS6o46i2jY6rW8A/DtrWB+IAe8mYmA09I0PvKzVrIcLrua1rqQBrXAgOL29IMQ31ufRa/CclY2r/mVMQwF7QDALntbaRMQDA6rWYPgYotimYG8sZHtlAhSqeEcNIb83T1MyEiKPhXLDMMQRcmPOQC8mJvJP0hWNcdvfT5gKWQ5s6Ge5/v2UJwJPX0XXj2z0rcVRva3omUmlupVk/BlR62DMTK9vPWcvPefs38yufm1AeSCmmouDrqzGKSVYKqSGuTdPEqzbgGqRTwItZc2lU1p3XHOK0FbhllVPo3UqoYcUem5EkdF2VMD2EopdaTaPsEJhVDz3i3swvkcWlzw0xu39QWb9NMjzhzQa7i1pLaTZAExmNpcVlMBhnVqrabblzmtA7kgJ2JqSYWm/DfBgYg13xlpaW+J7hDQB1iT7LG6PUOCcvUsPRbTY0CAJIiSYuSd7qybh2xZQW8T0zAttJkadPVGbii67RbvafZUTGABSGOCr6TjMn2RzUQTnVwm/mVDElPZSQHfittisTzTT/K1hi6ckHyvYTZwggEdIW3q8MLm2E7hef8A4i8SysNEjzAiSehbMD7lQVXLGSjRq4ytBLnllNpNrmSSFZcB4HU4lUOJxPko/DTb1IGXNB2Gs7lUXLnAjimh9Sfy1KwEhpqvtFNvQX1C2DuL1awbgsAQ4sa1j64EUqQa3KYduZlIK13PdSlQfSLA7EUy9sNBDGMaYzv9V5/iKmIx1cNkvqOMADRo/YI2P4q5njYemczDVM1NH1IsBOuWbx3XoXKPJjsLSDj/AKlQBzyIkA3DQei1ugvLXJdPC0/M4OqO+J0Dt5QTeLe6vqbv6SBtaw9twmOwNQ2v6Hf3SGEeP0wriasaNU9UR+KA3VQa7ggVcSSrImpmLxc6FC4fVOfqo1Og92gVngOHOBkjVb2RmjmiSEwcOMFWlKkGhcqPCvkYzlTghuSotTg7okLTZkKoQArp4sueFuCS0PiNSTTxCZTOZWVGiFBw/EKRsHt+Y/dWFOoFz2N4l02giFX4zggJkKYHgIrattVnVU7eFADS6C/hwAkrQB0odVgOoTyTGYGGcTYLz78QuImabCYkF0dJgfOy9lbTaF8+c14/x8XVe6PicABo0C1vkp1VZ+nSJJK9K5F5fqAh8mm0NMeW5LokidLWmFkuVuDuxOKp07wTLvQXJ+i9s/JOGg9tlmQMo8PptuBJ/qN3fPb2gIpPZPZh3TdSBSELoIUlOaSivACjuqDZMRY4WmOqmflwqKnjCFNw+NB1KzZip2IrmkM+rQDnvEDY3/u68g/Fep4mLa5pGV9JhtvA1Xrf5tsbFeSfiXhGNxbMgyg080DSZINtlhpK4HhanECylTLqODoMbTMRmeYGcDcE3vNh6wtZzDiqfD+HubRaGAjw2Bv9ThBcTuYkyof4fYim3BMYCM93uFpl372Cg/iTiA5lGkNS4v8AYQAfqfkteojO/h5y8K2KNSoA5lPzEHQvM5bdon5L11xIusv+H+CFPCydajy72HlH2Wl/MQkQQYq0IuYEXUBxE2TqVcTdaEsYZhNwm/4dTvZD/MRujMqyp9pkOp0WtsAEfKEBzV0EdU1Q8SSO6rquJKsa9YKDi6wIutys1HOKKHUryojiUvEVZGFRJBFUJIMeH+yf+ceNHOHuUIm8X/ZOJEQdZN/r818Hnq/repVPi1YaVX/8lKpc0Ypv657OEyqgUgZiR9k/LG8fULU+Xr9VqsFz+RatTPq39wf2V3heasM/SoAejrFea4mqWG+h31Ch+NBzTYxp/C9Xx/N1fa49V49xhtPC1ajXAkMdBBBuRDT8yF891xc+q2PEcSPCcGnp2nfT+9FkCPP2uvRz35RHo/4VYDKKtY2PlY36k/wt/wDmlgOA46pRoMYyAIkgjUnqVZ0OYTpVb7t0+RTn5uPWjUux6HVxyqaHE6TzAcJ6Gx+SNUdC7Sy+qg7q0oRqqK/EEpzKLj2W0EdWXBiIRH4drf8AcVDqthX6qJjcYVjPxEE1KLuoLPW5PstG17trrNc+se6ix1wGuJnoYt9lnqfRKz/LOOe3E5i/K1gJJvoLkGFZYvij8TWzkSSQ1g6CbCPr7lZ/D4h2QggCbuO59xtvC0HKrafiS94blEAmwkj7/wArj7yOkb7AVvCptYD8IievU/OfmjHiHdQM+HETWbfS+t4t8ip9LhrHAEOkHou8xj7I47uutqyj0+GsG0o3gtGyaI5xEap9LHd097QULwG9ExNTGY1dqcSA7qJlGwRGYYkaR3TwXyBxHFJNrKBicergcNpltzdC/wAKZrqrMiKJ2MKjVcY5a0cLYW2gIbuGN6tPaEnUZysoMW5cWwbwbs3/AIhJPOHjXnLdUQfEPX+Ukl+f59uk9mM1KIP4SSWZ7OQcd8JHZVVMeb5JJL2fB6rp/TeI/wCi71H2Wcb8fzSSXq4/yxXoNI+Rv/iEKsUkl8qe6qyw1IFgkA+oCRbBtb0skkvd8CLTD/CpYFx6JJL6LI53QKoSSSJQwfuqLnhx/Km/6h9ikknfpY89Zt6D7K34PSaXGQD8WoBSSXnjotKODp38jf8AiOq9A4bZrANMotskkt8+0S62i5U/hdSXWM0MpLqS0yEVJo6BJJavpIImvCSSxGh2NGXRDyCdBqkkoJLNEkklFf/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fade">
                                      <p:cBhvr>
                                        <p:cTn id="7" dur="2000"/>
                                        <p:tgtEl>
                                          <p:spTgt spid="62470"/>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70" decel="100000"/>
                                        <p:tgtEl>
                                          <p:spTgt spid="4"/>
                                        </p:tgtEl>
                                      </p:cBhvr>
                                    </p:animEffect>
                                    <p:animScale>
                                      <p:cBhvr>
                                        <p:cTn id="13" dur="770" decel="100000"/>
                                        <p:tgtEl>
                                          <p:spTgt spid="4"/>
                                        </p:tgtEl>
                                      </p:cBhvr>
                                      <p:from x="10000" y="10000"/>
                                      <p:to x="200000" y="450000"/>
                                    </p:animScale>
                                    <p:animScale>
                                      <p:cBhvr>
                                        <p:cTn id="14" dur="1230" accel="100000" fill="hold">
                                          <p:stCondLst>
                                            <p:cond delay="770"/>
                                          </p:stCondLst>
                                        </p:cTn>
                                        <p:tgtEl>
                                          <p:spTgt spid="4"/>
                                        </p:tgtEl>
                                      </p:cBhvr>
                                      <p:from x="200000" y="450000"/>
                                      <p:to x="100000" y="100000"/>
                                    </p:animScale>
                                    <p:set>
                                      <p:cBhvr>
                                        <p:cTn id="15" dur="770" fill="hold"/>
                                        <p:tgtEl>
                                          <p:spTgt spid="4"/>
                                        </p:tgtEl>
                                        <p:attrNameLst>
                                          <p:attrName>ppt_x</p:attrName>
                                        </p:attrNameLst>
                                      </p:cBhvr>
                                      <p:to>
                                        <p:strVal val="(0.5)"/>
                                      </p:to>
                                    </p:set>
                                    <p:anim from="(0.5)" to="(#ppt_x)" calcmode="lin" valueType="num">
                                      <p:cBhvr>
                                        <p:cTn id="16" dur="1230" accel="100000" fill="hold">
                                          <p:stCondLst>
                                            <p:cond delay="770"/>
                                          </p:stCondLst>
                                        </p:cTn>
                                        <p:tgtEl>
                                          <p:spTgt spid="4"/>
                                        </p:tgtEl>
                                        <p:attrNameLst>
                                          <p:attrName>ppt_x</p:attrName>
                                        </p:attrNameLst>
                                      </p:cBhvr>
                                    </p:anim>
                                    <p:set>
                                      <p:cBhvr>
                                        <p:cTn id="17" dur="770" fill="hold"/>
                                        <p:tgtEl>
                                          <p:spTgt spid="4"/>
                                        </p:tgtEl>
                                        <p:attrNameLst>
                                          <p:attrName>ppt_y</p:attrName>
                                        </p:attrNameLst>
                                      </p:cBhvr>
                                      <p:to>
                                        <p:strVal val="(#ppt_y+0.4)"/>
                                      </p:to>
                                    </p:set>
                                    <p:anim from="(#ppt_y+0.4)" to="(#ppt_y)" calcmode="lin" valueType="num">
                                      <p:cBhvr>
                                        <p:cTn id="18"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357158" y="0"/>
            <a:ext cx="7239000" cy="942958"/>
          </a:xfrm>
        </p:spPr>
        <p:txBody>
          <a:bodyPr>
            <a:normAutofit fontScale="90000"/>
          </a:bodyPr>
          <a:lstStyle/>
          <a:p>
            <a:r>
              <a:rPr lang="tr-TR" sz="4900" dirty="0"/>
              <a:t>Aşındırma Şekilleri</a:t>
            </a:r>
            <a:br>
              <a:rPr lang="tr-TR" dirty="0"/>
            </a:br>
            <a:endParaRPr lang="tr-TR" dirty="0"/>
          </a:p>
        </p:txBody>
      </p:sp>
      <p:sp>
        <p:nvSpPr>
          <p:cNvPr id="5" name="4 Metin Yer Tutucusu"/>
          <p:cNvSpPr>
            <a:spLocks noGrp="1"/>
          </p:cNvSpPr>
          <p:nvPr>
            <p:ph type="body" idx="1"/>
          </p:nvPr>
        </p:nvSpPr>
        <p:spPr>
          <a:xfrm>
            <a:off x="0" y="642918"/>
            <a:ext cx="9144000" cy="6215082"/>
          </a:xfrm>
        </p:spPr>
        <p:txBody>
          <a:bodyPr>
            <a:normAutofit lnSpcReduction="10000"/>
          </a:bodyPr>
          <a:lstStyle/>
          <a:p>
            <a:r>
              <a:rPr lang="tr-TR" sz="3600" dirty="0">
                <a:solidFill>
                  <a:srgbClr val="66FF66"/>
                </a:solidFill>
              </a:rPr>
              <a:t>1 - Mantar Kaya (Şeytan Masası)</a:t>
            </a:r>
          </a:p>
          <a:p>
            <a:r>
              <a:rPr lang="tr-TR" sz="5400" dirty="0"/>
              <a:t>Rüzgâr tarafından kayaların daha çok alt kısımlarının oyulması ile oluşmuş şekillerdir. Altı oyulan kayanın üstü şapka şeklini alır.</a:t>
            </a:r>
          </a:p>
          <a:p>
            <a:r>
              <a:rPr lang="tr-TR" sz="5400" dirty="0"/>
              <a:t> </a:t>
            </a:r>
          </a:p>
          <a:p>
            <a:endParaRPr lang="tr-TR" dirty="0"/>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J:\coğrafya performans\rüzgar foto\mantar kaya.jpg"/>
          <p:cNvPicPr>
            <a:picLocks noChangeAspect="1" noChangeArrowheads="1"/>
          </p:cNvPicPr>
          <p:nvPr/>
        </p:nvPicPr>
        <p:blipFill>
          <a:blip r:embed="rId2" cstate="print"/>
          <a:srcRect/>
          <a:stretch>
            <a:fillRect/>
          </a:stretch>
        </p:blipFill>
        <p:spPr bwMode="auto">
          <a:xfrm>
            <a:off x="1285852" y="928670"/>
            <a:ext cx="6643702" cy="4976364"/>
          </a:xfrm>
          <a:prstGeom prst="rect">
            <a:avLst/>
          </a:prstGeom>
          <a:noFill/>
        </p:spPr>
      </p:pic>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strVal val="#ppt_w*2.5"/>
                                          </p:val>
                                        </p:tav>
                                        <p:tav tm="100000">
                                          <p:val>
                                            <p:strVal val="#ppt_w"/>
                                          </p:val>
                                        </p:tav>
                                      </p:tavLst>
                                    </p:anim>
                                    <p:anim calcmode="lin" valueType="num">
                                      <p:cBhvr>
                                        <p:cTn id="8" dur="500" fill="hold"/>
                                        <p:tgtEl>
                                          <p:spTgt spid="64514"/>
                                        </p:tgtEl>
                                        <p:attrNameLst>
                                          <p:attrName>ppt_h</p:attrName>
                                        </p:attrNameLst>
                                      </p:cBhvr>
                                      <p:tavLst>
                                        <p:tav tm="0">
                                          <p:val>
                                            <p:strVal val="#ppt_h*0.01"/>
                                          </p:val>
                                        </p:tav>
                                        <p:tav tm="100000">
                                          <p:val>
                                            <p:strVal val="#ppt_h"/>
                                          </p:val>
                                        </p:tav>
                                      </p:tavLst>
                                    </p:anim>
                                    <p:anim calcmode="lin" valueType="num">
                                      <p:cBhvr>
                                        <p:cTn id="9" dur="500" fill="hold"/>
                                        <p:tgtEl>
                                          <p:spTgt spid="64514"/>
                                        </p:tgtEl>
                                        <p:attrNameLst>
                                          <p:attrName>ppt_x</p:attrName>
                                        </p:attrNameLst>
                                      </p:cBhvr>
                                      <p:tavLst>
                                        <p:tav tm="0">
                                          <p:val>
                                            <p:strVal val="#ppt_x"/>
                                          </p:val>
                                        </p:tav>
                                        <p:tav tm="100000">
                                          <p:val>
                                            <p:strVal val="#ppt_x"/>
                                          </p:val>
                                        </p:tav>
                                      </p:tavLst>
                                    </p:anim>
                                    <p:anim calcmode="lin" valueType="num">
                                      <p:cBhvr>
                                        <p:cTn id="10" dur="500" fill="hold"/>
                                        <p:tgtEl>
                                          <p:spTgt spid="64514"/>
                                        </p:tgtEl>
                                        <p:attrNameLst>
                                          <p:attrName>ppt_y</p:attrName>
                                        </p:attrNameLst>
                                      </p:cBhvr>
                                      <p:tavLst>
                                        <p:tav tm="0">
                                          <p:val>
                                            <p:strVal val="#ppt_h+1"/>
                                          </p:val>
                                        </p:tav>
                                        <p:tav tm="100000">
                                          <p:val>
                                            <p:strVal val="#ppt_y"/>
                                          </p:val>
                                        </p:tav>
                                      </p:tavLst>
                                    </p:anim>
                                    <p:animEffect transition="in" filter="fade">
                                      <p:cBhvr>
                                        <p:cTn id="11"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0" y="0"/>
            <a:ext cx="8229600" cy="857232"/>
          </a:xfrm>
        </p:spPr>
        <p:txBody>
          <a:bodyPr>
            <a:noAutofit/>
          </a:bodyPr>
          <a:lstStyle/>
          <a:p>
            <a:r>
              <a:rPr lang="tr-TR" sz="6000" dirty="0"/>
              <a:t>2 - </a:t>
            </a:r>
            <a:r>
              <a:rPr lang="tr-TR" sz="6000" dirty="0" err="1"/>
              <a:t>Tafoni</a:t>
            </a:r>
            <a:r>
              <a:rPr lang="tr-TR" sz="6000" dirty="0"/>
              <a:t> </a:t>
            </a:r>
          </a:p>
        </p:txBody>
      </p:sp>
      <p:sp>
        <p:nvSpPr>
          <p:cNvPr id="6" name="5 İçerik Yer Tutucusu"/>
          <p:cNvSpPr>
            <a:spLocks noGrp="1"/>
          </p:cNvSpPr>
          <p:nvPr>
            <p:ph idx="1"/>
          </p:nvPr>
        </p:nvSpPr>
        <p:spPr>
          <a:xfrm>
            <a:off x="0" y="785794"/>
            <a:ext cx="9144000" cy="6072206"/>
          </a:xfrm>
        </p:spPr>
        <p:txBody>
          <a:bodyPr/>
          <a:lstStyle/>
          <a:p>
            <a:r>
              <a:rPr lang="en-US" sz="4800" dirty="0" err="1"/>
              <a:t>Kurak</a:t>
            </a:r>
            <a:r>
              <a:rPr lang="en-US" sz="4800" dirty="0"/>
              <a:t> </a:t>
            </a:r>
            <a:r>
              <a:rPr lang="en-US" sz="4800" dirty="0" err="1"/>
              <a:t>bölgelerde</a:t>
            </a:r>
            <a:r>
              <a:rPr lang="en-US" sz="4800" dirty="0"/>
              <a:t> </a:t>
            </a:r>
            <a:r>
              <a:rPr lang="en-US" sz="4800" dirty="0" err="1"/>
              <a:t>kum</a:t>
            </a:r>
            <a:r>
              <a:rPr lang="en-US" sz="4800" dirty="0"/>
              <a:t> </a:t>
            </a:r>
            <a:r>
              <a:rPr lang="en-US" sz="4800" dirty="0" err="1"/>
              <a:t>taşı</a:t>
            </a:r>
            <a:r>
              <a:rPr lang="en-US" sz="4800" dirty="0"/>
              <a:t> </a:t>
            </a:r>
            <a:r>
              <a:rPr lang="en-US" sz="4800" dirty="0" err="1"/>
              <a:t>gibi</a:t>
            </a:r>
            <a:r>
              <a:rPr lang="en-US" sz="4800" dirty="0"/>
              <a:t> </a:t>
            </a:r>
            <a:r>
              <a:rPr lang="en-US" sz="4800" dirty="0" err="1"/>
              <a:t>gevşek</a:t>
            </a:r>
            <a:r>
              <a:rPr lang="en-US" sz="4800" dirty="0"/>
              <a:t> </a:t>
            </a:r>
            <a:r>
              <a:rPr lang="en-US" sz="4800" dirty="0" err="1"/>
              <a:t>dokulu</a:t>
            </a:r>
            <a:r>
              <a:rPr lang="en-US" sz="4800" dirty="0"/>
              <a:t> </a:t>
            </a:r>
            <a:r>
              <a:rPr lang="en-US" sz="4800" dirty="0" err="1"/>
              <a:t>kayaların</a:t>
            </a:r>
            <a:r>
              <a:rPr lang="en-US" sz="4800" dirty="0"/>
              <a:t> </a:t>
            </a:r>
            <a:r>
              <a:rPr lang="en-US" sz="4800" dirty="0" err="1"/>
              <a:t>çabuk</a:t>
            </a:r>
            <a:r>
              <a:rPr lang="en-US" sz="4800" dirty="0"/>
              <a:t> </a:t>
            </a:r>
            <a:r>
              <a:rPr lang="en-US" sz="4800" dirty="0" err="1"/>
              <a:t>çözülen</a:t>
            </a:r>
            <a:r>
              <a:rPr lang="en-US" sz="4800" dirty="0"/>
              <a:t> </a:t>
            </a:r>
            <a:r>
              <a:rPr lang="en-US" sz="4800" dirty="0" err="1"/>
              <a:t>bölümlerindeki</a:t>
            </a:r>
            <a:r>
              <a:rPr lang="en-US" sz="4800" dirty="0"/>
              <a:t> </a:t>
            </a:r>
            <a:r>
              <a:rPr lang="en-US" sz="4800" dirty="0" err="1"/>
              <a:t>kumların</a:t>
            </a:r>
            <a:r>
              <a:rPr lang="en-US" sz="4800" dirty="0"/>
              <a:t> </a:t>
            </a:r>
            <a:r>
              <a:rPr lang="en-US" sz="4800" dirty="0" err="1"/>
              <a:t>rüzgar</a:t>
            </a:r>
            <a:r>
              <a:rPr lang="en-US" sz="4800" dirty="0"/>
              <a:t> </a:t>
            </a:r>
            <a:r>
              <a:rPr lang="en-US" sz="4800" dirty="0" err="1"/>
              <a:t>tarafından</a:t>
            </a:r>
            <a:r>
              <a:rPr lang="en-US" sz="4800" dirty="0"/>
              <a:t> </a:t>
            </a:r>
            <a:r>
              <a:rPr lang="en-US" sz="4800" dirty="0" err="1"/>
              <a:t>taşınmasıyla</a:t>
            </a:r>
            <a:r>
              <a:rPr lang="en-US" sz="4800" dirty="0"/>
              <a:t> </a:t>
            </a:r>
            <a:r>
              <a:rPr lang="en-US" sz="4800" dirty="0" err="1"/>
              <a:t>oluşan</a:t>
            </a:r>
            <a:r>
              <a:rPr lang="en-US" sz="4800" dirty="0"/>
              <a:t> </a:t>
            </a:r>
            <a:r>
              <a:rPr lang="en-US" sz="4800" dirty="0" err="1"/>
              <a:t>oyuklardır</a:t>
            </a:r>
            <a:r>
              <a:rPr lang="en-US" sz="4800" dirty="0"/>
              <a:t>. </a:t>
            </a:r>
            <a:br>
              <a:rPr lang="tr-TR" sz="4800" dirty="0"/>
            </a:br>
            <a:endParaRPr lang="tr-TR" sz="4800" dirty="0"/>
          </a:p>
          <a:p>
            <a:endParaRPr lang="tr-TR" dirty="0"/>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descr="J:\coğrafya performans\rüzgar foto\tafoni1.jpg"/>
          <p:cNvPicPr>
            <a:picLocks noChangeAspect="1" noChangeArrowheads="1"/>
          </p:cNvPicPr>
          <p:nvPr/>
        </p:nvPicPr>
        <p:blipFill>
          <a:blip r:embed="rId2" cstate="print"/>
          <a:srcRect/>
          <a:stretch>
            <a:fillRect/>
          </a:stretch>
        </p:blipFill>
        <p:spPr bwMode="auto">
          <a:xfrm>
            <a:off x="0" y="0"/>
            <a:ext cx="4143372" cy="6858000"/>
          </a:xfrm>
          <a:prstGeom prst="rect">
            <a:avLst/>
          </a:prstGeom>
          <a:noFill/>
        </p:spPr>
      </p:pic>
      <p:pic>
        <p:nvPicPr>
          <p:cNvPr id="65540" name="Picture 4" descr="J:\coğrafya performans\rüzgar foto\tafoni.jpg"/>
          <p:cNvPicPr>
            <a:picLocks noChangeAspect="1" noChangeArrowheads="1"/>
          </p:cNvPicPr>
          <p:nvPr/>
        </p:nvPicPr>
        <p:blipFill>
          <a:blip r:embed="rId3" cstate="print"/>
          <a:srcRect/>
          <a:stretch>
            <a:fillRect/>
          </a:stretch>
        </p:blipFill>
        <p:spPr bwMode="auto">
          <a:xfrm>
            <a:off x="4786314" y="2000240"/>
            <a:ext cx="4064000" cy="3048000"/>
          </a:xfrm>
          <a:prstGeom prst="rect">
            <a:avLst/>
          </a:prstGeom>
          <a:noFill/>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dissolve">
                                      <p:cBhvr>
                                        <p:cTn id="7" dur="500"/>
                                        <p:tgtEl>
                                          <p:spTgt spid="6553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5540"/>
                                        </p:tgtEl>
                                        <p:attrNameLst>
                                          <p:attrName>style.visibility</p:attrName>
                                        </p:attrNameLst>
                                      </p:cBhvr>
                                      <p:to>
                                        <p:strVal val="visible"/>
                                      </p:to>
                                    </p:set>
                                    <p:animEffect transition="in" filter="diamond(in)">
                                      <p:cBhvr>
                                        <p:cTn id="12" dur="20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0"/>
            <a:ext cx="8229600" cy="6572272"/>
          </a:xfrm>
        </p:spPr>
        <p:txBody>
          <a:bodyPr>
            <a:normAutofit fontScale="85000" lnSpcReduction="20000"/>
          </a:bodyPr>
          <a:lstStyle/>
          <a:p>
            <a:pPr>
              <a:buNone/>
            </a:pPr>
            <a:r>
              <a:rPr lang="tr-TR" dirty="0"/>
              <a:t> </a:t>
            </a:r>
            <a:r>
              <a:rPr lang="tr-TR" sz="5200" dirty="0">
                <a:solidFill>
                  <a:schemeClr val="accent1"/>
                </a:solidFill>
              </a:rPr>
              <a:t>a)</a:t>
            </a:r>
            <a:r>
              <a:rPr lang="tr-TR" sz="5200" dirty="0">
                <a:solidFill>
                  <a:srgbClr val="FF66FF"/>
                </a:solidFill>
              </a:rPr>
              <a:t>Boğaz Vadi (Yarma Vadi)</a:t>
            </a:r>
          </a:p>
          <a:p>
            <a:pPr marL="651510" indent="-514350">
              <a:buNone/>
            </a:pPr>
            <a:r>
              <a:rPr lang="tr-TR" dirty="0">
                <a:solidFill>
                  <a:srgbClr val="993366"/>
                </a:solidFill>
              </a:rPr>
              <a:t>       </a:t>
            </a:r>
            <a:r>
              <a:rPr lang="tr-TR" sz="6400" dirty="0"/>
              <a:t>Akarsuların dik eğimli yamaçlarda derine kazması sonucunda oluşmaktadır.Vadi tabanı dardır ve akarsu tarafından işgal edilmiştir. </a:t>
            </a:r>
          </a:p>
          <a:p>
            <a:pPr>
              <a:buNone/>
            </a:pPr>
            <a:r>
              <a:rPr lang="tr-TR" sz="5700" dirty="0"/>
              <a:t> </a:t>
            </a:r>
          </a:p>
          <a:p>
            <a:pPr>
              <a:buNone/>
            </a:pPr>
            <a:endParaRPr lang="tr-TR" dirty="0"/>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3">
                                            <p:txEl>
                                              <p:pRg st="0" end="0"/>
                                            </p:txEl>
                                          </p:spTgt>
                                        </p:tgtEl>
                                        <p:attrNameLst>
                                          <p:attrName>style.color</p:attrName>
                                        </p:attrNameLst>
                                      </p:cBhvr>
                                      <p:to>
                                        <p:clrVal>
                                          <a:schemeClr val="accent2"/>
                                        </p:clrVal>
                                      </p:to>
                                    </p:set>
                                    <p:set>
                                      <p:cBhvr>
                                        <p:cTn id="7" dur="500" autoRev="1" fill="hold"/>
                                        <p:tgtEl>
                                          <p:spTgt spid="3">
                                            <p:txEl>
                                              <p:pRg st="0" end="0"/>
                                            </p:txEl>
                                          </p:spTgt>
                                        </p:tgtEl>
                                        <p:attrNameLst>
                                          <p:attrName>fillcolor</p:attrName>
                                        </p:attrNameLst>
                                      </p:cBhvr>
                                      <p:to>
                                        <p:clrVal>
                                          <a:schemeClr val="accent2"/>
                                        </p:clrVal>
                                      </p:to>
                                    </p:set>
                                    <p:set>
                                      <p:cBhvr>
                                        <p:cTn id="8" dur="500" autoRev="1"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324544" y="-243408"/>
            <a:ext cx="8229600" cy="1142984"/>
          </a:xfrm>
        </p:spPr>
        <p:txBody>
          <a:bodyPr>
            <a:noAutofit/>
          </a:bodyPr>
          <a:lstStyle/>
          <a:p>
            <a:br>
              <a:rPr lang="tr-TR" sz="6000" dirty="0"/>
            </a:br>
            <a:r>
              <a:rPr lang="en-US" sz="6000" dirty="0"/>
              <a:t>3 - </a:t>
            </a:r>
            <a:r>
              <a:rPr lang="en-US" sz="6000" dirty="0" err="1"/>
              <a:t>Yardang</a:t>
            </a:r>
            <a:br>
              <a:rPr lang="tr-TR" sz="6000" dirty="0"/>
            </a:br>
            <a:endParaRPr lang="tr-TR" sz="6000" dirty="0"/>
          </a:p>
        </p:txBody>
      </p:sp>
      <p:sp>
        <p:nvSpPr>
          <p:cNvPr id="6" name="5 İçerik Yer Tutucusu"/>
          <p:cNvSpPr>
            <a:spLocks noGrp="1"/>
          </p:cNvSpPr>
          <p:nvPr>
            <p:ph idx="1"/>
          </p:nvPr>
        </p:nvSpPr>
        <p:spPr>
          <a:xfrm>
            <a:off x="0" y="836712"/>
            <a:ext cx="9144000" cy="6286520"/>
          </a:xfrm>
        </p:spPr>
        <p:txBody>
          <a:bodyPr/>
          <a:lstStyle/>
          <a:p>
            <a:r>
              <a:rPr lang="tr-TR" sz="4800" dirty="0"/>
              <a:t>Rüzgârlar tarafından yamaçlarda bulunan gevşek materyallerin aşındırılması ve taşınması ile dirençli kayaların oluşturduğu pürüzlü, girintili çıkıntılı, oluklu yüzeylere denir</a:t>
            </a:r>
          </a:p>
          <a:p>
            <a:endParaRPr lang="tr-TR" dirty="0"/>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J:\coğrafya performans\rüzgar foto\yardang.jpg"/>
          <p:cNvPicPr>
            <a:picLocks noChangeAspect="1" noChangeArrowheads="1"/>
          </p:cNvPicPr>
          <p:nvPr/>
        </p:nvPicPr>
        <p:blipFill>
          <a:blip r:embed="rId2" cstate="print"/>
          <a:srcRect/>
          <a:stretch>
            <a:fillRect/>
          </a:stretch>
        </p:blipFill>
        <p:spPr bwMode="auto">
          <a:xfrm>
            <a:off x="785786" y="714356"/>
            <a:ext cx="7402960" cy="5214974"/>
          </a:xfrm>
          <a:prstGeom prst="rect">
            <a:avLst/>
          </a:prstGeom>
          <a:noFill/>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 from="(-#ppt_w/2)" to="(#ppt_x)" calcmode="lin" valueType="num">
                                      <p:cBhvr>
                                        <p:cTn id="7" dur="600" fill="hold">
                                          <p:stCondLst>
                                            <p:cond delay="0"/>
                                          </p:stCondLst>
                                        </p:cTn>
                                        <p:tgtEl>
                                          <p:spTgt spid="66562"/>
                                        </p:tgtEl>
                                        <p:attrNameLst>
                                          <p:attrName>ppt_x</p:attrName>
                                        </p:attrNameLst>
                                      </p:cBhvr>
                                    </p:anim>
                                    <p:anim from="0" to="-1.0" calcmode="lin" valueType="num">
                                      <p:cBhvr>
                                        <p:cTn id="8" dur="200" decel="50000" autoRev="1" fill="hold">
                                          <p:stCondLst>
                                            <p:cond delay="600"/>
                                          </p:stCondLst>
                                        </p:cTn>
                                        <p:tgtEl>
                                          <p:spTgt spid="66562"/>
                                        </p:tgtEl>
                                        <p:attrNameLst>
                                          <p:attrName>xshear</p:attrName>
                                        </p:attrNameLst>
                                      </p:cBhvr>
                                    </p:anim>
                                    <p:animScale>
                                      <p:cBhvr>
                                        <p:cTn id="9" dur="200" decel="100000" autoRev="1" fill="hold">
                                          <p:stCondLst>
                                            <p:cond delay="600"/>
                                          </p:stCondLst>
                                        </p:cTn>
                                        <p:tgtEl>
                                          <p:spTgt spid="66562"/>
                                        </p:tgtEl>
                                      </p:cBhvr>
                                      <p:from x="100000" y="100000"/>
                                      <p:to x="80000" y="100000"/>
                                    </p:animScale>
                                    <p:anim by="(#ppt_h/3+#ppt_w*0.1)" calcmode="lin" valueType="num">
                                      <p:cBhvr additive="sum">
                                        <p:cTn id="10" dur="200" decel="100000" autoRev="1" fill="hold">
                                          <p:stCondLst>
                                            <p:cond delay="600"/>
                                          </p:stCondLst>
                                        </p:cTn>
                                        <p:tgtEl>
                                          <p:spTgt spid="6656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0" y="188640"/>
            <a:ext cx="8229600" cy="1071546"/>
          </a:xfrm>
        </p:spPr>
        <p:txBody>
          <a:bodyPr>
            <a:normAutofit fontScale="90000"/>
          </a:bodyPr>
          <a:lstStyle/>
          <a:p>
            <a:r>
              <a:rPr lang="tr-TR" sz="6000" dirty="0"/>
              <a:t>4 - Şahit Kayalar</a:t>
            </a:r>
            <a:br>
              <a:rPr lang="tr-TR" dirty="0"/>
            </a:br>
            <a:endParaRPr lang="tr-TR" dirty="0"/>
          </a:p>
        </p:txBody>
      </p:sp>
      <p:sp>
        <p:nvSpPr>
          <p:cNvPr id="6" name="5 İçerik Yer Tutucusu"/>
          <p:cNvSpPr>
            <a:spLocks noGrp="1"/>
          </p:cNvSpPr>
          <p:nvPr>
            <p:ph idx="1"/>
          </p:nvPr>
        </p:nvSpPr>
        <p:spPr>
          <a:xfrm>
            <a:off x="0" y="642918"/>
            <a:ext cx="9144000" cy="6215082"/>
          </a:xfrm>
        </p:spPr>
        <p:txBody>
          <a:bodyPr/>
          <a:lstStyle/>
          <a:p>
            <a:r>
              <a:rPr lang="tr-TR" sz="3600" dirty="0"/>
              <a:t>Bir yamaçta kayalar arasındaki çözülmüş maddelerin uzaklaştırılması ile oluşmuş şekillerdir. Yani farklı dirence ve aşınma özelliklerine sahip kaya veya tortulların bulunduğu yerlerde rüzgârın kolay aşınan kaya ya da tortulları aşındırması ve aşındırılan maddelerin başka yerlere uzaklaştırılması ile oluşan şekillerdir.</a:t>
            </a:r>
          </a:p>
          <a:p>
            <a:endParaRPr lang="tr-TR"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chemeClr val="accent2"/>
                                        </p:clrVal>
                                      </p:to>
                                    </p:set>
                                    <p:set>
                                      <p:cBhvr>
                                        <p:cTn id="7" dur="500" fill="hold"/>
                                        <p:tgtEl>
                                          <p:spTgt spid="5"/>
                                        </p:tgtEl>
                                        <p:attrNameLst>
                                          <p:attrName>fillcolor</p:attrName>
                                        </p:attrNameLst>
                                      </p:cBhvr>
                                      <p:to>
                                        <p:clrVal>
                                          <a:schemeClr val="accent2"/>
                                        </p:clrVal>
                                      </p:to>
                                    </p:set>
                                    <p:set>
                                      <p:cBhvr>
                                        <p:cTn id="8" dur="500" fill="hold"/>
                                        <p:tgtEl>
                                          <p:spTgt spid="5"/>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J:\coğrafya performans\rüzgar foto\şahitkaya1.jpg"/>
          <p:cNvPicPr>
            <a:picLocks noChangeAspect="1" noChangeArrowheads="1"/>
          </p:cNvPicPr>
          <p:nvPr/>
        </p:nvPicPr>
        <p:blipFill>
          <a:blip r:embed="rId2" cstate="print"/>
          <a:srcRect/>
          <a:stretch>
            <a:fillRect/>
          </a:stretch>
        </p:blipFill>
        <p:spPr bwMode="auto">
          <a:xfrm>
            <a:off x="2643174" y="714356"/>
            <a:ext cx="4010040" cy="5258063"/>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500" fill="hold"/>
                                        <p:tgtEl>
                                          <p:spTgt spid="67586"/>
                                        </p:tgtEl>
                                        <p:attrNameLst>
                                          <p:attrName>ppt_w</p:attrName>
                                        </p:attrNameLst>
                                      </p:cBhvr>
                                      <p:tavLst>
                                        <p:tav tm="0">
                                          <p:val>
                                            <p:fltVal val="0"/>
                                          </p:val>
                                        </p:tav>
                                        <p:tav tm="100000">
                                          <p:val>
                                            <p:strVal val="#ppt_w"/>
                                          </p:val>
                                        </p:tav>
                                      </p:tavLst>
                                    </p:anim>
                                    <p:anim calcmode="lin" valueType="num">
                                      <p:cBhvr>
                                        <p:cTn id="8" dur="500" fill="hold"/>
                                        <p:tgtEl>
                                          <p:spTgt spid="675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285720" y="0"/>
            <a:ext cx="7239000" cy="1285860"/>
          </a:xfrm>
        </p:spPr>
        <p:txBody>
          <a:bodyPr>
            <a:normAutofit/>
          </a:bodyPr>
          <a:lstStyle/>
          <a:p>
            <a:r>
              <a:rPr lang="tr-TR" sz="4800" dirty="0"/>
              <a:t>Biriktirme Şekilleri</a:t>
            </a:r>
          </a:p>
        </p:txBody>
      </p:sp>
      <p:sp>
        <p:nvSpPr>
          <p:cNvPr id="5" name="4 Metin Yer Tutucusu"/>
          <p:cNvSpPr>
            <a:spLocks noGrp="1"/>
          </p:cNvSpPr>
          <p:nvPr>
            <p:ph type="body" idx="1"/>
          </p:nvPr>
        </p:nvSpPr>
        <p:spPr>
          <a:xfrm>
            <a:off x="0" y="1071546"/>
            <a:ext cx="9144000" cy="5786454"/>
          </a:xfrm>
        </p:spPr>
        <p:txBody>
          <a:bodyPr/>
          <a:lstStyle/>
          <a:p>
            <a:r>
              <a:rPr lang="tr-TR" sz="4800" dirty="0">
                <a:solidFill>
                  <a:srgbClr val="FFFF00"/>
                </a:solidFill>
              </a:rPr>
              <a:t>1 - Barkan</a:t>
            </a:r>
          </a:p>
          <a:p>
            <a:r>
              <a:rPr lang="en-US" sz="4800" dirty="0"/>
              <a:t>Hakim </a:t>
            </a:r>
            <a:r>
              <a:rPr lang="en-US" sz="4800" dirty="0" err="1"/>
              <a:t>rüzgar</a:t>
            </a:r>
            <a:r>
              <a:rPr lang="en-US" sz="4800" dirty="0"/>
              <a:t> </a:t>
            </a:r>
            <a:r>
              <a:rPr lang="en-US" sz="4800" dirty="0" err="1"/>
              <a:t>yönünde</a:t>
            </a:r>
            <a:r>
              <a:rPr lang="en-US" sz="4800" dirty="0"/>
              <a:t> </a:t>
            </a:r>
            <a:r>
              <a:rPr lang="en-US" sz="4800" dirty="0" err="1"/>
              <a:t>uzanma</a:t>
            </a:r>
            <a:r>
              <a:rPr lang="en-US" sz="4800" dirty="0"/>
              <a:t> </a:t>
            </a:r>
            <a:r>
              <a:rPr lang="en-US" sz="4800" dirty="0" err="1"/>
              <a:t>gösteren</a:t>
            </a:r>
            <a:r>
              <a:rPr lang="en-US" sz="4800" dirty="0"/>
              <a:t>, </a:t>
            </a:r>
            <a:r>
              <a:rPr lang="en-US" sz="4800" dirty="0" err="1"/>
              <a:t>ön</a:t>
            </a:r>
            <a:r>
              <a:rPr lang="en-US" sz="4800" dirty="0"/>
              <a:t> </a:t>
            </a:r>
            <a:r>
              <a:rPr lang="en-US" sz="4800" dirty="0" err="1"/>
              <a:t>kesimleri</a:t>
            </a:r>
            <a:r>
              <a:rPr lang="en-US" sz="4800" dirty="0"/>
              <a:t> </a:t>
            </a:r>
            <a:r>
              <a:rPr lang="en-US" sz="4800" dirty="0" err="1"/>
              <a:t>dik</a:t>
            </a:r>
            <a:r>
              <a:rPr lang="en-US" sz="4800" dirty="0"/>
              <a:t>, </a:t>
            </a:r>
            <a:r>
              <a:rPr lang="en-US" sz="4800" dirty="0" err="1"/>
              <a:t>rüzgarın</a:t>
            </a:r>
            <a:r>
              <a:rPr lang="en-US" sz="4800" dirty="0"/>
              <a:t> </a:t>
            </a:r>
            <a:r>
              <a:rPr lang="en-US" sz="4800" dirty="0" err="1"/>
              <a:t>geldiği</a:t>
            </a:r>
            <a:r>
              <a:rPr lang="en-US" sz="4800" dirty="0"/>
              <a:t> </a:t>
            </a:r>
            <a:r>
              <a:rPr lang="en-US" sz="4800" dirty="0" err="1"/>
              <a:t>kesim</a:t>
            </a:r>
            <a:r>
              <a:rPr lang="en-US" sz="4800" dirty="0"/>
              <a:t> </a:t>
            </a:r>
            <a:r>
              <a:rPr lang="en-US" sz="4800" dirty="0" err="1"/>
              <a:t>ise</a:t>
            </a:r>
            <a:r>
              <a:rPr lang="en-US" sz="4800" dirty="0"/>
              <a:t> </a:t>
            </a:r>
            <a:r>
              <a:rPr lang="en-US" sz="4800" dirty="0" err="1"/>
              <a:t>basık</a:t>
            </a:r>
            <a:r>
              <a:rPr lang="en-US" sz="4800" dirty="0"/>
              <a:t> </a:t>
            </a:r>
            <a:r>
              <a:rPr lang="en-US" sz="4800" dirty="0" err="1"/>
              <a:t>olan</a:t>
            </a:r>
            <a:r>
              <a:rPr lang="en-US" sz="4800" dirty="0"/>
              <a:t> </a:t>
            </a:r>
            <a:r>
              <a:rPr lang="en-US" sz="4800" dirty="0" err="1"/>
              <a:t>hilal</a:t>
            </a:r>
            <a:r>
              <a:rPr lang="en-US" sz="4800" dirty="0"/>
              <a:t> </a:t>
            </a:r>
            <a:r>
              <a:rPr lang="en-US" sz="4800" dirty="0" err="1"/>
              <a:t>şeklindeki</a:t>
            </a:r>
            <a:r>
              <a:rPr lang="en-US" sz="4800" dirty="0"/>
              <a:t> </a:t>
            </a:r>
            <a:r>
              <a:rPr lang="en-US" sz="4800" dirty="0" err="1"/>
              <a:t>kum</a:t>
            </a:r>
            <a:r>
              <a:rPr lang="en-US" sz="4800" dirty="0"/>
              <a:t> </a:t>
            </a:r>
            <a:r>
              <a:rPr lang="en-US" sz="4800" dirty="0" err="1"/>
              <a:t>tepeleridir</a:t>
            </a:r>
            <a:endParaRPr lang="tr-TR" sz="4800" dirty="0"/>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23"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J:\coğrafya performans\rüzgar foto\barkan1.jpg"/>
          <p:cNvPicPr>
            <a:picLocks noChangeAspect="1" noChangeArrowheads="1"/>
          </p:cNvPicPr>
          <p:nvPr/>
        </p:nvPicPr>
        <p:blipFill>
          <a:blip r:embed="rId2" cstate="print"/>
          <a:srcRect/>
          <a:stretch>
            <a:fillRect/>
          </a:stretch>
        </p:blipFill>
        <p:spPr bwMode="auto">
          <a:xfrm>
            <a:off x="251520" y="692696"/>
            <a:ext cx="8413826" cy="5112568"/>
          </a:xfrm>
          <a:prstGeom prst="rect">
            <a:avLst/>
          </a:prstGeom>
          <a:noFill/>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770" decel="100000"/>
                                        <p:tgtEl>
                                          <p:spTgt spid="68610"/>
                                        </p:tgtEl>
                                      </p:cBhvr>
                                    </p:animEffect>
                                    <p:animScale>
                                      <p:cBhvr>
                                        <p:cTn id="8" dur="770" decel="100000"/>
                                        <p:tgtEl>
                                          <p:spTgt spid="68610"/>
                                        </p:tgtEl>
                                      </p:cBhvr>
                                      <p:from x="10000" y="10000"/>
                                      <p:to x="200000" y="450000"/>
                                    </p:animScale>
                                    <p:animScale>
                                      <p:cBhvr>
                                        <p:cTn id="9" dur="1230" accel="100000" fill="hold">
                                          <p:stCondLst>
                                            <p:cond delay="770"/>
                                          </p:stCondLst>
                                        </p:cTn>
                                        <p:tgtEl>
                                          <p:spTgt spid="68610"/>
                                        </p:tgtEl>
                                      </p:cBhvr>
                                      <p:from x="200000" y="450000"/>
                                      <p:to x="100000" y="100000"/>
                                    </p:animScale>
                                    <p:set>
                                      <p:cBhvr>
                                        <p:cTn id="10" dur="770" fill="hold"/>
                                        <p:tgtEl>
                                          <p:spTgt spid="68610"/>
                                        </p:tgtEl>
                                        <p:attrNameLst>
                                          <p:attrName>ppt_x</p:attrName>
                                        </p:attrNameLst>
                                      </p:cBhvr>
                                      <p:to>
                                        <p:strVal val="(0.5)"/>
                                      </p:to>
                                    </p:set>
                                    <p:anim from="(0.5)" to="(#ppt_x)" calcmode="lin" valueType="num">
                                      <p:cBhvr>
                                        <p:cTn id="11" dur="1230" accel="100000" fill="hold">
                                          <p:stCondLst>
                                            <p:cond delay="770"/>
                                          </p:stCondLst>
                                        </p:cTn>
                                        <p:tgtEl>
                                          <p:spTgt spid="68610"/>
                                        </p:tgtEl>
                                        <p:attrNameLst>
                                          <p:attrName>ppt_x</p:attrName>
                                        </p:attrNameLst>
                                      </p:cBhvr>
                                    </p:anim>
                                    <p:set>
                                      <p:cBhvr>
                                        <p:cTn id="12" dur="770" fill="hold"/>
                                        <p:tgtEl>
                                          <p:spTgt spid="68610"/>
                                        </p:tgtEl>
                                        <p:attrNameLst>
                                          <p:attrName>ppt_y</p:attrName>
                                        </p:attrNameLst>
                                      </p:cBhvr>
                                      <p:to>
                                        <p:strVal val="(#ppt_y+0.4)"/>
                                      </p:to>
                                    </p:set>
                                    <p:anim from="(#ppt_y+0.4)" to="(#ppt_y)" calcmode="lin" valueType="num">
                                      <p:cBhvr>
                                        <p:cTn id="13" dur="1230" accel="100000" fill="hold">
                                          <p:stCondLst>
                                            <p:cond delay="770"/>
                                          </p:stCondLst>
                                        </p:cTn>
                                        <p:tgtEl>
                                          <p:spTgt spid="686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0" y="188640"/>
            <a:ext cx="8229600" cy="1142984"/>
          </a:xfrm>
        </p:spPr>
        <p:txBody>
          <a:bodyPr>
            <a:noAutofit/>
          </a:bodyPr>
          <a:lstStyle/>
          <a:p>
            <a:r>
              <a:rPr lang="en-US" sz="6600" dirty="0"/>
              <a:t>2 - </a:t>
            </a:r>
            <a:r>
              <a:rPr lang="en-US" sz="6600" dirty="0" err="1"/>
              <a:t>Kumullar</a:t>
            </a:r>
            <a:br>
              <a:rPr lang="tr-TR" sz="5400" dirty="0"/>
            </a:br>
            <a:endParaRPr lang="tr-TR" sz="5400" dirty="0"/>
          </a:p>
        </p:txBody>
      </p:sp>
      <p:sp>
        <p:nvSpPr>
          <p:cNvPr id="6" name="5 İçerik Yer Tutucusu"/>
          <p:cNvSpPr>
            <a:spLocks noGrp="1"/>
          </p:cNvSpPr>
          <p:nvPr>
            <p:ph idx="1"/>
          </p:nvPr>
        </p:nvSpPr>
        <p:spPr>
          <a:xfrm>
            <a:off x="0" y="857232"/>
            <a:ext cx="9144000" cy="6000768"/>
          </a:xfrm>
        </p:spPr>
        <p:txBody>
          <a:bodyPr>
            <a:noAutofit/>
          </a:bodyPr>
          <a:lstStyle/>
          <a:p>
            <a:r>
              <a:rPr lang="en-US" sz="5400" dirty="0" err="1"/>
              <a:t>Rüzgârlar</a:t>
            </a:r>
            <a:r>
              <a:rPr lang="tr-TR" sz="5400" dirty="0" err="1"/>
              <a:t>ın</a:t>
            </a:r>
            <a:r>
              <a:rPr lang="tr-TR" sz="5400" dirty="0"/>
              <a:t> biriktirdiği maddelerden oluşan tepeciklerdir. Çöllerde, kıyılarda ve yarı kurak bölgelerin gevşek yapılı arazilerinde görülür. </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J:\coğrafya performans\rüzgar foto\kumullar.jpg"/>
          <p:cNvPicPr>
            <a:picLocks noChangeAspect="1" noChangeArrowheads="1"/>
          </p:cNvPicPr>
          <p:nvPr/>
        </p:nvPicPr>
        <p:blipFill>
          <a:blip r:embed="rId2" cstate="print"/>
          <a:srcRect/>
          <a:stretch>
            <a:fillRect/>
          </a:stretch>
        </p:blipFill>
        <p:spPr bwMode="auto">
          <a:xfrm>
            <a:off x="714348" y="785794"/>
            <a:ext cx="7816354" cy="5214974"/>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5000" fill="hold"/>
                                        <p:tgtEl>
                                          <p:spTgt spid="69634"/>
                                        </p:tgtEl>
                                        <p:attrNameLst>
                                          <p:attrName>ppt_w</p:attrName>
                                        </p:attrNameLst>
                                      </p:cBhvr>
                                      <p:tavLst>
                                        <p:tav tm="0" fmla="#ppt_w*sin(2.5*pi*$)">
                                          <p:val>
                                            <p:fltVal val="0"/>
                                          </p:val>
                                        </p:tav>
                                        <p:tav tm="100000">
                                          <p:val>
                                            <p:fltVal val="1"/>
                                          </p:val>
                                        </p:tav>
                                      </p:tavLst>
                                    </p:anim>
                                    <p:anim calcmode="lin" valueType="num">
                                      <p:cBhvr>
                                        <p:cTn id="8" dur="5000" fill="hold"/>
                                        <p:tgtEl>
                                          <p:spTgt spid="696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0" y="500042"/>
            <a:ext cx="8229600" cy="1000108"/>
          </a:xfrm>
        </p:spPr>
        <p:txBody>
          <a:bodyPr>
            <a:noAutofit/>
          </a:bodyPr>
          <a:lstStyle/>
          <a:p>
            <a:r>
              <a:rPr lang="tr-TR" sz="7200"/>
              <a:t>3 - Lös</a:t>
            </a:r>
            <a:br>
              <a:rPr lang="tr-TR" sz="7200"/>
            </a:br>
            <a:endParaRPr lang="tr-TR" sz="7200" dirty="0"/>
          </a:p>
        </p:txBody>
      </p:sp>
      <p:sp>
        <p:nvSpPr>
          <p:cNvPr id="6" name="5 İçerik Yer Tutucusu"/>
          <p:cNvSpPr>
            <a:spLocks noGrp="1"/>
          </p:cNvSpPr>
          <p:nvPr>
            <p:ph idx="1"/>
          </p:nvPr>
        </p:nvSpPr>
        <p:spPr>
          <a:xfrm>
            <a:off x="0" y="928670"/>
            <a:ext cx="9144000" cy="6143644"/>
          </a:xfrm>
        </p:spPr>
        <p:txBody>
          <a:bodyPr>
            <a:normAutofit/>
          </a:bodyPr>
          <a:lstStyle/>
          <a:p>
            <a:r>
              <a:rPr lang="en-US" sz="5400" dirty="0" err="1"/>
              <a:t>Rüzgar</a:t>
            </a:r>
            <a:r>
              <a:rPr lang="en-US" sz="5400" dirty="0"/>
              <a:t> </a:t>
            </a:r>
            <a:r>
              <a:rPr lang="en-US" sz="5400" dirty="0" err="1"/>
              <a:t>tarafından</a:t>
            </a:r>
            <a:r>
              <a:rPr lang="en-US" sz="5400" dirty="0"/>
              <a:t> </a:t>
            </a:r>
            <a:r>
              <a:rPr lang="en-US" sz="5400" dirty="0" err="1"/>
              <a:t>taşınan</a:t>
            </a:r>
            <a:r>
              <a:rPr lang="en-US" sz="5400" dirty="0"/>
              <a:t> </a:t>
            </a:r>
            <a:r>
              <a:rPr lang="en-US" sz="5400" dirty="0" err="1"/>
              <a:t>ince</a:t>
            </a:r>
            <a:r>
              <a:rPr lang="en-US" sz="5400" dirty="0"/>
              <a:t> </a:t>
            </a:r>
            <a:r>
              <a:rPr lang="en-US" sz="5400" dirty="0" err="1"/>
              <a:t>unsurlu</a:t>
            </a:r>
            <a:r>
              <a:rPr lang="en-US" sz="5400" dirty="0"/>
              <a:t> </a:t>
            </a:r>
            <a:r>
              <a:rPr lang="en-US" sz="5400" dirty="0" err="1"/>
              <a:t>malzemelerin</a:t>
            </a:r>
            <a:r>
              <a:rPr lang="en-US" sz="5400" dirty="0"/>
              <a:t>, </a:t>
            </a:r>
            <a:r>
              <a:rPr lang="en-US" sz="5400" dirty="0" err="1"/>
              <a:t>bir</a:t>
            </a:r>
            <a:r>
              <a:rPr lang="en-US" sz="5400" dirty="0"/>
              <a:t> </a:t>
            </a:r>
            <a:r>
              <a:rPr lang="en-US" sz="5400" dirty="0" err="1"/>
              <a:t>örtü</a:t>
            </a:r>
            <a:r>
              <a:rPr lang="en-US" sz="5400" dirty="0"/>
              <a:t> </a:t>
            </a:r>
            <a:r>
              <a:rPr lang="en-US" sz="5400" dirty="0" err="1"/>
              <a:t>halinde</a:t>
            </a:r>
            <a:r>
              <a:rPr lang="en-US" sz="5400" dirty="0"/>
              <a:t> </a:t>
            </a:r>
            <a:r>
              <a:rPr lang="en-US" sz="5400" dirty="0" err="1"/>
              <a:t>yarıkurak</a:t>
            </a:r>
            <a:r>
              <a:rPr lang="en-US" sz="5400" dirty="0"/>
              <a:t> </a:t>
            </a:r>
            <a:r>
              <a:rPr lang="en-US" sz="5400" dirty="0" err="1"/>
              <a:t>alanlarda</a:t>
            </a:r>
            <a:r>
              <a:rPr lang="en-US" sz="5400" dirty="0"/>
              <a:t> </a:t>
            </a:r>
            <a:r>
              <a:rPr lang="en-US" sz="5400" dirty="0" err="1"/>
              <a:t>birikmesi</a:t>
            </a:r>
            <a:r>
              <a:rPr lang="en-US" sz="5400" dirty="0"/>
              <a:t> </a:t>
            </a:r>
            <a:r>
              <a:rPr lang="en-US" sz="5400" dirty="0" err="1"/>
              <a:t>ile</a:t>
            </a:r>
            <a:r>
              <a:rPr lang="en-US" sz="5400" dirty="0"/>
              <a:t> </a:t>
            </a:r>
            <a:r>
              <a:rPr lang="en-US" sz="5400" dirty="0" err="1"/>
              <a:t>oluşan</a:t>
            </a:r>
            <a:r>
              <a:rPr lang="en-US" sz="5400" dirty="0"/>
              <a:t> </a:t>
            </a:r>
            <a:r>
              <a:rPr lang="en-US" sz="5400" dirty="0" err="1"/>
              <a:t>topraklardır</a:t>
            </a:r>
            <a:r>
              <a:rPr lang="en-US" sz="5400" dirty="0"/>
              <a:t>. </a:t>
            </a:r>
            <a:endParaRPr lang="tr-TR" sz="5400" dirty="0"/>
          </a:p>
          <a:p>
            <a:endParaRPr lang="tr-TR" sz="5400" dirty="0"/>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http://izmirizolasyon.org/wp-content/uploads/2012/08/Su-%C4%B0zolasyon-izmir.jpg">
            <a:hlinkClick r:id="rId2"/>
          </p:cNvPr>
          <p:cNvPicPr>
            <a:picLocks noChangeAspect="1" noChangeArrowheads="1"/>
          </p:cNvPicPr>
          <p:nvPr/>
        </p:nvPicPr>
        <p:blipFill>
          <a:blip r:embed="rId3" cstate="print"/>
          <a:srcRect/>
          <a:stretch>
            <a:fillRect/>
          </a:stretch>
        </p:blipFill>
        <p:spPr bwMode="auto">
          <a:xfrm>
            <a:off x="0" y="0"/>
            <a:ext cx="9150159" cy="6858000"/>
          </a:xfrm>
          <a:prstGeom prst="rect">
            <a:avLst/>
          </a:prstGeom>
          <a:noFill/>
        </p:spPr>
      </p:pic>
      <p:sp>
        <p:nvSpPr>
          <p:cNvPr id="7" name="6 Dikdörtgen"/>
          <p:cNvSpPr/>
          <p:nvPr/>
        </p:nvSpPr>
        <p:spPr>
          <a:xfrm>
            <a:off x="-146514" y="764704"/>
            <a:ext cx="9411551" cy="132343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8000" b="1" cap="none" spc="0" dirty="0">
                <a:ln w="11430"/>
                <a:solidFill>
                  <a:schemeClr val="accent3"/>
                </a:solidFill>
                <a:effectLst>
                  <a:outerShdw blurRad="80000" dist="40000" dir="5040000" algn="tl">
                    <a:srgbClr val="000000">
                      <a:alpha val="30000"/>
                    </a:srgbClr>
                  </a:outerShdw>
                </a:effectLst>
                <a:latin typeface="Castellar" pitchFamily="18" charset="0"/>
              </a:rPr>
              <a:t>YERALTI SULARI</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136"/>
                                        </p:tgtEl>
                                        <p:attrNameLst>
                                          <p:attrName>style.visibility</p:attrName>
                                        </p:attrNameLst>
                                      </p:cBhvr>
                                      <p:to>
                                        <p:strVal val="visible"/>
                                      </p:to>
                                    </p:set>
                                    <p:animEffect transition="in" filter="checkerboard(across)">
                                      <p:cBhvr>
                                        <p:cTn id="7" dur="500"/>
                                        <p:tgtEl>
                                          <p:spTgt spid="48136"/>
                                        </p:tgtEl>
                                      </p:cBhvr>
                                    </p:animEffect>
                                  </p:childTnLst>
                                </p:cTn>
                              </p:par>
                            </p:childTnLst>
                          </p:cTn>
                        </p:par>
                      </p:childTnLst>
                    </p:cTn>
                  </p:par>
                  <p:par>
                    <p:cTn id="8" fill="hold">
                      <p:stCondLst>
                        <p:cond delay="indefinite"/>
                      </p:stCondLst>
                      <p:childTnLst>
                        <p:par>
                          <p:cTn id="9" fill="hold">
                            <p:stCondLst>
                              <p:cond delay="0"/>
                            </p:stCondLst>
                            <p:childTnLst>
                              <p:par>
                                <p:cTn id="10" presetID="28"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5000" fill="hold"/>
                                        <p:tgtEl>
                                          <p:spTgt spid="7"/>
                                        </p:tgtEl>
                                        <p:attrNameLst>
                                          <p:attrName>ppt_x</p:attrName>
                                        </p:attrNameLst>
                                      </p:cBhvr>
                                      <p:tavLst>
                                        <p:tav tm="0">
                                          <p:val>
                                            <p:strVal val="#ppt_x"/>
                                          </p:val>
                                        </p:tav>
                                        <p:tav tm="100000">
                                          <p:val>
                                            <p:strVal val="#ppt_x"/>
                                          </p:val>
                                        </p:tav>
                                      </p:tavLst>
                                    </p:anim>
                                    <p:anim calcmode="lin" valueType="num">
                                      <p:cBhvr>
                                        <p:cTn id="13" dur="15000" fill="hold"/>
                                        <p:tgtEl>
                                          <p:spTgt spid="7"/>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J:\coğrafya performans\akarsu foto\boğaz vadi.jpg"/>
          <p:cNvPicPr>
            <a:picLocks noChangeAspect="1" noChangeArrowheads="1"/>
          </p:cNvPicPr>
          <p:nvPr/>
        </p:nvPicPr>
        <p:blipFill>
          <a:blip r:embed="rId2" cstate="print"/>
          <a:srcRect/>
          <a:stretch>
            <a:fillRect/>
          </a:stretch>
        </p:blipFill>
        <p:spPr bwMode="auto">
          <a:xfrm>
            <a:off x="0" y="-24"/>
            <a:ext cx="9144000" cy="6858000"/>
          </a:xfrm>
          <a:prstGeom prst="rect">
            <a:avLst/>
          </a:prstGeom>
          <a:noFill/>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amond(in)">
                                      <p:cBhvr>
                                        <p:cTn id="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214546" y="-285776"/>
            <a:ext cx="7239000" cy="1362075"/>
          </a:xfrm>
        </p:spPr>
        <p:txBody>
          <a:bodyPr>
            <a:normAutofit/>
          </a:bodyPr>
          <a:lstStyle/>
          <a:p>
            <a:r>
              <a:rPr lang="tr-TR" sz="4000" dirty="0"/>
              <a:t>KARSTİK SULAR</a:t>
            </a:r>
          </a:p>
        </p:txBody>
      </p:sp>
      <p:sp>
        <p:nvSpPr>
          <p:cNvPr id="6" name="5 Metin Yer Tutucusu"/>
          <p:cNvSpPr>
            <a:spLocks noGrp="1"/>
          </p:cNvSpPr>
          <p:nvPr>
            <p:ph type="body" idx="1"/>
          </p:nvPr>
        </p:nvSpPr>
        <p:spPr>
          <a:xfrm>
            <a:off x="0" y="785794"/>
            <a:ext cx="9144000" cy="5572140"/>
          </a:xfrm>
        </p:spPr>
        <p:txBody>
          <a:bodyPr>
            <a:normAutofit/>
          </a:bodyPr>
          <a:lstStyle/>
          <a:p>
            <a:r>
              <a:rPr lang="tr-TR" sz="4400" dirty="0">
                <a:solidFill>
                  <a:srgbClr val="FFFF00"/>
                </a:solidFill>
              </a:rPr>
              <a:t>Aşındırma (Çözünme) Şekilleri</a:t>
            </a:r>
          </a:p>
          <a:p>
            <a:r>
              <a:rPr lang="tr-TR" sz="4400" dirty="0">
                <a:solidFill>
                  <a:srgbClr val="6DEF63"/>
                </a:solidFill>
              </a:rPr>
              <a:t>1. </a:t>
            </a:r>
            <a:r>
              <a:rPr lang="tr-TR" sz="4400" dirty="0" err="1">
                <a:solidFill>
                  <a:srgbClr val="6DEF63"/>
                </a:solidFill>
              </a:rPr>
              <a:t>Lapyalar</a:t>
            </a:r>
            <a:endParaRPr lang="tr-TR" sz="4400" dirty="0">
              <a:solidFill>
                <a:srgbClr val="6DEF63"/>
              </a:solidFill>
            </a:endParaRPr>
          </a:p>
          <a:p>
            <a:r>
              <a:rPr lang="tr-TR" sz="4400" dirty="0">
                <a:solidFill>
                  <a:srgbClr val="6DEF63"/>
                </a:solidFill>
              </a:rPr>
              <a:t>  </a:t>
            </a:r>
            <a:r>
              <a:rPr lang="tr-TR" sz="4400" dirty="0"/>
              <a:t>Karstik arazilerde, yağışlar sonucunda yeryüzüne düşen sular, kireçtaşlarını aşındırarak oyuklar ve yarıklar oluşturur. Bunlara </a:t>
            </a:r>
            <a:r>
              <a:rPr lang="tr-TR" sz="4400" dirty="0" err="1"/>
              <a:t>lapya</a:t>
            </a:r>
            <a:r>
              <a:rPr lang="tr-TR" sz="4400" dirty="0"/>
              <a:t> denir. </a:t>
            </a:r>
            <a:endParaRPr lang="tr-TR" sz="4400" dirty="0">
              <a:solidFill>
                <a:srgbClr val="FFFF00"/>
              </a:solidFill>
            </a:endParaRPr>
          </a:p>
          <a:p>
            <a:endParaRPr lang="tr-TR" sz="2800" dirty="0">
              <a:solidFill>
                <a:srgbClr val="6DEF63"/>
              </a:solidFill>
            </a:endParaRPr>
          </a:p>
          <a:p>
            <a:endParaRPr lang="tr-TR" sz="2800" dirty="0">
              <a:solidFill>
                <a:srgbClr val="FFFF00"/>
              </a:solidFill>
            </a:endParaRPr>
          </a:p>
          <a:p>
            <a:endParaRPr lang="tr-TR" sz="2800" dirty="0">
              <a:solidFill>
                <a:srgbClr val="FFFF00"/>
              </a:solidFill>
            </a:endParaRPr>
          </a:p>
          <a:p>
            <a:endParaRPr lang="tr-TR"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1000"/>
                                        <p:tgtEl>
                                          <p:spTgt spid="6">
                                            <p:txEl>
                                              <p:pRg st="2" end="2"/>
                                            </p:txEl>
                                          </p:spTgt>
                                        </p:tgtEl>
                                      </p:cBhvr>
                                    </p:animEffect>
                                    <p:anim calcmode="lin" valueType="num">
                                      <p:cBhvr>
                                        <p:cTn id="2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descr="J:\coğrafya performans\yeraltı suları foto\Lapy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fade">
                                      <p:cBhvr>
                                        <p:cTn id="7" dur="1000"/>
                                        <p:tgtEl>
                                          <p:spTgt spid="70659"/>
                                        </p:tgtEl>
                                      </p:cBhvr>
                                    </p:animEffect>
                                    <p:anim calcmode="lin" valueType="num">
                                      <p:cBhvr>
                                        <p:cTn id="8" dur="1000" fill="hold"/>
                                        <p:tgtEl>
                                          <p:spTgt spid="70659"/>
                                        </p:tgtEl>
                                        <p:attrNameLst>
                                          <p:attrName>ppt_x</p:attrName>
                                        </p:attrNameLst>
                                      </p:cBhvr>
                                      <p:tavLst>
                                        <p:tav tm="0">
                                          <p:val>
                                            <p:strVal val="#ppt_x"/>
                                          </p:val>
                                        </p:tav>
                                        <p:tav tm="100000">
                                          <p:val>
                                            <p:strVal val="#ppt_x"/>
                                          </p:val>
                                        </p:tav>
                                      </p:tavLst>
                                    </p:anim>
                                    <p:anim calcmode="lin" valueType="num">
                                      <p:cBhvr>
                                        <p:cTn id="9" dur="900" decel="100000" fill="hold"/>
                                        <p:tgtEl>
                                          <p:spTgt spid="706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06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85720" y="0"/>
            <a:ext cx="8229600" cy="1399032"/>
          </a:xfrm>
        </p:spPr>
        <p:txBody>
          <a:bodyPr>
            <a:noAutofit/>
          </a:bodyPr>
          <a:lstStyle/>
          <a:p>
            <a:br>
              <a:rPr lang="tr-TR" sz="7200" dirty="0"/>
            </a:br>
            <a:r>
              <a:rPr lang="tr-TR" sz="7200" dirty="0"/>
              <a:t>2.</a:t>
            </a:r>
            <a:r>
              <a:rPr lang="tr-TR" sz="7200" dirty="0" err="1"/>
              <a:t>Dolinler</a:t>
            </a:r>
            <a:br>
              <a:rPr lang="tr-TR" sz="7200" dirty="0"/>
            </a:br>
            <a:endParaRPr lang="tr-TR" sz="7200" dirty="0"/>
          </a:p>
        </p:txBody>
      </p:sp>
      <p:sp>
        <p:nvSpPr>
          <p:cNvPr id="6" name="5 İçerik Yer Tutucusu"/>
          <p:cNvSpPr>
            <a:spLocks noGrp="1"/>
          </p:cNvSpPr>
          <p:nvPr>
            <p:ph idx="1"/>
          </p:nvPr>
        </p:nvSpPr>
        <p:spPr>
          <a:xfrm>
            <a:off x="0" y="1142984"/>
            <a:ext cx="9001156" cy="5286436"/>
          </a:xfrm>
        </p:spPr>
        <p:txBody>
          <a:bodyPr>
            <a:normAutofit lnSpcReduction="10000"/>
          </a:bodyPr>
          <a:lstStyle/>
          <a:p>
            <a:r>
              <a:rPr lang="tr-TR" sz="5400" dirty="0" err="1"/>
              <a:t>Lapyalar</a:t>
            </a:r>
            <a:r>
              <a:rPr lang="tr-TR" sz="5400" dirty="0"/>
              <a:t> zamanla genişleyip birleşerek </a:t>
            </a:r>
            <a:r>
              <a:rPr lang="tr-TR" sz="5400" dirty="0" err="1"/>
              <a:t>dolinleri</a:t>
            </a:r>
            <a:r>
              <a:rPr lang="tr-TR" sz="5400" dirty="0"/>
              <a:t> oluştururlar. Derinlikleri birkaç metredir. Çapları ise birkaç yüz metreyi bulabilir.</a:t>
            </a:r>
          </a:p>
          <a:p>
            <a:endParaRPr lang="tr-TR" dirty="0"/>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t3.gstatic.com/images?q=tbn:ANd9GcR5OUAttbSE__DocDJZiKEscC7nSPocx_hRf6XA6L2D6KrEJGX2">
            <a:hlinkClick r:id="rId2"/>
          </p:cNvPr>
          <p:cNvPicPr>
            <a:picLocks noChangeAspect="1" noChangeArrowheads="1"/>
          </p:cNvPicPr>
          <p:nvPr/>
        </p:nvPicPr>
        <p:blipFill>
          <a:blip r:embed="rId3" cstate="print"/>
          <a:srcRect/>
          <a:stretch>
            <a:fillRect/>
          </a:stretch>
        </p:blipFill>
        <p:spPr bwMode="auto">
          <a:xfrm>
            <a:off x="539552" y="476672"/>
            <a:ext cx="7632848" cy="5724636"/>
          </a:xfrm>
          <a:prstGeom prst="rect">
            <a:avLst/>
          </a:prstGeom>
          <a:noFill/>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ppt_x</p:attrName>
                                        </p:attrNameLst>
                                      </p:cBhvr>
                                      <p:tavLst>
                                        <p:tav tm="0">
                                          <p:val>
                                            <p:strVal val="#ppt_x-.2"/>
                                          </p:val>
                                        </p:tav>
                                        <p:tav tm="100000">
                                          <p:val>
                                            <p:strVal val="#ppt_x"/>
                                          </p:val>
                                        </p:tav>
                                      </p:tavLst>
                                    </p:anim>
                                    <p:anim calcmode="lin" valueType="num">
                                      <p:cBhvr>
                                        <p:cTn id="8" dur="1000" fill="hold"/>
                                        <p:tgtEl>
                                          <p:spTgt spid="440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2536" y="-171400"/>
            <a:ext cx="8229600" cy="1285860"/>
          </a:xfrm>
        </p:spPr>
        <p:txBody>
          <a:bodyPr>
            <a:noAutofit/>
          </a:bodyPr>
          <a:lstStyle/>
          <a:p>
            <a:br>
              <a:rPr lang="tr-TR" sz="5400" dirty="0"/>
            </a:br>
            <a:r>
              <a:rPr lang="tr-TR" sz="5400" dirty="0"/>
              <a:t>3.</a:t>
            </a:r>
            <a:r>
              <a:rPr lang="tr-TR" sz="5400" dirty="0" err="1"/>
              <a:t>Uvala</a:t>
            </a:r>
            <a:r>
              <a:rPr lang="tr-TR" sz="5400" dirty="0"/>
              <a:t> ve </a:t>
            </a:r>
            <a:r>
              <a:rPr lang="tr-TR" sz="5400" dirty="0" err="1"/>
              <a:t>Polyeler</a:t>
            </a:r>
            <a:br>
              <a:rPr lang="tr-TR" sz="5400" dirty="0"/>
            </a:br>
            <a:endParaRPr lang="tr-TR" sz="5400" dirty="0"/>
          </a:p>
        </p:txBody>
      </p:sp>
      <p:sp>
        <p:nvSpPr>
          <p:cNvPr id="6" name="5 İçerik Yer Tutucusu"/>
          <p:cNvSpPr>
            <a:spLocks noGrp="1"/>
          </p:cNvSpPr>
          <p:nvPr>
            <p:ph idx="1"/>
          </p:nvPr>
        </p:nvSpPr>
        <p:spPr>
          <a:xfrm>
            <a:off x="0" y="857232"/>
            <a:ext cx="9144000" cy="6000768"/>
          </a:xfrm>
        </p:spPr>
        <p:txBody>
          <a:bodyPr/>
          <a:lstStyle/>
          <a:p>
            <a:r>
              <a:rPr lang="tr-TR" sz="5400" dirty="0"/>
              <a:t>Karstik sahalarda </a:t>
            </a:r>
            <a:r>
              <a:rPr lang="tr-TR" sz="5400" dirty="0" err="1"/>
              <a:t>dolinler</a:t>
            </a:r>
            <a:r>
              <a:rPr lang="tr-TR" sz="5400" dirty="0"/>
              <a:t> zamanla genişleyerek </a:t>
            </a:r>
            <a:r>
              <a:rPr lang="tr-TR" sz="5400" dirty="0" err="1"/>
              <a:t>uvala</a:t>
            </a:r>
            <a:r>
              <a:rPr lang="tr-TR" sz="5400" dirty="0"/>
              <a:t> denilen şekilleri oluştururlar. </a:t>
            </a:r>
            <a:r>
              <a:rPr lang="tr-TR" sz="5400" dirty="0" err="1"/>
              <a:t>Uvalalar</a:t>
            </a:r>
            <a:r>
              <a:rPr lang="tr-TR" sz="5400" dirty="0"/>
              <a:t> da genişleyip birleşirlerse </a:t>
            </a:r>
            <a:r>
              <a:rPr lang="tr-TR" sz="5400" dirty="0" err="1"/>
              <a:t>polye</a:t>
            </a:r>
            <a:r>
              <a:rPr lang="tr-TR" sz="5400" dirty="0"/>
              <a:t> adı verilen şekilleri meydana getirirler.</a:t>
            </a:r>
          </a:p>
          <a:p>
            <a:pPr>
              <a:buNone/>
            </a:pPr>
            <a:endParaRPr lang="tr-TR"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plus(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descr="J:\coğrafya performans\yeraltı suları foto\uvala.jpg"/>
          <p:cNvPicPr>
            <a:picLocks noChangeAspect="1" noChangeArrowheads="1"/>
          </p:cNvPicPr>
          <p:nvPr/>
        </p:nvPicPr>
        <p:blipFill>
          <a:blip r:embed="rId2" cstate="print"/>
          <a:srcRect/>
          <a:stretch>
            <a:fillRect/>
          </a:stretch>
        </p:blipFill>
        <p:spPr bwMode="auto">
          <a:xfrm>
            <a:off x="1428728" y="1000108"/>
            <a:ext cx="6286544" cy="4717262"/>
          </a:xfrm>
          <a:prstGeom prst="rect">
            <a:avLst/>
          </a:prstGeom>
          <a:noFill/>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2945"/>
                                        </p:tgtEl>
                                        <p:attrNameLst>
                                          <p:attrName>style.visibility</p:attrName>
                                        </p:attrNameLst>
                                      </p:cBhvr>
                                      <p:to>
                                        <p:strVal val="visible"/>
                                      </p:to>
                                    </p:set>
                                    <p:anim calcmode="lin" valueType="num">
                                      <p:cBhvr>
                                        <p:cTn id="7" dur="500" fill="hold"/>
                                        <p:tgtEl>
                                          <p:spTgt spid="82945"/>
                                        </p:tgtEl>
                                        <p:attrNameLst>
                                          <p:attrName>ppt_w</p:attrName>
                                        </p:attrNameLst>
                                      </p:cBhvr>
                                      <p:tavLst>
                                        <p:tav tm="0">
                                          <p:val>
                                            <p:fltVal val="0"/>
                                          </p:val>
                                        </p:tav>
                                        <p:tav tm="100000">
                                          <p:val>
                                            <p:strVal val="#ppt_w"/>
                                          </p:val>
                                        </p:tav>
                                      </p:tavLst>
                                    </p:anim>
                                    <p:anim calcmode="lin" valueType="num">
                                      <p:cBhvr>
                                        <p:cTn id="8" dur="500" fill="hold"/>
                                        <p:tgtEl>
                                          <p:spTgt spid="829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323528" y="404664"/>
            <a:ext cx="8229600" cy="1399032"/>
          </a:xfrm>
        </p:spPr>
        <p:txBody>
          <a:bodyPr>
            <a:noAutofit/>
          </a:bodyPr>
          <a:lstStyle/>
          <a:p>
            <a:r>
              <a:rPr lang="tr-TR" sz="6600" dirty="0"/>
              <a:t>4.Obruklar</a:t>
            </a:r>
            <a:br>
              <a:rPr lang="tr-TR" sz="6600" dirty="0"/>
            </a:br>
            <a:endParaRPr lang="tr-TR" sz="6600" dirty="0"/>
          </a:p>
        </p:txBody>
      </p:sp>
      <p:sp>
        <p:nvSpPr>
          <p:cNvPr id="6" name="5 İçerik Yer Tutucusu"/>
          <p:cNvSpPr>
            <a:spLocks noGrp="1"/>
          </p:cNvSpPr>
          <p:nvPr>
            <p:ph idx="1"/>
          </p:nvPr>
        </p:nvSpPr>
        <p:spPr>
          <a:xfrm>
            <a:off x="0" y="1117548"/>
            <a:ext cx="8686800" cy="5740452"/>
          </a:xfrm>
        </p:spPr>
        <p:txBody>
          <a:bodyPr>
            <a:normAutofit/>
          </a:bodyPr>
          <a:lstStyle/>
          <a:p>
            <a:r>
              <a:rPr lang="tr-TR" sz="4400" dirty="0"/>
              <a:t> </a:t>
            </a:r>
            <a:r>
              <a:rPr lang="tr-TR" sz="4800" dirty="0"/>
              <a:t>yer altındaki mağara ve galeri tavanlarının çökmesiyle oluşmuş derin karst kuyularıdır. Obrukların bazılarının tabanlarında sular birikmiştir ve obruk gölleri meydana gelmiştir.</a:t>
            </a:r>
          </a:p>
          <a:p>
            <a:pPr>
              <a:buNone/>
            </a:pPr>
            <a:endParaRPr lang="tr-TR"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J:\coğrafya performans\yeraltı suları foto\obruk1.jpg"/>
          <p:cNvPicPr>
            <a:picLocks noChangeAspect="1" noChangeArrowheads="1"/>
          </p:cNvPicPr>
          <p:nvPr/>
        </p:nvPicPr>
        <p:blipFill>
          <a:blip r:embed="rId2" cstate="print"/>
          <a:srcRect/>
          <a:stretch>
            <a:fillRect/>
          </a:stretch>
        </p:blipFill>
        <p:spPr bwMode="auto">
          <a:xfrm>
            <a:off x="1071537" y="1142984"/>
            <a:ext cx="7080393" cy="4786346"/>
          </a:xfrm>
          <a:prstGeom prst="rect">
            <a:avLst/>
          </a:prstGeom>
          <a:noFill/>
        </p:spPr>
      </p:pic>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1000" fill="hold"/>
                                        <p:tgtEl>
                                          <p:spTgt spid="84994"/>
                                        </p:tgtEl>
                                        <p:attrNameLst>
                                          <p:attrName>ppt_w</p:attrName>
                                        </p:attrNameLst>
                                      </p:cBhvr>
                                      <p:tavLst>
                                        <p:tav tm="0">
                                          <p:val>
                                            <p:fltVal val="0"/>
                                          </p:val>
                                        </p:tav>
                                        <p:tav tm="100000">
                                          <p:val>
                                            <p:strVal val="#ppt_w"/>
                                          </p:val>
                                        </p:tav>
                                      </p:tavLst>
                                    </p:anim>
                                    <p:anim calcmode="lin" valueType="num">
                                      <p:cBhvr>
                                        <p:cTn id="8" dur="1000" fill="hold"/>
                                        <p:tgtEl>
                                          <p:spTgt spid="84994"/>
                                        </p:tgtEl>
                                        <p:attrNameLst>
                                          <p:attrName>ppt_h</p:attrName>
                                        </p:attrNameLst>
                                      </p:cBhvr>
                                      <p:tavLst>
                                        <p:tav tm="0">
                                          <p:val>
                                            <p:fltVal val="0"/>
                                          </p:val>
                                        </p:tav>
                                        <p:tav tm="100000">
                                          <p:val>
                                            <p:strVal val="#ppt_h"/>
                                          </p:val>
                                        </p:tav>
                                      </p:tavLst>
                                    </p:anim>
                                    <p:anim calcmode="lin" valueType="num">
                                      <p:cBhvr>
                                        <p:cTn id="9" dur="1000" fill="hold"/>
                                        <p:tgtEl>
                                          <p:spTgt spid="849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49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J:\coğrafya performans\yeraltı suları foto\cennet-ve-cehennem-obrukları.jpg"/>
          <p:cNvPicPr>
            <a:picLocks noChangeAspect="1" noChangeArrowheads="1"/>
          </p:cNvPicPr>
          <p:nvPr/>
        </p:nvPicPr>
        <p:blipFill>
          <a:blip r:embed="rId2" cstate="print"/>
          <a:srcRect/>
          <a:stretch>
            <a:fillRect/>
          </a:stretch>
        </p:blipFill>
        <p:spPr bwMode="auto">
          <a:xfrm>
            <a:off x="785786" y="0"/>
            <a:ext cx="7620000" cy="5715000"/>
          </a:xfrm>
          <a:prstGeom prst="rect">
            <a:avLst/>
          </a:prstGeom>
          <a:noFill/>
        </p:spPr>
      </p:pic>
      <p:sp>
        <p:nvSpPr>
          <p:cNvPr id="6" name="5 Dikdörtgen"/>
          <p:cNvSpPr/>
          <p:nvPr/>
        </p:nvSpPr>
        <p:spPr>
          <a:xfrm>
            <a:off x="285720" y="5857892"/>
            <a:ext cx="8627682" cy="769441"/>
          </a:xfrm>
          <a:prstGeom prst="rect">
            <a:avLst/>
          </a:prstGeom>
          <a:noFill/>
        </p:spPr>
        <p:txBody>
          <a:bodyPr wrap="none" lIns="91440" tIns="45720" rIns="91440" bIns="45720">
            <a:spAutoFit/>
          </a:bodyPr>
          <a:lstStyle/>
          <a:p>
            <a:pPr algn="ctr"/>
            <a:r>
              <a:rPr lang="tr-T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CENNET CEHENNEM OBRUKLARI</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86018"/>
                                        </p:tgtEl>
                                        <p:attrNameLst>
                                          <p:attrName>style.color</p:attrName>
                                        </p:attrNameLst>
                                      </p:cBhvr>
                                      <p:to>
                                        <a:schemeClr val="accent2"/>
                                      </p:to>
                                    </p:animClr>
                                    <p:animClr clrSpc="rgb" dir="cw">
                                      <p:cBhvr>
                                        <p:cTn id="7" dur="100" fill="hold"/>
                                        <p:tgtEl>
                                          <p:spTgt spid="86018"/>
                                        </p:tgtEl>
                                        <p:attrNameLst>
                                          <p:attrName>fillcolor</p:attrName>
                                        </p:attrNameLst>
                                      </p:cBhvr>
                                      <p:to>
                                        <a:schemeClr val="accent2"/>
                                      </p:to>
                                    </p:animClr>
                                    <p:set>
                                      <p:cBhvr>
                                        <p:cTn id="8" dur="100" fill="hold"/>
                                        <p:tgtEl>
                                          <p:spTgt spid="86018"/>
                                        </p:tgtEl>
                                        <p:attrNameLst>
                                          <p:attrName>fill.type</p:attrName>
                                        </p:attrNameLst>
                                      </p:cBhvr>
                                      <p:to>
                                        <p:strVal val="solid"/>
                                      </p:to>
                                    </p:set>
                                    <p:set>
                                      <p:cBhvr>
                                        <p:cTn id="9" dur="100" fill="hold"/>
                                        <p:tgtEl>
                                          <p:spTgt spid="86018"/>
                                        </p:tgtEl>
                                        <p:attrNameLst>
                                          <p:attrName>fill.on</p:attrName>
                                        </p:attrNameLst>
                                      </p:cBhvr>
                                      <p:to>
                                        <p:strVal val="true"/>
                                      </p:to>
                                    </p:set>
                                    <p:animRot by="120000">
                                      <p:cBhvr>
                                        <p:cTn id="10" dur="100" fill="hold">
                                          <p:stCondLst>
                                            <p:cond delay="0"/>
                                          </p:stCondLst>
                                        </p:cTn>
                                        <p:tgtEl>
                                          <p:spTgt spid="86018"/>
                                        </p:tgtEl>
                                        <p:attrNameLst>
                                          <p:attrName>r</p:attrName>
                                        </p:attrNameLst>
                                      </p:cBhvr>
                                    </p:animRot>
                                    <p:animRot by="-240000">
                                      <p:cBhvr>
                                        <p:cTn id="11" dur="200" fill="hold">
                                          <p:stCondLst>
                                            <p:cond delay="200"/>
                                          </p:stCondLst>
                                        </p:cTn>
                                        <p:tgtEl>
                                          <p:spTgt spid="86018"/>
                                        </p:tgtEl>
                                        <p:attrNameLst>
                                          <p:attrName>r</p:attrName>
                                        </p:attrNameLst>
                                      </p:cBhvr>
                                    </p:animRot>
                                    <p:animRot by="240000">
                                      <p:cBhvr>
                                        <p:cTn id="12" dur="200" fill="hold">
                                          <p:stCondLst>
                                            <p:cond delay="400"/>
                                          </p:stCondLst>
                                        </p:cTn>
                                        <p:tgtEl>
                                          <p:spTgt spid="86018"/>
                                        </p:tgtEl>
                                        <p:attrNameLst>
                                          <p:attrName>r</p:attrName>
                                        </p:attrNameLst>
                                      </p:cBhvr>
                                    </p:animRot>
                                    <p:animRot by="-240000">
                                      <p:cBhvr>
                                        <p:cTn id="13" dur="200" fill="hold">
                                          <p:stCondLst>
                                            <p:cond delay="600"/>
                                          </p:stCondLst>
                                        </p:cTn>
                                        <p:tgtEl>
                                          <p:spTgt spid="86018"/>
                                        </p:tgtEl>
                                        <p:attrNameLst>
                                          <p:attrName>r</p:attrName>
                                        </p:attrNameLst>
                                      </p:cBhvr>
                                    </p:animRot>
                                    <p:animRot by="120000">
                                      <p:cBhvr>
                                        <p:cTn id="14" dur="200" fill="hold">
                                          <p:stCondLst>
                                            <p:cond delay="800"/>
                                          </p:stCondLst>
                                        </p:cTn>
                                        <p:tgtEl>
                                          <p:spTgt spid="8601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800" decel="100000"/>
                                        <p:tgtEl>
                                          <p:spTgt spid="6"/>
                                        </p:tgtEl>
                                      </p:cBhvr>
                                    </p:animEffect>
                                    <p:anim calcmode="lin" valueType="num">
                                      <p:cBhvr>
                                        <p:cTn id="20" dur="800" decel="100000" fill="hold"/>
                                        <p:tgtEl>
                                          <p:spTgt spid="6"/>
                                        </p:tgtEl>
                                        <p:attrNameLst>
                                          <p:attrName>style.rotation</p:attrName>
                                        </p:attrNameLst>
                                      </p:cBhvr>
                                      <p:tavLst>
                                        <p:tav tm="0">
                                          <p:val>
                                            <p:fltVal val="-90"/>
                                          </p:val>
                                        </p:tav>
                                        <p:tav tm="100000">
                                          <p:val>
                                            <p:fltVal val="0"/>
                                          </p:val>
                                        </p:tav>
                                      </p:tavLst>
                                    </p:anim>
                                    <p:anim calcmode="lin" valueType="num">
                                      <p:cBhvr>
                                        <p:cTn id="21" dur="800" decel="100000" fill="hold"/>
                                        <p:tgtEl>
                                          <p:spTgt spid="6"/>
                                        </p:tgtEl>
                                        <p:attrNameLst>
                                          <p:attrName>ppt_x</p:attrName>
                                        </p:attrNameLst>
                                      </p:cBhvr>
                                      <p:tavLst>
                                        <p:tav tm="0">
                                          <p:val>
                                            <p:strVal val="#ppt_x+0.4"/>
                                          </p:val>
                                        </p:tav>
                                        <p:tav tm="100000">
                                          <p:val>
                                            <p:strVal val="#ppt_x-0.05"/>
                                          </p:val>
                                        </p:tav>
                                      </p:tavLst>
                                    </p:anim>
                                    <p:anim calcmode="lin" valueType="num">
                                      <p:cBhvr>
                                        <p:cTn id="22" dur="800" decel="100000" fill="hold"/>
                                        <p:tgtEl>
                                          <p:spTgt spid="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0" y="188640"/>
            <a:ext cx="8229600" cy="1142984"/>
          </a:xfrm>
        </p:spPr>
        <p:txBody>
          <a:bodyPr>
            <a:normAutofit fontScale="90000"/>
          </a:bodyPr>
          <a:lstStyle/>
          <a:p>
            <a:r>
              <a:rPr lang="tr-TR" dirty="0"/>
              <a:t> </a:t>
            </a:r>
            <a:br>
              <a:rPr lang="tr-TR" dirty="0"/>
            </a:br>
            <a:r>
              <a:rPr lang="tr-TR" sz="7300" dirty="0"/>
              <a:t>5.Mağaralar</a:t>
            </a:r>
            <a:br>
              <a:rPr lang="tr-TR" sz="7300" dirty="0"/>
            </a:br>
            <a:endParaRPr lang="tr-TR" sz="7300" dirty="0"/>
          </a:p>
        </p:txBody>
      </p:sp>
      <p:sp>
        <p:nvSpPr>
          <p:cNvPr id="6" name="5 İçerik Yer Tutucusu"/>
          <p:cNvSpPr>
            <a:spLocks noGrp="1"/>
          </p:cNvSpPr>
          <p:nvPr>
            <p:ph idx="1"/>
          </p:nvPr>
        </p:nvSpPr>
        <p:spPr>
          <a:xfrm>
            <a:off x="0" y="1700808"/>
            <a:ext cx="8229600" cy="4572000"/>
          </a:xfrm>
        </p:spPr>
        <p:txBody>
          <a:bodyPr>
            <a:normAutofit fontScale="92500" lnSpcReduction="20000"/>
          </a:bodyPr>
          <a:lstStyle/>
          <a:p>
            <a:r>
              <a:rPr lang="tr-TR" sz="6500" dirty="0"/>
              <a:t> Karstik alanlarda yer altı sularının eritmesi sonucu oluşan doğal yer altı boşluklarına mağara denir. </a:t>
            </a:r>
          </a:p>
          <a:p>
            <a:endParaRPr lang="tr-TR" dirty="0"/>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sz="half" idx="1"/>
          </p:nvPr>
        </p:nvSpPr>
        <p:spPr>
          <a:xfrm>
            <a:off x="0" y="0"/>
            <a:ext cx="9144000" cy="3357562"/>
          </a:xfrm>
        </p:spPr>
        <p:txBody>
          <a:bodyPr>
            <a:normAutofit/>
          </a:bodyPr>
          <a:lstStyle/>
          <a:p>
            <a:endParaRPr lang="tr-TR" dirty="0"/>
          </a:p>
          <a:p>
            <a:pPr>
              <a:buNone/>
            </a:pPr>
            <a:endParaRPr lang="tr-TR" dirty="0"/>
          </a:p>
        </p:txBody>
      </p:sp>
      <p:sp>
        <p:nvSpPr>
          <p:cNvPr id="5" name="4 Dikdörtgen"/>
          <p:cNvSpPr/>
          <p:nvPr/>
        </p:nvSpPr>
        <p:spPr>
          <a:xfrm>
            <a:off x="0" y="1"/>
            <a:ext cx="9144000" cy="5909310"/>
          </a:xfrm>
          <a:prstGeom prst="rect">
            <a:avLst/>
          </a:prstGeom>
        </p:spPr>
        <p:txBody>
          <a:bodyPr wrap="square">
            <a:spAutoFit/>
          </a:bodyPr>
          <a:lstStyle/>
          <a:p>
            <a:r>
              <a:rPr lang="tr-TR" sz="6000" dirty="0">
                <a:solidFill>
                  <a:srgbClr val="FF0000"/>
                </a:solidFill>
              </a:rPr>
              <a:t>Örnek; </a:t>
            </a:r>
          </a:p>
          <a:p>
            <a:r>
              <a:rPr lang="tr-TR" sz="6000" dirty="0">
                <a:solidFill>
                  <a:srgbClr val="FFFF00"/>
                </a:solidFill>
              </a:rPr>
              <a:t>Karadeniz Bölgesinde </a:t>
            </a:r>
            <a:r>
              <a:rPr lang="tr-TR" sz="6000" dirty="0" err="1">
                <a:solidFill>
                  <a:srgbClr val="FFFF00"/>
                </a:solidFill>
              </a:rPr>
              <a:t>Canik</a:t>
            </a:r>
            <a:r>
              <a:rPr lang="tr-TR" sz="6000" dirty="0">
                <a:solidFill>
                  <a:srgbClr val="FFFF00"/>
                </a:solidFill>
              </a:rPr>
              <a:t> Dağlarını yaran Yeşilırmak vadisi, Küre Dağlarından geçen Kızılırmak vadisi</a:t>
            </a:r>
          </a:p>
          <a:p>
            <a:pPr>
              <a:buNone/>
            </a:pPr>
            <a:r>
              <a:rPr lang="tr-TR" dirty="0"/>
              <a:t> </a:t>
            </a: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J:\coğrafya performans\yeraltı suları foto\mermer mağara.jpg"/>
          <p:cNvPicPr>
            <a:picLocks noChangeAspect="1" noChangeArrowheads="1"/>
          </p:cNvPicPr>
          <p:nvPr/>
        </p:nvPicPr>
        <p:blipFill>
          <a:blip r:embed="rId2" cstate="print"/>
          <a:srcRect/>
          <a:stretch>
            <a:fillRect/>
          </a:stretch>
        </p:blipFill>
        <p:spPr bwMode="auto">
          <a:xfrm>
            <a:off x="1238250" y="928687"/>
            <a:ext cx="6667500" cy="5000625"/>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wheel(4)">
                                      <p:cBhvr>
                                        <p:cTn id="7" dur="2000"/>
                                        <p:tgtEl>
                                          <p:spTgt spid="8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0" y="0"/>
            <a:ext cx="7239000" cy="1362075"/>
          </a:xfrm>
        </p:spPr>
        <p:txBody>
          <a:bodyPr>
            <a:normAutofit/>
          </a:bodyPr>
          <a:lstStyle/>
          <a:p>
            <a:r>
              <a:rPr lang="tr-TR" sz="6000" dirty="0"/>
              <a:t>Biriktirme Şekilleri</a:t>
            </a:r>
          </a:p>
        </p:txBody>
      </p:sp>
      <p:sp>
        <p:nvSpPr>
          <p:cNvPr id="6" name="5 Metin Yer Tutucusu"/>
          <p:cNvSpPr>
            <a:spLocks noGrp="1"/>
          </p:cNvSpPr>
          <p:nvPr>
            <p:ph type="body" idx="1"/>
          </p:nvPr>
        </p:nvSpPr>
        <p:spPr>
          <a:xfrm>
            <a:off x="0" y="1214422"/>
            <a:ext cx="9144000" cy="5643578"/>
          </a:xfrm>
        </p:spPr>
        <p:txBody>
          <a:bodyPr>
            <a:normAutofit/>
          </a:bodyPr>
          <a:lstStyle/>
          <a:p>
            <a:r>
              <a:rPr lang="tr-TR" sz="5400" dirty="0">
                <a:solidFill>
                  <a:schemeClr val="accent6">
                    <a:lumMod val="40000"/>
                    <a:lumOff val="60000"/>
                  </a:schemeClr>
                </a:solidFill>
              </a:rPr>
              <a:t>1.Travertenler</a:t>
            </a:r>
          </a:p>
          <a:p>
            <a:r>
              <a:rPr lang="tr-TR" sz="4400" dirty="0"/>
              <a:t>Karstik alanlardan kaynaklanan suların içerisinde eriyik halde bulunan kireç, buharlaşma ve sudaki karbondioksitin ayrışması sonucu çökelir ve travertenler meydana gelir.</a:t>
            </a:r>
          </a:p>
          <a:p>
            <a:endParaRPr lang="tr-TR" sz="3200" dirty="0"/>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80">
                                          <p:stCondLst>
                                            <p:cond delay="0"/>
                                          </p:stCondLst>
                                        </p:cTn>
                                        <p:tgtEl>
                                          <p:spTgt spid="6">
                                            <p:txEl>
                                              <p:pRg st="0" end="0"/>
                                            </p:txEl>
                                          </p:spTgt>
                                        </p:tgtEl>
                                      </p:cBhvr>
                                    </p:animEffect>
                                    <p:anim calcmode="lin" valueType="num">
                                      <p:cBhvr>
                                        <p:cTn id="13"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xEl>
                                              <p:pRg st="0" end="0"/>
                                            </p:txEl>
                                          </p:spTgt>
                                        </p:tgtEl>
                                      </p:cBhvr>
                                      <p:to x="100000" y="60000"/>
                                    </p:animScale>
                                    <p:animScale>
                                      <p:cBhvr>
                                        <p:cTn id="19" dur="166" decel="50000">
                                          <p:stCondLst>
                                            <p:cond delay="676"/>
                                          </p:stCondLst>
                                        </p:cTn>
                                        <p:tgtEl>
                                          <p:spTgt spid="6">
                                            <p:txEl>
                                              <p:pRg st="0" end="0"/>
                                            </p:txEl>
                                          </p:spTgt>
                                        </p:tgtEl>
                                      </p:cBhvr>
                                      <p:to x="100000" y="100000"/>
                                    </p:animScale>
                                    <p:animScale>
                                      <p:cBhvr>
                                        <p:cTn id="20" dur="26">
                                          <p:stCondLst>
                                            <p:cond delay="1312"/>
                                          </p:stCondLst>
                                        </p:cTn>
                                        <p:tgtEl>
                                          <p:spTgt spid="6">
                                            <p:txEl>
                                              <p:pRg st="0" end="0"/>
                                            </p:txEl>
                                          </p:spTgt>
                                        </p:tgtEl>
                                      </p:cBhvr>
                                      <p:to x="100000" y="80000"/>
                                    </p:animScale>
                                    <p:animScale>
                                      <p:cBhvr>
                                        <p:cTn id="21" dur="166" decel="50000">
                                          <p:stCondLst>
                                            <p:cond delay="1338"/>
                                          </p:stCondLst>
                                        </p:cTn>
                                        <p:tgtEl>
                                          <p:spTgt spid="6">
                                            <p:txEl>
                                              <p:pRg st="0" end="0"/>
                                            </p:txEl>
                                          </p:spTgt>
                                        </p:tgtEl>
                                      </p:cBhvr>
                                      <p:to x="100000" y="100000"/>
                                    </p:animScale>
                                    <p:animScale>
                                      <p:cBhvr>
                                        <p:cTn id="22" dur="26">
                                          <p:stCondLst>
                                            <p:cond delay="1642"/>
                                          </p:stCondLst>
                                        </p:cTn>
                                        <p:tgtEl>
                                          <p:spTgt spid="6">
                                            <p:txEl>
                                              <p:pRg st="0" end="0"/>
                                            </p:txEl>
                                          </p:spTgt>
                                        </p:tgtEl>
                                      </p:cBhvr>
                                      <p:to x="100000" y="90000"/>
                                    </p:animScale>
                                    <p:animScale>
                                      <p:cBhvr>
                                        <p:cTn id="23" dur="166" decel="50000">
                                          <p:stCondLst>
                                            <p:cond delay="1668"/>
                                          </p:stCondLst>
                                        </p:cTn>
                                        <p:tgtEl>
                                          <p:spTgt spid="6">
                                            <p:txEl>
                                              <p:pRg st="0" end="0"/>
                                            </p:txEl>
                                          </p:spTgt>
                                        </p:tgtEl>
                                      </p:cBhvr>
                                      <p:to x="100000" y="100000"/>
                                    </p:animScale>
                                    <p:animScale>
                                      <p:cBhvr>
                                        <p:cTn id="24" dur="26">
                                          <p:stCondLst>
                                            <p:cond delay="1808"/>
                                          </p:stCondLst>
                                        </p:cTn>
                                        <p:tgtEl>
                                          <p:spTgt spid="6">
                                            <p:txEl>
                                              <p:pRg st="0" end="0"/>
                                            </p:txEl>
                                          </p:spTgt>
                                        </p:tgtEl>
                                      </p:cBhvr>
                                      <p:to x="100000" y="95000"/>
                                    </p:animScale>
                                    <p:animScale>
                                      <p:cBhvr>
                                        <p:cTn id="25" dur="166" decel="50000">
                                          <p:stCondLst>
                                            <p:cond delay="1834"/>
                                          </p:stCondLst>
                                        </p:cTn>
                                        <p:tgtEl>
                                          <p:spTgt spid="6">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down)">
                                      <p:cBhvr>
                                        <p:cTn id="30" dur="580">
                                          <p:stCondLst>
                                            <p:cond delay="0"/>
                                          </p:stCondLst>
                                        </p:cTn>
                                        <p:tgtEl>
                                          <p:spTgt spid="6">
                                            <p:txEl>
                                              <p:pRg st="1" end="1"/>
                                            </p:txEl>
                                          </p:spTgt>
                                        </p:tgtEl>
                                      </p:cBhvr>
                                    </p:animEffect>
                                    <p:anim calcmode="lin" valueType="num">
                                      <p:cBhvr>
                                        <p:cTn id="31"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xEl>
                                              <p:pRg st="1" end="1"/>
                                            </p:txEl>
                                          </p:spTgt>
                                        </p:tgtEl>
                                      </p:cBhvr>
                                      <p:to x="100000" y="60000"/>
                                    </p:animScale>
                                    <p:animScale>
                                      <p:cBhvr>
                                        <p:cTn id="37" dur="166" decel="50000">
                                          <p:stCondLst>
                                            <p:cond delay="676"/>
                                          </p:stCondLst>
                                        </p:cTn>
                                        <p:tgtEl>
                                          <p:spTgt spid="6">
                                            <p:txEl>
                                              <p:pRg st="1" end="1"/>
                                            </p:txEl>
                                          </p:spTgt>
                                        </p:tgtEl>
                                      </p:cBhvr>
                                      <p:to x="100000" y="100000"/>
                                    </p:animScale>
                                    <p:animScale>
                                      <p:cBhvr>
                                        <p:cTn id="38" dur="26">
                                          <p:stCondLst>
                                            <p:cond delay="1312"/>
                                          </p:stCondLst>
                                        </p:cTn>
                                        <p:tgtEl>
                                          <p:spTgt spid="6">
                                            <p:txEl>
                                              <p:pRg st="1" end="1"/>
                                            </p:txEl>
                                          </p:spTgt>
                                        </p:tgtEl>
                                      </p:cBhvr>
                                      <p:to x="100000" y="80000"/>
                                    </p:animScale>
                                    <p:animScale>
                                      <p:cBhvr>
                                        <p:cTn id="39" dur="166" decel="50000">
                                          <p:stCondLst>
                                            <p:cond delay="1338"/>
                                          </p:stCondLst>
                                        </p:cTn>
                                        <p:tgtEl>
                                          <p:spTgt spid="6">
                                            <p:txEl>
                                              <p:pRg st="1" end="1"/>
                                            </p:txEl>
                                          </p:spTgt>
                                        </p:tgtEl>
                                      </p:cBhvr>
                                      <p:to x="100000" y="100000"/>
                                    </p:animScale>
                                    <p:animScale>
                                      <p:cBhvr>
                                        <p:cTn id="40" dur="26">
                                          <p:stCondLst>
                                            <p:cond delay="1642"/>
                                          </p:stCondLst>
                                        </p:cTn>
                                        <p:tgtEl>
                                          <p:spTgt spid="6">
                                            <p:txEl>
                                              <p:pRg st="1" end="1"/>
                                            </p:txEl>
                                          </p:spTgt>
                                        </p:tgtEl>
                                      </p:cBhvr>
                                      <p:to x="100000" y="90000"/>
                                    </p:animScale>
                                    <p:animScale>
                                      <p:cBhvr>
                                        <p:cTn id="41" dur="166" decel="50000">
                                          <p:stCondLst>
                                            <p:cond delay="1668"/>
                                          </p:stCondLst>
                                        </p:cTn>
                                        <p:tgtEl>
                                          <p:spTgt spid="6">
                                            <p:txEl>
                                              <p:pRg st="1" end="1"/>
                                            </p:txEl>
                                          </p:spTgt>
                                        </p:tgtEl>
                                      </p:cBhvr>
                                      <p:to x="100000" y="100000"/>
                                    </p:animScale>
                                    <p:animScale>
                                      <p:cBhvr>
                                        <p:cTn id="42" dur="26">
                                          <p:stCondLst>
                                            <p:cond delay="1808"/>
                                          </p:stCondLst>
                                        </p:cTn>
                                        <p:tgtEl>
                                          <p:spTgt spid="6">
                                            <p:txEl>
                                              <p:pRg st="1" end="1"/>
                                            </p:txEl>
                                          </p:spTgt>
                                        </p:tgtEl>
                                      </p:cBhvr>
                                      <p:to x="100000" y="95000"/>
                                    </p:animScale>
                                    <p:animScale>
                                      <p:cBhvr>
                                        <p:cTn id="43"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descr="J:\coğrafya performans\yeraltı suları foto\traverten1.jpg"/>
          <p:cNvPicPr>
            <a:picLocks noChangeAspect="1" noChangeArrowheads="1"/>
          </p:cNvPicPr>
          <p:nvPr/>
        </p:nvPicPr>
        <p:blipFill>
          <a:blip r:embed="rId2" cstate="print"/>
          <a:srcRect/>
          <a:stretch>
            <a:fillRect/>
          </a:stretch>
        </p:blipFill>
        <p:spPr bwMode="auto">
          <a:xfrm>
            <a:off x="971600" y="764704"/>
            <a:ext cx="7157595" cy="5112568"/>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checkerboard(across)">
                                      <p:cBhvr>
                                        <p:cTn id="7"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J:\coğrafya performans\yeraltı suları foto\denizli karahayıt traverteni.jpg"/>
          <p:cNvPicPr>
            <a:picLocks noChangeAspect="1" noChangeArrowheads="1"/>
          </p:cNvPicPr>
          <p:nvPr/>
        </p:nvPicPr>
        <p:blipFill>
          <a:blip r:embed="rId2" cstate="print"/>
          <a:srcRect/>
          <a:stretch>
            <a:fillRect/>
          </a:stretch>
        </p:blipFill>
        <p:spPr bwMode="auto">
          <a:xfrm>
            <a:off x="1142976" y="214290"/>
            <a:ext cx="6476992" cy="5181594"/>
          </a:xfrm>
          <a:prstGeom prst="rect">
            <a:avLst/>
          </a:prstGeom>
          <a:noFill/>
        </p:spPr>
      </p:pic>
      <p:sp>
        <p:nvSpPr>
          <p:cNvPr id="6" name="5 Dikdörtgen"/>
          <p:cNvSpPr/>
          <p:nvPr/>
        </p:nvSpPr>
        <p:spPr>
          <a:xfrm>
            <a:off x="0" y="5786454"/>
            <a:ext cx="9286908"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DENİZLİ KARAHAYIT TRAVERTENLERİ</a:t>
            </a: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9090"/>
                                        </p:tgtEl>
                                        <p:attrNameLst>
                                          <p:attrName>style.visibility</p:attrName>
                                        </p:attrNameLst>
                                      </p:cBhvr>
                                      <p:to>
                                        <p:strVal val="visible"/>
                                      </p:to>
                                    </p:set>
                                    <p:animEffect transition="in" filter="slide(fromBottom)">
                                      <p:cBhvr>
                                        <p:cTn id="12"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52536" y="0"/>
            <a:ext cx="8686800" cy="1428712"/>
          </a:xfrm>
        </p:spPr>
        <p:txBody>
          <a:bodyPr>
            <a:normAutofit fontScale="90000"/>
          </a:bodyPr>
          <a:lstStyle/>
          <a:p>
            <a:r>
              <a:rPr lang="tr-TR" sz="4800" dirty="0"/>
              <a:t>2.Sarkıt, Dikit ve Sütunlar</a:t>
            </a:r>
            <a:br>
              <a:rPr lang="tr-TR" dirty="0"/>
            </a:br>
            <a:endParaRPr lang="tr-TR" dirty="0"/>
          </a:p>
        </p:txBody>
      </p:sp>
      <p:sp>
        <p:nvSpPr>
          <p:cNvPr id="6" name="5 İçerik Yer Tutucusu"/>
          <p:cNvSpPr>
            <a:spLocks noGrp="1"/>
          </p:cNvSpPr>
          <p:nvPr>
            <p:ph idx="1"/>
          </p:nvPr>
        </p:nvSpPr>
        <p:spPr>
          <a:xfrm>
            <a:off x="0" y="1000108"/>
            <a:ext cx="9144000" cy="5857892"/>
          </a:xfrm>
        </p:spPr>
        <p:txBody>
          <a:bodyPr/>
          <a:lstStyle/>
          <a:p>
            <a:r>
              <a:rPr lang="tr-TR" sz="4000" dirty="0"/>
              <a:t>Mağara tavanından sarkan kalsiyum karbonat çökelti taşlarına sarkıt, mağara tabanından yükselen kalsiyum karbonat çökelti taşlarına ise dikit adı verilir.</a:t>
            </a:r>
          </a:p>
          <a:p>
            <a:pPr>
              <a:buNone/>
            </a:pPr>
            <a:endParaRPr lang="tr-TR" sz="4000" dirty="0"/>
          </a:p>
          <a:p>
            <a:r>
              <a:rPr lang="tr-TR" sz="4000" dirty="0"/>
              <a:t>Sarkıt ve dikitler birleşirse sütun adı verilen şekiller oluşur. </a:t>
            </a:r>
          </a:p>
          <a:p>
            <a:endParaRPr lang="tr-TR"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J:\coğrafya performans\yeraltı suları foto\magara_manzarasi.jpg"/>
          <p:cNvPicPr>
            <a:picLocks noChangeAspect="1" noChangeArrowheads="1"/>
          </p:cNvPicPr>
          <p:nvPr/>
        </p:nvPicPr>
        <p:blipFill>
          <a:blip r:embed="rId2" cstate="print"/>
          <a:srcRect/>
          <a:stretch>
            <a:fillRect/>
          </a:stretch>
        </p:blipFill>
        <p:spPr bwMode="auto">
          <a:xfrm>
            <a:off x="-357222" y="0"/>
            <a:ext cx="9753600" cy="7315200"/>
          </a:xfrm>
          <a:prstGeom prst="rect">
            <a:avLst/>
          </a:prstGeom>
          <a:noFill/>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800" decel="100000"/>
                                        <p:tgtEl>
                                          <p:spTgt spid="90114"/>
                                        </p:tgtEl>
                                      </p:cBhvr>
                                    </p:animEffect>
                                    <p:anim calcmode="lin" valueType="num">
                                      <p:cBhvr>
                                        <p:cTn id="8" dur="800" decel="100000" fill="hold"/>
                                        <p:tgtEl>
                                          <p:spTgt spid="90114"/>
                                        </p:tgtEl>
                                        <p:attrNameLst>
                                          <p:attrName>style.rotation</p:attrName>
                                        </p:attrNameLst>
                                      </p:cBhvr>
                                      <p:tavLst>
                                        <p:tav tm="0">
                                          <p:val>
                                            <p:fltVal val="-90"/>
                                          </p:val>
                                        </p:tav>
                                        <p:tav tm="100000">
                                          <p:val>
                                            <p:fltVal val="0"/>
                                          </p:val>
                                        </p:tav>
                                      </p:tavLst>
                                    </p:anim>
                                    <p:anim calcmode="lin" valueType="num">
                                      <p:cBhvr>
                                        <p:cTn id="9" dur="800" decel="100000" fill="hold"/>
                                        <p:tgtEl>
                                          <p:spTgt spid="90114"/>
                                        </p:tgtEl>
                                        <p:attrNameLst>
                                          <p:attrName>ppt_x</p:attrName>
                                        </p:attrNameLst>
                                      </p:cBhvr>
                                      <p:tavLst>
                                        <p:tav tm="0">
                                          <p:val>
                                            <p:strVal val="#ppt_x+0.4"/>
                                          </p:val>
                                        </p:tav>
                                        <p:tav tm="100000">
                                          <p:val>
                                            <p:strVal val="#ppt_x-0.05"/>
                                          </p:val>
                                        </p:tav>
                                      </p:tavLst>
                                    </p:anim>
                                    <p:anim calcmode="lin" valueType="num">
                                      <p:cBhvr>
                                        <p:cTn id="10" dur="800" decel="100000" fill="hold"/>
                                        <p:tgtEl>
                                          <p:spTgt spid="901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01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01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J:\coğrafya performans\buzullar foto\Buzul-Asindirma-ve-Biriktirme-Sekilleri-117-3.jpg"/>
          <p:cNvPicPr>
            <a:picLocks noChangeAspect="1" noChangeArrowheads="1"/>
          </p:cNvPicPr>
          <p:nvPr/>
        </p:nvPicPr>
        <p:blipFill>
          <a:blip r:embed="rId2" cstate="print"/>
          <a:srcRect/>
          <a:stretch>
            <a:fillRect/>
          </a:stretch>
        </p:blipFill>
        <p:spPr bwMode="auto">
          <a:xfrm>
            <a:off x="-571536" y="0"/>
            <a:ext cx="10359517" cy="6858000"/>
          </a:xfrm>
          <a:prstGeom prst="rect">
            <a:avLst/>
          </a:prstGeom>
          <a:noFill/>
        </p:spPr>
      </p:pic>
      <p:sp>
        <p:nvSpPr>
          <p:cNvPr id="5" name="4 Dikdörtgen"/>
          <p:cNvSpPr/>
          <p:nvPr/>
        </p:nvSpPr>
        <p:spPr>
          <a:xfrm>
            <a:off x="4860032" y="1988840"/>
            <a:ext cx="4532084" cy="1446550"/>
          </a:xfrm>
          <a:prstGeom prst="rect">
            <a:avLst/>
          </a:prstGeom>
        </p:spPr>
        <p:txBody>
          <a:bodyPr wrap="square">
            <a:spAutoFit/>
          </a:bodyPr>
          <a:lstStyle/>
          <a:p>
            <a:r>
              <a:rPr lang="tr-TR" sz="8800" dirty="0">
                <a:solidFill>
                  <a:schemeClr val="accent1">
                    <a:lumMod val="75000"/>
                  </a:schemeClr>
                </a:solidFill>
                <a:latin typeface="Calisto MT" pitchFamily="18" charset="0"/>
              </a:rPr>
              <a:t>Buzullar</a:t>
            </a: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plus(in)">
                                      <p:cBhvr>
                                        <p:cTn id="7" dur="2000"/>
                                        <p:tgtEl>
                                          <p:spTgt spid="9113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0" y="-243408"/>
            <a:ext cx="7239000" cy="1362075"/>
          </a:xfrm>
        </p:spPr>
        <p:txBody>
          <a:bodyPr>
            <a:normAutofit/>
          </a:bodyPr>
          <a:lstStyle/>
          <a:p>
            <a:r>
              <a:rPr lang="tr-TR" sz="6000" dirty="0"/>
              <a:t>Aşındırma Şekilleri</a:t>
            </a:r>
          </a:p>
        </p:txBody>
      </p:sp>
      <p:sp>
        <p:nvSpPr>
          <p:cNvPr id="6" name="5 Metin Yer Tutucusu"/>
          <p:cNvSpPr>
            <a:spLocks noGrp="1"/>
          </p:cNvSpPr>
          <p:nvPr>
            <p:ph type="body" idx="1"/>
          </p:nvPr>
        </p:nvSpPr>
        <p:spPr>
          <a:xfrm>
            <a:off x="0" y="857232"/>
            <a:ext cx="9144000" cy="6000768"/>
          </a:xfrm>
        </p:spPr>
        <p:txBody>
          <a:bodyPr>
            <a:normAutofit/>
          </a:bodyPr>
          <a:lstStyle/>
          <a:p>
            <a:r>
              <a:rPr lang="tr-TR" sz="5400" b="1" dirty="0">
                <a:solidFill>
                  <a:srgbClr val="990099"/>
                </a:solidFill>
              </a:rPr>
              <a:t>1.Buzul Vadisi</a:t>
            </a:r>
            <a:endParaRPr lang="tr-TR" sz="3200" b="1" dirty="0">
              <a:solidFill>
                <a:srgbClr val="990099"/>
              </a:solidFill>
            </a:endParaRPr>
          </a:p>
          <a:p>
            <a:r>
              <a:rPr lang="tr-TR" sz="4800" dirty="0"/>
              <a:t>Buz örtüleri altında kalmış olan bölgelerde, buzun yatağını aşındırıp derinleştirmesi sonucunda oluşan “U” şeklindeki vadilerdir.</a:t>
            </a:r>
          </a:p>
          <a:p>
            <a:endParaRPr lang="tr-TR" sz="44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Scale>
                                      <p:cBhvr>
                                        <p:cTn id="13"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
                                            <p:txEl>
                                              <p:pRg st="0" end="0"/>
                                            </p:txEl>
                                          </p:spTgt>
                                        </p:tgtEl>
                                        <p:attrNameLst>
                                          <p:attrName>ppt_x</p:attrName>
                                          <p:attrName>ppt_y</p:attrName>
                                        </p:attrNameLst>
                                      </p:cBhvr>
                                    </p:animMotion>
                                    <p:animEffect transition="in" filter="fade">
                                      <p:cBhvr>
                                        <p:cTn id="15" dur="1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Scale>
                                      <p:cBhvr>
                                        <p:cTn id="20"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6">
                                            <p:txEl>
                                              <p:pRg st="1" end="1"/>
                                            </p:txEl>
                                          </p:spTgt>
                                        </p:tgtEl>
                                        <p:attrNameLst>
                                          <p:attrName>ppt_x</p:attrName>
                                          <p:attrName>ppt_y</p:attrName>
                                        </p:attrNameLst>
                                      </p:cBhvr>
                                    </p:animMotion>
                                    <p:animEffect transition="in" filter="fade">
                                      <p:cBhvr>
                                        <p:cTn id="2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J:\coğrafya performans\buzullar foto\buzulvadi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dissolve">
                                      <p:cBhvr>
                                        <p:cTn id="7" dur="500"/>
                                        <p:tgtEl>
                                          <p:spTgt spid="92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0" y="0"/>
            <a:ext cx="8229600" cy="1399032"/>
          </a:xfrm>
        </p:spPr>
        <p:txBody>
          <a:bodyPr>
            <a:normAutofit/>
          </a:bodyPr>
          <a:lstStyle/>
          <a:p>
            <a:r>
              <a:rPr lang="tr-TR" sz="6000" dirty="0"/>
              <a:t>2.Hörgüç kaya</a:t>
            </a:r>
          </a:p>
        </p:txBody>
      </p:sp>
      <p:sp>
        <p:nvSpPr>
          <p:cNvPr id="6" name="5 İçerik Yer Tutucusu"/>
          <p:cNvSpPr>
            <a:spLocks noGrp="1"/>
          </p:cNvSpPr>
          <p:nvPr>
            <p:ph idx="1"/>
          </p:nvPr>
        </p:nvSpPr>
        <p:spPr>
          <a:xfrm>
            <a:off x="0" y="908720"/>
            <a:ext cx="9144000" cy="5715016"/>
          </a:xfrm>
        </p:spPr>
        <p:txBody>
          <a:bodyPr/>
          <a:lstStyle/>
          <a:p>
            <a:endParaRPr lang="tr-TR" dirty="0"/>
          </a:p>
          <a:p>
            <a:r>
              <a:rPr lang="tr-TR" sz="4400" dirty="0"/>
              <a:t>Ana kayanın buzullar tarafından işlenmesi sonucunda oluşan kaya tepeleridir.Devenin hörgücüne benzediği için bu adı almıştır</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slide(fromBottom)">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7300" dirty="0">
                <a:solidFill>
                  <a:srgbClr val="FF0000"/>
                </a:solidFill>
              </a:rPr>
              <a:t>b) Kanyon Vadi</a:t>
            </a:r>
            <a:br>
              <a:rPr lang="tr-TR" dirty="0"/>
            </a:br>
            <a:endParaRPr lang="tr-TR" dirty="0"/>
          </a:p>
        </p:txBody>
      </p:sp>
      <p:sp>
        <p:nvSpPr>
          <p:cNvPr id="3" name="2 İçerik Yer Tutucusu"/>
          <p:cNvSpPr>
            <a:spLocks noGrp="1"/>
          </p:cNvSpPr>
          <p:nvPr>
            <p:ph idx="1"/>
          </p:nvPr>
        </p:nvSpPr>
        <p:spPr>
          <a:xfrm>
            <a:off x="0" y="1142984"/>
            <a:ext cx="8686800" cy="5311824"/>
          </a:xfrm>
        </p:spPr>
        <p:txBody>
          <a:bodyPr>
            <a:normAutofit/>
          </a:bodyPr>
          <a:lstStyle/>
          <a:p>
            <a:pPr>
              <a:buNone/>
            </a:pPr>
            <a:r>
              <a:rPr lang="tr-TR" sz="4800" dirty="0">
                <a:solidFill>
                  <a:srgbClr val="FF66FF"/>
                </a:solidFill>
              </a:rPr>
              <a:t>     Kanyon vadi , tortul tabakaların yatay olarak uzandıkları arazilerde  yada karstik bölgelerde oluşan vadilerdir. Kanyon vadilerde dik ve taraçalı bir görünüm vardır. </a:t>
            </a:r>
          </a:p>
          <a:p>
            <a:pPr>
              <a:buNone/>
            </a:pPr>
            <a:endParaRPr lang="tr-TR" sz="4800" dirty="0">
              <a:solidFill>
                <a:srgbClr val="FF66FF"/>
              </a:solidFill>
            </a:endParaRPr>
          </a:p>
          <a:p>
            <a:pPr>
              <a:buNone/>
            </a:pPr>
            <a:endParaRPr lang="tr-TR"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J:\coğrafya performans\buzullar foto\hörgüç kaya.jp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wedge">
                                      <p:cBhvr>
                                        <p:cTn id="7" dur="20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0" y="0"/>
            <a:ext cx="8229600" cy="1399032"/>
          </a:xfrm>
        </p:spPr>
        <p:txBody>
          <a:bodyPr>
            <a:normAutofit/>
          </a:bodyPr>
          <a:lstStyle/>
          <a:p>
            <a:r>
              <a:rPr lang="tr-TR" sz="5400" dirty="0"/>
              <a:t>3.Sirk Çanağı-Sirk Gölü</a:t>
            </a:r>
          </a:p>
        </p:txBody>
      </p:sp>
      <p:sp>
        <p:nvSpPr>
          <p:cNvPr id="6" name="5 İçerik Yer Tutucusu"/>
          <p:cNvSpPr>
            <a:spLocks noGrp="1"/>
          </p:cNvSpPr>
          <p:nvPr>
            <p:ph idx="1"/>
          </p:nvPr>
        </p:nvSpPr>
        <p:spPr>
          <a:xfrm>
            <a:off x="0" y="1142984"/>
            <a:ext cx="9144000" cy="5715016"/>
          </a:xfrm>
        </p:spPr>
        <p:txBody>
          <a:bodyPr/>
          <a:lstStyle/>
          <a:p>
            <a:endParaRPr lang="tr-TR" dirty="0"/>
          </a:p>
          <a:p>
            <a:r>
              <a:rPr lang="tr-TR" sz="4400" dirty="0"/>
              <a:t>Dağ yamaçlarındaki bazı buzulların, bulundukları alanı aşındırmasıyla oluşan çanaklardır. Buzullar bazen eriyince bu çanaklar sularla dolarak sirk göllerini meydana getirirler.</a:t>
            </a:r>
          </a:p>
          <a:p>
            <a:pPr>
              <a:buNone/>
            </a:pPr>
            <a:endParaRPr lang="tr-TR" sz="4400"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J:\coğrafya performans\buzullar foto\sirk gölü.jpg"/>
          <p:cNvPicPr>
            <a:picLocks noChangeAspect="1" noChangeArrowheads="1"/>
          </p:cNvPicPr>
          <p:nvPr/>
        </p:nvPicPr>
        <p:blipFill>
          <a:blip r:embed="rId2" cstate="print"/>
          <a:srcRect/>
          <a:stretch>
            <a:fillRect/>
          </a:stretch>
        </p:blipFill>
        <p:spPr bwMode="auto">
          <a:xfrm>
            <a:off x="827584" y="908720"/>
            <a:ext cx="7509147" cy="4968552"/>
          </a:xfrm>
          <a:prstGeom prst="rect">
            <a:avLst/>
          </a:prstGeom>
          <a:noFill/>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wipe(down)">
                                      <p:cBhvr>
                                        <p:cTn id="7" dur="580">
                                          <p:stCondLst>
                                            <p:cond delay="0"/>
                                          </p:stCondLst>
                                        </p:cTn>
                                        <p:tgtEl>
                                          <p:spTgt spid="94210"/>
                                        </p:tgtEl>
                                      </p:cBhvr>
                                    </p:animEffect>
                                    <p:anim calcmode="lin" valueType="num">
                                      <p:cBhvr>
                                        <p:cTn id="8" dur="1822" tmFilter="0,0; 0.14,0.36; 0.43,0.73; 0.71,0.91; 1.0,1.0">
                                          <p:stCondLst>
                                            <p:cond delay="0"/>
                                          </p:stCondLst>
                                        </p:cTn>
                                        <p:tgtEl>
                                          <p:spTgt spid="942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42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42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42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4210"/>
                                        </p:tgtEl>
                                        <p:attrNameLst>
                                          <p:attrName>ppt_y</p:attrName>
                                        </p:attrNameLst>
                                      </p:cBhvr>
                                      <p:tavLst>
                                        <p:tav tm="0" fmla="#ppt_y-sin(pi*$)/81">
                                          <p:val>
                                            <p:fltVal val="0"/>
                                          </p:val>
                                        </p:tav>
                                        <p:tav tm="100000">
                                          <p:val>
                                            <p:fltVal val="1"/>
                                          </p:val>
                                        </p:tav>
                                      </p:tavLst>
                                    </p:anim>
                                    <p:animScale>
                                      <p:cBhvr>
                                        <p:cTn id="13" dur="26">
                                          <p:stCondLst>
                                            <p:cond delay="650"/>
                                          </p:stCondLst>
                                        </p:cTn>
                                        <p:tgtEl>
                                          <p:spTgt spid="94210"/>
                                        </p:tgtEl>
                                      </p:cBhvr>
                                      <p:to x="100000" y="60000"/>
                                    </p:animScale>
                                    <p:animScale>
                                      <p:cBhvr>
                                        <p:cTn id="14" dur="166" decel="50000">
                                          <p:stCondLst>
                                            <p:cond delay="676"/>
                                          </p:stCondLst>
                                        </p:cTn>
                                        <p:tgtEl>
                                          <p:spTgt spid="94210"/>
                                        </p:tgtEl>
                                      </p:cBhvr>
                                      <p:to x="100000" y="100000"/>
                                    </p:animScale>
                                    <p:animScale>
                                      <p:cBhvr>
                                        <p:cTn id="15" dur="26">
                                          <p:stCondLst>
                                            <p:cond delay="1312"/>
                                          </p:stCondLst>
                                        </p:cTn>
                                        <p:tgtEl>
                                          <p:spTgt spid="94210"/>
                                        </p:tgtEl>
                                      </p:cBhvr>
                                      <p:to x="100000" y="80000"/>
                                    </p:animScale>
                                    <p:animScale>
                                      <p:cBhvr>
                                        <p:cTn id="16" dur="166" decel="50000">
                                          <p:stCondLst>
                                            <p:cond delay="1338"/>
                                          </p:stCondLst>
                                        </p:cTn>
                                        <p:tgtEl>
                                          <p:spTgt spid="94210"/>
                                        </p:tgtEl>
                                      </p:cBhvr>
                                      <p:to x="100000" y="100000"/>
                                    </p:animScale>
                                    <p:animScale>
                                      <p:cBhvr>
                                        <p:cTn id="17" dur="26">
                                          <p:stCondLst>
                                            <p:cond delay="1642"/>
                                          </p:stCondLst>
                                        </p:cTn>
                                        <p:tgtEl>
                                          <p:spTgt spid="94210"/>
                                        </p:tgtEl>
                                      </p:cBhvr>
                                      <p:to x="100000" y="90000"/>
                                    </p:animScale>
                                    <p:animScale>
                                      <p:cBhvr>
                                        <p:cTn id="18" dur="166" decel="50000">
                                          <p:stCondLst>
                                            <p:cond delay="1668"/>
                                          </p:stCondLst>
                                        </p:cTn>
                                        <p:tgtEl>
                                          <p:spTgt spid="94210"/>
                                        </p:tgtEl>
                                      </p:cBhvr>
                                      <p:to x="100000" y="100000"/>
                                    </p:animScale>
                                    <p:animScale>
                                      <p:cBhvr>
                                        <p:cTn id="19" dur="26">
                                          <p:stCondLst>
                                            <p:cond delay="1808"/>
                                          </p:stCondLst>
                                        </p:cTn>
                                        <p:tgtEl>
                                          <p:spTgt spid="94210"/>
                                        </p:tgtEl>
                                      </p:cBhvr>
                                      <p:to x="100000" y="95000"/>
                                    </p:animScale>
                                    <p:animScale>
                                      <p:cBhvr>
                                        <p:cTn id="20" dur="166" decel="50000">
                                          <p:stCondLst>
                                            <p:cond delay="1834"/>
                                          </p:stCondLst>
                                        </p:cTn>
                                        <p:tgtEl>
                                          <p:spTgt spid="942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0" y="0"/>
            <a:ext cx="7620000" cy="1500174"/>
          </a:xfrm>
        </p:spPr>
        <p:txBody>
          <a:bodyPr>
            <a:noAutofit/>
          </a:bodyPr>
          <a:lstStyle/>
          <a:p>
            <a:r>
              <a:rPr lang="tr-TR" sz="6000" dirty="0"/>
              <a:t>Biriktirme Şekilleri</a:t>
            </a:r>
            <a:br>
              <a:rPr lang="tr-TR" sz="4800" dirty="0"/>
            </a:br>
            <a:endParaRPr lang="tr-TR" sz="4800" dirty="0"/>
          </a:p>
        </p:txBody>
      </p:sp>
      <p:sp>
        <p:nvSpPr>
          <p:cNvPr id="6" name="5 Metin Yer Tutucusu"/>
          <p:cNvSpPr>
            <a:spLocks noGrp="1"/>
          </p:cNvSpPr>
          <p:nvPr>
            <p:ph type="body" idx="1"/>
          </p:nvPr>
        </p:nvSpPr>
        <p:spPr>
          <a:xfrm>
            <a:off x="0" y="1071546"/>
            <a:ext cx="9144000" cy="5786454"/>
          </a:xfrm>
        </p:spPr>
        <p:txBody>
          <a:bodyPr>
            <a:normAutofit/>
          </a:bodyPr>
          <a:lstStyle/>
          <a:p>
            <a:r>
              <a:rPr lang="tr-TR" sz="4800" dirty="0">
                <a:solidFill>
                  <a:srgbClr val="FFFF00"/>
                </a:solidFill>
              </a:rPr>
              <a:t>1.Moren (Buzultaş)</a:t>
            </a:r>
          </a:p>
          <a:p>
            <a:r>
              <a:rPr lang="tr-TR" sz="5400" dirty="0">
                <a:solidFill>
                  <a:schemeClr val="tx1">
                    <a:lumMod val="95000"/>
                  </a:schemeClr>
                </a:solidFill>
              </a:rPr>
              <a:t>Buzulların aşındırdıkları malzemeleri biriktirmesiyle oluşurlar. Ortalama kalınlıkları 50 – 60 m kadardır.</a:t>
            </a:r>
          </a:p>
          <a:p>
            <a:endParaRPr lang="tr-TR" sz="3200"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J:\coğrafya performans\buzullar foto\mmore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fade">
                                      <p:cBhvr>
                                        <p:cTn id="7" dur="2000"/>
                                        <p:tgtEl>
                                          <p:spTgt spid="95234"/>
                                        </p:tgtEl>
                                      </p:cBhvr>
                                    </p:animEffect>
                                    <p:anim calcmode="lin" valueType="num">
                                      <p:cBhvr>
                                        <p:cTn id="8" dur="2000" fill="hold"/>
                                        <p:tgtEl>
                                          <p:spTgt spid="95234"/>
                                        </p:tgtEl>
                                        <p:attrNameLst>
                                          <p:attrName>style.rotation</p:attrName>
                                        </p:attrNameLst>
                                      </p:cBhvr>
                                      <p:tavLst>
                                        <p:tav tm="0">
                                          <p:val>
                                            <p:fltVal val="720"/>
                                          </p:val>
                                        </p:tav>
                                        <p:tav tm="100000">
                                          <p:val>
                                            <p:fltVal val="0"/>
                                          </p:val>
                                        </p:tav>
                                      </p:tavLst>
                                    </p:anim>
                                    <p:anim calcmode="lin" valueType="num">
                                      <p:cBhvr>
                                        <p:cTn id="9" dur="2000" fill="hold"/>
                                        <p:tgtEl>
                                          <p:spTgt spid="95234"/>
                                        </p:tgtEl>
                                        <p:attrNameLst>
                                          <p:attrName>ppt_h</p:attrName>
                                        </p:attrNameLst>
                                      </p:cBhvr>
                                      <p:tavLst>
                                        <p:tav tm="0">
                                          <p:val>
                                            <p:fltVal val="0"/>
                                          </p:val>
                                        </p:tav>
                                        <p:tav tm="100000">
                                          <p:val>
                                            <p:strVal val="#ppt_h"/>
                                          </p:val>
                                        </p:tav>
                                      </p:tavLst>
                                    </p:anim>
                                    <p:anim calcmode="lin" valueType="num">
                                      <p:cBhvr>
                                        <p:cTn id="10" dur="2000" fill="hold"/>
                                        <p:tgtEl>
                                          <p:spTgt spid="9523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0" y="0"/>
            <a:ext cx="8686800" cy="1666526"/>
          </a:xfrm>
        </p:spPr>
        <p:txBody>
          <a:bodyPr>
            <a:normAutofit/>
          </a:bodyPr>
          <a:lstStyle/>
          <a:p>
            <a:r>
              <a:rPr lang="tr-TR" sz="7200" dirty="0"/>
              <a:t>2.</a:t>
            </a:r>
            <a:r>
              <a:rPr lang="tr-TR" sz="7200" dirty="0" err="1"/>
              <a:t>Drumlin</a:t>
            </a:r>
            <a:endParaRPr lang="tr-TR" sz="7200" dirty="0"/>
          </a:p>
        </p:txBody>
      </p:sp>
      <p:sp>
        <p:nvSpPr>
          <p:cNvPr id="6" name="5 İçerik Yer Tutucusu"/>
          <p:cNvSpPr>
            <a:spLocks noGrp="1"/>
          </p:cNvSpPr>
          <p:nvPr>
            <p:ph idx="1"/>
          </p:nvPr>
        </p:nvSpPr>
        <p:spPr>
          <a:xfrm>
            <a:off x="0" y="1428736"/>
            <a:ext cx="9144000" cy="5429264"/>
          </a:xfrm>
        </p:spPr>
        <p:txBody>
          <a:bodyPr>
            <a:normAutofit/>
          </a:bodyPr>
          <a:lstStyle/>
          <a:p>
            <a:r>
              <a:rPr lang="tr-TR" sz="4800" dirty="0"/>
              <a:t>Buzulların taşıyıp biriktirdiği materyallerin, buzulun alt kısmındaki erimeler sonucu meydana gelen dereler tarafından işlenmesiyle oluşan birikintilerdir.</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J:\coğrafya performans\buzullar foto\drumlin.jpg"/>
          <p:cNvPicPr>
            <a:picLocks noChangeAspect="1" noChangeArrowheads="1"/>
          </p:cNvPicPr>
          <p:nvPr/>
        </p:nvPicPr>
        <p:blipFill>
          <a:blip r:embed="rId2" cstate="print"/>
          <a:srcRect/>
          <a:stretch>
            <a:fillRect/>
          </a:stretch>
        </p:blipFill>
        <p:spPr bwMode="auto">
          <a:xfrm>
            <a:off x="1329303" y="1000108"/>
            <a:ext cx="6771513" cy="5072098"/>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1000" fill="hold"/>
                                        <p:tgtEl>
                                          <p:spTgt spid="9625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625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6258"/>
                                        </p:tgtEl>
                                        <p:attrNameLst>
                                          <p:attrName>ppt_y</p:attrName>
                                        </p:attrNameLst>
                                      </p:cBhvr>
                                      <p:tavLst>
                                        <p:tav tm="0">
                                          <p:val>
                                            <p:strVal val="#ppt_y"/>
                                          </p:val>
                                        </p:tav>
                                        <p:tav tm="100000">
                                          <p:val>
                                            <p:strVal val="#ppt_y"/>
                                          </p:val>
                                        </p:tav>
                                      </p:tavLst>
                                    </p:anim>
                                    <p:animEffect transition="in" filter="fade">
                                      <p:cBhvr>
                                        <p:cTn id="10" dur="10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42844" y="0"/>
            <a:ext cx="8543956" cy="1666526"/>
          </a:xfrm>
        </p:spPr>
        <p:txBody>
          <a:bodyPr>
            <a:normAutofit/>
          </a:bodyPr>
          <a:lstStyle/>
          <a:p>
            <a:r>
              <a:rPr lang="tr-TR" sz="7200" dirty="0"/>
              <a:t>3.</a:t>
            </a:r>
            <a:r>
              <a:rPr lang="tr-TR" sz="7200" dirty="0" err="1"/>
              <a:t>Sander</a:t>
            </a:r>
            <a:r>
              <a:rPr lang="tr-TR" sz="7200" dirty="0"/>
              <a:t> Ovası</a:t>
            </a:r>
          </a:p>
        </p:txBody>
      </p:sp>
      <p:sp>
        <p:nvSpPr>
          <p:cNvPr id="6" name="5 İçerik Yer Tutucusu"/>
          <p:cNvSpPr>
            <a:spLocks noGrp="1"/>
          </p:cNvSpPr>
          <p:nvPr>
            <p:ph idx="1"/>
          </p:nvPr>
        </p:nvSpPr>
        <p:spPr>
          <a:xfrm>
            <a:off x="0" y="1643050"/>
            <a:ext cx="9144000" cy="5214950"/>
          </a:xfrm>
        </p:spPr>
        <p:txBody>
          <a:bodyPr/>
          <a:lstStyle/>
          <a:p>
            <a:r>
              <a:rPr lang="tr-TR" sz="6600" dirty="0"/>
              <a:t>Eriyerek çekilen buzul sularının oluşturduğu düzlüklerdi</a:t>
            </a:r>
            <a:r>
              <a:rPr lang="tr-TR" sz="5400" dirty="0"/>
              <a:t>r</a:t>
            </a:r>
          </a:p>
          <a:p>
            <a:pPr>
              <a:buNone/>
            </a:pPr>
            <a:endParaRPr lang="tr-TR" dirty="0"/>
          </a:p>
          <a:p>
            <a:endParaRPr lang="tr-TR" dirty="0"/>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eskisohbet.com/wp-content/uploads/buyuk-dalga.jpg">
            <a:hlinkClick r:id="rId2"/>
          </p:cNvPr>
          <p:cNvPicPr>
            <a:picLocks noChangeAspect="1" noChangeArrowheads="1"/>
          </p:cNvPicPr>
          <p:nvPr/>
        </p:nvPicPr>
        <p:blipFill>
          <a:blip r:embed="rId3" cstate="print"/>
          <a:srcRect/>
          <a:stretch>
            <a:fillRect/>
          </a:stretch>
        </p:blipFill>
        <p:spPr bwMode="auto">
          <a:xfrm>
            <a:off x="0" y="0"/>
            <a:ext cx="9144000" cy="6887063"/>
          </a:xfrm>
          <a:prstGeom prst="rect">
            <a:avLst/>
          </a:prstGeom>
          <a:noFill/>
        </p:spPr>
      </p:pic>
      <p:sp>
        <p:nvSpPr>
          <p:cNvPr id="8" name="7 Dikdörtgen"/>
          <p:cNvSpPr/>
          <p:nvPr/>
        </p:nvSpPr>
        <p:spPr>
          <a:xfrm>
            <a:off x="0" y="0"/>
            <a:ext cx="7975581" cy="1107996"/>
          </a:xfrm>
          <a:prstGeom prst="rect">
            <a:avLst/>
          </a:prstGeom>
        </p:spPr>
        <p:txBody>
          <a:bodyPr wrap="none">
            <a:spAutoFit/>
          </a:bodyPr>
          <a:lstStyle/>
          <a:p>
            <a:r>
              <a:rPr lang="tr-TR" sz="6600" b="1" i="1" dirty="0">
                <a:solidFill>
                  <a:schemeClr val="accent1">
                    <a:lumMod val="75000"/>
                  </a:schemeClr>
                </a:solidFill>
                <a:latin typeface="Footlight MT Light" pitchFamily="18" charset="0"/>
              </a:rPr>
              <a:t>DALGA VE AKINTILAR</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6981398" cy="1415772"/>
          </a:xfrm>
          <a:prstGeom prst="rect">
            <a:avLst/>
          </a:prstGeom>
        </p:spPr>
        <p:txBody>
          <a:bodyPr wrap="none">
            <a:spAutoFit/>
          </a:bodyPr>
          <a:lstStyle/>
          <a:p>
            <a:r>
              <a:rPr lang="tr-TR" sz="5400" dirty="0">
                <a:solidFill>
                  <a:schemeClr val="accent2">
                    <a:lumMod val="60000"/>
                    <a:lumOff val="40000"/>
                  </a:schemeClr>
                </a:solidFill>
              </a:rPr>
              <a:t>1.Falezler (Yalıyarlar)</a:t>
            </a:r>
          </a:p>
          <a:p>
            <a:endParaRPr lang="tr-TR" sz="3200" dirty="0">
              <a:solidFill>
                <a:schemeClr val="accent2">
                  <a:lumMod val="60000"/>
                  <a:lumOff val="40000"/>
                </a:schemeClr>
              </a:solidFill>
            </a:endParaRPr>
          </a:p>
        </p:txBody>
      </p:sp>
      <p:sp>
        <p:nvSpPr>
          <p:cNvPr id="98305" name="Rectangle 1"/>
          <p:cNvSpPr>
            <a:spLocks noChangeArrowheads="1"/>
          </p:cNvSpPr>
          <p:nvPr/>
        </p:nvSpPr>
        <p:spPr bwMode="auto">
          <a:xfrm>
            <a:off x="0" y="948690"/>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5400" b="0" i="0" u="none" strike="noStrike" cap="none" normalizeH="0" baseline="0" dirty="0">
                <a:ln>
                  <a:noFill/>
                </a:ln>
                <a:solidFill>
                  <a:schemeClr val="tx1"/>
                </a:solidFill>
                <a:effectLst/>
                <a:latin typeface="Arial TUR"/>
                <a:ea typeface="Times New Roman" pitchFamily="18" charset="0"/>
                <a:cs typeface="Times New Roman" pitchFamily="18" charset="0"/>
              </a:rPr>
              <a:t>Y</a:t>
            </a:r>
            <a:r>
              <a:rPr kumimoji="0" lang="tr-TR" sz="54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5400" b="0" i="0" u="none" strike="noStrike" cap="none" normalizeH="0" baseline="0" dirty="0">
                <a:ln>
                  <a:noFill/>
                </a:ln>
                <a:solidFill>
                  <a:schemeClr val="tx1"/>
                </a:solidFill>
                <a:effectLst/>
                <a:latin typeface="Arial TUR"/>
                <a:ea typeface="Times New Roman" pitchFamily="18" charset="0"/>
                <a:cs typeface="Times New Roman" pitchFamily="18" charset="0"/>
              </a:rPr>
              <a:t>ksek kıyılarda dalgaların etkisiyle kıyıların alt kısımları aşındırılır ve bazı oyuklar oluşur. Bu oyuklar b</a:t>
            </a:r>
            <a:r>
              <a:rPr kumimoji="0" lang="tr-TR" sz="54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5400" b="0" i="0" u="none" strike="noStrike" cap="none" normalizeH="0" baseline="0" dirty="0">
                <a:ln>
                  <a:noFill/>
                </a:ln>
                <a:solidFill>
                  <a:schemeClr val="tx1"/>
                </a:solidFill>
                <a:effectLst/>
                <a:latin typeface="Arial TUR"/>
                <a:ea typeface="Times New Roman" pitchFamily="18" charset="0"/>
                <a:cs typeface="Times New Roman" pitchFamily="18" charset="0"/>
              </a:rPr>
              <a:t>y</a:t>
            </a:r>
            <a:r>
              <a:rPr kumimoji="0" lang="tr-TR" sz="54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5400" b="0" i="0" u="none" strike="noStrike" cap="none" normalizeH="0" baseline="0" dirty="0">
                <a:ln>
                  <a:noFill/>
                </a:ln>
                <a:solidFill>
                  <a:schemeClr val="tx1"/>
                </a:solidFill>
                <a:effectLst/>
                <a:latin typeface="Arial TUR"/>
                <a:ea typeface="Times New Roman" pitchFamily="18" charset="0"/>
                <a:cs typeface="Times New Roman" pitchFamily="18" charset="0"/>
              </a:rPr>
              <a:t>d</a:t>
            </a:r>
            <a:r>
              <a:rPr kumimoji="0" lang="tr-TR" sz="54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5400" b="0" i="0" u="none" strike="noStrike" cap="none" normalizeH="0" baseline="0" dirty="0">
                <a:ln>
                  <a:noFill/>
                </a:ln>
                <a:solidFill>
                  <a:schemeClr val="tx1"/>
                </a:solidFill>
                <a:effectLst/>
                <a:latin typeface="Arial TUR"/>
                <a:ea typeface="Times New Roman" pitchFamily="18" charset="0"/>
                <a:cs typeface="Times New Roman" pitchFamily="18" charset="0"/>
              </a:rPr>
              <a:t>ğ</a:t>
            </a:r>
            <a:r>
              <a:rPr kumimoji="0" lang="tr-TR" sz="54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5400" b="0" i="0" u="none" strike="noStrike" cap="none" normalizeH="0" baseline="0" dirty="0">
                <a:ln>
                  <a:noFill/>
                </a:ln>
                <a:solidFill>
                  <a:schemeClr val="tx1"/>
                </a:solidFill>
                <a:effectLst/>
                <a:latin typeface="Arial TUR"/>
                <a:ea typeface="Times New Roman" pitchFamily="18" charset="0"/>
                <a:cs typeface="Times New Roman" pitchFamily="18" charset="0"/>
              </a:rPr>
              <a:t> zaman tavanları </a:t>
            </a:r>
            <a:r>
              <a:rPr kumimoji="0" lang="tr-TR" sz="5400" b="0" i="0" u="none" strike="noStrike" cap="none" normalizeH="0" baseline="0" dirty="0">
                <a:ln>
                  <a:noFill/>
                </a:ln>
                <a:solidFill>
                  <a:schemeClr val="tx1"/>
                </a:solidFill>
                <a:effectLst/>
                <a:latin typeface="Calibri"/>
                <a:ea typeface="Times New Roman" pitchFamily="18" charset="0"/>
                <a:cs typeface="Times New Roman" pitchFamily="18" charset="0"/>
              </a:rPr>
              <a:t>çö</a:t>
            </a:r>
            <a:r>
              <a:rPr kumimoji="0" lang="tr-TR" sz="5400" b="0" i="0" u="none" strike="noStrike" cap="none" normalizeH="0" baseline="0" dirty="0">
                <a:ln>
                  <a:noFill/>
                </a:ln>
                <a:solidFill>
                  <a:schemeClr val="tx1"/>
                </a:solidFill>
                <a:effectLst/>
                <a:latin typeface="Arial TUR"/>
                <a:ea typeface="Times New Roman" pitchFamily="18" charset="0"/>
                <a:cs typeface="Times New Roman" pitchFamily="18" charset="0"/>
              </a:rPr>
              <a:t>ker ve denize dik kıyılar meydana gelir</a:t>
            </a:r>
            <a:endParaRPr kumimoji="0" lang="tr-TR" sz="5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98305"/>
                                        </p:tgtEl>
                                        <p:attrNameLst>
                                          <p:attrName>style.visibility</p:attrName>
                                        </p:attrNameLst>
                                      </p:cBhvr>
                                      <p:to>
                                        <p:strVal val="visible"/>
                                      </p:to>
                                    </p:set>
                                    <p:animEffect transition="in" filter="fade">
                                      <p:cBhvr>
                                        <p:cTn id="14" dur="1000"/>
                                        <p:tgtEl>
                                          <p:spTgt spid="98305"/>
                                        </p:tgtEl>
                                      </p:cBhvr>
                                    </p:animEffect>
                                    <p:anim calcmode="lin" valueType="num">
                                      <p:cBhvr>
                                        <p:cTn id="15" dur="1000" fill="hold"/>
                                        <p:tgtEl>
                                          <p:spTgt spid="98305"/>
                                        </p:tgtEl>
                                        <p:attrNameLst>
                                          <p:attrName>ppt_x</p:attrName>
                                        </p:attrNameLst>
                                      </p:cBhvr>
                                      <p:tavLst>
                                        <p:tav tm="0">
                                          <p:val>
                                            <p:strVal val="#ppt_x"/>
                                          </p:val>
                                        </p:tav>
                                        <p:tav tm="100000">
                                          <p:val>
                                            <p:strVal val="#ppt_x"/>
                                          </p:val>
                                        </p:tav>
                                      </p:tavLst>
                                    </p:anim>
                                    <p:anim calcmode="lin" valueType="num">
                                      <p:cBhvr>
                                        <p:cTn id="16" dur="900" decel="100000" fill="hold"/>
                                        <p:tgtEl>
                                          <p:spTgt spid="9830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83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83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okumakoltugu.com/wp-content/uploads/2013/07/Arizona-B%C3%BCy%C3%BCk-Kanyon-1.jpg"/>
          <p:cNvPicPr>
            <a:picLocks noChangeAspect="1" noChangeArrowheads="1"/>
          </p:cNvPicPr>
          <p:nvPr/>
        </p:nvPicPr>
        <p:blipFill>
          <a:blip r:embed="rId2" cstate="print"/>
          <a:srcRect/>
          <a:stretch>
            <a:fillRect/>
          </a:stretch>
        </p:blipFill>
        <p:spPr bwMode="auto">
          <a:xfrm>
            <a:off x="0" y="-24"/>
            <a:ext cx="9144000" cy="6858000"/>
          </a:xfrm>
          <a:prstGeom prst="rect">
            <a:avLst/>
          </a:prstGeom>
          <a:noFill/>
        </p:spPr>
      </p:pic>
    </p:spTree>
  </p:cSld>
  <p:clrMapOvr>
    <a:masterClrMapping/>
  </p:clrMapOvr>
  <p:transition spd="med">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J:\coğrafya performans\buzullar foto\falez.jpg"/>
          <p:cNvPicPr>
            <a:picLocks noChangeAspect="1" noChangeArrowheads="1"/>
          </p:cNvPicPr>
          <p:nvPr/>
        </p:nvPicPr>
        <p:blipFill>
          <a:blip r:embed="rId2" cstate="print"/>
          <a:srcRect/>
          <a:stretch>
            <a:fillRect/>
          </a:stretch>
        </p:blipFill>
        <p:spPr bwMode="auto">
          <a:xfrm>
            <a:off x="1000100" y="714356"/>
            <a:ext cx="6858048" cy="5136916"/>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p:cTn id="7" dur="1000" fill="hold"/>
                                        <p:tgtEl>
                                          <p:spTgt spid="108546"/>
                                        </p:tgtEl>
                                        <p:attrNameLst>
                                          <p:attrName>ppt_w</p:attrName>
                                        </p:attrNameLst>
                                      </p:cBhvr>
                                      <p:tavLst>
                                        <p:tav tm="0">
                                          <p:val>
                                            <p:strVal val="#ppt_w*0.70"/>
                                          </p:val>
                                        </p:tav>
                                        <p:tav tm="100000">
                                          <p:val>
                                            <p:strVal val="#ppt_w"/>
                                          </p:val>
                                        </p:tav>
                                      </p:tavLst>
                                    </p:anim>
                                    <p:anim calcmode="lin" valueType="num">
                                      <p:cBhvr>
                                        <p:cTn id="8" dur="1000" fill="hold"/>
                                        <p:tgtEl>
                                          <p:spTgt spid="108546"/>
                                        </p:tgtEl>
                                        <p:attrNameLst>
                                          <p:attrName>ppt_h</p:attrName>
                                        </p:attrNameLst>
                                      </p:cBhvr>
                                      <p:tavLst>
                                        <p:tav tm="0">
                                          <p:val>
                                            <p:strVal val="#ppt_h"/>
                                          </p:val>
                                        </p:tav>
                                        <p:tav tm="100000">
                                          <p:val>
                                            <p:strVal val="#ppt_h"/>
                                          </p:val>
                                        </p:tav>
                                      </p:tavLst>
                                    </p:anim>
                                    <p:animEffect transition="in" filter="fade">
                                      <p:cBhvr>
                                        <p:cTn id="9" dur="1000"/>
                                        <p:tgtEl>
                                          <p:spTgt spid="10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0" y="0"/>
            <a:ext cx="9144000" cy="1399032"/>
          </a:xfrm>
        </p:spPr>
        <p:txBody>
          <a:bodyPr>
            <a:noAutofit/>
          </a:bodyPr>
          <a:lstStyle/>
          <a:p>
            <a:r>
              <a:rPr lang="tr-TR" sz="5400" dirty="0"/>
              <a:t>2. Kıyı Kumsalları(Plajlar)</a:t>
            </a:r>
          </a:p>
        </p:txBody>
      </p:sp>
      <p:sp>
        <p:nvSpPr>
          <p:cNvPr id="7" name="6 İçerik Yer Tutucusu"/>
          <p:cNvSpPr>
            <a:spLocks noGrp="1"/>
          </p:cNvSpPr>
          <p:nvPr>
            <p:ph idx="1"/>
          </p:nvPr>
        </p:nvSpPr>
        <p:spPr>
          <a:xfrm>
            <a:off x="0" y="1214422"/>
            <a:ext cx="9144000" cy="5643578"/>
          </a:xfrm>
        </p:spPr>
        <p:txBody>
          <a:bodyPr>
            <a:normAutofit/>
          </a:bodyPr>
          <a:lstStyle/>
          <a:p>
            <a:r>
              <a:rPr lang="tr-TR" sz="4800" dirty="0"/>
              <a:t>Dalga ve akıntıların etkileriyle kıyıdan koparılan malzemeler, bir müddet sonra sürtünme sonucu iyice ufalanır, incelir. Dalgalar bu küçülen malzemeleri alçak kıyılarda biriktirirler. </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J:\coğrafya performans\dalga ve akıntı foto\kumullar.jpg"/>
          <p:cNvPicPr>
            <a:picLocks noChangeAspect="1" noChangeArrowheads="1"/>
          </p:cNvPicPr>
          <p:nvPr/>
        </p:nvPicPr>
        <p:blipFill>
          <a:blip r:embed="rId3" cstate="print"/>
          <a:srcRect/>
          <a:stretch>
            <a:fillRect/>
          </a:stretch>
        </p:blipFill>
        <p:spPr bwMode="auto">
          <a:xfrm>
            <a:off x="1259632" y="1196752"/>
            <a:ext cx="6215106" cy="4655330"/>
          </a:xfrm>
          <a:prstGeom prst="rect">
            <a:avLst/>
          </a:prstGeom>
          <a:noFill/>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p:cTn id="7" dur="500" fill="hold"/>
                                        <p:tgtEl>
                                          <p:spTgt spid="109570"/>
                                        </p:tgtEl>
                                        <p:attrNameLst>
                                          <p:attrName>ppt_w</p:attrName>
                                        </p:attrNameLst>
                                      </p:cBhvr>
                                      <p:tavLst>
                                        <p:tav tm="0">
                                          <p:val>
                                            <p:fltVal val="0"/>
                                          </p:val>
                                        </p:tav>
                                        <p:tav tm="100000">
                                          <p:val>
                                            <p:strVal val="#ppt_w"/>
                                          </p:val>
                                        </p:tav>
                                      </p:tavLst>
                                    </p:anim>
                                    <p:anim calcmode="lin" valueType="num">
                                      <p:cBhvr>
                                        <p:cTn id="8" dur="500" fill="hold"/>
                                        <p:tgtEl>
                                          <p:spTgt spid="1095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0" y="0"/>
            <a:ext cx="8229600" cy="1399032"/>
          </a:xfrm>
        </p:spPr>
        <p:txBody>
          <a:bodyPr>
            <a:normAutofit/>
          </a:bodyPr>
          <a:lstStyle/>
          <a:p>
            <a:r>
              <a:rPr lang="tr-TR" sz="4800" dirty="0"/>
              <a:t>3. Kıyı Okları ve Kordonları</a:t>
            </a:r>
          </a:p>
        </p:txBody>
      </p:sp>
      <p:sp>
        <p:nvSpPr>
          <p:cNvPr id="6" name="5 İçerik Yer Tutucusu"/>
          <p:cNvSpPr>
            <a:spLocks noGrp="1"/>
          </p:cNvSpPr>
          <p:nvPr>
            <p:ph idx="1"/>
          </p:nvPr>
        </p:nvSpPr>
        <p:spPr>
          <a:xfrm>
            <a:off x="0" y="1285860"/>
            <a:ext cx="9144000" cy="5572140"/>
          </a:xfrm>
        </p:spPr>
        <p:txBody>
          <a:bodyPr/>
          <a:lstStyle/>
          <a:p>
            <a:r>
              <a:rPr lang="tr-TR" sz="4000" dirty="0"/>
              <a:t>Dalgalar ve kıyı akıntıları, taşıdıkları materyalleri özellikle koyların kenarında biriktirirler. Sonuçta kıyılarda çıkıntılar oluşur.</a:t>
            </a:r>
          </a:p>
          <a:p>
            <a:r>
              <a:rPr lang="tr-TR" sz="4000" dirty="0"/>
              <a:t>Bunlara kıyı oku denir. Kıyı okları zamanla daha da genişler ve uzar. Bunlara da kıyı kordonu adı verilir.</a:t>
            </a:r>
          </a:p>
          <a:p>
            <a:pPr>
              <a:buNone/>
            </a:pPr>
            <a:endParaRPr lang="tr-TR" dirty="0"/>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J:\coğrafya performans\dalga ve akıntı foto\kiyioku01b.jpg"/>
          <p:cNvPicPr>
            <a:picLocks noChangeAspect="1" noChangeArrowheads="1"/>
          </p:cNvPicPr>
          <p:nvPr/>
        </p:nvPicPr>
        <p:blipFill>
          <a:blip r:embed="rId2" cstate="print"/>
          <a:srcRect/>
          <a:stretch>
            <a:fillRect/>
          </a:stretch>
        </p:blipFill>
        <p:spPr bwMode="auto">
          <a:xfrm>
            <a:off x="1403648" y="908720"/>
            <a:ext cx="6286544" cy="4714908"/>
          </a:xfrm>
          <a:prstGeom prst="rect">
            <a:avLst/>
          </a:prstGeom>
          <a:noFill/>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500" fill="hold"/>
                                        <p:tgtEl>
                                          <p:spTgt spid="11059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059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059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05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229600" cy="1399032"/>
          </a:xfrm>
        </p:spPr>
        <p:txBody>
          <a:bodyPr>
            <a:normAutofit/>
          </a:bodyPr>
          <a:lstStyle/>
          <a:p>
            <a:r>
              <a:rPr lang="tr-TR" sz="6000" dirty="0"/>
              <a:t>4. Lâgünler</a:t>
            </a:r>
          </a:p>
        </p:txBody>
      </p:sp>
      <p:sp>
        <p:nvSpPr>
          <p:cNvPr id="3" name="2 İçerik Yer Tutucusu"/>
          <p:cNvSpPr>
            <a:spLocks noGrp="1"/>
          </p:cNvSpPr>
          <p:nvPr>
            <p:ph idx="1"/>
          </p:nvPr>
        </p:nvSpPr>
        <p:spPr>
          <a:xfrm>
            <a:off x="0" y="1357298"/>
            <a:ext cx="9144000" cy="5500702"/>
          </a:xfrm>
        </p:spPr>
        <p:txBody>
          <a:bodyPr/>
          <a:lstStyle/>
          <a:p>
            <a:r>
              <a:rPr lang="tr-TR" sz="4000" dirty="0"/>
              <a:t>Koyların önünde oluşan kıyı kordonları zamanla koyun önünü tamamen kapatır ve denizle olan bağlantısını keserek deniz kenarında bir göl oluşumuna sebebiyet verir. Böyle oluşan göllere lâgün ya da deniz kulağı denir. </a:t>
            </a:r>
          </a:p>
          <a:p>
            <a:pPr>
              <a:buNone/>
            </a:pPr>
            <a:endParaRPr lang="tr-TR" dirty="0"/>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J:\coğrafya performans\dalga ve akıntı foto\lagün.jpg"/>
          <p:cNvPicPr>
            <a:picLocks noChangeAspect="1" noChangeArrowheads="1"/>
          </p:cNvPicPr>
          <p:nvPr/>
        </p:nvPicPr>
        <p:blipFill>
          <a:blip r:embed="rId2" cstate="print"/>
          <a:srcRect/>
          <a:stretch>
            <a:fillRect/>
          </a:stretch>
        </p:blipFill>
        <p:spPr bwMode="auto">
          <a:xfrm>
            <a:off x="1214414" y="1428736"/>
            <a:ext cx="6929486" cy="4695806"/>
          </a:xfrm>
          <a:prstGeom prst="rect">
            <a:avLst/>
          </a:prstGeom>
          <a:noFill/>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wheel(4)">
                                      <p:cBhvr>
                                        <p:cTn id="7" dur="2000"/>
                                        <p:tgtEl>
                                          <p:spTgt spid="11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0"/>
            <a:ext cx="8229600" cy="1399032"/>
          </a:xfrm>
        </p:spPr>
        <p:txBody>
          <a:bodyPr>
            <a:normAutofit/>
          </a:bodyPr>
          <a:lstStyle/>
          <a:p>
            <a:r>
              <a:rPr lang="tr-TR" sz="7200" dirty="0"/>
              <a:t>5. </a:t>
            </a:r>
            <a:r>
              <a:rPr lang="tr-TR" sz="7200" dirty="0" err="1"/>
              <a:t>Tombolo</a:t>
            </a:r>
            <a:endParaRPr lang="tr-TR" sz="7200" dirty="0"/>
          </a:p>
        </p:txBody>
      </p:sp>
      <p:sp>
        <p:nvSpPr>
          <p:cNvPr id="3" name="2 İçerik Yer Tutucusu"/>
          <p:cNvSpPr>
            <a:spLocks noGrp="1"/>
          </p:cNvSpPr>
          <p:nvPr>
            <p:ph idx="1"/>
          </p:nvPr>
        </p:nvSpPr>
        <p:spPr>
          <a:xfrm>
            <a:off x="0" y="1357298"/>
            <a:ext cx="9144000" cy="5500702"/>
          </a:xfrm>
        </p:spPr>
        <p:txBody>
          <a:bodyPr/>
          <a:lstStyle/>
          <a:p>
            <a:r>
              <a:rPr lang="tr-TR" sz="5400" dirty="0"/>
              <a:t>Kıyı yakınındaki bir adanın bir kordonla kıyıya bağlanması sonucu oluşan yarım adalara </a:t>
            </a:r>
            <a:r>
              <a:rPr lang="tr-TR" sz="5400" dirty="0" err="1"/>
              <a:t>tombolo</a:t>
            </a:r>
            <a:r>
              <a:rPr lang="tr-TR" sz="5400" dirty="0"/>
              <a:t> denir. </a:t>
            </a:r>
          </a:p>
          <a:p>
            <a:pPr>
              <a:buNone/>
            </a:pPr>
            <a:endParaRPr lang="tr-TR" dirty="0"/>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Left)">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J:\coğrafya performans\dalga ve akıntı foto\tombolo12.jpg"/>
          <p:cNvPicPr>
            <a:picLocks noChangeAspect="1" noChangeArrowheads="1"/>
          </p:cNvPicPr>
          <p:nvPr/>
        </p:nvPicPr>
        <p:blipFill>
          <a:blip r:embed="rId2" cstate="print"/>
          <a:srcRect/>
          <a:stretch>
            <a:fillRect/>
          </a:stretch>
        </p:blipFill>
        <p:spPr bwMode="auto">
          <a:xfrm>
            <a:off x="1428728" y="1357298"/>
            <a:ext cx="6096000" cy="4572000"/>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p:cTn id="7" dur="1000" fill="hold"/>
                                        <p:tgtEl>
                                          <p:spTgt spid="112642"/>
                                        </p:tgtEl>
                                        <p:attrNameLst>
                                          <p:attrName>ppt_w</p:attrName>
                                        </p:attrNameLst>
                                      </p:cBhvr>
                                      <p:tavLst>
                                        <p:tav tm="0">
                                          <p:val>
                                            <p:fltVal val="0"/>
                                          </p:val>
                                        </p:tav>
                                        <p:tav tm="100000">
                                          <p:val>
                                            <p:strVal val="#ppt_w"/>
                                          </p:val>
                                        </p:tav>
                                      </p:tavLst>
                                    </p:anim>
                                    <p:anim calcmode="lin" valueType="num">
                                      <p:cBhvr>
                                        <p:cTn id="8" dur="1000" fill="hold"/>
                                        <p:tgtEl>
                                          <p:spTgt spid="112642"/>
                                        </p:tgtEl>
                                        <p:attrNameLst>
                                          <p:attrName>ppt_h</p:attrName>
                                        </p:attrNameLst>
                                      </p:cBhvr>
                                      <p:tavLst>
                                        <p:tav tm="0">
                                          <p:val>
                                            <p:fltVal val="0"/>
                                          </p:val>
                                        </p:tav>
                                        <p:tav tm="100000">
                                          <p:val>
                                            <p:strVal val="#ppt_h"/>
                                          </p:val>
                                        </p:tav>
                                      </p:tavLst>
                                    </p:anim>
                                    <p:anim calcmode="lin" valueType="num">
                                      <p:cBhvr>
                                        <p:cTn id="9" dur="1000" fill="hold"/>
                                        <p:tgtEl>
                                          <p:spTgt spid="1126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4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rot="19956278">
            <a:off x="1759179" y="2967335"/>
            <a:ext cx="6063263" cy="156966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9600" b="1" cap="none" spc="0" dirty="0">
                <a:ln/>
                <a:solidFill>
                  <a:schemeClr val="accent3"/>
                </a:solidFill>
                <a:effectLst/>
                <a:latin typeface="Constantia" pitchFamily="18" charset="0"/>
              </a:rPr>
              <a:t>SORULAR</a:t>
            </a:r>
          </a:p>
        </p:txBody>
      </p:sp>
      <p:pic>
        <p:nvPicPr>
          <p:cNvPr id="6146" name="Picture 2" descr="http://img297.imageshack.us/img297/3272/17099732lx3.gif"/>
          <p:cNvPicPr>
            <a:picLocks noChangeAspect="1" noChangeArrowheads="1" noCrop="1"/>
          </p:cNvPicPr>
          <p:nvPr/>
        </p:nvPicPr>
        <p:blipFill>
          <a:blip r:embed="rId2" cstate="print"/>
          <a:srcRect/>
          <a:stretch>
            <a:fillRect/>
          </a:stretch>
        </p:blipFill>
        <p:spPr bwMode="auto">
          <a:xfrm>
            <a:off x="539552" y="404664"/>
            <a:ext cx="3168352" cy="3168352"/>
          </a:xfrm>
          <a:prstGeom prst="rect">
            <a:avLst/>
          </a:prstGeom>
          <a:noFill/>
        </p:spPr>
      </p:pic>
      <p:pic>
        <p:nvPicPr>
          <p:cNvPr id="6148" name="Picture 4" descr="http://1-ps.googleusercontent.com/x/www.hayatnotu.com/img294.imageshack.us/img294/5787/50fe4.gif.pagespeed.ce.DMSTcXgvln.gif"/>
          <p:cNvPicPr>
            <a:picLocks noChangeAspect="1" noChangeArrowheads="1" noCrop="1"/>
          </p:cNvPicPr>
          <p:nvPr/>
        </p:nvPicPr>
        <p:blipFill>
          <a:blip r:embed="rId3" cstate="print"/>
          <a:srcRect/>
          <a:stretch>
            <a:fillRect/>
          </a:stretch>
        </p:blipFill>
        <p:spPr bwMode="auto">
          <a:xfrm>
            <a:off x="5004048" y="4869160"/>
            <a:ext cx="1642864" cy="1730875"/>
          </a:xfrm>
          <a:prstGeom prst="rect">
            <a:avLst/>
          </a:prstGeom>
          <a:noFill/>
        </p:spPr>
      </p:pic>
      <p:pic>
        <p:nvPicPr>
          <p:cNvPr id="6150" name="Picture 6" descr="http://www.msnburada.com/smiley/soru-isaretleri/7.gif"/>
          <p:cNvPicPr>
            <a:picLocks noChangeAspect="1" noChangeArrowheads="1" noCrop="1"/>
          </p:cNvPicPr>
          <p:nvPr/>
        </p:nvPicPr>
        <p:blipFill>
          <a:blip r:embed="rId4" cstate="print"/>
          <a:srcRect/>
          <a:stretch>
            <a:fillRect/>
          </a:stretch>
        </p:blipFill>
        <p:spPr bwMode="auto">
          <a:xfrm>
            <a:off x="7596336" y="260648"/>
            <a:ext cx="1296144" cy="1857811"/>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1000" fill="hold"/>
                                        <p:tgtEl>
                                          <p:spTgt spid="61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6146"/>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6146"/>
                                        </p:tgtEl>
                                        <p:attrNameLst>
                                          <p:attrName>ppt_y</p:attrName>
                                        </p:attrNameLst>
                                      </p:cBhvr>
                                      <p:tavLst>
                                        <p:tav tm="0">
                                          <p:val>
                                            <p:strVal val="#ppt_y"/>
                                          </p:val>
                                        </p:tav>
                                        <p:tav tm="100000">
                                          <p:val>
                                            <p:strVal val="#ppt_y"/>
                                          </p:val>
                                        </p:tav>
                                      </p:tavLst>
                                    </p:anim>
                                    <p:animEffect transition="in" filter="fade">
                                      <p:cBhvr>
                                        <p:cTn id="17" dur="10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6150"/>
                                        </p:tgtEl>
                                        <p:attrNameLst>
                                          <p:attrName>style.visibility</p:attrName>
                                        </p:attrNameLst>
                                      </p:cBhvr>
                                      <p:to>
                                        <p:strVal val="visible"/>
                                      </p:to>
                                    </p:set>
                                    <p:anim calcmode="lin" valueType="num">
                                      <p:cBhvr>
                                        <p:cTn id="22" dur="1000" fill="hold"/>
                                        <p:tgtEl>
                                          <p:spTgt spid="6150"/>
                                        </p:tgtEl>
                                        <p:attrNameLst>
                                          <p:attrName>ppt_w</p:attrName>
                                        </p:attrNameLst>
                                      </p:cBhvr>
                                      <p:tavLst>
                                        <p:tav tm="0">
                                          <p:val>
                                            <p:fltVal val="0"/>
                                          </p:val>
                                        </p:tav>
                                        <p:tav tm="100000">
                                          <p:val>
                                            <p:strVal val="#ppt_w"/>
                                          </p:val>
                                        </p:tav>
                                      </p:tavLst>
                                    </p:anim>
                                    <p:anim calcmode="lin" valueType="num">
                                      <p:cBhvr>
                                        <p:cTn id="23" dur="1000" fill="hold"/>
                                        <p:tgtEl>
                                          <p:spTgt spid="6150"/>
                                        </p:tgtEl>
                                        <p:attrNameLst>
                                          <p:attrName>ppt_h</p:attrName>
                                        </p:attrNameLst>
                                      </p:cBhvr>
                                      <p:tavLst>
                                        <p:tav tm="0">
                                          <p:val>
                                            <p:fltVal val="0"/>
                                          </p:val>
                                        </p:tav>
                                        <p:tav tm="100000">
                                          <p:val>
                                            <p:strVal val="#ppt_h"/>
                                          </p:val>
                                        </p:tav>
                                      </p:tavLst>
                                    </p:anim>
                                    <p:anim calcmode="lin" valueType="num">
                                      <p:cBhvr>
                                        <p:cTn id="24" dur="1000" fill="hold"/>
                                        <p:tgtEl>
                                          <p:spTgt spid="6150"/>
                                        </p:tgtEl>
                                        <p:attrNameLst>
                                          <p:attrName>style.rotation</p:attrName>
                                        </p:attrNameLst>
                                      </p:cBhvr>
                                      <p:tavLst>
                                        <p:tav tm="0">
                                          <p:val>
                                            <p:fltVal val="90"/>
                                          </p:val>
                                        </p:tav>
                                        <p:tav tm="100000">
                                          <p:val>
                                            <p:fltVal val="0"/>
                                          </p:val>
                                        </p:tav>
                                      </p:tavLst>
                                    </p:anim>
                                    <p:animEffect transition="in" filter="fade">
                                      <p:cBhvr>
                                        <p:cTn id="25" dur="1000"/>
                                        <p:tgtEl>
                                          <p:spTgt spid="61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148"/>
                                        </p:tgtEl>
                                        <p:attrNameLst>
                                          <p:attrName>style.visibility</p:attrName>
                                        </p:attrNameLst>
                                      </p:cBhvr>
                                      <p:to>
                                        <p:strVal val="visible"/>
                                      </p:to>
                                    </p:set>
                                    <p:animEffect transition="in" filter="wipe(down)">
                                      <p:cBhvr>
                                        <p:cTn id="3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585</TotalTime>
  <Words>1354</Words>
  <Application>Microsoft Office PowerPoint</Application>
  <PresentationFormat>Ekran Gösterisi (4:3)</PresentationFormat>
  <Paragraphs>155</Paragraphs>
  <Slides>105</Slides>
  <Notes>1</Notes>
  <HiddenSlides>0</HiddenSlides>
  <MMClips>1</MMClips>
  <ScaleCrop>false</ScaleCrop>
  <HeadingPairs>
    <vt:vector size="6" baseType="variant">
      <vt:variant>
        <vt:lpstr>Kullanılan Yazı Tipleri</vt:lpstr>
      </vt:variant>
      <vt:variant>
        <vt:i4>23</vt:i4>
      </vt:variant>
      <vt:variant>
        <vt:lpstr>Tema</vt:lpstr>
      </vt:variant>
      <vt:variant>
        <vt:i4>1</vt:i4>
      </vt:variant>
      <vt:variant>
        <vt:lpstr>Slayt Başlıkları</vt:lpstr>
      </vt:variant>
      <vt:variant>
        <vt:i4>105</vt:i4>
      </vt:variant>
    </vt:vector>
  </HeadingPairs>
  <TitlesOfParts>
    <vt:vector size="129" baseType="lpstr">
      <vt:lpstr>PMingLiU</vt:lpstr>
      <vt:lpstr>Algerian</vt:lpstr>
      <vt:lpstr>Arial</vt:lpstr>
      <vt:lpstr>Arial Rounded MT Bold</vt:lpstr>
      <vt:lpstr>Arial TUR</vt:lpstr>
      <vt:lpstr>Bell MT</vt:lpstr>
      <vt:lpstr>Calibri</vt:lpstr>
      <vt:lpstr>Calisto MT</vt:lpstr>
      <vt:lpstr>Castellar</vt:lpstr>
      <vt:lpstr>Century Gothic</vt:lpstr>
      <vt:lpstr>Constantia</vt:lpstr>
      <vt:lpstr>Courier New</vt:lpstr>
      <vt:lpstr>Ebrima</vt:lpstr>
      <vt:lpstr>Footlight MT Light</vt:lpstr>
      <vt:lpstr>Gill Sans Ultra Bold</vt:lpstr>
      <vt:lpstr>Goudy Stout</vt:lpstr>
      <vt:lpstr>Harrington</vt:lpstr>
      <vt:lpstr>Showcard Gothic</vt:lpstr>
      <vt:lpstr>Snap ITC</vt:lpstr>
      <vt:lpstr>Times New Roman</vt:lpstr>
      <vt:lpstr>Verdana</vt:lpstr>
      <vt:lpstr>Wide Latin</vt:lpstr>
      <vt:lpstr>Wingdings 2</vt:lpstr>
      <vt:lpstr>Canlı</vt:lpstr>
      <vt:lpstr>PowerPoint Sunusu</vt:lpstr>
      <vt:lpstr>PowerPoint Sunusu</vt:lpstr>
      <vt:lpstr>PowerPoint Sunusu</vt:lpstr>
      <vt:lpstr> AKARSU AŞINIM ŞEKİLLERİ  </vt:lpstr>
      <vt:lpstr>PowerPoint Sunusu</vt:lpstr>
      <vt:lpstr>PowerPoint Sunusu</vt:lpstr>
      <vt:lpstr>PowerPoint Sunusu</vt:lpstr>
      <vt:lpstr>b) Kanyon Vadi </vt:lpstr>
      <vt:lpstr>PowerPoint Sunusu</vt:lpstr>
      <vt:lpstr>PowerPoint Sunusu</vt:lpstr>
      <vt:lpstr>c) Çentik Vadi </vt:lpstr>
      <vt:lpstr>PowerPoint Sunusu</vt:lpstr>
      <vt:lpstr>PowerPoint Sunusu</vt:lpstr>
      <vt:lpstr>PowerPoint Sunusu</vt:lpstr>
      <vt:lpstr>PowerPoint Sunusu</vt:lpstr>
      <vt:lpstr>PowerPoint Sunusu</vt:lpstr>
      <vt:lpstr>3. MENDERES    </vt:lpstr>
      <vt:lpstr>PowerPoint Sunusu</vt:lpstr>
      <vt:lpstr> 4. PLATO </vt:lpstr>
      <vt:lpstr>PowerPoint Sunusu</vt:lpstr>
      <vt:lpstr> 5. PENEPLEN </vt:lpstr>
      <vt:lpstr>PowerPoint Sunusu</vt:lpstr>
      <vt:lpstr> 6. PERİ BACASI </vt:lpstr>
      <vt:lpstr>PowerPoint Sunusu</vt:lpstr>
      <vt:lpstr>PowerPoint Sunusu</vt:lpstr>
      <vt:lpstr>7. KIRGIBAYIR </vt:lpstr>
      <vt:lpstr>PowerPoint Sunusu</vt:lpstr>
      <vt:lpstr>PowerPoint Sunusu</vt:lpstr>
      <vt:lpstr>  AKARSULARDA BİRİKTİRME  ŞEKİLLERİ   </vt:lpstr>
      <vt:lpstr>PowerPoint Sunusu</vt:lpstr>
      <vt:lpstr>2.DAĞ ETEĞİ OVASI </vt:lpstr>
      <vt:lpstr>PowerPoint Sunusu</vt:lpstr>
      <vt:lpstr> 3.DAĞ İÇİ OVASI </vt:lpstr>
      <vt:lpstr>PowerPoint Sunusu</vt:lpstr>
      <vt:lpstr> 4.TABAN SEVİYESİ OVASI </vt:lpstr>
      <vt:lpstr>PowerPoint Sunusu</vt:lpstr>
      <vt:lpstr>5.DELTA OVALARI </vt:lpstr>
      <vt:lpstr>PowerPoint Sunusu</vt:lpstr>
      <vt:lpstr>6.TARAÇALAR (Sekiler) </vt:lpstr>
      <vt:lpstr>PowerPoint Sunusu</vt:lpstr>
      <vt:lpstr>7. KUM ADACIKLARI </vt:lpstr>
      <vt:lpstr>PowerPoint Sunusu</vt:lpstr>
      <vt:lpstr> 8.HALİÇ </vt:lpstr>
      <vt:lpstr>PowerPoint Sunusu</vt:lpstr>
      <vt:lpstr>PowerPoint Sunusu</vt:lpstr>
      <vt:lpstr>Aşındırma Şekilleri </vt:lpstr>
      <vt:lpstr>PowerPoint Sunusu</vt:lpstr>
      <vt:lpstr>2 - Tafoni </vt:lpstr>
      <vt:lpstr>PowerPoint Sunusu</vt:lpstr>
      <vt:lpstr> 3 - Yardang </vt:lpstr>
      <vt:lpstr>PowerPoint Sunusu</vt:lpstr>
      <vt:lpstr>4 - Şahit Kayalar </vt:lpstr>
      <vt:lpstr>PowerPoint Sunusu</vt:lpstr>
      <vt:lpstr>Biriktirme Şekilleri</vt:lpstr>
      <vt:lpstr>PowerPoint Sunusu</vt:lpstr>
      <vt:lpstr>2 - Kumullar </vt:lpstr>
      <vt:lpstr>PowerPoint Sunusu</vt:lpstr>
      <vt:lpstr>3 - Lös </vt:lpstr>
      <vt:lpstr>PowerPoint Sunusu</vt:lpstr>
      <vt:lpstr>KARSTİK SULAR</vt:lpstr>
      <vt:lpstr>PowerPoint Sunusu</vt:lpstr>
      <vt:lpstr> 2.Dolinler </vt:lpstr>
      <vt:lpstr>PowerPoint Sunusu</vt:lpstr>
      <vt:lpstr> 3.Uvala ve Polyeler </vt:lpstr>
      <vt:lpstr>PowerPoint Sunusu</vt:lpstr>
      <vt:lpstr>4.Obruklar </vt:lpstr>
      <vt:lpstr>PowerPoint Sunusu</vt:lpstr>
      <vt:lpstr>PowerPoint Sunusu</vt:lpstr>
      <vt:lpstr>  5.Mağaralar </vt:lpstr>
      <vt:lpstr>PowerPoint Sunusu</vt:lpstr>
      <vt:lpstr>Biriktirme Şekilleri</vt:lpstr>
      <vt:lpstr>PowerPoint Sunusu</vt:lpstr>
      <vt:lpstr>PowerPoint Sunusu</vt:lpstr>
      <vt:lpstr>2.Sarkıt, Dikit ve Sütunlar </vt:lpstr>
      <vt:lpstr>PowerPoint Sunusu</vt:lpstr>
      <vt:lpstr>PowerPoint Sunusu</vt:lpstr>
      <vt:lpstr>Aşındırma Şekilleri</vt:lpstr>
      <vt:lpstr>PowerPoint Sunusu</vt:lpstr>
      <vt:lpstr>2.Hörgüç kaya</vt:lpstr>
      <vt:lpstr>PowerPoint Sunusu</vt:lpstr>
      <vt:lpstr>3.Sirk Çanağı-Sirk Gölü</vt:lpstr>
      <vt:lpstr>PowerPoint Sunusu</vt:lpstr>
      <vt:lpstr>Biriktirme Şekilleri </vt:lpstr>
      <vt:lpstr>PowerPoint Sunusu</vt:lpstr>
      <vt:lpstr>2.Drumlin</vt:lpstr>
      <vt:lpstr>PowerPoint Sunusu</vt:lpstr>
      <vt:lpstr>3.Sander Ovası</vt:lpstr>
      <vt:lpstr>PowerPoint Sunusu</vt:lpstr>
      <vt:lpstr>PowerPoint Sunusu</vt:lpstr>
      <vt:lpstr>PowerPoint Sunusu</vt:lpstr>
      <vt:lpstr>2. Kıyı Kumsalları(Plajlar)</vt:lpstr>
      <vt:lpstr>PowerPoint Sunusu</vt:lpstr>
      <vt:lpstr>3. Kıyı Okları ve Kordonları</vt:lpstr>
      <vt:lpstr>PowerPoint Sunusu</vt:lpstr>
      <vt:lpstr>4. Lâgünler</vt:lpstr>
      <vt:lpstr>PowerPoint Sunusu</vt:lpstr>
      <vt:lpstr>5. Tombolo</vt:lpstr>
      <vt:lpstr>PowerPoint Sunusu</vt:lpstr>
      <vt:lpstr>PowerPoint Sunusu</vt:lpstr>
      <vt:lpstr>Aşağıdakilerden hangisi karstik aşındırma şekillerinden değildir?        </vt:lpstr>
      <vt:lpstr>PowerPoint Sunusu</vt:lpstr>
      <vt:lpstr>Ülkemiz kıyılarında bir çok delta varken, haliç olmamasının sebebi aşağıdakilerden hangisidir? </vt:lpstr>
      <vt:lpstr>PowerPoint Sunusu</vt:lpstr>
      <vt:lpstr>PowerPoint Sunusu</vt:lpstr>
      <vt:lpstr>DİNLEDİĞİNİZ İÇİN  TEŞEKKÜR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Dış Kuvvetler Ve Etkileri</dc:title>
  <dc:creator>http://www.nedir.org</dc:creator>
  <cp:lastModifiedBy>mehmet genç</cp:lastModifiedBy>
  <cp:revision>62</cp:revision>
  <dcterms:created xsi:type="dcterms:W3CDTF">2013-10-07T14:15:24Z</dcterms:created>
  <dcterms:modified xsi:type="dcterms:W3CDTF">2018-11-16T09:07:21Z</dcterms:modified>
</cp:coreProperties>
</file>