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15" name="WordArt 15"/>
          <p:cNvSpPr>
            <a:spLocks noChangeArrowheads="1" noChangeShapeType="1" noTextEdit="1"/>
          </p:cNvSpPr>
          <p:nvPr/>
        </p:nvSpPr>
        <p:spPr bwMode="auto">
          <a:xfrm>
            <a:off x="250825" y="2779713"/>
            <a:ext cx="8532813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Kesirleri Sıralama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5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5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4075" y="1125538"/>
            <a:ext cx="1657350" cy="2003425"/>
            <a:chOff x="294" y="2213"/>
            <a:chExt cx="1044" cy="1262"/>
          </a:xfrm>
        </p:grpSpPr>
        <p:sp>
          <p:nvSpPr>
            <p:cNvPr id="447492" name="Rectangle 4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47493" name="Line 5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7494" name="Rectangle 6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12</a:t>
              </a:r>
            </a:p>
          </p:txBody>
        </p:sp>
      </p:grpSp>
      <p:sp>
        <p:nvSpPr>
          <p:cNvPr id="447495" name="Text Box 7"/>
          <p:cNvSpPr txBox="1">
            <a:spLocks noChangeArrowheads="1"/>
          </p:cNvSpPr>
          <p:nvPr/>
        </p:nvSpPr>
        <p:spPr bwMode="auto">
          <a:xfrm>
            <a:off x="0" y="188913"/>
            <a:ext cx="907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 b="1">
                <a:solidFill>
                  <a:srgbClr val="3366CC"/>
                </a:solidFill>
                <a:latin typeface="Comic Sans MS" pitchFamily="66" charset="0"/>
              </a:rPr>
              <a:t>Aşağıdaki 4 kesri büyükten küçüğe sıralayalım.</a:t>
            </a:r>
            <a:endParaRPr lang="tr-TR" sz="3000" b="1" u="sng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447497" name="AutoShape 9"/>
          <p:cNvSpPr>
            <a:spLocks noChangeArrowheads="1"/>
          </p:cNvSpPr>
          <p:nvPr/>
        </p:nvSpPr>
        <p:spPr bwMode="auto">
          <a:xfrm>
            <a:off x="7596188" y="908050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KÜÇÜK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500563" y="1484313"/>
            <a:ext cx="1657350" cy="2003425"/>
            <a:chOff x="294" y="2213"/>
            <a:chExt cx="1044" cy="1262"/>
          </a:xfrm>
        </p:grpSpPr>
        <p:sp>
          <p:nvSpPr>
            <p:cNvPr id="447499" name="Rectangle 11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47500" name="Line 12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7501" name="Rectangle 13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12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700338" y="3284538"/>
            <a:ext cx="1657350" cy="2003425"/>
            <a:chOff x="294" y="2213"/>
            <a:chExt cx="1044" cy="1262"/>
          </a:xfrm>
        </p:grpSpPr>
        <p:sp>
          <p:nvSpPr>
            <p:cNvPr id="447503" name="Rectangle 15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47504" name="Line 16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7505" name="Rectangle 17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12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364163" y="3068638"/>
            <a:ext cx="1657350" cy="2003425"/>
            <a:chOff x="294" y="2213"/>
            <a:chExt cx="1044" cy="1262"/>
          </a:xfrm>
        </p:grpSpPr>
        <p:sp>
          <p:nvSpPr>
            <p:cNvPr id="447507" name="Rectangle 19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  <p:sp>
          <p:nvSpPr>
            <p:cNvPr id="447508" name="Line 20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7509" name="Rectangle 21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12</a:t>
              </a:r>
            </a:p>
          </p:txBody>
        </p:sp>
      </p:grpSp>
      <p:sp>
        <p:nvSpPr>
          <p:cNvPr id="447511" name="AutoShape 23"/>
          <p:cNvSpPr>
            <a:spLocks noChangeArrowheads="1"/>
          </p:cNvSpPr>
          <p:nvPr/>
        </p:nvSpPr>
        <p:spPr bwMode="auto">
          <a:xfrm>
            <a:off x="395288" y="981075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BÜYÜK</a:t>
            </a:r>
          </a:p>
        </p:txBody>
      </p:sp>
      <p:sp>
        <p:nvSpPr>
          <p:cNvPr id="447512" name="WordArt 24"/>
          <p:cNvSpPr>
            <a:spLocks noChangeArrowheads="1" noChangeShapeType="1" noTextEdit="1"/>
          </p:cNvSpPr>
          <p:nvPr/>
        </p:nvSpPr>
        <p:spPr bwMode="auto">
          <a:xfrm>
            <a:off x="276225" y="5949950"/>
            <a:ext cx="8399463" cy="608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Paydaları eşit, payı büyük olan büyüktür.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0" presetClass="path" presetSubtype="0" repeatCount="indefinite" accel="50000" decel="50000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38889E-6 -3.7037E-7 L -1.38889E-6 0.06319 " pathEditMode="relative" ptsTypes="AA">
                                      <p:cBhvr>
                                        <p:cTn id="26" dur="1000" fill="hold"/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8.67362E-19 C -0.00694 0.05162 -0.01388 0.10347 -0.05676 0.13796 C -0.09965 0.17245 -0.18558 0.18819 -0.25694 0.20694 C -0.32794 0.22569 -0.40624 0.23819 -0.48437 0.25069 " pathEditMode="relative" ptsTypes="aa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6 C -0.04809 0.03796 -0.09618 0.07615 -0.09653 0.1287 C -0.09688 0.18124 -0.04931 0.24814 -0.00174 0.31504 " pathEditMode="relative" ptsTypes="a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33333E-6 C 0.03316 -0.02801 0.06632 -0.05579 0.13611 -0.11019 C 0.2059 -0.16459 0.36406 -0.33866 0.41892 -0.32639 C 0.47378 -0.31412 0.46962 -0.17547 0.46545 -0.03681 " pathEditMode="relative" ptsTypes="aa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162 C -0.02379 -0.01088 -0.04757 -0.01991 -0.06927 -0.01621 C -0.0908 -0.0125 -0.11042 0.00417 -0.13004 0.02083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0"/>
                                        <p:tgtEl>
                                          <p:spTgt spid="44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1" grpId="0" animBg="1"/>
      <p:bldP spid="4475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66725" y="3513138"/>
            <a:ext cx="1657350" cy="2003425"/>
            <a:chOff x="294" y="2213"/>
            <a:chExt cx="1044" cy="1262"/>
          </a:xfrm>
        </p:grpSpPr>
        <p:sp>
          <p:nvSpPr>
            <p:cNvPr id="414725" name="Rectangle 5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14726" name="Line 6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4727" name="Rectangle 7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414741" name="Text Box 21"/>
          <p:cNvSpPr txBox="1">
            <a:spLocks noChangeArrowheads="1"/>
          </p:cNvSpPr>
          <p:nvPr/>
        </p:nvSpPr>
        <p:spPr bwMode="auto">
          <a:xfrm>
            <a:off x="0" y="188913"/>
            <a:ext cx="907097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>
                <a:solidFill>
                  <a:srgbClr val="3366CC"/>
                </a:solidFill>
                <a:latin typeface="Comic Sans MS" pitchFamily="66" charset="0"/>
              </a:rPr>
              <a:t>Ekrandaki 4 kesir modeline göre kesir değerlerini yazıp </a:t>
            </a:r>
            <a:r>
              <a:rPr lang="tr-TR" sz="3000">
                <a:solidFill>
                  <a:srgbClr val="CC3300"/>
                </a:solidFill>
                <a:latin typeface="Comic Sans MS" pitchFamily="66" charset="0"/>
              </a:rPr>
              <a:t>en büyüğü ve en küçüğü bulalım.</a:t>
            </a:r>
          </a:p>
        </p:txBody>
      </p: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395288" y="1697038"/>
            <a:ext cx="1728787" cy="1801812"/>
            <a:chOff x="249" y="1069"/>
            <a:chExt cx="1089" cy="1135"/>
          </a:xfrm>
        </p:grpSpPr>
        <p:sp>
          <p:nvSpPr>
            <p:cNvPr id="414754" name="Rectangle 34"/>
            <p:cNvSpPr>
              <a:spLocks noChangeArrowheads="1"/>
            </p:cNvSpPr>
            <p:nvPr/>
          </p:nvSpPr>
          <p:spPr bwMode="auto">
            <a:xfrm>
              <a:off x="249" y="1069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55" name="Rectangle 35"/>
            <p:cNvSpPr>
              <a:spLocks noChangeArrowheads="1"/>
            </p:cNvSpPr>
            <p:nvPr/>
          </p:nvSpPr>
          <p:spPr bwMode="auto">
            <a:xfrm>
              <a:off x="249" y="1342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56" name="Rectangle 36"/>
            <p:cNvSpPr>
              <a:spLocks noChangeArrowheads="1"/>
            </p:cNvSpPr>
            <p:nvPr/>
          </p:nvSpPr>
          <p:spPr bwMode="auto">
            <a:xfrm>
              <a:off x="249" y="1614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57" name="Rectangle 37"/>
            <p:cNvSpPr>
              <a:spLocks noChangeArrowheads="1"/>
            </p:cNvSpPr>
            <p:nvPr/>
          </p:nvSpPr>
          <p:spPr bwMode="auto">
            <a:xfrm>
              <a:off x="249" y="1887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2555875" y="1697038"/>
            <a:ext cx="1727200" cy="1804987"/>
            <a:chOff x="1610" y="1069"/>
            <a:chExt cx="1088" cy="1137"/>
          </a:xfrm>
        </p:grpSpPr>
        <p:sp>
          <p:nvSpPr>
            <p:cNvPr id="414764" name="Rectangle 44"/>
            <p:cNvSpPr>
              <a:spLocks noChangeArrowheads="1"/>
            </p:cNvSpPr>
            <p:nvPr/>
          </p:nvSpPr>
          <p:spPr bwMode="auto">
            <a:xfrm>
              <a:off x="1610" y="1069"/>
              <a:ext cx="544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65" name="Rectangle 45"/>
            <p:cNvSpPr>
              <a:spLocks noChangeArrowheads="1"/>
            </p:cNvSpPr>
            <p:nvPr/>
          </p:nvSpPr>
          <p:spPr bwMode="auto">
            <a:xfrm>
              <a:off x="1610" y="1342"/>
              <a:ext cx="544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66" name="Rectangle 46"/>
            <p:cNvSpPr>
              <a:spLocks noChangeArrowheads="1"/>
            </p:cNvSpPr>
            <p:nvPr/>
          </p:nvSpPr>
          <p:spPr bwMode="auto">
            <a:xfrm>
              <a:off x="1610" y="1614"/>
              <a:ext cx="544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67" name="Rectangle 47"/>
            <p:cNvSpPr>
              <a:spLocks noChangeArrowheads="1"/>
            </p:cNvSpPr>
            <p:nvPr/>
          </p:nvSpPr>
          <p:spPr bwMode="auto">
            <a:xfrm>
              <a:off x="1610" y="1887"/>
              <a:ext cx="544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76" name="Rectangle 56"/>
            <p:cNvSpPr>
              <a:spLocks noChangeArrowheads="1"/>
            </p:cNvSpPr>
            <p:nvPr/>
          </p:nvSpPr>
          <p:spPr bwMode="auto">
            <a:xfrm>
              <a:off x="2154" y="1071"/>
              <a:ext cx="544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77" name="Rectangle 57"/>
            <p:cNvSpPr>
              <a:spLocks noChangeArrowheads="1"/>
            </p:cNvSpPr>
            <p:nvPr/>
          </p:nvSpPr>
          <p:spPr bwMode="auto">
            <a:xfrm>
              <a:off x="2154" y="1344"/>
              <a:ext cx="544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78" name="Rectangle 58"/>
            <p:cNvSpPr>
              <a:spLocks noChangeArrowheads="1"/>
            </p:cNvSpPr>
            <p:nvPr/>
          </p:nvSpPr>
          <p:spPr bwMode="auto">
            <a:xfrm>
              <a:off x="2154" y="1616"/>
              <a:ext cx="544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79" name="Rectangle 59"/>
            <p:cNvSpPr>
              <a:spLocks noChangeArrowheads="1"/>
            </p:cNvSpPr>
            <p:nvPr/>
          </p:nvSpPr>
          <p:spPr bwMode="auto">
            <a:xfrm>
              <a:off x="2154" y="1889"/>
              <a:ext cx="544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6948488" y="1698625"/>
            <a:ext cx="1728787" cy="1735138"/>
            <a:chOff x="4377" y="1070"/>
            <a:chExt cx="1089" cy="1093"/>
          </a:xfrm>
        </p:grpSpPr>
        <p:sp>
          <p:nvSpPr>
            <p:cNvPr id="414772" name="Rectangle 52"/>
            <p:cNvSpPr>
              <a:spLocks noChangeArrowheads="1"/>
            </p:cNvSpPr>
            <p:nvPr/>
          </p:nvSpPr>
          <p:spPr bwMode="auto">
            <a:xfrm>
              <a:off x="4377" y="1070"/>
              <a:ext cx="1089" cy="183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81" name="Rectangle 61"/>
            <p:cNvSpPr>
              <a:spLocks noChangeArrowheads="1"/>
            </p:cNvSpPr>
            <p:nvPr/>
          </p:nvSpPr>
          <p:spPr bwMode="auto">
            <a:xfrm>
              <a:off x="4377" y="1253"/>
              <a:ext cx="1089" cy="183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82" name="Rectangle 62"/>
            <p:cNvSpPr>
              <a:spLocks noChangeArrowheads="1"/>
            </p:cNvSpPr>
            <p:nvPr/>
          </p:nvSpPr>
          <p:spPr bwMode="auto">
            <a:xfrm>
              <a:off x="4377" y="1434"/>
              <a:ext cx="1089" cy="183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83" name="Rectangle 63"/>
            <p:cNvSpPr>
              <a:spLocks noChangeArrowheads="1"/>
            </p:cNvSpPr>
            <p:nvPr/>
          </p:nvSpPr>
          <p:spPr bwMode="auto">
            <a:xfrm>
              <a:off x="4377" y="1617"/>
              <a:ext cx="1089" cy="183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84" name="Rectangle 64"/>
            <p:cNvSpPr>
              <a:spLocks noChangeArrowheads="1"/>
            </p:cNvSpPr>
            <p:nvPr/>
          </p:nvSpPr>
          <p:spPr bwMode="auto">
            <a:xfrm>
              <a:off x="4377" y="1797"/>
              <a:ext cx="1089" cy="183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85" name="Rectangle 65"/>
            <p:cNvSpPr>
              <a:spLocks noChangeArrowheads="1"/>
            </p:cNvSpPr>
            <p:nvPr/>
          </p:nvSpPr>
          <p:spPr bwMode="auto">
            <a:xfrm>
              <a:off x="4377" y="1980"/>
              <a:ext cx="1089" cy="183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627313" y="3500438"/>
            <a:ext cx="1657350" cy="2003425"/>
            <a:chOff x="294" y="2213"/>
            <a:chExt cx="1044" cy="1262"/>
          </a:xfrm>
        </p:grpSpPr>
        <p:sp>
          <p:nvSpPr>
            <p:cNvPr id="414788" name="Rectangle 68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14789" name="Line 69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4790" name="Rectangle 70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8</a:t>
              </a:r>
            </a:p>
          </p:txBody>
        </p:sp>
      </p:grp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4930775" y="3500438"/>
            <a:ext cx="1657350" cy="2003425"/>
            <a:chOff x="294" y="2213"/>
            <a:chExt cx="1044" cy="1262"/>
          </a:xfrm>
        </p:grpSpPr>
        <p:sp>
          <p:nvSpPr>
            <p:cNvPr id="414792" name="Rectangle 72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14793" name="Line 73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4794" name="Rectangle 74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</p:grp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7162800" y="3500438"/>
            <a:ext cx="1657350" cy="2003425"/>
            <a:chOff x="294" y="2213"/>
            <a:chExt cx="1044" cy="1262"/>
          </a:xfrm>
        </p:grpSpPr>
        <p:sp>
          <p:nvSpPr>
            <p:cNvPr id="414796" name="Rectangle 76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14797" name="Line 77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4798" name="Rectangle 78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6</a:t>
              </a:r>
            </a:p>
          </p:txBody>
        </p: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4787900" y="1700213"/>
            <a:ext cx="1728788" cy="1728787"/>
            <a:chOff x="3016" y="1071"/>
            <a:chExt cx="1089" cy="1089"/>
          </a:xfrm>
        </p:grpSpPr>
        <p:sp>
          <p:nvSpPr>
            <p:cNvPr id="414768" name="Rectangle 48"/>
            <p:cNvSpPr>
              <a:spLocks noChangeArrowheads="1"/>
            </p:cNvSpPr>
            <p:nvPr/>
          </p:nvSpPr>
          <p:spPr bwMode="auto">
            <a:xfrm>
              <a:off x="3016" y="1071"/>
              <a:ext cx="1089" cy="363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799" name="Rectangle 79"/>
            <p:cNvSpPr>
              <a:spLocks noChangeArrowheads="1"/>
            </p:cNvSpPr>
            <p:nvPr/>
          </p:nvSpPr>
          <p:spPr bwMode="auto">
            <a:xfrm>
              <a:off x="3016" y="1434"/>
              <a:ext cx="1089" cy="363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14800" name="Rectangle 80"/>
            <p:cNvSpPr>
              <a:spLocks noChangeArrowheads="1"/>
            </p:cNvSpPr>
            <p:nvPr/>
          </p:nvSpPr>
          <p:spPr bwMode="auto">
            <a:xfrm>
              <a:off x="3016" y="1797"/>
              <a:ext cx="1089" cy="363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sp>
        <p:nvSpPr>
          <p:cNvPr id="414801" name="AutoShape 81"/>
          <p:cNvSpPr>
            <a:spLocks noChangeArrowheads="1"/>
          </p:cNvSpPr>
          <p:nvPr/>
        </p:nvSpPr>
        <p:spPr bwMode="auto">
          <a:xfrm>
            <a:off x="9324975" y="981075"/>
            <a:ext cx="1511300" cy="2665413"/>
          </a:xfrm>
          <a:prstGeom prst="downArrow">
            <a:avLst>
              <a:gd name="adj1" fmla="val 50000"/>
              <a:gd name="adj2" fmla="val 44091"/>
            </a:avLst>
          </a:prstGeom>
          <a:solidFill>
            <a:srgbClr val="FF0000">
              <a:alpha val="60001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PAYLAR EŞİT</a:t>
            </a:r>
          </a:p>
        </p:txBody>
      </p:sp>
      <p:sp>
        <p:nvSpPr>
          <p:cNvPr id="414802" name="WordArt 82"/>
          <p:cNvSpPr>
            <a:spLocks noChangeArrowheads="1" noChangeShapeType="1" noTextEdit="1"/>
          </p:cNvSpPr>
          <p:nvPr/>
        </p:nvSpPr>
        <p:spPr bwMode="auto">
          <a:xfrm>
            <a:off x="276225" y="5989638"/>
            <a:ext cx="8399463" cy="608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Paydası en küçük olan en büyüktür.</a:t>
            </a:r>
          </a:p>
        </p:txBody>
      </p:sp>
      <p:sp>
        <p:nvSpPr>
          <p:cNvPr id="414803" name="Rectangle 83"/>
          <p:cNvSpPr>
            <a:spLocks noChangeArrowheads="1"/>
          </p:cNvSpPr>
          <p:nvPr/>
        </p:nvSpPr>
        <p:spPr bwMode="auto">
          <a:xfrm>
            <a:off x="4572000" y="1557338"/>
            <a:ext cx="2305050" cy="4032250"/>
          </a:xfrm>
          <a:prstGeom prst="rect">
            <a:avLst/>
          </a:prstGeom>
          <a:solidFill>
            <a:srgbClr val="FF9900">
              <a:alpha val="78000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EN</a:t>
            </a:r>
          </a:p>
          <a:p>
            <a:endParaRPr lang="tr-TR" sz="4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BÜYÜK</a:t>
            </a:r>
          </a:p>
        </p:txBody>
      </p:sp>
      <p:sp>
        <p:nvSpPr>
          <p:cNvPr id="414804" name="Rectangle 84"/>
          <p:cNvSpPr>
            <a:spLocks noChangeArrowheads="1"/>
          </p:cNvSpPr>
          <p:nvPr/>
        </p:nvSpPr>
        <p:spPr bwMode="auto">
          <a:xfrm>
            <a:off x="2268538" y="1557338"/>
            <a:ext cx="2305050" cy="4032250"/>
          </a:xfrm>
          <a:prstGeom prst="rect">
            <a:avLst/>
          </a:prstGeom>
          <a:solidFill>
            <a:srgbClr val="FFFF00">
              <a:alpha val="78000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EN</a:t>
            </a:r>
          </a:p>
          <a:p>
            <a:endParaRPr lang="tr-TR" sz="4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KÜÇÜK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219"/>
                            </p:stCondLst>
                            <p:childTnLst>
                              <p:par>
                                <p:cTn id="59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14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14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219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0"/>
                                        <p:tgtEl>
                                          <p:spTgt spid="41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4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4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1" dur="2000" fill="hold"/>
                                        <p:tgtEl>
                                          <p:spTgt spid="41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4" dur="2000" fill="hold"/>
                                        <p:tgtEl>
                                          <p:spTgt spid="41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41" grpId="0"/>
      <p:bldP spid="414801" grpId="0" animBg="1"/>
      <p:bldP spid="414802" grpId="0" animBg="1"/>
      <p:bldP spid="414803" grpId="0" animBg="1"/>
      <p:bldP spid="414803" grpId="1" animBg="1"/>
      <p:bldP spid="414804" grpId="0" animBg="1"/>
      <p:bldP spid="41480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0113" y="3513138"/>
            <a:ext cx="1657350" cy="2003425"/>
            <a:chOff x="294" y="2213"/>
            <a:chExt cx="1044" cy="1262"/>
          </a:xfrm>
        </p:grpSpPr>
        <p:sp>
          <p:nvSpPr>
            <p:cNvPr id="436228" name="Rectangle 4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36229" name="Line 5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6230" name="Rectangle 6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0" y="188913"/>
            <a:ext cx="907097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>
                <a:solidFill>
                  <a:srgbClr val="3366CC"/>
                </a:solidFill>
                <a:latin typeface="Comic Sans MS" pitchFamily="66" charset="0"/>
              </a:rPr>
              <a:t>Ekrandaki 3 kesir modeline göre kesir değerlerini yazıp en büyüğü ve en küçüğü bulalım.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827088" y="1697038"/>
            <a:ext cx="1728787" cy="1801812"/>
            <a:chOff x="521" y="1069"/>
            <a:chExt cx="1089" cy="1135"/>
          </a:xfrm>
        </p:grpSpPr>
        <p:sp>
          <p:nvSpPr>
            <p:cNvPr id="436232" name="Rectangle 8"/>
            <p:cNvSpPr>
              <a:spLocks noChangeArrowheads="1"/>
            </p:cNvSpPr>
            <p:nvPr/>
          </p:nvSpPr>
          <p:spPr bwMode="auto">
            <a:xfrm>
              <a:off x="521" y="1069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33" name="Rectangle 9"/>
            <p:cNvSpPr>
              <a:spLocks noChangeArrowheads="1"/>
            </p:cNvSpPr>
            <p:nvPr/>
          </p:nvSpPr>
          <p:spPr bwMode="auto">
            <a:xfrm>
              <a:off x="521" y="1342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34" name="Rectangle 10"/>
            <p:cNvSpPr>
              <a:spLocks noChangeArrowheads="1"/>
            </p:cNvSpPr>
            <p:nvPr/>
          </p:nvSpPr>
          <p:spPr bwMode="auto">
            <a:xfrm>
              <a:off x="521" y="1614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35" name="Rectangle 11"/>
            <p:cNvSpPr>
              <a:spLocks noChangeArrowheads="1"/>
            </p:cNvSpPr>
            <p:nvPr/>
          </p:nvSpPr>
          <p:spPr bwMode="auto">
            <a:xfrm>
              <a:off x="521" y="1887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778250" y="3500438"/>
            <a:ext cx="1657350" cy="2003425"/>
            <a:chOff x="294" y="2213"/>
            <a:chExt cx="1044" cy="1262"/>
          </a:xfrm>
        </p:grpSpPr>
        <p:sp>
          <p:nvSpPr>
            <p:cNvPr id="436252" name="Rectangle 28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436253" name="Line 29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6254" name="Rectangle 30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731000" y="3500438"/>
            <a:ext cx="1657350" cy="2003425"/>
            <a:chOff x="294" y="2213"/>
            <a:chExt cx="1044" cy="1262"/>
          </a:xfrm>
        </p:grpSpPr>
        <p:sp>
          <p:nvSpPr>
            <p:cNvPr id="436256" name="Rectangle 32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36257" name="Line 33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6258" name="Rectangle 34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436266" name="WordArt 42"/>
          <p:cNvSpPr>
            <a:spLocks noChangeArrowheads="1" noChangeShapeType="1" noTextEdit="1"/>
          </p:cNvSpPr>
          <p:nvPr/>
        </p:nvSpPr>
        <p:spPr bwMode="auto">
          <a:xfrm>
            <a:off x="276225" y="5989638"/>
            <a:ext cx="8399463" cy="608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Payı en büyük olan en büyüktür.</a:t>
            </a:r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3635375" y="1700213"/>
            <a:ext cx="1728788" cy="1801812"/>
            <a:chOff x="2290" y="1071"/>
            <a:chExt cx="1089" cy="1135"/>
          </a:xfrm>
        </p:grpSpPr>
        <p:sp>
          <p:nvSpPr>
            <p:cNvPr id="436269" name="Rectangle 45"/>
            <p:cNvSpPr>
              <a:spLocks noChangeArrowheads="1"/>
            </p:cNvSpPr>
            <p:nvPr/>
          </p:nvSpPr>
          <p:spPr bwMode="auto">
            <a:xfrm>
              <a:off x="2290" y="1071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70" name="Rectangle 46"/>
            <p:cNvSpPr>
              <a:spLocks noChangeArrowheads="1"/>
            </p:cNvSpPr>
            <p:nvPr/>
          </p:nvSpPr>
          <p:spPr bwMode="auto">
            <a:xfrm>
              <a:off x="2290" y="1344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71" name="Rectangle 47"/>
            <p:cNvSpPr>
              <a:spLocks noChangeArrowheads="1"/>
            </p:cNvSpPr>
            <p:nvPr/>
          </p:nvSpPr>
          <p:spPr bwMode="auto">
            <a:xfrm>
              <a:off x="2290" y="1616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72" name="Rectangle 48"/>
            <p:cNvSpPr>
              <a:spLocks noChangeArrowheads="1"/>
            </p:cNvSpPr>
            <p:nvPr/>
          </p:nvSpPr>
          <p:spPr bwMode="auto">
            <a:xfrm>
              <a:off x="2290" y="1889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6515100" y="1700213"/>
            <a:ext cx="1728788" cy="1801812"/>
            <a:chOff x="4104" y="1071"/>
            <a:chExt cx="1089" cy="1135"/>
          </a:xfrm>
        </p:grpSpPr>
        <p:sp>
          <p:nvSpPr>
            <p:cNvPr id="436273" name="Rectangle 49"/>
            <p:cNvSpPr>
              <a:spLocks noChangeArrowheads="1"/>
            </p:cNvSpPr>
            <p:nvPr/>
          </p:nvSpPr>
          <p:spPr bwMode="auto">
            <a:xfrm>
              <a:off x="4104" y="1071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74" name="Rectangle 50"/>
            <p:cNvSpPr>
              <a:spLocks noChangeArrowheads="1"/>
            </p:cNvSpPr>
            <p:nvPr/>
          </p:nvSpPr>
          <p:spPr bwMode="auto">
            <a:xfrm>
              <a:off x="4104" y="1344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75" name="Rectangle 51"/>
            <p:cNvSpPr>
              <a:spLocks noChangeArrowheads="1"/>
            </p:cNvSpPr>
            <p:nvPr/>
          </p:nvSpPr>
          <p:spPr bwMode="auto">
            <a:xfrm>
              <a:off x="4104" y="1616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6276" name="Rectangle 52"/>
            <p:cNvSpPr>
              <a:spLocks noChangeArrowheads="1"/>
            </p:cNvSpPr>
            <p:nvPr/>
          </p:nvSpPr>
          <p:spPr bwMode="auto">
            <a:xfrm>
              <a:off x="4104" y="1889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sp>
        <p:nvSpPr>
          <p:cNvPr id="436282" name="Rectangle 58"/>
          <p:cNvSpPr>
            <a:spLocks noChangeArrowheads="1"/>
          </p:cNvSpPr>
          <p:nvPr/>
        </p:nvSpPr>
        <p:spPr bwMode="auto">
          <a:xfrm>
            <a:off x="611188" y="1557338"/>
            <a:ext cx="2305050" cy="4032250"/>
          </a:xfrm>
          <a:prstGeom prst="rect">
            <a:avLst/>
          </a:prstGeom>
          <a:solidFill>
            <a:srgbClr val="FF9900">
              <a:alpha val="78000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EN</a:t>
            </a:r>
          </a:p>
          <a:p>
            <a:endParaRPr lang="tr-TR" sz="4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BÜYÜK</a:t>
            </a:r>
          </a:p>
        </p:txBody>
      </p:sp>
      <p:sp>
        <p:nvSpPr>
          <p:cNvPr id="436283" name="Rectangle 59"/>
          <p:cNvSpPr>
            <a:spLocks noChangeArrowheads="1"/>
          </p:cNvSpPr>
          <p:nvPr/>
        </p:nvSpPr>
        <p:spPr bwMode="auto">
          <a:xfrm>
            <a:off x="6300788" y="1341438"/>
            <a:ext cx="2305050" cy="4032250"/>
          </a:xfrm>
          <a:prstGeom prst="rect">
            <a:avLst/>
          </a:prstGeom>
          <a:solidFill>
            <a:srgbClr val="FFFF00">
              <a:alpha val="78000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EN</a:t>
            </a:r>
          </a:p>
          <a:p>
            <a:endParaRPr lang="tr-TR" sz="4400" b="1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KÜÇÜK</a:t>
            </a:r>
          </a:p>
        </p:txBody>
      </p:sp>
      <p:sp>
        <p:nvSpPr>
          <p:cNvPr id="436287" name="AutoShape 63"/>
          <p:cNvSpPr>
            <a:spLocks noChangeArrowheads="1"/>
          </p:cNvSpPr>
          <p:nvPr/>
        </p:nvSpPr>
        <p:spPr bwMode="auto">
          <a:xfrm>
            <a:off x="9144000" y="908050"/>
            <a:ext cx="1331913" cy="3241675"/>
          </a:xfrm>
          <a:prstGeom prst="downArrow">
            <a:avLst>
              <a:gd name="adj1" fmla="val 50000"/>
              <a:gd name="adj2" fmla="val 60846"/>
            </a:avLst>
          </a:prstGeom>
          <a:solidFill>
            <a:srgbClr val="FF0000">
              <a:alpha val="60001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PAYDALAR EŞİT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36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219"/>
                            </p:stCondLst>
                            <p:childTnLst>
                              <p:par>
                                <p:cTn id="4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436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436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219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43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6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6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6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3" dur="2000" fill="hold"/>
                                        <p:tgtEl>
                                          <p:spTgt spid="43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6" dur="2000" fill="hold"/>
                                        <p:tgtEl>
                                          <p:spTgt spid="43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1" grpId="0"/>
      <p:bldP spid="436266" grpId="0" animBg="1"/>
      <p:bldP spid="436282" grpId="0" animBg="1"/>
      <p:bldP spid="436282" grpId="1" animBg="1"/>
      <p:bldP spid="436283" grpId="0" animBg="1"/>
      <p:bldP spid="436283" grpId="1" animBg="1"/>
      <p:bldP spid="4362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53" name="Text Box 9"/>
          <p:cNvSpPr txBox="1">
            <a:spLocks noChangeArrowheads="1"/>
          </p:cNvSpPr>
          <p:nvPr/>
        </p:nvSpPr>
        <p:spPr bwMode="auto">
          <a:xfrm>
            <a:off x="73025" y="333375"/>
            <a:ext cx="907097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tr-TR" sz="3200" b="1">
                <a:solidFill>
                  <a:srgbClr val="3366CC"/>
                </a:solidFill>
                <a:latin typeface="Comic Sans MS" pitchFamily="66" charset="0"/>
              </a:rPr>
              <a:t>Payları veya paydaları eşit olan kesirleri karşılaştırmayı öğrendik.</a:t>
            </a:r>
          </a:p>
        </p:txBody>
      </p:sp>
      <p:sp>
        <p:nvSpPr>
          <p:cNvPr id="415788" name="Text Box 44"/>
          <p:cNvSpPr txBox="1">
            <a:spLocks noChangeArrowheads="1"/>
          </p:cNvSpPr>
          <p:nvPr/>
        </p:nvSpPr>
        <p:spPr bwMode="auto">
          <a:xfrm>
            <a:off x="3714744" y="3286124"/>
            <a:ext cx="4714875" cy="2139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tr-TR" sz="3200" b="1" dirty="0">
                <a:latin typeface="Comic Sans MS" pitchFamily="66" charset="0"/>
              </a:rPr>
              <a:t>Peki payı veya paydası eşit olmazsa ne yapacağız?</a:t>
            </a:r>
          </a:p>
        </p:txBody>
      </p:sp>
      <p:pic>
        <p:nvPicPr>
          <p:cNvPr id="415789" name="Picture 45" descr="j019653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143248"/>
            <a:ext cx="2387600" cy="23891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04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57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5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5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7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5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53" grpId="0"/>
      <p:bldP spid="4157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250825" y="1700213"/>
            <a:ext cx="1728788" cy="1801812"/>
            <a:chOff x="2518" y="1071"/>
            <a:chExt cx="1089" cy="1135"/>
          </a:xfrm>
        </p:grpSpPr>
        <p:sp>
          <p:nvSpPr>
            <p:cNvPr id="437301" name="Rectangle 53"/>
            <p:cNvSpPr>
              <a:spLocks noChangeArrowheads="1"/>
            </p:cNvSpPr>
            <p:nvPr/>
          </p:nvSpPr>
          <p:spPr bwMode="auto">
            <a:xfrm>
              <a:off x="2518" y="1071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302" name="Rectangle 54"/>
            <p:cNvSpPr>
              <a:spLocks noChangeArrowheads="1"/>
            </p:cNvSpPr>
            <p:nvPr/>
          </p:nvSpPr>
          <p:spPr bwMode="auto">
            <a:xfrm>
              <a:off x="2518" y="1344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303" name="Rectangle 55"/>
            <p:cNvSpPr>
              <a:spLocks noChangeArrowheads="1"/>
            </p:cNvSpPr>
            <p:nvPr/>
          </p:nvSpPr>
          <p:spPr bwMode="auto">
            <a:xfrm>
              <a:off x="2518" y="1616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304" name="Rectangle 56"/>
            <p:cNvSpPr>
              <a:spLocks noChangeArrowheads="1"/>
            </p:cNvSpPr>
            <p:nvPr/>
          </p:nvSpPr>
          <p:spPr bwMode="auto">
            <a:xfrm>
              <a:off x="2518" y="1889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4925" y="3513138"/>
            <a:ext cx="1657350" cy="2003425"/>
            <a:chOff x="294" y="2213"/>
            <a:chExt cx="1044" cy="1262"/>
          </a:xfrm>
        </p:grpSpPr>
        <p:sp>
          <p:nvSpPr>
            <p:cNvPr id="437252" name="Rectangle 4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37253" name="Line 5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7254" name="Rectangle 6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0" y="188913"/>
            <a:ext cx="907097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>
                <a:solidFill>
                  <a:srgbClr val="3366CC"/>
                </a:solidFill>
                <a:latin typeface="Comic Sans MS" pitchFamily="66" charset="0"/>
              </a:rPr>
              <a:t>Payı veya paydasını kesirleri genişletme tekniği ile </a:t>
            </a:r>
            <a:r>
              <a:rPr lang="tr-TR" sz="3000" u="sng">
                <a:solidFill>
                  <a:srgbClr val="CC3300"/>
                </a:solidFill>
                <a:latin typeface="Comic Sans MS" pitchFamily="66" charset="0"/>
              </a:rPr>
              <a:t>eşit hale getiririz !</a:t>
            </a:r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250825" y="1697038"/>
            <a:ext cx="1728788" cy="1801812"/>
            <a:chOff x="158" y="1069"/>
            <a:chExt cx="1089" cy="1135"/>
          </a:xfrm>
        </p:grpSpPr>
        <p:sp>
          <p:nvSpPr>
            <p:cNvPr id="437256" name="Rectangle 8"/>
            <p:cNvSpPr>
              <a:spLocks noChangeArrowheads="1"/>
            </p:cNvSpPr>
            <p:nvPr/>
          </p:nvSpPr>
          <p:spPr bwMode="auto">
            <a:xfrm>
              <a:off x="158" y="1069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57" name="Rectangle 9"/>
            <p:cNvSpPr>
              <a:spLocks noChangeArrowheads="1"/>
            </p:cNvSpPr>
            <p:nvPr/>
          </p:nvSpPr>
          <p:spPr bwMode="auto">
            <a:xfrm>
              <a:off x="158" y="1342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58" name="Rectangle 10"/>
            <p:cNvSpPr>
              <a:spLocks noChangeArrowheads="1"/>
            </p:cNvSpPr>
            <p:nvPr/>
          </p:nvSpPr>
          <p:spPr bwMode="auto">
            <a:xfrm>
              <a:off x="158" y="1614"/>
              <a:ext cx="1089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59" name="Rectangle 11"/>
            <p:cNvSpPr>
              <a:spLocks noChangeArrowheads="1"/>
            </p:cNvSpPr>
            <p:nvPr/>
          </p:nvSpPr>
          <p:spPr bwMode="auto">
            <a:xfrm>
              <a:off x="158" y="1887"/>
              <a:ext cx="1089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7162800" y="3500438"/>
            <a:ext cx="1657350" cy="2003425"/>
            <a:chOff x="294" y="2213"/>
            <a:chExt cx="1044" cy="1262"/>
          </a:xfrm>
        </p:grpSpPr>
        <p:sp>
          <p:nvSpPr>
            <p:cNvPr id="437261" name="Rectangle 13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5</a:t>
              </a:r>
            </a:p>
          </p:txBody>
        </p:sp>
        <p:sp>
          <p:nvSpPr>
            <p:cNvPr id="437262" name="Line 14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7263" name="Rectangle 15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8</a:t>
              </a:r>
            </a:p>
          </p:txBody>
        </p:sp>
      </p:grpSp>
      <p:sp>
        <p:nvSpPr>
          <p:cNvPr id="437269" name="WordArt 21"/>
          <p:cNvSpPr>
            <a:spLocks noChangeArrowheads="1" noChangeShapeType="1" noTextEdit="1"/>
          </p:cNvSpPr>
          <p:nvPr/>
        </p:nvSpPr>
        <p:spPr bwMode="auto">
          <a:xfrm>
            <a:off x="276225" y="5949950"/>
            <a:ext cx="8399463" cy="608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Paydaları eşit, payı büyük olan büyüktür.</a:t>
            </a:r>
          </a:p>
        </p:txBody>
      </p:sp>
      <p:sp>
        <p:nvSpPr>
          <p:cNvPr id="437281" name="Rectangle 33"/>
          <p:cNvSpPr>
            <a:spLocks noChangeArrowheads="1"/>
          </p:cNvSpPr>
          <p:nvPr/>
        </p:nvSpPr>
        <p:spPr bwMode="auto">
          <a:xfrm>
            <a:off x="1403350" y="4579938"/>
            <a:ext cx="10795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x2</a:t>
            </a:r>
          </a:p>
        </p:txBody>
      </p:sp>
      <p:sp>
        <p:nvSpPr>
          <p:cNvPr id="437282" name="Rectangle 34"/>
          <p:cNvSpPr>
            <a:spLocks noChangeArrowheads="1"/>
          </p:cNvSpPr>
          <p:nvPr/>
        </p:nvSpPr>
        <p:spPr bwMode="auto">
          <a:xfrm>
            <a:off x="1404938" y="3644900"/>
            <a:ext cx="10795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x2</a:t>
            </a:r>
          </a:p>
        </p:txBody>
      </p: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7019925" y="1700213"/>
            <a:ext cx="1730375" cy="1801812"/>
            <a:chOff x="4422" y="1071"/>
            <a:chExt cx="1090" cy="1135"/>
          </a:xfrm>
        </p:grpSpPr>
        <p:sp>
          <p:nvSpPr>
            <p:cNvPr id="437271" name="Rectangle 23"/>
            <p:cNvSpPr>
              <a:spLocks noChangeArrowheads="1"/>
            </p:cNvSpPr>
            <p:nvPr/>
          </p:nvSpPr>
          <p:spPr bwMode="auto">
            <a:xfrm>
              <a:off x="4422" y="1071"/>
              <a:ext cx="545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72" name="Rectangle 24"/>
            <p:cNvSpPr>
              <a:spLocks noChangeArrowheads="1"/>
            </p:cNvSpPr>
            <p:nvPr/>
          </p:nvSpPr>
          <p:spPr bwMode="auto">
            <a:xfrm>
              <a:off x="4422" y="1344"/>
              <a:ext cx="545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73" name="Rectangle 25"/>
            <p:cNvSpPr>
              <a:spLocks noChangeArrowheads="1"/>
            </p:cNvSpPr>
            <p:nvPr/>
          </p:nvSpPr>
          <p:spPr bwMode="auto">
            <a:xfrm>
              <a:off x="4422" y="1616"/>
              <a:ext cx="545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74" name="Rectangle 26"/>
            <p:cNvSpPr>
              <a:spLocks noChangeArrowheads="1"/>
            </p:cNvSpPr>
            <p:nvPr/>
          </p:nvSpPr>
          <p:spPr bwMode="auto">
            <a:xfrm>
              <a:off x="4422" y="1889"/>
              <a:ext cx="545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83" name="Rectangle 35"/>
            <p:cNvSpPr>
              <a:spLocks noChangeArrowheads="1"/>
            </p:cNvSpPr>
            <p:nvPr/>
          </p:nvSpPr>
          <p:spPr bwMode="auto">
            <a:xfrm>
              <a:off x="4967" y="1071"/>
              <a:ext cx="545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84" name="Rectangle 36"/>
            <p:cNvSpPr>
              <a:spLocks noChangeArrowheads="1"/>
            </p:cNvSpPr>
            <p:nvPr/>
          </p:nvSpPr>
          <p:spPr bwMode="auto">
            <a:xfrm>
              <a:off x="4967" y="1344"/>
              <a:ext cx="545" cy="317"/>
            </a:xfrm>
            <a:prstGeom prst="rect">
              <a:avLst/>
            </a:prstGeom>
            <a:solidFill>
              <a:srgbClr val="99CC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85" name="Rectangle 37"/>
            <p:cNvSpPr>
              <a:spLocks noChangeArrowheads="1"/>
            </p:cNvSpPr>
            <p:nvPr/>
          </p:nvSpPr>
          <p:spPr bwMode="auto">
            <a:xfrm>
              <a:off x="4967" y="1616"/>
              <a:ext cx="545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37286" name="Rectangle 38"/>
            <p:cNvSpPr>
              <a:spLocks noChangeArrowheads="1"/>
            </p:cNvSpPr>
            <p:nvPr/>
          </p:nvSpPr>
          <p:spPr bwMode="auto">
            <a:xfrm>
              <a:off x="4967" y="1889"/>
              <a:ext cx="545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275013" y="3513138"/>
            <a:ext cx="1657350" cy="2003425"/>
            <a:chOff x="294" y="2213"/>
            <a:chExt cx="1044" cy="1262"/>
          </a:xfrm>
        </p:grpSpPr>
        <p:sp>
          <p:nvSpPr>
            <p:cNvPr id="437295" name="Rectangle 47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6</a:t>
              </a:r>
            </a:p>
          </p:txBody>
        </p:sp>
        <p:sp>
          <p:nvSpPr>
            <p:cNvPr id="437296" name="Line 48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7297" name="Rectangle 49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8</a:t>
              </a:r>
            </a:p>
          </p:txBody>
        </p:sp>
      </p:grpSp>
      <p:sp>
        <p:nvSpPr>
          <p:cNvPr id="437305" name="AutoShape 57"/>
          <p:cNvSpPr>
            <a:spLocks noChangeArrowheads="1"/>
          </p:cNvSpPr>
          <p:nvPr/>
        </p:nvSpPr>
        <p:spPr bwMode="auto">
          <a:xfrm>
            <a:off x="5148263" y="4005263"/>
            <a:ext cx="1873250" cy="865187"/>
          </a:xfrm>
          <a:prstGeom prst="leftRightArrow">
            <a:avLst>
              <a:gd name="adj1" fmla="val 50000"/>
              <a:gd name="adj2" fmla="val 43303"/>
            </a:avLst>
          </a:prstGeom>
          <a:solidFill>
            <a:srgbClr val="969696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37316" name="Rectangle 68"/>
          <p:cNvSpPr>
            <a:spLocks noChangeArrowheads="1"/>
          </p:cNvSpPr>
          <p:nvPr/>
        </p:nvSpPr>
        <p:spPr bwMode="auto">
          <a:xfrm>
            <a:off x="3059113" y="3789363"/>
            <a:ext cx="2305050" cy="1584325"/>
          </a:xfrm>
          <a:prstGeom prst="rect">
            <a:avLst/>
          </a:prstGeom>
          <a:solidFill>
            <a:srgbClr val="FF9900">
              <a:alpha val="78000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r>
              <a:rPr lang="tr-T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BÜYÜK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515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15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15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15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15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15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7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7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15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15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6 L 0.18889 -7.40741E-6 " pathEditMode="relative" ptsTypes="AA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15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15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15"/>
                            </p:stCondLst>
                            <p:childTnLst>
                              <p:par>
                                <p:cTn id="57" presetID="0" presetClass="path" presetSubtype="0" repeatCount="indefinite" accel="50000" decel="50000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88889E-6 -3.33333E-6 L -0.05504 -3.33333E-6 " pathEditMode="relative" ptsTypes="AA">
                                      <p:cBhvr>
                                        <p:cTn id="58" dur="2000" fill="hold"/>
                                        <p:tgtEl>
                                          <p:spTgt spid="43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15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0"/>
                                        <p:tgtEl>
                                          <p:spTgt spid="43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15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7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7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515"/>
                            </p:stCondLst>
                            <p:childTnLst>
                              <p:par>
                                <p:cTn id="69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0" dur="2000" fill="hold"/>
                                        <p:tgtEl>
                                          <p:spTgt spid="4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5" grpId="0"/>
      <p:bldP spid="437269" grpId="0" animBg="1"/>
      <p:bldP spid="437281" grpId="0"/>
      <p:bldP spid="437282" grpId="0"/>
      <p:bldP spid="437305" grpId="0" animBg="1"/>
      <p:bldP spid="437305" grpId="1" animBg="1"/>
      <p:bldP spid="437316" grpId="0" animBg="1"/>
      <p:bldP spid="4373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4075" y="1125538"/>
            <a:ext cx="1657350" cy="2003425"/>
            <a:chOff x="294" y="2213"/>
            <a:chExt cx="1044" cy="1262"/>
          </a:xfrm>
        </p:grpSpPr>
        <p:sp>
          <p:nvSpPr>
            <p:cNvPr id="442372" name="Rectangle 4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42373" name="Line 5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2374" name="Rectangle 6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sp>
        <p:nvSpPr>
          <p:cNvPr id="442375" name="Text Box 7"/>
          <p:cNvSpPr txBox="1">
            <a:spLocks noChangeArrowheads="1"/>
          </p:cNvSpPr>
          <p:nvPr/>
        </p:nvSpPr>
        <p:spPr bwMode="auto">
          <a:xfrm>
            <a:off x="0" y="188913"/>
            <a:ext cx="907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 b="1">
                <a:solidFill>
                  <a:srgbClr val="3366CC"/>
                </a:solidFill>
                <a:latin typeface="Comic Sans MS" pitchFamily="66" charset="0"/>
              </a:rPr>
              <a:t>Aşağıdaki 4 kesri büyükten küçüğe sıralayalım.</a:t>
            </a:r>
            <a:endParaRPr lang="tr-TR" sz="3000" b="1" u="sng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442413" name="AutoShape 45"/>
          <p:cNvSpPr>
            <a:spLocks noChangeArrowheads="1"/>
          </p:cNvSpPr>
          <p:nvPr/>
        </p:nvSpPr>
        <p:spPr bwMode="auto">
          <a:xfrm>
            <a:off x="395288" y="981075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BÜYÜK</a:t>
            </a:r>
          </a:p>
        </p:txBody>
      </p:sp>
      <p:sp>
        <p:nvSpPr>
          <p:cNvPr id="442414" name="AutoShape 46"/>
          <p:cNvSpPr>
            <a:spLocks noChangeArrowheads="1"/>
          </p:cNvSpPr>
          <p:nvPr/>
        </p:nvSpPr>
        <p:spPr bwMode="auto">
          <a:xfrm>
            <a:off x="7596188" y="908050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KÜÇÜK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500563" y="1484313"/>
            <a:ext cx="1657350" cy="2003425"/>
            <a:chOff x="294" y="2213"/>
            <a:chExt cx="1044" cy="1262"/>
          </a:xfrm>
        </p:grpSpPr>
        <p:sp>
          <p:nvSpPr>
            <p:cNvPr id="442416" name="Rectangle 48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42417" name="Line 49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2418" name="Rectangle 50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7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700338" y="3284538"/>
            <a:ext cx="1657350" cy="2003425"/>
            <a:chOff x="294" y="2213"/>
            <a:chExt cx="1044" cy="1262"/>
          </a:xfrm>
        </p:grpSpPr>
        <p:sp>
          <p:nvSpPr>
            <p:cNvPr id="442420" name="Rectangle 52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42421" name="Line 53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2422" name="Rectangle 54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12</a:t>
              </a: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5364163" y="3068638"/>
            <a:ext cx="1657350" cy="2003425"/>
            <a:chOff x="294" y="2213"/>
            <a:chExt cx="1044" cy="1262"/>
          </a:xfrm>
        </p:grpSpPr>
        <p:sp>
          <p:nvSpPr>
            <p:cNvPr id="442424" name="Rectangle 56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42425" name="Line 57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2426" name="Rectangle 58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442427" name="WordArt 59"/>
          <p:cNvSpPr>
            <a:spLocks noChangeArrowheads="1" noChangeShapeType="1" noTextEdit="1"/>
          </p:cNvSpPr>
          <p:nvPr/>
        </p:nvSpPr>
        <p:spPr bwMode="auto">
          <a:xfrm>
            <a:off x="179388" y="5989638"/>
            <a:ext cx="8867775" cy="608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Paylar eşit, paydası en küçük olan en büyüktür.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96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96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96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396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396"/>
                            </p:stCondLst>
                            <p:childTnLst>
                              <p:par>
                                <p:cTn id="31" presetID="0" presetClass="path" presetSubtype="0" repeatCount="indefinite" accel="50000" decel="50000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38889E-6 -3.7037E-7 L -1.38889E-6 0.06319 " pathEditMode="relative" ptsTypes="AA">
                                      <p:cBhvr>
                                        <p:cTn id="32" dur="1000" fill="hold"/>
                                        <p:tgtEl>
                                          <p:spTgt spid="442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C -0.03282 -0.0375 -0.06546 -0.07477 -0.11893 -0.06436 C -0.1724 -0.05394 -0.279 0.05787 -0.32066 0.06203 C -0.36233 0.0662 -0.32639 -0.03357 -0.36893 -0.03889 C -0.41146 -0.04422 -0.49375 -0.00718 -0.57587 0.02986 " pathEditMode="relative" ptsTypes="aaa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C 3.33333E-6 0.00023 -0.00382 0.15787 -0.00764 0.3157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112E-17 C -0.00937 0.08171 -0.01857 0.16389 -0.02309 0.20764 C -0.0276 0.25162 -0.02743 0.25741 -0.02708 0.26343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5208 C 0.04583 -0.05278 0.09201 -0.15764 0.13229 -0.16227 C 0.17257 -0.16667 0.18333 -0.00324 0.24184 0.025 C 0.30052 0.05347 0.39219 0.02986 0.4842 0.00694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-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44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5" grpId="0"/>
      <p:bldP spid="442413" grpId="0" animBg="1"/>
      <p:bldP spid="4424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4075" y="1125538"/>
            <a:ext cx="1657350" cy="2003425"/>
            <a:chOff x="294" y="2213"/>
            <a:chExt cx="1044" cy="1262"/>
          </a:xfrm>
        </p:grpSpPr>
        <p:sp>
          <p:nvSpPr>
            <p:cNvPr id="443396" name="Rectangle 4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8</a:t>
              </a:r>
            </a:p>
          </p:txBody>
        </p:sp>
        <p:sp>
          <p:nvSpPr>
            <p:cNvPr id="443397" name="Line 5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3398" name="Rectangle 6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7</a:t>
              </a:r>
            </a:p>
          </p:txBody>
        </p:sp>
      </p:grpSp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0" y="188913"/>
            <a:ext cx="907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 b="1">
                <a:solidFill>
                  <a:srgbClr val="3366CC"/>
                </a:solidFill>
                <a:latin typeface="Comic Sans MS" pitchFamily="66" charset="0"/>
              </a:rPr>
              <a:t>Aşağıdaki 4 kesri büyükten küçüğe sıralayalım.</a:t>
            </a:r>
            <a:endParaRPr lang="tr-TR" sz="3000" b="1" u="sng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443400" name="AutoShape 8"/>
          <p:cNvSpPr>
            <a:spLocks noChangeArrowheads="1"/>
          </p:cNvSpPr>
          <p:nvPr/>
        </p:nvSpPr>
        <p:spPr bwMode="auto">
          <a:xfrm>
            <a:off x="395288" y="981075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BÜYÜK</a:t>
            </a:r>
          </a:p>
        </p:txBody>
      </p:sp>
      <p:sp>
        <p:nvSpPr>
          <p:cNvPr id="443401" name="AutoShape 9"/>
          <p:cNvSpPr>
            <a:spLocks noChangeArrowheads="1"/>
          </p:cNvSpPr>
          <p:nvPr/>
        </p:nvSpPr>
        <p:spPr bwMode="auto">
          <a:xfrm>
            <a:off x="7596188" y="908050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KÜÇÜK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500563" y="1484313"/>
            <a:ext cx="1657350" cy="2003425"/>
            <a:chOff x="294" y="2213"/>
            <a:chExt cx="1044" cy="1262"/>
          </a:xfrm>
        </p:grpSpPr>
        <p:sp>
          <p:nvSpPr>
            <p:cNvPr id="443403" name="Rectangle 11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43404" name="Line 12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3405" name="Rectangle 13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7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700338" y="3284538"/>
            <a:ext cx="1657350" cy="2003425"/>
            <a:chOff x="294" y="2213"/>
            <a:chExt cx="1044" cy="1262"/>
          </a:xfrm>
        </p:grpSpPr>
        <p:sp>
          <p:nvSpPr>
            <p:cNvPr id="443407" name="Rectangle 15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43408" name="Line 16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3409" name="Rectangle 17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7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364163" y="3068638"/>
            <a:ext cx="1657350" cy="2003425"/>
            <a:chOff x="294" y="2213"/>
            <a:chExt cx="1044" cy="1262"/>
          </a:xfrm>
        </p:grpSpPr>
        <p:sp>
          <p:nvSpPr>
            <p:cNvPr id="443411" name="Rectangle 19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9</a:t>
              </a:r>
            </a:p>
          </p:txBody>
        </p:sp>
        <p:sp>
          <p:nvSpPr>
            <p:cNvPr id="443412" name="Line 20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3413" name="Rectangle 21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7</a:t>
              </a:r>
            </a:p>
          </p:txBody>
        </p:sp>
      </p:grpSp>
      <p:sp>
        <p:nvSpPr>
          <p:cNvPr id="443415" name="WordArt 23"/>
          <p:cNvSpPr>
            <a:spLocks noChangeArrowheads="1" noChangeShapeType="1" noTextEdit="1"/>
          </p:cNvSpPr>
          <p:nvPr/>
        </p:nvSpPr>
        <p:spPr bwMode="auto">
          <a:xfrm>
            <a:off x="276225" y="5949950"/>
            <a:ext cx="8399463" cy="608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Paydaları eşit, payı büyük olan büyüktür.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96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96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96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396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396"/>
                            </p:stCondLst>
                            <p:childTnLst>
                              <p:par>
                                <p:cTn id="31" presetID="0" presetClass="path" presetSubtype="0" repeatCount="indefinite" accel="50000" decel="50000" autoRev="1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1.38889E-6 -3.7037E-7 L -1.38889E-6 0.06319 " pathEditMode="relative" ptsTypes="AA">
                                      <p:cBhvr>
                                        <p:cTn id="32" dur="1000" fill="hold"/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C -0.05226 -0.02477 -0.10434 -0.0493 -0.1724 -0.04352 C -0.24045 -0.03773 -0.34149 0.02338 -0.40868 0.03449 C -0.47587 0.0456 -0.52587 0.03426 -0.57587 0.02315 " pathEditMode="relative" ptsTypes="aa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4.81481E-6 C 0.01128 0.05694 -0.0441 0.11412 -0.05243 0.16689 C -0.06077 0.21944 -0.02257 0.26736 0.01614 0.31574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022E-16 C 0.04652 -0.00856 0.0934 -0.0169 0.13264 -0.01852 C 0.17222 -0.01991 0.20416 -0.01481 0.23628 -0.00903 " pathEditMode="relative" rAng="0" ptsTypes="aaA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112E-17 C 0.02066 0.09653 0.04132 0.19306 0.09306 0.23681 C 0.14497 0.28056 0.22778 0.2713 0.31094 0.26204 " pathEditMode="relative" rAng="0" ptsTypes="a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0"/>
                                        <p:tgtEl>
                                          <p:spTgt spid="44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9" grpId="0"/>
      <p:bldP spid="443400" grpId="0" animBg="1"/>
      <p:bldP spid="4434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24075" y="1125538"/>
            <a:ext cx="1657350" cy="2003425"/>
            <a:chOff x="294" y="2213"/>
            <a:chExt cx="1044" cy="1262"/>
          </a:xfrm>
        </p:grpSpPr>
        <p:sp>
          <p:nvSpPr>
            <p:cNvPr id="444420" name="Rectangle 4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2</a:t>
              </a:r>
            </a:p>
          </p:txBody>
        </p:sp>
        <p:sp>
          <p:nvSpPr>
            <p:cNvPr id="444421" name="Line 5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4422" name="Rectangle 6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444423" name="Text Box 7"/>
          <p:cNvSpPr txBox="1">
            <a:spLocks noChangeArrowheads="1"/>
          </p:cNvSpPr>
          <p:nvPr/>
        </p:nvSpPr>
        <p:spPr bwMode="auto">
          <a:xfrm>
            <a:off x="0" y="188913"/>
            <a:ext cx="907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 b="1">
                <a:solidFill>
                  <a:srgbClr val="3366CC"/>
                </a:solidFill>
                <a:latin typeface="Comic Sans MS" pitchFamily="66" charset="0"/>
              </a:rPr>
              <a:t>Aşağıdaki 4 kesri büyükten küçüğe sıralayalım.</a:t>
            </a:r>
            <a:endParaRPr lang="tr-TR" sz="3000" b="1" u="sng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444424" name="AutoShape 8"/>
          <p:cNvSpPr>
            <a:spLocks noChangeArrowheads="1"/>
          </p:cNvSpPr>
          <p:nvPr/>
        </p:nvSpPr>
        <p:spPr bwMode="auto">
          <a:xfrm>
            <a:off x="395288" y="981075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BÜYÜK</a:t>
            </a:r>
          </a:p>
        </p:txBody>
      </p:sp>
      <p:sp>
        <p:nvSpPr>
          <p:cNvPr id="444425" name="AutoShape 9"/>
          <p:cNvSpPr>
            <a:spLocks noChangeArrowheads="1"/>
          </p:cNvSpPr>
          <p:nvPr/>
        </p:nvSpPr>
        <p:spPr bwMode="auto">
          <a:xfrm>
            <a:off x="7596188" y="908050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KÜÇÜK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500563" y="1484313"/>
            <a:ext cx="1657350" cy="2003425"/>
            <a:chOff x="294" y="2213"/>
            <a:chExt cx="1044" cy="1262"/>
          </a:xfrm>
        </p:grpSpPr>
        <p:sp>
          <p:nvSpPr>
            <p:cNvPr id="444427" name="Rectangle 11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  <p:sp>
          <p:nvSpPr>
            <p:cNvPr id="444428" name="Line 12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4429" name="Rectangle 13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700338" y="3284538"/>
            <a:ext cx="1657350" cy="2003425"/>
            <a:chOff x="294" y="2213"/>
            <a:chExt cx="1044" cy="1262"/>
          </a:xfrm>
        </p:grpSpPr>
        <p:sp>
          <p:nvSpPr>
            <p:cNvPr id="444431" name="Rectangle 15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44432" name="Line 16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4433" name="Rectangle 17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4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364163" y="3068638"/>
            <a:ext cx="1657350" cy="2003425"/>
            <a:chOff x="294" y="2213"/>
            <a:chExt cx="1044" cy="1262"/>
          </a:xfrm>
        </p:grpSpPr>
        <p:sp>
          <p:nvSpPr>
            <p:cNvPr id="444435" name="Rectangle 19"/>
            <p:cNvSpPr>
              <a:spLocks noChangeArrowheads="1"/>
            </p:cNvSpPr>
            <p:nvPr/>
          </p:nvSpPr>
          <p:spPr bwMode="auto">
            <a:xfrm>
              <a:off x="568" y="2213"/>
              <a:ext cx="408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44436" name="Line 20"/>
            <p:cNvSpPr>
              <a:spLocks noChangeShapeType="1"/>
            </p:cNvSpPr>
            <p:nvPr/>
          </p:nvSpPr>
          <p:spPr bwMode="auto">
            <a:xfrm flipV="1">
              <a:off x="294" y="2823"/>
              <a:ext cx="1044" cy="1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4437" name="Rectangle 21"/>
            <p:cNvSpPr>
              <a:spLocks noChangeArrowheads="1"/>
            </p:cNvSpPr>
            <p:nvPr/>
          </p:nvSpPr>
          <p:spPr bwMode="auto">
            <a:xfrm>
              <a:off x="476" y="2757"/>
              <a:ext cx="590" cy="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tr-TR" sz="5500">
                  <a:latin typeface="Comic Sans MS" pitchFamily="66" charset="0"/>
                </a:rPr>
                <a:t>3</a:t>
              </a:r>
            </a:p>
          </p:txBody>
        </p:sp>
      </p:grpSp>
      <p:sp>
        <p:nvSpPr>
          <p:cNvPr id="444438" name="WordArt 22"/>
          <p:cNvSpPr>
            <a:spLocks noChangeArrowheads="1" noChangeShapeType="1" noTextEdit="1"/>
          </p:cNvSpPr>
          <p:nvPr/>
        </p:nvSpPr>
        <p:spPr bwMode="auto">
          <a:xfrm>
            <a:off x="250825" y="5949950"/>
            <a:ext cx="8616950" cy="608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Kesirleri genişletip, paydaları eşitleyelim.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8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96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96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396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396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396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0"/>
                                        <p:tgtEl>
                                          <p:spTgt spid="44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3" grpId="0"/>
      <p:bldP spid="4444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Rectangle 4"/>
          <p:cNvSpPr>
            <a:spLocks noChangeArrowheads="1"/>
          </p:cNvSpPr>
          <p:nvPr/>
        </p:nvSpPr>
        <p:spPr bwMode="auto">
          <a:xfrm>
            <a:off x="2559050" y="1125538"/>
            <a:ext cx="6477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2</a:t>
            </a:r>
          </a:p>
        </p:txBody>
      </p:sp>
      <p:sp>
        <p:nvSpPr>
          <p:cNvPr id="445445" name="Line 5"/>
          <p:cNvSpPr>
            <a:spLocks noChangeShapeType="1"/>
          </p:cNvSpPr>
          <p:nvPr/>
        </p:nvSpPr>
        <p:spPr bwMode="auto">
          <a:xfrm flipV="1">
            <a:off x="2124075" y="2093913"/>
            <a:ext cx="1657350" cy="1587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2413000" y="1989138"/>
            <a:ext cx="9366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3</a:t>
            </a:r>
          </a:p>
        </p:txBody>
      </p:sp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0" y="188913"/>
            <a:ext cx="90709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tr-TR" sz="3000" b="1">
                <a:solidFill>
                  <a:srgbClr val="3366CC"/>
                </a:solidFill>
                <a:latin typeface="Comic Sans MS" pitchFamily="66" charset="0"/>
              </a:rPr>
              <a:t>Aşağıdaki 4 kesri büyükten küçüğe sıralayalım.</a:t>
            </a:r>
            <a:endParaRPr lang="tr-TR" sz="3000" b="1" u="sng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445448" name="AutoShape 8"/>
          <p:cNvSpPr>
            <a:spLocks noChangeArrowheads="1"/>
          </p:cNvSpPr>
          <p:nvPr/>
        </p:nvSpPr>
        <p:spPr bwMode="auto">
          <a:xfrm>
            <a:off x="395288" y="981075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BÜYÜK</a:t>
            </a:r>
          </a:p>
        </p:txBody>
      </p:sp>
      <p:sp>
        <p:nvSpPr>
          <p:cNvPr id="445449" name="AutoShape 9"/>
          <p:cNvSpPr>
            <a:spLocks noChangeArrowheads="1"/>
          </p:cNvSpPr>
          <p:nvPr/>
        </p:nvSpPr>
        <p:spPr bwMode="auto">
          <a:xfrm>
            <a:off x="7596188" y="908050"/>
            <a:ext cx="863600" cy="2019300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>
              <a:alpha val="67999"/>
            </a:srgbClr>
          </a:solidFill>
          <a:ln w="28575" algn="ctr">
            <a:noFill/>
            <a:miter lim="800000"/>
            <a:headEnd/>
            <a:tailEnd/>
          </a:ln>
          <a:effectLst/>
        </p:spPr>
        <p:txBody>
          <a:bodyPr vert="eaVert" wrap="none" lIns="90000" tIns="46800" rIns="90000" bIns="46800" anchor="ctr"/>
          <a:lstStyle/>
          <a:p>
            <a:r>
              <a:rPr lang="tr-T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 KÜÇÜK</a:t>
            </a:r>
          </a:p>
        </p:txBody>
      </p:sp>
      <p:sp>
        <p:nvSpPr>
          <p:cNvPr id="445451" name="Rectangle 11"/>
          <p:cNvSpPr>
            <a:spLocks noChangeArrowheads="1"/>
          </p:cNvSpPr>
          <p:nvPr/>
        </p:nvSpPr>
        <p:spPr bwMode="auto">
          <a:xfrm>
            <a:off x="4935538" y="1484313"/>
            <a:ext cx="6477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3</a:t>
            </a:r>
          </a:p>
        </p:txBody>
      </p:sp>
      <p:sp>
        <p:nvSpPr>
          <p:cNvPr id="445452" name="Line 12"/>
          <p:cNvSpPr>
            <a:spLocks noChangeShapeType="1"/>
          </p:cNvSpPr>
          <p:nvPr/>
        </p:nvSpPr>
        <p:spPr bwMode="auto">
          <a:xfrm flipV="1">
            <a:off x="4500563" y="2452688"/>
            <a:ext cx="1657350" cy="1587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5453" name="Rectangle 13"/>
          <p:cNvSpPr>
            <a:spLocks noChangeArrowheads="1"/>
          </p:cNvSpPr>
          <p:nvPr/>
        </p:nvSpPr>
        <p:spPr bwMode="auto">
          <a:xfrm>
            <a:off x="4789488" y="2347913"/>
            <a:ext cx="9366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4</a:t>
            </a:r>
          </a:p>
        </p:txBody>
      </p:sp>
      <p:sp>
        <p:nvSpPr>
          <p:cNvPr id="445455" name="Rectangle 15"/>
          <p:cNvSpPr>
            <a:spLocks noChangeArrowheads="1"/>
          </p:cNvSpPr>
          <p:nvPr/>
        </p:nvSpPr>
        <p:spPr bwMode="auto">
          <a:xfrm>
            <a:off x="3135313" y="3284538"/>
            <a:ext cx="6477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1</a:t>
            </a:r>
          </a:p>
        </p:txBody>
      </p:sp>
      <p:sp>
        <p:nvSpPr>
          <p:cNvPr id="445456" name="Line 16"/>
          <p:cNvSpPr>
            <a:spLocks noChangeShapeType="1"/>
          </p:cNvSpPr>
          <p:nvPr/>
        </p:nvSpPr>
        <p:spPr bwMode="auto">
          <a:xfrm flipV="1">
            <a:off x="2700338" y="4252913"/>
            <a:ext cx="1657350" cy="1587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5457" name="Rectangle 17"/>
          <p:cNvSpPr>
            <a:spLocks noChangeArrowheads="1"/>
          </p:cNvSpPr>
          <p:nvPr/>
        </p:nvSpPr>
        <p:spPr bwMode="auto">
          <a:xfrm>
            <a:off x="2989263" y="4148138"/>
            <a:ext cx="9366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4</a:t>
            </a:r>
          </a:p>
        </p:txBody>
      </p:sp>
      <p:sp>
        <p:nvSpPr>
          <p:cNvPr id="445459" name="Rectangle 19"/>
          <p:cNvSpPr>
            <a:spLocks noChangeArrowheads="1"/>
          </p:cNvSpPr>
          <p:nvPr/>
        </p:nvSpPr>
        <p:spPr bwMode="auto">
          <a:xfrm>
            <a:off x="5799138" y="3068638"/>
            <a:ext cx="6477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1</a:t>
            </a:r>
          </a:p>
        </p:txBody>
      </p:sp>
      <p:sp>
        <p:nvSpPr>
          <p:cNvPr id="445460" name="Line 20"/>
          <p:cNvSpPr>
            <a:spLocks noChangeShapeType="1"/>
          </p:cNvSpPr>
          <p:nvPr/>
        </p:nvSpPr>
        <p:spPr bwMode="auto">
          <a:xfrm flipV="1">
            <a:off x="5364163" y="4037013"/>
            <a:ext cx="1657350" cy="1587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5461" name="Rectangle 21"/>
          <p:cNvSpPr>
            <a:spLocks noChangeArrowheads="1"/>
          </p:cNvSpPr>
          <p:nvPr/>
        </p:nvSpPr>
        <p:spPr bwMode="auto">
          <a:xfrm>
            <a:off x="5653088" y="3932238"/>
            <a:ext cx="9366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5500">
                <a:latin typeface="Comic Sans MS" pitchFamily="66" charset="0"/>
              </a:rPr>
              <a:t>3</a:t>
            </a:r>
          </a:p>
        </p:txBody>
      </p:sp>
      <p:sp>
        <p:nvSpPr>
          <p:cNvPr id="445462" name="WordArt 22"/>
          <p:cNvSpPr>
            <a:spLocks noChangeArrowheads="1" noChangeShapeType="1" noTextEdit="1"/>
          </p:cNvSpPr>
          <p:nvPr/>
        </p:nvSpPr>
        <p:spPr bwMode="auto">
          <a:xfrm>
            <a:off x="-16957675" y="5445125"/>
            <a:ext cx="16778287" cy="1112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r-T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Paydaları 4 ve 3 olanları 4x3=12 mantığı ile 12 ortak paydasında eşitledik.</a:t>
            </a:r>
          </a:p>
        </p:txBody>
      </p:sp>
      <p:sp>
        <p:nvSpPr>
          <p:cNvPr id="445463" name="Line 23"/>
          <p:cNvSpPr>
            <a:spLocks noChangeShapeType="1"/>
          </p:cNvSpPr>
          <p:nvPr/>
        </p:nvSpPr>
        <p:spPr bwMode="auto">
          <a:xfrm flipH="1">
            <a:off x="2627313" y="1412875"/>
            <a:ext cx="503237" cy="5762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64" name="Rectangle 24"/>
          <p:cNvSpPr>
            <a:spLocks noChangeArrowheads="1"/>
          </p:cNvSpPr>
          <p:nvPr/>
        </p:nvSpPr>
        <p:spPr bwMode="auto">
          <a:xfrm>
            <a:off x="3132138" y="1339850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x4=8</a:t>
            </a:r>
          </a:p>
        </p:txBody>
      </p:sp>
      <p:sp>
        <p:nvSpPr>
          <p:cNvPr id="445465" name="Line 25"/>
          <p:cNvSpPr>
            <a:spLocks noChangeShapeType="1"/>
          </p:cNvSpPr>
          <p:nvPr/>
        </p:nvSpPr>
        <p:spPr bwMode="auto">
          <a:xfrm flipH="1">
            <a:off x="2627313" y="2278063"/>
            <a:ext cx="503237" cy="576262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66" name="Rectangle 26"/>
          <p:cNvSpPr>
            <a:spLocks noChangeArrowheads="1"/>
          </p:cNvSpPr>
          <p:nvPr/>
        </p:nvSpPr>
        <p:spPr bwMode="auto">
          <a:xfrm>
            <a:off x="3132138" y="2205038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x4=12</a:t>
            </a:r>
          </a:p>
        </p:txBody>
      </p:sp>
      <p:sp>
        <p:nvSpPr>
          <p:cNvPr id="445467" name="Line 27"/>
          <p:cNvSpPr>
            <a:spLocks noChangeShapeType="1"/>
          </p:cNvSpPr>
          <p:nvPr/>
        </p:nvSpPr>
        <p:spPr bwMode="auto">
          <a:xfrm flipH="1">
            <a:off x="5003800" y="1773238"/>
            <a:ext cx="503238" cy="576262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68" name="Rectangle 28"/>
          <p:cNvSpPr>
            <a:spLocks noChangeArrowheads="1"/>
          </p:cNvSpPr>
          <p:nvPr/>
        </p:nvSpPr>
        <p:spPr bwMode="auto">
          <a:xfrm>
            <a:off x="5508625" y="1700213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x3=9</a:t>
            </a:r>
          </a:p>
        </p:txBody>
      </p:sp>
      <p:sp>
        <p:nvSpPr>
          <p:cNvPr id="445469" name="Line 29"/>
          <p:cNvSpPr>
            <a:spLocks noChangeShapeType="1"/>
          </p:cNvSpPr>
          <p:nvPr/>
        </p:nvSpPr>
        <p:spPr bwMode="auto">
          <a:xfrm flipH="1">
            <a:off x="5146675" y="2565400"/>
            <a:ext cx="503238" cy="5762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70" name="Rectangle 30"/>
          <p:cNvSpPr>
            <a:spLocks noChangeArrowheads="1"/>
          </p:cNvSpPr>
          <p:nvPr/>
        </p:nvSpPr>
        <p:spPr bwMode="auto">
          <a:xfrm>
            <a:off x="5651500" y="2492375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x3=12</a:t>
            </a:r>
          </a:p>
        </p:txBody>
      </p:sp>
      <p:sp>
        <p:nvSpPr>
          <p:cNvPr id="445471" name="Line 31"/>
          <p:cNvSpPr>
            <a:spLocks noChangeShapeType="1"/>
          </p:cNvSpPr>
          <p:nvPr/>
        </p:nvSpPr>
        <p:spPr bwMode="auto">
          <a:xfrm flipH="1">
            <a:off x="3203575" y="3573463"/>
            <a:ext cx="503238" cy="576262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72" name="Rectangle 32"/>
          <p:cNvSpPr>
            <a:spLocks noChangeArrowheads="1"/>
          </p:cNvSpPr>
          <p:nvPr/>
        </p:nvSpPr>
        <p:spPr bwMode="auto">
          <a:xfrm>
            <a:off x="3708400" y="3500438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x3=3</a:t>
            </a:r>
          </a:p>
        </p:txBody>
      </p:sp>
      <p:sp>
        <p:nvSpPr>
          <p:cNvPr id="445473" name="Line 33"/>
          <p:cNvSpPr>
            <a:spLocks noChangeShapeType="1"/>
          </p:cNvSpPr>
          <p:nvPr/>
        </p:nvSpPr>
        <p:spPr bwMode="auto">
          <a:xfrm flipH="1">
            <a:off x="3275013" y="4438650"/>
            <a:ext cx="503237" cy="5762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74" name="Rectangle 34"/>
          <p:cNvSpPr>
            <a:spLocks noChangeArrowheads="1"/>
          </p:cNvSpPr>
          <p:nvPr/>
        </p:nvSpPr>
        <p:spPr bwMode="auto">
          <a:xfrm>
            <a:off x="3779838" y="4365625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x3=12</a:t>
            </a:r>
          </a:p>
        </p:txBody>
      </p:sp>
      <p:sp>
        <p:nvSpPr>
          <p:cNvPr id="445475" name="Line 35"/>
          <p:cNvSpPr>
            <a:spLocks noChangeShapeType="1"/>
          </p:cNvSpPr>
          <p:nvPr/>
        </p:nvSpPr>
        <p:spPr bwMode="auto">
          <a:xfrm flipH="1">
            <a:off x="5867400" y="3429000"/>
            <a:ext cx="503238" cy="5762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76" name="Rectangle 36"/>
          <p:cNvSpPr>
            <a:spLocks noChangeArrowheads="1"/>
          </p:cNvSpPr>
          <p:nvPr/>
        </p:nvSpPr>
        <p:spPr bwMode="auto">
          <a:xfrm>
            <a:off x="6372225" y="3355975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x4=4</a:t>
            </a:r>
          </a:p>
        </p:txBody>
      </p:sp>
      <p:sp>
        <p:nvSpPr>
          <p:cNvPr id="445477" name="Line 37"/>
          <p:cNvSpPr>
            <a:spLocks noChangeShapeType="1"/>
          </p:cNvSpPr>
          <p:nvPr/>
        </p:nvSpPr>
        <p:spPr bwMode="auto">
          <a:xfrm flipH="1">
            <a:off x="5867400" y="4221163"/>
            <a:ext cx="503238" cy="576262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5478" name="Rectangle 38"/>
          <p:cNvSpPr>
            <a:spLocks noChangeArrowheads="1"/>
          </p:cNvSpPr>
          <p:nvPr/>
        </p:nvSpPr>
        <p:spPr bwMode="auto">
          <a:xfrm>
            <a:off x="6372225" y="4148138"/>
            <a:ext cx="15843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tr-TR" sz="33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x4=12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1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01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02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702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3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3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404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904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205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705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606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106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407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907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808"/>
                            </p:stCondLst>
                            <p:childTnLst>
                              <p:par>
                                <p:cTn id="5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2000" fill="hold"/>
                                        <p:tgtEl>
                                          <p:spTgt spid="445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2000" fill="hold"/>
                                        <p:tgtEl>
                                          <p:spTgt spid="445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62" grpId="0" animBg="1"/>
      <p:bldP spid="445463" grpId="0" animBg="1"/>
      <p:bldP spid="445464" grpId="0"/>
      <p:bldP spid="445465" grpId="0" animBg="1"/>
      <p:bldP spid="445466" grpId="0"/>
      <p:bldP spid="445467" grpId="0" animBg="1"/>
      <p:bldP spid="445468" grpId="0"/>
      <p:bldP spid="445469" grpId="0" animBg="1"/>
      <p:bldP spid="445470" grpId="0"/>
      <p:bldP spid="445471" grpId="0" animBg="1"/>
      <p:bldP spid="445472" grpId="0"/>
      <p:bldP spid="445473" grpId="0" animBg="1"/>
      <p:bldP spid="445474" grpId="0"/>
      <p:bldP spid="445475" grpId="0" animBg="1"/>
      <p:bldP spid="445476" grpId="0"/>
      <p:bldP spid="445477" grpId="0" animBg="1"/>
      <p:bldP spid="44547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Ekran Gösterisi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Comic Sans MS</vt:lpstr>
      <vt:lpstr>Verdana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Kesirleri Sıralama</dc:title>
  <dc:creator>www.nedir.org</dc:creator>
  <cp:keywords>kesir</cp:keywords>
  <cp:lastModifiedBy>mehmet genç</cp:lastModifiedBy>
  <cp:revision>2</cp:revision>
  <dcterms:created xsi:type="dcterms:W3CDTF">2010-08-03T01:31:42Z</dcterms:created>
  <dcterms:modified xsi:type="dcterms:W3CDTF">2018-11-22T11:15:03Z</dcterms:modified>
</cp:coreProperties>
</file>