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95" r:id="rId3"/>
    <p:sldId id="302" r:id="rId4"/>
    <p:sldId id="298" r:id="rId5"/>
    <p:sldId id="288" r:id="rId6"/>
    <p:sldId id="297" r:id="rId7"/>
    <p:sldId id="299" r:id="rId8"/>
    <p:sldId id="292" r:id="rId9"/>
    <p:sldId id="289" r:id="rId10"/>
    <p:sldId id="291" r:id="rId11"/>
    <p:sldId id="305" r:id="rId12"/>
    <p:sldId id="306" r:id="rId13"/>
    <p:sldId id="307" r:id="rId14"/>
    <p:sldId id="308" r:id="rId15"/>
    <p:sldId id="309" r:id="rId16"/>
    <p:sldId id="310" r:id="rId17"/>
    <p:sldId id="294" r:id="rId18"/>
    <p:sldId id="300" r:id="rId19"/>
    <p:sldId id="290" r:id="rId20"/>
    <p:sldId id="301" r:id="rId21"/>
    <p:sldId id="293" r:id="rId22"/>
    <p:sldId id="296" r:id="rId2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220E-858F-4C8E-8745-A3BB847BC2B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E801-66A7-4565-8783-26630BE549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54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D27C-DA1C-4FB6-9911-1EF3CEA79691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1B79-4574-4D7A-92B0-94298FB0A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8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AEAA-37B0-4996-BC90-6E8BC9399CC1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44E82-D921-42DD-B66A-9A685F2A9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4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7B49-298F-4350-9D73-03CDA5C1CECF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E899-20DC-4FEC-81EC-F224978503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0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2976-F2E7-4F3D-BE19-51EB1DEE896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2A24-25A5-4A93-978A-1563E996B4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96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8B02-38A0-47D0-94C3-A806F7DBE365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4DF6A-46C3-431C-A9D8-EC2A941588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96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8834-8983-4390-88DB-A8C8E1517DAF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E6F3-F468-46C2-997F-C54618268C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2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DC99-83B9-4D43-9A6B-835ECF5AA292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994E-7C06-4FEF-8DEB-8627EEA22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87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67BD-5E11-4556-9A0C-0F25DB53AB05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09E1-C975-46F4-9841-95B4A4C930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05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7F52-6F6A-4627-9755-39A0570C281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CAE3-35B3-4DEA-95DC-80868D6441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7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697C-EF73-4906-A070-CF99C3838466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7323-2E24-4009-8AA9-4C6E352683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04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44C9EF-78CD-457E-9BDD-4F8DF89EE2E2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BB0BBE-0F61-42C4-A95E-DE961EB5C2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25" y="571500"/>
            <a:ext cx="7072313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3800" b="1" dirty="0">
                <a:solidFill>
                  <a:srgbClr val="FF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ÜÇGEN</a:t>
            </a:r>
            <a:endParaRPr lang="tr-TR" sz="13800" dirty="0">
              <a:solidFill>
                <a:srgbClr val="FF66FF"/>
              </a:solidFill>
              <a:latin typeface="+mn-lt"/>
            </a:endParaRPr>
          </a:p>
        </p:txBody>
      </p:sp>
      <p:sp>
        <p:nvSpPr>
          <p:cNvPr id="3" name="2 İkizkenar Üçgen"/>
          <p:cNvSpPr/>
          <p:nvPr/>
        </p:nvSpPr>
        <p:spPr>
          <a:xfrm>
            <a:off x="3429000" y="3071813"/>
            <a:ext cx="2786063" cy="2500312"/>
          </a:xfrm>
          <a:prstGeom prst="triangle">
            <a:avLst/>
          </a:prstGeom>
          <a:noFill/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85813"/>
            <a:ext cx="22637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/>
          <p:nvPr/>
        </p:nvSpPr>
        <p:spPr>
          <a:xfrm>
            <a:off x="285750" y="71438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Kenarlarına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785813"/>
            <a:ext cx="2428875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785813"/>
            <a:ext cx="2500313" cy="273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Dikdörtgen"/>
          <p:cNvSpPr/>
          <p:nvPr/>
        </p:nvSpPr>
        <p:spPr>
          <a:xfrm>
            <a:off x="285750" y="3578225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Açılarına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50"/>
            <a:ext cx="2351088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214813"/>
            <a:ext cx="2439987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214813"/>
            <a:ext cx="257175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50" y="71438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Kenarlarına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857250"/>
            <a:ext cx="5357813" cy="582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50" y="71438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Kenarlarına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928688"/>
            <a:ext cx="5857875" cy="573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50" y="71438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Kenarlarına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928688"/>
            <a:ext cx="635793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4313" y="214313"/>
            <a:ext cx="86439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Açılarına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1000125"/>
            <a:ext cx="5373688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50" y="285750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Açılarına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000125"/>
            <a:ext cx="6215063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5750" y="142875"/>
            <a:ext cx="8643938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Açılarına göre </a:t>
            </a:r>
            <a:r>
              <a:rPr lang="tr-TR" sz="4000" b="1" dirty="0">
                <a:latin typeface="ALFABET98" pitchFamily="2" charset="0"/>
              </a:rPr>
              <a:t>3 çeşit üçgen vardır.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3" y="928688"/>
            <a:ext cx="5838825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142875"/>
            <a:ext cx="527843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>
            <a:spLocks noChangeArrowheads="1"/>
          </p:cNvSpPr>
          <p:nvPr/>
        </p:nvSpPr>
        <p:spPr bwMode="auto">
          <a:xfrm>
            <a:off x="285750" y="3929063"/>
            <a:ext cx="86439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LFABET98" pitchFamily="2" charset="0"/>
              </a:rPr>
              <a:t>Bir üçgende yalnızca  1açının ölçüsü </a:t>
            </a:r>
            <a:r>
              <a:rPr lang="tr-TR" altLang="tr-TR" sz="4800" b="1">
                <a:solidFill>
                  <a:srgbClr val="FF0000"/>
                </a:solidFill>
                <a:latin typeface="ALFABET98" pitchFamily="2" charset="0"/>
              </a:rPr>
              <a:t>geniş açı </a:t>
            </a:r>
            <a:r>
              <a:rPr lang="tr-TR" altLang="tr-TR" sz="4800" b="1">
                <a:latin typeface="ALFABET98" pitchFamily="2" charset="0"/>
              </a:rPr>
              <a:t>olabilir.</a:t>
            </a:r>
          </a:p>
        </p:txBody>
      </p:sp>
      <p:cxnSp>
        <p:nvCxnSpPr>
          <p:cNvPr id="4" name="3 Düz Ok Bağlayıcısı"/>
          <p:cNvCxnSpPr/>
          <p:nvPr/>
        </p:nvCxnSpPr>
        <p:spPr>
          <a:xfrm rot="5400000" flipH="1" flipV="1">
            <a:off x="3393282" y="2821781"/>
            <a:ext cx="2000250" cy="50006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Dikdörtgen"/>
          <p:cNvSpPr>
            <a:spLocks noChangeArrowheads="1"/>
          </p:cNvSpPr>
          <p:nvPr/>
        </p:nvSpPr>
        <p:spPr bwMode="auto">
          <a:xfrm>
            <a:off x="142875" y="5854700"/>
            <a:ext cx="8929688" cy="64611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600" b="1">
                <a:latin typeface="ALFABET98" pitchFamily="2" charset="0"/>
              </a:rPr>
              <a:t>Bir üçgenin iç açıları toplamı </a:t>
            </a:r>
            <a:r>
              <a:rPr lang="tr-TR" altLang="tr-TR" sz="3600" b="1">
                <a:solidFill>
                  <a:srgbClr val="FF0000"/>
                </a:solidFill>
                <a:latin typeface="ALFABET98" pitchFamily="2" charset="0"/>
              </a:rPr>
              <a:t>180</a:t>
            </a:r>
            <a:r>
              <a:rPr lang="tr-TR" altLang="tr-TR" sz="3600" b="1">
                <a:latin typeface="ALFABET98" pitchFamily="2" charset="0"/>
              </a:rPr>
              <a:t> derecedir.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>
            <a:spLocks noChangeArrowheads="1"/>
          </p:cNvSpPr>
          <p:nvPr/>
        </p:nvSpPr>
        <p:spPr bwMode="auto">
          <a:xfrm>
            <a:off x="214313" y="2500313"/>
            <a:ext cx="86439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6000" b="1">
                <a:latin typeface="ALFABET98" pitchFamily="2" charset="0"/>
              </a:rPr>
              <a:t>Üçgenlerin hem </a:t>
            </a:r>
            <a:r>
              <a:rPr lang="tr-TR" altLang="tr-TR" sz="6000" b="1">
                <a:solidFill>
                  <a:srgbClr val="FF0000"/>
                </a:solidFill>
                <a:latin typeface="ALFABET98" pitchFamily="2" charset="0"/>
              </a:rPr>
              <a:t>iç açıları </a:t>
            </a:r>
            <a:r>
              <a:rPr lang="tr-TR" altLang="tr-TR" sz="6000" b="1">
                <a:latin typeface="ALFABET98" pitchFamily="2" charset="0"/>
              </a:rPr>
              <a:t>hem de </a:t>
            </a:r>
            <a:r>
              <a:rPr lang="tr-TR" altLang="tr-TR" sz="6000" b="1">
                <a:solidFill>
                  <a:srgbClr val="FF0000"/>
                </a:solidFill>
                <a:latin typeface="ALFABET98" pitchFamily="2" charset="0"/>
              </a:rPr>
              <a:t>dış açıları </a:t>
            </a:r>
            <a:r>
              <a:rPr lang="tr-TR" altLang="tr-TR" sz="6000" b="1">
                <a:latin typeface="ALFABET98" pitchFamily="2" charset="0"/>
              </a:rPr>
              <a:t>vardır.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285750"/>
            <a:ext cx="594201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357688"/>
            <a:ext cx="64246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8213725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>
            <a:spLocks noChangeArrowheads="1"/>
          </p:cNvSpPr>
          <p:nvPr/>
        </p:nvSpPr>
        <p:spPr bwMode="auto">
          <a:xfrm>
            <a:off x="142875" y="5143500"/>
            <a:ext cx="8929688" cy="64611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600" b="1">
                <a:latin typeface="ALFABET98" pitchFamily="2" charset="0"/>
              </a:rPr>
              <a:t>Bir üçgenin iç açıları toplamı </a:t>
            </a:r>
            <a:r>
              <a:rPr lang="tr-TR" altLang="tr-TR" sz="3600" b="1">
                <a:solidFill>
                  <a:srgbClr val="FF0000"/>
                </a:solidFill>
                <a:latin typeface="ALFABET98" pitchFamily="2" charset="0"/>
              </a:rPr>
              <a:t>180</a:t>
            </a:r>
            <a:r>
              <a:rPr lang="tr-TR" altLang="tr-TR" sz="3600" b="1">
                <a:latin typeface="ALFABET98" pitchFamily="2" charset="0"/>
              </a:rPr>
              <a:t> derecedir.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28625"/>
            <a:ext cx="3071813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714750"/>
            <a:ext cx="853122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Dikdörtgen"/>
          <p:cNvSpPr>
            <a:spLocks noChangeArrowheads="1"/>
          </p:cNvSpPr>
          <p:nvPr/>
        </p:nvSpPr>
        <p:spPr bwMode="auto">
          <a:xfrm>
            <a:off x="500063" y="5643563"/>
            <a:ext cx="83581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LFABET98" pitchFamily="2" charset="0"/>
              </a:rPr>
              <a:t>Üçgen köşelerine yazılan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büyük harf</a:t>
            </a:r>
            <a:r>
              <a:rPr lang="tr-TR" altLang="tr-TR" sz="2800" b="1">
                <a:latin typeface="ALFABET98" pitchFamily="2" charset="0"/>
              </a:rPr>
              <a:t>lerin saat ile aynı ya da ters yönde sırayla yazılmasıyla isimlendirilir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>
            <a:spLocks noChangeArrowheads="1"/>
          </p:cNvSpPr>
          <p:nvPr/>
        </p:nvSpPr>
        <p:spPr bwMode="auto">
          <a:xfrm>
            <a:off x="214313" y="5143500"/>
            <a:ext cx="86439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LFABET98" pitchFamily="2" charset="0"/>
              </a:rPr>
              <a:t>Üçgenlerin 3tane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dış açısı </a:t>
            </a:r>
            <a:r>
              <a:rPr lang="tr-TR" altLang="tr-TR" sz="2800" b="1">
                <a:latin typeface="ALFABET98" pitchFamily="2" charset="0"/>
              </a:rPr>
              <a:t>vardır.</a:t>
            </a:r>
          </a:p>
          <a:p>
            <a:pPr eaLnBrk="1" hangingPunct="1"/>
            <a:r>
              <a:rPr lang="tr-TR" altLang="tr-TR" sz="2800" b="1">
                <a:latin typeface="ALFABET98" pitchFamily="2" charset="0"/>
              </a:rPr>
              <a:t>Üçgenlerin dış açıları, iç açılarının yardımıyla ve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A' , B' , C'</a:t>
            </a:r>
            <a:r>
              <a:rPr lang="tr-TR" altLang="tr-TR" sz="2800" b="1">
                <a:latin typeface="ALFABET98" pitchFamily="2" charset="0"/>
              </a:rPr>
              <a:t> diye adlandırılır.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428750"/>
            <a:ext cx="8832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Dikdörtgen"/>
          <p:cNvSpPr>
            <a:spLocks noChangeArrowheads="1"/>
          </p:cNvSpPr>
          <p:nvPr/>
        </p:nvSpPr>
        <p:spPr bwMode="auto">
          <a:xfrm>
            <a:off x="71438" y="642938"/>
            <a:ext cx="8929687" cy="60007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300" b="1">
                <a:latin typeface="ALFABET98" pitchFamily="2" charset="0"/>
              </a:rPr>
              <a:t>Bir üçgenin dış açıları toplamı </a:t>
            </a:r>
            <a:r>
              <a:rPr lang="tr-TR" altLang="tr-TR" sz="3300" b="1">
                <a:solidFill>
                  <a:srgbClr val="FF0000"/>
                </a:solidFill>
                <a:latin typeface="ALFABET98" pitchFamily="2" charset="0"/>
              </a:rPr>
              <a:t>360</a:t>
            </a:r>
            <a:r>
              <a:rPr lang="tr-TR" altLang="tr-TR" sz="3300" b="1">
                <a:latin typeface="ALFABET98" pitchFamily="2" charset="0"/>
              </a:rPr>
              <a:t> derecedir.</a:t>
            </a:r>
          </a:p>
        </p:txBody>
      </p:sp>
      <p:sp>
        <p:nvSpPr>
          <p:cNvPr id="5" name="4 Oval"/>
          <p:cNvSpPr/>
          <p:nvPr/>
        </p:nvSpPr>
        <p:spPr>
          <a:xfrm>
            <a:off x="7929563" y="3786188"/>
            <a:ext cx="914400" cy="55721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kizkenar Üçgen"/>
          <p:cNvSpPr/>
          <p:nvPr/>
        </p:nvSpPr>
        <p:spPr>
          <a:xfrm>
            <a:off x="3000375" y="1214438"/>
            <a:ext cx="2786063" cy="2500312"/>
          </a:xfrm>
          <a:prstGeom prst="triangle">
            <a:avLst/>
          </a:prstGeom>
          <a:noFill/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" name="2 Dikdörtgen"/>
          <p:cNvSpPr>
            <a:spLocks noChangeArrowheads="1"/>
          </p:cNvSpPr>
          <p:nvPr/>
        </p:nvSpPr>
        <p:spPr bwMode="auto">
          <a:xfrm>
            <a:off x="285750" y="4413250"/>
            <a:ext cx="8643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6000" b="1">
                <a:latin typeface="ALFABET98" pitchFamily="2" charset="0"/>
              </a:rPr>
              <a:t>Üçgenin köşegeni </a:t>
            </a:r>
            <a:r>
              <a:rPr lang="tr-TR" altLang="tr-TR" sz="6000" b="1">
                <a:solidFill>
                  <a:srgbClr val="FF0000"/>
                </a:solidFill>
                <a:latin typeface="ALFABET98" pitchFamily="2" charset="0"/>
              </a:rPr>
              <a:t>yoktur</a:t>
            </a:r>
            <a:r>
              <a:rPr lang="tr-TR" altLang="tr-TR" sz="6000" b="1">
                <a:latin typeface="ALFABET98" pitchFamily="2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214563"/>
            <a:ext cx="84756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2 Düz Ok Bağlayıcısı"/>
          <p:cNvCxnSpPr/>
          <p:nvPr/>
        </p:nvCxnSpPr>
        <p:spPr>
          <a:xfrm rot="5400000" flipH="1" flipV="1">
            <a:off x="1498600" y="5214938"/>
            <a:ext cx="1858963" cy="15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 rot="5400000" flipH="1" flipV="1">
            <a:off x="7142956" y="5215732"/>
            <a:ext cx="1858963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428625"/>
            <a:ext cx="3613150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/>
          <p:nvPr/>
        </p:nvSpPr>
        <p:spPr>
          <a:xfrm>
            <a:off x="500063" y="5072063"/>
            <a:ext cx="8358187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Üçgen kenarları arasında kalan kapalı bölgeye 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ÜÇGENSEL BÖLGE </a:t>
            </a:r>
            <a:r>
              <a:rPr lang="tr-T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denir.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857250"/>
            <a:ext cx="799147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428625" y="3571875"/>
            <a:ext cx="8358188" cy="1247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85750"/>
            <a:ext cx="44291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000625"/>
            <a:ext cx="6929438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42875" y="5045075"/>
            <a:ext cx="892968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Üçgenin köşeleri  : </a:t>
            </a:r>
            <a:r>
              <a:rPr lang="tr-TR" sz="2800" b="1" dirty="0">
                <a:latin typeface="+mn-lt"/>
              </a:rPr>
              <a:t>A, B, C noktalarıdır.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Üçgenin kenarları: </a:t>
            </a:r>
            <a:r>
              <a:rPr lang="tr-TR" sz="2800" b="1" dirty="0">
                <a:latin typeface="+mn-lt"/>
              </a:rPr>
              <a:t>[AB], [BC], [AC] doğru parçalarıdır.</a:t>
            </a:r>
            <a:br>
              <a:rPr lang="tr-TR" sz="2800" b="1" dirty="0">
                <a:latin typeface="+mn-lt"/>
              </a:rPr>
            </a:br>
            <a:r>
              <a:rPr lang="tr-TR" sz="2800" b="1" dirty="0">
                <a:latin typeface="+mn-lt"/>
              </a:rPr>
              <a:t>Üçgenin Kenarları </a:t>
            </a:r>
            <a:r>
              <a:rPr lang="tr-TR" sz="2800" b="1" dirty="0">
                <a:solidFill>
                  <a:srgbClr val="FF0000"/>
                </a:solidFill>
                <a:latin typeface="+mn-lt"/>
              </a:rPr>
              <a:t>IABI</a:t>
            </a:r>
            <a:r>
              <a:rPr lang="tr-TR" sz="2800" b="1" dirty="0">
                <a:latin typeface="+mn-lt"/>
              </a:rPr>
              <a:t>  ,</a:t>
            </a:r>
            <a:r>
              <a:rPr lang="tr-TR" sz="2800" b="1" dirty="0">
                <a:solidFill>
                  <a:srgbClr val="FF0000"/>
                </a:solidFill>
                <a:latin typeface="+mn-lt"/>
              </a:rPr>
              <a:t>IBCI </a:t>
            </a:r>
            <a:r>
              <a:rPr lang="tr-TR" sz="2800" b="1" dirty="0">
                <a:latin typeface="+mn-lt"/>
              </a:rPr>
              <a:t>veya </a:t>
            </a:r>
            <a:r>
              <a:rPr lang="tr-TR" sz="2800" b="1" dirty="0">
                <a:solidFill>
                  <a:srgbClr val="FF0000"/>
                </a:solidFill>
                <a:latin typeface="+mn-lt"/>
              </a:rPr>
              <a:t>ICAI</a:t>
            </a:r>
            <a:r>
              <a:rPr lang="tr-TR" sz="2800" b="1" dirty="0">
                <a:latin typeface="+mn-lt"/>
              </a:rPr>
              <a:t>  şeklinde gösterilir.</a:t>
            </a: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57188"/>
            <a:ext cx="5503863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lum bright="1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214313"/>
            <a:ext cx="86090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4300538"/>
            <a:ext cx="2643188" cy="24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286000"/>
            <a:ext cx="5278437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5 Düz Ok Bağlayıcısı"/>
          <p:cNvCxnSpPr/>
          <p:nvPr/>
        </p:nvCxnSpPr>
        <p:spPr>
          <a:xfrm flipV="1">
            <a:off x="3786188" y="4143375"/>
            <a:ext cx="1714500" cy="6429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Dikdörtgen"/>
          <p:cNvSpPr/>
          <p:nvPr/>
        </p:nvSpPr>
        <p:spPr>
          <a:xfrm>
            <a:off x="5897563" y="3714750"/>
            <a:ext cx="36988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b</a:t>
            </a:r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" name="8 Düz Ok Bağlayıcısı"/>
          <p:cNvCxnSpPr/>
          <p:nvPr/>
        </p:nvCxnSpPr>
        <p:spPr>
          <a:xfrm rot="5400000">
            <a:off x="4071938" y="4214813"/>
            <a:ext cx="1500187" cy="3571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Dikdörtgen"/>
          <p:cNvSpPr/>
          <p:nvPr/>
        </p:nvSpPr>
        <p:spPr>
          <a:xfrm>
            <a:off x="4429125" y="5405438"/>
            <a:ext cx="3889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</a:t>
            </a:r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13" name="12 Düz Ok Bağlayıcısı"/>
          <p:cNvCxnSpPr/>
          <p:nvPr/>
        </p:nvCxnSpPr>
        <p:spPr>
          <a:xfrm rot="10800000">
            <a:off x="4214813" y="4071938"/>
            <a:ext cx="1714500" cy="100012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Dikdörtgen"/>
          <p:cNvSpPr/>
          <p:nvPr/>
        </p:nvSpPr>
        <p:spPr>
          <a:xfrm>
            <a:off x="3540125" y="3476625"/>
            <a:ext cx="3444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c</a:t>
            </a:r>
            <a:endParaRPr lang="tr-TR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>
            <a:spLocks noChangeArrowheads="1"/>
          </p:cNvSpPr>
          <p:nvPr/>
        </p:nvSpPr>
        <p:spPr bwMode="auto">
          <a:xfrm>
            <a:off x="214313" y="928688"/>
            <a:ext cx="8715375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6600" b="1">
                <a:latin typeface="ALFABET98" pitchFamily="2" charset="0"/>
              </a:rPr>
              <a:t>ÜÇGENLERİN, </a:t>
            </a:r>
          </a:p>
          <a:p>
            <a:pPr algn="ctr" eaLnBrk="1" hangingPunct="1"/>
            <a:r>
              <a:rPr lang="tr-TR" altLang="tr-TR" sz="6600" b="1">
                <a:solidFill>
                  <a:srgbClr val="FF0000"/>
                </a:solidFill>
                <a:latin typeface="ALFABET98" pitchFamily="2" charset="0"/>
              </a:rPr>
              <a:t>KENAR UZUNLUKLARINA VE AÇILARINA GÖRE </a:t>
            </a:r>
            <a:r>
              <a:rPr lang="tr-TR" altLang="tr-TR" sz="6600" b="1">
                <a:latin typeface="ALFABET98" pitchFamily="2" charset="0"/>
              </a:rPr>
              <a:t>ÇEŞİTLERİ VARDIR</a:t>
            </a:r>
            <a:endParaRPr lang="tr-TR" altLang="tr-TR" sz="6600">
              <a:latin typeface="ALFABET98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191</Words>
  <Application>Microsoft Office PowerPoint</Application>
  <PresentationFormat>Ekran Gösterisi (4:3)</PresentationFormat>
  <Paragraphs>26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Arial</vt:lpstr>
      <vt:lpstr>Calibri</vt:lpstr>
      <vt:lpstr>ALFABET98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PC1</dc:creator>
  <cp:lastModifiedBy>The Uur</cp:lastModifiedBy>
  <cp:revision>54</cp:revision>
  <dcterms:created xsi:type="dcterms:W3CDTF">2010-03-31T17:51:08Z</dcterms:created>
  <dcterms:modified xsi:type="dcterms:W3CDTF">2016-02-29T08:02:08Z</dcterms:modified>
</cp:coreProperties>
</file>