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96" r:id="rId2"/>
    <p:sldId id="273" r:id="rId3"/>
    <p:sldId id="287" r:id="rId4"/>
    <p:sldId id="288" r:id="rId5"/>
    <p:sldId id="298" r:id="rId6"/>
    <p:sldId id="259" r:id="rId7"/>
    <p:sldId id="272" r:id="rId8"/>
    <p:sldId id="258" r:id="rId9"/>
    <p:sldId id="260" r:id="rId10"/>
    <p:sldId id="261" r:id="rId11"/>
    <p:sldId id="262" r:id="rId12"/>
    <p:sldId id="263" r:id="rId13"/>
    <p:sldId id="264" r:id="rId14"/>
    <p:sldId id="265" r:id="rId15"/>
    <p:sldId id="297" r:id="rId16"/>
    <p:sldId id="266" r:id="rId17"/>
    <p:sldId id="267" r:id="rId18"/>
    <p:sldId id="268" r:id="rId19"/>
    <p:sldId id="269" r:id="rId20"/>
    <p:sldId id="271" r:id="rId21"/>
    <p:sldId id="274" r:id="rId22"/>
    <p:sldId id="270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99" r:id="rId32"/>
    <p:sldId id="300" r:id="rId33"/>
    <p:sldId id="283" r:id="rId34"/>
    <p:sldId id="301" r:id="rId35"/>
    <p:sldId id="284" r:id="rId36"/>
    <p:sldId id="285" r:id="rId37"/>
    <p:sldId id="286" r:id="rId38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00"/>
    <a:srgbClr val="FF99FF"/>
    <a:srgbClr val="FF33CC"/>
    <a:srgbClr val="A12417"/>
    <a:srgbClr val="FF3300"/>
    <a:srgbClr val="FFFF00"/>
    <a:srgbClr val="E231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26" autoAdjust="0"/>
    <p:restoredTop sz="94660"/>
  </p:normalViewPr>
  <p:slideViewPr>
    <p:cSldViewPr>
      <p:cViewPr varScale="1">
        <p:scale>
          <a:sx n="85" d="100"/>
          <a:sy n="85" d="100"/>
        </p:scale>
        <p:origin x="150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D10DF37F-C89A-4124-95E0-382AAE8F589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999358ED-7BF9-4DD4-8A57-4235C243925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2634464F-E8AB-4E34-BD61-A886BA762868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0945F618-A72E-49C5-BB76-F0F0B673A69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/>
              <a:t>Asıl metin stillerini düzenlemek için tıklatın</a:t>
            </a:r>
          </a:p>
          <a:p>
            <a:pPr lvl="1"/>
            <a:r>
              <a:rPr lang="tr-TR" noProof="0"/>
              <a:t>İkinci düzey</a:t>
            </a:r>
          </a:p>
          <a:p>
            <a:pPr lvl="2"/>
            <a:r>
              <a:rPr lang="tr-TR" noProof="0"/>
              <a:t>Üçüncü düzey</a:t>
            </a:r>
          </a:p>
          <a:p>
            <a:pPr lvl="3"/>
            <a:r>
              <a:rPr lang="tr-TR" noProof="0"/>
              <a:t>Dördüncü düzey</a:t>
            </a:r>
          </a:p>
          <a:p>
            <a:pPr lvl="4"/>
            <a:r>
              <a:rPr lang="tr-TR" noProof="0"/>
              <a:t>Beşinci düzey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D33D8C0C-D05F-4BE8-9AFE-95AF9CF12F2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FBAF59F8-4707-4174-9A6C-C90CE32BDD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FFDAF6C-54F3-4D68-8BFD-300AA61034D7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AD24550D-A43A-464E-9DB0-E4A438CC97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5CD932E-965A-4D42-806E-17022ED39DD1}" type="slidenum">
              <a:rPr lang="tr-TR" altLang="tr-TR"/>
              <a:pPr eaLnBrk="1" hangingPunct="1"/>
              <a:t>6</a:t>
            </a:fld>
            <a:endParaRPr lang="tr-TR" altLang="tr-TR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7DFCA882-FAD0-48B9-928F-FAFE48DA8A2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E89FF23A-3C25-43FA-8270-770C371BA3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E664112E-FE61-4B45-BBF1-055B622C64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BC7DFA9-4AB2-485A-BE7C-84392B8988FA}" type="slidenum">
              <a:rPr lang="tr-TR" altLang="tr-TR"/>
              <a:pPr eaLnBrk="1" hangingPunct="1"/>
              <a:t>19</a:t>
            </a:fld>
            <a:endParaRPr lang="tr-TR" altLang="tr-TR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131789B4-12FA-4840-B885-CCC55DE0CFB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7BC8738A-5500-4B59-B2CB-090645E3D7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147B6C56-8092-4EA6-89DB-41C681A7EE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3BF21E0-4DCD-425C-8CD9-430ED55FBDB1}" type="slidenum">
              <a:rPr lang="tr-TR" altLang="tr-TR"/>
              <a:pPr eaLnBrk="1" hangingPunct="1"/>
              <a:t>20</a:t>
            </a:fld>
            <a:endParaRPr lang="tr-TR" altLang="tr-TR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2A208A3C-2FDC-4C9F-BDFF-5F67618D534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59A9E810-0374-4AC4-9891-460599C46B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D6D8A961-8452-4625-B8D7-47B16F1006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792E3A6-0E8F-45AC-ADC7-EFA8C668EE64}" type="slidenum">
              <a:rPr lang="tr-TR" altLang="tr-TR"/>
              <a:pPr eaLnBrk="1" hangingPunct="1"/>
              <a:t>23</a:t>
            </a:fld>
            <a:endParaRPr lang="tr-TR" altLang="tr-TR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E8223B77-5E26-475E-9BAE-719CB4D5825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0D4116E1-32E8-46DD-BEA8-819D070B12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360F39B1-D944-457D-959B-744FDEE103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CD5FBE4-8E58-4334-B290-28F25FE8C7F6}" type="slidenum">
              <a:rPr lang="tr-TR" altLang="tr-TR"/>
              <a:pPr eaLnBrk="1" hangingPunct="1"/>
              <a:t>24</a:t>
            </a:fld>
            <a:endParaRPr lang="tr-TR" altLang="tr-TR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F3941F17-228B-426C-A937-D6019AA2EA6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C53C7BC1-6E8F-48FF-9099-F590FEFAAF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BF336C3A-F1F4-4B1D-B141-4BB4AD4750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724906A-614B-4E03-839F-56C0C58C4ACD}" type="slidenum">
              <a:rPr lang="tr-TR" altLang="tr-TR"/>
              <a:pPr eaLnBrk="1" hangingPunct="1"/>
              <a:t>25</a:t>
            </a:fld>
            <a:endParaRPr lang="tr-TR" altLang="tr-TR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B8E1B624-F6E5-473B-83CC-EF696ED2660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B5F39BCC-8B67-46B3-A327-805755B228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5A27378D-1F4D-45E4-BB89-DD9063AF83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1E930DE-C1F5-47CA-AFD1-4E73E25BA4CC}" type="slidenum">
              <a:rPr lang="tr-TR" altLang="tr-TR"/>
              <a:pPr eaLnBrk="1" hangingPunct="1"/>
              <a:t>26</a:t>
            </a:fld>
            <a:endParaRPr lang="tr-TR" altLang="tr-TR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E657C069-E999-42AB-BD6A-86D26798FED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F0682EEA-6F94-4F01-9120-92663F994A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2218D3C2-40C0-4C54-BF7F-5290DC401D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AC94629-8EBA-4EF1-BF39-1E7B4F99C87B}" type="slidenum">
              <a:rPr lang="tr-TR" altLang="tr-TR"/>
              <a:pPr eaLnBrk="1" hangingPunct="1"/>
              <a:t>10</a:t>
            </a:fld>
            <a:endParaRPr lang="tr-TR" altLang="tr-TR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8A262120-CCC0-47F9-B9C7-9BED8354341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8E44A3E0-D69A-406D-BC0A-A72E43229B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1C9FA780-13C1-4529-B394-426B73607D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91DA6B8-417A-4F04-950C-030F34F8A12A}" type="slidenum">
              <a:rPr lang="tr-TR" altLang="tr-TR"/>
              <a:pPr eaLnBrk="1" hangingPunct="1"/>
              <a:t>11</a:t>
            </a:fld>
            <a:endParaRPr lang="tr-TR" altLang="tr-TR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8B4014FC-DFC3-4E42-A2FC-E3DB0AB7295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7058E509-F7AC-4764-9AF2-738CE118D7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5C55FCF0-08F1-4C1A-9353-206A6F27D4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0951E49-2725-4B91-8446-81A4A5FD9B43}" type="slidenum">
              <a:rPr lang="tr-TR" altLang="tr-TR"/>
              <a:pPr eaLnBrk="1" hangingPunct="1"/>
              <a:t>12</a:t>
            </a:fld>
            <a:endParaRPr lang="tr-TR" altLang="tr-TR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22025E59-C3F3-4FA0-9746-8857268860E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6A8483B3-B8F5-40E6-9F25-A43A6FFD9A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B77109C5-E8D3-4F79-96D0-1EB4904FE1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BB19880-8415-47CE-BEFD-7C7DA6C898A8}" type="slidenum">
              <a:rPr lang="tr-TR" altLang="tr-TR"/>
              <a:pPr eaLnBrk="1" hangingPunct="1"/>
              <a:t>13</a:t>
            </a:fld>
            <a:endParaRPr lang="tr-TR" altLang="tr-TR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AE55528D-575B-4938-860A-49AD4E16C70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BA233E2A-93DF-497F-A647-E53DA5BCA9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179061B4-F6C9-4A50-B697-9B551FED58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3796EA8-B8C5-4428-88D7-829752A738AA}" type="slidenum">
              <a:rPr lang="tr-TR" altLang="tr-TR"/>
              <a:pPr eaLnBrk="1" hangingPunct="1"/>
              <a:t>14</a:t>
            </a:fld>
            <a:endParaRPr lang="tr-TR" altLang="tr-TR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80D7EA79-E5E0-40A7-9688-663AD98E55F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9B7F8D7E-BC40-494B-AF09-F1486992BF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A28574E8-5D24-4818-B2BF-603CA9325B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47A63FB-A515-41B0-A898-41F48F232D3E}" type="slidenum">
              <a:rPr lang="tr-TR" altLang="tr-TR"/>
              <a:pPr eaLnBrk="1" hangingPunct="1"/>
              <a:t>16</a:t>
            </a:fld>
            <a:endParaRPr lang="tr-TR" altLang="tr-TR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E664F998-5B82-4BED-8C12-A112C043D48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AB9871E1-D09F-4BFD-AB18-2492DBDA36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B0400860-F31B-43F5-936E-FF456CC40B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3AD725D-F12B-47B4-8440-652627855EE7}" type="slidenum">
              <a:rPr lang="tr-TR" altLang="tr-TR"/>
              <a:pPr eaLnBrk="1" hangingPunct="1"/>
              <a:t>17</a:t>
            </a:fld>
            <a:endParaRPr lang="tr-TR" altLang="tr-TR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F0CCAC62-BD4C-49E9-A0F9-827C1957290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31584BF9-19D5-4193-8BAB-387A818E7B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7C1FCCFE-280F-4AC3-8D70-66ACC3021F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BA5C437-ED77-41F3-B4C1-0F563BB65CC6}" type="slidenum">
              <a:rPr lang="tr-TR" altLang="tr-TR"/>
              <a:pPr eaLnBrk="1" hangingPunct="1"/>
              <a:t>18</a:t>
            </a:fld>
            <a:endParaRPr lang="tr-TR" altLang="tr-TR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1F9BC72D-B34F-4A1C-9D56-49056B3F56E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C12B4F45-E79B-45B4-8B9A-E356AF37A6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1F061C5-C6E0-4335-8E63-543EE4CDB3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AHMET HARMANBAŞI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C24D197-C8F5-430D-A87B-00C3E1F95B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MERSİN ÇANKAYA İ.Ö.O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597A3B2-10A3-4154-AC46-AB5CCE646D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6563F0-98E5-4492-AA4D-503DB5FB5262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568072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53326C0-7C7E-4FC2-9648-91003849D5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AHMET HARMANBAŞI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DF793D3-712B-4DEB-93CE-5EB9583C98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MERSİN ÇANKAYA İ.Ö.O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7784F67-D515-431D-B59A-8EF6C8B9C6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E61353-6D9D-4E5E-888D-261F993AEE0E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254476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1CCA15-BC04-4E85-978C-E51D44B65E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AHMET HARMANBAŞI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F7F4AC1-C95A-418F-BBC3-693122E714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MERSİN ÇANKAYA İ.Ö.O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4EFA0B6-F15D-4CDA-87CD-F881EFC964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4066AB-215C-4987-A801-77440624D32F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381145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F0D574A-97F0-42E7-BF7D-EDA1A4C60A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AHMET HARMANBAŞI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567351D-C912-44D5-ACA2-7B5EEEC1B8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MERSİN ÇANKAYA İ.Ö.O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0836332-C9BA-475E-8753-B8FD8EB200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C8AFF4-2482-45E1-9C70-477ACF12BA26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365065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84EDF59-0800-441F-A0E1-D93C6FCAB8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AHMET HARMANBAŞI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965D2B1-4F28-4E8C-B6A7-4828A68A85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MERSİN ÇANKAYA İ.Ö.O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12129C3-5B3A-4151-B17E-A61673D01D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05B041-5835-475C-BC21-AF0C68EB4EFD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438734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6C2D481-EB50-4770-808D-240AFBBDBE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AHMET HARMANBAŞI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AB769F4-4EAE-411C-99F0-B2A50EED7B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MERSİN ÇANKAYA İ.Ö.O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7C66C25-A56B-4FC2-8EB9-87213D9772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F27091-6D0A-475F-AE3D-4A00344A96EB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095325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1955B9-236A-4A67-81ED-FF7DABA8E3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AHMET HARMANBAŞI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4E9CFC-7E11-4354-8F0B-BA498F0198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MERSİN ÇANKAYA İ.Ö.O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AC12B9-3497-432A-BA4E-BBCC5BD79A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276018-8851-497A-A4D2-A2AA668BA69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937909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94BFBEA-09D3-48D9-9BCB-9CA368995A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AHMET HARMANBAŞI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D9D798D-2C2D-4BCA-AABF-6213392262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MERSİN ÇANKAYA İ.Ö.O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788F0C8-3940-470F-A0E5-47C091C1D8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32674D-FD87-40D6-A0FA-A5E0D2B6D7C0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835108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20A91A7-7F08-4779-831F-16A7D5F61D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AHMET HARMANBAŞI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4AC17B2-2519-425A-8142-7530527AD3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MERSİN ÇANKAYA İ.Ö.O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A3EF546-95CE-48BA-BF79-135F48FA51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7C2817-DB5F-4E21-B377-D46856A23263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011753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9E956FE-A37D-496D-8E9E-11F3A0496C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AHMET HARMANBAŞI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19B8028-32D7-4C02-A3D4-C45C21F710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MERSİN ÇANKAYA İ.Ö.O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5F6D5D3-86C4-456A-841F-72B5519067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903614-364F-4B23-9B5F-7AFC3F8D6541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507952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446F27-4EA7-4722-801C-1312E47151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AHMET HARMANBAŞI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5326BA-D625-447D-AE91-A33BE95A95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MERSİN ÇANKAYA İ.Ö.O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F4624E-F8FE-47B5-9045-3555355EBF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16EB48-F3DC-46C4-92C6-4ED0592AA368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714476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A7155F-4469-423B-9289-51ABD4F2B8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AHMET HARMANBAŞI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C818C1-D4DF-4BB1-ABC5-459DCC2720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MERSİN ÇANKAYA İ.Ö.O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6259E9-30B5-4107-9DA5-9BE6E50D68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38F132-5CDD-4FEB-8526-1BF6C8BB1FFA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966060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7316FC1-C11E-4298-A2F6-9522398D4E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başlık stili için tıklatın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10E1D43-E60C-49C0-971C-70F2F68430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metin stillerini düzenlemek için tıklatın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575BC6B-B84E-4E64-B6B6-C9E83F83B2C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r>
              <a:rPr lang="tr-TR"/>
              <a:t>AHMET HARMANBAŞI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A439785-AF96-447F-9B58-2108EC5F1B4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r>
              <a:rPr lang="tr-TR"/>
              <a:t>MERSİN ÇANKAYA İ.Ö.O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4850447-6F5E-49DC-A991-5A9F0B806FB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99530D2-E4F9-473B-8C2A-12C3CC4AE845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haber3.com/dunyada-yer-cekimi-olmasaydi-foto-galerisi-9719-p2.htm#image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hyperlink" Target="http://www.cocuklaricin.net/goklerdekiihtisam1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msxlabs.org/forum/ext.php?ref=http%3A%2F%2Fwww.girisgen.com%2Fportal%2Fdosyalar%2Fyer-cekimi-olmasaydi.asp%3Fkonuid%3D3016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msxlabs.org/forum/ext.php?ref=http%3A%2F%2Fwww.girisgen.com%2Fportal%2Fdosyalar%2Fyer-cekimi-olmasaydi.asp%3Fkonuid%3D3016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msxlabs.org/forum/ext.php?ref=http%3A%2F%2Fwww.girisgen.com%2Fportal%2Fdosyalar%2Fyer-cekimi-olmasaydi.asp%3Fkonuid%3D3016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haber3.com/gallery.php?id=5141&amp;no=2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ber3.com/dunyada-yer-cekimi-olmasaydi-foto-galerisi-9719-p11.htm#image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Veri Yer Tutucusu">
            <a:extLst>
              <a:ext uri="{FF2B5EF4-FFF2-40B4-BE49-F238E27FC236}">
                <a16:creationId xmlns:a16="http://schemas.microsoft.com/office/drawing/2014/main" id="{700C865A-C1F7-4ED8-B8FB-0DFF3FE4C05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/>
              <a:t>AHMET HARMANBAŞI</a:t>
            </a:r>
          </a:p>
        </p:txBody>
      </p:sp>
      <p:sp>
        <p:nvSpPr>
          <p:cNvPr id="2051" name="2 Altbilgi Yer Tutucusu">
            <a:extLst>
              <a:ext uri="{FF2B5EF4-FFF2-40B4-BE49-F238E27FC236}">
                <a16:creationId xmlns:a16="http://schemas.microsoft.com/office/drawing/2014/main" id="{B7E3C8D6-F9A7-460E-BAB8-08D55C06C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/>
              <a:t>MERSİN ÇANKAYA İ.Ö.O</a:t>
            </a:r>
          </a:p>
        </p:txBody>
      </p:sp>
      <p:pic>
        <p:nvPicPr>
          <p:cNvPr id="2052" name="Picture 4" descr="Dünyada yer çekimi olmasaydı.. 1">
            <a:hlinkClick r:id="rId2"/>
            <a:extLst>
              <a:ext uri="{FF2B5EF4-FFF2-40B4-BE49-F238E27FC236}">
                <a16:creationId xmlns:a16="http://schemas.microsoft.com/office/drawing/2014/main" id="{CD1BBCBC-798C-40C8-8D97-9884F2C30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WordArt 5">
            <a:extLst>
              <a:ext uri="{FF2B5EF4-FFF2-40B4-BE49-F238E27FC236}">
                <a16:creationId xmlns:a16="http://schemas.microsoft.com/office/drawing/2014/main" id="{5C9066DF-6807-4FB4-8647-B66669ED48B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14400" y="0"/>
            <a:ext cx="8001000" cy="1144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100000">
                      <a:srgbClr val="FFFF00">
                        <a:alpha val="87999"/>
                      </a:srgbClr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KÜTLE VE ÇEKİM </a:t>
            </a:r>
          </a:p>
          <a:p>
            <a:pPr algn="ctr"/>
            <a:r>
              <a:rPr lang="tr-TR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100000">
                      <a:srgbClr val="FFFF00">
                        <a:alpha val="87999"/>
                      </a:srgbClr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KUVVETİ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2 Veri Yer Tutucusu">
            <a:extLst>
              <a:ext uri="{FF2B5EF4-FFF2-40B4-BE49-F238E27FC236}">
                <a16:creationId xmlns:a16="http://schemas.microsoft.com/office/drawing/2014/main" id="{7AFB7C07-7601-4182-9EFD-2096ABFD0B0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/>
              <a:t>AHMET HARMANBAŞI</a:t>
            </a:r>
          </a:p>
        </p:txBody>
      </p:sp>
      <p:sp>
        <p:nvSpPr>
          <p:cNvPr id="11267" name="3 Altbilgi Yer Tutucusu">
            <a:extLst>
              <a:ext uri="{FF2B5EF4-FFF2-40B4-BE49-F238E27FC236}">
                <a16:creationId xmlns:a16="http://schemas.microsoft.com/office/drawing/2014/main" id="{C11FC7C9-9761-454D-97E6-4BC988CB6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/>
              <a:t>MERSİN ÇANKAYA İ.Ö.O</a:t>
            </a:r>
          </a:p>
        </p:txBody>
      </p:sp>
      <p:pic>
        <p:nvPicPr>
          <p:cNvPr id="11268" name="Picture 2" descr="172129main_gpb-earth-300dpi%20copy (Small)">
            <a:extLst>
              <a:ext uri="{FF2B5EF4-FFF2-40B4-BE49-F238E27FC236}">
                <a16:creationId xmlns:a16="http://schemas.microsoft.com/office/drawing/2014/main" id="{FD1664A2-1610-4A82-8181-C9894704B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3">
            <a:extLst>
              <a:ext uri="{FF2B5EF4-FFF2-40B4-BE49-F238E27FC236}">
                <a16:creationId xmlns:a16="http://schemas.microsoft.com/office/drawing/2014/main" id="{F9610715-2883-411C-8022-2805B0556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28600"/>
            <a:ext cx="533400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tr-TR" altLang="tr-TR" sz="2500"/>
              <a:t>Yer çekimi kuvvetinin varlığını  Isaac Newton tarafından keşfedilmiştir.</a:t>
            </a:r>
          </a:p>
        </p:txBody>
      </p:sp>
      <p:sp>
        <p:nvSpPr>
          <p:cNvPr id="12292" name="Text Box 4">
            <a:extLst>
              <a:ext uri="{FF2B5EF4-FFF2-40B4-BE49-F238E27FC236}">
                <a16:creationId xmlns:a16="http://schemas.microsoft.com/office/drawing/2014/main" id="{0E25E1CE-B398-49B7-B830-40A06DB747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4876800"/>
            <a:ext cx="6400800" cy="1520825"/>
          </a:xfrm>
          <a:prstGeom prst="rect">
            <a:avLst/>
          </a:prstGeom>
          <a:solidFill>
            <a:srgbClr val="FFFF00">
              <a:alpha val="6196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tr-TR" altLang="tr-TR" sz="2500"/>
              <a:t>Kitap okurken başına elma düşen Newton bu durumunun neden düştüğünü irdelemiş, kendi adıyla </a:t>
            </a:r>
            <a:r>
              <a:rPr lang="tr-TR" altLang="tr-TR" sz="2500">
                <a:solidFill>
                  <a:srgbClr val="FF3300"/>
                </a:solidFill>
              </a:rPr>
              <a:t>Newton Kanunlarını </a:t>
            </a:r>
            <a:r>
              <a:rPr lang="tr-TR" altLang="tr-TR" sz="2500"/>
              <a:t>bulmuştur.</a:t>
            </a:r>
          </a:p>
        </p:txBody>
      </p:sp>
      <p:pic>
        <p:nvPicPr>
          <p:cNvPr id="12293" name="Picture 5" descr="IsaacNewton-1689">
            <a:extLst>
              <a:ext uri="{FF2B5EF4-FFF2-40B4-BE49-F238E27FC236}">
                <a16:creationId xmlns:a16="http://schemas.microsoft.com/office/drawing/2014/main" id="{4FC1381D-1A19-4E73-9E7B-9FC455EF3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063" y="0"/>
            <a:ext cx="2547937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 descr="newton_apple_tree_hg_clr">
            <a:extLst>
              <a:ext uri="{FF2B5EF4-FFF2-40B4-BE49-F238E27FC236}">
                <a16:creationId xmlns:a16="http://schemas.microsoft.com/office/drawing/2014/main" id="{1C4C4B2B-F7D1-4F54-848F-1CE24EFE19E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82800"/>
            <a:ext cx="3246438" cy="477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65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1229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2 Veri Yer Tutucusu">
            <a:extLst>
              <a:ext uri="{FF2B5EF4-FFF2-40B4-BE49-F238E27FC236}">
                <a16:creationId xmlns:a16="http://schemas.microsoft.com/office/drawing/2014/main" id="{2A75D9C1-42FF-469D-810C-4303642BC36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/>
              <a:t>AHMET HARMANBAŞI</a:t>
            </a:r>
          </a:p>
        </p:txBody>
      </p:sp>
      <p:sp>
        <p:nvSpPr>
          <p:cNvPr id="12291" name="3 Altbilgi Yer Tutucusu">
            <a:extLst>
              <a:ext uri="{FF2B5EF4-FFF2-40B4-BE49-F238E27FC236}">
                <a16:creationId xmlns:a16="http://schemas.microsoft.com/office/drawing/2014/main" id="{CC04C4C8-7509-4180-B00F-54147F105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/>
              <a:t>MERSİN ÇANKAYA İ.Ö.O</a:t>
            </a:r>
          </a:p>
        </p:txBody>
      </p:sp>
      <p:pic>
        <p:nvPicPr>
          <p:cNvPr id="14338" name="Picture 2" descr="planets-scale">
            <a:extLst>
              <a:ext uri="{FF2B5EF4-FFF2-40B4-BE49-F238E27FC236}">
                <a16:creationId xmlns:a16="http://schemas.microsoft.com/office/drawing/2014/main" id="{2CA70DC8-5868-4862-AA93-C21DAFDDC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3">
            <a:extLst>
              <a:ext uri="{FF2B5EF4-FFF2-40B4-BE49-F238E27FC236}">
                <a16:creationId xmlns:a16="http://schemas.microsoft.com/office/drawing/2014/main" id="{5CDF9BB8-D186-44CE-BE75-BE3FFA079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44450"/>
            <a:ext cx="67691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5000"/>
              </a:lnSpc>
              <a:defRPr/>
            </a:pPr>
            <a:r>
              <a:rPr lang="tr-TR" sz="26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Yer çekimi</a:t>
            </a:r>
            <a:r>
              <a:rPr lang="tr-TR" sz="2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dünyadaki bir kütle çekim kuvvetidir.</a:t>
            </a:r>
          </a:p>
        </p:txBody>
      </p:sp>
      <p:sp>
        <p:nvSpPr>
          <p:cNvPr id="14340" name="Text Box 4">
            <a:extLst>
              <a:ext uri="{FF2B5EF4-FFF2-40B4-BE49-F238E27FC236}">
                <a16:creationId xmlns:a16="http://schemas.microsoft.com/office/drawing/2014/main" id="{16767124-F14D-43AF-9E2E-88F40B864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15000"/>
            <a:ext cx="903605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5000"/>
              </a:lnSpc>
              <a:defRPr/>
            </a:pPr>
            <a:r>
              <a:rPr lang="tr-TR" sz="2600" b="1">
                <a:solidFill>
                  <a:srgbClr val="E6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Her gök cismi </a:t>
            </a:r>
            <a:r>
              <a:rPr lang="tr-TR" sz="2800" b="1">
                <a:solidFill>
                  <a:srgbClr val="E6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kütle çekim kuvvetine</a:t>
            </a:r>
            <a:r>
              <a:rPr lang="tr-TR" sz="2600" b="1">
                <a:solidFill>
                  <a:srgbClr val="E6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sahiptir.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3" presetClass="entr" presetSubtype="28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43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2 Veri Yer Tutucusu">
            <a:extLst>
              <a:ext uri="{FF2B5EF4-FFF2-40B4-BE49-F238E27FC236}">
                <a16:creationId xmlns:a16="http://schemas.microsoft.com/office/drawing/2014/main" id="{1065203B-D0C0-4136-815B-2CCE540958B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/>
              <a:t>AHMET HARMANBAŞI</a:t>
            </a:r>
          </a:p>
        </p:txBody>
      </p:sp>
      <p:sp>
        <p:nvSpPr>
          <p:cNvPr id="13315" name="3 Altbilgi Yer Tutucusu">
            <a:extLst>
              <a:ext uri="{FF2B5EF4-FFF2-40B4-BE49-F238E27FC236}">
                <a16:creationId xmlns:a16="http://schemas.microsoft.com/office/drawing/2014/main" id="{0C822693-D96F-4C23-9D68-FD6B1AA34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/>
              <a:t>MERSİN ÇANKAYA İ.Ö.O</a:t>
            </a:r>
          </a:p>
        </p:txBody>
      </p:sp>
      <p:pic>
        <p:nvPicPr>
          <p:cNvPr id="16386" name="Picture 2" descr="TwelvePlanets_l">
            <a:extLst>
              <a:ext uri="{FF2B5EF4-FFF2-40B4-BE49-F238E27FC236}">
                <a16:creationId xmlns:a16="http://schemas.microsoft.com/office/drawing/2014/main" id="{1AB86BF5-66D9-447A-8E45-34C181974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3">
            <a:extLst>
              <a:ext uri="{FF2B5EF4-FFF2-40B4-BE49-F238E27FC236}">
                <a16:creationId xmlns:a16="http://schemas.microsoft.com/office/drawing/2014/main" id="{BE307946-C8B6-4586-A781-EF6856EED7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4724400"/>
            <a:ext cx="701992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tr-TR" altLang="tr-TR" sz="2400">
                <a:solidFill>
                  <a:schemeClr val="bg1"/>
                </a:solidFill>
              </a:rPr>
              <a:t>Nasıl ki dünyamızın yer çekimi kuvveti varsa, </a:t>
            </a:r>
            <a:r>
              <a:rPr lang="tr-TR" altLang="tr-TR" sz="2400">
                <a:solidFill>
                  <a:srgbClr val="FFFF00"/>
                </a:solidFill>
              </a:rPr>
              <a:t>Ay’ın, Uranüs’ün, Mars’ın ve diğer milyonlarca gök cisminin</a:t>
            </a:r>
            <a:r>
              <a:rPr lang="tr-TR" altLang="tr-TR" sz="2400">
                <a:solidFill>
                  <a:schemeClr val="bg1"/>
                </a:solidFill>
              </a:rPr>
              <a:t> kendi </a:t>
            </a:r>
            <a:r>
              <a:rPr lang="tr-TR" altLang="tr-TR" sz="2400" b="1">
                <a:solidFill>
                  <a:schemeClr val="bg1"/>
                </a:solidFill>
              </a:rPr>
              <a:t>kütle çekim kuvvetleri</a:t>
            </a:r>
            <a:r>
              <a:rPr lang="tr-TR" altLang="tr-TR" sz="2400">
                <a:solidFill>
                  <a:schemeClr val="bg1"/>
                </a:solidFill>
              </a:rPr>
              <a:t> vardır.</a:t>
            </a:r>
            <a:endParaRPr lang="tr-TR" altLang="tr-TR" sz="2400" u="sng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2 Veri Yer Tutucusu">
            <a:extLst>
              <a:ext uri="{FF2B5EF4-FFF2-40B4-BE49-F238E27FC236}">
                <a16:creationId xmlns:a16="http://schemas.microsoft.com/office/drawing/2014/main" id="{30C5697F-1890-40AD-AAAE-D6E513EDFB8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/>
              <a:t>AHMET HARMANBAŞI</a:t>
            </a:r>
          </a:p>
        </p:txBody>
      </p:sp>
      <p:sp>
        <p:nvSpPr>
          <p:cNvPr id="14339" name="3 Altbilgi Yer Tutucusu">
            <a:extLst>
              <a:ext uri="{FF2B5EF4-FFF2-40B4-BE49-F238E27FC236}">
                <a16:creationId xmlns:a16="http://schemas.microsoft.com/office/drawing/2014/main" id="{4D9AB0DC-B1C3-4098-B58C-31270BE1C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/>
              <a:t>MERSİN ÇANKAYA İ.Ö.O</a:t>
            </a:r>
          </a:p>
        </p:txBody>
      </p:sp>
      <p:pic>
        <p:nvPicPr>
          <p:cNvPr id="14340" name="Picture 2" descr="TwelvePlanets_l">
            <a:extLst>
              <a:ext uri="{FF2B5EF4-FFF2-40B4-BE49-F238E27FC236}">
                <a16:creationId xmlns:a16="http://schemas.microsoft.com/office/drawing/2014/main" id="{77E5DD24-3DA2-4546-B2A1-2CD1C6D6D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3">
            <a:extLst>
              <a:ext uri="{FF2B5EF4-FFF2-40B4-BE49-F238E27FC236}">
                <a16:creationId xmlns:a16="http://schemas.microsoft.com/office/drawing/2014/main" id="{4656DDCA-9550-422F-B229-BEB321B8D9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188913"/>
            <a:ext cx="6372225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</a:pPr>
            <a:r>
              <a:rPr lang="tr-TR" altLang="tr-TR" sz="2500">
                <a:solidFill>
                  <a:srgbClr val="FFFF00"/>
                </a:solidFill>
              </a:rPr>
              <a:t>Her gök cisminin kütle çekim kuvveti </a:t>
            </a:r>
            <a:r>
              <a:rPr lang="tr-TR" altLang="tr-TR" sz="2500" b="1">
                <a:solidFill>
                  <a:srgbClr val="FFFF00"/>
                </a:solidFill>
              </a:rPr>
              <a:t>büyüklüğüne göre değişir.</a:t>
            </a:r>
          </a:p>
        </p:txBody>
      </p:sp>
      <p:sp>
        <p:nvSpPr>
          <p:cNvPr id="18436" name="Text Box 4">
            <a:extLst>
              <a:ext uri="{FF2B5EF4-FFF2-40B4-BE49-F238E27FC236}">
                <a16:creationId xmlns:a16="http://schemas.microsoft.com/office/drawing/2014/main" id="{0B8F3468-AFCC-4D67-A7CC-54049D1954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5229225"/>
            <a:ext cx="61563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tr-TR" altLang="tr-TR" sz="2400" b="1">
                <a:solidFill>
                  <a:schemeClr val="bg1"/>
                </a:solidFill>
              </a:rPr>
              <a:t>Daha büyük kütleli gök cisimlerinin çekim </a:t>
            </a:r>
            <a:r>
              <a:rPr lang="tr-TR" altLang="tr-TR" sz="2400" b="1">
                <a:solidFill>
                  <a:srgbClr val="FFFF00"/>
                </a:solidFill>
              </a:rPr>
              <a:t>kuvveti daha fazladır.</a:t>
            </a:r>
          </a:p>
        </p:txBody>
      </p:sp>
      <p:sp>
        <p:nvSpPr>
          <p:cNvPr id="18437" name="AutoShape 5">
            <a:extLst>
              <a:ext uri="{FF2B5EF4-FFF2-40B4-BE49-F238E27FC236}">
                <a16:creationId xmlns:a16="http://schemas.microsoft.com/office/drawing/2014/main" id="{C49C9ED2-C490-47AC-A5D7-8445C90CEC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3860800"/>
            <a:ext cx="576263" cy="1296988"/>
          </a:xfrm>
          <a:prstGeom prst="upArrow">
            <a:avLst>
              <a:gd name="adj1" fmla="val 50000"/>
              <a:gd name="adj2" fmla="val 56267"/>
            </a:avLst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1500">
                <a:solidFill>
                  <a:srgbClr val="FFFF00"/>
                </a:solidFill>
              </a:rPr>
              <a:t>EN ÇOK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15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  <p:bldP spid="18436" grpId="0"/>
      <p:bldP spid="184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2 Veri Yer Tutucusu">
            <a:extLst>
              <a:ext uri="{FF2B5EF4-FFF2-40B4-BE49-F238E27FC236}">
                <a16:creationId xmlns:a16="http://schemas.microsoft.com/office/drawing/2014/main" id="{2524EFEA-8B43-4FD7-933F-566A762CBFB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/>
              <a:t>AHMET HARMANBAŞI</a:t>
            </a:r>
          </a:p>
        </p:txBody>
      </p:sp>
      <p:sp>
        <p:nvSpPr>
          <p:cNvPr id="15363" name="3 Altbilgi Yer Tutucusu">
            <a:extLst>
              <a:ext uri="{FF2B5EF4-FFF2-40B4-BE49-F238E27FC236}">
                <a16:creationId xmlns:a16="http://schemas.microsoft.com/office/drawing/2014/main" id="{F69A0189-9FB7-4570-9A91-A86A10A12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/>
              <a:t>MERSİN ÇANKAYA İ.Ö.O</a:t>
            </a:r>
          </a:p>
        </p:txBody>
      </p:sp>
      <p:pic>
        <p:nvPicPr>
          <p:cNvPr id="20482" name="Picture 2" descr="earth-globe-browse (Small)">
            <a:extLst>
              <a:ext uri="{FF2B5EF4-FFF2-40B4-BE49-F238E27FC236}">
                <a16:creationId xmlns:a16="http://schemas.microsoft.com/office/drawing/2014/main" id="{2D803DBD-1715-424C-AC52-93B3C23DE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7588"/>
            <a:ext cx="5724525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 descr="moon">
            <a:extLst>
              <a:ext uri="{FF2B5EF4-FFF2-40B4-BE49-F238E27FC236}">
                <a16:creationId xmlns:a16="http://schemas.microsoft.com/office/drawing/2014/main" id="{1ACDFBB1-FBEE-4A3B-80B5-1A0579A44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371600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42775E-6 C 0.0276 0.04092 0.05538 0.08185 0.05555 0.13526 C 0.05573 0.18867 0.02465 0.25942 0.00156 0.32115 C -0.02153 0.38289 -0.05347 0.44994 -0.08264 0.5052 C -0.11181 0.56046 -0.12743 0.59607 -0.17309 0.65318 C -0.21875 0.71029 -0.30695 0.80647 -0.35712 0.84763 C -0.40729 0.88878 -0.44097 0.89457 -0.47466 0.90058 " pathEditMode="relative" ptsTypes="aaaaaaA">
                                      <p:cBhvr>
                                        <p:cTn id="10" dur="9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9900"/>
            </a:gs>
            <a:gs pos="100000">
              <a:srgbClr val="FFFF00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8" name="Picture 4" descr="planet31">
            <a:hlinkClick r:id="rId2"/>
            <a:extLst>
              <a:ext uri="{FF2B5EF4-FFF2-40B4-BE49-F238E27FC236}">
                <a16:creationId xmlns:a16="http://schemas.microsoft.com/office/drawing/2014/main" id="{2ABCCC2A-EAD5-4720-B8F7-08279DCA8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7696200" cy="524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9" name="Picture 5" descr="planet22">
            <a:extLst>
              <a:ext uri="{FF2B5EF4-FFF2-40B4-BE49-F238E27FC236}">
                <a16:creationId xmlns:a16="http://schemas.microsoft.com/office/drawing/2014/main" id="{A757EA82-F494-4B80-88AE-FDF3079FDC0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914400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0" name="Text Box 6">
            <a:extLst>
              <a:ext uri="{FF2B5EF4-FFF2-40B4-BE49-F238E27FC236}">
                <a16:creationId xmlns:a16="http://schemas.microsoft.com/office/drawing/2014/main" id="{B649D89C-C162-4A1D-9160-16DF0DB5B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5888"/>
            <a:ext cx="9144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tr-TR" altLang="tr-TR" sz="2400"/>
              <a:t>Ay </a:t>
            </a:r>
            <a:r>
              <a:rPr lang="tr-TR" altLang="tr-TR" sz="2400">
                <a:solidFill>
                  <a:srgbClr val="0000FF"/>
                </a:solidFill>
              </a:rPr>
              <a:t>kütle olarak Dünya’mızdan</a:t>
            </a:r>
            <a:r>
              <a:rPr lang="tr-TR" altLang="tr-TR" sz="2400">
                <a:solidFill>
                  <a:srgbClr val="FFFF00"/>
                </a:solidFill>
              </a:rPr>
              <a:t> </a:t>
            </a:r>
            <a:r>
              <a:rPr lang="tr-TR" altLang="tr-TR" sz="2400"/>
              <a:t>küçük olduğu için</a:t>
            </a:r>
            <a:r>
              <a:rPr lang="tr-TR" altLang="tr-TR" sz="2400">
                <a:solidFill>
                  <a:srgbClr val="FFFF00"/>
                </a:solidFill>
              </a:rPr>
              <a:t> </a:t>
            </a:r>
            <a:r>
              <a:rPr lang="tr-TR" altLang="tr-TR" sz="2400">
                <a:solidFill>
                  <a:srgbClr val="0000FF"/>
                </a:solidFill>
              </a:rPr>
              <a:t>Ay’ın sahip olduğu kütle</a:t>
            </a:r>
            <a:r>
              <a:rPr lang="tr-TR" altLang="tr-TR" sz="2400">
                <a:solidFill>
                  <a:srgbClr val="FFFF00"/>
                </a:solidFill>
              </a:rPr>
              <a:t> </a:t>
            </a:r>
            <a:r>
              <a:rPr lang="tr-TR" altLang="tr-TR" sz="2400" b="1"/>
              <a:t>çekim kuvveti de küçüktür</a:t>
            </a:r>
            <a:r>
              <a:rPr lang="tr-TR" altLang="tr-TR" sz="2400" b="1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1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6758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path" presetSubtype="0" repeatCount="500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2875 -0.14428 C -0.03264 -0.14428 0.175 0.0793 0.175 0.35514 C 0.175 0.62982 -0.03264 0.85456 -0.2875 0.85456 C -0.54288 0.85456 -0.75 0.62982 -0.75 0.35514 C -0.75 0.0793 -0.54288 -0.14428 -0.2875 -0.14428 Z " pathEditMode="fixed" rAng="0" ptsTypes="fffff">
                                      <p:cBhvr>
                                        <p:cTn id="27" dur="50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9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2 Veri Yer Tutucusu">
            <a:extLst>
              <a:ext uri="{FF2B5EF4-FFF2-40B4-BE49-F238E27FC236}">
                <a16:creationId xmlns:a16="http://schemas.microsoft.com/office/drawing/2014/main" id="{950B6E81-B0FA-4F0F-8ACC-454859B8236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/>
              <a:t>AHMET HARMANBAŞI</a:t>
            </a:r>
          </a:p>
        </p:txBody>
      </p:sp>
      <p:sp>
        <p:nvSpPr>
          <p:cNvPr id="17411" name="3 Altbilgi Yer Tutucusu">
            <a:extLst>
              <a:ext uri="{FF2B5EF4-FFF2-40B4-BE49-F238E27FC236}">
                <a16:creationId xmlns:a16="http://schemas.microsoft.com/office/drawing/2014/main" id="{77E57CE6-998F-4026-A8CD-C907549A1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/>
              <a:t>MERSİN ÇANKAYA İ.Ö.O</a:t>
            </a:r>
          </a:p>
        </p:txBody>
      </p:sp>
      <p:pic>
        <p:nvPicPr>
          <p:cNvPr id="22530" name="Picture 2" descr="170718main_Hot_Jupiter (Small)">
            <a:extLst>
              <a:ext uri="{FF2B5EF4-FFF2-40B4-BE49-F238E27FC236}">
                <a16:creationId xmlns:a16="http://schemas.microsoft.com/office/drawing/2014/main" id="{3099DA5A-C945-4CB8-BA43-664329459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 Box 4">
            <a:extLst>
              <a:ext uri="{FF2B5EF4-FFF2-40B4-BE49-F238E27FC236}">
                <a16:creationId xmlns:a16="http://schemas.microsoft.com/office/drawing/2014/main" id="{C684FA4F-A992-4BB1-8E78-1ECF16851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5434013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tr-TR" altLang="tr-TR" sz="2400">
                <a:solidFill>
                  <a:srgbClr val="FFFF66"/>
                </a:solidFill>
              </a:rPr>
              <a:t>Galaksideki diğer gök cisimleri de sahip oldukları kütlenin büyüklüğü ile doğru orantılı olarak daha büyük kütle çekim kuvvetine sahiptir.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2 Veri Yer Tutucusu">
            <a:extLst>
              <a:ext uri="{FF2B5EF4-FFF2-40B4-BE49-F238E27FC236}">
                <a16:creationId xmlns:a16="http://schemas.microsoft.com/office/drawing/2014/main" id="{01A1079F-BAAF-4566-AF8E-C937E4C464F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/>
              <a:t>AHMET HARMANBAŞI</a:t>
            </a:r>
          </a:p>
        </p:txBody>
      </p:sp>
      <p:sp>
        <p:nvSpPr>
          <p:cNvPr id="18435" name="3 Altbilgi Yer Tutucusu">
            <a:extLst>
              <a:ext uri="{FF2B5EF4-FFF2-40B4-BE49-F238E27FC236}">
                <a16:creationId xmlns:a16="http://schemas.microsoft.com/office/drawing/2014/main" id="{05121DD9-797A-4EA2-BEB3-97F5E10DC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/>
              <a:t>MERSİN ÇANKAYA İ.Ö.O</a:t>
            </a:r>
          </a:p>
        </p:txBody>
      </p:sp>
      <p:pic>
        <p:nvPicPr>
          <p:cNvPr id="24578" name="Picture 2" descr="scale_10k_440_330">
            <a:extLst>
              <a:ext uri="{FF2B5EF4-FFF2-40B4-BE49-F238E27FC236}">
                <a16:creationId xmlns:a16="http://schemas.microsoft.com/office/drawing/2014/main" id="{FBFB3C1D-85C7-4D93-B1F0-1DB1FE557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6049963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 Box 4">
            <a:extLst>
              <a:ext uri="{FF2B5EF4-FFF2-40B4-BE49-F238E27FC236}">
                <a16:creationId xmlns:a16="http://schemas.microsoft.com/office/drawing/2014/main" id="{3978D524-2322-4882-8ECD-237C9FCA4C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8913"/>
            <a:ext cx="91440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tr-TR" altLang="tr-TR" sz="2600">
                <a:solidFill>
                  <a:srgbClr val="CC3300"/>
                </a:solidFill>
              </a:rPr>
              <a:t>Kütle</a:t>
            </a:r>
            <a:r>
              <a:rPr lang="tr-TR" altLang="tr-TR" sz="2600">
                <a:solidFill>
                  <a:schemeClr val="bg1"/>
                </a:solidFill>
              </a:rPr>
              <a:t> çekim kuvvetini hayatımızın içersinde </a:t>
            </a:r>
            <a:r>
              <a:rPr lang="tr-TR" altLang="tr-TR" sz="2600" b="1">
                <a:solidFill>
                  <a:srgbClr val="FFFF00"/>
                </a:solidFill>
              </a:rPr>
              <a:t>ağırlık</a:t>
            </a:r>
            <a:r>
              <a:rPr lang="tr-TR" altLang="tr-TR" sz="2600">
                <a:solidFill>
                  <a:schemeClr val="bg1"/>
                </a:solidFill>
              </a:rPr>
              <a:t> olarak gözlemliyor olsak da bu </a:t>
            </a:r>
            <a:r>
              <a:rPr lang="tr-TR" altLang="tr-TR" sz="2600">
                <a:solidFill>
                  <a:srgbClr val="FFFF00"/>
                </a:solidFill>
              </a:rPr>
              <a:t>doğru değildir.</a:t>
            </a:r>
          </a:p>
        </p:txBody>
      </p:sp>
      <p:sp>
        <p:nvSpPr>
          <p:cNvPr id="24581" name="Text Box 5">
            <a:extLst>
              <a:ext uri="{FF2B5EF4-FFF2-40B4-BE49-F238E27FC236}">
                <a16:creationId xmlns:a16="http://schemas.microsoft.com/office/drawing/2014/main" id="{BB959853-0064-4DBF-AC6C-067664B180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600200"/>
            <a:ext cx="2698750" cy="3292475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90588"/>
                  <a:invGamma/>
                </a:schemeClr>
              </a:gs>
              <a:gs pos="100000">
                <a:schemeClr val="bg1">
                  <a:alpha val="62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5000"/>
              </a:lnSpc>
              <a:defRPr/>
            </a:pPr>
            <a:r>
              <a:rPr lang="tr-TR" sz="2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Kütle ve ağırlık kavramları birbirinden farklıdır.</a:t>
            </a:r>
          </a:p>
          <a:p>
            <a:pPr>
              <a:lnSpc>
                <a:spcPct val="125000"/>
              </a:lnSpc>
              <a:defRPr/>
            </a:pPr>
            <a:r>
              <a:rPr lang="tr-TR" sz="2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Gelin bu farkı izleyip anlamaya çalışalım.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  <p:bldP spid="2458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2 Veri Yer Tutucusu">
            <a:extLst>
              <a:ext uri="{FF2B5EF4-FFF2-40B4-BE49-F238E27FC236}">
                <a16:creationId xmlns:a16="http://schemas.microsoft.com/office/drawing/2014/main" id="{31FA1B06-3764-4C39-92DE-3A4313A4879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/>
              <a:t>AHMET HARMANBAŞI</a:t>
            </a:r>
          </a:p>
        </p:txBody>
      </p:sp>
      <p:sp>
        <p:nvSpPr>
          <p:cNvPr id="19459" name="3 Altbilgi Yer Tutucusu">
            <a:extLst>
              <a:ext uri="{FF2B5EF4-FFF2-40B4-BE49-F238E27FC236}">
                <a16:creationId xmlns:a16="http://schemas.microsoft.com/office/drawing/2014/main" id="{7CFA662B-8127-4967-808A-7FC00B25D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/>
              <a:t>MERSİN ÇANKAYA İ.Ö.O</a:t>
            </a:r>
          </a:p>
        </p:txBody>
      </p:sp>
      <p:pic>
        <p:nvPicPr>
          <p:cNvPr id="19460" name="Picture 2" descr="TwelvePlanets_l">
            <a:extLst>
              <a:ext uri="{FF2B5EF4-FFF2-40B4-BE49-F238E27FC236}">
                <a16:creationId xmlns:a16="http://schemas.microsoft.com/office/drawing/2014/main" id="{3488C55D-1145-4321-8ADD-391ECBEED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AutoShape 3">
            <a:extLst>
              <a:ext uri="{FF2B5EF4-FFF2-40B4-BE49-F238E27FC236}">
                <a16:creationId xmlns:a16="http://schemas.microsoft.com/office/drawing/2014/main" id="{1C8F8E62-48BE-41FF-9D1D-4188A13D30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381000"/>
            <a:ext cx="1319212" cy="1176338"/>
          </a:xfrm>
          <a:prstGeom prst="cube">
            <a:avLst>
              <a:gd name="adj" fmla="val 2500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3500" b="1">
                <a:latin typeface="Times New Roman" panose="02020603050405020304" pitchFamily="18" charset="0"/>
              </a:rPr>
              <a:t>5 kg</a:t>
            </a:r>
          </a:p>
        </p:txBody>
      </p:sp>
      <p:sp>
        <p:nvSpPr>
          <p:cNvPr id="26628" name="Text Box 4">
            <a:extLst>
              <a:ext uri="{FF2B5EF4-FFF2-40B4-BE49-F238E27FC236}">
                <a16:creationId xmlns:a16="http://schemas.microsoft.com/office/drawing/2014/main" id="{CC300115-58AA-48EB-BD44-AC515CE15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5157788"/>
            <a:ext cx="9109075" cy="1085850"/>
          </a:xfrm>
          <a:prstGeom prst="rect">
            <a:avLst/>
          </a:prstGeom>
          <a:solidFill>
            <a:schemeClr val="tx1">
              <a:alpha val="8196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tr-TR" altLang="tr-TR" sz="2600">
                <a:solidFill>
                  <a:srgbClr val="66FFFF"/>
                </a:solidFill>
              </a:rPr>
              <a:t>Kütle</a:t>
            </a:r>
            <a:r>
              <a:rPr lang="tr-TR" altLang="tr-TR" sz="2600">
                <a:solidFill>
                  <a:schemeClr val="bg1"/>
                </a:solidFill>
              </a:rPr>
              <a:t> cisimdeki </a:t>
            </a:r>
            <a:r>
              <a:rPr lang="tr-TR" altLang="tr-TR" sz="2600">
                <a:solidFill>
                  <a:srgbClr val="66FFFF"/>
                </a:solidFill>
              </a:rPr>
              <a:t>madde miktarıdır</a:t>
            </a:r>
            <a:r>
              <a:rPr lang="tr-TR" altLang="tr-TR" sz="2600">
                <a:solidFill>
                  <a:schemeClr val="bg1"/>
                </a:solidFill>
              </a:rPr>
              <a:t>. Yani farklı gezegenlere gitsek bile </a:t>
            </a:r>
            <a:r>
              <a:rPr lang="tr-TR" altLang="tr-TR" sz="2600">
                <a:solidFill>
                  <a:srgbClr val="FFFF00"/>
                </a:solidFill>
              </a:rPr>
              <a:t>bir cismin kütlesi değişmez.</a:t>
            </a:r>
          </a:p>
        </p:txBody>
      </p:sp>
      <p:sp>
        <p:nvSpPr>
          <p:cNvPr id="26629" name="AutoShape 5">
            <a:extLst>
              <a:ext uri="{FF2B5EF4-FFF2-40B4-BE49-F238E27FC236}">
                <a16:creationId xmlns:a16="http://schemas.microsoft.com/office/drawing/2014/main" id="{30EEA276-DA7D-4C7A-BBF3-1CB432DBE9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81000"/>
            <a:ext cx="1319213" cy="1176338"/>
          </a:xfrm>
          <a:prstGeom prst="cube">
            <a:avLst>
              <a:gd name="adj" fmla="val 2500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3500" b="1">
                <a:latin typeface="Times New Roman" panose="02020603050405020304" pitchFamily="18" charset="0"/>
              </a:rPr>
              <a:t>5 kg</a:t>
            </a:r>
          </a:p>
        </p:txBody>
      </p:sp>
      <p:sp>
        <p:nvSpPr>
          <p:cNvPr id="26630" name="AutoShape 6">
            <a:extLst>
              <a:ext uri="{FF2B5EF4-FFF2-40B4-BE49-F238E27FC236}">
                <a16:creationId xmlns:a16="http://schemas.microsoft.com/office/drawing/2014/main" id="{6E63077C-5A0D-476D-8161-D7C1825935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381000"/>
            <a:ext cx="1319213" cy="1176338"/>
          </a:xfrm>
          <a:prstGeom prst="cube">
            <a:avLst>
              <a:gd name="adj" fmla="val 2500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3500" b="1">
                <a:latin typeface="Times New Roman" panose="02020603050405020304" pitchFamily="18" charset="0"/>
              </a:rPr>
              <a:t>5 kg</a:t>
            </a:r>
          </a:p>
        </p:txBody>
      </p:sp>
      <p:sp>
        <p:nvSpPr>
          <p:cNvPr id="26631" name="AutoShape 7">
            <a:extLst>
              <a:ext uri="{FF2B5EF4-FFF2-40B4-BE49-F238E27FC236}">
                <a16:creationId xmlns:a16="http://schemas.microsoft.com/office/drawing/2014/main" id="{170186EE-82A8-4ED9-84AF-24436A79B3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304800"/>
            <a:ext cx="1319213" cy="1176338"/>
          </a:xfrm>
          <a:prstGeom prst="cube">
            <a:avLst>
              <a:gd name="adj" fmla="val 2500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3500" b="1">
                <a:latin typeface="Times New Roman" panose="02020603050405020304" pitchFamily="18" charset="0"/>
              </a:rPr>
              <a:t>5 kg</a:t>
            </a:r>
          </a:p>
        </p:txBody>
      </p:sp>
      <p:sp>
        <p:nvSpPr>
          <p:cNvPr id="19466" name="AutoShape 8">
            <a:extLst>
              <a:ext uri="{FF2B5EF4-FFF2-40B4-BE49-F238E27FC236}">
                <a16:creationId xmlns:a16="http://schemas.microsoft.com/office/drawing/2014/main" id="{69A3CE08-7BFE-499E-AFF1-F38410100A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600200"/>
            <a:ext cx="228600" cy="533400"/>
          </a:xfrm>
          <a:prstGeom prst="downArrow">
            <a:avLst>
              <a:gd name="adj1" fmla="val 50000"/>
              <a:gd name="adj2" fmla="val 5833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9467" name="AutoShape 9">
            <a:extLst>
              <a:ext uri="{FF2B5EF4-FFF2-40B4-BE49-F238E27FC236}">
                <a16:creationId xmlns:a16="http://schemas.microsoft.com/office/drawing/2014/main" id="{99854671-9A1D-4898-B6FA-BC350D416A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1600200"/>
            <a:ext cx="228600" cy="533400"/>
          </a:xfrm>
          <a:prstGeom prst="downArrow">
            <a:avLst>
              <a:gd name="adj1" fmla="val 50000"/>
              <a:gd name="adj2" fmla="val 5833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9468" name="AutoShape 10">
            <a:extLst>
              <a:ext uri="{FF2B5EF4-FFF2-40B4-BE49-F238E27FC236}">
                <a16:creationId xmlns:a16="http://schemas.microsoft.com/office/drawing/2014/main" id="{3863A9E6-D02A-4A88-8E80-80EA518C30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1600200"/>
            <a:ext cx="228600" cy="533400"/>
          </a:xfrm>
          <a:prstGeom prst="downArrow">
            <a:avLst>
              <a:gd name="adj1" fmla="val 50000"/>
              <a:gd name="adj2" fmla="val 5833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9469" name="AutoShape 11">
            <a:extLst>
              <a:ext uri="{FF2B5EF4-FFF2-40B4-BE49-F238E27FC236}">
                <a16:creationId xmlns:a16="http://schemas.microsoft.com/office/drawing/2014/main" id="{E668550C-D74B-4384-A2D4-D7162CC0A7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1447800"/>
            <a:ext cx="228600" cy="533400"/>
          </a:xfrm>
          <a:prstGeom prst="downArrow">
            <a:avLst>
              <a:gd name="adj1" fmla="val 50000"/>
              <a:gd name="adj2" fmla="val 5833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62428E-6 L 0.67726 -4.62428E-6 " pathEditMode="relative" ptsTypes="AA">
                                      <p:cBhvr>
                                        <p:cTn id="9" dur="8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62428E-6 L 0.67726 -4.62428E-6 " pathEditMode="relative" ptsTypes="AA">
                                      <p:cBhvr>
                                        <p:cTn id="11" dur="8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62428E-6 L 0.67726 -4.62428E-6 " pathEditMode="relative" ptsTypes="AA">
                                      <p:cBhvr>
                                        <p:cTn id="13" dur="8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62428E-6 L 0.67726 -4.62428E-6 " pathEditMode="relative" ptsTypes="AA">
                                      <p:cBhvr>
                                        <p:cTn id="15" dur="8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animBg="1"/>
      <p:bldP spid="26628" grpId="0" animBg="1"/>
      <p:bldP spid="26629" grpId="0" animBg="1"/>
      <p:bldP spid="26630" grpId="0" animBg="1"/>
      <p:bldP spid="2663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2 Veri Yer Tutucusu">
            <a:extLst>
              <a:ext uri="{FF2B5EF4-FFF2-40B4-BE49-F238E27FC236}">
                <a16:creationId xmlns:a16="http://schemas.microsoft.com/office/drawing/2014/main" id="{CE0D1EB8-BD0A-42B5-808A-0407D49C412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/>
              <a:t>AHMET HARMANBAŞI</a:t>
            </a:r>
          </a:p>
        </p:txBody>
      </p:sp>
      <p:sp>
        <p:nvSpPr>
          <p:cNvPr id="20483" name="3 Altbilgi Yer Tutucusu">
            <a:extLst>
              <a:ext uri="{FF2B5EF4-FFF2-40B4-BE49-F238E27FC236}">
                <a16:creationId xmlns:a16="http://schemas.microsoft.com/office/drawing/2014/main" id="{0608F24C-D4A2-46E7-9935-B465D049D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/>
              <a:t>MERSİN ÇANKAYA İ.Ö.O</a:t>
            </a:r>
          </a:p>
        </p:txBody>
      </p:sp>
      <p:pic>
        <p:nvPicPr>
          <p:cNvPr id="20484" name="Picture 2" descr="TwelvePlanets_l">
            <a:extLst>
              <a:ext uri="{FF2B5EF4-FFF2-40B4-BE49-F238E27FC236}">
                <a16:creationId xmlns:a16="http://schemas.microsoft.com/office/drawing/2014/main" id="{47CCE58D-68F6-4270-8371-4748A26D5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 Box 3">
            <a:extLst>
              <a:ext uri="{FF2B5EF4-FFF2-40B4-BE49-F238E27FC236}">
                <a16:creationId xmlns:a16="http://schemas.microsoft.com/office/drawing/2014/main" id="{3F13420B-25B1-4303-980E-649E83B60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4725988"/>
            <a:ext cx="9109075" cy="1582737"/>
          </a:xfrm>
          <a:prstGeom prst="rect">
            <a:avLst/>
          </a:prstGeom>
          <a:solidFill>
            <a:schemeClr val="tx1">
              <a:alpha val="8196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tr-TR" altLang="tr-TR" sz="2600">
                <a:solidFill>
                  <a:srgbClr val="FFFF00"/>
                </a:solidFill>
              </a:rPr>
              <a:t>Ağırlık</a:t>
            </a:r>
            <a:r>
              <a:rPr lang="tr-TR" altLang="tr-TR" sz="2600">
                <a:solidFill>
                  <a:schemeClr val="bg1"/>
                </a:solidFill>
              </a:rPr>
              <a:t> ise cisme etki eden </a:t>
            </a:r>
            <a:r>
              <a:rPr lang="tr-TR" altLang="tr-TR" sz="2600">
                <a:solidFill>
                  <a:srgbClr val="FFFF00"/>
                </a:solidFill>
              </a:rPr>
              <a:t>yer çekimi kuvvetidir</a:t>
            </a:r>
            <a:r>
              <a:rPr lang="tr-TR" altLang="tr-TR" sz="2600">
                <a:solidFill>
                  <a:schemeClr val="bg1"/>
                </a:solidFill>
              </a:rPr>
              <a:t>. Çekim kuvvetine bağlı olduğu için aynı cismin ağırlığı </a:t>
            </a:r>
            <a:r>
              <a:rPr lang="tr-TR" altLang="tr-TR" sz="2600">
                <a:solidFill>
                  <a:srgbClr val="FFFF00"/>
                </a:solidFill>
              </a:rPr>
              <a:t>farklı gezegenlerde değişiktir.</a:t>
            </a: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567309AD-F34B-4A2E-B0EA-8CCBEAEE765A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381000"/>
            <a:ext cx="6383338" cy="1081088"/>
            <a:chOff x="747" y="300"/>
            <a:chExt cx="4021" cy="681"/>
          </a:xfrm>
        </p:grpSpPr>
        <p:sp>
          <p:nvSpPr>
            <p:cNvPr id="20499" name="AutoShape 5">
              <a:extLst>
                <a:ext uri="{FF2B5EF4-FFF2-40B4-BE49-F238E27FC236}">
                  <a16:creationId xmlns:a16="http://schemas.microsoft.com/office/drawing/2014/main" id="{76EF87DF-4673-4385-8A1E-62883F12DC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7" y="300"/>
              <a:ext cx="772" cy="681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tr-TR" altLang="tr-TR" sz="3500" b="1">
                  <a:latin typeface="Times New Roman" panose="02020603050405020304" pitchFamily="18" charset="0"/>
                </a:rPr>
                <a:t>18,5 N</a:t>
              </a:r>
            </a:p>
          </p:txBody>
        </p:sp>
        <p:sp>
          <p:nvSpPr>
            <p:cNvPr id="20500" name="WordArt 6">
              <a:extLst>
                <a:ext uri="{FF2B5EF4-FFF2-40B4-BE49-F238E27FC236}">
                  <a16:creationId xmlns:a16="http://schemas.microsoft.com/office/drawing/2014/main" id="{27903F82-CE58-40E6-9E23-EEBD47C87851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791" y="480"/>
              <a:ext cx="2977" cy="36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tr-TR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35921" dir="2700000" algn="ctr" rotWithShape="0">
                      <a:srgbClr val="80808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Merkürde Ağırlık 18,5 N</a:t>
              </a:r>
            </a:p>
          </p:txBody>
        </p:sp>
      </p:grpSp>
      <p:grpSp>
        <p:nvGrpSpPr>
          <p:cNvPr id="3" name="Group 7">
            <a:extLst>
              <a:ext uri="{FF2B5EF4-FFF2-40B4-BE49-F238E27FC236}">
                <a16:creationId xmlns:a16="http://schemas.microsoft.com/office/drawing/2014/main" id="{C6F052F2-8FE4-4420-A3DD-8B5DA3B663D0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381000"/>
            <a:ext cx="6383338" cy="1081088"/>
            <a:chOff x="747" y="300"/>
            <a:chExt cx="4021" cy="681"/>
          </a:xfrm>
        </p:grpSpPr>
        <p:sp>
          <p:nvSpPr>
            <p:cNvPr id="20497" name="AutoShape 8">
              <a:extLst>
                <a:ext uri="{FF2B5EF4-FFF2-40B4-BE49-F238E27FC236}">
                  <a16:creationId xmlns:a16="http://schemas.microsoft.com/office/drawing/2014/main" id="{42F1EB85-0E4E-4F07-B59F-1E84594AF5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7" y="300"/>
              <a:ext cx="772" cy="681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tr-TR" altLang="tr-TR" sz="3500" b="1">
                  <a:latin typeface="Times New Roman" panose="02020603050405020304" pitchFamily="18" charset="0"/>
                </a:rPr>
                <a:t>116,5 N</a:t>
              </a:r>
            </a:p>
          </p:txBody>
        </p:sp>
        <p:sp>
          <p:nvSpPr>
            <p:cNvPr id="20498" name="WordArt 9">
              <a:extLst>
                <a:ext uri="{FF2B5EF4-FFF2-40B4-BE49-F238E27FC236}">
                  <a16:creationId xmlns:a16="http://schemas.microsoft.com/office/drawing/2014/main" id="{F5856EA6-D475-47C0-8280-D5AC55CB939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791" y="480"/>
              <a:ext cx="2977" cy="36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tr-TR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35921" dir="2700000" algn="ctr" rotWithShape="0">
                      <a:srgbClr val="80808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Jüpetirde Ağırlık 116,5 N</a:t>
              </a:r>
            </a:p>
          </p:txBody>
        </p:sp>
      </p:grpSp>
      <p:grpSp>
        <p:nvGrpSpPr>
          <p:cNvPr id="4" name="Group 13">
            <a:extLst>
              <a:ext uri="{FF2B5EF4-FFF2-40B4-BE49-F238E27FC236}">
                <a16:creationId xmlns:a16="http://schemas.microsoft.com/office/drawing/2014/main" id="{CA2682D9-3A2B-47CD-93BB-42B6FAC29AF5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381000"/>
            <a:ext cx="6383338" cy="1081088"/>
            <a:chOff x="747" y="300"/>
            <a:chExt cx="4021" cy="681"/>
          </a:xfrm>
        </p:grpSpPr>
        <p:sp>
          <p:nvSpPr>
            <p:cNvPr id="20495" name="AutoShape 14">
              <a:extLst>
                <a:ext uri="{FF2B5EF4-FFF2-40B4-BE49-F238E27FC236}">
                  <a16:creationId xmlns:a16="http://schemas.microsoft.com/office/drawing/2014/main" id="{70AA2935-7D69-4DB2-958C-3DBCF26B42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7" y="300"/>
              <a:ext cx="772" cy="681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tr-TR" altLang="tr-TR" sz="3500" b="1">
                  <a:latin typeface="Times New Roman" panose="02020603050405020304" pitchFamily="18" charset="0"/>
                </a:rPr>
                <a:t>55 N</a:t>
              </a:r>
            </a:p>
          </p:txBody>
        </p:sp>
        <p:sp>
          <p:nvSpPr>
            <p:cNvPr id="20496" name="WordArt 15">
              <a:extLst>
                <a:ext uri="{FF2B5EF4-FFF2-40B4-BE49-F238E27FC236}">
                  <a16:creationId xmlns:a16="http://schemas.microsoft.com/office/drawing/2014/main" id="{C726CBFE-0A39-415A-BA0F-87F81BA50305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791" y="480"/>
              <a:ext cx="2977" cy="36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tr-TR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effectLst>
                    <a:outerShdw dist="35921" dir="2700000" algn="ctr" rotWithShape="0">
                      <a:srgbClr val="80808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Neptünde Ağırlık 55 N</a:t>
              </a:r>
            </a:p>
          </p:txBody>
        </p:sp>
      </p:grpSp>
      <p:grpSp>
        <p:nvGrpSpPr>
          <p:cNvPr id="5" name="Group 16">
            <a:extLst>
              <a:ext uri="{FF2B5EF4-FFF2-40B4-BE49-F238E27FC236}">
                <a16:creationId xmlns:a16="http://schemas.microsoft.com/office/drawing/2014/main" id="{37B9D5C2-BF88-402E-BE51-1C4B85F73F03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381000"/>
            <a:ext cx="6383338" cy="1081088"/>
            <a:chOff x="747" y="300"/>
            <a:chExt cx="4021" cy="681"/>
          </a:xfrm>
        </p:grpSpPr>
        <p:sp>
          <p:nvSpPr>
            <p:cNvPr id="20493" name="AutoShape 17">
              <a:extLst>
                <a:ext uri="{FF2B5EF4-FFF2-40B4-BE49-F238E27FC236}">
                  <a16:creationId xmlns:a16="http://schemas.microsoft.com/office/drawing/2014/main" id="{C9EDA337-6B6A-4841-80CD-3726BCFA6D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7" y="300"/>
              <a:ext cx="772" cy="681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tr-TR" altLang="tr-TR" sz="3500" b="1">
                  <a:latin typeface="Times New Roman" panose="02020603050405020304" pitchFamily="18" charset="0"/>
                </a:rPr>
                <a:t>50 N</a:t>
              </a:r>
            </a:p>
          </p:txBody>
        </p:sp>
        <p:sp>
          <p:nvSpPr>
            <p:cNvPr id="20494" name="WordArt 18">
              <a:extLst>
                <a:ext uri="{FF2B5EF4-FFF2-40B4-BE49-F238E27FC236}">
                  <a16:creationId xmlns:a16="http://schemas.microsoft.com/office/drawing/2014/main" id="{4658A29B-F772-48EF-ACB9-223C568E47DF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791" y="480"/>
              <a:ext cx="2977" cy="36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tr-TR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effectLst>
                    <a:outerShdw dist="35921" dir="2700000" algn="ctr" rotWithShape="0">
                      <a:srgbClr val="80808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Dünyada Ağırlık 50 N</a:t>
              </a:r>
            </a:p>
          </p:txBody>
        </p:sp>
      </p:grpSp>
      <p:grpSp>
        <p:nvGrpSpPr>
          <p:cNvPr id="6" name="Group 19">
            <a:extLst>
              <a:ext uri="{FF2B5EF4-FFF2-40B4-BE49-F238E27FC236}">
                <a16:creationId xmlns:a16="http://schemas.microsoft.com/office/drawing/2014/main" id="{29F32DC3-9CA5-4350-B3FE-3B348D0B44E8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304800"/>
            <a:ext cx="6383338" cy="1081088"/>
            <a:chOff x="747" y="300"/>
            <a:chExt cx="4021" cy="681"/>
          </a:xfrm>
        </p:grpSpPr>
        <p:sp>
          <p:nvSpPr>
            <p:cNvPr id="20491" name="AutoShape 20">
              <a:extLst>
                <a:ext uri="{FF2B5EF4-FFF2-40B4-BE49-F238E27FC236}">
                  <a16:creationId xmlns:a16="http://schemas.microsoft.com/office/drawing/2014/main" id="{A84BBC0E-675C-4AB2-8BAC-CEBE0CD370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7" y="300"/>
              <a:ext cx="772" cy="681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tr-TR" altLang="tr-TR" sz="3500" b="1">
                  <a:latin typeface="Times New Roman" panose="02020603050405020304" pitchFamily="18" charset="0"/>
                </a:rPr>
                <a:t> 8,5 N</a:t>
              </a:r>
            </a:p>
          </p:txBody>
        </p:sp>
        <p:sp>
          <p:nvSpPr>
            <p:cNvPr id="20492" name="WordArt 21">
              <a:extLst>
                <a:ext uri="{FF2B5EF4-FFF2-40B4-BE49-F238E27FC236}">
                  <a16:creationId xmlns:a16="http://schemas.microsoft.com/office/drawing/2014/main" id="{6BF57BD6-529C-4132-9D03-435ECF04BAE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791" y="480"/>
              <a:ext cx="2977" cy="36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tr-TR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35921" dir="2700000" algn="ctr" rotWithShape="0">
                      <a:srgbClr val="80808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Ayda Ağırlık 8,5 N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40E83B34-1B58-44D4-97EF-44F3D8FA82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2988" y="0"/>
            <a:ext cx="6337300" cy="692150"/>
          </a:xfrm>
          <a:gradFill rotWithShape="1">
            <a:gsLst>
              <a:gs pos="0">
                <a:srgbClr val="FF00FF"/>
              </a:gs>
              <a:gs pos="50000">
                <a:schemeClr val="bg1"/>
              </a:gs>
              <a:gs pos="100000">
                <a:srgbClr val="FF00FF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tr-TR" sz="4000">
                <a:solidFill>
                  <a:schemeClr val="tx1"/>
                </a:solidFill>
              </a:rPr>
              <a:t>AĞIRLIK BİR KUVVETTİR</a:t>
            </a:r>
          </a:p>
        </p:txBody>
      </p:sp>
      <p:sp>
        <p:nvSpPr>
          <p:cNvPr id="36867" name="Text Box 3">
            <a:extLst>
              <a:ext uri="{FF2B5EF4-FFF2-40B4-BE49-F238E27FC236}">
                <a16:creationId xmlns:a16="http://schemas.microsoft.com/office/drawing/2014/main" id="{F9944A38-F034-4875-B3A8-822454CCA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765175"/>
            <a:ext cx="8424863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2400" b="1">
                <a:solidFill>
                  <a:srgbClr val="CC0000"/>
                </a:solidFill>
                <a:latin typeface="Lucida Handwriting" panose="03010101010101010101" pitchFamily="66" charset="0"/>
              </a:rPr>
              <a:t>Neler Öğreneceğiz?</a:t>
            </a:r>
          </a:p>
          <a:p>
            <a:pPr eaLnBrk="1" hangingPunct="1"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tr-TR" altLang="tr-TR" sz="2400" b="1">
                <a:latin typeface="Lucida Handwriting" panose="03010101010101010101" pitchFamily="66" charset="0"/>
              </a:rPr>
              <a:t>Dünya’daki kütle çekim kuvvetinin varlığını</a:t>
            </a:r>
          </a:p>
          <a:p>
            <a:pPr eaLnBrk="1" hangingPunct="1"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tr-TR" altLang="tr-TR" sz="2400" b="1">
                <a:latin typeface="Lucida Handwriting" panose="03010101010101010101" pitchFamily="66" charset="0"/>
              </a:rPr>
              <a:t>Yerçekimi kuvvetinin yönünü</a:t>
            </a:r>
          </a:p>
          <a:p>
            <a:pPr eaLnBrk="1" hangingPunct="1"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tr-TR" altLang="tr-TR" sz="2400" b="1">
                <a:latin typeface="Lucida Handwriting" panose="03010101010101010101" pitchFamily="66" charset="0"/>
              </a:rPr>
              <a:t>Kütleye etki eden yerçekimi kuvvetinin ağırlık olduğunu</a:t>
            </a:r>
          </a:p>
          <a:p>
            <a:pPr eaLnBrk="1" hangingPunct="1"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tr-TR" altLang="tr-TR" sz="2400" b="1">
                <a:latin typeface="Lucida Handwriting" panose="03010101010101010101" pitchFamily="66" charset="0"/>
              </a:rPr>
              <a:t>Bir kuvvet olan ağırlığın dinamometere ile ölçülmesini</a:t>
            </a:r>
          </a:p>
          <a:p>
            <a:pPr eaLnBrk="1" hangingPunct="1"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tr-TR" altLang="tr-TR" sz="2400" b="1">
                <a:latin typeface="Lucida Handwriting" panose="03010101010101010101" pitchFamily="66" charset="0"/>
              </a:rPr>
              <a:t>Bir kütlenin farklı gezegenlerde ağırlığının farklı olacağını</a:t>
            </a:r>
          </a:p>
          <a:p>
            <a:pPr eaLnBrk="1" hangingPunct="1"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tr-TR" altLang="tr-TR" sz="2400" b="1">
                <a:latin typeface="Lucida Handwriting" panose="03010101010101010101" pitchFamily="66" charset="0"/>
              </a:rPr>
              <a:t>Kütle  ile ağırlığın farkını öğreneceğiz.</a:t>
            </a:r>
          </a:p>
        </p:txBody>
      </p:sp>
      <p:sp>
        <p:nvSpPr>
          <p:cNvPr id="36868" name="Text Box 4">
            <a:extLst>
              <a:ext uri="{FF2B5EF4-FFF2-40B4-BE49-F238E27FC236}">
                <a16:creationId xmlns:a16="http://schemas.microsoft.com/office/drawing/2014/main" id="{C30B6832-EE87-41AF-AABB-BD1E79E6D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410200"/>
            <a:ext cx="4752975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2800" b="1" u="sng">
                <a:solidFill>
                  <a:srgbClr val="CC0000"/>
                </a:solidFill>
                <a:latin typeface="Lucida Handwriting" panose="03010101010101010101" pitchFamily="66" charset="0"/>
              </a:rPr>
              <a:t>Anahtar Kavramlar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q"/>
            </a:pPr>
            <a:r>
              <a:rPr lang="tr-TR" altLang="tr-TR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Ağırlık</a:t>
            </a:r>
          </a:p>
        </p:txBody>
      </p:sp>
      <p:sp>
        <p:nvSpPr>
          <p:cNvPr id="36869" name="Text Box 5">
            <a:extLst>
              <a:ext uri="{FF2B5EF4-FFF2-40B4-BE49-F238E27FC236}">
                <a16:creationId xmlns:a16="http://schemas.microsoft.com/office/drawing/2014/main" id="{107EB55B-1E9D-4616-9729-A9553A3C47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6092825"/>
            <a:ext cx="38877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q"/>
            </a:pPr>
            <a:r>
              <a:rPr lang="tr-TR" altLang="tr-TR" sz="2800" b="1">
                <a:solidFill>
                  <a:srgbClr val="0000CC"/>
                </a:solidFill>
                <a:latin typeface="Times New Roman" panose="02020603050405020304" pitchFamily="18" charset="0"/>
              </a:rPr>
              <a:t>Kütle çekim kuvveti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2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640"/>
                            </p:stCondLst>
                            <p:childTnLst>
                              <p:par>
                                <p:cTn id="3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6640"/>
                            </p:stCondLst>
                            <p:childTnLst>
                              <p:par>
                                <p:cTn id="3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8600"/>
                            </p:stCondLst>
                            <p:childTnLst>
                              <p:par>
                                <p:cTn id="4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840"/>
                            </p:stCondLst>
                            <p:childTnLst>
                              <p:par>
                                <p:cTn id="4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80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80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80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animBg="1"/>
      <p:bldP spid="3686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>
            <a:extLst>
              <a:ext uri="{FF2B5EF4-FFF2-40B4-BE49-F238E27FC236}">
                <a16:creationId xmlns:a16="http://schemas.microsoft.com/office/drawing/2014/main" id="{F381BFF6-9BAD-41B0-B582-B1DEA6861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"/>
            <a:ext cx="91440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5000"/>
              </a:lnSpc>
              <a:defRPr/>
            </a:pPr>
            <a:r>
              <a:rPr lang="tr-TR" sz="280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Bir insanın </a:t>
            </a:r>
            <a:r>
              <a:rPr lang="tr-TR" sz="2800" b="1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kütlesi</a:t>
            </a:r>
            <a:r>
              <a:rPr lang="tr-TR" sz="280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ayda </a:t>
            </a:r>
            <a:r>
              <a:rPr lang="tr-TR" sz="2800" b="1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değişmez</a:t>
            </a:r>
            <a:r>
              <a:rPr lang="tr-TR" sz="280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ancak </a:t>
            </a:r>
            <a:r>
              <a:rPr lang="tr-TR" sz="28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ağırlık farklı ölçülür.</a:t>
            </a:r>
          </a:p>
        </p:txBody>
      </p:sp>
      <p:pic>
        <p:nvPicPr>
          <p:cNvPr id="33795" name="Picture 3" descr="erthmass">
            <a:extLst>
              <a:ext uri="{FF2B5EF4-FFF2-40B4-BE49-F238E27FC236}">
                <a16:creationId xmlns:a16="http://schemas.microsoft.com/office/drawing/2014/main" id="{04393B7E-E9BD-4EF2-8B7B-E5CE07C46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25538"/>
            <a:ext cx="6338888" cy="379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">
            <a:extLst>
              <a:ext uri="{FF2B5EF4-FFF2-40B4-BE49-F238E27FC236}">
                <a16:creationId xmlns:a16="http://schemas.microsoft.com/office/drawing/2014/main" id="{627E91F8-F89F-4869-ADE4-5714D6A00F5A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3219450"/>
            <a:ext cx="6443663" cy="3409950"/>
            <a:chOff x="1452" y="2028"/>
            <a:chExt cx="4059" cy="2292"/>
          </a:xfrm>
        </p:grpSpPr>
        <p:grpSp>
          <p:nvGrpSpPr>
            <p:cNvPr id="21509" name="Group 5">
              <a:extLst>
                <a:ext uri="{FF2B5EF4-FFF2-40B4-BE49-F238E27FC236}">
                  <a16:creationId xmlns:a16="http://schemas.microsoft.com/office/drawing/2014/main" id="{99058FBA-54F0-450C-84E6-640B44409F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52" y="2028"/>
              <a:ext cx="4059" cy="2292"/>
              <a:chOff x="1452" y="2028"/>
              <a:chExt cx="4059" cy="2292"/>
            </a:xfrm>
          </p:grpSpPr>
          <p:pic>
            <p:nvPicPr>
              <p:cNvPr id="21512" name="Picture 6" descr="moonnewt">
                <a:extLst>
                  <a:ext uri="{FF2B5EF4-FFF2-40B4-BE49-F238E27FC236}">
                    <a16:creationId xmlns:a16="http://schemas.microsoft.com/office/drawing/2014/main" id="{BA627D5D-6C6D-43E3-9DB1-AFC6089D1E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52" y="2028"/>
                <a:ext cx="4059" cy="2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513" name="Rectangle 7">
                <a:extLst>
                  <a:ext uri="{FF2B5EF4-FFF2-40B4-BE49-F238E27FC236}">
                    <a16:creationId xmlns:a16="http://schemas.microsoft.com/office/drawing/2014/main" id="{6C0BAF6B-8395-4551-B226-66CBE6A6A7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7" y="3521"/>
                <a:ext cx="499" cy="272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tr-TR" altLang="tr-TR"/>
              </a:p>
            </p:txBody>
          </p:sp>
          <p:sp>
            <p:nvSpPr>
              <p:cNvPr id="21514" name="Rectangle 8">
                <a:extLst>
                  <a:ext uri="{FF2B5EF4-FFF2-40B4-BE49-F238E27FC236}">
                    <a16:creationId xmlns:a16="http://schemas.microsoft.com/office/drawing/2014/main" id="{13C101E1-4F63-4542-9F83-1227FCA498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3" y="3475"/>
                <a:ext cx="499" cy="272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tr-TR" altLang="tr-TR"/>
              </a:p>
            </p:txBody>
          </p:sp>
        </p:grpSp>
        <p:sp>
          <p:nvSpPr>
            <p:cNvPr id="21510" name="Text Box 9">
              <a:extLst>
                <a:ext uri="{FF2B5EF4-FFF2-40B4-BE49-F238E27FC236}">
                  <a16:creationId xmlns:a16="http://schemas.microsoft.com/office/drawing/2014/main" id="{4401EB98-F969-4987-9A0E-B587F2D72D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8" y="3430"/>
              <a:ext cx="39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tr-TR" altLang="tr-TR" sz="2400" b="1">
                  <a:latin typeface="Times New Roman" panose="02020603050405020304" pitchFamily="18" charset="0"/>
                </a:rPr>
                <a:t>AY</a:t>
              </a:r>
            </a:p>
          </p:txBody>
        </p:sp>
        <p:sp>
          <p:nvSpPr>
            <p:cNvPr id="21511" name="Text Box 10">
              <a:extLst>
                <a:ext uri="{FF2B5EF4-FFF2-40B4-BE49-F238E27FC236}">
                  <a16:creationId xmlns:a16="http://schemas.microsoft.com/office/drawing/2014/main" id="{C7360A6D-4C4A-4692-B8B5-490E6A0B81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3" y="3505"/>
              <a:ext cx="39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tr-TR" altLang="tr-TR" sz="2400" b="1">
                  <a:latin typeface="Times New Roman" panose="02020603050405020304" pitchFamily="18" charset="0"/>
                </a:rPr>
                <a:t>AY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3.gazi.edu.tr/web/syaman/giris.12.gif">
            <a:extLst>
              <a:ext uri="{FF2B5EF4-FFF2-40B4-BE49-F238E27FC236}">
                <a16:creationId xmlns:a16="http://schemas.microsoft.com/office/drawing/2014/main" id="{F4B9C83E-1E81-495B-B00A-A6B6E51A2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04800"/>
            <a:ext cx="5184775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 Box 3">
            <a:extLst>
              <a:ext uri="{FF2B5EF4-FFF2-40B4-BE49-F238E27FC236}">
                <a16:creationId xmlns:a16="http://schemas.microsoft.com/office/drawing/2014/main" id="{E7E47161-812A-4369-857F-1DB7945B16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188913"/>
            <a:ext cx="67691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2400" b="1">
                <a:latin typeface="Times New Roman" panose="02020603050405020304" pitchFamily="18" charset="0"/>
              </a:rPr>
              <a:t>YERİN (DÜNYA’NIN) ÇEKİM KUVVETİ HER ZAMAN YERİN MERKEZİNE DOĞRUDUR</a:t>
            </a:r>
          </a:p>
        </p:txBody>
      </p:sp>
      <p:sp>
        <p:nvSpPr>
          <p:cNvPr id="37892" name="Text Box 4">
            <a:extLst>
              <a:ext uri="{FF2B5EF4-FFF2-40B4-BE49-F238E27FC236}">
                <a16:creationId xmlns:a16="http://schemas.microsoft.com/office/drawing/2014/main" id="{0F0ECBF1-3D20-46D7-8E57-3E77C35E40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5229225"/>
            <a:ext cx="871378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2400" b="1">
                <a:latin typeface="Times New Roman" panose="02020603050405020304" pitchFamily="18" charset="0"/>
              </a:rPr>
              <a:t>YERÇEKİMİ KUVVETİ KUTUPLARDA EN BÜYÜKTÜR. YERİN MERKEZİNE DOĞRU VE DÜNYA’DAN UZAKLAŞTIKÇA AZALIR.</a:t>
            </a:r>
          </a:p>
        </p:txBody>
      </p:sp>
      <p:sp>
        <p:nvSpPr>
          <p:cNvPr id="22533" name="Text Box 12">
            <a:extLst>
              <a:ext uri="{FF2B5EF4-FFF2-40B4-BE49-F238E27FC236}">
                <a16:creationId xmlns:a16="http://schemas.microsoft.com/office/drawing/2014/main" id="{902262F0-B76B-4219-82CE-3C3B29414D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13716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2400" b="1">
                <a:solidFill>
                  <a:schemeClr val="accent2"/>
                </a:solidFill>
              </a:rPr>
              <a:t>Azalır</a:t>
            </a:r>
          </a:p>
        </p:txBody>
      </p:sp>
      <p:sp>
        <p:nvSpPr>
          <p:cNvPr id="22534" name="Text Box 13">
            <a:extLst>
              <a:ext uri="{FF2B5EF4-FFF2-40B4-BE49-F238E27FC236}">
                <a16:creationId xmlns:a16="http://schemas.microsoft.com/office/drawing/2014/main" id="{68C0F4B1-CCA5-41C0-B194-0C504EA1EE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45720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2400" b="1">
                <a:solidFill>
                  <a:schemeClr val="accent2"/>
                </a:solidFill>
              </a:rPr>
              <a:t>Azalır</a:t>
            </a:r>
          </a:p>
        </p:txBody>
      </p:sp>
      <p:sp>
        <p:nvSpPr>
          <p:cNvPr id="22535" name="Text Box 14">
            <a:extLst>
              <a:ext uri="{FF2B5EF4-FFF2-40B4-BE49-F238E27FC236}">
                <a16:creationId xmlns:a16="http://schemas.microsoft.com/office/drawing/2014/main" id="{D8EEFD5B-20C0-466D-8C20-861DCD560D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2192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2400" b="1">
                <a:solidFill>
                  <a:schemeClr val="accent2"/>
                </a:solidFill>
              </a:rPr>
              <a:t>Azalır</a:t>
            </a:r>
          </a:p>
        </p:txBody>
      </p:sp>
      <p:sp>
        <p:nvSpPr>
          <p:cNvPr id="22536" name="Text Box 15">
            <a:extLst>
              <a:ext uri="{FF2B5EF4-FFF2-40B4-BE49-F238E27FC236}">
                <a16:creationId xmlns:a16="http://schemas.microsoft.com/office/drawing/2014/main" id="{68DF0C98-89BF-4EAA-ADBC-58B8504A4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45720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2400" b="1">
                <a:solidFill>
                  <a:schemeClr val="accent2"/>
                </a:solidFill>
              </a:rPr>
              <a:t>Azalır</a:t>
            </a:r>
          </a:p>
        </p:txBody>
      </p:sp>
      <p:pic>
        <p:nvPicPr>
          <p:cNvPr id="22537" name="Picture 18" descr="2v8ifb9">
            <a:extLst>
              <a:ext uri="{FF2B5EF4-FFF2-40B4-BE49-F238E27FC236}">
                <a16:creationId xmlns:a16="http://schemas.microsoft.com/office/drawing/2014/main" id="{47121547-F033-4BD1-8579-87D94085E5D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85774">
            <a:off x="5867400" y="12954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9" descr="2v8ifb9">
            <a:extLst>
              <a:ext uri="{FF2B5EF4-FFF2-40B4-BE49-F238E27FC236}">
                <a16:creationId xmlns:a16="http://schemas.microsoft.com/office/drawing/2014/main" id="{68F0D558-04E9-478E-B91F-2E400022CDD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40320">
            <a:off x="1752600" y="41148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20" descr="2v8ifb9">
            <a:extLst>
              <a:ext uri="{FF2B5EF4-FFF2-40B4-BE49-F238E27FC236}">
                <a16:creationId xmlns:a16="http://schemas.microsoft.com/office/drawing/2014/main" id="{15D4BC13-7D5D-4193-9B1E-1B3A1C98AE5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708998">
            <a:off x="1524000" y="14478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21" descr="2v8ifb9">
            <a:extLst>
              <a:ext uri="{FF2B5EF4-FFF2-40B4-BE49-F238E27FC236}">
                <a16:creationId xmlns:a16="http://schemas.microsoft.com/office/drawing/2014/main" id="{AF20836E-43DB-4F4F-8EE7-BC1E0037B5D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6221">
            <a:off x="5638800" y="41148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23" descr="2v8ifb9">
            <a:extLst>
              <a:ext uri="{FF2B5EF4-FFF2-40B4-BE49-F238E27FC236}">
                <a16:creationId xmlns:a16="http://schemas.microsoft.com/office/drawing/2014/main" id="{D13448EC-DEB2-4140-A835-430CDC4D463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02594">
            <a:off x="3822700" y="2028826"/>
            <a:ext cx="15271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Picture 24" descr="2v8ifb9">
            <a:extLst>
              <a:ext uri="{FF2B5EF4-FFF2-40B4-BE49-F238E27FC236}">
                <a16:creationId xmlns:a16="http://schemas.microsoft.com/office/drawing/2014/main" id="{26A8C16E-6FF0-41A7-B4CD-67B7620EF8E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73236">
            <a:off x="3048000" y="2590800"/>
            <a:ext cx="15271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3" name="Picture 25" descr="2v8ifb9">
            <a:extLst>
              <a:ext uri="{FF2B5EF4-FFF2-40B4-BE49-F238E27FC236}">
                <a16:creationId xmlns:a16="http://schemas.microsoft.com/office/drawing/2014/main" id="{A95B46D0-7271-44C6-AFC3-C02CC5DD13B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348912">
            <a:off x="4572000" y="2514600"/>
            <a:ext cx="15271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4" name="Picture 26" descr="2v8ifb9">
            <a:extLst>
              <a:ext uri="{FF2B5EF4-FFF2-40B4-BE49-F238E27FC236}">
                <a16:creationId xmlns:a16="http://schemas.microsoft.com/office/drawing/2014/main" id="{1964B125-6C1A-4290-A9D7-7F92034B5DB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833812" y="3252788"/>
            <a:ext cx="15271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/>
      <p:bldP spid="3789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Veri Yer Tutucusu">
            <a:extLst>
              <a:ext uri="{FF2B5EF4-FFF2-40B4-BE49-F238E27FC236}">
                <a16:creationId xmlns:a16="http://schemas.microsoft.com/office/drawing/2014/main" id="{5EE619EC-4CAC-431B-93CF-47BC56D911A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/>
              <a:t>AHMET HARMANBAŞI</a:t>
            </a:r>
          </a:p>
        </p:txBody>
      </p:sp>
      <p:sp>
        <p:nvSpPr>
          <p:cNvPr id="23555" name="2 Altbilgi Yer Tutucusu">
            <a:extLst>
              <a:ext uri="{FF2B5EF4-FFF2-40B4-BE49-F238E27FC236}">
                <a16:creationId xmlns:a16="http://schemas.microsoft.com/office/drawing/2014/main" id="{557F8436-D72C-413E-984C-309E0C48B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/>
              <a:t>MERSİN ÇANKAYA İ.Ö.O</a:t>
            </a:r>
          </a:p>
        </p:txBody>
      </p:sp>
      <p:pic>
        <p:nvPicPr>
          <p:cNvPr id="32776" name="Picture 8" descr="earth-globe-browse (Small)">
            <a:extLst>
              <a:ext uri="{FF2B5EF4-FFF2-40B4-BE49-F238E27FC236}">
                <a16:creationId xmlns:a16="http://schemas.microsoft.com/office/drawing/2014/main" id="{D61F925E-7903-49C5-B3A4-D083493B3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0"/>
            <a:ext cx="5724525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 Box 9">
            <a:extLst>
              <a:ext uri="{FF2B5EF4-FFF2-40B4-BE49-F238E27FC236}">
                <a16:creationId xmlns:a16="http://schemas.microsoft.com/office/drawing/2014/main" id="{2CCBAFCA-D2BE-40CA-A0F3-130CAAA795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2400">
                <a:solidFill>
                  <a:srgbClr val="FFFFCC"/>
                </a:solidFill>
              </a:rPr>
              <a:t>Yerkürenin cisimlere uyguladığı çekim kuvvetine </a:t>
            </a:r>
            <a:r>
              <a:rPr lang="tr-TR" altLang="tr-TR" sz="2400">
                <a:solidFill>
                  <a:srgbClr val="FF3300"/>
                </a:solidFill>
              </a:rPr>
              <a:t>yerçekimi kuvveti</a:t>
            </a:r>
            <a:r>
              <a:rPr lang="tr-TR" altLang="tr-TR" sz="2400">
                <a:solidFill>
                  <a:srgbClr val="FFFFCC"/>
                </a:solidFill>
              </a:rPr>
              <a:t> denir. Yerçekimi kuvveti daima yerkürenin merkezine doğrudur. Bütün cisimler birbirlerine az da olsa çekim kuvveti uygularlar. Bu çekim kuvvetine </a:t>
            </a:r>
            <a:r>
              <a:rPr lang="tr-TR" altLang="tr-TR" sz="2400">
                <a:solidFill>
                  <a:srgbClr val="FF3300"/>
                </a:solidFill>
              </a:rPr>
              <a:t>kütle çekim kuvveti</a:t>
            </a:r>
            <a:r>
              <a:rPr lang="tr-TR" altLang="tr-TR" sz="2400">
                <a:solidFill>
                  <a:srgbClr val="FFFFCC"/>
                </a:solidFill>
              </a:rPr>
              <a:t> denir.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2 Veri Yer Tutucusu">
            <a:extLst>
              <a:ext uri="{FF2B5EF4-FFF2-40B4-BE49-F238E27FC236}">
                <a16:creationId xmlns:a16="http://schemas.microsoft.com/office/drawing/2014/main" id="{EE9A5ADF-D7B3-4875-994C-C8533B7F876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/>
              <a:t>AHMET HARMANBAŞI</a:t>
            </a:r>
          </a:p>
        </p:txBody>
      </p:sp>
      <p:sp>
        <p:nvSpPr>
          <p:cNvPr id="24579" name="3 Altbilgi Yer Tutucusu">
            <a:extLst>
              <a:ext uri="{FF2B5EF4-FFF2-40B4-BE49-F238E27FC236}">
                <a16:creationId xmlns:a16="http://schemas.microsoft.com/office/drawing/2014/main" id="{62313112-F6D8-41B1-A259-79F7FEA86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/>
              <a:t>MERSİN ÇANKAYA İ.Ö.O</a:t>
            </a:r>
          </a:p>
        </p:txBody>
      </p:sp>
      <p:pic>
        <p:nvPicPr>
          <p:cNvPr id="24580" name="Picture 2" descr="animation">
            <a:extLst>
              <a:ext uri="{FF2B5EF4-FFF2-40B4-BE49-F238E27FC236}">
                <a16:creationId xmlns:a16="http://schemas.microsoft.com/office/drawing/2014/main" id="{B603BF2E-6FDE-48CC-BB71-665A617D66E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67000"/>
            <a:ext cx="3960813" cy="297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3" descr="earth-globe-browse (Small)">
            <a:extLst>
              <a:ext uri="{FF2B5EF4-FFF2-40B4-BE49-F238E27FC236}">
                <a16:creationId xmlns:a16="http://schemas.microsoft.com/office/drawing/2014/main" id="{0F84B12F-27DE-4710-B8D3-8C757FA28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430463"/>
            <a:ext cx="4427537" cy="442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Text Box 5">
            <a:extLst>
              <a:ext uri="{FF2B5EF4-FFF2-40B4-BE49-F238E27FC236}">
                <a16:creationId xmlns:a16="http://schemas.microsoft.com/office/drawing/2014/main" id="{88E849BF-2921-4B66-8F2D-577AE6652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" y="5013325"/>
            <a:ext cx="4930775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</a:pPr>
            <a:r>
              <a:rPr lang="tr-TR" altLang="tr-TR" sz="2700">
                <a:solidFill>
                  <a:srgbClr val="FFFF00"/>
                </a:solidFill>
              </a:rPr>
              <a:t>Yer çekimi kuvveti dünyamızın farklı noktalarında farklılık gösterir.</a:t>
            </a:r>
          </a:p>
        </p:txBody>
      </p:sp>
      <p:sp>
        <p:nvSpPr>
          <p:cNvPr id="38918" name="Text Box 6">
            <a:extLst>
              <a:ext uri="{FF2B5EF4-FFF2-40B4-BE49-F238E27FC236}">
                <a16:creationId xmlns:a16="http://schemas.microsoft.com/office/drawing/2014/main" id="{604FB683-3A44-47DF-BA42-CA47BE77D0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4125913"/>
            <a:ext cx="2592387" cy="1463675"/>
          </a:xfrm>
          <a:prstGeom prst="rect">
            <a:avLst/>
          </a:prstGeom>
          <a:solidFill>
            <a:srgbClr val="0066CC">
              <a:alpha val="9215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</a:pPr>
            <a:r>
              <a:rPr lang="tr-TR" altLang="tr-TR" sz="2400">
                <a:solidFill>
                  <a:schemeClr val="bg1"/>
                </a:solidFill>
              </a:rPr>
              <a:t>Dünya üzerinde </a:t>
            </a:r>
            <a:r>
              <a:rPr lang="tr-TR" altLang="tr-TR" sz="2400" b="1">
                <a:solidFill>
                  <a:schemeClr val="bg1"/>
                </a:solidFill>
              </a:rPr>
              <a:t>50 N</a:t>
            </a:r>
            <a:r>
              <a:rPr lang="tr-TR" altLang="tr-TR" sz="2400">
                <a:solidFill>
                  <a:schemeClr val="bg1"/>
                </a:solidFill>
              </a:rPr>
              <a:t> ağırlığındaki bir kutu,</a:t>
            </a:r>
          </a:p>
        </p:txBody>
      </p:sp>
      <p:sp>
        <p:nvSpPr>
          <p:cNvPr id="38919" name="Text Box 7">
            <a:extLst>
              <a:ext uri="{FF2B5EF4-FFF2-40B4-BE49-F238E27FC236}">
                <a16:creationId xmlns:a16="http://schemas.microsoft.com/office/drawing/2014/main" id="{9DB3F2DB-1FC0-4342-B252-723B39047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84313"/>
            <a:ext cx="9144000" cy="549275"/>
          </a:xfrm>
          <a:prstGeom prst="rect">
            <a:avLst/>
          </a:prstGeom>
          <a:solidFill>
            <a:srgbClr val="FF99FF">
              <a:alpha val="6196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tr-TR" altLang="tr-TR" sz="2400">
                <a:solidFill>
                  <a:schemeClr val="bg1"/>
                </a:solidFill>
              </a:rPr>
              <a:t>5000 km yükseklikte </a:t>
            </a:r>
            <a:r>
              <a:rPr lang="tr-TR" altLang="tr-TR" sz="2400" b="1">
                <a:solidFill>
                  <a:schemeClr val="bg1"/>
                </a:solidFill>
              </a:rPr>
              <a:t>17 N</a:t>
            </a:r>
            <a:r>
              <a:rPr lang="tr-TR" altLang="tr-TR" sz="2400">
                <a:solidFill>
                  <a:schemeClr val="bg1"/>
                </a:solidFill>
              </a:rPr>
              <a:t> ağırlığında,</a:t>
            </a:r>
          </a:p>
        </p:txBody>
      </p:sp>
      <p:sp>
        <p:nvSpPr>
          <p:cNvPr id="38920" name="Text Box 8">
            <a:extLst>
              <a:ext uri="{FF2B5EF4-FFF2-40B4-BE49-F238E27FC236}">
                <a16:creationId xmlns:a16="http://schemas.microsoft.com/office/drawing/2014/main" id="{05501A44-62C1-4769-B679-45A34D9876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3375"/>
            <a:ext cx="9144000" cy="549275"/>
          </a:xfrm>
          <a:prstGeom prst="rect">
            <a:avLst/>
          </a:prstGeom>
          <a:solidFill>
            <a:srgbClr val="00FF00">
              <a:alpha val="6196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tr-TR" altLang="tr-TR" sz="2400">
                <a:solidFill>
                  <a:schemeClr val="bg1"/>
                </a:solidFill>
              </a:rPr>
              <a:t>10000 km yükseklikte </a:t>
            </a:r>
            <a:r>
              <a:rPr lang="tr-TR" altLang="tr-TR" sz="2400" b="1">
                <a:solidFill>
                  <a:schemeClr val="bg1"/>
                </a:solidFill>
              </a:rPr>
              <a:t>9 N</a:t>
            </a:r>
            <a:r>
              <a:rPr lang="tr-TR" altLang="tr-TR" sz="2400">
                <a:solidFill>
                  <a:schemeClr val="bg1"/>
                </a:solidFill>
              </a:rPr>
              <a:t> ağırlığında ölçülür.</a:t>
            </a:r>
          </a:p>
        </p:txBody>
      </p:sp>
      <p:grpSp>
        <p:nvGrpSpPr>
          <p:cNvPr id="2" name="Group 9">
            <a:extLst>
              <a:ext uri="{FF2B5EF4-FFF2-40B4-BE49-F238E27FC236}">
                <a16:creationId xmlns:a16="http://schemas.microsoft.com/office/drawing/2014/main" id="{74F5E3A3-38E7-4932-9C5C-59F87EC6E106}"/>
              </a:ext>
            </a:extLst>
          </p:cNvPr>
          <p:cNvGrpSpPr>
            <a:grpSpLocks/>
          </p:cNvGrpSpPr>
          <p:nvPr/>
        </p:nvGrpSpPr>
        <p:grpSpPr bwMode="auto">
          <a:xfrm>
            <a:off x="5410200" y="1524000"/>
            <a:ext cx="1905000" cy="1706563"/>
            <a:chOff x="3424" y="1237"/>
            <a:chExt cx="1180" cy="787"/>
          </a:xfrm>
        </p:grpSpPr>
        <p:sp>
          <p:nvSpPr>
            <p:cNvPr id="24590" name="AutoShape 10">
              <a:extLst>
                <a:ext uri="{FF2B5EF4-FFF2-40B4-BE49-F238E27FC236}">
                  <a16:creationId xmlns:a16="http://schemas.microsoft.com/office/drawing/2014/main" id="{7D7BA71C-DDA1-4CA4-A708-F0E6B4BD5B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0" y="1298"/>
              <a:ext cx="454" cy="726"/>
            </a:xfrm>
            <a:prstGeom prst="upDownArrow">
              <a:avLst>
                <a:gd name="adj1" fmla="val 50000"/>
                <a:gd name="adj2" fmla="val 31982"/>
              </a:avLst>
            </a:prstGeom>
            <a:solidFill>
              <a:srgbClr val="FF6600">
                <a:alpha val="6196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r-TR" altLang="tr-TR"/>
            </a:p>
          </p:txBody>
        </p:sp>
        <p:sp>
          <p:nvSpPr>
            <p:cNvPr id="24591" name="Text Box 11">
              <a:extLst>
                <a:ext uri="{FF2B5EF4-FFF2-40B4-BE49-F238E27FC236}">
                  <a16:creationId xmlns:a16="http://schemas.microsoft.com/office/drawing/2014/main" id="{33C26FB2-B3DD-4DB4-8048-779121D658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4" y="1237"/>
              <a:ext cx="801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tr-TR" altLang="tr-TR" sz="24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5000 km</a:t>
              </a:r>
            </a:p>
          </p:txBody>
        </p:sp>
      </p:grpSp>
      <p:grpSp>
        <p:nvGrpSpPr>
          <p:cNvPr id="3" name="Group 12">
            <a:extLst>
              <a:ext uri="{FF2B5EF4-FFF2-40B4-BE49-F238E27FC236}">
                <a16:creationId xmlns:a16="http://schemas.microsoft.com/office/drawing/2014/main" id="{185F1F8B-CA75-4F43-92DE-3570B42A9E61}"/>
              </a:ext>
            </a:extLst>
          </p:cNvPr>
          <p:cNvGrpSpPr>
            <a:grpSpLocks/>
          </p:cNvGrpSpPr>
          <p:nvPr/>
        </p:nvGrpSpPr>
        <p:grpSpPr bwMode="auto">
          <a:xfrm>
            <a:off x="7481888" y="304800"/>
            <a:ext cx="1662112" cy="2952750"/>
            <a:chOff x="4649" y="164"/>
            <a:chExt cx="1047" cy="1860"/>
          </a:xfrm>
        </p:grpSpPr>
        <p:sp>
          <p:nvSpPr>
            <p:cNvPr id="24588" name="AutoShape 13">
              <a:extLst>
                <a:ext uri="{FF2B5EF4-FFF2-40B4-BE49-F238E27FC236}">
                  <a16:creationId xmlns:a16="http://schemas.microsoft.com/office/drawing/2014/main" id="{DF5FCA4F-31D7-401C-9FF1-17C43285F4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9" y="164"/>
              <a:ext cx="454" cy="1860"/>
            </a:xfrm>
            <a:prstGeom prst="upDownArrow">
              <a:avLst>
                <a:gd name="adj1" fmla="val 50000"/>
                <a:gd name="adj2" fmla="val 81938"/>
              </a:avLst>
            </a:prstGeom>
            <a:solidFill>
              <a:srgbClr val="0066CC">
                <a:alpha val="6196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r-TR" altLang="tr-TR"/>
            </a:p>
          </p:txBody>
        </p:sp>
        <p:sp>
          <p:nvSpPr>
            <p:cNvPr id="24589" name="Text Box 14">
              <a:extLst>
                <a:ext uri="{FF2B5EF4-FFF2-40B4-BE49-F238E27FC236}">
                  <a16:creationId xmlns:a16="http://schemas.microsoft.com/office/drawing/2014/main" id="{EF3F1719-3D23-4089-A4F9-D44F2AEE3B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5" y="210"/>
              <a:ext cx="91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tr-TR" altLang="tr-TR" sz="24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10000 km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55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350"/>
                            </p:stCondLst>
                            <p:childTnLst>
                              <p:par>
                                <p:cTn id="13" presetID="3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85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9900"/>
                            </p:stCondLst>
                            <p:childTnLst>
                              <p:par>
                                <p:cTn id="24" presetID="3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14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/>
      <p:bldP spid="38918" grpId="0" animBg="1"/>
      <p:bldP spid="38919" grpId="0" animBg="1"/>
      <p:bldP spid="389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2 Veri Yer Tutucusu">
            <a:extLst>
              <a:ext uri="{FF2B5EF4-FFF2-40B4-BE49-F238E27FC236}">
                <a16:creationId xmlns:a16="http://schemas.microsoft.com/office/drawing/2014/main" id="{88B14CF8-E2EB-4A6B-99E6-C0EA984C9AE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/>
              <a:t>AHMET HARMANBAŞI</a:t>
            </a:r>
          </a:p>
        </p:txBody>
      </p:sp>
      <p:sp>
        <p:nvSpPr>
          <p:cNvPr id="25603" name="3 Altbilgi Yer Tutucusu">
            <a:extLst>
              <a:ext uri="{FF2B5EF4-FFF2-40B4-BE49-F238E27FC236}">
                <a16:creationId xmlns:a16="http://schemas.microsoft.com/office/drawing/2014/main" id="{B4D96075-07E4-4251-9DB8-105CF9D05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/>
              <a:t>MERSİN ÇANKAYA İ.Ö.O</a:t>
            </a:r>
          </a:p>
        </p:txBody>
      </p:sp>
      <p:pic>
        <p:nvPicPr>
          <p:cNvPr id="40962" name="Picture 2" descr="cutearth">
            <a:extLst>
              <a:ext uri="{FF2B5EF4-FFF2-40B4-BE49-F238E27FC236}">
                <a16:creationId xmlns:a16="http://schemas.microsoft.com/office/drawing/2014/main" id="{97130237-1286-4B09-B039-CAA08BC89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04838"/>
            <a:ext cx="7386638" cy="534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Text Box 4">
            <a:extLst>
              <a:ext uri="{FF2B5EF4-FFF2-40B4-BE49-F238E27FC236}">
                <a16:creationId xmlns:a16="http://schemas.microsoft.com/office/drawing/2014/main" id="{17D7C716-85CB-428D-9249-E587F52D8B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3" y="115888"/>
            <a:ext cx="9144001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</a:pPr>
            <a:r>
              <a:rPr lang="tr-TR" altLang="tr-TR" sz="2400">
                <a:solidFill>
                  <a:schemeClr val="bg1"/>
                </a:solidFill>
              </a:rPr>
              <a:t>Gök cisimlerinin çekim kuvveti </a:t>
            </a:r>
            <a:r>
              <a:rPr lang="tr-TR" altLang="tr-TR" sz="2400">
                <a:solidFill>
                  <a:srgbClr val="FFFF00"/>
                </a:solidFill>
              </a:rPr>
              <a:t>her zaman merkeze doğrudur.</a:t>
            </a:r>
          </a:p>
        </p:txBody>
      </p:sp>
      <p:sp>
        <p:nvSpPr>
          <p:cNvPr id="40965" name="Text Box 5">
            <a:extLst>
              <a:ext uri="{FF2B5EF4-FFF2-40B4-BE49-F238E27FC236}">
                <a16:creationId xmlns:a16="http://schemas.microsoft.com/office/drawing/2014/main" id="{4C839901-7E91-41EA-9A03-D5A0499A7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638800"/>
            <a:ext cx="9144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tr-TR" altLang="tr-TR" sz="2400">
                <a:solidFill>
                  <a:schemeClr val="bg1"/>
                </a:solidFill>
              </a:rPr>
              <a:t>Dünyamızdaki yer çekimi kuvveti de sürekli bizi dünyanın merkezine doğru çeker.</a:t>
            </a:r>
          </a:p>
        </p:txBody>
      </p:sp>
      <p:sp>
        <p:nvSpPr>
          <p:cNvPr id="40966" name="AutoShape 6">
            <a:extLst>
              <a:ext uri="{FF2B5EF4-FFF2-40B4-BE49-F238E27FC236}">
                <a16:creationId xmlns:a16="http://schemas.microsoft.com/office/drawing/2014/main" id="{A6C537B5-781F-4CC5-B855-936E14E51481}"/>
              </a:ext>
            </a:extLst>
          </p:cNvPr>
          <p:cNvSpPr>
            <a:spLocks noChangeArrowheads="1"/>
          </p:cNvSpPr>
          <p:nvPr/>
        </p:nvSpPr>
        <p:spPr bwMode="auto">
          <a:xfrm rot="1827085">
            <a:off x="4859338" y="1339850"/>
            <a:ext cx="1008062" cy="1584325"/>
          </a:xfrm>
          <a:prstGeom prst="downArrow">
            <a:avLst>
              <a:gd name="adj1" fmla="val 50000"/>
              <a:gd name="adj2" fmla="val 39291"/>
            </a:avLst>
          </a:prstGeom>
          <a:solidFill>
            <a:srgbClr val="FFFF00">
              <a:alpha val="7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40967" name="AutoShape 7">
            <a:extLst>
              <a:ext uri="{FF2B5EF4-FFF2-40B4-BE49-F238E27FC236}">
                <a16:creationId xmlns:a16="http://schemas.microsoft.com/office/drawing/2014/main" id="{0F35C37B-4DE6-4225-AC04-D1795830A1C4}"/>
              </a:ext>
            </a:extLst>
          </p:cNvPr>
          <p:cNvSpPr>
            <a:spLocks noChangeArrowheads="1"/>
          </p:cNvSpPr>
          <p:nvPr/>
        </p:nvSpPr>
        <p:spPr bwMode="auto">
          <a:xfrm rot="-2385870">
            <a:off x="2987675" y="1773238"/>
            <a:ext cx="1008063" cy="1584325"/>
          </a:xfrm>
          <a:prstGeom prst="downArrow">
            <a:avLst>
              <a:gd name="adj1" fmla="val 50000"/>
              <a:gd name="adj2" fmla="val 39291"/>
            </a:avLst>
          </a:prstGeom>
          <a:solidFill>
            <a:srgbClr val="FFFF00">
              <a:alpha val="7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40968" name="AutoShape 8">
            <a:extLst>
              <a:ext uri="{FF2B5EF4-FFF2-40B4-BE49-F238E27FC236}">
                <a16:creationId xmlns:a16="http://schemas.microsoft.com/office/drawing/2014/main" id="{4B76ABF8-E16E-4853-ABCA-B11B640491AC}"/>
              </a:ext>
            </a:extLst>
          </p:cNvPr>
          <p:cNvSpPr>
            <a:spLocks noChangeArrowheads="1"/>
          </p:cNvSpPr>
          <p:nvPr/>
        </p:nvSpPr>
        <p:spPr bwMode="auto">
          <a:xfrm rot="10507327">
            <a:off x="4356100" y="3716338"/>
            <a:ext cx="1008063" cy="1584325"/>
          </a:xfrm>
          <a:prstGeom prst="downArrow">
            <a:avLst>
              <a:gd name="adj1" fmla="val 50000"/>
              <a:gd name="adj2" fmla="val 39291"/>
            </a:avLst>
          </a:prstGeom>
          <a:solidFill>
            <a:srgbClr val="FFFF00">
              <a:alpha val="7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0" presetClass="path" presetSubtype="0" repeatCount="indefinite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6185E-6 L 0.03941 0.0733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2" y="3653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repeatCount="indefinite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31214E-7 L -0.03924 0.08393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185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repeatCount="indefinite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60116E-6 L -0.00781 -0.10474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52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/>
      <p:bldP spid="40965" grpId="0"/>
      <p:bldP spid="40966" grpId="0" animBg="1"/>
      <p:bldP spid="40966" grpId="1" animBg="1"/>
      <p:bldP spid="40967" grpId="0" animBg="1"/>
      <p:bldP spid="40967" grpId="1" animBg="1"/>
      <p:bldP spid="40968" grpId="0" animBg="1"/>
      <p:bldP spid="40968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2 Veri Yer Tutucusu">
            <a:extLst>
              <a:ext uri="{FF2B5EF4-FFF2-40B4-BE49-F238E27FC236}">
                <a16:creationId xmlns:a16="http://schemas.microsoft.com/office/drawing/2014/main" id="{F108F100-6CD4-4C3C-90B6-9DA8C636342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/>
              <a:t>AHMET HARMANBAŞI</a:t>
            </a:r>
          </a:p>
        </p:txBody>
      </p:sp>
      <p:sp>
        <p:nvSpPr>
          <p:cNvPr id="26627" name="3 Altbilgi Yer Tutucusu">
            <a:extLst>
              <a:ext uri="{FF2B5EF4-FFF2-40B4-BE49-F238E27FC236}">
                <a16:creationId xmlns:a16="http://schemas.microsoft.com/office/drawing/2014/main" id="{B0109249-BCAE-4E4F-90F6-0A522F431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/>
              <a:t>MERSİN ÇANKAYA İ.Ö.O</a:t>
            </a:r>
          </a:p>
        </p:txBody>
      </p:sp>
      <p:pic>
        <p:nvPicPr>
          <p:cNvPr id="43010" name="Picture 2" descr="globe_east_540">
            <a:extLst>
              <a:ext uri="{FF2B5EF4-FFF2-40B4-BE49-F238E27FC236}">
                <a16:creationId xmlns:a16="http://schemas.microsoft.com/office/drawing/2014/main" id="{797BAC8D-F4E8-46D2-B240-EC20C6603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549275"/>
            <a:ext cx="5903913" cy="590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3" descr="033">
            <a:extLst>
              <a:ext uri="{FF2B5EF4-FFF2-40B4-BE49-F238E27FC236}">
                <a16:creationId xmlns:a16="http://schemas.microsoft.com/office/drawing/2014/main" id="{89520B69-20A5-43E6-9462-0EFD7467152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76250"/>
            <a:ext cx="11509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Text Box 4">
            <a:extLst>
              <a:ext uri="{FF2B5EF4-FFF2-40B4-BE49-F238E27FC236}">
                <a16:creationId xmlns:a16="http://schemas.microsoft.com/office/drawing/2014/main" id="{89BC1EB2-467D-47E4-9F95-307A9959A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tr-TR" altLang="tr-TR" sz="2800">
                <a:solidFill>
                  <a:schemeClr val="bg1"/>
                </a:solidFill>
              </a:rPr>
              <a:t>Bu nedenle dünyanın neresinde olursak olalım uzay boşluğuna düşmeyiz </a:t>
            </a:r>
            <a:r>
              <a:rPr lang="tr-TR" altLang="tr-TR" sz="2800" b="1">
                <a:solidFill>
                  <a:srgbClr val="FFFF00"/>
                </a:solidFill>
                <a:sym typeface="Wingdings" panose="05000000000000000000" pitchFamily="2" charset="2"/>
              </a:rPr>
              <a:t></a:t>
            </a:r>
            <a:endParaRPr lang="tr-TR" altLang="tr-TR" sz="2800" b="1">
              <a:solidFill>
                <a:srgbClr val="FFFF00"/>
              </a:solidFill>
            </a:endParaRPr>
          </a:p>
        </p:txBody>
      </p:sp>
      <p:pic>
        <p:nvPicPr>
          <p:cNvPr id="26631" name="Picture 5" descr="033">
            <a:extLst>
              <a:ext uri="{FF2B5EF4-FFF2-40B4-BE49-F238E27FC236}">
                <a16:creationId xmlns:a16="http://schemas.microsoft.com/office/drawing/2014/main" id="{E6565B53-8EAB-49F9-8586-8CD88EAD6C4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779838" y="5857875"/>
            <a:ext cx="1150937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6" descr="033">
            <a:extLst>
              <a:ext uri="{FF2B5EF4-FFF2-40B4-BE49-F238E27FC236}">
                <a16:creationId xmlns:a16="http://schemas.microsoft.com/office/drawing/2014/main" id="{FD1AB942-BD7A-4E85-B742-F387BD8A6C9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040607" y="2783681"/>
            <a:ext cx="11509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7" descr="033">
            <a:extLst>
              <a:ext uri="{FF2B5EF4-FFF2-40B4-BE49-F238E27FC236}">
                <a16:creationId xmlns:a16="http://schemas.microsoft.com/office/drawing/2014/main" id="{47F878CA-2A11-413B-ACCD-F46B30F94C1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84157" y="2999581"/>
            <a:ext cx="11509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2 Veri Yer Tutucusu">
            <a:extLst>
              <a:ext uri="{FF2B5EF4-FFF2-40B4-BE49-F238E27FC236}">
                <a16:creationId xmlns:a16="http://schemas.microsoft.com/office/drawing/2014/main" id="{28AA6FEE-7AAB-4A5B-94DC-7E6DCAC8CD5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/>
              <a:t>AHMET HARMANBAŞI</a:t>
            </a:r>
          </a:p>
        </p:txBody>
      </p:sp>
      <p:sp>
        <p:nvSpPr>
          <p:cNvPr id="27651" name="3 Altbilgi Yer Tutucusu">
            <a:extLst>
              <a:ext uri="{FF2B5EF4-FFF2-40B4-BE49-F238E27FC236}">
                <a16:creationId xmlns:a16="http://schemas.microsoft.com/office/drawing/2014/main" id="{43E9514C-80F4-4D98-8CD4-FA54040F9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/>
              <a:t>MERSİN ÇANKAYA İ.Ö.O</a:t>
            </a:r>
          </a:p>
        </p:txBody>
      </p:sp>
      <p:pic>
        <p:nvPicPr>
          <p:cNvPr id="45058" name="Picture 2" descr="planets-4-large (Small)">
            <a:extLst>
              <a:ext uri="{FF2B5EF4-FFF2-40B4-BE49-F238E27FC236}">
                <a16:creationId xmlns:a16="http://schemas.microsoft.com/office/drawing/2014/main" id="{754A009D-7893-4B30-8B2B-F959B4FFC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Text Box 3">
            <a:extLst>
              <a:ext uri="{FF2B5EF4-FFF2-40B4-BE49-F238E27FC236}">
                <a16:creationId xmlns:a16="http://schemas.microsoft.com/office/drawing/2014/main" id="{866F7800-D3F1-42D0-894C-43815D2CE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76875"/>
            <a:ext cx="9144000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tr-TR" altLang="tr-TR" sz="2700">
                <a:solidFill>
                  <a:srgbClr val="FFFF00"/>
                </a:solidFill>
              </a:rPr>
              <a:t>Resimdeki gezegenlerden sizce hangisinin </a:t>
            </a:r>
          </a:p>
          <a:p>
            <a:pPr eaLnBrk="1" hangingPunct="1">
              <a:lnSpc>
                <a:spcPct val="125000"/>
              </a:lnSpc>
            </a:pPr>
            <a:r>
              <a:rPr lang="tr-TR" altLang="tr-TR" sz="2700" b="1">
                <a:solidFill>
                  <a:schemeClr val="bg1"/>
                </a:solidFill>
              </a:rPr>
              <a:t>kütle çekim kuvveti en büyüktür?</a:t>
            </a:r>
          </a:p>
        </p:txBody>
      </p:sp>
      <p:sp>
        <p:nvSpPr>
          <p:cNvPr id="45060" name="AutoShape 4">
            <a:extLst>
              <a:ext uri="{FF2B5EF4-FFF2-40B4-BE49-F238E27FC236}">
                <a16:creationId xmlns:a16="http://schemas.microsoft.com/office/drawing/2014/main" id="{858CDF93-2A0A-48B9-B2CC-CBF54036C02F}"/>
              </a:ext>
            </a:extLst>
          </p:cNvPr>
          <p:cNvSpPr>
            <a:spLocks noChangeArrowheads="1"/>
          </p:cNvSpPr>
          <p:nvPr/>
        </p:nvSpPr>
        <p:spPr bwMode="auto">
          <a:xfrm rot="8817402">
            <a:off x="2895600" y="304800"/>
            <a:ext cx="1676400" cy="762000"/>
          </a:xfrm>
          <a:prstGeom prst="notchedRightArrow">
            <a:avLst>
              <a:gd name="adj1" fmla="val 50000"/>
              <a:gd name="adj2" fmla="val 5500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45061" name="Text Box 5">
            <a:extLst>
              <a:ext uri="{FF2B5EF4-FFF2-40B4-BE49-F238E27FC236}">
                <a16:creationId xmlns:a16="http://schemas.microsoft.com/office/drawing/2014/main" id="{1441DCAB-C698-40DE-A066-45BE994533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0"/>
            <a:ext cx="4572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2800">
                <a:solidFill>
                  <a:schemeClr val="bg1"/>
                </a:solidFill>
              </a:rPr>
              <a:t>Elbette kütlesi en büyük olandır.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/>
      <p:bldP spid="45060" grpId="0" animBg="1"/>
      <p:bldP spid="4506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 descr="%75">
            <a:extLst>
              <a:ext uri="{FF2B5EF4-FFF2-40B4-BE49-F238E27FC236}">
                <a16:creationId xmlns:a16="http://schemas.microsoft.com/office/drawing/2014/main" id="{F4DF2D10-FBE4-4007-8C35-8E483026F7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8888" y="333375"/>
            <a:ext cx="6553200" cy="719138"/>
          </a:xfrm>
          <a:pattFill prst="pct75">
            <a:fgClr>
              <a:schemeClr val="tx2"/>
            </a:fgClr>
            <a:bgClr>
              <a:srgbClr val="FFCC00"/>
            </a:bgClr>
          </a:pattFill>
        </p:spPr>
        <p:txBody>
          <a:bodyPr/>
          <a:lstStyle/>
          <a:p>
            <a:pPr eaLnBrk="1" hangingPunct="1"/>
            <a:r>
              <a:rPr lang="tr-TR" altLang="tr-TR" sz="4000" b="1">
                <a:solidFill>
                  <a:schemeClr val="bg1"/>
                </a:solidFill>
              </a:rPr>
              <a:t>KÜTLE VE AĞIRLIK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C1D9DE9B-5D01-4EF0-9D9F-62F2A0A6FD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58775" y="981075"/>
            <a:ext cx="8785225" cy="5400675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tr-TR" altLang="tr-TR" sz="3400" b="1"/>
              <a:t>Bir cisme etki eden yerçekimi kuvvetine </a:t>
            </a:r>
            <a:r>
              <a:rPr lang="tr-TR" altLang="tr-TR" sz="3400" b="1">
                <a:solidFill>
                  <a:srgbClr val="CC0000"/>
                </a:solidFill>
              </a:rPr>
              <a:t>ağırlık </a:t>
            </a:r>
            <a:r>
              <a:rPr lang="tr-TR" altLang="tr-TR" sz="3400" b="1"/>
              <a:t>denir. Ağırlık, cismin bulunduğu yerdeki çekim kuvvetine bağlıdır.Ağırlık </a:t>
            </a:r>
            <a:r>
              <a:rPr lang="tr-TR" altLang="tr-TR" sz="3400" b="1">
                <a:solidFill>
                  <a:srgbClr val="0000CC"/>
                </a:solidFill>
              </a:rPr>
              <a:t>dinamometre</a:t>
            </a:r>
            <a:r>
              <a:rPr lang="tr-TR" altLang="tr-TR" sz="3400" b="1"/>
              <a:t> ile ölçülür. “</a:t>
            </a:r>
            <a:r>
              <a:rPr lang="tr-TR" altLang="tr-TR" sz="3400" b="1">
                <a:solidFill>
                  <a:srgbClr val="CC0000"/>
                </a:solidFill>
              </a:rPr>
              <a:t>G</a:t>
            </a:r>
            <a:r>
              <a:rPr lang="tr-TR" altLang="tr-TR" sz="3400" b="1"/>
              <a:t>” ile gösterilir.</a:t>
            </a:r>
          </a:p>
          <a:p>
            <a:pPr eaLnBrk="1" hangingPunct="1"/>
            <a:r>
              <a:rPr lang="tr-TR" altLang="tr-TR" sz="3400" b="1"/>
              <a:t>Kütle, maddenin değişmeyen bir özelliğidir. Kütle </a:t>
            </a:r>
            <a:r>
              <a:rPr lang="tr-TR" altLang="tr-TR" sz="3400" b="1">
                <a:solidFill>
                  <a:srgbClr val="0000CC"/>
                </a:solidFill>
              </a:rPr>
              <a:t>eşit kollu terazi </a:t>
            </a:r>
            <a:r>
              <a:rPr lang="tr-TR" altLang="tr-TR" sz="3400" b="1"/>
              <a:t>ile ölçülür. “</a:t>
            </a:r>
            <a:r>
              <a:rPr lang="tr-TR" altLang="tr-TR" sz="3400" b="1">
                <a:solidFill>
                  <a:srgbClr val="CC0000"/>
                </a:solidFill>
              </a:rPr>
              <a:t>m</a:t>
            </a:r>
            <a:r>
              <a:rPr lang="tr-TR" altLang="tr-TR" sz="3400" b="1"/>
              <a:t>” ile gösterilir. Bir cismin ağırlığını bulmak için kütle ile yerçekimi çarpılır. </a:t>
            </a:r>
          </a:p>
        </p:txBody>
      </p:sp>
      <p:sp>
        <p:nvSpPr>
          <p:cNvPr id="28676" name="Text Box 4">
            <a:extLst>
              <a:ext uri="{FF2B5EF4-FFF2-40B4-BE49-F238E27FC236}">
                <a16:creationId xmlns:a16="http://schemas.microsoft.com/office/drawing/2014/main" id="{54B460EA-E986-414F-A0C6-9930B58200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5661025"/>
            <a:ext cx="2520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tr-TR" altLang="tr-TR" sz="2400">
              <a:latin typeface="Times New Roman" panose="02020603050405020304" pitchFamily="18" charset="0"/>
            </a:endParaRPr>
          </a:p>
        </p:txBody>
      </p:sp>
      <p:sp>
        <p:nvSpPr>
          <p:cNvPr id="48133" name="Text Box 5">
            <a:extLst>
              <a:ext uri="{FF2B5EF4-FFF2-40B4-BE49-F238E27FC236}">
                <a16:creationId xmlns:a16="http://schemas.microsoft.com/office/drawing/2014/main" id="{05D1F698-A8E8-41F5-9A05-78D351DD6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5791200"/>
            <a:ext cx="1727200" cy="701675"/>
          </a:xfrm>
          <a:prstGeom prst="rect">
            <a:avLst/>
          </a:prstGeom>
          <a:solidFill>
            <a:srgbClr val="FF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tr-TR" altLang="tr-TR" sz="4000" b="1">
                <a:latin typeface="Times New Roman" panose="02020603050405020304" pitchFamily="18" charset="0"/>
              </a:rPr>
              <a:t>G=m.g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2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animBg="1"/>
      <p:bldP spid="4813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54" name="Group 2">
            <a:extLst>
              <a:ext uri="{FF2B5EF4-FFF2-40B4-BE49-F238E27FC236}">
                <a16:creationId xmlns:a16="http://schemas.microsoft.com/office/drawing/2014/main" id="{68530C25-9296-421B-A155-0ED6E3AC115F}"/>
              </a:ext>
            </a:extLst>
          </p:cNvPr>
          <p:cNvGraphicFramePr>
            <a:graphicFrameLocks noGrp="1"/>
          </p:cNvGraphicFramePr>
          <p:nvPr/>
        </p:nvGraphicFramePr>
        <p:xfrm>
          <a:off x="250825" y="476250"/>
          <a:ext cx="8642350" cy="4826000"/>
        </p:xfrm>
        <a:graphic>
          <a:graphicData uri="http://schemas.openxmlformats.org/drawingml/2006/table">
            <a:tbl>
              <a:tblPr/>
              <a:tblGrid>
                <a:gridCol w="4465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6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0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9174" name="Text Box 22">
            <a:extLst>
              <a:ext uri="{FF2B5EF4-FFF2-40B4-BE49-F238E27FC236}">
                <a16:creationId xmlns:a16="http://schemas.microsoft.com/office/drawing/2014/main" id="{8AC366CD-B15F-4BAC-9375-D5B6510EF4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341438"/>
            <a:ext cx="34559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tr-TR" altLang="tr-TR" sz="2800" b="1">
                <a:latin typeface="Times New Roman" panose="02020603050405020304" pitchFamily="18" charset="0"/>
              </a:rPr>
              <a:t>Madde miktarıdır.</a:t>
            </a:r>
          </a:p>
        </p:txBody>
      </p:sp>
      <p:sp>
        <p:nvSpPr>
          <p:cNvPr id="49175" name="Text Box 23">
            <a:extLst>
              <a:ext uri="{FF2B5EF4-FFF2-40B4-BE49-F238E27FC236}">
                <a16:creationId xmlns:a16="http://schemas.microsoft.com/office/drawing/2014/main" id="{618C9188-64B2-4341-B23D-E6DE54541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76250"/>
            <a:ext cx="41052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tr-TR" altLang="tr-TR" sz="4400" b="1">
                <a:latin typeface="Monotype Corsiva" panose="03010101010201010101" pitchFamily="66" charset="0"/>
              </a:rPr>
              <a:t>Kütle</a:t>
            </a:r>
            <a:endParaRPr lang="tr-TR" altLang="tr-TR" sz="4400">
              <a:latin typeface="Monotype Corsiva" panose="03010101010201010101" pitchFamily="66" charset="0"/>
            </a:endParaRPr>
          </a:p>
        </p:txBody>
      </p:sp>
      <p:sp>
        <p:nvSpPr>
          <p:cNvPr id="49176" name="Text Box 24">
            <a:extLst>
              <a:ext uri="{FF2B5EF4-FFF2-40B4-BE49-F238E27FC236}">
                <a16:creationId xmlns:a16="http://schemas.microsoft.com/office/drawing/2014/main" id="{7A40DC6C-A56D-4FA4-8367-C092BF44B8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476250"/>
            <a:ext cx="41052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tr-TR" altLang="tr-TR" sz="4400" b="1">
                <a:latin typeface="Monotype Corsiva" panose="03010101010201010101" pitchFamily="66" charset="0"/>
              </a:rPr>
              <a:t>Ağırlık</a:t>
            </a:r>
          </a:p>
        </p:txBody>
      </p:sp>
      <p:sp>
        <p:nvSpPr>
          <p:cNvPr id="49177" name="Rectangle 25">
            <a:extLst>
              <a:ext uri="{FF2B5EF4-FFF2-40B4-BE49-F238E27FC236}">
                <a16:creationId xmlns:a16="http://schemas.microsoft.com/office/drawing/2014/main" id="{EC42A039-A934-4524-BA93-DE087BF1AF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1341438"/>
            <a:ext cx="367188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tr-TR" altLang="tr-TR" sz="2800" b="1">
                <a:latin typeface="Times New Roman" panose="02020603050405020304" pitchFamily="18" charset="0"/>
              </a:rPr>
              <a:t>Maddeye etki eden yerçekimi kuvvetidir.</a:t>
            </a:r>
          </a:p>
        </p:txBody>
      </p:sp>
      <p:sp>
        <p:nvSpPr>
          <p:cNvPr id="49178" name="Rectangle 26">
            <a:extLst>
              <a:ext uri="{FF2B5EF4-FFF2-40B4-BE49-F238E27FC236}">
                <a16:creationId xmlns:a16="http://schemas.microsoft.com/office/drawing/2014/main" id="{BD058144-A186-4512-8958-1AF43B0739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2492375"/>
            <a:ext cx="43926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2800" b="1">
                <a:latin typeface="Times New Roman" panose="02020603050405020304" pitchFamily="18" charset="0"/>
              </a:rPr>
              <a:t>Eşit kollu terazi ile ölçülür.</a:t>
            </a:r>
          </a:p>
        </p:txBody>
      </p:sp>
      <p:sp>
        <p:nvSpPr>
          <p:cNvPr id="49179" name="Rectangle 27">
            <a:extLst>
              <a:ext uri="{FF2B5EF4-FFF2-40B4-BE49-F238E27FC236}">
                <a16:creationId xmlns:a16="http://schemas.microsoft.com/office/drawing/2014/main" id="{AE308781-AEA7-4598-B6A9-D8B9F838BA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2492375"/>
            <a:ext cx="42132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2800" b="1">
                <a:latin typeface="Times New Roman" panose="02020603050405020304" pitchFamily="18" charset="0"/>
              </a:rPr>
              <a:t>Dinamometre ile ölçülür.</a:t>
            </a:r>
          </a:p>
        </p:txBody>
      </p:sp>
      <p:sp>
        <p:nvSpPr>
          <p:cNvPr id="49180" name="Rectangle 28">
            <a:extLst>
              <a:ext uri="{FF2B5EF4-FFF2-40B4-BE49-F238E27FC236}">
                <a16:creationId xmlns:a16="http://schemas.microsoft.com/office/drawing/2014/main" id="{69A57401-8098-4CEB-AD9B-AD7A7455E2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3573463"/>
            <a:ext cx="4075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2800" b="1">
                <a:latin typeface="Times New Roman" panose="02020603050405020304" pitchFamily="18" charset="0"/>
              </a:rPr>
              <a:t>Birimi gram ya da kg dır.</a:t>
            </a:r>
          </a:p>
        </p:txBody>
      </p:sp>
      <p:sp>
        <p:nvSpPr>
          <p:cNvPr id="49181" name="Rectangle 29">
            <a:extLst>
              <a:ext uri="{FF2B5EF4-FFF2-40B4-BE49-F238E27FC236}">
                <a16:creationId xmlns:a16="http://schemas.microsoft.com/office/drawing/2014/main" id="{E1ECE403-230E-48A6-8A2F-9738B162AA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3500438"/>
            <a:ext cx="30099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2800" b="1">
                <a:latin typeface="Times New Roman" panose="02020603050405020304" pitchFamily="18" charset="0"/>
              </a:rPr>
              <a:t>Birimi newtondur.</a:t>
            </a:r>
          </a:p>
        </p:txBody>
      </p:sp>
      <p:sp>
        <p:nvSpPr>
          <p:cNvPr id="49182" name="Rectangle 30">
            <a:extLst>
              <a:ext uri="{FF2B5EF4-FFF2-40B4-BE49-F238E27FC236}">
                <a16:creationId xmlns:a16="http://schemas.microsoft.com/office/drawing/2014/main" id="{49D953EC-AD6E-4178-8139-2FC2A8E085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4508500"/>
            <a:ext cx="45545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2800" b="1">
                <a:latin typeface="Times New Roman" panose="02020603050405020304" pitchFamily="18" charset="0"/>
              </a:rPr>
              <a:t>Her yerde aynıdır, değişmez.</a:t>
            </a:r>
          </a:p>
        </p:txBody>
      </p:sp>
      <p:sp>
        <p:nvSpPr>
          <p:cNvPr id="49183" name="Rectangle 31">
            <a:extLst>
              <a:ext uri="{FF2B5EF4-FFF2-40B4-BE49-F238E27FC236}">
                <a16:creationId xmlns:a16="http://schemas.microsoft.com/office/drawing/2014/main" id="{70FFF9EC-B8BE-4232-B653-03B66CDACE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4365625"/>
            <a:ext cx="42481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2800" b="1">
                <a:latin typeface="Times New Roman" panose="02020603050405020304" pitchFamily="18" charset="0"/>
              </a:rPr>
              <a:t>Bulunduğu gezegene göre değişir.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9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9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491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491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491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491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491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491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491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491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491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491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491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491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491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491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491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491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491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491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491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491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491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80"/>
                                        <p:tgtEl>
                                          <p:spTgt spid="491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80"/>
                                        <p:tgtEl>
                                          <p:spTgt spid="491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80"/>
                                        <p:tgtEl>
                                          <p:spTgt spid="491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74" grpId="0"/>
      <p:bldP spid="49175" grpId="0"/>
      <p:bldP spid="49176" grpId="0"/>
      <p:bldP spid="49177" grpId="0"/>
      <p:bldP spid="49178" grpId="0"/>
      <p:bldP spid="49179" grpId="0"/>
      <p:bldP spid="49180" grpId="0"/>
      <p:bldP spid="49181" grpId="0"/>
      <p:bldP spid="49182" grpId="0"/>
      <p:bldP spid="4918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3 Altbilgi Yer Tutucusu">
            <a:extLst>
              <a:ext uri="{FF2B5EF4-FFF2-40B4-BE49-F238E27FC236}">
                <a16:creationId xmlns:a16="http://schemas.microsoft.com/office/drawing/2014/main" id="{7D716F3A-721F-4FDA-939A-FE76408EE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/>
              <a:t>MERSİN ÇANKAYA İ.Ö.O</a:t>
            </a:r>
          </a:p>
        </p:txBody>
      </p:sp>
      <p:graphicFrame>
        <p:nvGraphicFramePr>
          <p:cNvPr id="50216" name="Group 40">
            <a:extLst>
              <a:ext uri="{FF2B5EF4-FFF2-40B4-BE49-F238E27FC236}">
                <a16:creationId xmlns:a16="http://schemas.microsoft.com/office/drawing/2014/main" id="{AB9D7952-5EF9-48A7-A6C5-DFF8F13184C0}"/>
              </a:ext>
            </a:extLst>
          </p:cNvPr>
          <p:cNvGraphicFramePr>
            <a:graphicFrameLocks noGrp="1"/>
          </p:cNvGraphicFramePr>
          <p:nvPr>
            <p:ph/>
          </p:nvPr>
        </p:nvGraphicFramePr>
        <p:xfrm>
          <a:off x="1042988" y="0"/>
          <a:ext cx="5891212" cy="6516688"/>
        </p:xfrm>
        <a:graphic>
          <a:graphicData uri="http://schemas.openxmlformats.org/drawingml/2006/table">
            <a:tbl>
              <a:tblPr/>
              <a:tblGrid>
                <a:gridCol w="1479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16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448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Gök cismi</a:t>
                      </a:r>
                    </a:p>
                  </a:txBody>
                  <a:tcPr marT="45718" marB="4571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kg’lık cisme uygulanan yaklaşık çekim kuvveti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71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Güneş</a:t>
                      </a:r>
                    </a:p>
                  </a:txBody>
                  <a:tcPr marT="45718" marB="4571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247 N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71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Merkür</a:t>
                      </a:r>
                    </a:p>
                  </a:txBody>
                  <a:tcPr marT="45718" marB="4571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3,7 N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71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Venüs</a:t>
                      </a:r>
                    </a:p>
                  </a:txBody>
                  <a:tcPr marT="45718" marB="4571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8,9 N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71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Dünya</a:t>
                      </a:r>
                    </a:p>
                  </a:txBody>
                  <a:tcPr marT="45718" marB="4571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 N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71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Ay</a:t>
                      </a:r>
                    </a:p>
                  </a:txBody>
                  <a:tcPr marT="45718" marB="4571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1,7 N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71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Mars</a:t>
                      </a:r>
                    </a:p>
                  </a:txBody>
                  <a:tcPr marT="45718" marB="4571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3,8 N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71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Jupiter</a:t>
                      </a:r>
                    </a:p>
                  </a:txBody>
                  <a:tcPr marT="45718" marB="4571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23,3 N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71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Satürn</a:t>
                      </a:r>
                    </a:p>
                  </a:txBody>
                  <a:tcPr marT="45718" marB="4571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9,2 N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71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Uranüs</a:t>
                      </a:r>
                    </a:p>
                  </a:txBody>
                  <a:tcPr marT="45718" marB="4571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8,6 N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571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Neptün</a:t>
                      </a:r>
                    </a:p>
                  </a:txBody>
                  <a:tcPr marT="45718" marB="4571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 N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Veri Yer Tutucusu">
            <a:extLst>
              <a:ext uri="{FF2B5EF4-FFF2-40B4-BE49-F238E27FC236}">
                <a16:creationId xmlns:a16="http://schemas.microsoft.com/office/drawing/2014/main" id="{FA629259-04DA-4382-BB75-6F4629BBABC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/>
              <a:t>AHMET HARMANBAŞI</a:t>
            </a:r>
          </a:p>
        </p:txBody>
      </p:sp>
      <p:sp>
        <p:nvSpPr>
          <p:cNvPr id="4099" name="2 Altbilgi Yer Tutucusu">
            <a:extLst>
              <a:ext uri="{FF2B5EF4-FFF2-40B4-BE49-F238E27FC236}">
                <a16:creationId xmlns:a16="http://schemas.microsoft.com/office/drawing/2014/main" id="{BCEB5C8F-F7BD-4240-8801-9A2563214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/>
              <a:t>MERSİN ÇANKAYA İ.Ö.O</a:t>
            </a:r>
          </a:p>
        </p:txBody>
      </p:sp>
      <p:pic>
        <p:nvPicPr>
          <p:cNvPr id="4100" name="Picture 5" descr="19">
            <a:hlinkClick r:id="rId2"/>
            <a:extLst>
              <a:ext uri="{FF2B5EF4-FFF2-40B4-BE49-F238E27FC236}">
                <a16:creationId xmlns:a16="http://schemas.microsoft.com/office/drawing/2014/main" id="{BFC6BA6A-BCF2-434D-AC09-2717C00C1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7" name="Text Box 7">
            <a:extLst>
              <a:ext uri="{FF2B5EF4-FFF2-40B4-BE49-F238E27FC236}">
                <a16:creationId xmlns:a16="http://schemas.microsoft.com/office/drawing/2014/main" id="{E09C29EC-CA7E-45DB-818A-9F43212A20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-26988"/>
            <a:ext cx="9109075" cy="549276"/>
          </a:xfrm>
          <a:prstGeom prst="rect">
            <a:avLst/>
          </a:prstGeom>
          <a:solidFill>
            <a:schemeClr val="tx1">
              <a:alpha val="7215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</a:pPr>
            <a:r>
              <a:rPr lang="tr-TR" altLang="tr-TR" sz="2600" b="1">
                <a:solidFill>
                  <a:schemeClr val="bg1"/>
                </a:solidFill>
              </a:rPr>
              <a:t>Ekrandaki kız nasıl marketten havada alışveriş ediyor?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agırlık1">
            <a:extLst>
              <a:ext uri="{FF2B5EF4-FFF2-40B4-BE49-F238E27FC236}">
                <a16:creationId xmlns:a16="http://schemas.microsoft.com/office/drawing/2014/main" id="{D90FAA2F-35CC-47FC-BF8C-DD4A43083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3671888" cy="475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 descr="agırlık2">
            <a:extLst>
              <a:ext uri="{FF2B5EF4-FFF2-40B4-BE49-F238E27FC236}">
                <a16:creationId xmlns:a16="http://schemas.microsoft.com/office/drawing/2014/main" id="{3B3701EA-FDED-4703-8F70-BE5EC48C6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33375"/>
            <a:ext cx="4176712" cy="475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 Box 4">
            <a:extLst>
              <a:ext uri="{FF2B5EF4-FFF2-40B4-BE49-F238E27FC236}">
                <a16:creationId xmlns:a16="http://schemas.microsoft.com/office/drawing/2014/main" id="{528154D4-58EE-46CF-AAFD-B4B4A6856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404813"/>
            <a:ext cx="1368425" cy="466725"/>
          </a:xfrm>
          <a:prstGeom prst="rect">
            <a:avLst/>
          </a:prstGeom>
          <a:solidFill>
            <a:srgbClr val="FFCC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2400" b="1">
                <a:latin typeface="Times New Roman" panose="02020603050405020304" pitchFamily="18" charset="0"/>
              </a:rPr>
              <a:t>KÜTLE</a:t>
            </a:r>
          </a:p>
        </p:txBody>
      </p:sp>
      <p:sp>
        <p:nvSpPr>
          <p:cNvPr id="31749" name="Line 5">
            <a:extLst>
              <a:ext uri="{FF2B5EF4-FFF2-40B4-BE49-F238E27FC236}">
                <a16:creationId xmlns:a16="http://schemas.microsoft.com/office/drawing/2014/main" id="{DFEDB310-ED3C-4D4E-9130-9BB5AEAE76C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03575" y="620713"/>
            <a:ext cx="7921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tr-TR"/>
          </a:p>
        </p:txBody>
      </p:sp>
      <p:sp>
        <p:nvSpPr>
          <p:cNvPr id="31750" name="Line 6">
            <a:extLst>
              <a:ext uri="{FF2B5EF4-FFF2-40B4-BE49-F238E27FC236}">
                <a16:creationId xmlns:a16="http://schemas.microsoft.com/office/drawing/2014/main" id="{E28FC234-62A6-4A51-BEB0-E59D5BDFC4E1}"/>
              </a:ext>
            </a:extLst>
          </p:cNvPr>
          <p:cNvSpPr>
            <a:spLocks noChangeShapeType="1"/>
          </p:cNvSpPr>
          <p:nvPr/>
        </p:nvSpPr>
        <p:spPr bwMode="auto">
          <a:xfrm>
            <a:off x="5364163" y="620713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tr-TR"/>
          </a:p>
        </p:txBody>
      </p:sp>
      <p:sp>
        <p:nvSpPr>
          <p:cNvPr id="31751" name="Text Box 7">
            <a:extLst>
              <a:ext uri="{FF2B5EF4-FFF2-40B4-BE49-F238E27FC236}">
                <a16:creationId xmlns:a16="http://schemas.microsoft.com/office/drawing/2014/main" id="{71B2D6F6-15AB-4D4D-ACA7-E51B7220B9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5229225"/>
            <a:ext cx="26638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4400" b="1">
                <a:latin typeface="Times New Roman" panose="02020603050405020304" pitchFamily="18" charset="0"/>
              </a:rPr>
              <a:t>g</a:t>
            </a:r>
            <a:r>
              <a:rPr lang="tr-TR" altLang="tr-TR" sz="3600" b="1">
                <a:latin typeface="Times New Roman" panose="02020603050405020304" pitchFamily="18" charset="0"/>
              </a:rPr>
              <a:t>=9,8 N/Kğ</a:t>
            </a:r>
          </a:p>
        </p:txBody>
      </p:sp>
      <p:sp>
        <p:nvSpPr>
          <p:cNvPr id="31752" name="Text Box 8">
            <a:extLst>
              <a:ext uri="{FF2B5EF4-FFF2-40B4-BE49-F238E27FC236}">
                <a16:creationId xmlns:a16="http://schemas.microsoft.com/office/drawing/2014/main" id="{52429F61-64AF-43ED-A508-A3596E0DC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1341438"/>
            <a:ext cx="1584325" cy="466725"/>
          </a:xfrm>
          <a:prstGeom prst="rect">
            <a:avLst/>
          </a:prstGeom>
          <a:solidFill>
            <a:srgbClr val="FF0066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2400" b="1">
                <a:latin typeface="Times New Roman" panose="02020603050405020304" pitchFamily="18" charset="0"/>
              </a:rPr>
              <a:t>AĞIRLIK</a:t>
            </a:r>
          </a:p>
        </p:txBody>
      </p:sp>
      <p:sp>
        <p:nvSpPr>
          <p:cNvPr id="31753" name="Line 9">
            <a:extLst>
              <a:ext uri="{FF2B5EF4-FFF2-40B4-BE49-F238E27FC236}">
                <a16:creationId xmlns:a16="http://schemas.microsoft.com/office/drawing/2014/main" id="{742D79E6-6A57-40EE-A079-68D446CA69B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40200" y="1557338"/>
            <a:ext cx="2873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tr-TR"/>
          </a:p>
        </p:txBody>
      </p:sp>
      <p:sp>
        <p:nvSpPr>
          <p:cNvPr id="31754" name="Line 10">
            <a:extLst>
              <a:ext uri="{FF2B5EF4-FFF2-40B4-BE49-F238E27FC236}">
                <a16:creationId xmlns:a16="http://schemas.microsoft.com/office/drawing/2014/main" id="{5644544E-4A77-4B8E-9F42-E348B425EB39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1863" y="1557338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tr-TR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>
            <a:extLst>
              <a:ext uri="{FF2B5EF4-FFF2-40B4-BE49-F238E27FC236}">
                <a16:creationId xmlns:a16="http://schemas.microsoft.com/office/drawing/2014/main" id="{D81A96AB-7BF4-4AE8-804F-804720FBDB46}"/>
              </a:ext>
            </a:extLst>
          </p:cNvPr>
          <p:cNvGrpSpPr>
            <a:grpSpLocks/>
          </p:cNvGrpSpPr>
          <p:nvPr/>
        </p:nvGrpSpPr>
        <p:grpSpPr bwMode="auto">
          <a:xfrm>
            <a:off x="6705600" y="609600"/>
            <a:ext cx="1600200" cy="4648200"/>
            <a:chOff x="4224" y="384"/>
            <a:chExt cx="1008" cy="2928"/>
          </a:xfrm>
        </p:grpSpPr>
        <p:sp>
          <p:nvSpPr>
            <p:cNvPr id="32777" name="Line 11">
              <a:extLst>
                <a:ext uri="{FF2B5EF4-FFF2-40B4-BE49-F238E27FC236}">
                  <a16:creationId xmlns:a16="http://schemas.microsoft.com/office/drawing/2014/main" id="{CE790044-E25E-414E-BAF5-18E5DCFBF0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8" y="384"/>
              <a:ext cx="67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2778" name="AutoShape 13" descr="%5">
              <a:extLst>
                <a:ext uri="{FF2B5EF4-FFF2-40B4-BE49-F238E27FC236}">
                  <a16:creationId xmlns:a16="http://schemas.microsoft.com/office/drawing/2014/main" id="{E3703299-FE1B-47CF-9C91-F4A6412BE4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1056"/>
              <a:ext cx="960" cy="912"/>
            </a:xfrm>
            <a:prstGeom prst="cube">
              <a:avLst>
                <a:gd name="adj" fmla="val 25000"/>
              </a:avLst>
            </a:prstGeom>
            <a:pattFill prst="pct5">
              <a:fgClr>
                <a:srgbClr val="A12417"/>
              </a:fgClr>
              <a:bgClr>
                <a:srgbClr val="FFFF00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r-TR" altLang="tr-TR"/>
            </a:p>
          </p:txBody>
        </p:sp>
        <p:sp>
          <p:nvSpPr>
            <p:cNvPr id="32779" name="AutoShape 14" descr="Dokuma">
              <a:extLst>
                <a:ext uri="{FF2B5EF4-FFF2-40B4-BE49-F238E27FC236}">
                  <a16:creationId xmlns:a16="http://schemas.microsoft.com/office/drawing/2014/main" id="{60A836A8-67E1-4684-8CE7-A4EBFFFAB8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448"/>
              <a:ext cx="864" cy="864"/>
            </a:xfrm>
            <a:prstGeom prst="cube">
              <a:avLst>
                <a:gd name="adj" fmla="val 25000"/>
              </a:avLst>
            </a:prstGeom>
            <a:pattFill prst="weave">
              <a:fgClr>
                <a:srgbClr val="9900CC"/>
              </a:fgClr>
              <a:bgClr>
                <a:srgbClr val="FFFF00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r-TR" altLang="tr-TR"/>
            </a:p>
          </p:txBody>
        </p:sp>
        <p:sp>
          <p:nvSpPr>
            <p:cNvPr id="32780" name="Line 16">
              <a:extLst>
                <a:ext uri="{FF2B5EF4-FFF2-40B4-BE49-F238E27FC236}">
                  <a16:creationId xmlns:a16="http://schemas.microsoft.com/office/drawing/2014/main" id="{32C1CB66-881D-422D-AF5D-349289FC38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384"/>
              <a:ext cx="0" cy="8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2781" name="Line 17">
              <a:extLst>
                <a:ext uri="{FF2B5EF4-FFF2-40B4-BE49-F238E27FC236}">
                  <a16:creationId xmlns:a16="http://schemas.microsoft.com/office/drawing/2014/main" id="{23FA5065-4017-4CC5-A191-86C100E348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6" y="1968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2782" name="Text Box 18">
              <a:extLst>
                <a:ext uri="{FF2B5EF4-FFF2-40B4-BE49-F238E27FC236}">
                  <a16:creationId xmlns:a16="http://schemas.microsoft.com/office/drawing/2014/main" id="{0CE4E750-9742-4E12-B61D-8EE1959E28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4" y="624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tr-TR" altLang="tr-TR" sz="2400" b="1"/>
                <a:t>3T</a:t>
              </a:r>
            </a:p>
          </p:txBody>
        </p:sp>
        <p:sp>
          <p:nvSpPr>
            <p:cNvPr id="32783" name="Text Box 19">
              <a:extLst>
                <a:ext uri="{FF2B5EF4-FFF2-40B4-BE49-F238E27FC236}">
                  <a16:creationId xmlns:a16="http://schemas.microsoft.com/office/drawing/2014/main" id="{8E948421-92C8-45BA-ADD2-75A82410F9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4" y="2064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tr-TR" altLang="tr-TR" sz="2400" b="1"/>
                <a:t>T</a:t>
              </a:r>
            </a:p>
          </p:txBody>
        </p:sp>
        <p:sp>
          <p:nvSpPr>
            <p:cNvPr id="32784" name="Text Box 20">
              <a:extLst>
                <a:ext uri="{FF2B5EF4-FFF2-40B4-BE49-F238E27FC236}">
                  <a16:creationId xmlns:a16="http://schemas.microsoft.com/office/drawing/2014/main" id="{1EF0995F-26E3-44DE-AA9F-67017A34FC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4" y="1488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tr-TR" altLang="tr-TR" sz="2400" b="1"/>
                <a:t>X</a:t>
              </a:r>
            </a:p>
          </p:txBody>
        </p:sp>
        <p:sp>
          <p:nvSpPr>
            <p:cNvPr id="32785" name="Text Box 21">
              <a:extLst>
                <a:ext uri="{FF2B5EF4-FFF2-40B4-BE49-F238E27FC236}">
                  <a16:creationId xmlns:a16="http://schemas.microsoft.com/office/drawing/2014/main" id="{94121BC3-7300-4A83-B966-89DF8F8D6F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2832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tr-TR" altLang="tr-TR" sz="2400" b="1"/>
                <a:t>Y</a:t>
              </a:r>
            </a:p>
          </p:txBody>
        </p:sp>
      </p:grpSp>
      <p:sp>
        <p:nvSpPr>
          <p:cNvPr id="69655" name="Text Box 23">
            <a:extLst>
              <a:ext uri="{FF2B5EF4-FFF2-40B4-BE49-F238E27FC236}">
                <a16:creationId xmlns:a16="http://schemas.microsoft.com/office/drawing/2014/main" id="{4C1C3102-52CE-4C4A-8D1C-0A1A7B16FB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143000"/>
            <a:ext cx="5715000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2400" b="1"/>
              <a:t>Birbirine bağlı X , Y cisimleri şekildeki gibi dengedeyken X cismini taşıyan ipteki gerilme kuvveti, Y cismini taşıyan iptekinin üç katıdır.</a:t>
            </a:r>
          </a:p>
          <a:p>
            <a:pPr eaLnBrk="1" hangingPunct="1">
              <a:spcBef>
                <a:spcPct val="50000"/>
              </a:spcBef>
            </a:pPr>
            <a:r>
              <a:rPr lang="tr-TR" altLang="tr-TR" sz="2400" b="1"/>
              <a:t>X ciminin ağırlığı 20 N olduğuna göre; Y cisminin ağırlığı kaç N dur? </a:t>
            </a:r>
          </a:p>
        </p:txBody>
      </p:sp>
      <p:sp>
        <p:nvSpPr>
          <p:cNvPr id="69657" name="Rectangle 25">
            <a:extLst>
              <a:ext uri="{FF2B5EF4-FFF2-40B4-BE49-F238E27FC236}">
                <a16:creationId xmlns:a16="http://schemas.microsoft.com/office/drawing/2014/main" id="{31BA4200-C1A6-41BB-BB0B-8F4D6BC6B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47925" cy="836613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4400">
                <a:solidFill>
                  <a:schemeClr val="bg1"/>
                </a:solidFill>
              </a:rPr>
              <a:t>SORU=1</a:t>
            </a:r>
          </a:p>
        </p:txBody>
      </p:sp>
      <p:sp>
        <p:nvSpPr>
          <p:cNvPr id="69658" name="AutoShape 26">
            <a:extLst>
              <a:ext uri="{FF2B5EF4-FFF2-40B4-BE49-F238E27FC236}">
                <a16:creationId xmlns:a16="http://schemas.microsoft.com/office/drawing/2014/main" id="{F776232C-8B24-49AA-8A18-B721A28A51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343400"/>
            <a:ext cx="1143000" cy="1066800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2400" b="1"/>
              <a:t>A)10</a:t>
            </a:r>
          </a:p>
        </p:txBody>
      </p:sp>
      <p:sp>
        <p:nvSpPr>
          <p:cNvPr id="69659" name="AutoShape 27">
            <a:extLst>
              <a:ext uri="{FF2B5EF4-FFF2-40B4-BE49-F238E27FC236}">
                <a16:creationId xmlns:a16="http://schemas.microsoft.com/office/drawing/2014/main" id="{6DCFFB1B-2E61-430E-B738-94CEBCABB9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4343400"/>
            <a:ext cx="1066800" cy="10668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2400" b="1"/>
              <a:t>B)20</a:t>
            </a:r>
          </a:p>
        </p:txBody>
      </p:sp>
      <p:sp>
        <p:nvSpPr>
          <p:cNvPr id="69663" name="AutoShape 31">
            <a:extLst>
              <a:ext uri="{FF2B5EF4-FFF2-40B4-BE49-F238E27FC236}">
                <a16:creationId xmlns:a16="http://schemas.microsoft.com/office/drawing/2014/main" id="{C37BC03F-CBB2-4BBE-8DFA-76B6BA2590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267200"/>
            <a:ext cx="1143000" cy="1066800"/>
          </a:xfrm>
          <a:prstGeom prst="cube">
            <a:avLst>
              <a:gd name="adj" fmla="val 25000"/>
            </a:avLst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2400" b="1"/>
              <a:t>C)30</a:t>
            </a:r>
          </a:p>
        </p:txBody>
      </p:sp>
      <p:sp>
        <p:nvSpPr>
          <p:cNvPr id="69664" name="AutoShape 32">
            <a:extLst>
              <a:ext uri="{FF2B5EF4-FFF2-40B4-BE49-F238E27FC236}">
                <a16:creationId xmlns:a16="http://schemas.microsoft.com/office/drawing/2014/main" id="{0F4A6F6B-3BCC-44B7-8E16-3F376F3D58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4267200"/>
            <a:ext cx="1143000" cy="1066800"/>
          </a:xfrm>
          <a:prstGeom prst="cube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2400" b="1"/>
              <a:t>D)60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9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69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69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69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340"/>
                            </p:stCondLst>
                            <p:childTnLst>
                              <p:par>
                                <p:cTn id="2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696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696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696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9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9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69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69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69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69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69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69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69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69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69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69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69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69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57" grpId="0" animBg="1"/>
      <p:bldP spid="69658" grpId="0" animBg="1"/>
      <p:bldP spid="69659" grpId="0" animBg="1"/>
      <p:bldP spid="69659" grpId="1" animBg="1"/>
      <p:bldP spid="69663" grpId="0" animBg="1"/>
      <p:bldP spid="69663" grpId="1" animBg="1"/>
      <p:bldP spid="69664" grpId="0" animBg="1"/>
      <p:bldP spid="69664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>
            <a:extLst>
              <a:ext uri="{FF2B5EF4-FFF2-40B4-BE49-F238E27FC236}">
                <a16:creationId xmlns:a16="http://schemas.microsoft.com/office/drawing/2014/main" id="{210322D7-211D-4097-B947-5C245B523359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304800"/>
            <a:ext cx="2286000" cy="5486400"/>
            <a:chOff x="4320" y="192"/>
            <a:chExt cx="1440" cy="3456"/>
          </a:xfrm>
        </p:grpSpPr>
        <p:sp>
          <p:nvSpPr>
            <p:cNvPr id="33801" name="Line 4">
              <a:extLst>
                <a:ext uri="{FF2B5EF4-FFF2-40B4-BE49-F238E27FC236}">
                  <a16:creationId xmlns:a16="http://schemas.microsoft.com/office/drawing/2014/main" id="{325D9CF5-CDF0-4082-9BC5-438B07BE1B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192"/>
              <a:ext cx="48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3802" name="AutoShape 5" descr="Kahverengi mermer">
              <a:extLst>
                <a:ext uri="{FF2B5EF4-FFF2-40B4-BE49-F238E27FC236}">
                  <a16:creationId xmlns:a16="http://schemas.microsoft.com/office/drawing/2014/main" id="{C297F8C0-00BF-4637-B169-C877EC96A6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624"/>
              <a:ext cx="816" cy="624"/>
            </a:xfrm>
            <a:prstGeom prst="can">
              <a:avLst>
                <a:gd name="adj" fmla="val 25000"/>
              </a:avLst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r-TR" altLang="tr-TR"/>
            </a:p>
          </p:txBody>
        </p:sp>
        <p:sp>
          <p:nvSpPr>
            <p:cNvPr id="33803" name="AutoShape 6">
              <a:extLst>
                <a:ext uri="{FF2B5EF4-FFF2-40B4-BE49-F238E27FC236}">
                  <a16:creationId xmlns:a16="http://schemas.microsoft.com/office/drawing/2014/main" id="{C75519C2-78FE-4696-828C-325C677149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1728"/>
              <a:ext cx="816" cy="62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rgbClr val="A12417"/>
                </a:gs>
                <a:gs pos="50000">
                  <a:srgbClr val="FFFF00"/>
                </a:gs>
                <a:gs pos="100000">
                  <a:srgbClr val="A12417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r-TR" altLang="tr-TR"/>
            </a:p>
          </p:txBody>
        </p:sp>
        <p:sp>
          <p:nvSpPr>
            <p:cNvPr id="33804" name="AutoShape 7">
              <a:extLst>
                <a:ext uri="{FF2B5EF4-FFF2-40B4-BE49-F238E27FC236}">
                  <a16:creationId xmlns:a16="http://schemas.microsoft.com/office/drawing/2014/main" id="{36F8ACFD-C411-40C5-B4B5-5B5ACD5847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3024"/>
              <a:ext cx="816" cy="62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FFFF00"/>
                </a:gs>
                <a:gs pos="100000">
                  <a:srgbClr val="0000FF"/>
                </a:gs>
              </a:gsLst>
              <a:lin ang="0" scaled="1"/>
            </a:gra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r-TR" altLang="tr-TR"/>
            </a:p>
          </p:txBody>
        </p:sp>
        <p:sp>
          <p:nvSpPr>
            <p:cNvPr id="33805" name="Line 8">
              <a:extLst>
                <a:ext uri="{FF2B5EF4-FFF2-40B4-BE49-F238E27FC236}">
                  <a16:creationId xmlns:a16="http://schemas.microsoft.com/office/drawing/2014/main" id="{CCA3AE35-822F-489E-AD74-F5959C6B85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04" y="192"/>
              <a:ext cx="0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3806" name="Line 9">
              <a:extLst>
                <a:ext uri="{FF2B5EF4-FFF2-40B4-BE49-F238E27FC236}">
                  <a16:creationId xmlns:a16="http://schemas.microsoft.com/office/drawing/2014/main" id="{97C4C74A-A416-4920-8695-B2901CA2D3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04" y="1248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3807" name="Line 10">
              <a:extLst>
                <a:ext uri="{FF2B5EF4-FFF2-40B4-BE49-F238E27FC236}">
                  <a16:creationId xmlns:a16="http://schemas.microsoft.com/office/drawing/2014/main" id="{E93E801A-FB8C-4B89-AB2F-0129782688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2352"/>
              <a:ext cx="0" cy="7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3808" name="Text Box 11">
              <a:extLst>
                <a:ext uri="{FF2B5EF4-FFF2-40B4-BE49-F238E27FC236}">
                  <a16:creationId xmlns:a16="http://schemas.microsoft.com/office/drawing/2014/main" id="{D0BE996D-BFA7-4599-879A-4F5B361643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0" y="864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tr-TR" altLang="tr-TR" sz="2400" b="1">
                  <a:solidFill>
                    <a:schemeClr val="bg1"/>
                  </a:solidFill>
                </a:rPr>
                <a:t>X</a:t>
              </a:r>
            </a:p>
          </p:txBody>
        </p:sp>
        <p:sp>
          <p:nvSpPr>
            <p:cNvPr id="33809" name="Text Box 12">
              <a:extLst>
                <a:ext uri="{FF2B5EF4-FFF2-40B4-BE49-F238E27FC236}">
                  <a16:creationId xmlns:a16="http://schemas.microsoft.com/office/drawing/2014/main" id="{EE22AA5F-AFCC-49D2-BDE3-870B55C44D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8" y="1968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tr-TR" altLang="tr-TR" sz="2400" b="1"/>
                <a:t>Y</a:t>
              </a:r>
            </a:p>
          </p:txBody>
        </p:sp>
        <p:sp>
          <p:nvSpPr>
            <p:cNvPr id="33810" name="Text Box 13">
              <a:extLst>
                <a:ext uri="{FF2B5EF4-FFF2-40B4-BE49-F238E27FC236}">
                  <a16:creationId xmlns:a16="http://schemas.microsoft.com/office/drawing/2014/main" id="{79524650-A8F6-4C65-9D0F-9A07D048A7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6" y="3264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tr-TR" altLang="tr-TR" sz="2400" b="1"/>
                <a:t>Z</a:t>
              </a:r>
            </a:p>
          </p:txBody>
        </p:sp>
        <p:sp>
          <p:nvSpPr>
            <p:cNvPr id="33811" name="Text Box 14">
              <a:extLst>
                <a:ext uri="{FF2B5EF4-FFF2-40B4-BE49-F238E27FC236}">
                  <a16:creationId xmlns:a16="http://schemas.microsoft.com/office/drawing/2014/main" id="{20F8FED8-4A8B-4268-9FB0-0AEED5DED0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4" y="240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tr-TR" altLang="tr-TR" sz="2400" b="1"/>
                <a:t>T</a:t>
              </a:r>
              <a:r>
                <a:rPr lang="tr-TR" altLang="tr-TR" sz="2400" b="1" baseline="-25000"/>
                <a:t>1</a:t>
              </a:r>
              <a:endParaRPr lang="tr-TR" altLang="tr-TR" sz="2400" b="1"/>
            </a:p>
          </p:txBody>
        </p:sp>
        <p:sp>
          <p:nvSpPr>
            <p:cNvPr id="33812" name="Text Box 15">
              <a:extLst>
                <a:ext uri="{FF2B5EF4-FFF2-40B4-BE49-F238E27FC236}">
                  <a16:creationId xmlns:a16="http://schemas.microsoft.com/office/drawing/2014/main" id="{A9A65957-3C35-432B-AA45-2110875D54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4" y="2544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tr-TR" altLang="tr-TR" sz="2400" b="1"/>
                <a:t>T</a:t>
              </a:r>
              <a:r>
                <a:rPr lang="tr-TR" altLang="tr-TR" sz="2400" b="1" baseline="-25000"/>
                <a:t>3</a:t>
              </a:r>
              <a:endParaRPr lang="tr-TR" altLang="tr-TR" sz="2400" b="1"/>
            </a:p>
          </p:txBody>
        </p:sp>
        <p:sp>
          <p:nvSpPr>
            <p:cNvPr id="33813" name="Text Box 16">
              <a:extLst>
                <a:ext uri="{FF2B5EF4-FFF2-40B4-BE49-F238E27FC236}">
                  <a16:creationId xmlns:a16="http://schemas.microsoft.com/office/drawing/2014/main" id="{EFA81111-5CEC-4A09-AFC8-DF926F992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4" y="1344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tr-TR" altLang="tr-TR" sz="2400" b="1"/>
                <a:t>T</a:t>
              </a:r>
              <a:r>
                <a:rPr lang="tr-TR" altLang="tr-TR" sz="2400" b="1" baseline="-25000"/>
                <a:t>2</a:t>
              </a:r>
              <a:endParaRPr lang="tr-TR" altLang="tr-TR" sz="2400" b="1"/>
            </a:p>
          </p:txBody>
        </p:sp>
        <p:sp>
          <p:nvSpPr>
            <p:cNvPr id="33814" name="Text Box 17">
              <a:extLst>
                <a:ext uri="{FF2B5EF4-FFF2-40B4-BE49-F238E27FC236}">
                  <a16:creationId xmlns:a16="http://schemas.microsoft.com/office/drawing/2014/main" id="{C8367BFD-0E13-4C41-BBFC-6FA2A29641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88" y="768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tr-TR" altLang="tr-TR" sz="2400" b="1"/>
                <a:t>10 N</a:t>
              </a:r>
            </a:p>
          </p:txBody>
        </p:sp>
        <p:sp>
          <p:nvSpPr>
            <p:cNvPr id="33815" name="Text Box 18">
              <a:extLst>
                <a:ext uri="{FF2B5EF4-FFF2-40B4-BE49-F238E27FC236}">
                  <a16:creationId xmlns:a16="http://schemas.microsoft.com/office/drawing/2014/main" id="{E377027C-ACFE-4794-A991-BB0B0F3A41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4" y="3216"/>
              <a:ext cx="5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tr-TR" altLang="tr-TR" sz="2400" b="1"/>
                <a:t>30 N</a:t>
              </a:r>
            </a:p>
          </p:txBody>
        </p:sp>
        <p:sp>
          <p:nvSpPr>
            <p:cNvPr id="33816" name="Text Box 19">
              <a:extLst>
                <a:ext uri="{FF2B5EF4-FFF2-40B4-BE49-F238E27FC236}">
                  <a16:creationId xmlns:a16="http://schemas.microsoft.com/office/drawing/2014/main" id="{C6D67AE3-77A8-4EE1-B4C7-2BC6C830C5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36" y="1872"/>
              <a:ext cx="6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tr-TR" altLang="tr-TR" sz="2400" b="1"/>
                <a:t>20 N</a:t>
              </a:r>
            </a:p>
          </p:txBody>
        </p:sp>
      </p:grpSp>
      <p:sp>
        <p:nvSpPr>
          <p:cNvPr id="70676" name="Rectangle 20">
            <a:extLst>
              <a:ext uri="{FF2B5EF4-FFF2-40B4-BE49-F238E27FC236}">
                <a16:creationId xmlns:a16="http://schemas.microsoft.com/office/drawing/2014/main" id="{FAD8F85E-508B-4751-9570-EAE0BB72B7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47925" cy="836613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4400">
                <a:solidFill>
                  <a:schemeClr val="bg1"/>
                </a:solidFill>
              </a:rPr>
              <a:t>SORU=2</a:t>
            </a:r>
          </a:p>
        </p:txBody>
      </p:sp>
      <p:sp>
        <p:nvSpPr>
          <p:cNvPr id="70677" name="Text Box 21">
            <a:extLst>
              <a:ext uri="{FF2B5EF4-FFF2-40B4-BE49-F238E27FC236}">
                <a16:creationId xmlns:a16="http://schemas.microsoft.com/office/drawing/2014/main" id="{03201935-4C7C-4AF0-B26A-D13826C82F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990600"/>
            <a:ext cx="5715000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2400" b="1"/>
              <a:t>Ağırlıkları sırsıyla 10 N, 20 N ve 30 N olan X, Y, Z cisimlerini taşıyan iplerdeki gerilme kuvvetleri T</a:t>
            </a:r>
            <a:r>
              <a:rPr lang="tr-TR" altLang="tr-TR" sz="2400" b="1" baseline="-25000"/>
              <a:t>1</a:t>
            </a:r>
            <a:r>
              <a:rPr lang="tr-TR" altLang="tr-TR" sz="2400" b="1"/>
              <a:t>, T</a:t>
            </a:r>
            <a:r>
              <a:rPr lang="tr-TR" altLang="tr-TR" sz="2400" b="1" baseline="-25000"/>
              <a:t>2</a:t>
            </a:r>
            <a:r>
              <a:rPr lang="tr-TR" altLang="tr-TR" sz="2400" b="1"/>
              <a:t>, T</a:t>
            </a:r>
            <a:r>
              <a:rPr lang="tr-TR" altLang="tr-TR" sz="2400" b="1" baseline="-25000"/>
              <a:t>3</a:t>
            </a:r>
            <a:r>
              <a:rPr lang="tr-TR" altLang="tr-TR" sz="2400" b="1"/>
              <a:t> olmaktadır.</a:t>
            </a:r>
          </a:p>
          <a:p>
            <a:pPr eaLnBrk="1" hangingPunct="1">
              <a:spcBef>
                <a:spcPct val="50000"/>
              </a:spcBef>
            </a:pPr>
            <a:r>
              <a:rPr lang="tr-TR" altLang="tr-TR" sz="2400" b="1"/>
              <a:t>Buna göre aşağıdaki eşitliklerden hangileri doğrudur?</a:t>
            </a:r>
          </a:p>
          <a:p>
            <a:pPr eaLnBrk="1" hangingPunct="1">
              <a:spcBef>
                <a:spcPct val="50000"/>
              </a:spcBef>
            </a:pPr>
            <a:r>
              <a:rPr lang="tr-TR" altLang="tr-TR" sz="2400" b="1"/>
              <a:t>    I.  T</a:t>
            </a:r>
            <a:r>
              <a:rPr lang="tr-TR" altLang="tr-TR" sz="2400" b="1" baseline="-25000"/>
              <a:t>1</a:t>
            </a:r>
            <a:r>
              <a:rPr lang="tr-TR" altLang="tr-TR" sz="2400" b="1"/>
              <a:t>= 60 N</a:t>
            </a:r>
          </a:p>
          <a:p>
            <a:pPr eaLnBrk="1" hangingPunct="1">
              <a:spcBef>
                <a:spcPct val="50000"/>
              </a:spcBef>
            </a:pPr>
            <a:r>
              <a:rPr lang="tr-TR" altLang="tr-TR" sz="2400" b="1"/>
              <a:t>   II.  T</a:t>
            </a:r>
            <a:r>
              <a:rPr lang="tr-TR" altLang="tr-TR" sz="2400" b="1" baseline="-25000"/>
              <a:t>2</a:t>
            </a:r>
            <a:r>
              <a:rPr lang="tr-TR" altLang="tr-TR" sz="2400" b="1"/>
              <a:t> = 30 N</a:t>
            </a:r>
          </a:p>
          <a:p>
            <a:pPr eaLnBrk="1" hangingPunct="1">
              <a:spcBef>
                <a:spcPct val="50000"/>
              </a:spcBef>
            </a:pPr>
            <a:r>
              <a:rPr lang="tr-TR" altLang="tr-TR" sz="2400" b="1"/>
              <a:t>  III.  T</a:t>
            </a:r>
            <a:r>
              <a:rPr lang="tr-TR" altLang="tr-TR" sz="2400" b="1" baseline="-25000"/>
              <a:t>1</a:t>
            </a:r>
            <a:r>
              <a:rPr lang="tr-TR" altLang="tr-TR" sz="2400" b="1"/>
              <a:t>= T</a:t>
            </a:r>
            <a:r>
              <a:rPr lang="tr-TR" altLang="tr-TR" sz="2400" b="1" baseline="-25000"/>
              <a:t>2</a:t>
            </a:r>
            <a:r>
              <a:rPr lang="tr-TR" altLang="tr-TR" sz="2400" b="1"/>
              <a:t>+ T</a:t>
            </a:r>
            <a:r>
              <a:rPr lang="tr-TR" altLang="tr-TR" sz="2400" b="1" baseline="-25000"/>
              <a:t>3</a:t>
            </a:r>
            <a:endParaRPr lang="tr-TR" altLang="tr-TR" sz="2400" b="1"/>
          </a:p>
        </p:txBody>
      </p:sp>
      <p:sp>
        <p:nvSpPr>
          <p:cNvPr id="70679" name="Text Box 23">
            <a:extLst>
              <a:ext uri="{FF2B5EF4-FFF2-40B4-BE49-F238E27FC236}">
                <a16:creationId xmlns:a16="http://schemas.microsoft.com/office/drawing/2014/main" id="{4EE1C301-51E8-40BC-8CE5-94BA4E10E7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5943600"/>
            <a:ext cx="1828800" cy="457200"/>
          </a:xfrm>
          <a:prstGeom prst="rect">
            <a:avLst/>
          </a:prstGeom>
          <a:solidFill>
            <a:srgbClr val="FF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2400" b="1"/>
              <a:t>D) I, II ve III</a:t>
            </a:r>
          </a:p>
        </p:txBody>
      </p:sp>
      <p:sp>
        <p:nvSpPr>
          <p:cNvPr id="70680" name="Text Box 24">
            <a:extLst>
              <a:ext uri="{FF2B5EF4-FFF2-40B4-BE49-F238E27FC236}">
                <a16:creationId xmlns:a16="http://schemas.microsoft.com/office/drawing/2014/main" id="{3623D7B1-3C8B-4F35-8AF6-78AAA5756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334000"/>
            <a:ext cx="1752600" cy="457200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2400" b="1"/>
              <a:t>A) Yalnız I</a:t>
            </a:r>
          </a:p>
        </p:txBody>
      </p:sp>
      <p:sp>
        <p:nvSpPr>
          <p:cNvPr id="70681" name="Text Box 25">
            <a:extLst>
              <a:ext uri="{FF2B5EF4-FFF2-40B4-BE49-F238E27FC236}">
                <a16:creationId xmlns:a16="http://schemas.microsoft.com/office/drawing/2014/main" id="{A2996C5B-68B7-4AF0-8599-56916D0F45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943600"/>
            <a:ext cx="1752600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2400" b="1"/>
              <a:t>C) II ve III</a:t>
            </a:r>
          </a:p>
        </p:txBody>
      </p:sp>
      <p:sp>
        <p:nvSpPr>
          <p:cNvPr id="70682" name="Text Box 26">
            <a:extLst>
              <a:ext uri="{FF2B5EF4-FFF2-40B4-BE49-F238E27FC236}">
                <a16:creationId xmlns:a16="http://schemas.microsoft.com/office/drawing/2014/main" id="{E1FDE8F6-9B5F-4236-AB90-62D107C8B3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5257800"/>
            <a:ext cx="1752600" cy="457200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2400" b="1"/>
              <a:t>B) I ve II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0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70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70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70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160"/>
                            </p:stCondLst>
                            <p:childTnLst>
                              <p:par>
                                <p:cTn id="2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70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70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70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70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70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70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60"/>
                            </p:stCondLst>
                            <p:childTnLst>
                              <p:par>
                                <p:cTn id="3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70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70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70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760"/>
                            </p:stCondLst>
                            <p:childTnLst>
                              <p:par>
                                <p:cTn id="3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70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70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70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0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0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0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0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0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0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0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0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70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70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70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70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70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70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76" grpId="0" animBg="1"/>
      <p:bldP spid="70679" grpId="0" animBg="1"/>
      <p:bldP spid="70679" grpId="1" animBg="1"/>
      <p:bldP spid="70680" grpId="0" animBg="1"/>
      <p:bldP spid="70681" grpId="0" animBg="1"/>
      <p:bldP spid="70681" grpId="1" animBg="1"/>
      <p:bldP spid="70682" grpId="0" animBg="1"/>
      <p:bldP spid="70682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DF60A282-1696-40AC-A0A5-E414EB7013B2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211638" y="188913"/>
            <a:ext cx="4608512" cy="3600450"/>
          </a:xfrm>
        </p:spPr>
        <p:txBody>
          <a:bodyPr/>
          <a:lstStyle/>
          <a:p>
            <a:pPr eaLnBrk="1" hangingPunct="1"/>
            <a:r>
              <a:rPr lang="tr-TR" altLang="tr-TR" b="1"/>
              <a:t>Öğretmen, “kuvvet” konusu ile ilgili yukarıdaki kavram haritasını, numaralandırılmış kısımlarını boş bırakarak tahtaya çiziyor. 1, 2 ve 3 kutucuklarına yazılacak kavramlar nelerdir?</a:t>
            </a:r>
            <a:endParaRPr lang="tr-TR" altLang="tr-TR" sz="2400"/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D63669F9-F1A5-4DBE-ADC0-FC5DF7AB00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2447925" cy="836613"/>
          </a:xfrm>
          <a:solidFill>
            <a:srgbClr val="CC0000"/>
          </a:solidFill>
        </p:spPr>
        <p:txBody>
          <a:bodyPr/>
          <a:lstStyle/>
          <a:p>
            <a:pPr eaLnBrk="1" hangingPunct="1"/>
            <a:r>
              <a:rPr lang="tr-TR" altLang="tr-TR">
                <a:solidFill>
                  <a:schemeClr val="bg1"/>
                </a:solidFill>
              </a:rPr>
              <a:t>SORU=3</a:t>
            </a:r>
          </a:p>
        </p:txBody>
      </p:sp>
      <p:pic>
        <p:nvPicPr>
          <p:cNvPr id="52228" name="Picture 4" descr="31762164rm7">
            <a:extLst>
              <a:ext uri="{FF2B5EF4-FFF2-40B4-BE49-F238E27FC236}">
                <a16:creationId xmlns:a16="http://schemas.microsoft.com/office/drawing/2014/main" id="{E70B28EC-EE39-4D21-8D64-D4A78A113E5F}"/>
              </a:ext>
            </a:extLst>
          </p:cNvPr>
          <p:cNvPicPr>
            <a:picLocks noChangeAspect="1" noChangeArrowheads="1"/>
          </p:cNvPicPr>
          <p:nvPr>
            <p:ph type="body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908050"/>
            <a:ext cx="4033838" cy="4811713"/>
          </a:xfrm>
          <a:noFill/>
        </p:spPr>
      </p:pic>
      <p:sp>
        <p:nvSpPr>
          <p:cNvPr id="34821" name="Text Box 5">
            <a:extLst>
              <a:ext uri="{FF2B5EF4-FFF2-40B4-BE49-F238E27FC236}">
                <a16:creationId xmlns:a16="http://schemas.microsoft.com/office/drawing/2014/main" id="{FB0C0E02-9A55-4042-A880-691F990315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4221163"/>
            <a:ext cx="1223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tr-TR" altLang="tr-TR" sz="2400">
              <a:latin typeface="Times New Roman" panose="02020603050405020304" pitchFamily="18" charset="0"/>
            </a:endParaRPr>
          </a:p>
        </p:txBody>
      </p:sp>
      <p:sp>
        <p:nvSpPr>
          <p:cNvPr id="52230" name="Oval 6">
            <a:extLst>
              <a:ext uri="{FF2B5EF4-FFF2-40B4-BE49-F238E27FC236}">
                <a16:creationId xmlns:a16="http://schemas.microsoft.com/office/drawing/2014/main" id="{4EB19CE9-3C27-4C1C-A60E-09963F1092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4724400"/>
            <a:ext cx="576263" cy="4318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2800" b="1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52231" name="Oval 7">
            <a:extLst>
              <a:ext uri="{FF2B5EF4-FFF2-40B4-BE49-F238E27FC236}">
                <a16:creationId xmlns:a16="http://schemas.microsoft.com/office/drawing/2014/main" id="{2868A62D-ECD8-40F3-8186-36BB6946A3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5334000"/>
            <a:ext cx="576263" cy="4318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2800" b="1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52232" name="Oval 8">
            <a:extLst>
              <a:ext uri="{FF2B5EF4-FFF2-40B4-BE49-F238E27FC236}">
                <a16:creationId xmlns:a16="http://schemas.microsoft.com/office/drawing/2014/main" id="{0E26CB85-E458-497A-BF58-25937283DC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5943600"/>
            <a:ext cx="576263" cy="4318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2800" b="1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52233" name="Text Box 9">
            <a:extLst>
              <a:ext uri="{FF2B5EF4-FFF2-40B4-BE49-F238E27FC236}">
                <a16:creationId xmlns:a16="http://schemas.microsoft.com/office/drawing/2014/main" id="{F1E3FF72-8EC3-49D3-8D78-9D03ED850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4724400"/>
            <a:ext cx="2016125" cy="457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50000">
                <a:srgbClr val="FF00FF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r-TR" sz="2400" b="1">
                <a:solidFill>
                  <a:schemeClr val="bg1"/>
                </a:solidFill>
                <a:latin typeface="Times New Roman" pitchFamily="18" charset="0"/>
              </a:rPr>
              <a:t>AĞIRLIK</a:t>
            </a:r>
          </a:p>
        </p:txBody>
      </p:sp>
      <p:sp>
        <p:nvSpPr>
          <p:cNvPr id="52234" name="Rectangle 10">
            <a:extLst>
              <a:ext uri="{FF2B5EF4-FFF2-40B4-BE49-F238E27FC236}">
                <a16:creationId xmlns:a16="http://schemas.microsoft.com/office/drawing/2014/main" id="{7CC50413-4BC9-42D2-97B9-339EF1430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5943600"/>
            <a:ext cx="2087563" cy="457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50000">
                <a:srgbClr val="FF00FF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r-TR" sz="2400" b="1">
                <a:solidFill>
                  <a:schemeClr val="bg1"/>
                </a:solidFill>
                <a:latin typeface="Times New Roman" pitchFamily="18" charset="0"/>
              </a:rPr>
              <a:t>NEWTON</a:t>
            </a:r>
          </a:p>
        </p:txBody>
      </p:sp>
      <p:sp>
        <p:nvSpPr>
          <p:cNvPr id="52235" name="Rectangle 11">
            <a:extLst>
              <a:ext uri="{FF2B5EF4-FFF2-40B4-BE49-F238E27FC236}">
                <a16:creationId xmlns:a16="http://schemas.microsoft.com/office/drawing/2014/main" id="{45F00450-3D38-4960-A815-68E7A18B5A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5334000"/>
            <a:ext cx="2016125" cy="457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50000">
                <a:srgbClr val="FF00FF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r-TR" sz="2400" b="1">
                <a:solidFill>
                  <a:schemeClr val="bg1"/>
                </a:solidFill>
                <a:latin typeface="Times New Roman" pitchFamily="18" charset="0"/>
              </a:rPr>
              <a:t>BÜYÜKLÜK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5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5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5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9" dur="5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animBg="1"/>
      <p:bldP spid="52230" grpId="0" animBg="1"/>
      <p:bldP spid="52231" grpId="0" animBg="1"/>
      <p:bldP spid="52232" grpId="0" animBg="1"/>
      <p:bldP spid="52233" grpId="0" animBg="1"/>
      <p:bldP spid="52234" grpId="0" animBg="1"/>
      <p:bldP spid="5223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4">
            <a:extLst>
              <a:ext uri="{FF2B5EF4-FFF2-40B4-BE49-F238E27FC236}">
                <a16:creationId xmlns:a16="http://schemas.microsoft.com/office/drawing/2014/main" id="{D53EAD37-8DF5-4F95-A2A0-5D834148A4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47925" cy="685800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4400">
                <a:solidFill>
                  <a:schemeClr val="bg1"/>
                </a:solidFill>
              </a:rPr>
              <a:t>SORU=4</a:t>
            </a:r>
          </a:p>
        </p:txBody>
      </p:sp>
      <p:sp>
        <p:nvSpPr>
          <p:cNvPr id="71685" name="Text Box 5">
            <a:extLst>
              <a:ext uri="{FF2B5EF4-FFF2-40B4-BE49-F238E27FC236}">
                <a16:creationId xmlns:a16="http://schemas.microsoft.com/office/drawing/2014/main" id="{0A4A4716-1F98-40DA-AD91-98AE33ED3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04800"/>
            <a:ext cx="8610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2400" b="1"/>
              <a:t>                          Ağırlık ile ilgili bilgi veren öğrencilerden hangisinin verdiği bilgi </a:t>
            </a:r>
            <a:r>
              <a:rPr lang="tr-TR" altLang="tr-TR" sz="2400" b="1" u="sng"/>
              <a:t>yanlıştır?</a:t>
            </a:r>
            <a:endParaRPr lang="tr-TR" altLang="tr-TR" sz="2400" b="1"/>
          </a:p>
        </p:txBody>
      </p:sp>
      <p:sp>
        <p:nvSpPr>
          <p:cNvPr id="35844" name="Rectangle 6">
            <a:extLst>
              <a:ext uri="{FF2B5EF4-FFF2-40B4-BE49-F238E27FC236}">
                <a16:creationId xmlns:a16="http://schemas.microsoft.com/office/drawing/2014/main" id="{AEA6BDC9-1E2C-4FDD-9C4F-C271D65A8B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905000"/>
            <a:ext cx="1295400" cy="1447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35845" name="Rectangle 7">
            <a:extLst>
              <a:ext uri="{FF2B5EF4-FFF2-40B4-BE49-F238E27FC236}">
                <a16:creationId xmlns:a16="http://schemas.microsoft.com/office/drawing/2014/main" id="{751571A9-2875-4ACC-8259-A1BBC0797A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191000"/>
            <a:ext cx="1219200" cy="1447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35846" name="Rectangle 8">
            <a:extLst>
              <a:ext uri="{FF2B5EF4-FFF2-40B4-BE49-F238E27FC236}">
                <a16:creationId xmlns:a16="http://schemas.microsoft.com/office/drawing/2014/main" id="{1230A2EA-7EBE-4730-916A-9A02A6012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4038600"/>
            <a:ext cx="1295400" cy="15240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35847" name="Rectangle 9">
            <a:extLst>
              <a:ext uri="{FF2B5EF4-FFF2-40B4-BE49-F238E27FC236}">
                <a16:creationId xmlns:a16="http://schemas.microsoft.com/office/drawing/2014/main" id="{969DF6ED-B0DD-4C63-8B8D-CC025A6B4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752600"/>
            <a:ext cx="1295400" cy="1447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71690" name="AutoShape 10">
            <a:extLst>
              <a:ext uri="{FF2B5EF4-FFF2-40B4-BE49-F238E27FC236}">
                <a16:creationId xmlns:a16="http://schemas.microsoft.com/office/drawing/2014/main" id="{E0DDC806-6345-4C6C-A8ED-5B4203686C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1981200"/>
            <a:ext cx="2438400" cy="1066800"/>
          </a:xfrm>
          <a:prstGeom prst="wedgeRoundRectCallout">
            <a:avLst>
              <a:gd name="adj1" fmla="val -59569"/>
              <a:gd name="adj2" fmla="val -8481"/>
              <a:gd name="adj3" fmla="val 16667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2400" b="1"/>
              <a:t>Ağırlık bir kuvvettir.</a:t>
            </a:r>
          </a:p>
        </p:txBody>
      </p:sp>
      <p:sp>
        <p:nvSpPr>
          <p:cNvPr id="71693" name="AutoShape 13">
            <a:extLst>
              <a:ext uri="{FF2B5EF4-FFF2-40B4-BE49-F238E27FC236}">
                <a16:creationId xmlns:a16="http://schemas.microsoft.com/office/drawing/2014/main" id="{6E9A1A23-E7A8-4675-8289-56BBC27091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4038600"/>
            <a:ext cx="2743200" cy="1676400"/>
          </a:xfrm>
          <a:prstGeom prst="wedgeRoundRectCallout">
            <a:avLst>
              <a:gd name="adj1" fmla="val -64120"/>
              <a:gd name="adj2" fmla="val -5491"/>
              <a:gd name="adj3" fmla="val 16667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2400" b="1"/>
              <a:t>Bir cismin ağırlığı eşit kollu terazi ile ölçülür.</a:t>
            </a:r>
          </a:p>
        </p:txBody>
      </p:sp>
      <p:sp>
        <p:nvSpPr>
          <p:cNvPr id="71694" name="AutoShape 14">
            <a:extLst>
              <a:ext uri="{FF2B5EF4-FFF2-40B4-BE49-F238E27FC236}">
                <a16:creationId xmlns:a16="http://schemas.microsoft.com/office/drawing/2014/main" id="{AA67F98B-7032-4713-8A1B-C8F4460A2D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810000"/>
            <a:ext cx="2438400" cy="2057400"/>
          </a:xfrm>
          <a:prstGeom prst="wedgeRoundRectCallout">
            <a:avLst>
              <a:gd name="adj1" fmla="val -69792"/>
              <a:gd name="adj2" fmla="val -5245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2400" b="1"/>
              <a:t>Ağırlık, cisimlerin bulunduğu yere göre değişir.</a:t>
            </a:r>
          </a:p>
        </p:txBody>
      </p:sp>
      <p:sp>
        <p:nvSpPr>
          <p:cNvPr id="71695" name="AutoShape 15">
            <a:extLst>
              <a:ext uri="{FF2B5EF4-FFF2-40B4-BE49-F238E27FC236}">
                <a16:creationId xmlns:a16="http://schemas.microsoft.com/office/drawing/2014/main" id="{77608BEC-FA71-4E51-8428-E3314B2A6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1981200"/>
            <a:ext cx="2438400" cy="1066800"/>
          </a:xfrm>
          <a:prstGeom prst="wedgeRoundRectCallout">
            <a:avLst>
              <a:gd name="adj1" fmla="val -66343"/>
              <a:gd name="adj2" fmla="val -8481"/>
              <a:gd name="adj3" fmla="val 16667"/>
            </a:avLst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2400" b="1"/>
              <a:t>Ağırlık birimi Newton’dur.</a:t>
            </a:r>
          </a:p>
        </p:txBody>
      </p:sp>
      <p:sp>
        <p:nvSpPr>
          <p:cNvPr id="35852" name="Text Box 16">
            <a:extLst>
              <a:ext uri="{FF2B5EF4-FFF2-40B4-BE49-F238E27FC236}">
                <a16:creationId xmlns:a16="http://schemas.microsoft.com/office/drawing/2014/main" id="{06D334E4-8611-4515-8292-7C583DAD8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447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2400" b="1"/>
              <a:t>A)</a:t>
            </a:r>
          </a:p>
        </p:txBody>
      </p:sp>
      <p:sp>
        <p:nvSpPr>
          <p:cNvPr id="35853" name="Text Box 17">
            <a:extLst>
              <a:ext uri="{FF2B5EF4-FFF2-40B4-BE49-F238E27FC236}">
                <a16:creationId xmlns:a16="http://schemas.microsoft.com/office/drawing/2014/main" id="{74F2E51D-5752-4079-8A17-7998C7EB6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3581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2400" b="1"/>
              <a:t>D)</a:t>
            </a:r>
          </a:p>
        </p:txBody>
      </p:sp>
      <p:sp>
        <p:nvSpPr>
          <p:cNvPr id="35854" name="Text Box 18">
            <a:extLst>
              <a:ext uri="{FF2B5EF4-FFF2-40B4-BE49-F238E27FC236}">
                <a16:creationId xmlns:a16="http://schemas.microsoft.com/office/drawing/2014/main" id="{A60F6BEB-8F8A-45E4-B86F-DB04FD106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733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2400" b="1"/>
              <a:t>C)</a:t>
            </a:r>
          </a:p>
        </p:txBody>
      </p:sp>
      <p:sp>
        <p:nvSpPr>
          <p:cNvPr id="35855" name="Text Box 19">
            <a:extLst>
              <a:ext uri="{FF2B5EF4-FFF2-40B4-BE49-F238E27FC236}">
                <a16:creationId xmlns:a16="http://schemas.microsoft.com/office/drawing/2014/main" id="{35BE2C51-9ED7-4857-B5F6-6D18808CBC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295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2400" b="1"/>
              <a:t>B)</a:t>
            </a:r>
          </a:p>
        </p:txBody>
      </p:sp>
      <p:pic>
        <p:nvPicPr>
          <p:cNvPr id="35856" name="Picture 29" descr="C:\Documents and Settings\AHMET HARMANBAŞI.XP2\Desktop\ÇANKAYA İLKÖĞRETİM OKULU\6-C\166 MAHMUT NEDİM ÇAKMAK.jpg">
            <a:extLst>
              <a:ext uri="{FF2B5EF4-FFF2-40B4-BE49-F238E27FC236}">
                <a16:creationId xmlns:a16="http://schemas.microsoft.com/office/drawing/2014/main" id="{43A08CE2-2A4A-4C8B-9E5D-379D40284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1200"/>
            <a:ext cx="11525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7" name="Picture 28" descr="C:\Documents and Settings\AHMET HARMANBAŞI.XP2\Desktop\ÇANKAYA İLKÖĞRETİM OKULU\6-C\118 BUĞRAHAN DAĞLI.jpg">
            <a:extLst>
              <a:ext uri="{FF2B5EF4-FFF2-40B4-BE49-F238E27FC236}">
                <a16:creationId xmlns:a16="http://schemas.microsoft.com/office/drawing/2014/main" id="{97656F29-BF2F-4982-835A-8542343FE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28800"/>
            <a:ext cx="11525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8" name="Picture 27" descr="C:\Documents and Settings\AHMET HARMANBAŞI.XP2\Desktop\ÇANKAYA İLKÖĞRETİM OKULU\6-C\357 YİĞİT CAN TEKİN.jpg">
            <a:extLst>
              <a:ext uri="{FF2B5EF4-FFF2-40B4-BE49-F238E27FC236}">
                <a16:creationId xmlns:a16="http://schemas.microsoft.com/office/drawing/2014/main" id="{7FFAEAC5-609D-4728-A401-2C0A54177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267200"/>
            <a:ext cx="1066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9" name="Picture 30" descr="C:\Documents and Settings\AHMET HARMANBAŞI.XP2\Desktop\ÇANKAYA İLKÖĞRETİM OKULU\6-C\702 BENGİ SU OKAY.jpg">
            <a:extLst>
              <a:ext uri="{FF2B5EF4-FFF2-40B4-BE49-F238E27FC236}">
                <a16:creationId xmlns:a16="http://schemas.microsoft.com/office/drawing/2014/main" id="{3716A10E-03ED-471C-B338-BE9CFAF38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14800"/>
            <a:ext cx="11525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71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71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7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4" grpId="0" animBg="1"/>
      <p:bldP spid="71690" grpId="0" animBg="1"/>
      <p:bldP spid="71693" grpId="0" animBg="1"/>
      <p:bldP spid="71694" grpId="0" animBg="1"/>
      <p:bldP spid="7169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3 Veri Yer Tutucusu">
            <a:extLst>
              <a:ext uri="{FF2B5EF4-FFF2-40B4-BE49-F238E27FC236}">
                <a16:creationId xmlns:a16="http://schemas.microsoft.com/office/drawing/2014/main" id="{8CDAFDD9-447C-4A11-96D2-BAD6CBAAFEF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/>
              <a:t>AHMET HARMANBAŞI</a:t>
            </a:r>
          </a:p>
        </p:txBody>
      </p:sp>
      <p:sp>
        <p:nvSpPr>
          <p:cNvPr id="36867" name="4 Altbilgi Yer Tutucusu">
            <a:extLst>
              <a:ext uri="{FF2B5EF4-FFF2-40B4-BE49-F238E27FC236}">
                <a16:creationId xmlns:a16="http://schemas.microsoft.com/office/drawing/2014/main" id="{015776C7-B560-40A2-9D7C-0AB2899D4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/>
              <a:t>MERSİN ÇANKAYA İ.Ö.O</a:t>
            </a:r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4E99F958-E342-4417-B07B-A8A93267C0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908050"/>
            <a:ext cx="8588375" cy="5689600"/>
          </a:xfrm>
          <a:solidFill>
            <a:schemeClr val="bg1"/>
          </a:solidFill>
        </p:spPr>
        <p:txBody>
          <a:bodyPr/>
          <a:lstStyle/>
          <a:p>
            <a:pPr eaLnBrk="1" hangingPunct="1">
              <a:buFont typeface="Times New Roman" panose="02020603050405020304" pitchFamily="18" charset="0"/>
              <a:buBlip>
                <a:blip r:embed="rId2"/>
              </a:buBlip>
            </a:pPr>
            <a:r>
              <a:rPr lang="tr-TR" altLang="tr-TR"/>
              <a:t>Kuvvet eşit kollu terazi ile ölçülür.</a:t>
            </a:r>
          </a:p>
          <a:p>
            <a:pPr eaLnBrk="1" hangingPunct="1">
              <a:buFont typeface="Times New Roman" panose="02020603050405020304" pitchFamily="18" charset="0"/>
              <a:buBlip>
                <a:blip r:embed="rId3"/>
              </a:buBlip>
            </a:pPr>
            <a:r>
              <a:rPr lang="tr-TR" altLang="tr-TR"/>
              <a:t>Cisim sabit süratle gidiyorsa dengelenmiş kuvvetlerin etkisindedir.</a:t>
            </a:r>
          </a:p>
          <a:p>
            <a:pPr eaLnBrk="1" hangingPunct="1">
              <a:buFont typeface="Times New Roman" panose="02020603050405020304" pitchFamily="18" charset="0"/>
              <a:buBlip>
                <a:blip r:embed="rId4"/>
              </a:buBlip>
            </a:pPr>
            <a:r>
              <a:rPr lang="tr-TR" altLang="tr-TR"/>
              <a:t>Zıt kuvvetlerin doğrultuları da  zıttır.</a:t>
            </a:r>
          </a:p>
          <a:p>
            <a:pPr eaLnBrk="1" hangingPunct="1">
              <a:buFont typeface="Times New Roman" panose="02020603050405020304" pitchFamily="18" charset="0"/>
              <a:buBlip>
                <a:blip r:embed="rId5"/>
              </a:buBlip>
            </a:pPr>
            <a:r>
              <a:rPr lang="tr-TR" altLang="tr-TR"/>
              <a:t>Hareket halindeki bir cisme hareketine zıt yönde bir kuvvet uygulanırsa cisim yavaşlar.</a:t>
            </a:r>
          </a:p>
          <a:p>
            <a:pPr eaLnBrk="1" hangingPunct="1">
              <a:buFont typeface="Times New Roman" panose="02020603050405020304" pitchFamily="18" charset="0"/>
              <a:buBlip>
                <a:blip r:embed="rId5"/>
              </a:buBlip>
            </a:pPr>
            <a:r>
              <a:rPr lang="tr-TR" altLang="tr-TR"/>
              <a:t>Bir ağacın dalından düşen limon dengelenmiş kuvvet etkisindedir.</a:t>
            </a:r>
          </a:p>
          <a:p>
            <a:pPr eaLnBrk="1" hangingPunct="1">
              <a:buFont typeface="Times New Roman" panose="02020603050405020304" pitchFamily="18" charset="0"/>
              <a:buBlip>
                <a:blip r:embed="rId5"/>
              </a:buBlip>
            </a:pPr>
            <a:r>
              <a:rPr lang="tr-TR" altLang="tr-TR"/>
              <a:t>İki kuvvetin bileşkesi bu kuvvetlerin toplamından büyük farkından küçük olamaz.</a:t>
            </a:r>
          </a:p>
        </p:txBody>
      </p:sp>
      <p:sp>
        <p:nvSpPr>
          <p:cNvPr id="53251" name="AutoShape 3">
            <a:extLst>
              <a:ext uri="{FF2B5EF4-FFF2-40B4-BE49-F238E27FC236}">
                <a16:creationId xmlns:a16="http://schemas.microsoft.com/office/drawing/2014/main" id="{2E9631F7-8206-4325-844D-22B5DD6D0A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188913"/>
            <a:ext cx="3816350" cy="649287"/>
          </a:xfrm>
          <a:prstGeom prst="roundRect">
            <a:avLst>
              <a:gd name="adj" fmla="val 16667"/>
            </a:avLst>
          </a:prstGeom>
          <a:solidFill>
            <a:srgbClr val="9900CC"/>
          </a:solidFill>
          <a:ln w="3810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3200" b="1">
                <a:latin typeface="Palatino Linotype" panose="02040502050505030304" pitchFamily="18" charset="0"/>
              </a:rPr>
              <a:t>Doğru / Yanlış</a:t>
            </a:r>
          </a:p>
        </p:txBody>
      </p:sp>
      <p:sp>
        <p:nvSpPr>
          <p:cNvPr id="53252" name="Oval 4">
            <a:extLst>
              <a:ext uri="{FF2B5EF4-FFF2-40B4-BE49-F238E27FC236}">
                <a16:creationId xmlns:a16="http://schemas.microsoft.com/office/drawing/2014/main" id="{E90DFB39-24BF-466F-93C3-C56F93FD42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990600"/>
            <a:ext cx="360363" cy="431800"/>
          </a:xfrm>
          <a:prstGeom prst="ellipse">
            <a:avLst/>
          </a:prstGeom>
          <a:solidFill>
            <a:srgbClr val="FFCC00"/>
          </a:solidFill>
          <a:ln w="2857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2400" b="1">
                <a:latin typeface="Times New Roman" panose="02020603050405020304" pitchFamily="18" charset="0"/>
              </a:rPr>
              <a:t>Y</a:t>
            </a:r>
          </a:p>
        </p:txBody>
      </p:sp>
      <p:sp>
        <p:nvSpPr>
          <p:cNvPr id="53253" name="Oval 5">
            <a:extLst>
              <a:ext uri="{FF2B5EF4-FFF2-40B4-BE49-F238E27FC236}">
                <a16:creationId xmlns:a16="http://schemas.microsoft.com/office/drawing/2014/main" id="{7E1D157E-C25C-4F85-BFDB-5221913553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600200"/>
            <a:ext cx="360363" cy="431800"/>
          </a:xfrm>
          <a:prstGeom prst="ellipse">
            <a:avLst/>
          </a:prstGeom>
          <a:solidFill>
            <a:srgbClr val="FFCC00"/>
          </a:solidFill>
          <a:ln w="2857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2400" b="1"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53254" name="Oval 6">
            <a:extLst>
              <a:ext uri="{FF2B5EF4-FFF2-40B4-BE49-F238E27FC236}">
                <a16:creationId xmlns:a16="http://schemas.microsoft.com/office/drawing/2014/main" id="{6FF6438D-8B0C-45B6-A636-F6FE179076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667000"/>
            <a:ext cx="360363" cy="431800"/>
          </a:xfrm>
          <a:prstGeom prst="ellipse">
            <a:avLst/>
          </a:prstGeom>
          <a:solidFill>
            <a:srgbClr val="FFCC00"/>
          </a:solidFill>
          <a:ln w="2857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2400" b="1">
                <a:latin typeface="Times New Roman" panose="02020603050405020304" pitchFamily="18" charset="0"/>
              </a:rPr>
              <a:t>Y</a:t>
            </a:r>
          </a:p>
        </p:txBody>
      </p:sp>
      <p:sp>
        <p:nvSpPr>
          <p:cNvPr id="53255" name="Oval 7">
            <a:extLst>
              <a:ext uri="{FF2B5EF4-FFF2-40B4-BE49-F238E27FC236}">
                <a16:creationId xmlns:a16="http://schemas.microsoft.com/office/drawing/2014/main" id="{3A5E1B7A-3EDE-4F15-BFA0-D7DD84C67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276600"/>
            <a:ext cx="360363" cy="431800"/>
          </a:xfrm>
          <a:prstGeom prst="ellipse">
            <a:avLst/>
          </a:prstGeom>
          <a:solidFill>
            <a:srgbClr val="FFCC00"/>
          </a:solidFill>
          <a:ln w="2857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2400" b="1"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53256" name="Oval 8">
            <a:extLst>
              <a:ext uri="{FF2B5EF4-FFF2-40B4-BE49-F238E27FC236}">
                <a16:creationId xmlns:a16="http://schemas.microsoft.com/office/drawing/2014/main" id="{B672914C-B657-402E-99B3-843FA26F11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267200"/>
            <a:ext cx="360363" cy="431800"/>
          </a:xfrm>
          <a:prstGeom prst="ellipse">
            <a:avLst/>
          </a:prstGeom>
          <a:solidFill>
            <a:srgbClr val="FFCC00"/>
          </a:solidFill>
          <a:ln w="2857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2400" b="1">
                <a:latin typeface="Times New Roman" panose="02020603050405020304" pitchFamily="18" charset="0"/>
              </a:rPr>
              <a:t>Y</a:t>
            </a:r>
          </a:p>
        </p:txBody>
      </p:sp>
      <p:sp>
        <p:nvSpPr>
          <p:cNvPr id="53257" name="Oval 9">
            <a:extLst>
              <a:ext uri="{FF2B5EF4-FFF2-40B4-BE49-F238E27FC236}">
                <a16:creationId xmlns:a16="http://schemas.microsoft.com/office/drawing/2014/main" id="{D1DD01C6-4F82-4C03-A346-F2CE1DA29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410200"/>
            <a:ext cx="360363" cy="431800"/>
          </a:xfrm>
          <a:prstGeom prst="ellipse">
            <a:avLst/>
          </a:prstGeom>
          <a:solidFill>
            <a:srgbClr val="FFCC00"/>
          </a:solidFill>
          <a:ln w="2857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2400" b="1">
                <a:latin typeface="Times New Roman" panose="02020603050405020304" pitchFamily="18" charset="0"/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5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5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5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animBg="1"/>
      <p:bldP spid="53252" grpId="0" animBg="1"/>
      <p:bldP spid="53253" grpId="0" animBg="1"/>
      <p:bldP spid="53254" grpId="0" animBg="1"/>
      <p:bldP spid="53255" grpId="0" animBg="1"/>
      <p:bldP spid="53256" grpId="0" animBg="1"/>
      <p:bldP spid="5325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2929BFCB-A7C6-4B2B-990F-5A1EF70055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549275"/>
            <a:ext cx="8424862" cy="5546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CC0000"/>
              </a:buClr>
              <a:buFont typeface="Wingdings" panose="05000000000000000000" pitchFamily="2" charset="2"/>
              <a:buChar char="q"/>
            </a:pPr>
            <a:r>
              <a:rPr lang="tr-TR" altLang="tr-TR"/>
              <a:t>Yerkürenin cisimlere uyguladığı ve yerin merkezine yönelik olan kuvvete kütle çekim kuvveti denir.</a:t>
            </a:r>
          </a:p>
          <a:p>
            <a:pPr eaLnBrk="1" hangingPunct="1">
              <a:lnSpc>
                <a:spcPct val="90000"/>
              </a:lnSpc>
              <a:buClr>
                <a:srgbClr val="CC0000"/>
              </a:buClr>
              <a:buFont typeface="Wingdings" panose="05000000000000000000" pitchFamily="2" charset="2"/>
              <a:buChar char="q"/>
            </a:pPr>
            <a:r>
              <a:rPr lang="tr-TR" altLang="tr-TR"/>
              <a:t>Bir cisme uygulanan yerçekimi kuvvetine ağırlık denir.</a:t>
            </a:r>
          </a:p>
          <a:p>
            <a:pPr eaLnBrk="1" hangingPunct="1">
              <a:lnSpc>
                <a:spcPct val="90000"/>
              </a:lnSpc>
              <a:buClr>
                <a:srgbClr val="CC0000"/>
              </a:buClr>
              <a:buFont typeface="Wingdings" panose="05000000000000000000" pitchFamily="2" charset="2"/>
              <a:buChar char="q"/>
            </a:pPr>
            <a:r>
              <a:rPr lang="tr-TR" altLang="tr-TR"/>
              <a:t>Evimizde tartıldığımız baskül kütlemizi ölçmek için ayarlanmıştır.</a:t>
            </a:r>
          </a:p>
          <a:p>
            <a:pPr eaLnBrk="1" hangingPunct="1">
              <a:lnSpc>
                <a:spcPct val="90000"/>
              </a:lnSpc>
              <a:buClr>
                <a:srgbClr val="CC0000"/>
              </a:buClr>
              <a:buFont typeface="Wingdings" panose="05000000000000000000" pitchFamily="2" charset="2"/>
              <a:buChar char="q"/>
            </a:pPr>
            <a:r>
              <a:rPr lang="tr-TR" altLang="tr-TR"/>
              <a:t>Gök cisminin büyüklüğü arttıkça cisme etki eden yerçekimi kuvveti de artar.</a:t>
            </a:r>
          </a:p>
          <a:p>
            <a:pPr eaLnBrk="1" hangingPunct="1">
              <a:lnSpc>
                <a:spcPct val="90000"/>
              </a:lnSpc>
              <a:buClr>
                <a:srgbClr val="CC0000"/>
              </a:buClr>
              <a:buFont typeface="Wingdings" panose="05000000000000000000" pitchFamily="2" charset="2"/>
              <a:buChar char="q"/>
            </a:pPr>
            <a:r>
              <a:rPr lang="tr-TR" altLang="tr-TR"/>
              <a:t>Deniz seviyesinden yukarıya çıkıldıkça bir cismin ağırlığı artar.</a:t>
            </a:r>
          </a:p>
        </p:txBody>
      </p:sp>
      <p:sp>
        <p:nvSpPr>
          <p:cNvPr id="54275" name="Oval 3">
            <a:extLst>
              <a:ext uri="{FF2B5EF4-FFF2-40B4-BE49-F238E27FC236}">
                <a16:creationId xmlns:a16="http://schemas.microsoft.com/office/drawing/2014/main" id="{404962EF-B429-4037-B55B-61C7642BA6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620713"/>
            <a:ext cx="358775" cy="358775"/>
          </a:xfrm>
          <a:prstGeom prst="ellipse">
            <a:avLst/>
          </a:prstGeom>
          <a:solidFill>
            <a:srgbClr val="FFCC00"/>
          </a:solidFill>
          <a:ln w="2857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2400" b="1"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54276" name="Oval 4">
            <a:extLst>
              <a:ext uri="{FF2B5EF4-FFF2-40B4-BE49-F238E27FC236}">
                <a16:creationId xmlns:a16="http://schemas.microsoft.com/office/drawing/2014/main" id="{7F2509BE-9F96-4BC1-97AB-6FE8D9E625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989138"/>
            <a:ext cx="358775" cy="358775"/>
          </a:xfrm>
          <a:prstGeom prst="ellipse">
            <a:avLst/>
          </a:prstGeom>
          <a:solidFill>
            <a:srgbClr val="FFCC00"/>
          </a:solidFill>
          <a:ln w="2857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2400" b="1"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54277" name="Oval 5">
            <a:extLst>
              <a:ext uri="{FF2B5EF4-FFF2-40B4-BE49-F238E27FC236}">
                <a16:creationId xmlns:a16="http://schemas.microsoft.com/office/drawing/2014/main" id="{8C962F74-29A1-4ABB-8CD4-B7DA225AC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997200"/>
            <a:ext cx="358775" cy="358775"/>
          </a:xfrm>
          <a:prstGeom prst="ellipse">
            <a:avLst/>
          </a:prstGeom>
          <a:solidFill>
            <a:srgbClr val="FFCC00"/>
          </a:solidFill>
          <a:ln w="2857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2400" b="1"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54278" name="Oval 6">
            <a:extLst>
              <a:ext uri="{FF2B5EF4-FFF2-40B4-BE49-F238E27FC236}">
                <a16:creationId xmlns:a16="http://schemas.microsoft.com/office/drawing/2014/main" id="{F1B3B6F5-4B48-4E01-952D-D4A430145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4005263"/>
            <a:ext cx="358775" cy="358775"/>
          </a:xfrm>
          <a:prstGeom prst="ellipse">
            <a:avLst/>
          </a:prstGeom>
          <a:solidFill>
            <a:srgbClr val="FFCC00"/>
          </a:solidFill>
          <a:ln w="2857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2400" b="1"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54279" name="Oval 7">
            <a:extLst>
              <a:ext uri="{FF2B5EF4-FFF2-40B4-BE49-F238E27FC236}">
                <a16:creationId xmlns:a16="http://schemas.microsoft.com/office/drawing/2014/main" id="{5B507443-FACF-4116-AE6C-6013CDD4DD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4941888"/>
            <a:ext cx="358775" cy="358775"/>
          </a:xfrm>
          <a:prstGeom prst="ellipse">
            <a:avLst/>
          </a:prstGeom>
          <a:solidFill>
            <a:srgbClr val="FFCC00"/>
          </a:solidFill>
          <a:ln w="2857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2400" b="1">
                <a:latin typeface="Times New Roman" panose="02020603050405020304" pitchFamily="18" charset="0"/>
              </a:rPr>
              <a:t>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4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4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4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54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54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54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54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54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54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54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54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54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animBg="1"/>
      <p:bldP spid="54276" grpId="0" animBg="1"/>
      <p:bldP spid="54277" grpId="0" animBg="1"/>
      <p:bldP spid="54278" grpId="0" animBg="1"/>
      <p:bldP spid="5427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F3CABE68-CAE3-4540-9A84-7304AD703B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533400"/>
            <a:ext cx="9525000" cy="5562600"/>
          </a:xfrm>
        </p:spPr>
        <p:txBody>
          <a:bodyPr/>
          <a:lstStyle/>
          <a:p>
            <a:pPr marL="609600" indent="-609600" eaLnBrk="1" hangingPunct="1">
              <a:buFontTx/>
              <a:buAutoNum type="arabicParenR"/>
            </a:pPr>
            <a:r>
              <a:rPr lang="tr-TR" altLang="tr-TR"/>
              <a:t>Kuvvet ……….. ve ……….. olarak tanımlanır.</a:t>
            </a:r>
          </a:p>
          <a:p>
            <a:pPr marL="609600" indent="-609600" eaLnBrk="1" hangingPunct="1">
              <a:buFontTx/>
              <a:buAutoNum type="arabicParenR"/>
            </a:pPr>
            <a:r>
              <a:rPr lang="tr-TR" altLang="tr-TR"/>
              <a:t>Mıknatıs, ……………………   kuvvet çeşididir.</a:t>
            </a:r>
          </a:p>
          <a:p>
            <a:pPr marL="609600" indent="-609600" eaLnBrk="1" hangingPunct="1">
              <a:buFontTx/>
              <a:buAutoNum type="arabicParenR"/>
            </a:pPr>
            <a:r>
              <a:rPr lang="tr-TR" altLang="tr-TR"/>
              <a:t>İki ya da daha fazla kuvvetin yaptığı etkiyi tek başına yapan kuvvete ………………   denir.</a:t>
            </a:r>
          </a:p>
          <a:p>
            <a:pPr marL="609600" indent="-609600" eaLnBrk="1" hangingPunct="1">
              <a:buFontTx/>
              <a:buAutoNum type="arabicParenR"/>
            </a:pPr>
            <a:r>
              <a:rPr lang="tr-TR" altLang="tr-TR"/>
              <a:t>Kuzeye doğru hareket ederken doğuya dönen bir arabanın  …………   ve ………..  değişmiştir.</a:t>
            </a:r>
          </a:p>
          <a:p>
            <a:pPr marL="609600" indent="-609600" eaLnBrk="1" hangingPunct="1">
              <a:buFontTx/>
              <a:buAutoNum type="arabicParenR"/>
            </a:pPr>
            <a:r>
              <a:rPr lang="tr-TR" altLang="tr-TR"/>
              <a:t>Bileşke kuvvet bulunurken; doğrultuları ve yönleri aynı kuvvetlerde kuvvetler ……….    , farklı yönlü kuvvetlerde kuvvetler ………….</a:t>
            </a:r>
          </a:p>
        </p:txBody>
      </p:sp>
      <p:sp>
        <p:nvSpPr>
          <p:cNvPr id="55299" name="AutoShape 3">
            <a:extLst>
              <a:ext uri="{FF2B5EF4-FFF2-40B4-BE49-F238E27FC236}">
                <a16:creationId xmlns:a16="http://schemas.microsoft.com/office/drawing/2014/main" id="{D3857897-4ECE-49ED-AB5D-79F63CB3D63B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2438400" y="152400"/>
            <a:ext cx="3889375" cy="609600"/>
          </a:xfrm>
          <a:prstGeom prst="roundRect">
            <a:avLst>
              <a:gd name="adj" fmla="val 16667"/>
            </a:avLst>
          </a:prstGeom>
          <a:solidFill>
            <a:srgbClr val="9900CC"/>
          </a:solidFill>
          <a:ln w="381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r>
              <a:rPr lang="tr-TR" altLang="tr-TR" sz="4000" b="1">
                <a:solidFill>
                  <a:schemeClr val="bg1"/>
                </a:solidFill>
                <a:latin typeface="Monotype Corsiva" panose="03010101010201010101" pitchFamily="66" charset="0"/>
              </a:rPr>
              <a:t>Boşluk Doldurma</a:t>
            </a:r>
          </a:p>
        </p:txBody>
      </p:sp>
      <p:sp>
        <p:nvSpPr>
          <p:cNvPr id="55300" name="Text Box 4">
            <a:extLst>
              <a:ext uri="{FF2B5EF4-FFF2-40B4-BE49-F238E27FC236}">
                <a16:creationId xmlns:a16="http://schemas.microsoft.com/office/drawing/2014/main" id="{13562660-35FE-488F-A268-AF6D3E2E3A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609600"/>
            <a:ext cx="936625" cy="519113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2800" b="1">
                <a:latin typeface="Times New Roman" panose="02020603050405020304" pitchFamily="18" charset="0"/>
              </a:rPr>
              <a:t>itme</a:t>
            </a:r>
          </a:p>
        </p:txBody>
      </p:sp>
      <p:sp>
        <p:nvSpPr>
          <p:cNvPr id="55301" name="Text Box 5">
            <a:extLst>
              <a:ext uri="{FF2B5EF4-FFF2-40B4-BE49-F238E27FC236}">
                <a16:creationId xmlns:a16="http://schemas.microsoft.com/office/drawing/2014/main" id="{00459F11-2EC9-4072-A75C-35BD051EC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609600"/>
            <a:ext cx="1223963" cy="519113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2800" b="1">
                <a:latin typeface="Times New Roman" panose="02020603050405020304" pitchFamily="18" charset="0"/>
              </a:rPr>
              <a:t>çekme</a:t>
            </a:r>
          </a:p>
        </p:txBody>
      </p:sp>
      <p:sp>
        <p:nvSpPr>
          <p:cNvPr id="55302" name="Text Box 6">
            <a:extLst>
              <a:ext uri="{FF2B5EF4-FFF2-40B4-BE49-F238E27FC236}">
                <a16:creationId xmlns:a16="http://schemas.microsoft.com/office/drawing/2014/main" id="{71A21E59-34D5-41E0-ADE5-ABAA05FDD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1219200"/>
            <a:ext cx="3429000" cy="519113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2800" b="1">
                <a:latin typeface="Times New Roman" panose="02020603050405020304" pitchFamily="18" charset="0"/>
              </a:rPr>
              <a:t>temas gerektirmeyen</a:t>
            </a:r>
          </a:p>
        </p:txBody>
      </p:sp>
      <p:sp>
        <p:nvSpPr>
          <p:cNvPr id="55303" name="Text Box 7">
            <a:extLst>
              <a:ext uri="{FF2B5EF4-FFF2-40B4-BE49-F238E27FC236}">
                <a16:creationId xmlns:a16="http://schemas.microsoft.com/office/drawing/2014/main" id="{E7C232AE-17D2-4DEA-B9A9-887993725C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2209800"/>
            <a:ext cx="2520950" cy="5191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2800" b="1">
                <a:latin typeface="Times New Roman" panose="02020603050405020304" pitchFamily="18" charset="0"/>
              </a:rPr>
              <a:t>bileşke kuvvet</a:t>
            </a:r>
          </a:p>
        </p:txBody>
      </p:sp>
      <p:sp>
        <p:nvSpPr>
          <p:cNvPr id="55304" name="Text Box 8">
            <a:extLst>
              <a:ext uri="{FF2B5EF4-FFF2-40B4-BE49-F238E27FC236}">
                <a16:creationId xmlns:a16="http://schemas.microsoft.com/office/drawing/2014/main" id="{C78CF5A9-D24F-4E47-A5D4-3633B10AF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352800"/>
            <a:ext cx="1944688" cy="519113"/>
          </a:xfrm>
          <a:prstGeom prst="rect">
            <a:avLst/>
          </a:prstGeom>
          <a:solidFill>
            <a:srgbClr val="FF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2800" b="1">
                <a:latin typeface="Times New Roman" panose="02020603050405020304" pitchFamily="18" charset="0"/>
              </a:rPr>
              <a:t>doğrultusu</a:t>
            </a:r>
          </a:p>
        </p:txBody>
      </p:sp>
      <p:sp>
        <p:nvSpPr>
          <p:cNvPr id="55305" name="Text Box 9">
            <a:extLst>
              <a:ext uri="{FF2B5EF4-FFF2-40B4-BE49-F238E27FC236}">
                <a16:creationId xmlns:a16="http://schemas.microsoft.com/office/drawing/2014/main" id="{89577626-EE8D-47F0-AAA0-5E0485D0A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3352800"/>
            <a:ext cx="1081088" cy="519113"/>
          </a:xfrm>
          <a:prstGeom prst="rect">
            <a:avLst/>
          </a:prstGeom>
          <a:solidFill>
            <a:srgbClr val="FF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2800" b="1">
                <a:latin typeface="Times New Roman" panose="02020603050405020304" pitchFamily="18" charset="0"/>
              </a:rPr>
              <a:t>yönü</a:t>
            </a:r>
          </a:p>
        </p:txBody>
      </p:sp>
      <p:sp>
        <p:nvSpPr>
          <p:cNvPr id="55306" name="Text Box 10">
            <a:extLst>
              <a:ext uri="{FF2B5EF4-FFF2-40B4-BE49-F238E27FC236}">
                <a16:creationId xmlns:a16="http://schemas.microsoft.com/office/drawing/2014/main" id="{91BD08E3-83CC-469D-AE01-8B2288EAAB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4343400"/>
            <a:ext cx="1511300" cy="519113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2800" b="1">
                <a:solidFill>
                  <a:schemeClr val="bg1"/>
                </a:solidFill>
                <a:latin typeface="Times New Roman" panose="02020603050405020304" pitchFamily="18" charset="0"/>
              </a:rPr>
              <a:t>toplanır</a:t>
            </a:r>
          </a:p>
        </p:txBody>
      </p:sp>
      <p:sp>
        <p:nvSpPr>
          <p:cNvPr id="55307" name="Text Box 11">
            <a:extLst>
              <a:ext uri="{FF2B5EF4-FFF2-40B4-BE49-F238E27FC236}">
                <a16:creationId xmlns:a16="http://schemas.microsoft.com/office/drawing/2014/main" id="{1F2C75BC-5432-463D-A135-DA1EA511D6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4876800"/>
            <a:ext cx="1584325" cy="51911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2800" b="1">
                <a:solidFill>
                  <a:schemeClr val="bg1"/>
                </a:solidFill>
                <a:latin typeface="Times New Roman" panose="02020603050405020304" pitchFamily="18" charset="0"/>
              </a:rPr>
              <a:t>çıkarılır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5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5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5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20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0" dur="80"/>
                                        <p:tgtEl>
                                          <p:spTgt spid="55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1" dur="80"/>
                                        <p:tgtEl>
                                          <p:spTgt spid="55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80"/>
                                        <p:tgtEl>
                                          <p:spTgt spid="55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20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1" dur="20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animBg="1"/>
      <p:bldP spid="55299" grpId="1" animBg="1"/>
      <p:bldP spid="55300" grpId="0" animBg="1"/>
      <p:bldP spid="55301" grpId="0" animBg="1"/>
      <p:bldP spid="55302" grpId="0" animBg="1"/>
      <p:bldP spid="55303" grpId="0" animBg="1"/>
      <p:bldP spid="55304" grpId="0" animBg="1"/>
      <p:bldP spid="55305" grpId="0" animBg="1"/>
      <p:bldP spid="55306" grpId="0" animBg="1"/>
      <p:bldP spid="5530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Veri Yer Tutucusu">
            <a:extLst>
              <a:ext uri="{FF2B5EF4-FFF2-40B4-BE49-F238E27FC236}">
                <a16:creationId xmlns:a16="http://schemas.microsoft.com/office/drawing/2014/main" id="{E0EC4B5D-0129-4698-8BB8-F27CBF44BC5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/>
              <a:t>AHMET HARMANBAŞI</a:t>
            </a:r>
          </a:p>
        </p:txBody>
      </p:sp>
      <p:sp>
        <p:nvSpPr>
          <p:cNvPr id="5123" name="2 Altbilgi Yer Tutucusu">
            <a:extLst>
              <a:ext uri="{FF2B5EF4-FFF2-40B4-BE49-F238E27FC236}">
                <a16:creationId xmlns:a16="http://schemas.microsoft.com/office/drawing/2014/main" id="{61FCB0C9-7FF7-4672-89BF-84DF0F8C1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/>
              <a:t>MERSİN ÇANKAYA İ.Ö.O</a:t>
            </a:r>
          </a:p>
        </p:txBody>
      </p:sp>
      <p:pic>
        <p:nvPicPr>
          <p:cNvPr id="5124" name="Picture 5" descr="18">
            <a:hlinkClick r:id="rId2"/>
            <a:extLst>
              <a:ext uri="{FF2B5EF4-FFF2-40B4-BE49-F238E27FC236}">
                <a16:creationId xmlns:a16="http://schemas.microsoft.com/office/drawing/2014/main" id="{97307E60-D5D3-4A06-ABE0-0B4B9884B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815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7" descr="16">
            <a:hlinkClick r:id="rId2"/>
            <a:extLst>
              <a:ext uri="{FF2B5EF4-FFF2-40B4-BE49-F238E27FC236}">
                <a16:creationId xmlns:a16="http://schemas.microsoft.com/office/drawing/2014/main" id="{6D323E47-9775-4251-B405-F8F029BCE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4648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WordArt 8">
            <a:extLst>
              <a:ext uri="{FF2B5EF4-FFF2-40B4-BE49-F238E27FC236}">
                <a16:creationId xmlns:a16="http://schemas.microsoft.com/office/drawing/2014/main" id="{B8CAE13C-2DE5-47B8-925B-11C303E5A18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440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50000">
                      <a:srgbClr val="FF33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Bu adamlar çiçekleri nasıl alıp taşıyacaklar?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Veri Yer Tutucusu">
            <a:extLst>
              <a:ext uri="{FF2B5EF4-FFF2-40B4-BE49-F238E27FC236}">
                <a16:creationId xmlns:a16="http://schemas.microsoft.com/office/drawing/2014/main" id="{C9409A3F-3630-464B-9EE2-3031A055874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/>
              <a:t>AHMET HARMANBAŞI</a:t>
            </a:r>
          </a:p>
        </p:txBody>
      </p:sp>
      <p:sp>
        <p:nvSpPr>
          <p:cNvPr id="6147" name="2 Altbilgi Yer Tutucusu">
            <a:extLst>
              <a:ext uri="{FF2B5EF4-FFF2-40B4-BE49-F238E27FC236}">
                <a16:creationId xmlns:a16="http://schemas.microsoft.com/office/drawing/2014/main" id="{85428A96-391A-48D1-92F0-1506745A3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/>
              <a:t>MERSİN ÇANKAYA İ.Ö.O</a:t>
            </a:r>
          </a:p>
        </p:txBody>
      </p:sp>
      <p:pic>
        <p:nvPicPr>
          <p:cNvPr id="6148" name="Picture 4" descr="11">
            <a:hlinkClick r:id="rId2"/>
            <a:extLst>
              <a:ext uri="{FF2B5EF4-FFF2-40B4-BE49-F238E27FC236}">
                <a16:creationId xmlns:a16="http://schemas.microsoft.com/office/drawing/2014/main" id="{A41747A7-E959-40AA-83B4-82FE4F354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5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17">
            <a:hlinkClick r:id="rId2"/>
            <a:extLst>
              <a:ext uri="{FF2B5EF4-FFF2-40B4-BE49-F238E27FC236}">
                <a16:creationId xmlns:a16="http://schemas.microsoft.com/office/drawing/2014/main" id="{AF7BDABF-EDA8-467E-A85F-5655AAA20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4" name="Text Box 6">
            <a:extLst>
              <a:ext uri="{FF2B5EF4-FFF2-40B4-BE49-F238E27FC236}">
                <a16:creationId xmlns:a16="http://schemas.microsoft.com/office/drawing/2014/main" id="{64E55538-54EC-40BA-992A-A1F5ED669D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0"/>
            <a:ext cx="914400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2400" b="1">
                <a:solidFill>
                  <a:srgbClr val="FFFF00"/>
                </a:solidFill>
              </a:rPr>
              <a:t>Dükkanda alışveriş yapan kişiler ne yapmaktalar?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2 Veri Yer Tutucusu">
            <a:extLst>
              <a:ext uri="{FF2B5EF4-FFF2-40B4-BE49-F238E27FC236}">
                <a16:creationId xmlns:a16="http://schemas.microsoft.com/office/drawing/2014/main" id="{05E71B30-CD11-487C-92D2-9B55F85DDCA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/>
              <a:t>AHMET HARMANBAŞI</a:t>
            </a:r>
          </a:p>
        </p:txBody>
      </p:sp>
      <p:sp>
        <p:nvSpPr>
          <p:cNvPr id="7171" name="3 Altbilgi Yer Tutucusu">
            <a:extLst>
              <a:ext uri="{FF2B5EF4-FFF2-40B4-BE49-F238E27FC236}">
                <a16:creationId xmlns:a16="http://schemas.microsoft.com/office/drawing/2014/main" id="{114C72EB-50AB-4EE0-8522-C04524897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/>
              <a:t>MERSİN ÇANKAYA İ.Ö.O</a:t>
            </a:r>
          </a:p>
        </p:txBody>
      </p:sp>
      <p:pic>
        <p:nvPicPr>
          <p:cNvPr id="7172" name="Picture 2" descr="DSC00252 (Small)">
            <a:extLst>
              <a:ext uri="{FF2B5EF4-FFF2-40B4-BE49-F238E27FC236}">
                <a16:creationId xmlns:a16="http://schemas.microsoft.com/office/drawing/2014/main" id="{3804C286-5538-4C8F-B3D9-27BBFA789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3">
            <a:extLst>
              <a:ext uri="{FF2B5EF4-FFF2-40B4-BE49-F238E27FC236}">
                <a16:creationId xmlns:a16="http://schemas.microsoft.com/office/drawing/2014/main" id="{B2A6C4D2-931F-42F4-BA8C-6A82F76827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516563"/>
            <a:ext cx="8785225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tr-TR" altLang="tr-TR" sz="2700">
                <a:solidFill>
                  <a:schemeClr val="bg1"/>
                </a:solidFill>
              </a:rPr>
              <a:t>Atılan bu top birkaç saniye sonra niçin yere düşüyor?</a:t>
            </a:r>
          </a:p>
        </p:txBody>
      </p:sp>
      <p:pic>
        <p:nvPicPr>
          <p:cNvPr id="9220" name="Picture 4" descr="j0432459[1]">
            <a:extLst>
              <a:ext uri="{FF2B5EF4-FFF2-40B4-BE49-F238E27FC236}">
                <a16:creationId xmlns:a16="http://schemas.microsoft.com/office/drawing/2014/main" id="{B97F59C3-CD4E-4DA9-8011-63AE02A89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975" y="0"/>
            <a:ext cx="2359025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j0433881[1]">
            <a:extLst>
              <a:ext uri="{FF2B5EF4-FFF2-40B4-BE49-F238E27FC236}">
                <a16:creationId xmlns:a16="http://schemas.microsoft.com/office/drawing/2014/main" id="{DB45C211-33E4-47D1-B3D3-2D8E6CDCF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0"/>
            <a:ext cx="14398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46821E-6 C -0.00938 0.01919 -0.00417 0.00555 -0.00782 0.02127 C -0.00886 0.02566 -0.01111 0.03398 -0.01111 0.03398 C -0.0132 0.05364 -0.01059 0.04485 -0.01893 0.06127 C -0.01997 0.06335 -0.02118 0.06566 -0.02223 0.06774 C -0.02327 0.06982 -0.02535 0.07398 -0.02535 0.07398 C -0.02848 0.09086 -0.02379 0.0763 -0.03334 0.08462 C -0.0349 0.08601 -0.03507 0.08901 -0.03646 0.09086 C -0.03889 0.0941 -0.04202 0.09618 -0.04445 0.09942 C -0.04497 0.1015 -0.04514 0.10381 -0.04601 0.10566 C -0.0467 0.10751 -0.04844 0.1082 -0.04914 0.11005 C -0.05486 0.12578 -0.04653 0.11237 -0.05382 0.12277 C -0.05816 0.13919 -0.05764 0.16416 -0.06667 0.17549 C -0.07118 0.21202 -0.06493 0.16901 -0.07136 0.19676 C -0.075 0.21248 -0.07552 0.23052 -0.08091 0.24531 C -0.08264 0.26612 -0.08646 0.28578 -0.08889 0.30659 C -0.09045 0.3193 -0.0948 0.33202 -0.0967 0.34474 C -0.09688 0.35907 -0.08837 0.43907 -0.10469 0.47144 C -0.10539 0.48185 -0.1066 0.51884 -0.11268 0.52647 C -0.11372 0.53711 -0.11493 0.54612 -0.11736 0.55607 C -0.11789 0.57364 -0.11563 0.59167 -0.11893 0.60878 C -0.1198 0.61318 -0.12848 0.61318 -0.12848 0.61318 C -0.13542 0.61248 -0.14236 0.61294 -0.14914 0.61109 C -0.15191 0.6104 -0.15834 0.59653 -0.16025 0.59398 C -0.16302 0.58266 -0.1599 0.59237 -0.16667 0.5815 C -0.17188 0.57318 -0.16823 0.57734 -0.17136 0.56878 C -0.17292 0.56439 -0.17726 0.55745 -0.17934 0.55398 C -0.18143 0.54289 -0.18282 0.52809 -0.18889 0.52 C -0.19132 0.51005 -0.19427 0.50173 -0.19827 0.49271 C -0.19879 0.48485 -0.19879 0.47699 -0.2 0.46936 C -0.20035 0.46682 -0.20243 0.46543 -0.20313 0.46312 C -0.20539 0.45618 -0.20816 0.44716 -0.20938 0.43977 C -0.21146 0.42728 -0.21077 0.4215 -0.21736 0.41225 C -0.2198 0.40254 -0.22118 0.39329 -0.22535 0.38474 C -0.22761 0.36994 -0.22795 0.35884 -0.2349 0.34682 C -0.23542 0.34404 -0.23577 0.34104 -0.23646 0.33826 C -0.23733 0.33526 -0.23907 0.33294 -0.23959 0.32994 C -0.24254 0.31422 -0.24236 0.29711 -0.24914 0.28323 C -0.25018 0.27768 -0.24914 0.27029 -0.25226 0.26635 C -0.25695 0.26034 -0.25816 0.2541 -0.26181 0.2474 C -0.2658 0.24 -0.27136 0.23468 -0.27605 0.22844 C -0.27743 0.22659 -0.27778 0.22358 -0.27934 0.22196 C -0.28056 0.22057 -0.28247 0.22081 -0.28403 0.21988 C -0.28976 0.21618 -0.29219 0.20994 -0.29827 0.20716 C -0.30157 0.21549 -0.30625 0.22219 -0.30938 0.23052 C -0.31268 0.2393 -0.31528 0.24855 -0.32049 0.25595 C -0.32344 0.26635 -0.32743 0.27977 -0.33334 0.28763 C -0.33507 0.29872 -0.33525 0.30289 -0.34115 0.31075 C -0.34393 0.32208 -0.35035 0.3304 -0.35556 0.34034 C -0.35799 0.35052 -0.36042 0.36092 -0.36493 0.36994 C -0.36736 0.39445 -0.36841 0.42543 -0.37934 0.44601 C -0.38039 0.45017 -0.38143 0.45456 -0.38247 0.45872 C -0.38316 0.4615 -0.38282 0.46474 -0.38403 0.46728 C -0.38611 0.47144 -0.39202 0.47792 -0.39202 0.47792 C -0.39514 0.49433 -0.4007 0.50358 -0.41111 0.51375 C -0.41164 0.51583 -0.41198 0.51792 -0.41268 0.52 C -0.41355 0.52231 -0.41511 0.52416 -0.4158 0.52647 C -0.41945 0.53826 -0.41459 0.53179 -0.42049 0.54335 C -0.42709 0.5563 -0.42049 0.53688 -0.42691 0.55398 C -0.42761 0.55607 -0.42743 0.55861 -0.42848 0.56023 C -0.43125 0.56485 -0.4349 0.56878 -0.43802 0.57294 C -0.44045 0.57618 -0.44445 0.57572 -0.44757 0.57711 C -0.44914 0.5778 -0.45226 0.57919 -0.45226 0.57919 C -0.46181 0.57826 -0.47327 0.58289 -0.48091 0.57503 C -0.48629 0.56948 -0.48941 0.56092 -0.49514 0.55607 C -0.49931 0.5526 -0.51806 0.53086 -0.52049 0.52439 C -0.52153 0.52161 -0.5224 0.51838 -0.52379 0.51583 C -0.52917 0.50659 -0.53664 0.49849 -0.54271 0.4904 C -0.55035 0.48023 -0.55313 0.46451 -0.56181 0.45664 C -0.56285 0.45456 -0.56372 0.45225 -0.56493 0.4504 C -0.56632 0.44809 -0.56858 0.44647 -0.5698 0.44393 C -0.57066 0.44208 -0.57032 0.4393 -0.57136 0.43768 C -0.57414 0.43306 -0.5783 0.42982 -0.58091 0.42497 C -0.59011 0.40809 -0.60018 0.39329 -0.6158 0.38913 C -0.63473 0.39537 -0.62414 0.39283 -0.64757 0.39537 C -0.64914 0.39745 -0.65087 0.3993 -0.65226 0.40161 C -0.65348 0.4037 -0.65434 0.40624 -0.65556 0.40809 C -0.65851 0.41248 -0.66493 0.42081 -0.66493 0.42081 C -0.66823 0.43237 -0.67518 0.43953 -0.67934 0.4504 C -0.68195 0.46427 -0.68438 0.48393 -0.69202 0.49479 C -0.69306 0.50844 -0.69358 0.51838 -0.6967 0.53063 C -0.69618 0.53549 -0.69514 0.54034 -0.69514 0.54543 C -0.69514 0.55167 -0.6967 0.56439 -0.6967 0.56439 " pathEditMode="relative" ptsTypes="ffffffffffffffffffffffff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" dur="8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" dur="8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8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Yer çekimi olmasaydı ! 1">
            <a:hlinkClick r:id="rId2"/>
            <a:extLst>
              <a:ext uri="{FF2B5EF4-FFF2-40B4-BE49-F238E27FC236}">
                <a16:creationId xmlns:a16="http://schemas.microsoft.com/office/drawing/2014/main" id="{5E8E4F4D-8BAB-4167-812F-69FF0036D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5616575" cy="614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AutoShape 3">
            <a:extLst>
              <a:ext uri="{FF2B5EF4-FFF2-40B4-BE49-F238E27FC236}">
                <a16:creationId xmlns:a16="http://schemas.microsoft.com/office/drawing/2014/main" id="{9E2BDF38-09B1-4521-8A7D-A7A997F7D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600" y="0"/>
            <a:ext cx="3708400" cy="3357563"/>
          </a:xfrm>
          <a:prstGeom prst="cloudCallout">
            <a:avLst>
              <a:gd name="adj1" fmla="val -70032"/>
              <a:gd name="adj2" fmla="val 44278"/>
            </a:avLst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r-TR" altLang="tr-TR" sz="2400" b="1">
                <a:solidFill>
                  <a:schemeClr val="bg1"/>
                </a:solidFill>
                <a:latin typeface="Times New Roman" panose="02020603050405020304" pitchFamily="18" charset="0"/>
              </a:rPr>
              <a:t>YERÇEKİMİ OLMASAYDI NE GÜZEL OLURDU RAHATCA YÜRÜRDÜM</a:t>
            </a:r>
          </a:p>
          <a:p>
            <a:pPr algn="ctr" eaLnBrk="1" hangingPunct="1">
              <a:spcBef>
                <a:spcPct val="50000"/>
              </a:spcBef>
            </a:pPr>
            <a:endParaRPr lang="tr-TR" altLang="tr-TR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Veri Yer Tutucusu">
            <a:extLst>
              <a:ext uri="{FF2B5EF4-FFF2-40B4-BE49-F238E27FC236}">
                <a16:creationId xmlns:a16="http://schemas.microsoft.com/office/drawing/2014/main" id="{27959596-8B48-4902-8722-6150036A100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/>
              <a:t>AHMET HARMANBAŞI</a:t>
            </a:r>
          </a:p>
        </p:txBody>
      </p:sp>
      <p:sp>
        <p:nvSpPr>
          <p:cNvPr id="9219" name="2 Altbilgi Yer Tutucusu">
            <a:extLst>
              <a:ext uri="{FF2B5EF4-FFF2-40B4-BE49-F238E27FC236}">
                <a16:creationId xmlns:a16="http://schemas.microsoft.com/office/drawing/2014/main" id="{26400870-0BA9-4727-B9F1-187A90B38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/>
              <a:t>MERSİN ÇANKAYA İ.Ö.O</a:t>
            </a:r>
          </a:p>
        </p:txBody>
      </p:sp>
      <p:pic>
        <p:nvPicPr>
          <p:cNvPr id="8196" name="Picture 4" descr="zero-g-3">
            <a:extLst>
              <a:ext uri="{FF2B5EF4-FFF2-40B4-BE49-F238E27FC236}">
                <a16:creationId xmlns:a16="http://schemas.microsoft.com/office/drawing/2014/main" id="{679FDFE3-5721-459F-96D3-CB97FAD50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 Box 6">
            <a:extLst>
              <a:ext uri="{FF2B5EF4-FFF2-40B4-BE49-F238E27FC236}">
                <a16:creationId xmlns:a16="http://schemas.microsoft.com/office/drawing/2014/main" id="{E590E18A-17CE-4B0B-803C-B9E6C133B6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2800">
                <a:solidFill>
                  <a:schemeClr val="bg1"/>
                </a:solidFill>
              </a:rPr>
              <a:t>Uzayda bonibon şekerlerini yemek hiç de kolay değil </a:t>
            </a:r>
            <a:r>
              <a:rPr lang="tr-TR" altLang="tr-TR" sz="2800" b="1">
                <a:solidFill>
                  <a:schemeClr val="bg1"/>
                </a:solidFill>
                <a:sym typeface="Wingdings" panose="05000000000000000000" pitchFamily="2" charset="2"/>
              </a:rPr>
              <a:t>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81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No-gravity-Johan-Lorbeer-01">
            <a:extLst>
              <a:ext uri="{FF2B5EF4-FFF2-40B4-BE49-F238E27FC236}">
                <a16:creationId xmlns:a16="http://schemas.microsoft.com/office/drawing/2014/main" id="{A1E472C1-E03A-4123-BB3F-6B01153EC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38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 Box 6">
            <a:extLst>
              <a:ext uri="{FF2B5EF4-FFF2-40B4-BE49-F238E27FC236}">
                <a16:creationId xmlns:a16="http://schemas.microsoft.com/office/drawing/2014/main" id="{7EBAB709-7848-4AC7-8D0A-D54433E454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3429000"/>
            <a:ext cx="4437063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endParaRPr lang="tr-TR" altLang="tr-TR" sz="2500"/>
          </a:p>
          <a:p>
            <a:pPr eaLnBrk="1" hangingPunct="1">
              <a:lnSpc>
                <a:spcPct val="125000"/>
              </a:lnSpc>
            </a:pPr>
            <a:r>
              <a:rPr lang="tr-TR" altLang="tr-TR" sz="2500"/>
              <a:t>Yer çekimi kuvveti olmasaydı kalemler sırada durmazdı.</a:t>
            </a:r>
          </a:p>
          <a:p>
            <a:pPr eaLnBrk="1" hangingPunct="1">
              <a:lnSpc>
                <a:spcPct val="125000"/>
              </a:lnSpc>
            </a:pPr>
            <a:r>
              <a:rPr lang="tr-TR" altLang="tr-TR" sz="2500">
                <a:solidFill>
                  <a:srgbClr val="CC3300"/>
                </a:solidFill>
              </a:rPr>
              <a:t>Bisikletler havada uçardı.</a:t>
            </a:r>
          </a:p>
          <a:p>
            <a:pPr eaLnBrk="1" hangingPunct="1">
              <a:lnSpc>
                <a:spcPct val="125000"/>
              </a:lnSpc>
            </a:pPr>
            <a:r>
              <a:rPr lang="tr-TR" altLang="tr-TR" sz="2500">
                <a:solidFill>
                  <a:srgbClr val="0066CC"/>
                </a:solidFill>
              </a:rPr>
              <a:t>Yolda yürümez, havada süzülürdük.</a:t>
            </a:r>
          </a:p>
        </p:txBody>
      </p:sp>
      <p:sp>
        <p:nvSpPr>
          <p:cNvPr id="11271" name="Text Box 7">
            <a:extLst>
              <a:ext uri="{FF2B5EF4-FFF2-40B4-BE49-F238E27FC236}">
                <a16:creationId xmlns:a16="http://schemas.microsoft.com/office/drawing/2014/main" id="{F0206FAA-F2EC-491A-845A-7FD9AE99D5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278438"/>
            <a:ext cx="4038600" cy="1579562"/>
          </a:xfrm>
          <a:prstGeom prst="rect">
            <a:avLst/>
          </a:prstGeom>
          <a:solidFill>
            <a:srgbClr val="FFFF00">
              <a:alpha val="79999"/>
            </a:srgbClr>
          </a:solidFill>
          <a:ln w="28575">
            <a:solidFill>
              <a:srgbClr val="00808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</a:pPr>
            <a:r>
              <a:rPr lang="tr-TR" altLang="tr-TR" sz="2800">
                <a:latin typeface="Comic Sans MS" panose="030F0702030302020204" pitchFamily="66" charset="0"/>
              </a:rPr>
              <a:t>Bu adam ne yapıyor?</a:t>
            </a:r>
          </a:p>
          <a:p>
            <a:pPr eaLnBrk="1" hangingPunct="1">
              <a:lnSpc>
                <a:spcPct val="115000"/>
              </a:lnSpc>
            </a:pPr>
            <a:r>
              <a:rPr lang="tr-TR" altLang="tr-TR" sz="2800">
                <a:latin typeface="Comic Sans MS" panose="030F0702030302020204" pitchFamily="66" charset="0"/>
              </a:rPr>
              <a:t> Yer çekimine meydan mı okuyor?</a:t>
            </a:r>
          </a:p>
        </p:txBody>
      </p:sp>
      <p:pic>
        <p:nvPicPr>
          <p:cNvPr id="10245" name="Picture 9" descr="Dünyada yer çekimi olmasaydı.. 10">
            <a:hlinkClick r:id="rId3"/>
            <a:extLst>
              <a:ext uri="{FF2B5EF4-FFF2-40B4-BE49-F238E27FC236}">
                <a16:creationId xmlns:a16="http://schemas.microsoft.com/office/drawing/2014/main" id="{8464768E-8487-46F2-8318-653691117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0"/>
            <a:ext cx="51054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6550"/>
                            </p:stCondLst>
                            <p:childTnLst>
                              <p:par>
                                <p:cTn id="16" presetID="7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  <p:bldP spid="11271" grpId="0" animBg="1"/>
    </p:bldLst>
  </p:timing>
</p:sld>
</file>

<file path=ppt/theme/theme1.xml><?xml version="1.0" encoding="utf-8"?>
<a:theme xmlns:a="http://schemas.openxmlformats.org/drawingml/2006/main" name="Varsayılan Tasarım">
  <a:themeElements>
    <a:clrScheme name="Varsayılan Tasarı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arsayılan Tasarı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arsayılan Tasarı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979</TotalTime>
  <Words>1307</Words>
  <Application>Microsoft Office PowerPoint</Application>
  <PresentationFormat>Ekran Gösterisi (4:3)</PresentationFormat>
  <Paragraphs>258</Paragraphs>
  <Slides>37</Slides>
  <Notes>15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37</vt:i4>
      </vt:variant>
    </vt:vector>
  </HeadingPairs>
  <TitlesOfParts>
    <vt:vector size="46" baseType="lpstr">
      <vt:lpstr>Arial</vt:lpstr>
      <vt:lpstr>Lucida Handwriting</vt:lpstr>
      <vt:lpstr>Wingdings</vt:lpstr>
      <vt:lpstr>Times New Roman</vt:lpstr>
      <vt:lpstr>Comic Sans MS</vt:lpstr>
      <vt:lpstr>Arial Black</vt:lpstr>
      <vt:lpstr>Monotype Corsiva</vt:lpstr>
      <vt:lpstr>Palatino Linotype</vt:lpstr>
      <vt:lpstr>Varsayılan Tasarım</vt:lpstr>
      <vt:lpstr>PowerPoint Sunusu</vt:lpstr>
      <vt:lpstr>AĞIRLIK BİR KUVVETTİR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KÜTLE VE AĞIRLIK</vt:lpstr>
      <vt:lpstr>PowerPoint Sunusu</vt:lpstr>
      <vt:lpstr>PowerPoint Sunusu</vt:lpstr>
      <vt:lpstr>PowerPoint Sunusu</vt:lpstr>
      <vt:lpstr>PowerPoint Sunusu</vt:lpstr>
      <vt:lpstr>PowerPoint Sunusu</vt:lpstr>
      <vt:lpstr>SORU=3</vt:lpstr>
      <vt:lpstr>PowerPoint Sunusu</vt:lpstr>
      <vt:lpstr>PowerPoint Sunusu</vt:lpstr>
      <vt:lpstr>PowerPoint Sunusu</vt:lpstr>
      <vt:lpstr>Boşluk Doldurma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Kütle ve Çekim Kuvveti</dc:title>
  <dc:creator>mehmet genç</dc:creator>
  <cp:lastModifiedBy>mehmet genç</cp:lastModifiedBy>
  <cp:revision>24</cp:revision>
  <cp:lastPrinted>1601-01-01T00:00:00Z</cp:lastPrinted>
  <dcterms:created xsi:type="dcterms:W3CDTF">1601-01-01T00:00:00Z</dcterms:created>
  <dcterms:modified xsi:type="dcterms:W3CDTF">2018-10-22T10:40:36Z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