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9511" y="3509771"/>
            <a:ext cx="3038856" cy="82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63675" y="3550158"/>
            <a:ext cx="2971800" cy="1905"/>
          </a:xfrm>
          <a:custGeom>
            <a:avLst/>
            <a:gdLst/>
            <a:ahLst/>
            <a:cxnLst/>
            <a:rect l="l" t="t" r="r" b="b"/>
            <a:pathLst>
              <a:path w="2971800" h="1904">
                <a:moveTo>
                  <a:pt x="0" y="0"/>
                </a:moveTo>
                <a:lnTo>
                  <a:pt x="2971800" y="1524"/>
                </a:lnTo>
              </a:path>
            </a:pathLst>
          </a:custGeom>
          <a:ln w="12700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632" y="3509771"/>
            <a:ext cx="303885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08525" y="3550158"/>
            <a:ext cx="2971800" cy="1905"/>
          </a:xfrm>
          <a:custGeom>
            <a:avLst/>
            <a:gdLst/>
            <a:ahLst/>
            <a:cxnLst/>
            <a:rect l="l" t="t" r="r" b="b"/>
            <a:pathLst>
              <a:path w="2971800" h="1904">
                <a:moveTo>
                  <a:pt x="0" y="0"/>
                </a:moveTo>
                <a:lnTo>
                  <a:pt x="2971800" y="1524"/>
                </a:lnTo>
              </a:path>
            </a:pathLst>
          </a:custGeom>
          <a:ln w="12700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8179" y="3473196"/>
            <a:ext cx="150875" cy="150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05528" y="3544823"/>
            <a:ext cx="67055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1327" y="3507232"/>
            <a:ext cx="83820" cy="838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2394" y="808608"/>
            <a:ext cx="6146292" cy="9168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42667" y="2271648"/>
            <a:ext cx="4883784" cy="12067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5801" y="3734689"/>
            <a:ext cx="4526788" cy="11943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4276" y="198120"/>
            <a:ext cx="7833359" cy="18318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8824" y="1661160"/>
            <a:ext cx="6684264" cy="18318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40180" y="3124200"/>
            <a:ext cx="6047232" cy="18318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230884"/>
            <a:ext cx="7817484" cy="515810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indent="28575">
              <a:lnSpc>
                <a:spcPct val="103000"/>
              </a:lnSpc>
              <a:spcBef>
                <a:spcPts val="10"/>
              </a:spcBef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Arıburnu‟ndaki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Kolordusunun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Nisan‟da</a:t>
            </a:r>
            <a:r>
              <a:rPr sz="2400" spc="-5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çıkarmanın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temel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amacı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önce,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Kabatepe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KüçükArıburnu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arasındaki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kumsallık</a:t>
            </a:r>
            <a:r>
              <a:rPr sz="2400" spc="-509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bölgeye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875"/>
              </a:lnSpc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çıkmaktı. 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lk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amada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Conkbayırı-</a:t>
            </a:r>
            <a:r>
              <a:rPr sz="2400" spc="-5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Kocaçimentepe</a:t>
            </a:r>
            <a:endParaRPr sz="2400">
              <a:latin typeface="DejaVu Sans"/>
              <a:cs typeface="DejaVu Sans"/>
            </a:endParaRPr>
          </a:p>
          <a:p>
            <a:pPr marL="12700" marR="201295">
              <a:lnSpc>
                <a:spcPct val="99900"/>
              </a:lnSpc>
              <a:spcBef>
                <a:spcPts val="15"/>
              </a:spcBef>
            </a:pP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çizgisi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denetim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altına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alınıp,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oradan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Maltepe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bölgesi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geçirilecek,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böylece,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Kuzeyde‟ki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kuvvetlerinin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Güneyde,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Seddülbahir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bölgesindeki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birliklerine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yardımı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engellenmi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70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olacaktı.25</a:t>
            </a:r>
            <a:endParaRPr sz="2400">
              <a:latin typeface="DejaVu Sans"/>
              <a:cs typeface="DejaVu Sans"/>
            </a:endParaRPr>
          </a:p>
          <a:p>
            <a:pPr marL="12700" marR="306070">
              <a:lnSpc>
                <a:spcPct val="100000"/>
              </a:lnSpc>
            </a:pP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Nisan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sabahı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gemilerinin,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mevzilerini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sürekli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vuran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koruyucu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ate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altında,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Kolordusu‟nun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1.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Tugayından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1500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ki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ilik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ilk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hücum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dalgası,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çıkarma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botlarının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ekilde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kuzeye</a:t>
            </a:r>
            <a:endParaRPr sz="2400">
              <a:latin typeface="DejaVu Sans"/>
              <a:cs typeface="DejaVu Sans"/>
            </a:endParaRPr>
          </a:p>
          <a:p>
            <a:pPr marL="12700" marR="626745">
              <a:lnSpc>
                <a:spcPct val="100000"/>
              </a:lnSpc>
              <a:spcBef>
                <a:spcPts val="15"/>
              </a:spcBef>
            </a:pP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kayması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sonucu,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saat </a:t>
            </a:r>
            <a:r>
              <a:rPr sz="2400" spc="-130" dirty="0">
                <a:solidFill>
                  <a:srgbClr val="2C2900"/>
                </a:solidFill>
                <a:latin typeface="DejaVu Sans"/>
                <a:cs typeface="DejaVu Sans"/>
              </a:rPr>
              <a:t>05.00‟te,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Kabatepe</a:t>
            </a:r>
            <a:r>
              <a:rPr sz="2400" spc="-5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bölgesi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yerine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Arıburnu</a:t>
            </a:r>
            <a:r>
              <a:rPr sz="2400" spc="-2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Kesimine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0168" y="404622"/>
            <a:ext cx="6511899" cy="459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19" y="99060"/>
            <a:ext cx="7225283" cy="918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074801"/>
            <a:ext cx="767524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99900"/>
              </a:lnSpc>
              <a:spcBef>
                <a:spcPts val="100"/>
              </a:spcBef>
            </a:pP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çıkmak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zorunda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kalır.Bu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noktada kıyı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gözetlemesi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yapan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takımının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direni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ine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ın,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karaya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çıkan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birlikleri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belirli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noktaya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ilerler.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taraftan,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Bigalı‟da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bulunan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ordu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yede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19.</a:t>
            </a:r>
            <a:endParaRPr sz="2400">
              <a:latin typeface="DejaVu Sans"/>
              <a:cs typeface="DejaVu Sans"/>
            </a:endParaRPr>
          </a:p>
          <a:p>
            <a:pPr marL="12700" marR="20955">
              <a:lnSpc>
                <a:spcPct val="100000"/>
              </a:lnSpc>
              <a:spcBef>
                <a:spcPts val="15"/>
              </a:spcBef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Tümen,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24-25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Nisan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gecesi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Conkbayırı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yönünde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tatbikat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yapmakta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idi.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Gün 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arırken,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Arıburnu 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yönünden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top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seslerinin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gelmesi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üzerine,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19.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Tümen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Yarbay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çıkarma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yapıldı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ını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anlayıp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durumu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Ordu</a:t>
            </a:r>
            <a:r>
              <a:rPr sz="2400" spc="-5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Komutanına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bildirir,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ancak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yanıt</a:t>
            </a:r>
            <a:r>
              <a:rPr sz="2400" spc="-5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alamaz.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146428"/>
            <a:ext cx="7552690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99900"/>
              </a:lnSpc>
              <a:spcBef>
                <a:spcPts val="100"/>
              </a:spcBef>
            </a:pP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Durum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20" dirty="0">
                <a:solidFill>
                  <a:srgbClr val="2C2900"/>
                </a:solidFill>
                <a:latin typeface="DejaVu Sans"/>
                <a:cs typeface="DejaVu Sans"/>
              </a:rPr>
              <a:t>çok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kritiktir.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kıyıda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20" dirty="0">
                <a:solidFill>
                  <a:srgbClr val="2C2900"/>
                </a:solidFill>
                <a:latin typeface="DejaVu Sans"/>
                <a:cs typeface="DejaVu Sans"/>
              </a:rPr>
              <a:t>çok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zayıf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gözetleme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koruma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birlikleri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unu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ünerek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geni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sahile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yayılmı</a:t>
            </a:r>
            <a:r>
              <a:rPr sz="2400" spc="-8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olan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27.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Alayın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da,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ır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kayıplar verdi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haberini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alınca,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manın</a:t>
            </a:r>
            <a:endParaRPr sz="2400">
              <a:latin typeface="DejaVu Sans"/>
              <a:cs typeface="DejaVu Sans"/>
            </a:endParaRPr>
          </a:p>
          <a:p>
            <a:pPr marL="12700" marR="66040">
              <a:lnSpc>
                <a:spcPct val="99900"/>
              </a:lnSpc>
              <a:spcBef>
                <a:spcPts val="20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Conkbayırı-Kocaçimentepe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çizgisi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uzantısını</a:t>
            </a:r>
            <a:r>
              <a:rPr sz="2400" spc="-5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geçirmesi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durumunda,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onarılamayacak</a:t>
            </a:r>
            <a:r>
              <a:rPr sz="2400" spc="-4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durumlarla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ıla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aca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ını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kavrar.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Ordudan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emir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gelmemi</a:t>
            </a:r>
            <a:r>
              <a:rPr sz="2400" spc="-90" dirty="0">
                <a:solidFill>
                  <a:srgbClr val="2C2900"/>
                </a:solidFill>
                <a:latin typeface="Arial"/>
                <a:cs typeface="Arial"/>
              </a:rPr>
              <a:t>ş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olmasına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ın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giri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imi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alıp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30" dirty="0">
                <a:solidFill>
                  <a:srgbClr val="2C2900"/>
                </a:solidFill>
                <a:latin typeface="DejaVu Sans"/>
                <a:cs typeface="DejaVu Sans"/>
              </a:rPr>
              <a:t>tüm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sorumlulu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endParaRPr sz="2400">
              <a:latin typeface="DejaVu Sans"/>
              <a:cs typeface="DejaVu Sans"/>
            </a:endParaRPr>
          </a:p>
          <a:p>
            <a:pPr marL="12700" marR="42545">
              <a:lnSpc>
                <a:spcPct val="100000"/>
              </a:lnSpc>
              <a:spcBef>
                <a:spcPts val="15"/>
              </a:spcBef>
            </a:pP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yüklenerek,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57.Alayı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batarya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Kocaçimentepe 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yönünde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harekete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geçirir.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Kendisi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durumu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izlemek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üzere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739902"/>
            <a:ext cx="7750809" cy="405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5410" indent="28575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Conkbayırı‟na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çıktı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ında,,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Arıburnu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kesiminden</a:t>
            </a:r>
            <a:r>
              <a:rPr sz="2400" spc="-5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bazı  askerlerin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çekilmekte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olduklarını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5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man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birliklerinin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bunları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izlediklerini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görür.O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anı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Ru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en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E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ref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Ünaydın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görü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me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sırasında</a:t>
            </a:r>
            <a:r>
              <a:rPr sz="2400" spc="-5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öyle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anlatmaktadır.“...Bu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esnada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Conkbayırının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güneyindeki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261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rakımlı</a:t>
            </a:r>
            <a:r>
              <a:rPr sz="2400" spc="-5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tepeden</a:t>
            </a:r>
            <a:endParaRPr sz="2400">
              <a:latin typeface="DejaVu Sans"/>
              <a:cs typeface="DejaVu Sans"/>
            </a:endParaRPr>
          </a:p>
          <a:p>
            <a:pPr marL="12700" marR="360045">
              <a:lnSpc>
                <a:spcPct val="100000"/>
              </a:lnSpc>
              <a:spcBef>
                <a:spcPts val="5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sahilin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gözetleme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korunmasıyla görevli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orada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bulunan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müfreze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askerin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Conkbayırına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ru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makta,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kaçmakta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unu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gördüm...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Bu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askerlerin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önüne</a:t>
            </a:r>
            <a:r>
              <a:rPr sz="2400" spc="-3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kendim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çıkarak: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962" y="654557"/>
            <a:ext cx="7962900" cy="4869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310">
              <a:lnSpc>
                <a:spcPts val="2825"/>
              </a:lnSpc>
              <a:spcBef>
                <a:spcPts val="105"/>
              </a:spcBef>
            </a:pPr>
            <a:r>
              <a:rPr sz="2600" spc="15" dirty="0">
                <a:solidFill>
                  <a:srgbClr val="2C2900"/>
                </a:solidFill>
                <a:latin typeface="Arial"/>
                <a:cs typeface="Arial"/>
              </a:rPr>
              <a:t>-</a:t>
            </a:r>
            <a:r>
              <a:rPr sz="2600" spc="15" dirty="0">
                <a:solidFill>
                  <a:srgbClr val="2C2900"/>
                </a:solidFill>
                <a:latin typeface="DejaVu Sans"/>
                <a:cs typeface="DejaVu Sans"/>
              </a:rPr>
              <a:t>Niçin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kaçıyorsunuz </a:t>
            </a:r>
            <a:r>
              <a:rPr sz="2600" spc="110" dirty="0">
                <a:solidFill>
                  <a:srgbClr val="2C2900"/>
                </a:solidFill>
                <a:latin typeface="DejaVu Sans"/>
                <a:cs typeface="DejaVu Sans"/>
              </a:rPr>
              <a:t>?</a:t>
            </a:r>
            <a:r>
              <a:rPr sz="2600" spc="-5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dedim.</a:t>
            </a:r>
            <a:endParaRPr sz="2600">
              <a:latin typeface="DejaVu Sans"/>
              <a:cs typeface="DejaVu Sans"/>
            </a:endParaRPr>
          </a:p>
          <a:p>
            <a:pPr marL="12700">
              <a:lnSpc>
                <a:spcPts val="2525"/>
              </a:lnSpc>
            </a:pP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-Efendim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man</a:t>
            </a:r>
            <a:r>
              <a:rPr sz="2600" spc="-3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dediler!</a:t>
            </a:r>
            <a:endParaRPr sz="2600">
              <a:latin typeface="DejaVu Sans"/>
              <a:cs typeface="DejaVu Sans"/>
            </a:endParaRPr>
          </a:p>
          <a:p>
            <a:pPr marL="12700">
              <a:lnSpc>
                <a:spcPts val="2495"/>
              </a:lnSpc>
            </a:pPr>
            <a:r>
              <a:rPr sz="2600" spc="-15" dirty="0">
                <a:solidFill>
                  <a:srgbClr val="2C2900"/>
                </a:solidFill>
                <a:latin typeface="DejaVu Sans"/>
                <a:cs typeface="DejaVu Sans"/>
              </a:rPr>
              <a:t>-Nerede?</a:t>
            </a:r>
            <a:endParaRPr sz="2600">
              <a:latin typeface="DejaVu Sans"/>
              <a:cs typeface="DejaVu Sans"/>
            </a:endParaRPr>
          </a:p>
          <a:p>
            <a:pPr marL="12700" marR="5080">
              <a:lnSpc>
                <a:spcPct val="80100"/>
              </a:lnSpc>
              <a:spcBef>
                <a:spcPts val="295"/>
              </a:spcBef>
            </a:pP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-</a:t>
            </a:r>
            <a:r>
              <a:rPr sz="2600" spc="-70" dirty="0">
                <a:solidFill>
                  <a:srgbClr val="2C2900"/>
                </a:solidFill>
                <a:latin typeface="Arial"/>
                <a:cs typeface="Arial"/>
              </a:rPr>
              <a:t>İş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te!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diye </a:t>
            </a:r>
            <a:r>
              <a:rPr sz="2600" spc="-114" dirty="0">
                <a:solidFill>
                  <a:srgbClr val="2C2900"/>
                </a:solidFill>
                <a:latin typeface="DejaVu Sans"/>
                <a:cs typeface="DejaVu Sans"/>
              </a:rPr>
              <a:t>261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rakımlı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tepeyi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gösterdiler.  </a:t>
            </a:r>
            <a:r>
              <a:rPr sz="2600" spc="-15" dirty="0">
                <a:solidFill>
                  <a:srgbClr val="2C2900"/>
                </a:solidFill>
                <a:latin typeface="DejaVu Sans"/>
                <a:cs typeface="DejaVu Sans"/>
              </a:rPr>
              <a:t>Gerçekten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manın </a:t>
            </a:r>
            <a:r>
              <a:rPr sz="2600" spc="10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avcı </a:t>
            </a:r>
            <a:r>
              <a:rPr sz="2600" spc="-90" dirty="0">
                <a:solidFill>
                  <a:srgbClr val="2C2900"/>
                </a:solidFill>
                <a:latin typeface="DejaVu Sans"/>
                <a:cs typeface="DejaVu Sans"/>
              </a:rPr>
              <a:t>kuvveti </a:t>
            </a:r>
            <a:r>
              <a:rPr sz="2600" spc="-114" dirty="0">
                <a:solidFill>
                  <a:srgbClr val="2C2900"/>
                </a:solidFill>
                <a:latin typeface="DejaVu Sans"/>
                <a:cs typeface="DejaVu Sans"/>
              </a:rPr>
              <a:t>261 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rakımlı </a:t>
            </a:r>
            <a:r>
              <a:rPr sz="2600" spc="-95" dirty="0">
                <a:solidFill>
                  <a:srgbClr val="2C2900"/>
                </a:solidFill>
                <a:latin typeface="DejaVu Sans"/>
                <a:cs typeface="DejaVu Sans"/>
              </a:rPr>
              <a:t>tepeye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yakla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mı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600" spc="-125" dirty="0">
                <a:solidFill>
                  <a:srgbClr val="2C2900"/>
                </a:solidFill>
                <a:latin typeface="DejaVu Sans"/>
                <a:cs typeface="DejaVu Sans"/>
              </a:rPr>
              <a:t>tam </a:t>
            </a:r>
            <a:r>
              <a:rPr sz="2600" spc="10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600" spc="-10" dirty="0">
                <a:solidFill>
                  <a:srgbClr val="2C2900"/>
                </a:solidFill>
                <a:latin typeface="DejaVu Sans"/>
                <a:cs typeface="DejaVu Sans"/>
              </a:rPr>
              <a:t>serbestlik  içinde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ileriye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6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ru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yürüyordu. </a:t>
            </a:r>
            <a:r>
              <a:rPr sz="26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imdi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vaziyeti 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ünün.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Ben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kuvvetleri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(geride)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bırakmı</a:t>
            </a:r>
            <a:r>
              <a:rPr sz="26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ım, 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askerler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on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dakika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istirahat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etsin 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diye...Dü</a:t>
            </a:r>
            <a:r>
              <a:rPr sz="26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man 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6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600" spc="-95" dirty="0">
                <a:solidFill>
                  <a:srgbClr val="2C2900"/>
                </a:solidFill>
                <a:latin typeface="DejaVu Sans"/>
                <a:cs typeface="DejaVu Sans"/>
              </a:rPr>
              <a:t>tepeye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gelmi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...Demek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ki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man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bana 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benim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askerlerimden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daha </a:t>
            </a:r>
            <a:r>
              <a:rPr sz="2600" spc="-85" dirty="0">
                <a:solidFill>
                  <a:srgbClr val="2C2900"/>
                </a:solidFill>
                <a:latin typeface="DejaVu Sans"/>
                <a:cs typeface="DejaVu Sans"/>
              </a:rPr>
              <a:t>yakın! </a:t>
            </a:r>
            <a:r>
              <a:rPr sz="2600" spc="-9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man 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benim</a:t>
            </a:r>
            <a:r>
              <a:rPr sz="26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yere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gelse</a:t>
            </a:r>
            <a:r>
              <a:rPr sz="26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kuvvetlerim</a:t>
            </a:r>
            <a:r>
              <a:rPr sz="26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25" dirty="0">
                <a:solidFill>
                  <a:srgbClr val="2C2900"/>
                </a:solidFill>
                <a:latin typeface="DejaVu Sans"/>
                <a:cs typeface="DejaVu Sans"/>
              </a:rPr>
              <a:t>çok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kötü</a:t>
            </a:r>
            <a:r>
              <a:rPr sz="26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10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duruma 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ecekti. </a:t>
            </a:r>
            <a:r>
              <a:rPr sz="2600" spc="15" dirty="0">
                <a:solidFill>
                  <a:srgbClr val="2C2900"/>
                </a:solidFill>
                <a:latin typeface="DejaVu Sans"/>
                <a:cs typeface="DejaVu Sans"/>
              </a:rPr>
              <a:t>O </a:t>
            </a:r>
            <a:r>
              <a:rPr sz="2600" spc="-85" dirty="0">
                <a:solidFill>
                  <a:srgbClr val="2C2900"/>
                </a:solidFill>
                <a:latin typeface="DejaVu Sans"/>
                <a:cs typeface="DejaVu Sans"/>
              </a:rPr>
              <a:t>zaman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artık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bilemiyorum, </a:t>
            </a:r>
            <a:r>
              <a:rPr sz="2600" spc="-10" dirty="0">
                <a:solidFill>
                  <a:srgbClr val="2C2900"/>
                </a:solidFill>
                <a:latin typeface="DejaVu Sans"/>
                <a:cs typeface="DejaVu Sans"/>
              </a:rPr>
              <a:t>bilinçli </a:t>
            </a:r>
            <a:r>
              <a:rPr sz="2600" spc="10" dirty="0">
                <a:solidFill>
                  <a:srgbClr val="2C2900"/>
                </a:solidFill>
                <a:latin typeface="DejaVu Sans"/>
                <a:cs typeface="DejaVu Sans"/>
              </a:rPr>
              <a:t>bir 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6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ünme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600" spc="-85" dirty="0">
                <a:solidFill>
                  <a:srgbClr val="2C2900"/>
                </a:solidFill>
                <a:latin typeface="DejaVu Sans"/>
                <a:cs typeface="DejaVu Sans"/>
              </a:rPr>
              <a:t>midir,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yoksa </a:t>
            </a:r>
            <a:r>
              <a:rPr sz="2600" spc="-25" dirty="0">
                <a:solidFill>
                  <a:srgbClr val="2C2900"/>
                </a:solidFill>
                <a:latin typeface="DejaVu Sans"/>
                <a:cs typeface="DejaVu Sans"/>
              </a:rPr>
              <a:t>önsezi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600" spc="-85" dirty="0">
                <a:solidFill>
                  <a:srgbClr val="2C2900"/>
                </a:solidFill>
                <a:latin typeface="DejaVu Sans"/>
                <a:cs typeface="DejaVu Sans"/>
              </a:rPr>
              <a:t>midir, 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bilmiyorum. </a:t>
            </a:r>
            <a:r>
              <a:rPr sz="2600" spc="20" dirty="0">
                <a:solidFill>
                  <a:srgbClr val="2C2900"/>
                </a:solidFill>
                <a:latin typeface="DejaVu Sans"/>
                <a:cs typeface="DejaVu Sans"/>
              </a:rPr>
              <a:t>Kaçan</a:t>
            </a:r>
            <a:r>
              <a:rPr sz="2600" spc="-3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askerlere:</a:t>
            </a:r>
            <a:endParaRPr sz="26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954100"/>
            <a:ext cx="7666355" cy="405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indent="-178435">
              <a:lnSpc>
                <a:spcPct val="100000"/>
              </a:lnSpc>
              <a:spcBef>
                <a:spcPts val="100"/>
              </a:spcBef>
              <a:buChar char="-"/>
              <a:tabLst>
                <a:tab pos="220345" algn="l"/>
              </a:tabLst>
            </a:pP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mandan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kaçılmaz,</a:t>
            </a:r>
            <a:r>
              <a:rPr sz="2400" spc="-32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dedim.</a:t>
            </a:r>
            <a:endParaRPr sz="2400">
              <a:latin typeface="DejaVu Sans"/>
              <a:cs typeface="DejaVu Sans"/>
            </a:endParaRPr>
          </a:p>
          <a:p>
            <a:pPr marL="189230" indent="-176530">
              <a:lnSpc>
                <a:spcPct val="100000"/>
              </a:lnSpc>
              <a:spcBef>
                <a:spcPts val="15"/>
              </a:spcBef>
              <a:buChar char="-"/>
              <a:tabLst>
                <a:tab pos="189865" algn="l"/>
              </a:tabLst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Cephanemiz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kalmadı,</a:t>
            </a:r>
            <a:r>
              <a:rPr sz="2400" spc="-3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dediler.</a:t>
            </a:r>
            <a:endParaRPr sz="2400">
              <a:latin typeface="DejaVu Sans"/>
              <a:cs typeface="DejaVu Sans"/>
            </a:endParaRPr>
          </a:p>
          <a:p>
            <a:pPr marL="189230" indent="-176530">
              <a:lnSpc>
                <a:spcPts val="2875"/>
              </a:lnSpc>
              <a:buChar char="-"/>
              <a:tabLst>
                <a:tab pos="189865" algn="l"/>
              </a:tabLst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Cephaneniz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yoksa süngünüz</a:t>
            </a:r>
            <a:r>
              <a:rPr sz="2400" spc="-4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var,dedim.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ts val="2880"/>
              </a:lnSpc>
              <a:spcBef>
                <a:spcPts val="90"/>
              </a:spcBef>
            </a:pP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ırarak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bunlara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süngü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taktırdım.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Yere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yatırdım.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Aynı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zamanda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Conkbayırına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ru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ilerlemekte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olan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785"/>
              </a:lnSpc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piyade alayı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bataryasının</a:t>
            </a:r>
            <a:r>
              <a:rPr sz="2400" spc="-5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yeti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ebilen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askerlerinin </a:t>
            </a:r>
            <a:r>
              <a:rPr sz="2400" spc="-495" dirty="0">
                <a:solidFill>
                  <a:srgbClr val="2C2900"/>
                </a:solidFill>
                <a:latin typeface="DejaVu Sans"/>
                <a:cs typeface="DejaVu Sans"/>
              </a:rPr>
              <a:t>„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mar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mar</a:t>
            </a:r>
            <a:r>
              <a:rPr sz="2400" spc="-1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la‟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benim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bulundu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um</a:t>
            </a:r>
            <a:r>
              <a:rPr sz="2400" spc="-4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yere</a:t>
            </a:r>
            <a:endParaRPr sz="2400">
              <a:latin typeface="DejaVu Sans"/>
              <a:cs typeface="DejaVu Sans"/>
            </a:endParaRPr>
          </a:p>
          <a:p>
            <a:pPr marL="12700" marR="111125">
              <a:lnSpc>
                <a:spcPct val="100000"/>
              </a:lnSpc>
              <a:spcBef>
                <a:spcPts val="10"/>
              </a:spcBef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gelmeleri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için,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yanımdaki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emir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subayını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geriye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yolladım.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askerler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süngü takıp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yere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yatınca, 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man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askerleri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yere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yattı.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Kazandı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ımız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an,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andır...”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669" y="1170178"/>
            <a:ext cx="784415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134620" indent="-47625">
              <a:lnSpc>
                <a:spcPct val="99900"/>
              </a:lnSpc>
              <a:spcBef>
                <a:spcPts val="100"/>
              </a:spcBef>
            </a:pP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Gerçekten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de,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çekilen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askerleri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mevzi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alınca,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taraf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ta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mevzi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alıp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duraklar.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Böylece,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57.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Alay 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Öncü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Bölü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ü'nün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Conkbayırı‟na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yerle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mesi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gereken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süre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kazanılmı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olur.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İş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an,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Çanakkale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ları </a:t>
            </a:r>
            <a:r>
              <a:rPr sz="2400" spc="20" dirty="0">
                <a:solidFill>
                  <a:srgbClr val="2C2900"/>
                </a:solidFill>
                <a:latin typeface="DejaVu Sans"/>
                <a:cs typeface="DejaVu Sans"/>
              </a:rPr>
              <a:t>Kara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Harekatı‟nın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kaderini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belirleyen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önemli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anlardan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birisidir.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Böylesine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önemli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anda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kilit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rolü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oynayan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ise,tartı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masız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Kemal‟dir.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husus,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Çanakkale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ları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tarihiyle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ralan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</a:t>
            </a:r>
            <a:endParaRPr sz="2400">
              <a:latin typeface="DejaVu Sans"/>
              <a:cs typeface="DejaVu Sans"/>
            </a:endParaRPr>
          </a:p>
          <a:p>
            <a:pPr marL="59690" marR="577850">
              <a:lnSpc>
                <a:spcPts val="2890"/>
              </a:lnSpc>
              <a:spcBef>
                <a:spcPts val="85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yabancı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bütün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uzmanlar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tarafından</a:t>
            </a:r>
            <a:r>
              <a:rPr sz="2400" spc="-5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rulanıp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vurgulanmaktadır.Daha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sonra,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Kolordu</a:t>
            </a:r>
            <a:r>
              <a:rPr sz="2400" spc="-4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ts val="2770"/>
              </a:lnSpc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Esat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a'nın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izniyle,</a:t>
            </a:r>
            <a:r>
              <a:rPr sz="24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27.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Alay‟dan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kalan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birlikleri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ct val="100000"/>
              </a:lnSpc>
              <a:spcBef>
                <a:spcPts val="15"/>
              </a:spcBef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emrine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alan</a:t>
            </a:r>
            <a:r>
              <a:rPr sz="2400" spc="-4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Tümen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454278"/>
            <a:ext cx="7700009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4510" indent="28575">
              <a:lnSpc>
                <a:spcPct val="100000"/>
              </a:lnSpc>
              <a:spcBef>
                <a:spcPts val="100"/>
              </a:spcBef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saldırıya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geçmek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üzere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57.Alay'a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emri</a:t>
            </a:r>
            <a:r>
              <a:rPr sz="2400" spc="-5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verir:</a:t>
            </a:r>
            <a:endParaRPr sz="2400">
              <a:latin typeface="DejaVu Sans"/>
              <a:cs typeface="DejaVu Sans"/>
            </a:endParaRPr>
          </a:p>
          <a:p>
            <a:pPr marL="12700" marR="365125">
              <a:lnSpc>
                <a:spcPct val="99800"/>
              </a:lnSpc>
              <a:spcBef>
                <a:spcPts val="15"/>
              </a:spcBef>
            </a:pPr>
            <a:r>
              <a:rPr sz="2400" spc="-145" dirty="0">
                <a:solidFill>
                  <a:srgbClr val="2C2900"/>
                </a:solidFill>
                <a:latin typeface="DejaVu Sans"/>
                <a:cs typeface="DejaVu Sans"/>
              </a:rPr>
              <a:t>“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Ben size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emretmiyorum,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ölmeyi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emrediyorum.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Biz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ölünceye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geçecek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zaman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zarfında,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yerimize</a:t>
            </a:r>
            <a:r>
              <a:rPr sz="2400" spc="-3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ka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99800"/>
              </a:lnSpc>
              <a:spcBef>
                <a:spcPts val="20"/>
              </a:spcBef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kuvvetler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komutanlar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kaim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olabilir.”25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Nisan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1915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günü,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vakit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ikindiye yakla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ırken,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ilk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çıkarma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kademesi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olan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tümenin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sahile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çıkı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tamamlanmı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tır.Ne</a:t>
            </a:r>
            <a:r>
              <a:rPr sz="24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var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ki,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27.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Alayın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birlikleri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57.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Alayın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saldırı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ile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süngü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hücumları</a:t>
            </a:r>
            <a:endParaRPr sz="2400">
              <a:latin typeface="DejaVu Sans"/>
              <a:cs typeface="DejaVu Sans"/>
            </a:endParaRPr>
          </a:p>
          <a:p>
            <a:pPr marL="12700" marR="196215">
              <a:lnSpc>
                <a:spcPct val="100000"/>
              </a:lnSpc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sonucu Anzaklar </a:t>
            </a:r>
            <a:r>
              <a:rPr sz="2400" spc="20" dirty="0">
                <a:solidFill>
                  <a:srgbClr val="2C2900"/>
                </a:solidFill>
                <a:latin typeface="DejaVu Sans"/>
                <a:cs typeface="DejaVu Sans"/>
              </a:rPr>
              <a:t>çok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sayıda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kayıp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vermi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sahile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çekilmi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ler,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kritik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endi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eli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anlar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amaktadırlar.</a:t>
            </a:r>
            <a:endParaRPr sz="2400">
              <a:latin typeface="DejaVu Sans"/>
              <a:cs typeface="DejaVu Sans"/>
            </a:endParaRPr>
          </a:p>
          <a:p>
            <a:pPr marL="12700" marR="144145">
              <a:lnSpc>
                <a:spcPct val="99800"/>
              </a:lnSpc>
              <a:spcBef>
                <a:spcPts val="20"/>
              </a:spcBef>
            </a:pP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Gene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gün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batarken,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Kolordusu‟nun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sahile  çıkan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Tümeni,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Arıburnu‟nun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sarp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yamaç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tepelerinde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yerle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olana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3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bulur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116" y="434466"/>
            <a:ext cx="7522209" cy="47904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1590" marR="333375" indent="-9525">
              <a:lnSpc>
                <a:spcPct val="100499"/>
              </a:lnSpc>
              <a:spcBef>
                <a:spcPts val="85"/>
              </a:spcBef>
            </a:pP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tarihten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layarak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harekat, </a:t>
            </a:r>
            <a:r>
              <a:rPr sz="2400" spc="-145" dirty="0">
                <a:solidFill>
                  <a:srgbClr val="2C2900"/>
                </a:solidFill>
                <a:latin typeface="DejaVu Sans"/>
                <a:cs typeface="DejaVu Sans"/>
              </a:rPr>
              <a:t>1915‟in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ayına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dört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ay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boyunca,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Conkbayırı-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Kocaçimentepe-kabatepe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bölgelerinde,tarafların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ılıklı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saldırı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özellikle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gece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yapılan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süngü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hücumlarıyla,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yakın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malar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eklinde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çok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kanlı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çarpı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malarla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geçecektir.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çarpı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malar</a:t>
            </a:r>
            <a:endParaRPr sz="2400">
              <a:latin typeface="DejaVu Sans"/>
              <a:cs typeface="DejaVu Sans"/>
            </a:endParaRPr>
          </a:p>
          <a:p>
            <a:pPr marL="21590" marR="5080">
              <a:lnSpc>
                <a:spcPct val="100000"/>
              </a:lnSpc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sırasında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Türkler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de,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Anzaklar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ır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kayıplar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vermi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lerdir.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 birlikte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ise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iddetli  çarpı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malara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dönü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ür.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Tıpkı</a:t>
            </a:r>
            <a:r>
              <a:rPr sz="2400" spc="-5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Seddülbahir‟de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gibi,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ordusu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 taarruz hedeflerine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varamamı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çıktıkları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yerlerde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3-4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km.lik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mesafe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ilerleyip,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altmaya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noktada</a:t>
            </a:r>
            <a:endParaRPr sz="2400">
              <a:latin typeface="DejaVu Sans"/>
              <a:cs typeface="DejaVu Sans"/>
            </a:endParaRPr>
          </a:p>
          <a:p>
            <a:pPr marL="21590">
              <a:lnSpc>
                <a:spcPct val="100000"/>
              </a:lnSpc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kalmı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lardır.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513078"/>
            <a:ext cx="7689850" cy="46736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224154" indent="28575">
              <a:lnSpc>
                <a:spcPct val="90200"/>
              </a:lnSpc>
              <a:spcBef>
                <a:spcPts val="380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25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140" dirty="0">
                <a:solidFill>
                  <a:srgbClr val="2C2900"/>
                </a:solidFill>
                <a:latin typeface="DejaVu Sans"/>
                <a:cs typeface="DejaVu Sans"/>
              </a:rPr>
              <a:t>1915‟ten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sonuna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kadar,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Müttefikler </a:t>
            </a:r>
            <a:r>
              <a:rPr sz="2400" spc="-114" dirty="0">
                <a:solidFill>
                  <a:srgbClr val="2C2900"/>
                </a:solidFill>
                <a:latin typeface="DejaVu Sans"/>
                <a:cs typeface="DejaVu Sans"/>
              </a:rPr>
              <a:t>hem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Seddülbahir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hemde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Arıburnu‟nda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olamayınca,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Çanakkale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azı‟nı,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geriden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sarkarak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geçirmek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amacıyla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harekete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geçerler.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450"/>
              </a:lnSpc>
            </a:pP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arada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General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Hamilton,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Ordusu‟nun</a:t>
            </a:r>
            <a:endParaRPr sz="2400">
              <a:latin typeface="DejaVu Sans"/>
              <a:cs typeface="DejaVu Sans"/>
            </a:endParaRPr>
          </a:p>
          <a:p>
            <a:pPr marL="12700" marR="282575">
              <a:lnSpc>
                <a:spcPct val="90000"/>
              </a:lnSpc>
              <a:spcBef>
                <a:spcPts val="145"/>
              </a:spcBef>
            </a:pP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gerilerine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sarkmak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çember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içine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alıp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yok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etmek 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için,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Büyük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Küçük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Kemikli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Burunları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arasında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yeralan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Suvla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sahillerine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çıkıp,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Anafartalar‟da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üçüncü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açmaya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karar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verir.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Hedef,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90000"/>
              </a:lnSpc>
            </a:pP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Conkbayırı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Koçaçimentepe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blokunu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geçirerek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buradan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ilerleyip,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çanakkale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azı‟na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inerek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hakim 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olmaktır.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amaçla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da, 9.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ngiliz Kolordusu'nu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,6-7 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gecesi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karanlıktan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yararlanarak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bölgeye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çıkartır.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2880" y="714248"/>
            <a:ext cx="7068261" cy="459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4087" y="408431"/>
            <a:ext cx="7781544" cy="918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1372362"/>
            <a:ext cx="8486775" cy="4398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44220">
              <a:lnSpc>
                <a:spcPct val="100400"/>
              </a:lnSpc>
              <a:spcBef>
                <a:spcPts val="90"/>
              </a:spcBef>
            </a:pPr>
            <a:r>
              <a:rPr sz="2600" b="1" spc="-5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talya,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19.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yüzyılın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sonlarına do</a:t>
            </a:r>
            <a:r>
              <a:rPr sz="26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ru,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bugün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Libya 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adıyla anılan Kuzey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Afrika'daki Trablusgarp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Bingazi'yi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geçirmeyi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planlamı</a:t>
            </a:r>
            <a:r>
              <a:rPr sz="26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tı. </a:t>
            </a:r>
            <a:r>
              <a:rPr sz="2600" spc="15" dirty="0">
                <a:solidFill>
                  <a:srgbClr val="2C2900"/>
                </a:solidFill>
                <a:latin typeface="DejaVu Sans"/>
                <a:cs typeface="DejaVu Sans"/>
              </a:rPr>
              <a:t>O </a:t>
            </a:r>
            <a:r>
              <a:rPr sz="2600" spc="-80" dirty="0">
                <a:solidFill>
                  <a:srgbClr val="2C2900"/>
                </a:solidFill>
                <a:latin typeface="DejaVu Sans"/>
                <a:cs typeface="DejaVu Sans"/>
              </a:rPr>
              <a:t>dönem  </a:t>
            </a:r>
            <a:r>
              <a:rPr sz="2600" spc="-4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ngiltere</a:t>
            </a:r>
            <a:r>
              <a:rPr sz="26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Mısır'a,</a:t>
            </a:r>
            <a:r>
              <a:rPr sz="2600" spc="-21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25" dirty="0">
                <a:solidFill>
                  <a:srgbClr val="2C2900"/>
                </a:solidFill>
                <a:latin typeface="DejaVu Sans"/>
                <a:cs typeface="DejaVu Sans"/>
              </a:rPr>
              <a:t>Fransa</a:t>
            </a:r>
            <a:r>
              <a:rPr sz="26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6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Tunus'a</a:t>
            </a:r>
            <a:r>
              <a:rPr sz="26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90" dirty="0">
                <a:solidFill>
                  <a:srgbClr val="2C2900"/>
                </a:solidFill>
                <a:latin typeface="DejaVu Sans"/>
                <a:cs typeface="DejaVu Sans"/>
              </a:rPr>
              <a:t>hakim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olmu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,  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talya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600" spc="-65" dirty="0">
                <a:solidFill>
                  <a:srgbClr val="2C2900"/>
                </a:solidFill>
                <a:latin typeface="DejaVu Sans"/>
                <a:cs typeface="DejaVu Sans"/>
              </a:rPr>
              <a:t>gözünü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Trablusgarp'a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dikmi</a:t>
            </a:r>
            <a:r>
              <a:rPr sz="26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ti. </a:t>
            </a:r>
            <a:r>
              <a:rPr sz="2600" spc="-6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talya,  </a:t>
            </a:r>
            <a:r>
              <a:rPr sz="2600" spc="-4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ngiltere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Fransa'yla 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6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600" spc="-5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gizli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600" spc="5" dirty="0">
                <a:solidFill>
                  <a:srgbClr val="2C2900"/>
                </a:solidFill>
                <a:latin typeface="DejaVu Sans"/>
                <a:cs typeface="DejaVu Sans"/>
              </a:rPr>
              <a:t>açık 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anla</a:t>
            </a:r>
            <a:r>
              <a:rPr sz="26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malarla</a:t>
            </a:r>
            <a:r>
              <a:rPr sz="2600" spc="-2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Trablusgarp'ı</a:t>
            </a:r>
            <a:r>
              <a:rPr sz="2600" spc="-2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6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gal</a:t>
            </a:r>
            <a:r>
              <a:rPr sz="2600" spc="-2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onayını</a:t>
            </a:r>
            <a:r>
              <a:rPr sz="26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aldıktan</a:t>
            </a:r>
            <a:endParaRPr sz="2600">
              <a:latin typeface="DejaVu Sans"/>
              <a:cs typeface="DejaVu Sans"/>
            </a:endParaRPr>
          </a:p>
          <a:p>
            <a:pPr marL="12700" marR="5080" algn="just">
              <a:lnSpc>
                <a:spcPct val="100000"/>
              </a:lnSpc>
            </a:pPr>
            <a:r>
              <a:rPr sz="2600" spc="-15" dirty="0">
                <a:solidFill>
                  <a:srgbClr val="2C2900"/>
                </a:solidFill>
                <a:latin typeface="DejaVu Sans"/>
                <a:cs typeface="DejaVu Sans"/>
              </a:rPr>
              <a:t>sonra,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29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Eylül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90" dirty="0">
                <a:solidFill>
                  <a:srgbClr val="2C2900"/>
                </a:solidFill>
                <a:latin typeface="DejaVu Sans"/>
                <a:cs typeface="DejaVu Sans"/>
              </a:rPr>
              <a:t>1911'de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Osmanlı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75" dirty="0">
                <a:solidFill>
                  <a:srgbClr val="2C2900"/>
                </a:solidFill>
                <a:latin typeface="DejaVu Sans"/>
                <a:cs typeface="DejaVu Sans"/>
              </a:rPr>
              <a:t>Devleti'ne</a:t>
            </a:r>
            <a:r>
              <a:rPr sz="26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6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85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ilan 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etti.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5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Ekim</a:t>
            </a:r>
            <a:r>
              <a:rPr sz="26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90" dirty="0">
                <a:solidFill>
                  <a:srgbClr val="2C2900"/>
                </a:solidFill>
                <a:latin typeface="DejaVu Sans"/>
                <a:cs typeface="DejaVu Sans"/>
              </a:rPr>
              <a:t>1911'de</a:t>
            </a:r>
            <a:r>
              <a:rPr sz="26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Trablus'a</a:t>
            </a:r>
            <a:r>
              <a:rPr sz="26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asker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20" dirty="0">
                <a:solidFill>
                  <a:srgbClr val="2C2900"/>
                </a:solidFill>
                <a:latin typeface="DejaVu Sans"/>
                <a:cs typeface="DejaVu Sans"/>
              </a:rPr>
              <a:t>çıkardı.</a:t>
            </a:r>
            <a:r>
              <a:rPr sz="26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110" dirty="0">
                <a:solidFill>
                  <a:srgbClr val="2C2900"/>
                </a:solidFill>
                <a:latin typeface="DejaVu Sans"/>
                <a:cs typeface="DejaVu Sans"/>
              </a:rPr>
              <a:t>20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60" dirty="0">
                <a:solidFill>
                  <a:srgbClr val="2C2900"/>
                </a:solidFill>
                <a:latin typeface="DejaVu Sans"/>
                <a:cs typeface="DejaVu Sans"/>
              </a:rPr>
              <a:t>Ekime 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6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25" dirty="0">
                <a:solidFill>
                  <a:srgbClr val="2C2900"/>
                </a:solidFill>
                <a:latin typeface="DejaVu Sans"/>
                <a:cs typeface="DejaVu Sans"/>
              </a:rPr>
              <a:t>pe</a:t>
            </a:r>
            <a:r>
              <a:rPr sz="26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65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pe</a:t>
            </a:r>
            <a:r>
              <a:rPr sz="26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600" spc="-35" dirty="0">
                <a:solidFill>
                  <a:srgbClr val="2C2900"/>
                </a:solidFill>
                <a:latin typeface="DejaVu Sans"/>
                <a:cs typeface="DejaVu Sans"/>
              </a:rPr>
              <a:t>e</a:t>
            </a:r>
            <a:r>
              <a:rPr sz="26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40" dirty="0">
                <a:solidFill>
                  <a:srgbClr val="2C2900"/>
                </a:solidFill>
                <a:latin typeface="DejaVu Sans"/>
                <a:cs typeface="DejaVu Sans"/>
              </a:rPr>
              <a:t>Tobruk,</a:t>
            </a:r>
            <a:r>
              <a:rPr sz="26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45" dirty="0">
                <a:solidFill>
                  <a:srgbClr val="2C2900"/>
                </a:solidFill>
                <a:latin typeface="DejaVu Sans"/>
                <a:cs typeface="DejaVu Sans"/>
              </a:rPr>
              <a:t>Derne</a:t>
            </a:r>
            <a:r>
              <a:rPr sz="26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105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6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Bingazi</a:t>
            </a:r>
            <a:r>
              <a:rPr sz="26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5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talyanların</a:t>
            </a:r>
            <a:endParaRPr sz="26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600" spc="-50" dirty="0">
                <a:solidFill>
                  <a:srgbClr val="2C2900"/>
                </a:solidFill>
                <a:latin typeface="DejaVu Sans"/>
                <a:cs typeface="DejaVu Sans"/>
              </a:rPr>
              <a:t>eline</a:t>
            </a:r>
            <a:r>
              <a:rPr sz="26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600" spc="-30" dirty="0">
                <a:solidFill>
                  <a:srgbClr val="2C2900"/>
                </a:solidFill>
                <a:latin typeface="DejaVu Sans"/>
                <a:cs typeface="DejaVu Sans"/>
              </a:rPr>
              <a:t>geçti.</a:t>
            </a:r>
            <a:endParaRPr sz="26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4812" y="561848"/>
            <a:ext cx="5103469" cy="604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772" y="256031"/>
            <a:ext cx="5843016" cy="918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523443"/>
            <a:ext cx="7783830" cy="536702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3555" indent="28575">
              <a:lnSpc>
                <a:spcPct val="80200"/>
              </a:lnSpc>
              <a:spcBef>
                <a:spcPts val="670"/>
              </a:spcBef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Amaç,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sabah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gün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armadan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von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Sanders,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Saros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Grup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Komutanına 7.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12.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Tümenlerle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süratle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r>
              <a:rPr sz="2400" spc="-5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kesimine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gitmesini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karaya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çıkan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010"/>
              </a:lnSpc>
            </a:pP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birliklerine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8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sabahı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erkenden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80000"/>
              </a:lnSpc>
              <a:spcBef>
                <a:spcPts val="295"/>
              </a:spcBef>
            </a:pP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edilmesi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emrini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verir.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Müfrezesi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komutanı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Yarbay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Vilmer‟e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de,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Saros‟dan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iki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tümenin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geli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ine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kadar,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ngilizlerin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ilerleyi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ine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engel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olunmasını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emreder.</a:t>
            </a:r>
            <a:endParaRPr sz="2400">
              <a:latin typeface="DejaVu Sans"/>
              <a:cs typeface="DejaVu Sans"/>
            </a:endParaRPr>
          </a:p>
          <a:p>
            <a:pPr marL="12700" marR="27940">
              <a:lnSpc>
                <a:spcPct val="79800"/>
              </a:lnSpc>
              <a:spcBef>
                <a:spcPts val="2310"/>
              </a:spcBef>
            </a:pP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Liman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Von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Sanders,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bundan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sonra,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Kurmay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Albay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Kemal‟i,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8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1915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günü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saat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30" dirty="0">
                <a:solidFill>
                  <a:srgbClr val="2C2900"/>
                </a:solidFill>
                <a:latin typeface="DejaVu Sans"/>
                <a:cs typeface="DejaVu Sans"/>
              </a:rPr>
              <a:t>21.45‟de,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Grup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ına</a:t>
            </a:r>
            <a:r>
              <a:rPr sz="2400" spc="-5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atar.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endParaRPr sz="2400">
              <a:latin typeface="DejaVu Sans"/>
              <a:cs typeface="DejaVu Sans"/>
            </a:endParaRPr>
          </a:p>
          <a:p>
            <a:pPr marL="12700" marR="209550">
              <a:lnSpc>
                <a:spcPct val="79900"/>
              </a:lnSpc>
              <a:spcBef>
                <a:spcPts val="15"/>
              </a:spcBef>
            </a:pP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Grup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Kurmay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Albay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9 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ustos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sabahı</a:t>
            </a:r>
            <a:r>
              <a:rPr sz="2400" spc="-1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,12.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tümenle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9.</a:t>
            </a:r>
            <a:r>
              <a:rPr sz="2400" spc="-1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Kolordusuna.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7.Tümenle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Anzak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Kolordusu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birli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yapmasına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engel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olmak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amacıyla,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damakçılık</a:t>
            </a:r>
            <a:r>
              <a:rPr sz="2400" spc="-5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Bayırı 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yönünde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saldırıya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geçer.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Her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iki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tümenin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saldırıları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</a:t>
            </a:r>
            <a:r>
              <a:rPr sz="2400" spc="-3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olur.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447802"/>
            <a:ext cx="7618730" cy="56654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marR="295275" indent="28575">
              <a:lnSpc>
                <a:spcPts val="2340"/>
              </a:lnSpc>
              <a:spcBef>
                <a:spcPts val="625"/>
              </a:spcBef>
            </a:pP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Birlikleri,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beklemedikleri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taarruzu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kına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dönmü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ır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kayıplar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verirler.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79800"/>
              </a:lnSpc>
              <a:spcBef>
                <a:spcPts val="2340"/>
              </a:spcBef>
            </a:pP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Birinci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Muharebeleri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adlandırılan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harekat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sonunda,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durum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de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erlendirmesi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yapan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öyle demi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tir:</a:t>
            </a:r>
            <a:r>
              <a:rPr sz="2400" spc="-5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“...Gerçekte,</a:t>
            </a:r>
            <a:endParaRPr sz="2400">
              <a:latin typeface="DejaVu Sans"/>
              <a:cs typeface="DejaVu Sans"/>
            </a:endParaRPr>
          </a:p>
          <a:p>
            <a:pPr marL="12700" marR="480059">
              <a:lnSpc>
                <a:spcPct val="80000"/>
              </a:lnSpc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manın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kolordusunu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zayıf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tümenimle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Kireçtepe-Azmak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arasında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yenmi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,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Tuzla</a:t>
            </a:r>
            <a:r>
              <a:rPr sz="2400" spc="-50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Gölüne  kadar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takip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ederek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orada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tesbit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etmi</a:t>
            </a:r>
            <a:r>
              <a:rPr sz="2400" spc="-9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tim</a:t>
            </a:r>
            <a:endParaRPr sz="2400">
              <a:latin typeface="DejaVu Sans"/>
              <a:cs typeface="DejaVu Sans"/>
            </a:endParaRPr>
          </a:p>
          <a:p>
            <a:pPr marL="12700" marR="173990">
              <a:lnSpc>
                <a:spcPct val="80000"/>
              </a:lnSpc>
              <a:spcBef>
                <a:spcPts val="2300"/>
              </a:spcBef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er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taraftan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yeni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çıkan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birliklerle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güçlendirilen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9. 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Kolordusu,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yönünde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iki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kanat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harekatı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daha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denediyse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olamamı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tır.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025"/>
              </a:lnSpc>
            </a:pP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Ancak,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Türkler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açısından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bölgede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durum,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305"/>
              </a:lnSpc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savunulması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güç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konum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tehlikeli</a:t>
            </a:r>
            <a:endParaRPr sz="2400">
              <a:latin typeface="DejaVu Sans"/>
              <a:cs typeface="DejaVu Sans"/>
            </a:endParaRPr>
          </a:p>
          <a:p>
            <a:pPr marL="12700" marR="64135">
              <a:lnSpc>
                <a:spcPts val="2300"/>
              </a:lnSpc>
              <a:spcBef>
                <a:spcPts val="280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sayılırdı.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Tehlikeli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durumu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düzeltmek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Liman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von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Sanders,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Kuzey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Grubundaki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8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Tümeni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iki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alayla</a:t>
            </a:r>
            <a:endParaRPr sz="2400">
              <a:latin typeface="DejaVu Sans"/>
              <a:cs typeface="DejaVu Sans"/>
            </a:endParaRPr>
          </a:p>
          <a:p>
            <a:pPr marL="12700" marR="13970">
              <a:lnSpc>
                <a:spcPts val="2300"/>
              </a:lnSpc>
              <a:spcBef>
                <a:spcPts val="10"/>
              </a:spcBef>
            </a:pP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takviye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ederek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grup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Kemal‟in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emrine</a:t>
            </a:r>
            <a:r>
              <a:rPr sz="2400" spc="-2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verir.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513078"/>
            <a:ext cx="7720965" cy="43332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9690" marR="5080" indent="-47625">
              <a:lnSpc>
                <a:spcPct val="90000"/>
              </a:lnSpc>
              <a:spcBef>
                <a:spcPts val="385"/>
              </a:spcBef>
            </a:pP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Tümen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karargahına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9-10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gecesi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gelen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Grup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takviyeli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8.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Tümeni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10 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ustos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sabahı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karanlıkta,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sadece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süngü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kullanarak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hücuma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geçirir.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ngilizlere </a:t>
            </a:r>
            <a:r>
              <a:rPr sz="2400" spc="20" dirty="0">
                <a:solidFill>
                  <a:srgbClr val="2C2900"/>
                </a:solidFill>
                <a:latin typeface="DejaVu Sans"/>
                <a:cs typeface="DejaVu Sans"/>
              </a:rPr>
              <a:t>çok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ır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kayıplar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verdirilerek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harekat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olur.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Daha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sonra,</a:t>
            </a:r>
            <a:endParaRPr sz="2400">
              <a:latin typeface="DejaVu Sans"/>
              <a:cs typeface="DejaVu Sans"/>
            </a:endParaRPr>
          </a:p>
          <a:p>
            <a:pPr marL="59690" marR="403225">
              <a:lnSpc>
                <a:spcPct val="90000"/>
              </a:lnSpc>
              <a:spcBef>
                <a:spcPts val="15"/>
              </a:spcBef>
            </a:pP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savunma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yapılabilecek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ek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arazinin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geçirilmesi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üzerine,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ula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ılan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ileri çizgide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destek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güçlendirmeler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yapılarak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savunmaya</a:t>
            </a:r>
            <a:r>
              <a:rPr sz="2400" spc="-4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geçilir.</a:t>
            </a:r>
            <a:endParaRPr sz="2400">
              <a:latin typeface="DejaVu Sans"/>
              <a:cs typeface="DejaVu Sans"/>
            </a:endParaRPr>
          </a:p>
          <a:p>
            <a:pPr marL="59690" marR="431800" algn="just">
              <a:lnSpc>
                <a:spcPts val="2590"/>
              </a:lnSpc>
              <a:spcBef>
                <a:spcPts val="25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Böylece,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er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bölgelerde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gibi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Bölgesinde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altmaya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siper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mevzi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ına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dönü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olur.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er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5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deyi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le,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ts val="2380"/>
              </a:lnSpc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General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Hamilton‟un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kinci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Planı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arısız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olmu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ts val="2700"/>
              </a:lnSpc>
            </a:pP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hedefine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ula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mamı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tır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3041" y="668528"/>
            <a:ext cx="7884159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151765" indent="-47625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Çanakkale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ları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kara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harekatıyla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ilgili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belirtilmesi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gereken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önemli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er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nokta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udur:  </a:t>
            </a:r>
            <a:r>
              <a:rPr sz="2400" spc="-130" dirty="0">
                <a:solidFill>
                  <a:srgbClr val="2C2900"/>
                </a:solidFill>
                <a:latin typeface="DejaVu Sans"/>
                <a:cs typeface="DejaVu Sans"/>
              </a:rPr>
              <a:t>tüm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çarpı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malar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ılıklı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saldırılar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sırasında,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Türkler</a:t>
            </a:r>
            <a:r>
              <a:rPr sz="24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mertçe,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dürüstçe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kahramanca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çarpı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mı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, 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insancıl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meziyetlerini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güçlü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ki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iliklerini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sergilemi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lerdir. 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ster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Seddülbahir‟de,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ister</a:t>
            </a:r>
            <a:r>
              <a:rPr sz="2400" spc="-5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Suvla‟da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ya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da,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Anafartalar‟da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olsun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durum aynıdır.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rne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in 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Kızılhaç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çadırları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hastane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gemileri, yaralı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ıyan  botlar,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ya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sedyeleri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hedef alan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atı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lar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yapılmamı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tır.Tepeler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Türklerin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elinde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olmasına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olumlu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ko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ullarına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ın,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manın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sürekli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çekindi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zehirli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gaz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kullanılmamı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su</a:t>
            </a:r>
            <a:endParaRPr sz="2400">
              <a:latin typeface="DejaVu Sans"/>
              <a:cs typeface="DejaVu Sans"/>
            </a:endParaRPr>
          </a:p>
          <a:p>
            <a:pPr marL="59690" marR="5080">
              <a:lnSpc>
                <a:spcPct val="100000"/>
              </a:lnSpc>
              <a:spcBef>
                <a:spcPts val="5"/>
              </a:spcBef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kaynakları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zehirlenmemi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yöntemler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hiçbir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zaman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mert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dürüstçe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5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tutum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sayılmamı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tır.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992" y="312801"/>
            <a:ext cx="7771765" cy="6245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Anlatıyor</a:t>
            </a:r>
            <a:r>
              <a:rPr sz="2400" spc="-4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: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59690" marR="269240">
              <a:lnSpc>
                <a:spcPct val="100000"/>
              </a:lnSpc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"10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1915.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Conkbayırı'nı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almak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bütün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aza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hakim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olmak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ngilizler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20.000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ki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ilik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kuvvetle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günlerce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kazdıkları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siperlere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yerle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mi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ler,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hücum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anını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bekliyorlardı.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Gecenin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karanlı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tamamen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kalkmı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tan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armak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idi.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8.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Tümen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er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subaylarını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ça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ırdım.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Mutlaka</a:t>
            </a:r>
            <a:endParaRPr sz="2400">
              <a:latin typeface="DejaVu Sans"/>
              <a:cs typeface="DejaVu Sans"/>
            </a:endParaRPr>
          </a:p>
          <a:p>
            <a:pPr marL="59690" marR="152400">
              <a:lnSpc>
                <a:spcPct val="100000"/>
              </a:lnSpc>
              <a:spcBef>
                <a:spcPts val="5"/>
              </a:spcBef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manı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lup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edece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inize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inanıyorum.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Ancak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siz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acele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etmeyin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evvela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ben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ileri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gideyim.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Size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ben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kırbacımla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aret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verdi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im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zaman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hep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birlikte</a:t>
            </a:r>
            <a:endParaRPr sz="2400">
              <a:latin typeface="DejaVu Sans"/>
              <a:cs typeface="DejaVu Sans"/>
            </a:endParaRPr>
          </a:p>
          <a:p>
            <a:pPr marL="59690" marR="5080">
              <a:lnSpc>
                <a:spcPct val="100000"/>
              </a:lnSpc>
              <a:spcBef>
                <a:spcPts val="10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atılırsınız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dedim.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durumdan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askerlerini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haberdar</a:t>
            </a:r>
            <a:r>
              <a:rPr sz="24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etmelerini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istedim.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Hücum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baskın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tarzında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olacaktı.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Sakin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adımlarla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süzülerek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mana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20-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30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metre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yakla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tım.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Binlerce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askerin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bulundu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u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Conkbayırı'nda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çıt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çıkmıyordu.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Dudaklar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sessizce</a:t>
            </a:r>
            <a:r>
              <a:rPr sz="24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sıcak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gecede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dua</a:t>
            </a:r>
            <a:r>
              <a:rPr sz="2400" spc="-509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ediyordu.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596849"/>
            <a:ext cx="7783830" cy="478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910" indent="28575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Kontrol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ettim.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Kırbacımı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ımın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üstünde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kaldırıp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çevirdim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birden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indirdim. Saat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04.30'da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kıyametler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kopmu</a:t>
            </a:r>
            <a:r>
              <a:rPr sz="2400" spc="-8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tu 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ngilizler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neye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radıklarını 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ırmı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tı.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Allah Allah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sesleri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bütün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cephelerde,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karanlıkta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gökleri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yırtıyordu.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Her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taraf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duman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içinde 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heyecan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her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yere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hakim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olmu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tu.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manın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topçu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ate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gülleleri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büyük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çukurlar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açıyor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her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tarafa 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arapnel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kur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ıyordu.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Büyük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arapnel 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parçası </a:t>
            </a:r>
            <a:r>
              <a:rPr sz="2400" spc="-120" dirty="0">
                <a:solidFill>
                  <a:srgbClr val="2C2900"/>
                </a:solidFill>
                <a:latin typeface="DejaVu Sans"/>
                <a:cs typeface="DejaVu Sans"/>
              </a:rPr>
              <a:t>tam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kalbimin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üzerine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çarptı,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sarsıldım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elimi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gö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süme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götürdüm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akmıyordu.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Olayı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Yb.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Servet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Bey'den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kimse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görmemi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ti.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Ona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parma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ımla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ts val="2890"/>
              </a:lnSpc>
              <a:spcBef>
                <a:spcPts val="90"/>
              </a:spcBef>
            </a:pP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susmasını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emrettim.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Çünkü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vuruldu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umun</a:t>
            </a:r>
            <a:r>
              <a:rPr sz="2400" spc="-5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duyulması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cephelerde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panik</a:t>
            </a:r>
            <a:r>
              <a:rPr sz="2400" spc="-3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yaratabilirdi.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813053"/>
            <a:ext cx="7771130" cy="441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Kalbimin üzerinde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cebimde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bulunan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saat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paramparça</a:t>
            </a:r>
            <a:r>
              <a:rPr sz="24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olmu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tu.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O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gün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ak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ama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kadar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birliklerin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ında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daha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hırslı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çarpı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tım.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Yalnız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arapnel,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kalbimin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üzerinde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aylarca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gitmeyen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derin 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lekesi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bırakmı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tı.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Aynı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gün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gece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yani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10 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günü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beni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mutlak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ölümden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kurtaran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parçalanan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saatimi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Ordu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Liman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von 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Sanders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aya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hatıra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verdim. </a:t>
            </a: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Çok 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ırmı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 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heyecanlanmı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tı.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Kendileri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altın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cep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saatini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bana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hediye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ettiler.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hücumlarda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ngilizler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binlerce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ölü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bırakarak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tamamen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çekildi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Çanakkale'nin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geçilmeyece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ini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iyice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anlamı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35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oldular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238503"/>
            <a:ext cx="7780655" cy="41973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28270" indent="28575">
              <a:lnSpc>
                <a:spcPct val="80000"/>
              </a:lnSpc>
              <a:spcBef>
                <a:spcPts val="675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Kasım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1914'te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kuvvetlerinin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Kars'a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ru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taarruzuyla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cephede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lar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ladı. </a:t>
            </a:r>
            <a:r>
              <a:rPr sz="2400" spc="-120" dirty="0">
                <a:solidFill>
                  <a:srgbClr val="2C2900"/>
                </a:solidFill>
                <a:latin typeface="DejaVu Sans"/>
                <a:cs typeface="DejaVu Sans"/>
              </a:rPr>
              <a:t>6/9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Kasım 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1914'te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Ruslarla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Köprüköy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yapıldı.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Ruslar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yenilince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biraz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çekildiler.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22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Aralık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1914'te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komutan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Vekili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Enver</a:t>
            </a:r>
            <a:r>
              <a:rPr sz="24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a'nın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çetin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kı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artlarını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ra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men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Sarıkamı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civarında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Ruslara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harekatta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3.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Ordu'ya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mensup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askerlerden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ço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u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donarak</a:t>
            </a:r>
            <a:r>
              <a:rPr sz="24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ehit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oldu.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60.000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ehit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verildi.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80100"/>
              </a:lnSpc>
              <a:spcBef>
                <a:spcPts val="2300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1915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yılı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baharında Ermenilerle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birle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erek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güçlenen 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birliklerinin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taarruzu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arılı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oldu.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Ruslar,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Van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Malazgirt'i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aldılar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22 Temmuzda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layan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taarruzla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Van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Malazgirt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25/26 </a:t>
            </a:r>
            <a:r>
              <a:rPr sz="2400" spc="-125" dirty="0">
                <a:solidFill>
                  <a:srgbClr val="2C2900"/>
                </a:solidFill>
                <a:latin typeface="DejaVu Sans"/>
                <a:cs typeface="DejaVu Sans"/>
              </a:rPr>
              <a:t>Temmuz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1915'te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kurtarıldı.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473" y="485648"/>
            <a:ext cx="3820388" cy="604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2272" y="179831"/>
            <a:ext cx="4576572" cy="918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598373"/>
            <a:ext cx="770382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7625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1916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yılında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Grandük Nikolas,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kuvvetlerinin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olunca,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Ruslar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Kafkasya'daki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kuvvetlerini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artırarak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geçtiler.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16 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ubat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1916'da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Erzurum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tü.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Trabzon'a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kolorduyla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ilerlediler.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3.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Ordu,</a:t>
            </a:r>
            <a:r>
              <a:rPr sz="2400" spc="-5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Kemah-Refahiye-Tirebolu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hattına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çekildi.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1916'da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Bitlis,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Mu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,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Van,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Hakkari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Ruslar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tarafından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gal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edildi.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Hükümet,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Çanakkale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Bölgesinde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bulunan 2.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Ordu'yu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Kazım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Karabekir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ında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u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cephesine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kaydırdı.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10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1916'da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atama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emrini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alan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</a:t>
            </a:r>
            <a:endParaRPr sz="2400">
              <a:latin typeface="DejaVu Sans"/>
              <a:cs typeface="DejaVu Sans"/>
            </a:endParaRPr>
          </a:p>
          <a:p>
            <a:pPr marL="59690" marR="66675">
              <a:lnSpc>
                <a:spcPct val="99900"/>
              </a:lnSpc>
              <a:spcBef>
                <a:spcPts val="5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Edirne'den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Diyarbakır'a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kaydırılan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16.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Kolordu'nun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olarak,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15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1916'da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Cephesinde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göreve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ladı. </a:t>
            </a:r>
            <a:r>
              <a:rPr sz="2400" spc="-120" dirty="0">
                <a:solidFill>
                  <a:srgbClr val="2C2900"/>
                </a:solidFill>
                <a:latin typeface="DejaVu Sans"/>
                <a:cs typeface="DejaVu Sans"/>
              </a:rPr>
              <a:t>7/8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1916'da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Mu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Bitlis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Ruslardan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kurtarıldı.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Yıl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sonuna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kadar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Ruslarla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 </a:t>
            </a:r>
            <a:r>
              <a:rPr sz="2400" spc="-114" dirty="0">
                <a:solidFill>
                  <a:srgbClr val="2C2900"/>
                </a:solidFill>
                <a:latin typeface="DejaVu Sans"/>
                <a:cs typeface="DejaVu Sans"/>
              </a:rPr>
              <a:t>devam</a:t>
            </a:r>
            <a:r>
              <a:rPr sz="2400" spc="-2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edildi.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992" y="1122934"/>
            <a:ext cx="7648575" cy="40132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9690" marR="5080" indent="-47625">
              <a:lnSpc>
                <a:spcPct val="90300"/>
              </a:lnSpc>
              <a:spcBef>
                <a:spcPts val="380"/>
              </a:spcBef>
            </a:pP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1917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yılında Rusya'da </a:t>
            </a:r>
            <a:r>
              <a:rPr sz="2400" spc="45" dirty="0">
                <a:solidFill>
                  <a:srgbClr val="2C2900"/>
                </a:solidFill>
                <a:latin typeface="DejaVu Sans"/>
                <a:cs typeface="DejaVu Sans"/>
              </a:rPr>
              <a:t>iç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karı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ıklıklar ba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ladı.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Ekim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1917'de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Bol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evikler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devrimle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yönetime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el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koydu.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Yıl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boyunca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Rus birlikleri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gal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ettikleri topraklardan  çekildiler.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18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Aralık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1917'de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Ruslarla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Erzincan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Mütarekesi yapıldı.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Mütarekeden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sonra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kuvvetleri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Do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Anadolu'yu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tamamen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terk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etti.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1917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kı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ı, </a:t>
            </a:r>
            <a:r>
              <a:rPr sz="2400" spc="-114" dirty="0">
                <a:solidFill>
                  <a:srgbClr val="2C2900"/>
                </a:solidFill>
                <a:latin typeface="DejaVu Sans"/>
                <a:cs typeface="DejaVu Sans"/>
              </a:rPr>
              <a:t>hem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Türkler </a:t>
            </a:r>
            <a:r>
              <a:rPr sz="2400" spc="-114" dirty="0">
                <a:solidFill>
                  <a:srgbClr val="2C2900"/>
                </a:solidFill>
                <a:latin typeface="DejaVu Sans"/>
                <a:cs typeface="DejaVu Sans"/>
              </a:rPr>
              <a:t>hem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Ruslar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 güç 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artlarda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geçti.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So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uk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hastalıklar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sebebiyle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iki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tarafta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ır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kayıplar verdi.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Daha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sonra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3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1918'de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Brest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Litovsk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anla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amsı yapılarak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Kars,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Ardahan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Batum'un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mparatorlu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u'na</a:t>
            </a:r>
            <a:r>
              <a:rPr sz="2400" spc="-40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bırakılması</a:t>
            </a:r>
            <a:endParaRPr sz="2400">
              <a:latin typeface="DejaVu Sans"/>
              <a:cs typeface="DejaVu Sans"/>
            </a:endParaRPr>
          </a:p>
          <a:p>
            <a:pPr marL="59690">
              <a:lnSpc>
                <a:spcPts val="2520"/>
              </a:lnSpc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saptandı.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011" y="265557"/>
            <a:ext cx="8223250" cy="59994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104139" indent="28575">
              <a:lnSpc>
                <a:spcPct val="90600"/>
              </a:lnSpc>
              <a:spcBef>
                <a:spcPts val="370"/>
              </a:spcBef>
            </a:pP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ordusunun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genç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subaylarından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bölümü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Trablusgarp'ı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savunmak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gönüllü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Mısır,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Tunus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yoluyla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cepheye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gittiler.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Binba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Enver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Bey,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Kola</a:t>
            </a:r>
            <a:r>
              <a:rPr sz="24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ası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Fuat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(Bulca),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Nuri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(Conker),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Fethi Bey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(Okyar),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Albay Ne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et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subaylar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arasındaydı.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Enver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Bey,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Trablus'ta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yerli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Arapları</a:t>
            </a:r>
            <a:endParaRPr sz="2400">
              <a:latin typeface="DejaVu Sans"/>
              <a:cs typeface="DejaVu Sans"/>
            </a:endParaRPr>
          </a:p>
          <a:p>
            <a:pPr marL="12700" marR="473709">
              <a:lnSpc>
                <a:spcPts val="2590"/>
              </a:lnSpc>
              <a:spcBef>
                <a:spcPts val="25"/>
              </a:spcBef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te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kilatlandırarak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savunmaya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katılmalarını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ladı</a:t>
            </a:r>
            <a:r>
              <a:rPr sz="2400" spc="-5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Askeri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birlikleri </a:t>
            </a: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üç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ayırdı.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Trablus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: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Kurmay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Albay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Ne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et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Bingazi</a:t>
            </a:r>
            <a:endParaRPr sz="2400">
              <a:latin typeface="DejaVu Sans"/>
              <a:cs typeface="DejaVu Sans"/>
            </a:endParaRPr>
          </a:p>
          <a:p>
            <a:pPr marL="12700" marR="259079">
              <a:lnSpc>
                <a:spcPts val="2590"/>
              </a:lnSpc>
              <a:spcBef>
                <a:spcPts val="10"/>
              </a:spcBef>
            </a:pP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: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Kurmay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Binba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Enver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Bey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Derne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: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Kurmay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Binba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Seyahati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sırasında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binba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ılı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yükselen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8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Aralık</a:t>
            </a:r>
            <a:endParaRPr sz="2400">
              <a:latin typeface="DejaVu Sans"/>
              <a:cs typeface="DejaVu Sans"/>
            </a:endParaRPr>
          </a:p>
          <a:p>
            <a:pPr marL="12700" marR="1257300">
              <a:lnSpc>
                <a:spcPts val="2580"/>
              </a:lnSpc>
              <a:spcBef>
                <a:spcPts val="25"/>
              </a:spcBef>
            </a:pP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1911'de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Trablusgarp'a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geldi.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22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Aralıkta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Tobruk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kazandı.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Derne'de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14" dirty="0">
                <a:solidFill>
                  <a:srgbClr val="2C2900"/>
                </a:solidFill>
                <a:latin typeface="DejaVu Sans"/>
                <a:cs typeface="DejaVu Sans"/>
              </a:rPr>
              <a:t>16/17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Ocak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1912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425"/>
              </a:lnSpc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taarruzunda</a:t>
            </a:r>
            <a:r>
              <a:rPr sz="2400" spc="-2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gözünden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yaralandı.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3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ay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hastanede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90000"/>
              </a:lnSpc>
              <a:spcBef>
                <a:spcPts val="145"/>
              </a:spcBef>
            </a:pP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tedavi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gören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Kemal,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6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1912'de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Derne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oldu.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Derne'de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savunma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muharebeleri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yaptı.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549653"/>
            <a:ext cx="7765415" cy="222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birliklerinin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geri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çekilmesi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üzerine,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endParaRPr sz="2400">
              <a:latin typeface="Arial"/>
              <a:cs typeface="Arial"/>
            </a:endParaRPr>
          </a:p>
          <a:p>
            <a:pPr marL="12700" marR="480059">
              <a:lnSpc>
                <a:spcPts val="2890"/>
              </a:lnSpc>
              <a:spcBef>
                <a:spcPts val="85"/>
              </a:spcBef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sırasında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kurulmu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bulunan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Ermeni taburları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halkına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saldırdı.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3.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Ordu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Ermeni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çeteleriyle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775"/>
              </a:lnSpc>
            </a:pP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mak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zorunda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kaldı.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Ermeni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kuvvetleri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bozguna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ts val="2890"/>
              </a:lnSpc>
              <a:spcBef>
                <a:spcPts val="90"/>
              </a:spcBef>
            </a:pP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ratılarak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Nisan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1918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sonuna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kadar,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10" dirty="0">
                <a:solidFill>
                  <a:srgbClr val="2C2900"/>
                </a:solidFill>
                <a:latin typeface="DejaVu Sans"/>
                <a:cs typeface="DejaVu Sans"/>
              </a:rPr>
              <a:t>Kars,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Ardahan,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Batum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kurtarıldı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Gümrü'ye</a:t>
            </a:r>
            <a:r>
              <a:rPr sz="2400" spc="-4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girildi.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962" y="1551178"/>
            <a:ext cx="7958455" cy="438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1600" indent="254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ngilizler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1914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yılı</a:t>
            </a:r>
            <a:r>
              <a:rPr sz="2200" spc="-1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Aralık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ayında</a:t>
            </a:r>
            <a:r>
              <a:rPr sz="22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Türk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dostu</a:t>
            </a:r>
            <a:r>
              <a:rPr sz="22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saydıkları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Hidiv 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Abbas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Hilmi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2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a'yı </a:t>
            </a:r>
            <a:r>
              <a:rPr sz="2200" spc="-75" dirty="0">
                <a:solidFill>
                  <a:srgbClr val="2C2900"/>
                </a:solidFill>
                <a:latin typeface="DejaVu Sans"/>
                <a:cs typeface="DejaVu Sans"/>
              </a:rPr>
              <a:t>yönetimden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uzakla</a:t>
            </a:r>
            <a:r>
              <a:rPr sz="22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tırarak,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Mısır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Süvey</a:t>
            </a:r>
            <a:r>
              <a:rPr sz="2200" spc="-6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Kanalı'na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tamamen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egemen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oldular.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Bahriye</a:t>
            </a:r>
            <a:r>
              <a:rPr sz="2200" spc="-40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Nazırı 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4.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Ordu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Komutanı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Cemal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2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a'nın,</a:t>
            </a:r>
            <a:r>
              <a:rPr sz="22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14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10" dirty="0">
                <a:solidFill>
                  <a:srgbClr val="2C2900"/>
                </a:solidFill>
                <a:latin typeface="DejaVu Sans"/>
                <a:cs typeface="DejaVu Sans"/>
              </a:rPr>
              <a:t>Ocak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</a:t>
            </a:r>
            <a:endParaRPr sz="2200">
              <a:latin typeface="DejaVu Sans"/>
              <a:cs typeface="DejaVu Sans"/>
            </a:endParaRPr>
          </a:p>
          <a:p>
            <a:pPr marL="12700" marR="161925">
              <a:lnSpc>
                <a:spcPct val="100000"/>
              </a:lnSpc>
              <a:spcBef>
                <a:spcPts val="5"/>
              </a:spcBef>
            </a:pPr>
            <a:r>
              <a:rPr sz="2200" spc="-85" dirty="0">
                <a:solidFill>
                  <a:srgbClr val="2C2900"/>
                </a:solidFill>
                <a:latin typeface="DejaVu Sans"/>
                <a:cs typeface="DejaVu Sans"/>
              </a:rPr>
              <a:t>14.000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85" dirty="0">
                <a:solidFill>
                  <a:srgbClr val="2C2900"/>
                </a:solidFill>
                <a:latin typeface="DejaVu Sans"/>
                <a:cs typeface="DejaVu Sans"/>
              </a:rPr>
              <a:t>deveyle</a:t>
            </a:r>
            <a:r>
              <a:rPr sz="2200" spc="-1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iki</a:t>
            </a:r>
            <a:r>
              <a:rPr sz="2200" spc="-1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koldan</a:t>
            </a:r>
            <a:r>
              <a:rPr sz="22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Süvey</a:t>
            </a:r>
            <a:r>
              <a:rPr sz="22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70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Kanalı'na</a:t>
            </a:r>
            <a:r>
              <a:rPr sz="22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yaptı</a:t>
            </a:r>
            <a:r>
              <a:rPr sz="22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200" spc="-1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harekat 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(1.Kanal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2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ı)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arılı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olamadı. </a:t>
            </a:r>
            <a:r>
              <a:rPr sz="2200" spc="-95" dirty="0">
                <a:solidFill>
                  <a:srgbClr val="2C2900"/>
                </a:solidFill>
                <a:latin typeface="DejaVu Sans"/>
                <a:cs typeface="DejaVu Sans"/>
              </a:rPr>
              <a:t>4 </a:t>
            </a:r>
            <a:r>
              <a:rPr sz="22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ubat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Birüsseba-Gazze'ye geri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dönüldü.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1916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yılında</a:t>
            </a:r>
            <a:r>
              <a:rPr sz="2200" spc="-52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Süvey</a:t>
            </a:r>
            <a:r>
              <a:rPr sz="22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99900"/>
              </a:lnSpc>
              <a:spcBef>
                <a:spcPts val="15"/>
              </a:spcBef>
            </a:pP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Kanalı'nı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almak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için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2.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Kanal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Harekatı yapılırken,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Mekke  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erifi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Hüseyin </a:t>
            </a:r>
            <a:r>
              <a:rPr sz="2200" spc="-2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ngilizlerin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kı</a:t>
            </a:r>
            <a:r>
              <a:rPr sz="22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kırtmasıyla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Osmanlı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Devletine 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2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2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ayaklandı.</a:t>
            </a:r>
            <a:r>
              <a:rPr sz="2200" spc="-1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Ayaklanmanın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bastırılması</a:t>
            </a:r>
            <a:r>
              <a:rPr sz="2200" spc="-11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200" spc="-1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4.</a:t>
            </a:r>
            <a:r>
              <a:rPr sz="2200" spc="-1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Ordu'dan  </a:t>
            </a:r>
            <a:r>
              <a:rPr sz="22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kısım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birlikler Hicaz'a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gönderildi.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Ordunun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geri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kalan 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kısmıysa,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Gazze-</a:t>
            </a:r>
            <a:r>
              <a:rPr sz="22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eria-Birüsseba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hattında</a:t>
            </a:r>
            <a:r>
              <a:rPr sz="2200" spc="-3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85" dirty="0">
                <a:solidFill>
                  <a:srgbClr val="2C2900"/>
                </a:solidFill>
                <a:latin typeface="DejaVu Sans"/>
                <a:cs typeface="DejaVu Sans"/>
              </a:rPr>
              <a:t>savunmaya</a:t>
            </a:r>
            <a:endParaRPr sz="22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çekildi.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1917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baharında </a:t>
            </a:r>
            <a:r>
              <a:rPr sz="2200" spc="-4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ngilizler,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Gazze'ye</a:t>
            </a:r>
            <a:r>
              <a:rPr sz="2200" spc="-4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saldırdı.</a:t>
            </a:r>
            <a:endParaRPr sz="22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3900" y="414147"/>
            <a:ext cx="6087249" cy="599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355" y="108204"/>
            <a:ext cx="6844283" cy="918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917524"/>
            <a:ext cx="7819390" cy="43427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59690" marR="5080" indent="-47625">
              <a:lnSpc>
                <a:spcPct val="90000"/>
              </a:lnSpc>
              <a:spcBef>
                <a:spcPts val="390"/>
              </a:spcBef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1.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2.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Gazze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ları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yapıldı. 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ngilizler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Türklerin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kahramanca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savunması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ısında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çekilmek</a:t>
            </a:r>
            <a:r>
              <a:rPr sz="2400" spc="-50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zorunda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kaldılar.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Takviyelerini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artırmaya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layan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ngilizlerin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Filistin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Cephesinde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toplanmaları üzerine,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Cemal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a'nın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uyarısıyla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Yıldırım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Ordularının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Irak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cephesinde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kullanılmasından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vazgeçilerek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Filistin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Suriye'de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kullanılması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kararla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tırıldı.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Aynı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yıl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7.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Ordu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ına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atanan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a,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Yıldırım 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Ordular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General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Falkenhayn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ile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anla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amadı.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Harbin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yönetimini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tenkit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eden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iki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rapor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yazarak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6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Ekim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1917'de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komutanlıktan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istifa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etti.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hazırlıklarını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tamamlayan 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ngilizler,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24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Ekim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1917'de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138.000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askerle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taarruza</a:t>
            </a:r>
            <a:r>
              <a:rPr sz="2400" spc="-51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ladılar.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097102"/>
            <a:ext cx="778764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Birüsseba-Gazze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ı'nı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kazandılar.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9</a:t>
            </a:r>
            <a:r>
              <a:rPr sz="2400" spc="-5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Kasım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1917'de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Kudüs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tü.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General</a:t>
            </a:r>
            <a:r>
              <a:rPr sz="2400" spc="-5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Allenby</a:t>
            </a:r>
            <a:endParaRPr sz="2400">
              <a:latin typeface="DejaVu Sans"/>
              <a:cs typeface="DejaVu Sans"/>
            </a:endParaRPr>
          </a:p>
          <a:p>
            <a:pPr marL="12700" marR="52705">
              <a:lnSpc>
                <a:spcPct val="100000"/>
              </a:lnSpc>
            </a:pP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komutasındaki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kuvvetlerinin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Mart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1918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ile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18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Mayıs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arasındaki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Telazur,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1.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2.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Salt-Amman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taarruzları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arıyla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durduruldu.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1918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yılında</a:t>
            </a:r>
            <a:endParaRPr sz="2400">
              <a:latin typeface="DejaVu Sans"/>
              <a:cs typeface="DejaVu Sans"/>
            </a:endParaRPr>
          </a:p>
          <a:p>
            <a:pPr marL="12700" marR="5080">
              <a:lnSpc>
                <a:spcPct val="99900"/>
              </a:lnSpc>
              <a:spcBef>
                <a:spcPts val="20"/>
              </a:spcBef>
            </a:pP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Falkenhayn'ın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yerine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Yıldırım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Ordular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Grubu 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General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Liman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von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Sanders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atandı.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7. 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Ordu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ına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Pa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a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yeniden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döndü.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Yı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ınaklarını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artıran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mevcudu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460.000'e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yükselen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ordusunun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Eylül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1918'de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Filistin'de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lattı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taarruz hızla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geli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ti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Filistin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tamamen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ngilizlerin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eline</a:t>
            </a:r>
            <a:r>
              <a:rPr sz="2400" spc="-3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geçti.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304" y="1577085"/>
            <a:ext cx="7741920" cy="2955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275" marR="5080" indent="-29209">
              <a:lnSpc>
                <a:spcPct val="100299"/>
              </a:lnSpc>
              <a:spcBef>
                <a:spcPts val="90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Yıldırım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Ordular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Komutanı,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Halep'te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savunma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düzeni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kurma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görevini Mustafa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Pa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a'ya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bırakıp,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Adana'ya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gitti.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Mustafa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yandan</a:t>
            </a:r>
            <a:r>
              <a:rPr sz="24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ngilizlerle, 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di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er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yandan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Arap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silahlı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çeteleriyle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mücadele 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etmek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zorunda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kaldı.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Halep'in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kuzeyinde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endParaRPr sz="2400">
              <a:latin typeface="DejaVu Sans"/>
              <a:cs typeface="DejaVu Sans"/>
            </a:endParaRPr>
          </a:p>
          <a:p>
            <a:pPr marL="41275" marR="160020">
              <a:lnSpc>
                <a:spcPts val="2890"/>
              </a:lnSpc>
              <a:spcBef>
                <a:spcPts val="75"/>
              </a:spcBef>
            </a:pP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savunma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hattı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kurup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ngilizler'i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durdurmayı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ardı.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31</a:t>
            </a:r>
            <a:r>
              <a:rPr sz="2400" spc="-19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Ekim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1918'de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Mondros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Mütarekesi'nden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gün</a:t>
            </a:r>
            <a:endParaRPr sz="2400">
              <a:latin typeface="DejaVu Sans"/>
              <a:cs typeface="DejaVu Sans"/>
            </a:endParaRPr>
          </a:p>
          <a:p>
            <a:pPr marL="41275">
              <a:lnSpc>
                <a:spcPts val="2775"/>
              </a:lnSpc>
            </a:pP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sonra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Yıldırım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Ordular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Grubu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Komutanlı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ı'na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atandı.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280" y="1124534"/>
            <a:ext cx="7745095" cy="332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5080" indent="-29209">
              <a:lnSpc>
                <a:spcPct val="100099"/>
              </a:lnSpc>
              <a:spcBef>
                <a:spcPts val="100"/>
              </a:spcBef>
            </a:pP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Trablusgarp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ı, Balkan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ı'nın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çıkması 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üzerine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15-18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Ekim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1921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tarihleri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arasında,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Osmanlı-  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talyan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delegeleri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arasında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imzalanan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Ouchy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(U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i)  </a:t>
            </a:r>
            <a:r>
              <a:rPr sz="2400" spc="15" dirty="0">
                <a:solidFill>
                  <a:srgbClr val="2C2900"/>
                </a:solidFill>
                <a:latin typeface="DejaVu Sans"/>
                <a:cs typeface="DejaVu Sans"/>
              </a:rPr>
              <a:t>Barı</a:t>
            </a:r>
            <a:r>
              <a:rPr sz="2400" spc="1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Antla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ması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ile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sona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erdi.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Antla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maya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göre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Trablusgarp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Bingazi </a:t>
            </a:r>
            <a:r>
              <a:rPr sz="2400" spc="-120" dirty="0">
                <a:solidFill>
                  <a:srgbClr val="2C2900"/>
                </a:solidFill>
                <a:latin typeface="DejaVu Sans"/>
                <a:cs typeface="DejaVu Sans"/>
              </a:rPr>
              <a:t>tam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b="1" spc="-6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talyan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sömürgesi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oldu. 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talya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bununla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da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yetinmeyerek,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5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Kasım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1911'de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Trablusgarp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Bingazi'yi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topraklarına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kattı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ını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dünyaya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duyurdu.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Gönüllü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subaylar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Balkan 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ında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görev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almak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üzere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stanbul'a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döndüler.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913" y="1367154"/>
            <a:ext cx="7823200" cy="486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25">
              <a:lnSpc>
                <a:spcPts val="2605"/>
              </a:lnSpc>
              <a:spcBef>
                <a:spcPts val="100"/>
              </a:spcBef>
            </a:pP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Balkanlarda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dört</a:t>
            </a:r>
            <a:r>
              <a:rPr sz="2400" spc="-3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devlete</a:t>
            </a:r>
            <a:endParaRPr sz="2400">
              <a:latin typeface="DejaVu Sans"/>
              <a:cs typeface="DejaVu Sans"/>
            </a:endParaRPr>
          </a:p>
          <a:p>
            <a:pPr marL="12700" marR="372110">
              <a:lnSpc>
                <a:spcPct val="80000"/>
              </a:lnSpc>
              <a:spcBef>
                <a:spcPts val="300"/>
              </a:spcBef>
            </a:pP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(Bulgaristan,Yunanistan,Sırbistan,Karada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)kar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an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devleti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sonucunda</a:t>
            </a:r>
            <a:r>
              <a:rPr sz="2400" spc="-4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yenilmi</a:t>
            </a:r>
            <a:r>
              <a:rPr sz="2400" spc="-75" dirty="0">
                <a:solidFill>
                  <a:srgbClr val="2C2900"/>
                </a:solidFill>
                <a:latin typeface="Arial"/>
                <a:cs typeface="Arial"/>
              </a:rPr>
              <a:t>ş 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sonrası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yapılan</a:t>
            </a:r>
            <a:r>
              <a:rPr sz="24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Londra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antla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masıyla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125" dirty="0">
                <a:solidFill>
                  <a:srgbClr val="2C2900"/>
                </a:solidFill>
                <a:latin typeface="DejaVu Sans"/>
                <a:cs typeface="DejaVu Sans"/>
              </a:rPr>
              <a:t>tüm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balkan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topraklarını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100" dirty="0">
                <a:solidFill>
                  <a:srgbClr val="2C2900"/>
                </a:solidFill>
                <a:latin typeface="DejaVu Sans"/>
                <a:cs typeface="DejaVu Sans"/>
              </a:rPr>
              <a:t>Trakya‟daki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topraklarını 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kaybetmi</a:t>
            </a:r>
            <a:r>
              <a:rPr sz="2400" spc="-8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tir.</a:t>
            </a:r>
            <a:endParaRPr sz="2400">
              <a:latin typeface="DejaVu Sans"/>
              <a:cs typeface="DejaVu Sans"/>
            </a:endParaRPr>
          </a:p>
          <a:p>
            <a:pPr marL="12700" marR="132080" indent="28575">
              <a:lnSpc>
                <a:spcPct val="80000"/>
              </a:lnSpc>
              <a:spcBef>
                <a:spcPts val="600"/>
              </a:spcBef>
            </a:pP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II.Balkan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esnasında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Trakyada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Bulgarlara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9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verilen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mücadeleye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M.Kemal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Bolayır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kolordusu  </a:t>
            </a:r>
            <a:r>
              <a:rPr sz="2400" spc="-80" dirty="0">
                <a:solidFill>
                  <a:srgbClr val="2C2900"/>
                </a:solidFill>
                <a:latin typeface="DejaVu Sans"/>
                <a:cs typeface="DejaVu Sans"/>
              </a:rPr>
              <a:t>kurmay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kanı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olarak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katılmı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tır.Bolayır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kolordusu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bulgarlara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4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büyük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arılar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kazanmı</a:t>
            </a:r>
            <a:r>
              <a:rPr sz="2400" spc="-7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105" dirty="0">
                <a:solidFill>
                  <a:srgbClr val="2C2900"/>
                </a:solidFill>
                <a:latin typeface="DejaVu Sans"/>
                <a:cs typeface="DejaVu Sans"/>
              </a:rPr>
              <a:t>ve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2014"/>
              </a:lnSpc>
            </a:pP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Edirne‟yi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Bulgarlardan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almı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tır.Aynı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yıl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solidFill>
                  <a:srgbClr val="2C2900"/>
                </a:solidFill>
                <a:latin typeface="DejaVu Sans"/>
                <a:cs typeface="DejaVu Sans"/>
              </a:rPr>
              <a:t>içerisinde</a:t>
            </a:r>
            <a:endParaRPr sz="2400">
              <a:latin typeface="DejaVu Sans"/>
              <a:cs typeface="DejaVu Sans"/>
            </a:endParaRPr>
          </a:p>
          <a:p>
            <a:pPr marL="12700" marR="260985">
              <a:lnSpc>
                <a:spcPct val="80000"/>
              </a:lnSpc>
              <a:spcBef>
                <a:spcPts val="285"/>
              </a:spcBef>
            </a:pP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M.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Sofya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askeri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ate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eli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ine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atandı.II.Balkan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3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ları sonucunda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yapılan </a:t>
            </a:r>
            <a:r>
              <a:rPr sz="2400" spc="-40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stanbul</a:t>
            </a:r>
            <a:r>
              <a:rPr sz="2400" spc="-5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antla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masıyla 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Meriç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nehri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sınır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kabul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edilmi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Böylece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Devleti </a:t>
            </a:r>
            <a:r>
              <a:rPr sz="2400" spc="40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Balkan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ında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kaybetti</a:t>
            </a:r>
            <a:r>
              <a:rPr sz="2400" spc="-6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topraklardan 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kısmını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</a:t>
            </a:r>
            <a:r>
              <a:rPr sz="2400" spc="-54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almayı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armı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tır.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8418" y="497586"/>
            <a:ext cx="3416541" cy="454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54804" y="497586"/>
            <a:ext cx="1156081" cy="566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5656" y="160020"/>
            <a:ext cx="4209288" cy="922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70376" y="166115"/>
            <a:ext cx="1027176" cy="9159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2984" y="160020"/>
            <a:ext cx="1642872" cy="922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9" y="1540509"/>
            <a:ext cx="7771765" cy="44265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28575">
              <a:lnSpc>
                <a:spcPct val="100499"/>
              </a:lnSpc>
              <a:spcBef>
                <a:spcPts val="85"/>
              </a:spcBef>
            </a:pPr>
            <a:r>
              <a:rPr sz="2400" spc="40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Dünya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ı'nda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Devleti'nin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en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arılı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oldu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u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cephe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Çanakkale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Cephesidir.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Dünya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tarihinin 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en</a:t>
            </a:r>
            <a:r>
              <a:rPr sz="2400" spc="-16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kanlı</a:t>
            </a:r>
            <a:r>
              <a:rPr sz="24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ı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bu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cephede</a:t>
            </a:r>
            <a:r>
              <a:rPr sz="2400" spc="-1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cereyan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etmi</a:t>
            </a:r>
            <a:r>
              <a:rPr sz="2400" spc="-8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85" dirty="0">
                <a:solidFill>
                  <a:srgbClr val="2C2900"/>
                </a:solidFill>
                <a:latin typeface="DejaVu Sans"/>
                <a:cs typeface="DejaVu Sans"/>
              </a:rPr>
              <a:t>tir.</a:t>
            </a:r>
            <a:r>
              <a:rPr sz="24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ngiltere 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Fransa,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müttefikleri Rusya'yla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birle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erek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ın 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seyrini lehlerine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çevirmek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istiyordu.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ekonomisi  sava</a:t>
            </a:r>
            <a:r>
              <a:rPr sz="24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ın </a:t>
            </a:r>
            <a:r>
              <a:rPr sz="2400" spc="-90" dirty="0">
                <a:solidFill>
                  <a:srgbClr val="2C2900"/>
                </a:solidFill>
                <a:latin typeface="DejaVu Sans"/>
                <a:cs typeface="DejaVu Sans"/>
              </a:rPr>
              <a:t>yükünü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kaldıramaz </a:t>
            </a:r>
            <a:r>
              <a:rPr sz="2400" spc="-50" dirty="0">
                <a:solidFill>
                  <a:srgbClr val="2C2900"/>
                </a:solidFill>
                <a:latin typeface="DejaVu Sans"/>
                <a:cs typeface="DejaVu Sans"/>
              </a:rPr>
              <a:t>hale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gelmi</a:t>
            </a:r>
            <a:r>
              <a:rPr sz="2400" spc="-6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ti.</a:t>
            </a:r>
            <a:r>
              <a:rPr sz="2400" spc="-5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tilaf</a:t>
            </a:r>
            <a:endParaRPr sz="2400">
              <a:latin typeface="DejaVu Sans"/>
              <a:cs typeface="DejaVu Sans"/>
            </a:endParaRPr>
          </a:p>
          <a:p>
            <a:pPr marL="12700" marR="281940">
              <a:lnSpc>
                <a:spcPct val="100099"/>
              </a:lnSpc>
            </a:pP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Devletleri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Osmanlı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Devletini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saf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dı</a:t>
            </a:r>
            <a:r>
              <a:rPr sz="24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ı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bırakmak, </a:t>
            </a:r>
            <a:r>
              <a:rPr sz="2400" spc="-10" dirty="0">
                <a:solidFill>
                  <a:srgbClr val="2C2900"/>
                </a:solidFill>
                <a:latin typeface="DejaVu Sans"/>
                <a:cs typeface="DejaVu Sans"/>
              </a:rPr>
              <a:t>Rus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Ordusuna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gerekli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askeri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yardımı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95" dirty="0">
                <a:solidFill>
                  <a:srgbClr val="2C2900"/>
                </a:solidFill>
                <a:latin typeface="DejaVu Sans"/>
                <a:cs typeface="DejaVu Sans"/>
              </a:rPr>
              <a:t>malzemeyi </a:t>
            </a:r>
            <a:r>
              <a:rPr sz="2400" spc="-65" dirty="0">
                <a:solidFill>
                  <a:srgbClr val="2C2900"/>
                </a:solidFill>
                <a:latin typeface="DejaVu Sans"/>
                <a:cs typeface="DejaVu Sans"/>
              </a:rPr>
              <a:t>en  </a:t>
            </a:r>
            <a:r>
              <a:rPr sz="2400" spc="-30" dirty="0">
                <a:solidFill>
                  <a:srgbClr val="2C2900"/>
                </a:solidFill>
                <a:latin typeface="DejaVu Sans"/>
                <a:cs typeface="DejaVu Sans"/>
              </a:rPr>
              <a:t>hızlı </a:t>
            </a:r>
            <a:r>
              <a:rPr sz="2400" spc="5" dirty="0">
                <a:solidFill>
                  <a:srgbClr val="2C2900"/>
                </a:solidFill>
                <a:latin typeface="DejaVu Sans"/>
                <a:cs typeface="DejaVu Sans"/>
              </a:rPr>
              <a:t>bir </a:t>
            </a:r>
            <a:r>
              <a:rPr sz="2400" spc="-3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ekilde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ula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tırmak, </a:t>
            </a:r>
            <a:r>
              <a:rPr sz="2400" spc="-35" dirty="0">
                <a:solidFill>
                  <a:srgbClr val="2C2900"/>
                </a:solidFill>
                <a:latin typeface="DejaVu Sans"/>
                <a:cs typeface="DejaVu Sans"/>
              </a:rPr>
              <a:t>Kafkasya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Cephesinde  </a:t>
            </a:r>
            <a:r>
              <a:rPr sz="2400" spc="-55" dirty="0">
                <a:solidFill>
                  <a:srgbClr val="2C2900"/>
                </a:solidFill>
                <a:latin typeface="DejaVu Sans"/>
                <a:cs typeface="DejaVu Sans"/>
              </a:rPr>
              <a:t>bunalan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Rusya'yı </a:t>
            </a:r>
            <a:r>
              <a:rPr sz="2400" spc="-75" dirty="0">
                <a:solidFill>
                  <a:srgbClr val="2C2900"/>
                </a:solidFill>
                <a:latin typeface="DejaVu Sans"/>
                <a:cs typeface="DejaVu Sans"/>
              </a:rPr>
              <a:t>rahatlatmak </a:t>
            </a:r>
            <a:r>
              <a:rPr sz="2400" spc="-11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400" spc="-15" dirty="0">
                <a:solidFill>
                  <a:srgbClr val="2C2900"/>
                </a:solidFill>
                <a:latin typeface="DejaVu Sans"/>
                <a:cs typeface="DejaVu Sans"/>
              </a:rPr>
              <a:t>Türk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Ordusunun  </a:t>
            </a:r>
            <a:r>
              <a:rPr sz="2400" spc="-25" dirty="0">
                <a:solidFill>
                  <a:srgbClr val="2C2900"/>
                </a:solidFill>
                <a:latin typeface="DejaVu Sans"/>
                <a:cs typeface="DejaVu Sans"/>
              </a:rPr>
              <a:t>geri</a:t>
            </a:r>
            <a:r>
              <a:rPr sz="2400" spc="-18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çekilmesini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sa</a:t>
            </a:r>
            <a:r>
              <a:rPr sz="24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45" dirty="0">
                <a:solidFill>
                  <a:srgbClr val="2C2900"/>
                </a:solidFill>
                <a:latin typeface="DejaVu Sans"/>
                <a:cs typeface="DejaVu Sans"/>
              </a:rPr>
              <a:t>lamak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dirty="0">
                <a:solidFill>
                  <a:srgbClr val="2C2900"/>
                </a:solidFill>
                <a:latin typeface="DejaVu Sans"/>
                <a:cs typeface="DejaVu Sans"/>
              </a:rPr>
              <a:t>için</a:t>
            </a:r>
            <a:r>
              <a:rPr sz="24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40" dirty="0">
                <a:solidFill>
                  <a:srgbClr val="2C2900"/>
                </a:solidFill>
                <a:latin typeface="DejaVu Sans"/>
                <a:cs typeface="DejaVu Sans"/>
              </a:rPr>
              <a:t>Çanakkale</a:t>
            </a:r>
            <a:r>
              <a:rPr sz="2400" spc="-18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4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400" spc="-20" dirty="0">
                <a:solidFill>
                  <a:srgbClr val="2C2900"/>
                </a:solidFill>
                <a:latin typeface="DejaVu Sans"/>
                <a:cs typeface="DejaVu Sans"/>
              </a:rPr>
              <a:t>azına  </a:t>
            </a:r>
            <a:r>
              <a:rPr sz="2400" spc="-70" dirty="0">
                <a:solidFill>
                  <a:srgbClr val="2C2900"/>
                </a:solidFill>
                <a:latin typeface="DejaVu Sans"/>
                <a:cs typeface="DejaVu Sans"/>
              </a:rPr>
              <a:t>harekat</a:t>
            </a:r>
            <a:r>
              <a:rPr sz="2400" spc="-20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400" spc="-60" dirty="0">
                <a:solidFill>
                  <a:srgbClr val="2C2900"/>
                </a:solidFill>
                <a:latin typeface="DejaVu Sans"/>
                <a:cs typeface="DejaVu Sans"/>
              </a:rPr>
              <a:t>düzenlediler.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1755" y="628523"/>
            <a:ext cx="5453633" cy="5986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6531" y="323088"/>
            <a:ext cx="6214872" cy="918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448" y="459993"/>
            <a:ext cx="7759700" cy="519112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2384" marR="5080" indent="-20320">
              <a:lnSpc>
                <a:spcPct val="80000"/>
              </a:lnSpc>
              <a:spcBef>
                <a:spcPts val="620"/>
              </a:spcBef>
            </a:pPr>
            <a:r>
              <a:rPr sz="2200" b="1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Fransız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200" spc="-50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gemilerinin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Çanakkale 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Bo</a:t>
            </a:r>
            <a:r>
              <a:rPr sz="2200" spc="-3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azı'ndan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geçi</a:t>
            </a:r>
            <a:r>
              <a:rPr sz="22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lerine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18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Mart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200" spc="-2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arıyla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kar</a:t>
            </a:r>
            <a:r>
              <a:rPr sz="2200" spc="-20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ı 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konuldu. </a:t>
            </a:r>
            <a:r>
              <a:rPr sz="2200" spc="-3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tilaf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Devletleri donanması </a:t>
            </a:r>
            <a:r>
              <a:rPr sz="2200" spc="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200" spc="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5" dirty="0">
                <a:solidFill>
                  <a:srgbClr val="2C2900"/>
                </a:solidFill>
                <a:latin typeface="DejaVu Sans"/>
                <a:cs typeface="DejaVu Sans"/>
              </a:rPr>
              <a:t>ır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kayıplar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verince, 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Gelibolu</a:t>
            </a:r>
            <a:r>
              <a:rPr sz="2200" spc="-17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Yarımadası'na</a:t>
            </a:r>
            <a:r>
              <a:rPr sz="2200" spc="-114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asker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0" dirty="0">
                <a:solidFill>
                  <a:srgbClr val="2C2900"/>
                </a:solidFill>
                <a:latin typeface="DejaVu Sans"/>
                <a:cs typeface="DejaVu Sans"/>
              </a:rPr>
              <a:t>çıkarıp</a:t>
            </a:r>
            <a:r>
              <a:rPr sz="2200" spc="-1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kara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muhaberelerini 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200" spc="-5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lattılar.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25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Nisan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Arıburnu'na çıkan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dü</a:t>
            </a:r>
            <a:r>
              <a:rPr sz="2200" spc="-6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man 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kuvvetlerini,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Mustafa Kemal'in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komuta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etti</a:t>
            </a:r>
            <a:r>
              <a:rPr sz="22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i </a:t>
            </a:r>
            <a:r>
              <a:rPr sz="2200" spc="-10" dirty="0">
                <a:solidFill>
                  <a:srgbClr val="2C2900"/>
                </a:solidFill>
                <a:latin typeface="DejaVu Sans"/>
                <a:cs typeface="DejaVu Sans"/>
              </a:rPr>
              <a:t>birlik 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Conkbayırı'nda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durdurdu.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Bu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ba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arı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üzerine,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Mustafa 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Kemal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albaylı</a:t>
            </a:r>
            <a:r>
              <a:rPr sz="2200" spc="-4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a yükseltildi.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General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Harrington 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komutasındaki </a:t>
            </a:r>
            <a:r>
              <a:rPr sz="22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birlikleri </a:t>
            </a:r>
            <a:r>
              <a:rPr sz="2200" spc="-80" dirty="0">
                <a:solidFill>
                  <a:srgbClr val="2C2900"/>
                </a:solidFill>
                <a:latin typeface="DejaVu Sans"/>
                <a:cs typeface="DejaVu Sans"/>
              </a:rPr>
              <a:t>6-7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20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tekrar 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taarruz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etti.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Grubu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Komutanı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Mustafa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Kemal, 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9-10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200" spc="-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ustos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1.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Zaferi'ni kazandı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Bu 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zaferi,</a:t>
            </a:r>
            <a:r>
              <a:rPr sz="22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17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ustosta</a:t>
            </a:r>
            <a:r>
              <a:rPr sz="22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Kireçtepe,</a:t>
            </a:r>
            <a:r>
              <a:rPr sz="2200" spc="-13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21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A</a:t>
            </a:r>
            <a:r>
              <a:rPr sz="2200" spc="-20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ustos'ta</a:t>
            </a:r>
            <a:r>
              <a:rPr sz="2200" spc="-17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60" dirty="0">
                <a:solidFill>
                  <a:srgbClr val="2C2900"/>
                </a:solidFill>
                <a:latin typeface="DejaVu Sans"/>
                <a:cs typeface="DejaVu Sans"/>
              </a:rPr>
              <a:t>2.</a:t>
            </a:r>
            <a:endParaRPr sz="2200">
              <a:latin typeface="DejaVu Sans"/>
              <a:cs typeface="DejaVu Sans"/>
            </a:endParaRPr>
          </a:p>
          <a:p>
            <a:pPr marL="32384">
              <a:lnSpc>
                <a:spcPts val="1850"/>
              </a:lnSpc>
            </a:pP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zaferleri</a:t>
            </a:r>
            <a:r>
              <a:rPr sz="2200" spc="-12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takip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etti.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Çanakkale</a:t>
            </a:r>
            <a:r>
              <a:rPr sz="2200" spc="-14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Sava</a:t>
            </a:r>
            <a:r>
              <a:rPr sz="22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ı'na</a:t>
            </a:r>
            <a:endParaRPr sz="2200">
              <a:latin typeface="DejaVu Sans"/>
              <a:cs typeface="DejaVu Sans"/>
            </a:endParaRPr>
          </a:p>
          <a:p>
            <a:pPr marL="32384" marR="43180">
              <a:lnSpc>
                <a:spcPct val="80100"/>
              </a:lnSpc>
              <a:spcBef>
                <a:spcPts val="265"/>
              </a:spcBef>
            </a:pP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katılan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Türk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Ordusu'ndan,</a:t>
            </a:r>
            <a:r>
              <a:rPr sz="2200" spc="-15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5" dirty="0">
                <a:solidFill>
                  <a:srgbClr val="2C2900"/>
                </a:solidFill>
                <a:latin typeface="DejaVu Sans"/>
                <a:cs typeface="DejaVu Sans"/>
              </a:rPr>
              <a:t>ço</a:t>
            </a:r>
            <a:r>
              <a:rPr sz="2200" spc="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5" dirty="0">
                <a:solidFill>
                  <a:srgbClr val="2C2900"/>
                </a:solidFill>
                <a:latin typeface="DejaVu Sans"/>
                <a:cs typeface="DejaVu Sans"/>
              </a:rPr>
              <a:t>u</a:t>
            </a:r>
            <a:r>
              <a:rPr sz="2200" spc="-15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ö</a:t>
            </a:r>
            <a:r>
              <a:rPr sz="2200" spc="-5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55" dirty="0">
                <a:solidFill>
                  <a:srgbClr val="2C2900"/>
                </a:solidFill>
                <a:latin typeface="DejaVu Sans"/>
                <a:cs typeface="DejaVu Sans"/>
              </a:rPr>
              <a:t>renim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ça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ında</a:t>
            </a:r>
            <a:r>
              <a:rPr sz="2200" spc="-135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253.000  </a:t>
            </a:r>
            <a:r>
              <a:rPr sz="2200" spc="-70" dirty="0">
                <a:solidFill>
                  <a:srgbClr val="2C2900"/>
                </a:solidFill>
                <a:latin typeface="DejaVu Sans"/>
                <a:cs typeface="DejaVu Sans"/>
              </a:rPr>
              <a:t>subay, </a:t>
            </a:r>
            <a:r>
              <a:rPr sz="2200" dirty="0">
                <a:solidFill>
                  <a:srgbClr val="2C2900"/>
                </a:solidFill>
                <a:latin typeface="DejaVu Sans"/>
                <a:cs typeface="DejaVu Sans"/>
              </a:rPr>
              <a:t>er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erba</a:t>
            </a:r>
            <a:r>
              <a:rPr sz="2200" spc="-15" dirty="0">
                <a:solidFill>
                  <a:srgbClr val="2C2900"/>
                </a:solidFill>
                <a:latin typeface="Arial"/>
                <a:cs typeface="Arial"/>
              </a:rPr>
              <a:t>ş </a:t>
            </a:r>
            <a:r>
              <a:rPr sz="2200" spc="-45" dirty="0">
                <a:solidFill>
                  <a:srgbClr val="2C2900"/>
                </a:solidFill>
                <a:latin typeface="Arial"/>
                <a:cs typeface="Arial"/>
              </a:rPr>
              <a:t>ş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ehit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oldu. 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Çanakkale'nin  geçilemeyece</a:t>
            </a:r>
            <a:r>
              <a:rPr sz="2200" spc="-45" dirty="0">
                <a:solidFill>
                  <a:srgbClr val="2C2900"/>
                </a:solidFill>
                <a:latin typeface="Arial"/>
                <a:cs typeface="Arial"/>
              </a:rPr>
              <a:t>ğ</a:t>
            </a:r>
            <a:r>
              <a:rPr sz="2200" spc="-45" dirty="0">
                <a:solidFill>
                  <a:srgbClr val="2C2900"/>
                </a:solidFill>
                <a:latin typeface="DejaVu Sans"/>
                <a:cs typeface="DejaVu Sans"/>
              </a:rPr>
              <a:t>ini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anlayan </a:t>
            </a:r>
            <a:r>
              <a:rPr sz="2200" spc="-25" dirty="0">
                <a:solidFill>
                  <a:srgbClr val="2C2900"/>
                </a:solidFill>
                <a:latin typeface="Arial"/>
                <a:cs typeface="Arial"/>
              </a:rPr>
              <a:t>İ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ngiliz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200" spc="-15" dirty="0">
                <a:solidFill>
                  <a:srgbClr val="2C2900"/>
                </a:solidFill>
                <a:latin typeface="DejaVu Sans"/>
                <a:cs typeface="DejaVu Sans"/>
              </a:rPr>
              <a:t>Fransızlar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da, 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arkalarında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Türkler </a:t>
            </a:r>
            <a:r>
              <a:rPr sz="2200" spc="-35" dirty="0">
                <a:solidFill>
                  <a:srgbClr val="2C2900"/>
                </a:solidFill>
                <a:latin typeface="DejaVu Sans"/>
                <a:cs typeface="DejaVu Sans"/>
              </a:rPr>
              <a:t>kadar </a:t>
            </a:r>
            <a:r>
              <a:rPr sz="2200" spc="-65" dirty="0">
                <a:solidFill>
                  <a:srgbClr val="2C2900"/>
                </a:solidFill>
                <a:latin typeface="DejaVu Sans"/>
                <a:cs typeface="DejaVu Sans"/>
              </a:rPr>
              <a:t>kayıp </a:t>
            </a:r>
            <a:r>
              <a:rPr sz="2200" spc="-50" dirty="0">
                <a:solidFill>
                  <a:srgbClr val="2C2900"/>
                </a:solidFill>
                <a:latin typeface="DejaVu Sans"/>
                <a:cs typeface="DejaVu Sans"/>
              </a:rPr>
              <a:t>bıraktılar. </a:t>
            </a:r>
            <a:r>
              <a:rPr sz="2200" spc="-105" dirty="0">
                <a:solidFill>
                  <a:srgbClr val="2C2900"/>
                </a:solidFill>
                <a:latin typeface="DejaVu Sans"/>
                <a:cs typeface="DejaVu Sans"/>
              </a:rPr>
              <a:t>19/20 </a:t>
            </a:r>
            <a:r>
              <a:rPr sz="2200" spc="-5" dirty="0">
                <a:solidFill>
                  <a:srgbClr val="2C2900"/>
                </a:solidFill>
                <a:latin typeface="DejaVu Sans"/>
                <a:cs typeface="DejaVu Sans"/>
              </a:rPr>
              <a:t>Aralık  </a:t>
            </a:r>
            <a:r>
              <a:rPr sz="2200" spc="-90" dirty="0">
                <a:solidFill>
                  <a:srgbClr val="2C2900"/>
                </a:solidFill>
                <a:latin typeface="DejaVu Sans"/>
                <a:cs typeface="DejaVu Sans"/>
              </a:rPr>
              <a:t>1915'te </a:t>
            </a:r>
            <a:r>
              <a:rPr sz="2200" spc="-20" dirty="0">
                <a:solidFill>
                  <a:srgbClr val="2C2900"/>
                </a:solidFill>
                <a:latin typeface="DejaVu Sans"/>
                <a:cs typeface="DejaVu Sans"/>
              </a:rPr>
              <a:t>Anafartalar </a:t>
            </a:r>
            <a:r>
              <a:rPr sz="2200" spc="-100" dirty="0">
                <a:solidFill>
                  <a:srgbClr val="2C2900"/>
                </a:solidFill>
                <a:latin typeface="DejaVu Sans"/>
                <a:cs typeface="DejaVu Sans"/>
              </a:rPr>
              <a:t>ve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Arıburnu'ndan, </a:t>
            </a:r>
            <a:r>
              <a:rPr sz="2200" spc="-75" dirty="0">
                <a:solidFill>
                  <a:srgbClr val="2C2900"/>
                </a:solidFill>
                <a:latin typeface="DejaVu Sans"/>
                <a:cs typeface="DejaVu Sans"/>
              </a:rPr>
              <a:t>8-9 </a:t>
            </a:r>
            <a:r>
              <a:rPr sz="2200" spc="10" dirty="0">
                <a:solidFill>
                  <a:srgbClr val="2C2900"/>
                </a:solidFill>
                <a:latin typeface="DejaVu Sans"/>
                <a:cs typeface="DejaVu Sans"/>
              </a:rPr>
              <a:t>Ocak </a:t>
            </a:r>
            <a:r>
              <a:rPr sz="2200" spc="-80" dirty="0">
                <a:solidFill>
                  <a:srgbClr val="2C2900"/>
                </a:solidFill>
                <a:latin typeface="DejaVu Sans"/>
                <a:cs typeface="DejaVu Sans"/>
              </a:rPr>
              <a:t>1916'da  </a:t>
            </a:r>
            <a:r>
              <a:rPr sz="2200" spc="-30" dirty="0">
                <a:solidFill>
                  <a:srgbClr val="2C2900"/>
                </a:solidFill>
                <a:latin typeface="DejaVu Sans"/>
                <a:cs typeface="DejaVu Sans"/>
              </a:rPr>
              <a:t>Seddülbahir'den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kesin </a:t>
            </a:r>
            <a:r>
              <a:rPr sz="2200" spc="-25" dirty="0">
                <a:solidFill>
                  <a:srgbClr val="2C2900"/>
                </a:solidFill>
                <a:latin typeface="DejaVu Sans"/>
                <a:cs typeface="DejaVu Sans"/>
              </a:rPr>
              <a:t>olarak</a:t>
            </a:r>
            <a:r>
              <a:rPr sz="2200" spc="-360" dirty="0">
                <a:solidFill>
                  <a:srgbClr val="2C2900"/>
                </a:solidFill>
                <a:latin typeface="DejaVu Sans"/>
                <a:cs typeface="DejaVu Sans"/>
              </a:rPr>
              <a:t> </a:t>
            </a:r>
            <a:r>
              <a:rPr sz="2200" spc="-40" dirty="0">
                <a:solidFill>
                  <a:srgbClr val="2C2900"/>
                </a:solidFill>
                <a:latin typeface="DejaVu Sans"/>
                <a:cs typeface="DejaVu Sans"/>
              </a:rPr>
              <a:t>çekildiler.</a:t>
            </a:r>
            <a:endParaRPr sz="2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724" y="571512"/>
            <a:ext cx="8572500" cy="557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8875" y="642937"/>
            <a:ext cx="4364990" cy="552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2946</Words>
  <Application>Microsoft Office PowerPoint</Application>
  <PresentationFormat>Ekran Gösterisi (4:3)</PresentationFormat>
  <Paragraphs>115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DejaVu Sans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Mustafa Kemal Atatürk'ün Katıldığı Savaşlar</dc:title>
  <dc:creator>http://www.nedir.org</dc:creator>
  <cp:keywords>atatürk</cp:keywords>
  <cp:lastModifiedBy>mehmet genç</cp:lastModifiedBy>
  <cp:revision>1</cp:revision>
  <dcterms:created xsi:type="dcterms:W3CDTF">2018-11-08T08:51:33Z</dcterms:created>
  <dcterms:modified xsi:type="dcterms:W3CDTF">2018-11-08T08:52:29Z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2014-01-02T00:00:00Z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2018-11-08T00:00:00Z</vt:filetime>
  </property>
</Properties>
</file>