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C37894-982F-4EE8-9ECA-1218A4752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36AF40-876A-4203-BB3A-1ADAA4FEE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5C9641-D828-452F-8803-8BF45DA5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DC7F2E-F352-459D-9B9D-0F6E7BF6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316A66A-32CD-4E30-853D-50A8A3D8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5A588-FDC7-4924-B7EB-86B31E787EE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092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2C7C86-E573-40FF-A53A-468ED3A7C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CEFC846-5DCD-45DA-A40F-8E37EF3AA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AF8522-C9B8-4BCC-A24C-3BADAA5E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038ECF-D5FD-4C39-B14D-02BEB9E6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704931-163F-475E-B824-D3A0BF84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CBAA5-A2A1-4DEA-91BF-774B86865C8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726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0554B06-4B90-451C-932B-7BAFD1F74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99DD622-AA99-48A5-9E0C-6C9E5C8E7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544C1E-A903-442D-8658-E93B7F46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8018ED-1F96-49CB-93FB-48896C5B5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FEAF74-B3D4-4F5F-95EB-CF2959E6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09FD4-40D5-4647-B923-06426FD7B6F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811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2CAF54-455F-4FD9-BA87-182FC376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68D8D3-D1A9-4E38-A786-A9361E84A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7C8D51-86F2-459B-ADAF-E85E5620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38D68F-D317-4137-9260-8E0E758C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623039-3FF4-4C69-A4D9-AE76D6FA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6D661-9900-400B-B795-F29ED132E04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0486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4073B6-4C26-4F29-BEF0-C4F5C707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6726A40-F38E-437D-9F82-12B9C25C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C87AC7-7FAD-4D4A-8FB8-AB17D305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FAB2E2-F71C-44EC-8953-C1753E34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086E31-C447-4DE8-B19A-0C8C68E94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DEA61-F746-464F-8404-856E79BCDC8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3253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EE489C-BFC1-4CB5-947C-6720AC53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FFCC35-4910-45AC-82C5-D59CE95C6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BF2AB4-86A9-474B-AC7F-4BC6C7CBC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CF2E06-ED81-4F16-B374-A905C2B9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CDD0C95-D8C4-419C-9B91-5AD4B83C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55DDAC5-09DA-456C-9B74-6338776D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BA240-243A-4CFB-B231-42CDC122D93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3828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0939CB-FB60-4550-8F9F-7BAFE134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0B94FF9-D603-488A-8281-C0E301354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676488-5212-485E-AACA-606FD4BEE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C835404-4022-4561-9FF5-424AF71F8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A2C2E80-0705-4D58-A44F-34F8D2204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F741806-8F29-408F-BBA3-56AF6AD06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74FB524-73FA-4D74-A496-4C3189B8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EC72763-96CC-47A9-9E28-88F83E27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38C01-8A8E-43E2-87F5-3F5FA939BD1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430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146A2E-2F81-4E48-9B84-0EA1D0F8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39E80E-D066-4027-9D28-240257087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5F3A72E-41DD-4700-BEA1-99F8F6246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D5F6CFF-4209-451A-B7DA-B35DB54F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5634C-960A-417C-BABA-3900C3BC0CB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60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5DF539E-FB16-4477-A627-981DB2BA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B429C34-46B1-4ED4-8963-33DA124C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D227B69-1E8B-4F07-86EF-BD261865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5FCB-EEDE-482B-BA4C-F6EED47FCB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4336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28533B-932E-4969-B436-E1CD03E6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EF45BA-49D9-4E79-808A-E6399AD18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F2E1C0-82FC-472F-B95C-CB63E5BC7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DF8BFCE-9AF2-4C26-A775-680AA0653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40469D-B2C8-464F-A9DD-739DABB3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A5FC99B-103B-4EAD-9BF8-D6444EE0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1A994-5DFE-4266-B82B-1328F589FE1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9828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D3B61DA-12C0-421F-9EC0-2338D027F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701354C-E3BC-4569-B742-69692707B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C950A16-82F0-4E09-AF9D-0C2445273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269809-BA74-4409-BB1D-EB144A47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2DDA2A-E099-404D-911B-2F9F8AC6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5471CB1-4EC9-4629-AF6A-2660220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5A272-52D8-4231-A1CA-84A395A5110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43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5D9205-9122-495C-9848-600A53CF4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F830A0-2A33-48E4-93D5-D2DD0EF67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44D50E-FA5F-499E-85D9-D9A722A6A2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F2A2C3-147D-4B08-8895-8968C11EBA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ACC4B8-6166-4B59-8803-9F7549775D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F52B86-82A5-415A-A989-F0898F38B84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ebiyatogretmeni.net/deyimler.htm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ebiyatogretmeni.net/atasozleri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ebiyatogretmeni.net/omer_seyfettin.htm" TargetMode="External"/><Relationship Id="rId7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ebiyatogretmeni.net/resat_nuri_guntekin.htm" TargetMode="External"/><Relationship Id="rId5" Type="http://schemas.openxmlformats.org/officeDocument/2006/relationships/hyperlink" Target="http://www.edebiyatogretmeni.net/huseyin_rahmi_gurpinar.htm" TargetMode="External"/><Relationship Id="rId4" Type="http://schemas.openxmlformats.org/officeDocument/2006/relationships/hyperlink" Target="http://www.edebiyatogretmeni.net/refik_halit_karay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ebiyatogretmeni.net/gunluk.htm" TargetMode="External"/><Relationship Id="rId7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ebiyatogretmeni.net/tarik_bugra.htm" TargetMode="External"/><Relationship Id="rId5" Type="http://schemas.openxmlformats.org/officeDocument/2006/relationships/hyperlink" Target="http://www.edebiyatogretmeni.net/memduh_sevket_esendal.htm" TargetMode="External"/><Relationship Id="rId4" Type="http://schemas.openxmlformats.org/officeDocument/2006/relationships/hyperlink" Target="http://www.edebiyatogretmeni.net/sait_faik_abasiyanik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ebiyatogretmeni.net/haldun_taner.htm" TargetMode="Externa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58DB517-D980-4B0E-885F-8C01FC0BCA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tr-TR" altLang="tr-TR" sz="4400">
                <a:solidFill>
                  <a:srgbClr val="CC3300"/>
                </a:solidFill>
              </a:rPr>
              <a:t>HİKÂYE (ÖYKÜ)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CDFA23B-CD2F-4760-86DC-B038A3F6AE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800" dirty="0" err="1">
                <a:solidFill>
                  <a:schemeClr val="hlink"/>
                </a:solidFill>
              </a:rPr>
              <a:t>Sevcan</a:t>
            </a:r>
            <a:r>
              <a:rPr lang="tr-TR" altLang="tr-TR" sz="1800" dirty="0">
                <a:solidFill>
                  <a:schemeClr val="hlink"/>
                </a:solidFill>
              </a:rPr>
              <a:t> ÖZDEN</a:t>
            </a:r>
          </a:p>
          <a:p>
            <a:pPr>
              <a:lnSpc>
                <a:spcPct val="80000"/>
              </a:lnSpc>
            </a:pPr>
            <a:r>
              <a:rPr lang="tr-TR" altLang="tr-TR" sz="1800" dirty="0">
                <a:solidFill>
                  <a:schemeClr val="hlink"/>
                </a:solidFill>
              </a:rPr>
              <a:t>Sultanahmet Anadolu </a:t>
            </a:r>
          </a:p>
          <a:p>
            <a:pPr>
              <a:lnSpc>
                <a:spcPct val="80000"/>
              </a:lnSpc>
            </a:pPr>
            <a:r>
              <a:rPr lang="tr-TR" altLang="tr-TR" sz="1800" dirty="0">
                <a:solidFill>
                  <a:schemeClr val="hlink"/>
                </a:solidFill>
              </a:rPr>
              <a:t>Teknik, Anadolu Meslek ve </a:t>
            </a:r>
          </a:p>
          <a:p>
            <a:pPr>
              <a:lnSpc>
                <a:spcPct val="80000"/>
              </a:lnSpc>
            </a:pPr>
            <a:r>
              <a:rPr lang="tr-TR" altLang="tr-TR" sz="1800" dirty="0">
                <a:solidFill>
                  <a:schemeClr val="hlink"/>
                </a:solidFill>
              </a:rPr>
              <a:t>Endüstri Meslek Lisesi</a:t>
            </a:r>
          </a:p>
          <a:p>
            <a:pPr>
              <a:lnSpc>
                <a:spcPct val="80000"/>
              </a:lnSpc>
            </a:pPr>
            <a:r>
              <a:rPr lang="tr-TR" altLang="tr-TR" sz="1800" dirty="0">
                <a:solidFill>
                  <a:schemeClr val="hlink"/>
                </a:solidFill>
              </a:rPr>
              <a:t>Müdür Yardımcısı</a:t>
            </a:r>
          </a:p>
          <a:p>
            <a:pPr>
              <a:lnSpc>
                <a:spcPct val="80000"/>
              </a:lnSpc>
            </a:pPr>
            <a:endParaRPr lang="tr-TR" altLang="tr-TR" sz="1800" dirty="0"/>
          </a:p>
        </p:txBody>
      </p:sp>
      <p:pic>
        <p:nvPicPr>
          <p:cNvPr id="5124" name="Picture 4" descr="untitled">
            <a:extLst>
              <a:ext uri="{FF2B5EF4-FFF2-40B4-BE49-F238E27FC236}">
                <a16:creationId xmlns:a16="http://schemas.microsoft.com/office/drawing/2014/main" id="{D1C6B1DF-1F0D-4A85-B2CC-C58D768E1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2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blinds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F37E254F-E1FA-4512-980F-F2E277F29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altLang="tr-TR">
                <a:solidFill>
                  <a:srgbClr val="CC3300"/>
                </a:solidFill>
              </a:rPr>
              <a:t>HİKÂYE (ÖYKÜ)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A341CB6-7585-4710-B681-980C76DD3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Yaşanmış  ya  da yaşanabilecek  şekilde  tasarlanmış   </a:t>
            </a:r>
          </a:p>
          <a:p>
            <a:pPr marL="609600" indent="-609600" algn="ctr"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olayları  kişilere  bağlı  olarak  </a:t>
            </a:r>
          </a:p>
          <a:p>
            <a:pPr marL="609600" indent="-609600" algn="ctr"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belli  bir  yer  ve  zaman içinde   anlatan   türe</a:t>
            </a:r>
            <a:r>
              <a:rPr lang="tr-TR" altLang="tr-TR"/>
              <a:t>  </a:t>
            </a:r>
          </a:p>
          <a:p>
            <a:pPr marL="609600" indent="-609600" algn="ctr">
              <a:buFontTx/>
              <a:buNone/>
            </a:pPr>
            <a:r>
              <a:rPr lang="tr-TR" altLang="tr-TR" b="1" i="1">
                <a:solidFill>
                  <a:srgbClr val="CC3300"/>
                </a:solidFill>
              </a:rPr>
              <a:t>hikâye (öykü)</a:t>
            </a:r>
            <a:r>
              <a:rPr lang="tr-TR" altLang="tr-TR"/>
              <a:t>  </a:t>
            </a:r>
            <a:r>
              <a:rPr lang="tr-TR" altLang="tr-TR">
                <a:solidFill>
                  <a:schemeClr val="accent2"/>
                </a:solidFill>
              </a:rPr>
              <a:t>diyoruz.</a:t>
            </a:r>
          </a:p>
        </p:txBody>
      </p:sp>
      <p:pic>
        <p:nvPicPr>
          <p:cNvPr id="6151" name="Picture 7" descr="bir_yudum_hikaye">
            <a:extLst>
              <a:ext uri="{FF2B5EF4-FFF2-40B4-BE49-F238E27FC236}">
                <a16:creationId xmlns:a16="http://schemas.microsoft.com/office/drawing/2014/main" id="{E20B3822-3E89-4B51-86EA-F2007A2FB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1590675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kapak06">
            <a:extLst>
              <a:ext uri="{FF2B5EF4-FFF2-40B4-BE49-F238E27FC236}">
                <a16:creationId xmlns:a16="http://schemas.microsoft.com/office/drawing/2014/main" id="{A47E6AF6-1C1C-4FE9-B8A7-FF32E05DB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43200"/>
            <a:ext cx="1608138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over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655E1F-01C1-4C4B-8EEF-8E302F282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  </a:t>
            </a:r>
            <a:r>
              <a:rPr lang="tr-TR" altLang="tr-TR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HİKÂYENİN UNSURLARI</a:t>
            </a:r>
            <a:r>
              <a:rPr lang="tr-TR" altLang="tr-TR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293868B-B36E-483A-AD2C-ED7AC2C26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 altLang="tr-TR" sz="1800">
                <a:solidFill>
                  <a:srgbClr val="CC3300"/>
                </a:solidFill>
              </a:rPr>
              <a:t>OLAY: </a:t>
            </a:r>
            <a:r>
              <a:rPr lang="tr-TR" altLang="tr-TR" sz="1800"/>
              <a:t> Hikâyede  üzerinde  söz  söylenen  yaşantı  ya da  durumdur.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1800">
                <a:solidFill>
                  <a:srgbClr val="CC3300"/>
                </a:solidFill>
              </a:rPr>
              <a:t>KİŞİLER:</a:t>
            </a:r>
            <a:r>
              <a:rPr lang="tr-TR" altLang="tr-TR" sz="1800"/>
              <a:t>  Olayın  oluşmasında  etkili olan ya  olayı  yaşayan  insanlardır.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1800">
                <a:solidFill>
                  <a:srgbClr val="CC3300"/>
                </a:solidFill>
              </a:rPr>
              <a:t>YER:</a:t>
            </a:r>
            <a:r>
              <a:rPr lang="tr-TR" altLang="tr-TR" sz="1800"/>
              <a:t>  Olayın   yaşandığı  çevre  veya  mekândır.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1800">
                <a:solidFill>
                  <a:srgbClr val="CC3300"/>
                </a:solidFill>
              </a:rPr>
              <a:t>ZAMAN:</a:t>
            </a:r>
            <a:r>
              <a:rPr lang="tr-TR" altLang="tr-TR" sz="1800"/>
              <a:t> Olayın  yaşandığı  dönem,  an   mevsim  ya  da   gündür.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1800">
                <a:solidFill>
                  <a:srgbClr val="CC3300"/>
                </a:solidFill>
              </a:rPr>
              <a:t>DİL  VE  ANLATIM:</a:t>
            </a:r>
            <a:r>
              <a:rPr lang="tr-TR" altLang="tr-TR" sz="1800"/>
              <a:t> Hikâyenin dili açık,  akıcı  ve  günlük  konuşma  dilinden  farklı olarak, etkili  sözcük,  </a:t>
            </a:r>
            <a:r>
              <a:rPr lang="tr-TR" altLang="tr-TR" sz="1800">
                <a:hlinkClick r:id="rId3"/>
              </a:rPr>
              <a:t>deyim </a:t>
            </a:r>
            <a:r>
              <a:rPr lang="tr-TR" altLang="tr-TR" sz="1800"/>
              <a:t> </a:t>
            </a:r>
            <a:r>
              <a:rPr lang="tr-TR" altLang="tr-TR" sz="1800">
                <a:hlinkClick r:id="rId4"/>
              </a:rPr>
              <a:t>atasözü</a:t>
            </a:r>
            <a:r>
              <a:rPr lang="tr-TR" altLang="tr-TR" sz="1800"/>
              <a:t>  ve  tamlamalarla   zenginleştirilmiş   güzel   bir   dil  olmalıdır.  </a:t>
            </a:r>
          </a:p>
          <a:p>
            <a:pPr marL="609600" indent="-609600">
              <a:buFontTx/>
              <a:buNone/>
            </a:pPr>
            <a:r>
              <a:rPr lang="tr-TR" altLang="tr-TR" sz="1800"/>
              <a:t>	Anlatım  ise  iki  şekilde  olur:   Hikâye  kahramanlarından  birinin ağzından  yapılan  anlatım  </a:t>
            </a:r>
            <a:r>
              <a:rPr lang="tr-TR" altLang="tr-TR" sz="1800">
                <a:solidFill>
                  <a:schemeClr val="accent2"/>
                </a:solidFill>
              </a:rPr>
              <a:t>“hikâyede  birinci  kişili  anlatım”</a:t>
            </a:r>
            <a:r>
              <a:rPr lang="tr-TR" altLang="tr-TR" sz="1800"/>
              <a:t> </a:t>
            </a:r>
            <a:r>
              <a:rPr lang="tr-TR" altLang="tr-TR" sz="1800">
                <a:solidFill>
                  <a:schemeClr val="accent2"/>
                </a:solidFill>
              </a:rPr>
              <a:t>(ben anlatımı);</a:t>
            </a:r>
            <a:r>
              <a:rPr lang="tr-TR" altLang="tr-TR" sz="1800"/>
              <a:t> yazarın  ağzından  anlatılanlar  </a:t>
            </a:r>
            <a:r>
              <a:rPr lang="tr-TR" altLang="tr-TR" sz="1800">
                <a:solidFill>
                  <a:srgbClr val="669900"/>
                </a:solidFill>
              </a:rPr>
              <a:t>“hikâyede  üçüncü  kişili  anlatım” (o anlatımı).</a:t>
            </a:r>
          </a:p>
        </p:txBody>
      </p:sp>
    </p:spTree>
  </p:cSld>
  <p:clrMapOvr>
    <a:masterClrMapping/>
  </p:clrMapOvr>
  <p:transition spd="med">
    <p:newsflash/>
    <p:sndAc>
      <p:stSnd>
        <p:snd r:embed="rId2" name="wind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2540674-1258-4FAA-A9EB-A2B18BC80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CC3300"/>
                </a:solidFill>
              </a:rPr>
              <a:t>HİKÂYEDE PLÂN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386F4BE-E2E1-4CFE-8285-641B68F9C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tr-TR" altLang="tr-TR" sz="2000"/>
              <a:t>	Hikâyenin    planı  da   diğer    yazı  türlerinde   olduğu  gibi</a:t>
            </a:r>
          </a:p>
          <a:p>
            <a:pPr marL="609600" indent="-609600">
              <a:buFontTx/>
              <a:buNone/>
            </a:pPr>
            <a:r>
              <a:rPr lang="tr-TR" altLang="tr-TR" sz="2000"/>
              <a:t>üç  bölümden  oluşur; ancak bu  bölümlerin  adları  farklıdır. Bunlar: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000">
                <a:solidFill>
                  <a:srgbClr val="CC3300"/>
                </a:solidFill>
              </a:rPr>
              <a:t>SERİM:</a:t>
            </a:r>
            <a:r>
              <a:rPr lang="tr-TR" altLang="tr-TR" sz="2000"/>
              <a:t>   Hikâyenin   giriş   bölümüdür.Bu  bölümde  olayın geçtiği  çevre ,  kişiler tanıtılarak  ana  olaya giriş  yapılır.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000">
                <a:solidFill>
                  <a:srgbClr val="CC3300"/>
                </a:solidFill>
              </a:rPr>
              <a:t>DÜĞÜM:</a:t>
            </a:r>
            <a:r>
              <a:rPr lang="tr-TR" altLang="tr-TR" sz="2000"/>
              <a:t> Hikâyenin  bütün  yönleriyle  anlatıldığı en  geniş  bölümdür.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000">
                <a:solidFill>
                  <a:srgbClr val="CC3300"/>
                </a:solidFill>
              </a:rPr>
              <a:t>ÇÖZÜM :</a:t>
            </a:r>
            <a:r>
              <a:rPr lang="tr-TR" altLang="tr-TR" sz="2000"/>
              <a:t> Hikâyenin sonuç  bölümü  olup   merakın bir  sonuca bağlanarak  giderildiği bölümdür. </a:t>
            </a:r>
          </a:p>
          <a:p>
            <a:pPr marL="609600" indent="-609600">
              <a:buFontTx/>
              <a:buNone/>
            </a:pPr>
            <a:r>
              <a:rPr lang="tr-TR" altLang="tr-TR" sz="2000"/>
              <a:t>	Ancak  bütün hikâyelerde  bu plân uygulanmaz, bazı  öykülerde  başlangıç  ve sonuç  bölümü  yoktur .Bu bölümler  okuyucu  tarafından  tamamlanır. </a:t>
            </a:r>
          </a:p>
        </p:txBody>
      </p:sp>
    </p:spTree>
  </p:cSld>
  <p:clrMapOvr>
    <a:masterClrMapping/>
  </p:clrMapOvr>
  <p:transition spd="med">
    <p:comb dir="vert"/>
    <p:sndAc>
      <p:stSnd>
        <p:snd r:embed="rId2" name="typ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38F4DF7-2E11-40A1-82AC-053860C85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altLang="tr-TR" sz="2400">
                <a:solidFill>
                  <a:srgbClr val="CC3300"/>
                </a:solidFill>
              </a:rPr>
              <a:t>Ö Y K Ü  Ç E Ş İ T L E R İ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38143A9-A05A-411F-B758-7FA469C0D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000"/>
              <a:t>	</a:t>
            </a:r>
            <a:r>
              <a:rPr lang="tr-TR" altLang="tr-TR" sz="1800"/>
              <a:t>Hikâye,hayatın  bütünü  içinde  fakat  bir  bölümü  üzerine  kurulmuş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derinliği  olan  bir  büyüteçtir.  Bu büyüteç  altında  kimi  zaman   olay 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bir  plân içinde, kişi,  zaman,  çevre  bağlantısı  içinde   hikâye  boyunca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irdelenir.  Kimi  zaman  da  büyütecin  altında  incelenen  olay  değil,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hayatın  küçük  bir  kesiti, insan  gerçeğinin  kendisidir.  Bu  da öykünün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çeşitlerini   oluşturur.   Buna  göre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	</a:t>
            </a:r>
            <a:r>
              <a:rPr lang="tr-TR" altLang="tr-TR" sz="1800">
                <a:solidFill>
                  <a:srgbClr val="CC3300"/>
                </a:solidFill>
              </a:rPr>
              <a:t>1) OLAY ( KLASİK  VAK’A )  HİKÂYESİ: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>
                <a:solidFill>
                  <a:srgbClr val="CC3300"/>
                </a:solidFill>
              </a:rPr>
              <a:t>	</a:t>
            </a:r>
            <a:r>
              <a:rPr lang="tr-TR" altLang="tr-TR" sz="1800"/>
              <a:t>Bir  olayı  ele  alarak,  serim,   düğüm,   çözüm   plânıyla  anlatıp  bir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sonuca  bağlayan  öykülerdir.  Kahramanlar  ve çevrenin  tasvirine  yer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verilir.   Bir  fikir  verilmeye  çalışılır; okuyucuda  merak   ve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heyecan  uyandırılır.Bu   tür,  Fransız  yazar </a:t>
            </a:r>
            <a:r>
              <a:rPr lang="tr-TR" altLang="tr-TR" sz="1800">
                <a:solidFill>
                  <a:srgbClr val="CC3300"/>
                </a:solidFill>
              </a:rPr>
              <a:t>Guy de Maupassant</a:t>
            </a:r>
            <a:r>
              <a:rPr lang="tr-TR" altLang="tr-TR" sz="1800"/>
              <a:t> ( Guy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dö Mopasan) tarafından   yaygınlaştırıldığı  için  </a:t>
            </a:r>
            <a:r>
              <a:rPr lang="tr-TR" altLang="tr-TR" sz="1800">
                <a:solidFill>
                  <a:srgbClr val="CC3300"/>
                </a:solidFill>
              </a:rPr>
              <a:t>“Mopasan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>
                <a:solidFill>
                  <a:srgbClr val="CC3300"/>
                </a:solidFill>
              </a:rPr>
              <a:t>Tarzı  Hikâye” </a:t>
            </a:r>
            <a:r>
              <a:rPr lang="tr-TR" altLang="tr-TR" sz="1800"/>
              <a:t> de  denir.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/>
              <a:t>	Bu  tarzın  bizdeki  en  önemli  temsilcileri:  </a:t>
            </a:r>
            <a:r>
              <a:rPr lang="tr-TR" altLang="tr-TR" sz="1800">
                <a:hlinkClick r:id="rId3"/>
              </a:rPr>
              <a:t>Ömer  Seyfettin</a:t>
            </a:r>
            <a:r>
              <a:rPr lang="tr-TR" altLang="tr-TR" sz="1800"/>
              <a:t>,   </a:t>
            </a:r>
            <a:r>
              <a:rPr lang="tr-TR" altLang="tr-TR" sz="1800">
                <a:hlinkClick r:id="rId4"/>
              </a:rPr>
              <a:t>Refik  Halit 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1800">
                <a:hlinkClick r:id="rId4"/>
              </a:rPr>
              <a:t> Karay</a:t>
            </a:r>
            <a:r>
              <a:rPr lang="tr-TR" altLang="tr-TR" sz="1800"/>
              <a:t>, </a:t>
            </a:r>
            <a:r>
              <a:rPr lang="tr-TR" altLang="tr-TR" sz="1800">
                <a:hlinkClick r:id="rId5"/>
              </a:rPr>
              <a:t>Hüseyin Rahmi  Gürpınar </a:t>
            </a:r>
            <a:r>
              <a:rPr lang="tr-TR" altLang="tr-TR" sz="1800"/>
              <a:t> ve  </a:t>
            </a:r>
            <a:r>
              <a:rPr lang="tr-TR" altLang="tr-TR" sz="1800">
                <a:hlinkClick r:id="rId6"/>
              </a:rPr>
              <a:t>Reşat  Nuri  Güntekin</a:t>
            </a:r>
            <a:r>
              <a:rPr lang="tr-TR" altLang="tr-TR" sz="1800"/>
              <a:t>’dir.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1800"/>
          </a:p>
        </p:txBody>
      </p:sp>
      <p:pic>
        <p:nvPicPr>
          <p:cNvPr id="11268" name="Picture 4" descr="n26862">
            <a:extLst>
              <a:ext uri="{FF2B5EF4-FFF2-40B4-BE49-F238E27FC236}">
                <a16:creationId xmlns:a16="http://schemas.microsoft.com/office/drawing/2014/main" id="{8F011E54-55F8-49DD-B5B7-C30120D07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10874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  <p:sndAc>
      <p:stSnd>
        <p:snd r:embed="rId2" name="bomb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F6F7CF4-B25A-4639-8342-F5188E18D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000">
                <a:solidFill>
                  <a:srgbClr val="CC3300"/>
                </a:solidFill>
              </a:rPr>
              <a:t>2)  DURUM   ( KESİT  )  HİKÂYESİ:</a:t>
            </a:r>
            <a:br>
              <a:rPr lang="tr-TR" altLang="tr-TR" sz="2000">
                <a:solidFill>
                  <a:srgbClr val="CC3300"/>
                </a:solidFill>
              </a:rPr>
            </a:br>
            <a:endParaRPr lang="tr-TR" altLang="tr-TR" sz="2000">
              <a:solidFill>
                <a:srgbClr val="CC3300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F358C27-0822-4B18-BAE0-B12B9A9FF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z="2000"/>
              <a:t>	Bir olayı  değil   </a:t>
            </a:r>
            <a:r>
              <a:rPr lang="tr-TR" altLang="tr-TR" sz="2000">
                <a:hlinkClick r:id="rId3"/>
              </a:rPr>
              <a:t>günlük</a:t>
            </a:r>
            <a:r>
              <a:rPr lang="tr-TR" altLang="tr-TR" sz="2000"/>
              <a:t>  yaşamın  her  hangi  bir  kesitini   ele  alıp  </a:t>
            </a:r>
          </a:p>
          <a:p>
            <a:pPr>
              <a:buFontTx/>
              <a:buNone/>
            </a:pPr>
            <a:r>
              <a:rPr lang="tr-TR" altLang="tr-TR" sz="2000"/>
              <a:t>anlatan  öykülerdir   Serim,  düğüm,  çözüm  planına  uyulmaz.  Belli  </a:t>
            </a:r>
          </a:p>
          <a:p>
            <a:pPr>
              <a:buFontTx/>
              <a:buNone/>
            </a:pPr>
            <a:r>
              <a:rPr lang="tr-TR" altLang="tr-TR" sz="2000"/>
              <a:t>bir sonucu  da  yoktur. </a:t>
            </a:r>
          </a:p>
          <a:p>
            <a:pPr>
              <a:buFontTx/>
              <a:buNone/>
            </a:pPr>
            <a:r>
              <a:rPr lang="tr-TR" altLang="tr-TR" sz="2000"/>
              <a:t>	Merak  ve  heyecandan  çok  duygu  ve  hayallere  yer  verilir;  fikre  </a:t>
            </a:r>
          </a:p>
          <a:p>
            <a:pPr>
              <a:buFontTx/>
              <a:buNone/>
            </a:pPr>
            <a:r>
              <a:rPr lang="tr-TR" altLang="tr-TR" sz="2000"/>
              <a:t>önem   verilmez,  kişiler  kendi  doğal  ortamlarında  hissettirilir.  </a:t>
            </a:r>
          </a:p>
          <a:p>
            <a:pPr>
              <a:buFontTx/>
              <a:buNone/>
            </a:pPr>
            <a:r>
              <a:rPr lang="tr-TR" altLang="tr-TR" sz="2000"/>
              <a:t>Olayların ve  durumların  akışı  okuyucunun  hayal  gücüne  bırakılır.</a:t>
            </a:r>
          </a:p>
          <a:p>
            <a:pPr>
              <a:buFontTx/>
              <a:buNone/>
            </a:pPr>
            <a:r>
              <a:rPr lang="tr-TR" altLang="tr-TR" sz="2000"/>
              <a:t>Bu  tarzın  dünya  edebiyatında  ilk temsilcisi  Rus  yazar  </a:t>
            </a:r>
            <a:r>
              <a:rPr lang="tr-TR" altLang="tr-TR" sz="2000">
                <a:solidFill>
                  <a:srgbClr val="CC3300"/>
                </a:solidFill>
              </a:rPr>
              <a:t>Anton</a:t>
            </a:r>
          </a:p>
          <a:p>
            <a:pPr>
              <a:buFontTx/>
              <a:buNone/>
            </a:pPr>
            <a:r>
              <a:rPr lang="tr-TR" altLang="tr-TR" sz="2000">
                <a:solidFill>
                  <a:srgbClr val="CC3300"/>
                </a:solidFill>
              </a:rPr>
              <a:t>Çehov</a:t>
            </a:r>
            <a:r>
              <a:rPr lang="tr-TR" altLang="tr-TR" sz="2000"/>
              <a:t>   olduğu   için  </a:t>
            </a:r>
            <a:r>
              <a:rPr lang="tr-TR" altLang="tr-TR" sz="2000">
                <a:solidFill>
                  <a:srgbClr val="CC3300"/>
                </a:solidFill>
              </a:rPr>
              <a:t>“Çehov   Tarzı Hikâye”</a:t>
            </a:r>
            <a:r>
              <a:rPr lang="tr-TR" altLang="tr-TR" sz="2000"/>
              <a:t>  de denir.</a:t>
            </a:r>
          </a:p>
          <a:p>
            <a:pPr>
              <a:buFontTx/>
              <a:buNone/>
            </a:pPr>
            <a:r>
              <a:rPr lang="tr-TR" altLang="tr-TR" sz="2000"/>
              <a:t>Bizdeki  en  güçlü  temsilcileri:</a:t>
            </a:r>
          </a:p>
          <a:p>
            <a:pPr>
              <a:buFontTx/>
              <a:buNone/>
            </a:pPr>
            <a:r>
              <a:rPr lang="tr-TR" altLang="tr-TR" sz="2000">
                <a:hlinkClick r:id="rId4"/>
              </a:rPr>
              <a:t>Sait  Faik  Abasıyanık</a:t>
            </a:r>
            <a:r>
              <a:rPr lang="tr-TR" altLang="tr-TR" sz="2000"/>
              <a:t>,  </a:t>
            </a:r>
            <a:r>
              <a:rPr lang="tr-TR" altLang="tr-TR" sz="2000">
                <a:hlinkClick r:id="rId5"/>
              </a:rPr>
              <a:t>Memduh   Şevket  Esendal</a:t>
            </a:r>
            <a:r>
              <a:rPr lang="tr-TR" altLang="tr-TR" sz="2000"/>
              <a:t>  ve </a:t>
            </a:r>
            <a:r>
              <a:rPr lang="tr-TR" altLang="tr-TR" sz="2000">
                <a:hlinkClick r:id="rId6"/>
              </a:rPr>
              <a:t>Tarık  Buğra</a:t>
            </a:r>
            <a:r>
              <a:rPr lang="tr-TR" altLang="tr-TR" sz="2000"/>
              <a:t>’dır.</a:t>
            </a:r>
          </a:p>
          <a:p>
            <a:pPr>
              <a:buFontTx/>
              <a:buNone/>
            </a:pPr>
            <a:endParaRPr lang="tr-TR" altLang="tr-TR" sz="2000"/>
          </a:p>
        </p:txBody>
      </p:sp>
      <p:pic>
        <p:nvPicPr>
          <p:cNvPr id="12292" name="Picture 4" descr="vxvxbinn4px">
            <a:extLst>
              <a:ext uri="{FF2B5EF4-FFF2-40B4-BE49-F238E27FC236}">
                <a16:creationId xmlns:a16="http://schemas.microsoft.com/office/drawing/2014/main" id="{4B173557-9CE7-40D7-ACC1-B75B8F688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9747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A51A347-7BE4-4B1D-BF87-2037F2AE9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000">
                <a:solidFill>
                  <a:srgbClr val="CC3300"/>
                </a:solidFill>
              </a:rPr>
              <a:t>3)  MODERN    HİKÂYE :</a:t>
            </a:r>
            <a:r>
              <a:rPr lang="tr-TR" altLang="tr-TR"/>
              <a:t>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389292-8811-47CE-A04E-A8096EC16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	Diğer  öykü  çeşitlerinden  farklı  olarak,  insanların  her  gün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gördükleri fakat  düşünemedikleri  bazı  durumların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gerisindeki    gerçekleri,  hayaller ve  bir  takım olağanüstülüklerle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gösteren  hikâyelerdir.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	Hikâyede  bir  tür  olarak  1920’lerde  ilk  defa  batıda  görülen   bu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anlayışın  en güçlü   temsilcisi  Fransız</a:t>
            </a:r>
            <a:r>
              <a:rPr lang="tr-TR" altLang="tr-TR" sz="2000" dirty="0">
                <a:solidFill>
                  <a:srgbClr val="CC3300"/>
                </a:solidFill>
              </a:rPr>
              <a:t>  Kafka</a:t>
            </a:r>
            <a:r>
              <a:rPr lang="tr-TR" altLang="tr-TR" sz="2000" dirty="0"/>
              <a:t>’dır.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	Bizdeki  ilk  temsilcisi  </a:t>
            </a:r>
            <a:r>
              <a:rPr lang="tr-TR" altLang="tr-TR" sz="2000" dirty="0">
                <a:hlinkClick r:id="rId3"/>
              </a:rPr>
              <a:t>Haldun  Taner</a:t>
            </a:r>
            <a:r>
              <a:rPr lang="tr-TR" altLang="tr-TR" sz="2000" dirty="0"/>
              <a:t>’dir.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	Genellikle  büyük  şehirlerdeki  yozlaşmış  tipleri,  sosyal  ve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toplumsal  bozuklukları ,  felsefi  bir  yaklaşımla,  ince  bir  yergi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ve  yer  yer  alay  katarak,  irdeleyici  biçimde   gözler  önüne  serer.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dirty="0"/>
          </a:p>
        </p:txBody>
      </p:sp>
    </p:spTree>
  </p:cSld>
  <p:clrMapOvr>
    <a:masterClrMapping/>
  </p:clrMapOvr>
  <p:transition spd="med">
    <p:zoom dir="in"/>
    <p:sndAc>
      <p:stSnd>
        <p:snd r:embed="rId2" name="push.wav"/>
      </p:stSnd>
    </p:sndAc>
  </p:transition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35</Words>
  <Application>Microsoft Office PowerPoint</Application>
  <PresentationFormat>Ekran Gösterisi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Arial</vt:lpstr>
      <vt:lpstr>Varsayılan Tasarım</vt:lpstr>
      <vt:lpstr>HİKÂYE (ÖYKÜ)</vt:lpstr>
      <vt:lpstr>HİKÂYE (ÖYKÜ)</vt:lpstr>
      <vt:lpstr>  HİKÂYENİN UNSURLARI </vt:lpstr>
      <vt:lpstr>HİKÂYEDE PLÂN</vt:lpstr>
      <vt:lpstr>Ö Y K Ü  Ç E Ş İ T L E R İ</vt:lpstr>
      <vt:lpstr>2)  DURUM   ( KESİT  )  HİKÂYESİ: </vt:lpstr>
      <vt:lpstr>3)  MODERN    HİKÂYE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Hikaye (Öykü) Nedir</dc:title>
  <dc:creator>SEVCAN ÖZDEN</dc:creator>
  <cp:keywords>hikaye;öykü</cp:keywords>
  <cp:lastModifiedBy>mehmet genç</cp:lastModifiedBy>
  <cp:revision>30</cp:revision>
  <cp:lastPrinted>1601-01-01T00:00:00Z</cp:lastPrinted>
  <dcterms:created xsi:type="dcterms:W3CDTF">2008-10-19T13:08:52Z</dcterms:created>
  <dcterms:modified xsi:type="dcterms:W3CDTF">2018-09-06T11:14:19Z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