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33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2B6A0A-DAE3-477D-89AF-C4F619F5F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A9FB643-0250-4B9D-841E-CA181FB2B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93CC5BD-44E1-460A-A33A-6FD086BA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DE9F33-CB87-4A16-8E97-2E260415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FD3152-2A0B-4260-B20E-AEDE3ECB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0A450-ECA9-4954-82AD-D3ED3A4CF82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5870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A5D6B3-1668-4F59-9A67-589EC0A18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AC55B84-69B3-40CB-9554-F346C1EE8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72EE823-B5A5-4D83-8A0E-BF05272E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E4399F1-E627-490B-85E7-778A1EF5E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5B5AAF-312B-4A8E-A356-80769373E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56B53-604E-4ED5-995C-DD07A15A14B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0873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462BB60-31F4-4AF2-A625-B5C49DF7E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561E259-8C66-4956-A52D-73FD53D3E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5E7802F-2F05-4F1C-A11E-989B2DE7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154102-9EA1-44FA-A9C9-5FE1C3211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5A49059-E1DE-400E-A8DC-6592E5D1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31FC8-CD4A-44A2-8CF0-F48F38F6924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7847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4B9AB9-AC6F-459D-86D0-208BAD71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DA4EC8-D234-40BC-9219-C475A8216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0AD52E-E09C-4153-87D3-1D5D69C40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C00DC93-61FD-4667-87DE-426646D7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5F0A08-44EE-4447-8A0F-DA1A6FE9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5ACA0-3007-4598-B449-953C23B264E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2502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BE4046-1AC9-4BB1-9E23-404F146E7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BF10E51-D1B4-4E7E-8AE5-5E10D76F3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D717F30-6FF4-49F6-9C79-3642230B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F7E6B0C-9DEC-4360-9EFB-F2E949B3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F0BEB0-2E31-443B-89B9-892195C9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68685-140C-4AC2-8980-5C6ABA76068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224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7D106F-FC3F-4008-A82D-BC021AC42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26B947-7F67-4428-8F40-286732599D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BB42136-E243-4F01-85D7-8B537B00A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0E560F6-06B3-4AB2-931B-3C84EFFE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F9F67AB-6ABF-4C96-B4DC-7F9C88D7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A92C760-C1A8-479F-9A22-6B1FFA17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9B7DC-73ED-4DBB-9849-E97ED714C85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740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77ADB8-E48A-4261-BD3B-0520DC55A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DC3B69B-E22E-4942-9824-3AEAF3BBB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592A602-6A5B-4039-8EE6-4C00FAAEB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84BA778-A138-433D-B50C-102B0EB1B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5899DA5-99CB-4F83-8937-10E46AEB1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5A37F0B-FC1A-45D7-BD9E-74DBEC734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64C4D8C-5241-4C80-8BCF-24EE0CA9B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65C0330-4A0B-41E9-978E-2C5979C0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78103-7630-4966-A6CD-E221CF4DA4F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4184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3D3C2B-BD9D-40C6-9E06-23B731714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9CACC42-3239-42B7-AB9C-9D266F2EB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1BE8F4D-0E15-4722-A3C1-184159D5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E2C9FB1-9C4A-4F85-A376-18B360748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85979-111B-4709-B3D6-A86C1E4291F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56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88C6F82-6CD5-430D-A2A5-578BA38A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A10381-727A-437A-80E9-5D8A77DFE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357078E-BD4C-4980-AD00-A3D3E923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5904E-ADA2-49D0-8B34-BA1A2360585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3982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48B839-1765-4C39-B7A0-5C965F2FB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524B15-D26D-4705-821F-356B160E6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2CE3FC3-77B3-4884-8E76-336815EAA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0F221AC-4499-4AF4-A278-A63CDB2CB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1C7BAB9-8D90-4D50-9FCB-D29B48D4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B4F0935-ECF7-4989-AAA3-26EB9008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0CF01-9E01-479D-9E87-E73EC2F891F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8053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29CAB5-6FCA-4902-85F9-BE8C51D2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75C3BE6-5EB7-4A2C-8BF0-DC9DB0ED98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96934B8-812D-4BCB-AE9A-B129B2326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22D97ED-D735-4314-B869-CF7034A3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6479C9C-F777-41D1-9DD3-E2B85881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A4033CB-FAA5-47A3-B687-73D90DBD5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7601B-9E87-44B0-BE71-3AA3C835812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5720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A41FC9-173A-4367-996B-C96C62241D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9E35190-167A-4725-A3DD-A87B208CC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0BB3EE-B255-4851-8F4F-6A969824F9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B76D12-131F-4481-B9F7-9B2376AA9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tr-T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28FC02-060D-4E1D-9923-23AA05E809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316FD0-8768-4525-AE07-1DF4238B3F16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6E7FE68-11B9-494F-B169-FCA52AE92B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 anchor="ctr"/>
          <a:lstStyle/>
          <a:p>
            <a:r>
              <a:rPr lang="en-US" altLang="tr-TR" sz="5400" b="1">
                <a:solidFill>
                  <a:srgbClr val="FFFF00"/>
                </a:solidFill>
              </a:rPr>
              <a:t>CÜMLENİN ÖGELERİ</a:t>
            </a:r>
            <a:br>
              <a:rPr lang="en-US" altLang="tr-TR" sz="5400" b="1">
                <a:solidFill>
                  <a:srgbClr val="FFFF00"/>
                </a:solidFill>
              </a:rPr>
            </a:br>
            <a:br>
              <a:rPr lang="en-US" altLang="tr-TR" sz="5400" b="1">
                <a:solidFill>
                  <a:srgbClr val="FFFF00"/>
                </a:solidFill>
              </a:rPr>
            </a:br>
            <a:r>
              <a:rPr lang="en-US" altLang="tr-TR" sz="5400" b="1">
                <a:solidFill>
                  <a:srgbClr val="FFFF00"/>
                </a:solidFill>
              </a:rPr>
              <a:t>YÜKLEM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7E38948-E379-451D-8979-F0FAF8849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YÜKLEMİN ÖZELLİKLERİ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B429339-D1A7-4200-AF6D-FACE452395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tr-TR"/>
              <a:t>Yüklem, yargı taşıyan bir fiil veya isimdir.</a:t>
            </a:r>
          </a:p>
          <a:p>
            <a:pPr marL="609600" indent="-609600">
              <a:buFontTx/>
              <a:buAutoNum type="arabicPeriod"/>
            </a:pPr>
            <a:r>
              <a:rPr lang="en-US" altLang="tr-TR"/>
              <a:t>Bu fiil veya isimler, ekli veya eksiz olabilir:</a:t>
            </a:r>
            <a:br>
              <a:rPr lang="en-US" altLang="tr-TR"/>
            </a:br>
            <a:r>
              <a:rPr lang="en-US" altLang="tr-TR">
                <a:solidFill>
                  <a:srgbClr val="3366FF"/>
                </a:solidFill>
              </a:rPr>
              <a:t>Arkadaşını ele verdi.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Çocuğa çikolata al.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Bazı insanlar çok tembeldir.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Hava çok kara.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1B32FFA-0F4B-4873-B9CD-11FC12E7D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YÜKLEMİN ÖZELLİKLERİ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62EFB9D-F976-406D-8790-8B52CD94B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en-US" altLang="tr-TR"/>
              <a:t>Türkçede yüklem cümlenin sonunda bulunur:</a:t>
            </a:r>
            <a:br>
              <a:rPr lang="en-US" altLang="tr-TR"/>
            </a:br>
            <a:r>
              <a:rPr lang="en-US" altLang="tr-TR">
                <a:solidFill>
                  <a:srgbClr val="3366FF"/>
                </a:solidFill>
              </a:rPr>
              <a:t>Bu adada kamplumbağalar çok uzun </a:t>
            </a:r>
            <a:r>
              <a:rPr lang="en-US" altLang="tr-TR" u="sng">
                <a:solidFill>
                  <a:srgbClr val="3366FF"/>
                </a:solidFill>
              </a:rPr>
              <a:t>yaşar</a:t>
            </a:r>
            <a:r>
              <a:rPr lang="en-US" altLang="tr-TR">
                <a:solidFill>
                  <a:srgbClr val="3366FF"/>
                </a:solidFill>
              </a:rPr>
              <a:t>.</a:t>
            </a:r>
          </a:p>
          <a:p>
            <a:pPr marL="609600" indent="-609600">
              <a:buFontTx/>
              <a:buAutoNum type="arabicPeriod" startAt="3"/>
            </a:pPr>
            <a:r>
              <a:rPr lang="en-US" altLang="tr-TR"/>
              <a:t>Ancak, konuşma dilinde, şiirde ve atasözlerinde yüklem cümlenin başında veya ortasında da kullanılabilir:</a:t>
            </a:r>
            <a:br>
              <a:rPr lang="en-US" altLang="tr-TR"/>
            </a:br>
            <a:r>
              <a:rPr lang="en-US" altLang="tr-TR" u="sng">
                <a:solidFill>
                  <a:srgbClr val="3366FF"/>
                </a:solidFill>
              </a:rPr>
              <a:t>Sakla</a:t>
            </a:r>
            <a:r>
              <a:rPr lang="en-US" altLang="tr-TR">
                <a:solidFill>
                  <a:srgbClr val="3366FF"/>
                </a:solidFill>
              </a:rPr>
              <a:t> samanı, </a:t>
            </a:r>
            <a:r>
              <a:rPr lang="en-US" altLang="tr-TR" u="sng">
                <a:solidFill>
                  <a:srgbClr val="3366FF"/>
                </a:solidFill>
              </a:rPr>
              <a:t>gelir</a:t>
            </a:r>
            <a:r>
              <a:rPr lang="en-US" altLang="tr-TR">
                <a:solidFill>
                  <a:srgbClr val="3366FF"/>
                </a:solidFill>
              </a:rPr>
              <a:t> zamanı.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Ne kadar </a:t>
            </a:r>
            <a:r>
              <a:rPr lang="en-US" altLang="tr-TR" u="sng">
                <a:solidFill>
                  <a:srgbClr val="3366FF"/>
                </a:solidFill>
              </a:rPr>
              <a:t>süslüsünüz</a:t>
            </a:r>
            <a:r>
              <a:rPr lang="en-US" altLang="tr-TR">
                <a:solidFill>
                  <a:srgbClr val="3366FF"/>
                </a:solidFill>
              </a:rPr>
              <a:t> bugün?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 u="sng">
                <a:solidFill>
                  <a:srgbClr val="3366FF"/>
                </a:solidFill>
              </a:rPr>
              <a:t>Sabreyle</a:t>
            </a:r>
            <a:r>
              <a:rPr lang="en-US" altLang="tr-TR">
                <a:solidFill>
                  <a:srgbClr val="3366FF"/>
                </a:solidFill>
              </a:rPr>
              <a:t> işine, hayır </a:t>
            </a:r>
            <a:r>
              <a:rPr lang="en-US" altLang="tr-TR" u="sng">
                <a:solidFill>
                  <a:srgbClr val="3366FF"/>
                </a:solidFill>
              </a:rPr>
              <a:t>gelsin</a:t>
            </a:r>
            <a:r>
              <a:rPr lang="en-US" altLang="tr-TR">
                <a:solidFill>
                  <a:srgbClr val="3366FF"/>
                </a:solidFill>
              </a:rPr>
              <a:t> başına.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9178351-A648-4CB1-99CF-67B922994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YÜKLEMİN ÖZELLİKLERİ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761173-2B8B-47B0-AEC9-5F632CCAE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tr-TR">
                <a:solidFill>
                  <a:srgbClr val="3366FF"/>
                </a:solidFill>
              </a:rPr>
              <a:t>Mustafa Kemal’in kağnısı </a:t>
            </a:r>
            <a:r>
              <a:rPr lang="en-US" altLang="tr-TR" u="sng">
                <a:solidFill>
                  <a:srgbClr val="3366FF"/>
                </a:solidFill>
              </a:rPr>
              <a:t>derdi</a:t>
            </a:r>
            <a:r>
              <a:rPr lang="en-US" altLang="tr-TR">
                <a:solidFill>
                  <a:srgbClr val="3366FF"/>
                </a:solidFill>
              </a:rPr>
              <a:t>, kağnısına,</a:t>
            </a:r>
          </a:p>
          <a:p>
            <a:pPr>
              <a:buFontTx/>
              <a:buNone/>
            </a:pPr>
            <a:r>
              <a:rPr lang="en-US" altLang="tr-TR">
                <a:solidFill>
                  <a:srgbClr val="3366FF"/>
                </a:solidFill>
              </a:rPr>
              <a:t>Mermi </a:t>
            </a:r>
            <a:r>
              <a:rPr lang="en-US" altLang="tr-TR" u="sng">
                <a:solidFill>
                  <a:srgbClr val="3366FF"/>
                </a:solidFill>
              </a:rPr>
              <a:t>taşırdı</a:t>
            </a:r>
            <a:r>
              <a:rPr lang="en-US" altLang="tr-TR">
                <a:solidFill>
                  <a:srgbClr val="3366FF"/>
                </a:solidFill>
              </a:rPr>
              <a:t> öteye, dağ taş </a:t>
            </a:r>
            <a:r>
              <a:rPr lang="en-US" altLang="tr-TR" u="sng">
                <a:solidFill>
                  <a:srgbClr val="3366FF"/>
                </a:solidFill>
              </a:rPr>
              <a:t>aşardı</a:t>
            </a:r>
            <a:r>
              <a:rPr lang="en-US" altLang="tr-TR">
                <a:solidFill>
                  <a:srgbClr val="3366FF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altLang="tr-TR">
                <a:solidFill>
                  <a:srgbClr val="3366FF"/>
                </a:solidFill>
              </a:rPr>
              <a:t>Çabuk </a:t>
            </a:r>
            <a:r>
              <a:rPr lang="en-US" altLang="tr-TR" u="sng">
                <a:solidFill>
                  <a:srgbClr val="3366FF"/>
                </a:solidFill>
              </a:rPr>
              <a:t>giderdi</a:t>
            </a:r>
            <a:r>
              <a:rPr lang="en-US" altLang="tr-TR">
                <a:solidFill>
                  <a:srgbClr val="3366FF"/>
                </a:solidFill>
              </a:rPr>
              <a:t>, çok </a:t>
            </a:r>
            <a:r>
              <a:rPr lang="en-US" altLang="tr-TR" u="sng">
                <a:solidFill>
                  <a:srgbClr val="3366FF"/>
                </a:solidFill>
              </a:rPr>
              <a:t>götürürdü</a:t>
            </a:r>
            <a:r>
              <a:rPr lang="en-US" altLang="tr-TR">
                <a:solidFill>
                  <a:srgbClr val="3366FF"/>
                </a:solidFill>
              </a:rPr>
              <a:t> Elifçik,</a:t>
            </a:r>
          </a:p>
          <a:p>
            <a:pPr>
              <a:buFontTx/>
              <a:buNone/>
            </a:pPr>
            <a:r>
              <a:rPr lang="en-US" altLang="tr-TR">
                <a:solidFill>
                  <a:srgbClr val="3366FF"/>
                </a:solidFill>
              </a:rPr>
              <a:t>Nam </a:t>
            </a:r>
            <a:r>
              <a:rPr lang="en-US" altLang="tr-TR" u="sng">
                <a:solidFill>
                  <a:srgbClr val="3366FF"/>
                </a:solidFill>
              </a:rPr>
              <a:t>salmıştı</a:t>
            </a:r>
            <a:r>
              <a:rPr lang="en-US" altLang="tr-TR">
                <a:solidFill>
                  <a:srgbClr val="3366FF"/>
                </a:solidFill>
              </a:rPr>
              <a:t> asker içinde</a:t>
            </a:r>
          </a:p>
          <a:p>
            <a:pPr>
              <a:buFontTx/>
              <a:buNone/>
            </a:pPr>
            <a:r>
              <a:rPr lang="en-US" altLang="tr-TR">
                <a:solidFill>
                  <a:srgbClr val="3366FF"/>
                </a:solidFill>
              </a:rPr>
              <a:t>Bu kez herkesten evvel </a:t>
            </a:r>
            <a:r>
              <a:rPr lang="en-US" altLang="tr-TR" u="sng">
                <a:solidFill>
                  <a:srgbClr val="3366FF"/>
                </a:solidFill>
              </a:rPr>
              <a:t>almıştı</a:t>
            </a:r>
            <a:r>
              <a:rPr lang="en-US" altLang="tr-TR">
                <a:solidFill>
                  <a:srgbClr val="3366FF"/>
                </a:solidFill>
              </a:rPr>
              <a:t> yükünü,</a:t>
            </a:r>
          </a:p>
          <a:p>
            <a:pPr>
              <a:buFontTx/>
              <a:buNone/>
            </a:pPr>
            <a:r>
              <a:rPr lang="en-US" altLang="tr-TR" u="sng">
                <a:solidFill>
                  <a:srgbClr val="3366FF"/>
                </a:solidFill>
              </a:rPr>
              <a:t>Doğrulmuştu</a:t>
            </a:r>
            <a:r>
              <a:rPr lang="en-US" altLang="tr-TR">
                <a:solidFill>
                  <a:srgbClr val="3366FF"/>
                </a:solidFill>
              </a:rPr>
              <a:t> yola, önceden önceden.</a:t>
            </a:r>
          </a:p>
          <a:p>
            <a:pPr algn="r">
              <a:buFontTx/>
              <a:buNone/>
            </a:pPr>
            <a:endParaRPr lang="en-US" altLang="tr-TR">
              <a:solidFill>
                <a:srgbClr val="3366FF"/>
              </a:solidFill>
            </a:endParaRPr>
          </a:p>
          <a:p>
            <a:pPr algn="r">
              <a:buFontTx/>
              <a:buNone/>
            </a:pPr>
            <a:r>
              <a:rPr lang="en-US" altLang="tr-TR">
                <a:solidFill>
                  <a:srgbClr val="3366FF"/>
                </a:solidFill>
              </a:rPr>
              <a:t>(Fazıl Hüsnü Dağlarca)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3EEFE21-248D-41FE-8045-E7C72EC29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YÜKLEMİN ÖZELLİKLERİ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E8C26C6-E13B-489B-AA70-BD72FFD38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AutoNum type="arabicPeriod" startAt="5"/>
            </a:pPr>
            <a:r>
              <a:rPr lang="en-US" altLang="tr-TR"/>
              <a:t>Cümle içinde yüklem tektir. Birden fazla yüklem, birden fazla cümleyi gösterir. Oysa, cümlenin diğer unsurları birden fazla olabilir:</a:t>
            </a:r>
            <a:br>
              <a:rPr lang="en-US" altLang="tr-TR"/>
            </a:br>
            <a:r>
              <a:rPr lang="en-US" altLang="tr-TR">
                <a:solidFill>
                  <a:srgbClr val="3366FF"/>
                </a:solidFill>
              </a:rPr>
              <a:t>Halasının yanındaki kadınlar da </a:t>
            </a:r>
            <a:r>
              <a:rPr lang="en-US" altLang="tr-TR" u="sng">
                <a:solidFill>
                  <a:srgbClr val="3366FF"/>
                </a:solidFill>
              </a:rPr>
              <a:t>sarıldılar</a:t>
            </a:r>
            <a:r>
              <a:rPr lang="en-US" altLang="tr-TR">
                <a:solidFill>
                  <a:srgbClr val="3366FF"/>
                </a:solidFill>
              </a:rPr>
              <a:t>, </a:t>
            </a:r>
            <a:r>
              <a:rPr lang="en-US" altLang="tr-TR" u="sng">
                <a:solidFill>
                  <a:srgbClr val="3366FF"/>
                </a:solidFill>
              </a:rPr>
              <a:t>öptüler</a:t>
            </a:r>
            <a:r>
              <a:rPr lang="en-US" altLang="tr-TR">
                <a:solidFill>
                  <a:srgbClr val="3366FF"/>
                </a:solidFill>
              </a:rPr>
              <a:t>, </a:t>
            </a:r>
            <a:r>
              <a:rPr lang="en-US" altLang="tr-TR" u="sng">
                <a:solidFill>
                  <a:srgbClr val="3366FF"/>
                </a:solidFill>
              </a:rPr>
              <a:t>söyleştiler</a:t>
            </a:r>
            <a:r>
              <a:rPr lang="en-US" altLang="tr-TR">
                <a:solidFill>
                  <a:srgbClr val="3366FF"/>
                </a:solidFill>
              </a:rPr>
              <a:t>, </a:t>
            </a:r>
            <a:r>
              <a:rPr lang="en-US" altLang="tr-TR" u="sng">
                <a:solidFill>
                  <a:srgbClr val="3366FF"/>
                </a:solidFill>
              </a:rPr>
              <a:t>gülüştüler</a:t>
            </a:r>
            <a:r>
              <a:rPr lang="en-US" altLang="tr-TR">
                <a:solidFill>
                  <a:srgbClr val="3366FF"/>
                </a:solidFill>
              </a:rPr>
              <a:t>.</a:t>
            </a:r>
          </a:p>
          <a:p>
            <a:pPr marL="609600" indent="-609600">
              <a:buFontTx/>
              <a:buAutoNum type="arabicPeriod" startAt="5"/>
            </a:pPr>
            <a:r>
              <a:rPr lang="en-US" altLang="tr-TR"/>
              <a:t>Yüklemin türü, cümlenin diğer unsurlarını da belirler. Yüklemi geçişsiz fiil olan cümlelerde, nesne bulunmaz:</a:t>
            </a:r>
            <a:br>
              <a:rPr lang="en-US" altLang="tr-TR"/>
            </a:br>
            <a:r>
              <a:rPr lang="en-US" altLang="tr-TR">
                <a:solidFill>
                  <a:srgbClr val="3366FF"/>
                </a:solidFill>
              </a:rPr>
              <a:t>Rahlenin üzerinden bağırıyor.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FEA7ED1-494F-42D2-A5BD-7BFCD92D4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YÜKLEMİN ÖZELLİKLERİ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C18A9D3-F08F-4B79-B32E-15798BE958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7"/>
            </a:pPr>
            <a:r>
              <a:rPr lang="en-US" altLang="tr-TR"/>
              <a:t>Bazen cümlede yüklem kelime veya kelime grubu olarak yoktur, ancak anlamı bağlamdan çıkarılabilir. Bunlara </a:t>
            </a:r>
            <a:r>
              <a:rPr lang="en-US" altLang="tr-TR">
                <a:solidFill>
                  <a:srgbClr val="FFFF00"/>
                </a:solidFill>
              </a:rPr>
              <a:t>kesik cümleler</a:t>
            </a:r>
            <a:r>
              <a:rPr lang="en-US" altLang="tr-TR"/>
              <a:t> denir. Özellikle şiir dilinde ve duygusal ifadelerde sıkça rastlanır:</a:t>
            </a:r>
            <a:br>
              <a:rPr lang="en-US" altLang="tr-TR"/>
            </a:br>
            <a:r>
              <a:rPr lang="en-US" altLang="tr-TR">
                <a:solidFill>
                  <a:srgbClr val="3366FF"/>
                </a:solidFill>
              </a:rPr>
              <a:t>Her pencerede kırmızı toprak saksılar ve kararmış gaz sandıkları...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CCCC"/>
                </a:solidFill>
              </a:rPr>
              <a:t>(Halide Edip Adıvar, “Sinekli Bakkal”)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Her tarafta yükseklik, her tarafta ıssızlık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Yalnız arabacının dudağında bir ıslık!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CCCC"/>
                </a:solidFill>
              </a:rPr>
              <a:t>(Faruk Nafiz Çaml›bel)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44DA094-D5E2-414A-9615-297AC8878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YÜKLEMİN ÖZELLİKLERİ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22C5D69-E351-4BC7-A9B3-D3A4CB056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tr-TR"/>
              <a:t>Konuşma dilinde:</a:t>
            </a:r>
            <a:br>
              <a:rPr lang="en-US" altLang="tr-TR"/>
            </a:br>
            <a:br>
              <a:rPr lang="en-US" altLang="tr-TR"/>
            </a:br>
            <a:r>
              <a:rPr lang="en-US" altLang="tr-TR">
                <a:solidFill>
                  <a:srgbClr val="3366FF"/>
                </a:solidFill>
              </a:rPr>
              <a:t>- Nerede yaşıyorsun?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- Üsküp’te (yaşıyorum).</a:t>
            </a:r>
            <a:br>
              <a:rPr lang="en-US" altLang="tr-TR">
                <a:solidFill>
                  <a:srgbClr val="3366FF"/>
                </a:solidFill>
              </a:rPr>
            </a:b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- Beni anladın mı?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- Evet (seni anladım).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32733A1-E0F8-4C22-9304-B11E44CBE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YÜKLEMİN ÖZELLİKLERİ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79D5D3A-5589-4441-AD9A-7BD475040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AutoNum type="arabicPeriod" startAt="8"/>
            </a:pPr>
            <a:r>
              <a:rPr lang="en-US" altLang="tr-TR"/>
              <a:t>Bazen art arda dizilmiş unsurların ortak yüklemi olabilir:</a:t>
            </a:r>
            <a:br>
              <a:rPr lang="en-US" altLang="tr-TR"/>
            </a:br>
            <a:r>
              <a:rPr lang="en-US" altLang="tr-TR">
                <a:solidFill>
                  <a:srgbClr val="3366FF"/>
                </a:solidFill>
              </a:rPr>
              <a:t>Bana, babama, kardeşime, dayıma, Turan’a selam vermeden geçti.</a:t>
            </a:r>
          </a:p>
          <a:p>
            <a:pPr marL="609600" indent="-609600">
              <a:buFontTx/>
              <a:buAutoNum type="arabicPeriod" startAt="8"/>
            </a:pPr>
            <a:r>
              <a:rPr lang="en-US" altLang="tr-TR"/>
              <a:t>Yüklem birden fazla kelimeden, daha doğrusu kelime grubundan da oluşabilir:</a:t>
            </a:r>
            <a:br>
              <a:rPr lang="en-US" altLang="tr-TR"/>
            </a:br>
            <a:r>
              <a:rPr lang="en-US" altLang="tr-TR">
                <a:solidFill>
                  <a:srgbClr val="3366FF"/>
                </a:solidFill>
              </a:rPr>
              <a:t>Bu çok güzel </a:t>
            </a:r>
            <a:r>
              <a:rPr lang="en-US" altLang="tr-TR" u="sng">
                <a:solidFill>
                  <a:srgbClr val="3366FF"/>
                </a:solidFill>
              </a:rPr>
              <a:t>bir akşam yemeğidir</a:t>
            </a:r>
            <a:r>
              <a:rPr lang="en-US" altLang="tr-TR">
                <a:solidFill>
                  <a:srgbClr val="3366FF"/>
                </a:solidFill>
              </a:rPr>
              <a:t>.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Şu adam, </a:t>
            </a:r>
            <a:r>
              <a:rPr lang="en-US" altLang="tr-TR" u="sng">
                <a:solidFill>
                  <a:srgbClr val="3366FF"/>
                </a:solidFill>
              </a:rPr>
              <a:t>dayısının oğlu(dur)</a:t>
            </a:r>
            <a:r>
              <a:rPr lang="en-US" altLang="tr-TR">
                <a:solidFill>
                  <a:srgbClr val="3366FF"/>
                </a:solidFill>
              </a:rPr>
              <a:t>.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Diriliş, </a:t>
            </a:r>
            <a:r>
              <a:rPr lang="en-US" altLang="tr-TR" u="sng">
                <a:solidFill>
                  <a:srgbClr val="3366FF"/>
                </a:solidFill>
              </a:rPr>
              <a:t>şaşırtıcı ve düşündürücüydü</a:t>
            </a:r>
            <a:r>
              <a:rPr lang="en-US" altLang="tr-TR">
                <a:solidFill>
                  <a:srgbClr val="3366FF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2325156-907E-4CF6-87CC-638F1804B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YÜKLEM TÜRLERİ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2BCB6B2-B884-49DF-A41B-7D406FE093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/>
              <a:t>Türkçede, yüklem türleri iki çeşit olabilir:</a:t>
            </a:r>
            <a:br>
              <a:rPr lang="en-US" altLang="tr-TR"/>
            </a:br>
            <a:r>
              <a:rPr lang="en-US" altLang="tr-TR">
                <a:solidFill>
                  <a:srgbClr val="FFFF00"/>
                </a:solidFill>
              </a:rPr>
              <a:t>1. fiil soylu yüklem;</a:t>
            </a:r>
            <a:br>
              <a:rPr lang="en-US" altLang="tr-TR">
                <a:solidFill>
                  <a:srgbClr val="FFFF00"/>
                </a:solidFill>
              </a:rPr>
            </a:br>
            <a:r>
              <a:rPr lang="en-US" altLang="tr-TR">
                <a:solidFill>
                  <a:srgbClr val="FFFF00"/>
                </a:solidFill>
              </a:rPr>
              <a:t>2. isim soylu yüklem.</a:t>
            </a:r>
          </a:p>
          <a:p>
            <a:pPr>
              <a:lnSpc>
                <a:spcPct val="90000"/>
              </a:lnSpc>
            </a:pPr>
            <a:r>
              <a:rPr lang="en-US" altLang="tr-TR"/>
              <a:t>Fiil soylu yüklem, bir çekimli fiildir:</a:t>
            </a:r>
            <a:br>
              <a:rPr lang="en-US" altLang="tr-TR"/>
            </a:br>
            <a:r>
              <a:rPr lang="en-US" altLang="tr-TR">
                <a:solidFill>
                  <a:srgbClr val="3366FF"/>
                </a:solidFill>
              </a:rPr>
              <a:t>Ondan sonra artık </a:t>
            </a:r>
            <a:r>
              <a:rPr lang="en-US" altLang="tr-TR" u="sng">
                <a:solidFill>
                  <a:srgbClr val="3366FF"/>
                </a:solidFill>
              </a:rPr>
              <a:t>gelmemişler</a:t>
            </a:r>
            <a:r>
              <a:rPr lang="en-US" altLang="tr-TR">
                <a:solidFill>
                  <a:srgbClr val="3366FF"/>
                </a:solidFill>
              </a:rPr>
              <a:t>.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Sen de evi </a:t>
            </a:r>
            <a:r>
              <a:rPr lang="en-US" altLang="tr-TR" u="sng">
                <a:solidFill>
                  <a:srgbClr val="3366FF"/>
                </a:solidFill>
              </a:rPr>
              <a:t>sat</a:t>
            </a:r>
            <a:r>
              <a:rPr lang="en-US" altLang="tr-TR">
                <a:solidFill>
                  <a:srgbClr val="3366FF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tr-TR"/>
              <a:t>İsim soylu yüklem, bir isim unsurunun ek-fiille yüklemleşmiş halidir:</a:t>
            </a:r>
            <a:br>
              <a:rPr lang="en-US" altLang="tr-TR"/>
            </a:br>
            <a:r>
              <a:rPr lang="en-US" altLang="tr-TR">
                <a:solidFill>
                  <a:srgbClr val="3366FF"/>
                </a:solidFill>
              </a:rPr>
              <a:t>Şimdi artık kızı </a:t>
            </a:r>
            <a:r>
              <a:rPr lang="en-US" altLang="tr-TR" u="sng">
                <a:solidFill>
                  <a:srgbClr val="3366FF"/>
                </a:solidFill>
              </a:rPr>
              <a:t>öğretmendir</a:t>
            </a:r>
            <a:r>
              <a:rPr lang="en-US" altLang="tr-TR">
                <a:solidFill>
                  <a:srgbClr val="3366FF"/>
                </a:solidFill>
              </a:rPr>
              <a:t>.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Bardağın kenarı </a:t>
            </a:r>
            <a:r>
              <a:rPr lang="en-US" altLang="tr-TR" u="sng">
                <a:solidFill>
                  <a:srgbClr val="3366FF"/>
                </a:solidFill>
              </a:rPr>
              <a:t>rujlu</a:t>
            </a:r>
            <a:r>
              <a:rPr lang="en-US" altLang="tr-TR">
                <a:solidFill>
                  <a:srgbClr val="3366FF"/>
                </a:solidFill>
              </a:rPr>
              <a:t>.</a:t>
            </a:r>
            <a:br>
              <a:rPr lang="en-US" altLang="tr-TR">
                <a:solidFill>
                  <a:srgbClr val="3366FF"/>
                </a:solidFill>
              </a:rPr>
            </a:br>
            <a:r>
              <a:rPr lang="en-US" altLang="tr-TR">
                <a:solidFill>
                  <a:srgbClr val="3366FF"/>
                </a:solidFill>
              </a:rPr>
              <a:t>Gözleri </a:t>
            </a:r>
            <a:r>
              <a:rPr lang="en-US" altLang="tr-TR" u="sng">
                <a:solidFill>
                  <a:srgbClr val="3366FF"/>
                </a:solidFill>
              </a:rPr>
              <a:t>dolu</a:t>
            </a:r>
            <a:r>
              <a:rPr lang="en-US" altLang="tr-TR">
                <a:solidFill>
                  <a:srgbClr val="3366FF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27C04C7-10C9-48E9-88B3-3B2CFB242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000"/>
              <a:t>Aşağıdaki cümleleri sentaktik açıdan çözünüz: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3868931-98ED-4FBC-BC75-B77CDBFBB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tr-TR">
                <a:solidFill>
                  <a:srgbClr val="FFFF00"/>
                </a:solidFill>
              </a:rPr>
              <a:t>Yabani köpek sürüsü gibi birbirlerine saldırdılar.</a:t>
            </a:r>
          </a:p>
          <a:p>
            <a:pPr marL="609600" indent="-609600">
              <a:buFontTx/>
              <a:buAutoNum type="arabicPeriod"/>
            </a:pPr>
            <a:r>
              <a:rPr lang="en-US" altLang="tr-TR"/>
              <a:t>Becker bakışlarını o açıklığa sabitledi ve bacaklarındaki yanma hissine boş verdi.</a:t>
            </a:r>
          </a:p>
          <a:p>
            <a:pPr marL="609600" indent="-609600">
              <a:buFontTx/>
              <a:buAutoNum type="arabicPeriod"/>
            </a:pPr>
            <a:r>
              <a:rPr lang="en-US" altLang="tr-TR">
                <a:solidFill>
                  <a:srgbClr val="FFFF00"/>
                </a:solidFill>
              </a:rPr>
              <a:t>Afrika’nın bu kızları birbirinden güzel.</a:t>
            </a:r>
          </a:p>
          <a:p>
            <a:pPr marL="609600" indent="-609600">
              <a:buFontTx/>
              <a:buAutoNum type="arabicPeriod"/>
            </a:pPr>
            <a:r>
              <a:rPr lang="en-US" altLang="tr-TR"/>
              <a:t>Öğleden sonra kahreden görüntü, gazete manşetlerine kadar ulaştı.</a:t>
            </a:r>
          </a:p>
          <a:p>
            <a:pPr marL="609600" indent="-609600">
              <a:buFontTx/>
              <a:buAutoNum type="arabicPeriod"/>
            </a:pPr>
            <a:r>
              <a:rPr lang="en-US" altLang="tr-TR">
                <a:solidFill>
                  <a:srgbClr val="FFFF00"/>
                </a:solidFill>
              </a:rPr>
              <a:t>Suat Bey, yüz beş gün kadar eline kalem almadı.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DBC3DA37-F360-4E99-8E9D-19AB3855E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tr-TR" sz="10600" b="1">
                <a:solidFill>
                  <a:srgbClr val="FFFF00"/>
                </a:solidFill>
              </a:rPr>
              <a:t>BUGÜNLÜK BU KADAR.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F5FEAE0-D250-4287-9D49-216DF8F6C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CÜMLENİN ÖGELERİ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326F645-EF26-4666-9DDC-D8A6AADE6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tr-TR"/>
              <a:t>Bugünkü konu için önerilen literatür:</a:t>
            </a:r>
            <a:br>
              <a:rPr lang="en-US" altLang="tr-TR"/>
            </a:br>
            <a:br>
              <a:rPr lang="en-US" altLang="tr-TR">
                <a:solidFill>
                  <a:srgbClr val="FFFF00"/>
                </a:solidFill>
              </a:rPr>
            </a:br>
            <a:r>
              <a:rPr lang="en-US" altLang="tr-TR">
                <a:solidFill>
                  <a:srgbClr val="FFFF00"/>
                </a:solidFill>
              </a:rPr>
              <a:t>1. Leyla Karahan, Türkçede Söz Dizimi, Akçağ Yayınları, 2008, 13-18.</a:t>
            </a:r>
            <a:br>
              <a:rPr lang="en-US" altLang="tr-TR"/>
            </a:br>
            <a:br>
              <a:rPr lang="en-US" altLang="tr-TR"/>
            </a:br>
            <a:r>
              <a:rPr lang="en-US" altLang="tr-TR">
                <a:solidFill>
                  <a:srgbClr val="33CCCC"/>
                </a:solidFill>
              </a:rPr>
              <a:t>2. Mustafa Özkan, Türkçe Cümle Bilgisi - II, Anadolu Üniversitesi, 2013, 7-20.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E461C43-C74F-4F20-A59A-FEF3C8159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CÜMLENİN ÖGELERİ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96DF02A-0708-4945-8B94-8243BB16A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Symbol" panose="05050102010706020507" pitchFamily="18" charset="2"/>
              <a:buChar char=""/>
            </a:pPr>
            <a:r>
              <a:rPr lang="en-US" altLang="zh-CN">
                <a:ea typeface="宋体" panose="02010600030101010101" pitchFamily="2" charset="-122"/>
              </a:rPr>
              <a:t>Standart Türkçe’de, cümlelerin yapısı ÖNY’dir, ancak bazı dil bilimciler serbest öge dizilişini de ciddi olarak ele almışlardır.</a:t>
            </a:r>
          </a:p>
          <a:p>
            <a:pPr algn="just">
              <a:buFont typeface="Symbol" panose="05050102010706020507" pitchFamily="18" charset="2"/>
              <a:buChar char=""/>
            </a:pPr>
            <a:endParaRPr lang="en-US" altLang="zh-CN">
              <a:ea typeface="宋体" panose="02010600030101010101" pitchFamily="2" charset="-122"/>
            </a:endParaRPr>
          </a:p>
          <a:p>
            <a:r>
              <a:rPr lang="en-US" altLang="tr-TR">
                <a:solidFill>
                  <a:srgbClr val="FFFF00"/>
                </a:solidFill>
              </a:rPr>
              <a:t>Tartışma:</a:t>
            </a:r>
            <a:r>
              <a:rPr lang="en-US" altLang="tr-TR"/>
              <a:t> Yazı dili mi konuşma dili mi daha eskidir?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041C07D-DBD7-4F29-8C43-25CF59ABA4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CÜMLENİN ÖGELERİ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19517AC-B850-4C0C-A93F-A18D7D6C7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zh-CN" b="1">
                <a:solidFill>
                  <a:srgbClr val="FFFF00"/>
                </a:solidFill>
                <a:ea typeface="宋体" panose="02010600030101010101" pitchFamily="2" charset="-122"/>
              </a:rPr>
              <a:t>Vecihe Hatiboğlu</a:t>
            </a:r>
            <a:r>
              <a:rPr lang="en-US" altLang="zh-CN">
                <a:ea typeface="宋体" panose="02010600030101010101" pitchFamily="2" charset="-122"/>
              </a:rPr>
              <a:t>’na göre, cümlenin ögeleri üçe ayrılır: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Yüklem;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Özne;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Tümleç:</a:t>
            </a:r>
            <a:br>
              <a:rPr lang="en-US" altLang="zh-CN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- Belirli ve belirsiz nesne;</a:t>
            </a:r>
            <a:br>
              <a:rPr lang="en-US" altLang="zh-CN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- Dolaylı ve dolaysız tümleç.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altLang="zh-CN">
                <a:ea typeface="宋体" panose="02010600030101010101" pitchFamily="2" charset="-122"/>
              </a:rPr>
              <a:t>Fiil dışında tüm diğer kelime çeşidini (sıfat, zarf, bağlaç, edat ve ünlem) </a:t>
            </a:r>
            <a:r>
              <a:rPr lang="en-US" altLang="zh-CN">
                <a:solidFill>
                  <a:srgbClr val="3366FF"/>
                </a:solidFill>
                <a:ea typeface="宋体" panose="02010600030101010101" pitchFamily="2" charset="-122"/>
              </a:rPr>
              <a:t>“yardımcı unsurlar”</a:t>
            </a:r>
            <a:r>
              <a:rPr lang="en-US" altLang="zh-CN">
                <a:ea typeface="宋体" panose="02010600030101010101" pitchFamily="2" charset="-122"/>
              </a:rPr>
              <a:t> olarak adlandırır.</a:t>
            </a:r>
            <a:endParaRPr lang="en-US" alt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E789AC7-8DA4-4755-9414-6B5F2ABE7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CÜMLENİN ÖGELERİ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089BE89-C073-4D97-856D-3A83315BA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Buna benzer bir şekilde, </a:t>
            </a:r>
            <a:r>
              <a:rPr lang="en-US" altLang="zh-CN" b="1">
                <a:solidFill>
                  <a:srgbClr val="FFFF00"/>
                </a:solidFill>
                <a:ea typeface="宋体" panose="02010600030101010101" pitchFamily="2" charset="-122"/>
              </a:rPr>
              <a:t>Hikmet Dizdaroğlu</a:t>
            </a:r>
            <a:r>
              <a:rPr lang="en-US" altLang="zh-CN">
                <a:ea typeface="宋体" panose="02010600030101010101" pitchFamily="2" charset="-122"/>
              </a:rPr>
              <a:t> da cümlenin ögelerini şöyle sınıflandırır: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Temel (yüklem ve özne);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Yardımcı (nesne, dolaysız tümleç, zarf tümleci, edat tümleci).</a:t>
            </a:r>
          </a:p>
          <a:p>
            <a:endParaRPr lang="en-US" alt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C99BE38-83E8-49D9-8908-8827C6D92E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CÜMLENİN ÖGELERİ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DEDBF3E-6235-4258-BCD9-000239883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>
                <a:solidFill>
                  <a:srgbClr val="FFFF00"/>
                </a:solidFill>
                <a:ea typeface="宋体" panose="02010600030101010101" pitchFamily="2" charset="-122"/>
              </a:rPr>
              <a:t>Muharrem Ergin</a:t>
            </a:r>
            <a:r>
              <a:rPr lang="en-US" altLang="zh-CN">
                <a:ea typeface="宋体" panose="02010600030101010101" pitchFamily="2" charset="-122"/>
              </a:rPr>
              <a:t> ise cümlenin ögelerini temel ve yardımcı olarak ayırmaz. </a:t>
            </a:r>
          </a:p>
          <a:p>
            <a:r>
              <a:rPr lang="en-US" altLang="zh-CN">
                <a:ea typeface="宋体" panose="02010600030101010101" pitchFamily="2" charset="-122"/>
              </a:rPr>
              <a:t>Ona göre cümlenin ögeleri şunlardır: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Fiil;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Fail;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Nesne;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Yer tamlayıcısı;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Zarf.</a:t>
            </a:r>
            <a:endParaRPr lang="en-US" alt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A182924-510F-44F9-9EC9-CBB1B1EDE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CÜMLENİN ÖGELERİ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A05FF84-8C02-4C3B-AD0D-2270203A1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zh-CN" b="1">
                <a:solidFill>
                  <a:srgbClr val="FFFF00"/>
                </a:solidFill>
                <a:ea typeface="宋体" panose="02010600030101010101" pitchFamily="2" charset="-122"/>
              </a:rPr>
              <a:t>Leylâ Karahan</a:t>
            </a:r>
            <a:r>
              <a:rPr lang="en-US" altLang="zh-CN">
                <a:ea typeface="宋体" panose="02010600030101010101" pitchFamily="2" charset="-122"/>
              </a:rPr>
              <a:t> da Muharrem Ergin’e yakın görüşü savunur ve cümlenin ögelerini temel ve yardımcı olarak sınıflandırmaz: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Yüklem;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Özne;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Nesne;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Yer tamlayıcısı;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Zarf tümleci.</a:t>
            </a:r>
            <a:endParaRPr lang="en-US" alt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35128A4-54AD-4B06-ACB3-0E1508742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CÜMLENİN ÖGELERİ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CBE040C-00CC-4034-A0A8-0379F094BB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tr-TR"/>
              <a:t>Demek ki, </a:t>
            </a:r>
            <a:r>
              <a:rPr lang="en-US" altLang="tr-TR">
                <a:solidFill>
                  <a:srgbClr val="FFFF00"/>
                </a:solidFill>
              </a:rPr>
              <a:t>Türkçede cümlenin ögeleri</a:t>
            </a:r>
            <a:r>
              <a:rPr lang="en-US" altLang="tr-TR"/>
              <a:t> şunlardır:</a:t>
            </a:r>
            <a:br>
              <a:rPr lang="en-US" altLang="tr-TR"/>
            </a:br>
            <a:br>
              <a:rPr lang="en-US" altLang="tr-TR"/>
            </a:br>
            <a:r>
              <a:rPr lang="en-US" altLang="tr-TR"/>
              <a:t>1. yüklem;</a:t>
            </a:r>
            <a:br>
              <a:rPr lang="en-US" altLang="tr-TR"/>
            </a:br>
            <a:r>
              <a:rPr lang="en-US" altLang="tr-TR"/>
              <a:t>2. özne;</a:t>
            </a:r>
            <a:br>
              <a:rPr lang="en-US" altLang="tr-TR"/>
            </a:br>
            <a:r>
              <a:rPr lang="en-US" altLang="tr-TR"/>
              <a:t>3. nesne;</a:t>
            </a:r>
            <a:br>
              <a:rPr lang="en-US" altLang="tr-TR"/>
            </a:br>
            <a:r>
              <a:rPr lang="en-US" altLang="tr-TR"/>
              <a:t>4. yer tamlayıcısı;</a:t>
            </a:r>
            <a:br>
              <a:rPr lang="en-US" altLang="tr-TR"/>
            </a:br>
            <a:r>
              <a:rPr lang="en-US" altLang="tr-TR"/>
              <a:t>5. zarf tamlayıcısı;</a:t>
            </a:r>
            <a:br>
              <a:rPr lang="en-US" altLang="tr-TR"/>
            </a:br>
            <a:r>
              <a:rPr lang="en-US" altLang="tr-TR"/>
              <a:t>6. cümle dışı ögeler.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E2B3EC3-E491-47C0-A6F6-80D0B5DA4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YÜKLEM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8AE43A9-E624-463F-9D47-41A91AE4E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/>
              <a:t>Yüklem, cümlenin </a:t>
            </a:r>
            <a:r>
              <a:rPr lang="en-US" altLang="zh-CN">
                <a:ea typeface="宋体" panose="02010600030101010101" pitchFamily="2" charset="-122"/>
              </a:rPr>
              <a:t>temel unsuru ve taşıyıcısıdır.</a:t>
            </a:r>
            <a:endParaRPr lang="en-US" altLang="tr-TR"/>
          </a:p>
          <a:p>
            <a:pPr>
              <a:lnSpc>
                <a:spcPct val="90000"/>
              </a:lnSpc>
            </a:pPr>
            <a:r>
              <a:rPr lang="en-US" altLang="tr-TR"/>
              <a:t>Cümlenin yargısını taşıyan kelime veya kelime grubuna yüklem denir.</a:t>
            </a:r>
          </a:p>
          <a:p>
            <a:pPr>
              <a:lnSpc>
                <a:spcPct val="90000"/>
              </a:lnSpc>
            </a:pPr>
            <a:r>
              <a:rPr lang="en-US" altLang="tr-TR"/>
              <a:t>İş, hareket, oluş veya kılış yüklem tarafından karşılanır.</a:t>
            </a:r>
          </a:p>
          <a:p>
            <a:pPr>
              <a:lnSpc>
                <a:spcPct val="90000"/>
              </a:lnSpc>
            </a:pPr>
            <a:r>
              <a:rPr lang="en-US" altLang="tr-TR"/>
              <a:t>Yüklemsiz cümle olamaz.</a:t>
            </a:r>
          </a:p>
          <a:p>
            <a:pPr>
              <a:lnSpc>
                <a:spcPct val="90000"/>
              </a:lnSpc>
            </a:pPr>
            <a:r>
              <a:rPr lang="en-US" altLang="tr-TR"/>
              <a:t>Yüklem dışında cümlede diğer ögeler ancak bu yargıyı çeşitli bakımdan tamamlamak üzere kullanılırlar.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426</Words>
  <Application>Microsoft Office PowerPoint</Application>
  <PresentationFormat>Ekran Gösterisi (4:3)</PresentationFormat>
  <Paragraphs>76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Symbol</vt:lpstr>
      <vt:lpstr>Default Design</vt:lpstr>
      <vt:lpstr>CÜMLENİN ÖGELERİ  YÜKLEM</vt:lpstr>
      <vt:lpstr>CÜMLENİN ÖGELERİ </vt:lpstr>
      <vt:lpstr>CÜMLENİN ÖGELERİ</vt:lpstr>
      <vt:lpstr>CÜMLENİN ÖGELERİ</vt:lpstr>
      <vt:lpstr>CÜMLENİN ÖGELERİ</vt:lpstr>
      <vt:lpstr>CÜMLENİN ÖGELERİ</vt:lpstr>
      <vt:lpstr>CÜMLENİN ÖGELERİ</vt:lpstr>
      <vt:lpstr>CÜMLENİN ÖGELERİ</vt:lpstr>
      <vt:lpstr>YÜKLEM</vt:lpstr>
      <vt:lpstr>YÜKLEMİN ÖZELLİKLERİ</vt:lpstr>
      <vt:lpstr>YÜKLEMİN ÖZELLİKLERİ</vt:lpstr>
      <vt:lpstr>YÜKLEMİN ÖZELLİKLERİ</vt:lpstr>
      <vt:lpstr>YÜKLEMİN ÖZELLİKLERİ</vt:lpstr>
      <vt:lpstr>YÜKLEMİN ÖZELLİKLERİ</vt:lpstr>
      <vt:lpstr>YÜKLEMİN ÖZELLİKLERİ</vt:lpstr>
      <vt:lpstr>YÜKLEMİN ÖZELLİKLERİ</vt:lpstr>
      <vt:lpstr>YÜKLEM TÜRLERİ</vt:lpstr>
      <vt:lpstr>Aşağıdaki cümleleri sentaktik açıdan çözünüz: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Yüklem Nedir</dc:title>
  <dc:creator>nedir.org</dc:creator>
  <cp:keywords>yüklem</cp:keywords>
  <cp:lastModifiedBy>mehmet genç</cp:lastModifiedBy>
  <cp:revision>3</cp:revision>
  <dcterms:created xsi:type="dcterms:W3CDTF">2015-03-02T11:57:00Z</dcterms:created>
  <dcterms:modified xsi:type="dcterms:W3CDTF">2018-11-05T12:15:41Z</dcterms:modified>
</cp:coreProperties>
</file>