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206502"/>
            <a:ext cx="8988425" cy="1397635"/>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4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3532" y="260604"/>
            <a:ext cx="7705725" cy="21812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1828" y="2636862"/>
            <a:ext cx="4921758" cy="3672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854709"/>
            <a:ext cx="8987790" cy="4415790"/>
          </a:xfrm>
          <a:prstGeom prst="rect">
            <a:avLst/>
          </a:prstGeom>
        </p:spPr>
        <p:txBody>
          <a:bodyPr vert="horz" wrap="square" lIns="0" tIns="12700" rIns="0" bIns="0" rtlCol="0">
            <a:spAutoFit/>
          </a:bodyPr>
          <a:lstStyle/>
          <a:p>
            <a:pPr marL="12700">
              <a:lnSpc>
                <a:spcPct val="100000"/>
              </a:lnSpc>
              <a:spcBef>
                <a:spcPts val="100"/>
              </a:spcBef>
              <a:tabLst>
                <a:tab pos="5821045" algn="l"/>
              </a:tabLst>
            </a:pPr>
            <a:r>
              <a:rPr sz="1800" b="1" spc="-5" dirty="0">
                <a:latin typeface="Calibri"/>
                <a:cs typeface="Calibri"/>
              </a:rPr>
              <a:t>Lignin </a:t>
            </a:r>
            <a:r>
              <a:rPr sz="1800" b="1" spc="-10" dirty="0">
                <a:latin typeface="Calibri"/>
                <a:cs typeface="Calibri"/>
              </a:rPr>
              <a:t>Reaksiyonları: </a:t>
            </a:r>
            <a:r>
              <a:rPr sz="1800" spc="-15" dirty="0">
                <a:latin typeface="Calibri"/>
                <a:cs typeface="Calibri"/>
              </a:rPr>
              <a:t>Orta  </a:t>
            </a:r>
            <a:r>
              <a:rPr sz="1800" dirty="0">
                <a:latin typeface="Calibri"/>
                <a:cs typeface="Calibri"/>
              </a:rPr>
              <a:t>lamel </a:t>
            </a:r>
            <a:r>
              <a:rPr sz="1800" spc="-5" dirty="0">
                <a:latin typeface="Calibri"/>
                <a:cs typeface="Calibri"/>
              </a:rPr>
              <a:t>%70–80 </a:t>
            </a:r>
            <a:r>
              <a:rPr sz="1800" spc="65" dirty="0">
                <a:latin typeface="Calibri"/>
                <a:cs typeface="Calibri"/>
              </a:rPr>
              <a:t> </a:t>
            </a:r>
            <a:r>
              <a:rPr sz="1800" spc="-10" dirty="0">
                <a:latin typeface="Calibri"/>
                <a:cs typeface="Calibri"/>
              </a:rPr>
              <a:t>oranında</a:t>
            </a:r>
            <a:r>
              <a:rPr sz="1800" spc="165" dirty="0">
                <a:latin typeface="Calibri"/>
                <a:cs typeface="Calibri"/>
              </a:rPr>
              <a:t> </a:t>
            </a:r>
            <a:r>
              <a:rPr sz="1800" spc="-5" dirty="0">
                <a:latin typeface="Calibri"/>
                <a:cs typeface="Calibri"/>
              </a:rPr>
              <a:t>ligninden	</a:t>
            </a:r>
            <a:r>
              <a:rPr sz="1800" spc="-20" dirty="0">
                <a:latin typeface="Calibri"/>
                <a:cs typeface="Calibri"/>
              </a:rPr>
              <a:t>oluşmaktadır. </a:t>
            </a:r>
            <a:r>
              <a:rPr sz="1800" spc="-5" dirty="0">
                <a:latin typeface="Calibri"/>
                <a:cs typeface="Calibri"/>
              </a:rPr>
              <a:t>Ancak </a:t>
            </a:r>
            <a:r>
              <a:rPr sz="1800" dirty="0">
                <a:latin typeface="Calibri"/>
                <a:cs typeface="Calibri"/>
              </a:rPr>
              <a:t>bu</a:t>
            </a:r>
            <a:r>
              <a:rPr sz="1800" spc="35" dirty="0">
                <a:latin typeface="Calibri"/>
                <a:cs typeface="Calibri"/>
              </a:rPr>
              <a:t> </a:t>
            </a:r>
            <a:r>
              <a:rPr sz="1800" spc="-10" dirty="0">
                <a:latin typeface="Calibri"/>
                <a:cs typeface="Calibri"/>
              </a:rPr>
              <a:t>toplamda</a:t>
            </a:r>
            <a:endParaRPr sz="1800">
              <a:latin typeface="Calibri"/>
              <a:cs typeface="Calibri"/>
            </a:endParaRPr>
          </a:p>
          <a:p>
            <a:pPr marL="12700" marR="5080" algn="just">
              <a:lnSpc>
                <a:spcPct val="100000"/>
              </a:lnSpc>
            </a:pPr>
            <a:r>
              <a:rPr sz="1800" spc="-5" dirty="0">
                <a:latin typeface="Calibri"/>
                <a:cs typeface="Calibri"/>
              </a:rPr>
              <a:t>%70–80 oranında lignin </a:t>
            </a:r>
            <a:r>
              <a:rPr sz="1800" spc="-10" dirty="0">
                <a:latin typeface="Calibri"/>
                <a:cs typeface="Calibri"/>
              </a:rPr>
              <a:t>içeren sekonder </a:t>
            </a:r>
            <a:r>
              <a:rPr sz="1800" spc="-5" dirty="0">
                <a:latin typeface="Calibri"/>
                <a:cs typeface="Calibri"/>
              </a:rPr>
              <a:t>çepere </a:t>
            </a:r>
            <a:r>
              <a:rPr sz="1800" spc="-15" dirty="0">
                <a:latin typeface="Calibri"/>
                <a:cs typeface="Calibri"/>
              </a:rPr>
              <a:t>göre </a:t>
            </a:r>
            <a:r>
              <a:rPr sz="1800" spc="-5" dirty="0">
                <a:latin typeface="Calibri"/>
                <a:cs typeface="Calibri"/>
              </a:rPr>
              <a:t>daha </a:t>
            </a:r>
            <a:r>
              <a:rPr sz="1800" spc="-25" dirty="0">
                <a:latin typeface="Calibri"/>
                <a:cs typeface="Calibri"/>
              </a:rPr>
              <a:t>incedir. </a:t>
            </a:r>
            <a:r>
              <a:rPr sz="1800" spc="-5" dirty="0">
                <a:latin typeface="Calibri"/>
                <a:cs typeface="Calibri"/>
              </a:rPr>
              <a:t>Sonuç olarak </a:t>
            </a:r>
            <a:r>
              <a:rPr sz="1800" spc="-15" dirty="0">
                <a:latin typeface="Calibri"/>
                <a:cs typeface="Calibri"/>
              </a:rPr>
              <a:t>orta </a:t>
            </a:r>
            <a:r>
              <a:rPr sz="1800" dirty="0">
                <a:latin typeface="Calibri"/>
                <a:cs typeface="Calibri"/>
              </a:rPr>
              <a:t>lamel  </a:t>
            </a:r>
            <a:r>
              <a:rPr sz="1800" spc="-10" dirty="0">
                <a:latin typeface="Calibri"/>
                <a:cs typeface="Calibri"/>
              </a:rPr>
              <a:t>toplam </a:t>
            </a:r>
            <a:r>
              <a:rPr sz="1800" spc="-5" dirty="0">
                <a:latin typeface="Calibri"/>
                <a:cs typeface="Calibri"/>
              </a:rPr>
              <a:t>ligninin </a:t>
            </a:r>
            <a:r>
              <a:rPr sz="1800" spc="-20" dirty="0">
                <a:latin typeface="Calibri"/>
                <a:cs typeface="Calibri"/>
              </a:rPr>
              <a:t>%20’sini oluşturmaktadır. Kraft </a:t>
            </a:r>
            <a:r>
              <a:rPr sz="1800" spc="-5" dirty="0">
                <a:latin typeface="Calibri"/>
                <a:cs typeface="Calibri"/>
              </a:rPr>
              <a:t>hamur </a:t>
            </a:r>
            <a:r>
              <a:rPr sz="1800" spc="-10" dirty="0">
                <a:latin typeface="Calibri"/>
                <a:cs typeface="Calibri"/>
              </a:rPr>
              <a:t>üretimi </a:t>
            </a:r>
            <a:r>
              <a:rPr sz="1800" spc="-5" dirty="0">
                <a:latin typeface="Calibri"/>
                <a:cs typeface="Calibri"/>
              </a:rPr>
              <a:t>süresince lifleri birbirine </a:t>
            </a:r>
            <a:r>
              <a:rPr sz="1800" spc="-10" dirty="0">
                <a:latin typeface="Calibri"/>
                <a:cs typeface="Calibri"/>
              </a:rPr>
              <a:t>yapıştırıcı  </a:t>
            </a:r>
            <a:r>
              <a:rPr sz="1800" spc="-15" dirty="0">
                <a:latin typeface="Calibri"/>
                <a:cs typeface="Calibri"/>
              </a:rPr>
              <a:t>rol </a:t>
            </a:r>
            <a:r>
              <a:rPr sz="1800" spc="-10" dirty="0">
                <a:latin typeface="Calibri"/>
                <a:cs typeface="Calibri"/>
              </a:rPr>
              <a:t>oynayan ve </a:t>
            </a:r>
            <a:r>
              <a:rPr sz="1800" spc="-15" dirty="0">
                <a:latin typeface="Calibri"/>
                <a:cs typeface="Calibri"/>
              </a:rPr>
              <a:t>orta </a:t>
            </a:r>
            <a:r>
              <a:rPr sz="1800" spc="-5" dirty="0">
                <a:latin typeface="Calibri"/>
                <a:cs typeface="Calibri"/>
              </a:rPr>
              <a:t>lamelde bulunan ligninden önce </a:t>
            </a:r>
            <a:r>
              <a:rPr sz="1800" spc="-15" dirty="0">
                <a:latin typeface="Calibri"/>
                <a:cs typeface="Calibri"/>
              </a:rPr>
              <a:t>sekonder </a:t>
            </a:r>
            <a:r>
              <a:rPr sz="1800" spc="-5" dirty="0">
                <a:latin typeface="Calibri"/>
                <a:cs typeface="Calibri"/>
              </a:rPr>
              <a:t>çeperdeki lignin </a:t>
            </a:r>
            <a:r>
              <a:rPr sz="1800" spc="-20" dirty="0">
                <a:latin typeface="Calibri"/>
                <a:cs typeface="Calibri"/>
              </a:rPr>
              <a:t>çözünmektedir. </a:t>
            </a:r>
            <a:r>
              <a:rPr sz="1800" spc="365" dirty="0">
                <a:latin typeface="Calibri"/>
                <a:cs typeface="Calibri"/>
              </a:rPr>
              <a:t> </a:t>
            </a:r>
            <a:r>
              <a:rPr sz="1800" spc="-5" dirty="0">
                <a:latin typeface="Calibri"/>
                <a:cs typeface="Calibri"/>
              </a:rPr>
              <a:t>Geleneksel yumuşak odun </a:t>
            </a:r>
            <a:r>
              <a:rPr sz="1800" spc="-20" dirty="0">
                <a:latin typeface="Calibri"/>
                <a:cs typeface="Calibri"/>
              </a:rPr>
              <a:t>Kraft </a:t>
            </a:r>
            <a:r>
              <a:rPr sz="1800" spc="-5" dirty="0">
                <a:latin typeface="Calibri"/>
                <a:cs typeface="Calibri"/>
              </a:rPr>
              <a:t>hamurlarının üretiminde </a:t>
            </a:r>
            <a:r>
              <a:rPr sz="1800" dirty="0">
                <a:latin typeface="Calibri"/>
                <a:cs typeface="Calibri"/>
              </a:rPr>
              <a:t>ligninin </a:t>
            </a:r>
            <a:r>
              <a:rPr sz="1800" spc="-10" dirty="0">
                <a:latin typeface="Calibri"/>
                <a:cs typeface="Calibri"/>
              </a:rPr>
              <a:t>çözünmesi </a:t>
            </a:r>
            <a:r>
              <a:rPr sz="1800" spc="-5" dirty="0">
                <a:latin typeface="Calibri"/>
                <a:cs typeface="Calibri"/>
              </a:rPr>
              <a:t>(uzaklaştırılması)  başlangıç, </a:t>
            </a:r>
            <a:r>
              <a:rPr sz="1800" spc="-10" dirty="0">
                <a:latin typeface="Calibri"/>
                <a:cs typeface="Calibri"/>
              </a:rPr>
              <a:t>yoğun </a:t>
            </a:r>
            <a:r>
              <a:rPr sz="1800" spc="-5" dirty="0">
                <a:latin typeface="Calibri"/>
                <a:cs typeface="Calibri"/>
              </a:rPr>
              <a:t>ve </a:t>
            </a:r>
            <a:r>
              <a:rPr sz="1800" spc="-10" dirty="0">
                <a:latin typeface="Calibri"/>
                <a:cs typeface="Calibri"/>
              </a:rPr>
              <a:t>kalıntı delignifikasyonu </a:t>
            </a:r>
            <a:r>
              <a:rPr sz="1800" dirty="0">
                <a:latin typeface="Calibri"/>
                <a:cs typeface="Calibri"/>
              </a:rPr>
              <a:t>olmak </a:t>
            </a:r>
            <a:r>
              <a:rPr sz="1800" spc="-15" dirty="0">
                <a:latin typeface="Calibri"/>
                <a:cs typeface="Calibri"/>
              </a:rPr>
              <a:t>üzere </a:t>
            </a:r>
            <a:r>
              <a:rPr sz="1800" dirty="0">
                <a:latin typeface="Calibri"/>
                <a:cs typeface="Calibri"/>
              </a:rPr>
              <a:t>üç </a:t>
            </a:r>
            <a:r>
              <a:rPr sz="1800" spc="-5" dirty="0">
                <a:latin typeface="Calibri"/>
                <a:cs typeface="Calibri"/>
              </a:rPr>
              <a:t>safhada </a:t>
            </a:r>
            <a:r>
              <a:rPr sz="1800" spc="-15" dirty="0">
                <a:latin typeface="Calibri"/>
                <a:cs typeface="Calibri"/>
              </a:rPr>
              <a:t>gerçekleşmektedir. </a:t>
            </a:r>
            <a:r>
              <a:rPr sz="1800" spc="-5" dirty="0">
                <a:latin typeface="Calibri"/>
                <a:cs typeface="Calibri"/>
              </a:rPr>
              <a:t>Başlangıç  </a:t>
            </a:r>
            <a:r>
              <a:rPr sz="1800" spc="-10" dirty="0">
                <a:latin typeface="Calibri"/>
                <a:cs typeface="Calibri"/>
              </a:rPr>
              <a:t>delignifikasyonu fazı </a:t>
            </a:r>
            <a:r>
              <a:rPr sz="1800" dirty="0">
                <a:latin typeface="Calibri"/>
                <a:cs typeface="Calibri"/>
              </a:rPr>
              <a:t>140</a:t>
            </a:r>
            <a:r>
              <a:rPr sz="1800" baseline="25462" dirty="0">
                <a:latin typeface="Calibri"/>
                <a:cs typeface="Calibri"/>
              </a:rPr>
              <a:t>0</a:t>
            </a:r>
            <a:r>
              <a:rPr sz="1800" dirty="0">
                <a:latin typeface="Calibri"/>
                <a:cs typeface="Calibri"/>
              </a:rPr>
              <a:t>C’nin </a:t>
            </a:r>
            <a:r>
              <a:rPr sz="1800" spc="-5" dirty="0">
                <a:latin typeface="Calibri"/>
                <a:cs typeface="Calibri"/>
              </a:rPr>
              <a:t>altında </a:t>
            </a:r>
            <a:r>
              <a:rPr sz="1800" spc="-10" dirty="0">
                <a:latin typeface="Calibri"/>
                <a:cs typeface="Calibri"/>
              </a:rPr>
              <a:t>vuku </a:t>
            </a:r>
            <a:r>
              <a:rPr sz="1800" spc="-5" dirty="0">
                <a:latin typeface="Calibri"/>
                <a:cs typeface="Calibri"/>
              </a:rPr>
              <a:t>bulmaktadır </a:t>
            </a:r>
            <a:r>
              <a:rPr sz="1800" dirty="0">
                <a:latin typeface="Calibri"/>
                <a:cs typeface="Calibri"/>
              </a:rPr>
              <a:t>ki, bu </a:t>
            </a:r>
            <a:r>
              <a:rPr sz="1800" spc="-15" dirty="0">
                <a:latin typeface="Calibri"/>
                <a:cs typeface="Calibri"/>
              </a:rPr>
              <a:t>fazda </a:t>
            </a:r>
            <a:r>
              <a:rPr sz="1800" spc="-10" dirty="0">
                <a:latin typeface="Calibri"/>
                <a:cs typeface="Calibri"/>
              </a:rPr>
              <a:t>uzaklaştırılan </a:t>
            </a:r>
            <a:r>
              <a:rPr sz="1800" spc="-5" dirty="0">
                <a:latin typeface="Calibri"/>
                <a:cs typeface="Calibri"/>
              </a:rPr>
              <a:t>lignin </a:t>
            </a:r>
            <a:r>
              <a:rPr sz="1800" spc="-10" dirty="0">
                <a:latin typeface="Calibri"/>
                <a:cs typeface="Calibri"/>
              </a:rPr>
              <a:t>miktarı  </a:t>
            </a:r>
            <a:r>
              <a:rPr sz="1800" spc="-15" dirty="0">
                <a:latin typeface="Calibri"/>
                <a:cs typeface="Calibri"/>
              </a:rPr>
              <a:t>oldukça </a:t>
            </a:r>
            <a:r>
              <a:rPr sz="1800" spc="-10" dirty="0">
                <a:latin typeface="Calibri"/>
                <a:cs typeface="Calibri"/>
              </a:rPr>
              <a:t>azdır (toplam </a:t>
            </a:r>
            <a:r>
              <a:rPr sz="1800" dirty="0">
                <a:latin typeface="Calibri"/>
                <a:cs typeface="Calibri"/>
              </a:rPr>
              <a:t>ligninin </a:t>
            </a:r>
            <a:r>
              <a:rPr sz="1800" spc="-5" dirty="0">
                <a:latin typeface="Calibri"/>
                <a:cs typeface="Calibri"/>
              </a:rPr>
              <a:t>%20-25’i). </a:t>
            </a:r>
            <a:r>
              <a:rPr sz="1800" spc="-10" dirty="0">
                <a:latin typeface="Calibri"/>
                <a:cs typeface="Calibri"/>
              </a:rPr>
              <a:t>Uzaklaştırılan </a:t>
            </a:r>
            <a:r>
              <a:rPr sz="1800" spc="-5" dirty="0">
                <a:latin typeface="Calibri"/>
                <a:cs typeface="Calibri"/>
              </a:rPr>
              <a:t>hemiselüloz </a:t>
            </a:r>
            <a:r>
              <a:rPr sz="1800" spc="-10" dirty="0">
                <a:latin typeface="Calibri"/>
                <a:cs typeface="Calibri"/>
              </a:rPr>
              <a:t>miktarının </a:t>
            </a:r>
            <a:r>
              <a:rPr sz="1800" spc="-5" dirty="0">
                <a:latin typeface="Calibri"/>
                <a:cs typeface="Calibri"/>
              </a:rPr>
              <a:t>yaklaşık %40  </a:t>
            </a:r>
            <a:r>
              <a:rPr sz="1800" spc="-10" dirty="0">
                <a:latin typeface="Calibri"/>
                <a:cs typeface="Calibri"/>
              </a:rPr>
              <a:t>civarında </a:t>
            </a:r>
            <a:r>
              <a:rPr sz="1800" spc="-5" dirty="0">
                <a:latin typeface="Calibri"/>
                <a:cs typeface="Calibri"/>
              </a:rPr>
              <a:t>olması </a:t>
            </a:r>
            <a:r>
              <a:rPr sz="1800" spc="-10" dirty="0">
                <a:latin typeface="Calibri"/>
                <a:cs typeface="Calibri"/>
              </a:rPr>
              <a:t>yönüyle </a:t>
            </a:r>
            <a:r>
              <a:rPr sz="1800" dirty="0">
                <a:latin typeface="Calibri"/>
                <a:cs typeface="Calibri"/>
              </a:rPr>
              <a:t>de bu </a:t>
            </a:r>
            <a:r>
              <a:rPr sz="1800" spc="-5" dirty="0">
                <a:latin typeface="Calibri"/>
                <a:cs typeface="Calibri"/>
              </a:rPr>
              <a:t>safhanın seçiciliği </a:t>
            </a:r>
            <a:r>
              <a:rPr sz="1800" spc="-15" dirty="0">
                <a:latin typeface="Calibri"/>
                <a:cs typeface="Calibri"/>
              </a:rPr>
              <a:t>oldukça </a:t>
            </a:r>
            <a:r>
              <a:rPr sz="1800" spc="-25" dirty="0">
                <a:latin typeface="Calibri"/>
                <a:cs typeface="Calibri"/>
              </a:rPr>
              <a:t>düşüktür. </a:t>
            </a:r>
            <a:r>
              <a:rPr sz="1800" dirty="0">
                <a:latin typeface="Calibri"/>
                <a:cs typeface="Calibri"/>
              </a:rPr>
              <a:t>140C’nin </a:t>
            </a:r>
            <a:r>
              <a:rPr sz="1800" spc="-10" dirty="0">
                <a:latin typeface="Calibri"/>
                <a:cs typeface="Calibri"/>
              </a:rPr>
              <a:t>üzerine </a:t>
            </a:r>
            <a:r>
              <a:rPr sz="1800" spc="-5" dirty="0">
                <a:latin typeface="Calibri"/>
                <a:cs typeface="Calibri"/>
              </a:rPr>
              <a:t>çıkıldığında  </a:t>
            </a:r>
            <a:r>
              <a:rPr sz="1800" spc="-10" dirty="0">
                <a:latin typeface="Calibri"/>
                <a:cs typeface="Calibri"/>
              </a:rPr>
              <a:t>delignifikasyonu hızlanırken, </a:t>
            </a:r>
            <a:r>
              <a:rPr sz="1800" spc="-5" dirty="0">
                <a:latin typeface="Calibri"/>
                <a:cs typeface="Calibri"/>
              </a:rPr>
              <a:t>yoğun </a:t>
            </a:r>
            <a:r>
              <a:rPr sz="1800" spc="-10" dirty="0">
                <a:latin typeface="Calibri"/>
                <a:cs typeface="Calibri"/>
              </a:rPr>
              <a:t>delignifikasyonu </a:t>
            </a:r>
            <a:r>
              <a:rPr sz="1800" spc="-5" dirty="0">
                <a:latin typeface="Calibri"/>
                <a:cs typeface="Calibri"/>
              </a:rPr>
              <a:t>safhası </a:t>
            </a:r>
            <a:r>
              <a:rPr sz="1800" spc="-10" dirty="0">
                <a:latin typeface="Calibri"/>
                <a:cs typeface="Calibri"/>
              </a:rPr>
              <a:t>olarak </a:t>
            </a:r>
            <a:r>
              <a:rPr sz="1800" spc="-5" dirty="0">
                <a:latin typeface="Calibri"/>
                <a:cs typeface="Calibri"/>
              </a:rPr>
              <a:t>isimlendirilen </a:t>
            </a:r>
            <a:r>
              <a:rPr sz="1800" dirty="0">
                <a:latin typeface="Calibri"/>
                <a:cs typeface="Calibri"/>
              </a:rPr>
              <a:t>bu </a:t>
            </a:r>
            <a:r>
              <a:rPr sz="1800" spc="-5" dirty="0">
                <a:latin typeface="Calibri"/>
                <a:cs typeface="Calibri"/>
              </a:rPr>
              <a:t>safhada  ligninin %70-80’i </a:t>
            </a:r>
            <a:r>
              <a:rPr sz="1800" spc="-10" dirty="0">
                <a:latin typeface="Calibri"/>
                <a:cs typeface="Calibri"/>
              </a:rPr>
              <a:t>uzaklaştırılmış </a:t>
            </a:r>
            <a:r>
              <a:rPr sz="1800" spc="-40" dirty="0">
                <a:latin typeface="Calibri"/>
                <a:cs typeface="Calibri"/>
              </a:rPr>
              <a:t>olur. </a:t>
            </a:r>
            <a:r>
              <a:rPr sz="1800" dirty="0">
                <a:latin typeface="Calibri"/>
                <a:cs typeface="Calibri"/>
              </a:rPr>
              <a:t>Bu </a:t>
            </a:r>
            <a:r>
              <a:rPr sz="1800" spc="-10" dirty="0">
                <a:latin typeface="Calibri"/>
                <a:cs typeface="Calibri"/>
              </a:rPr>
              <a:t>noktada </a:t>
            </a:r>
            <a:r>
              <a:rPr sz="1800" spc="-5" dirty="0">
                <a:latin typeface="Calibri"/>
                <a:cs typeface="Calibri"/>
              </a:rPr>
              <a:t>lignin çözünmesi baslar ve </a:t>
            </a:r>
            <a:r>
              <a:rPr sz="1800" spc="-15" dirty="0">
                <a:latin typeface="Calibri"/>
                <a:cs typeface="Calibri"/>
              </a:rPr>
              <a:t>orta </a:t>
            </a:r>
            <a:r>
              <a:rPr sz="1800" spc="-5" dirty="0">
                <a:latin typeface="Calibri"/>
                <a:cs typeface="Calibri"/>
              </a:rPr>
              <a:t>lamele doğru  </a:t>
            </a:r>
            <a:r>
              <a:rPr sz="1800" spc="-30" dirty="0">
                <a:latin typeface="Calibri"/>
                <a:cs typeface="Calibri"/>
              </a:rPr>
              <a:t>ilerler. </a:t>
            </a:r>
            <a:r>
              <a:rPr sz="1800" dirty="0">
                <a:latin typeface="Calibri"/>
                <a:cs typeface="Calibri"/>
              </a:rPr>
              <a:t>Bu </a:t>
            </a:r>
            <a:r>
              <a:rPr sz="1800" spc="-5" dirty="0">
                <a:latin typeface="Calibri"/>
                <a:cs typeface="Calibri"/>
              </a:rPr>
              <a:t>safhadaki </a:t>
            </a:r>
            <a:r>
              <a:rPr sz="1800" spc="-10" dirty="0">
                <a:latin typeface="Calibri"/>
                <a:cs typeface="Calibri"/>
              </a:rPr>
              <a:t>delignifikasyonu </a:t>
            </a:r>
            <a:r>
              <a:rPr sz="1800" spc="-5" dirty="0">
                <a:latin typeface="Calibri"/>
                <a:cs typeface="Calibri"/>
              </a:rPr>
              <a:t>tamamıyla OH</a:t>
            </a:r>
            <a:r>
              <a:rPr sz="1800" spc="-7" baseline="25462" dirty="0">
                <a:latin typeface="Calibri"/>
                <a:cs typeface="Calibri"/>
              </a:rPr>
              <a:t>- </a:t>
            </a:r>
            <a:r>
              <a:rPr sz="1800" spc="-5" dirty="0">
                <a:latin typeface="Calibri"/>
                <a:cs typeface="Calibri"/>
              </a:rPr>
              <a:t>ve HS</a:t>
            </a:r>
            <a:r>
              <a:rPr sz="1800" spc="-7" baseline="25462" dirty="0">
                <a:latin typeface="Calibri"/>
                <a:cs typeface="Calibri"/>
              </a:rPr>
              <a:t>- </a:t>
            </a:r>
            <a:r>
              <a:rPr sz="1800" spc="-10" dirty="0">
                <a:latin typeface="Calibri"/>
                <a:cs typeface="Calibri"/>
              </a:rPr>
              <a:t>iyon </a:t>
            </a:r>
            <a:r>
              <a:rPr sz="1800" spc="-15" dirty="0">
                <a:latin typeface="Calibri"/>
                <a:cs typeface="Calibri"/>
              </a:rPr>
              <a:t>konsantrasyonuna </a:t>
            </a:r>
            <a:r>
              <a:rPr sz="1800" spc="-5" dirty="0">
                <a:latin typeface="Calibri"/>
                <a:cs typeface="Calibri"/>
              </a:rPr>
              <a:t>ve </a:t>
            </a:r>
            <a:r>
              <a:rPr sz="1800" spc="-10" dirty="0">
                <a:latin typeface="Calibri"/>
                <a:cs typeface="Calibri"/>
              </a:rPr>
              <a:t>sıcaklığa  </a:t>
            </a:r>
            <a:r>
              <a:rPr sz="1800" spc="-25" dirty="0">
                <a:latin typeface="Calibri"/>
                <a:cs typeface="Calibri"/>
              </a:rPr>
              <a:t>bağlıdır. </a:t>
            </a:r>
            <a:r>
              <a:rPr sz="1800" spc="-30" dirty="0">
                <a:latin typeface="Calibri"/>
                <a:cs typeface="Calibri"/>
              </a:rPr>
              <a:t>Yoğun </a:t>
            </a:r>
            <a:r>
              <a:rPr sz="1800" spc="-10" dirty="0">
                <a:latin typeface="Calibri"/>
                <a:cs typeface="Calibri"/>
              </a:rPr>
              <a:t>delignifikasyonu </a:t>
            </a:r>
            <a:r>
              <a:rPr sz="1800" spc="-5" dirty="0">
                <a:latin typeface="Calibri"/>
                <a:cs typeface="Calibri"/>
              </a:rPr>
              <a:t>sonuna doğru </a:t>
            </a:r>
            <a:r>
              <a:rPr sz="1800" spc="-15" dirty="0">
                <a:latin typeface="Calibri"/>
                <a:cs typeface="Calibri"/>
              </a:rPr>
              <a:t>orta </a:t>
            </a:r>
            <a:r>
              <a:rPr sz="1800" spc="-5" dirty="0">
                <a:latin typeface="Calibri"/>
                <a:cs typeface="Calibri"/>
              </a:rPr>
              <a:t>lameldeki </a:t>
            </a:r>
            <a:r>
              <a:rPr sz="1800" dirty="0">
                <a:latin typeface="Calibri"/>
                <a:cs typeface="Calibri"/>
              </a:rPr>
              <a:t>lignin </a:t>
            </a:r>
            <a:r>
              <a:rPr sz="1800" spc="-10" dirty="0">
                <a:latin typeface="Calibri"/>
                <a:cs typeface="Calibri"/>
              </a:rPr>
              <a:t>tükendiğinde, </a:t>
            </a:r>
            <a:r>
              <a:rPr sz="1800" spc="-5" dirty="0">
                <a:latin typeface="Calibri"/>
                <a:cs typeface="Calibri"/>
              </a:rPr>
              <a:t>lifler </a:t>
            </a:r>
            <a:r>
              <a:rPr sz="1800" spc="-10" dirty="0">
                <a:latin typeface="Calibri"/>
                <a:cs typeface="Calibri"/>
              </a:rPr>
              <a:t>hiçbir  </a:t>
            </a:r>
            <a:r>
              <a:rPr sz="1800" spc="-5" dirty="0">
                <a:latin typeface="Calibri"/>
                <a:cs typeface="Calibri"/>
              </a:rPr>
              <a:t>mekanik </a:t>
            </a:r>
            <a:r>
              <a:rPr sz="1800" dirty="0">
                <a:latin typeface="Calibri"/>
                <a:cs typeface="Calibri"/>
              </a:rPr>
              <a:t>güce </a:t>
            </a:r>
            <a:r>
              <a:rPr sz="1800" spc="-10" dirty="0">
                <a:latin typeface="Calibri"/>
                <a:cs typeface="Calibri"/>
              </a:rPr>
              <a:t>ihtiyaç </a:t>
            </a:r>
            <a:r>
              <a:rPr sz="1800" spc="-5" dirty="0">
                <a:latin typeface="Calibri"/>
                <a:cs typeface="Calibri"/>
              </a:rPr>
              <a:t>duyulmadan serbest hale </a:t>
            </a:r>
            <a:r>
              <a:rPr sz="1800" spc="-10" dirty="0">
                <a:latin typeface="Calibri"/>
                <a:cs typeface="Calibri"/>
              </a:rPr>
              <a:t>gelmeye </a:t>
            </a:r>
            <a:r>
              <a:rPr sz="1800" spc="-30" dirty="0">
                <a:latin typeface="Calibri"/>
                <a:cs typeface="Calibri"/>
              </a:rPr>
              <a:t>baslar. </a:t>
            </a:r>
            <a:r>
              <a:rPr sz="1800" dirty="0">
                <a:latin typeface="Calibri"/>
                <a:cs typeface="Calibri"/>
              </a:rPr>
              <a:t>Bir </a:t>
            </a:r>
            <a:r>
              <a:rPr sz="1800" spc="-10" dirty="0">
                <a:latin typeface="Calibri"/>
                <a:cs typeface="Calibri"/>
              </a:rPr>
              <a:t>süre sonra uzaklaştırılan </a:t>
            </a:r>
            <a:r>
              <a:rPr sz="1800" spc="-5" dirty="0">
                <a:latin typeface="Calibri"/>
                <a:cs typeface="Calibri"/>
              </a:rPr>
              <a:t>lignin  </a:t>
            </a:r>
            <a:r>
              <a:rPr sz="1800" spc="-10" dirty="0">
                <a:latin typeface="Calibri"/>
                <a:cs typeface="Calibri"/>
              </a:rPr>
              <a:t>miktarı </a:t>
            </a:r>
            <a:r>
              <a:rPr sz="1800" spc="-5" dirty="0">
                <a:latin typeface="Calibri"/>
                <a:cs typeface="Calibri"/>
              </a:rPr>
              <a:t>hızla </a:t>
            </a:r>
            <a:r>
              <a:rPr sz="1800" spc="-10" dirty="0">
                <a:latin typeface="Calibri"/>
                <a:cs typeface="Calibri"/>
              </a:rPr>
              <a:t>azalır </a:t>
            </a:r>
            <a:r>
              <a:rPr sz="1800" spc="-5" dirty="0">
                <a:latin typeface="Calibri"/>
                <a:cs typeface="Calibri"/>
              </a:rPr>
              <a:t>ve </a:t>
            </a:r>
            <a:r>
              <a:rPr sz="1800" spc="-10" dirty="0">
                <a:latin typeface="Calibri"/>
                <a:cs typeface="Calibri"/>
              </a:rPr>
              <a:t>delignifikasyonu </a:t>
            </a:r>
            <a:r>
              <a:rPr sz="1800" spc="-5" dirty="0">
                <a:latin typeface="Calibri"/>
                <a:cs typeface="Calibri"/>
              </a:rPr>
              <a:t>eğrisi </a:t>
            </a:r>
            <a:r>
              <a:rPr sz="1800" spc="-20" dirty="0">
                <a:latin typeface="Calibri"/>
                <a:cs typeface="Calibri"/>
              </a:rPr>
              <a:t>yatayla </a:t>
            </a:r>
            <a:r>
              <a:rPr sz="1800" spc="-10" dirty="0">
                <a:latin typeface="Calibri"/>
                <a:cs typeface="Calibri"/>
              </a:rPr>
              <a:t>paralele yakın </a:t>
            </a:r>
            <a:r>
              <a:rPr sz="1800" spc="-5" dirty="0">
                <a:latin typeface="Calibri"/>
                <a:cs typeface="Calibri"/>
              </a:rPr>
              <a:t>bir </a:t>
            </a:r>
            <a:r>
              <a:rPr sz="1800" dirty="0">
                <a:latin typeface="Calibri"/>
                <a:cs typeface="Calibri"/>
              </a:rPr>
              <a:t>eğim </a:t>
            </a:r>
            <a:r>
              <a:rPr sz="1800" spc="-10" dirty="0">
                <a:latin typeface="Calibri"/>
                <a:cs typeface="Calibri"/>
              </a:rPr>
              <a:t>göstermeye </a:t>
            </a:r>
            <a:r>
              <a:rPr sz="1800" spc="-30" dirty="0">
                <a:latin typeface="Calibri"/>
                <a:cs typeface="Calibri"/>
              </a:rPr>
              <a:t>baslar.  </a:t>
            </a:r>
            <a:r>
              <a:rPr sz="1800" spc="-10" dirty="0">
                <a:latin typeface="Calibri"/>
                <a:cs typeface="Calibri"/>
              </a:rPr>
              <a:t>Kalıntı delignifikasyonu </a:t>
            </a:r>
            <a:r>
              <a:rPr sz="1800" spc="-5" dirty="0">
                <a:latin typeface="Calibri"/>
                <a:cs typeface="Calibri"/>
              </a:rPr>
              <a:t>denilen </a:t>
            </a:r>
            <a:r>
              <a:rPr sz="1800" dirty="0">
                <a:latin typeface="Calibri"/>
                <a:cs typeface="Calibri"/>
              </a:rPr>
              <a:t>bu </a:t>
            </a:r>
            <a:r>
              <a:rPr sz="1800" spc="-5" dirty="0">
                <a:latin typeface="Calibri"/>
                <a:cs typeface="Calibri"/>
              </a:rPr>
              <a:t>safhada </a:t>
            </a:r>
            <a:r>
              <a:rPr sz="1800" spc="-10" dirty="0">
                <a:latin typeface="Calibri"/>
                <a:cs typeface="Calibri"/>
              </a:rPr>
              <a:t>karbonhidratların</a:t>
            </a:r>
            <a:r>
              <a:rPr sz="1800" spc="150" dirty="0">
                <a:latin typeface="Calibri"/>
                <a:cs typeface="Calibri"/>
              </a:rPr>
              <a:t> </a:t>
            </a:r>
            <a:r>
              <a:rPr sz="1800" spc="-10" dirty="0">
                <a:latin typeface="Calibri"/>
                <a:cs typeface="Calibri"/>
              </a:rPr>
              <a:t>bozunuma</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139" y="1536191"/>
            <a:ext cx="3926117" cy="13021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8422" y="180886"/>
            <a:ext cx="3967418" cy="134933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7896" y="3497960"/>
            <a:ext cx="9027795" cy="331787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Calibri"/>
                <a:cs typeface="Calibri"/>
              </a:rPr>
              <a:t>İlk aşama </a:t>
            </a:r>
            <a:r>
              <a:rPr sz="1800" spc="-5" dirty="0">
                <a:latin typeface="Calibri"/>
                <a:cs typeface="Calibri"/>
              </a:rPr>
              <a:t>olan başlangıç </a:t>
            </a:r>
            <a:r>
              <a:rPr sz="1800" spc="-10" dirty="0">
                <a:latin typeface="Calibri"/>
                <a:cs typeface="Calibri"/>
              </a:rPr>
              <a:t>delignifikasyonu </a:t>
            </a:r>
            <a:r>
              <a:rPr sz="1800" spc="-5" dirty="0">
                <a:latin typeface="Calibri"/>
                <a:cs typeface="Calibri"/>
              </a:rPr>
              <a:t>fazında, lignini </a:t>
            </a:r>
            <a:r>
              <a:rPr sz="1800" spc="-10" dirty="0">
                <a:latin typeface="Calibri"/>
                <a:cs typeface="Calibri"/>
              </a:rPr>
              <a:t>çözmek </a:t>
            </a:r>
            <a:r>
              <a:rPr sz="1800" spc="-5" dirty="0">
                <a:latin typeface="Calibri"/>
                <a:cs typeface="Calibri"/>
              </a:rPr>
              <a:t>için gerekli </a:t>
            </a:r>
            <a:r>
              <a:rPr sz="1800" spc="-10" dirty="0">
                <a:latin typeface="Calibri"/>
                <a:cs typeface="Calibri"/>
              </a:rPr>
              <a:t>kimyasal </a:t>
            </a:r>
            <a:r>
              <a:rPr sz="1800" spc="-5" dirty="0">
                <a:latin typeface="Calibri"/>
                <a:cs typeface="Calibri"/>
              </a:rPr>
              <a:t>maddeler  </a:t>
            </a:r>
            <a:r>
              <a:rPr sz="1800" spc="-15" dirty="0">
                <a:latin typeface="Calibri"/>
                <a:cs typeface="Calibri"/>
              </a:rPr>
              <a:t>yonga </a:t>
            </a:r>
            <a:r>
              <a:rPr sz="1800" spc="-10" dirty="0">
                <a:latin typeface="Calibri"/>
                <a:cs typeface="Calibri"/>
              </a:rPr>
              <a:t>içersine girerek </a:t>
            </a:r>
            <a:r>
              <a:rPr sz="1800" dirty="0">
                <a:latin typeface="Calibri"/>
                <a:cs typeface="Calibri"/>
              </a:rPr>
              <a:t>lignini </a:t>
            </a:r>
            <a:r>
              <a:rPr sz="1800" spc="-15" dirty="0">
                <a:latin typeface="Calibri"/>
                <a:cs typeface="Calibri"/>
              </a:rPr>
              <a:t>parçalamaya </a:t>
            </a:r>
            <a:r>
              <a:rPr sz="1800" spc="-30" dirty="0">
                <a:latin typeface="Calibri"/>
                <a:cs typeface="Calibri"/>
              </a:rPr>
              <a:t>başlar. </a:t>
            </a:r>
            <a:r>
              <a:rPr sz="1800" dirty="0">
                <a:latin typeface="Calibri"/>
                <a:cs typeface="Calibri"/>
              </a:rPr>
              <a:t>Bu </a:t>
            </a:r>
            <a:r>
              <a:rPr sz="1800" spc="-5" dirty="0">
                <a:latin typeface="Calibri"/>
                <a:cs typeface="Calibri"/>
              </a:rPr>
              <a:t>evreden odundan </a:t>
            </a:r>
            <a:r>
              <a:rPr sz="1800" spc="-10" dirty="0">
                <a:latin typeface="Calibri"/>
                <a:cs typeface="Calibri"/>
              </a:rPr>
              <a:t>uzaklaştırılan </a:t>
            </a:r>
            <a:r>
              <a:rPr sz="1800" spc="-5" dirty="0">
                <a:latin typeface="Calibri"/>
                <a:cs typeface="Calibri"/>
              </a:rPr>
              <a:t>lignin  </a:t>
            </a:r>
            <a:r>
              <a:rPr sz="1800" spc="-10" dirty="0">
                <a:latin typeface="Calibri"/>
                <a:cs typeface="Calibri"/>
              </a:rPr>
              <a:t>miktarı oldukça </a:t>
            </a:r>
            <a:r>
              <a:rPr sz="1800" spc="-40" dirty="0">
                <a:latin typeface="Calibri"/>
                <a:cs typeface="Calibri"/>
              </a:rPr>
              <a:t>azdır. </a:t>
            </a:r>
            <a:r>
              <a:rPr sz="1800" spc="-5" dirty="0">
                <a:latin typeface="Calibri"/>
                <a:cs typeface="Calibri"/>
              </a:rPr>
              <a:t>İkinci </a:t>
            </a:r>
            <a:r>
              <a:rPr sz="1800" dirty="0">
                <a:latin typeface="Calibri"/>
                <a:cs typeface="Calibri"/>
              </a:rPr>
              <a:t>aşama </a:t>
            </a:r>
            <a:r>
              <a:rPr sz="1800" spc="-5" dirty="0">
                <a:latin typeface="Calibri"/>
                <a:cs typeface="Calibri"/>
              </a:rPr>
              <a:t>olan </a:t>
            </a:r>
            <a:r>
              <a:rPr sz="1800" spc="-10" dirty="0">
                <a:latin typeface="Calibri"/>
                <a:cs typeface="Calibri"/>
              </a:rPr>
              <a:t>delignifikasyonu reaksiyonlarının </a:t>
            </a:r>
            <a:r>
              <a:rPr sz="1800" spc="-5" dirty="0">
                <a:latin typeface="Calibri"/>
                <a:cs typeface="Calibri"/>
              </a:rPr>
              <a:t>arttığı </a:t>
            </a:r>
            <a:r>
              <a:rPr sz="1800" spc="-10" dirty="0">
                <a:latin typeface="Calibri"/>
                <a:cs typeface="Calibri"/>
              </a:rPr>
              <a:t>ve </a:t>
            </a:r>
            <a:r>
              <a:rPr sz="1800" spc="-5" dirty="0">
                <a:latin typeface="Calibri"/>
                <a:cs typeface="Calibri"/>
              </a:rPr>
              <a:t>odun  </a:t>
            </a:r>
            <a:r>
              <a:rPr sz="1800" spc="-10" dirty="0">
                <a:latin typeface="Calibri"/>
                <a:cs typeface="Calibri"/>
              </a:rPr>
              <a:t>yongasından </a:t>
            </a:r>
            <a:r>
              <a:rPr sz="1800" dirty="0">
                <a:latin typeface="Calibri"/>
                <a:cs typeface="Calibri"/>
              </a:rPr>
              <a:t>aşırı ölçüde ligninin </a:t>
            </a:r>
            <a:r>
              <a:rPr sz="1800" spc="-5" dirty="0">
                <a:latin typeface="Calibri"/>
                <a:cs typeface="Calibri"/>
              </a:rPr>
              <a:t>ayrıldığı </a:t>
            </a:r>
            <a:r>
              <a:rPr sz="1800" spc="-20" dirty="0">
                <a:latin typeface="Calibri"/>
                <a:cs typeface="Calibri"/>
              </a:rPr>
              <a:t>faza</a:t>
            </a:r>
            <a:r>
              <a:rPr sz="1800" spc="365" dirty="0">
                <a:latin typeface="Calibri"/>
                <a:cs typeface="Calibri"/>
              </a:rPr>
              <a:t> </a:t>
            </a:r>
            <a:r>
              <a:rPr sz="1800" spc="-10" dirty="0">
                <a:latin typeface="Calibri"/>
                <a:cs typeface="Calibri"/>
              </a:rPr>
              <a:t>yoğun delignifikasyonu </a:t>
            </a:r>
            <a:r>
              <a:rPr sz="1800" spc="-20" dirty="0">
                <a:latin typeface="Calibri"/>
                <a:cs typeface="Calibri"/>
              </a:rPr>
              <a:t>denilmektedir. </a:t>
            </a:r>
            <a:r>
              <a:rPr sz="1800" spc="-30" dirty="0">
                <a:latin typeface="Calibri"/>
                <a:cs typeface="Calibri"/>
              </a:rPr>
              <a:t>Yoğun  </a:t>
            </a:r>
            <a:r>
              <a:rPr sz="1800" spc="-10" dirty="0">
                <a:latin typeface="Calibri"/>
                <a:cs typeface="Calibri"/>
              </a:rPr>
              <a:t>delignifikasyonu </a:t>
            </a:r>
            <a:r>
              <a:rPr sz="1800" spc="-5" dirty="0">
                <a:latin typeface="Calibri"/>
                <a:cs typeface="Calibri"/>
              </a:rPr>
              <a:t>aşamasının başlangıcında çoğunlukla </a:t>
            </a:r>
            <a:r>
              <a:rPr sz="1800" spc="-10" dirty="0">
                <a:latin typeface="Calibri"/>
                <a:cs typeface="Calibri"/>
              </a:rPr>
              <a:t>orta </a:t>
            </a:r>
            <a:r>
              <a:rPr sz="1800" dirty="0">
                <a:latin typeface="Calibri"/>
                <a:cs typeface="Calibri"/>
              </a:rPr>
              <a:t>lamelde </a:t>
            </a:r>
            <a:r>
              <a:rPr sz="1800" spc="-5" dirty="0">
                <a:latin typeface="Calibri"/>
                <a:cs typeface="Calibri"/>
              </a:rPr>
              <a:t>bulunan ligninin hızlı </a:t>
            </a:r>
            <a:r>
              <a:rPr sz="1800" dirty="0">
                <a:latin typeface="Calibri"/>
                <a:cs typeface="Calibri"/>
              </a:rPr>
              <a:t>bir  </a:t>
            </a:r>
            <a:r>
              <a:rPr sz="1800" spc="-5" dirty="0">
                <a:latin typeface="Calibri"/>
                <a:cs typeface="Calibri"/>
              </a:rPr>
              <a:t>şekilde uzaklaşmasına bağlı </a:t>
            </a:r>
            <a:r>
              <a:rPr sz="1800" spc="-10" dirty="0">
                <a:latin typeface="Calibri"/>
                <a:cs typeface="Calibri"/>
              </a:rPr>
              <a:t>olarak </a:t>
            </a:r>
            <a:r>
              <a:rPr sz="1800" spc="-5" dirty="0">
                <a:latin typeface="Calibri"/>
                <a:cs typeface="Calibri"/>
              </a:rPr>
              <a:t>lifler </a:t>
            </a:r>
            <a:r>
              <a:rPr sz="1800" dirty="0">
                <a:latin typeface="Calibri"/>
                <a:cs typeface="Calibri"/>
              </a:rPr>
              <a:t>birbirinden </a:t>
            </a:r>
            <a:r>
              <a:rPr sz="1800" spc="-15" dirty="0">
                <a:latin typeface="Calibri"/>
                <a:cs typeface="Calibri"/>
              </a:rPr>
              <a:t>ayrılmaya </a:t>
            </a:r>
            <a:r>
              <a:rPr sz="1800" spc="-20" dirty="0">
                <a:latin typeface="Calibri"/>
                <a:cs typeface="Calibri"/>
              </a:rPr>
              <a:t>meyleder. </a:t>
            </a:r>
            <a:r>
              <a:rPr sz="1800" spc="-30" dirty="0">
                <a:latin typeface="Calibri"/>
                <a:cs typeface="Calibri"/>
              </a:rPr>
              <a:t>Yoğun </a:t>
            </a:r>
            <a:r>
              <a:rPr sz="1800" spc="-10" dirty="0">
                <a:latin typeface="Calibri"/>
                <a:cs typeface="Calibri"/>
              </a:rPr>
              <a:t>delignifikasyonun  </a:t>
            </a:r>
            <a:r>
              <a:rPr sz="1800" spc="-5" dirty="0">
                <a:latin typeface="Calibri"/>
                <a:cs typeface="Calibri"/>
              </a:rPr>
              <a:t>sonuna doğru </a:t>
            </a:r>
            <a:r>
              <a:rPr sz="1800" spc="-10" dirty="0">
                <a:latin typeface="Calibri"/>
                <a:cs typeface="Calibri"/>
              </a:rPr>
              <a:t>orta </a:t>
            </a:r>
            <a:r>
              <a:rPr sz="1800" spc="-5" dirty="0">
                <a:latin typeface="Calibri"/>
                <a:cs typeface="Calibri"/>
              </a:rPr>
              <a:t>lameldeki </a:t>
            </a:r>
            <a:r>
              <a:rPr sz="1800" dirty="0">
                <a:latin typeface="Calibri"/>
                <a:cs typeface="Calibri"/>
              </a:rPr>
              <a:t>lignin </a:t>
            </a:r>
            <a:r>
              <a:rPr sz="1800" spc="-5" dirty="0">
                <a:latin typeface="Calibri"/>
                <a:cs typeface="Calibri"/>
              </a:rPr>
              <a:t>tükendiğinden lifler </a:t>
            </a:r>
            <a:r>
              <a:rPr sz="1800" dirty="0">
                <a:latin typeface="Calibri"/>
                <a:cs typeface="Calibri"/>
              </a:rPr>
              <a:t>hiçbir </a:t>
            </a:r>
            <a:r>
              <a:rPr sz="1800" spc="-5" dirty="0">
                <a:latin typeface="Calibri"/>
                <a:cs typeface="Calibri"/>
              </a:rPr>
              <a:t>mekanik güce </a:t>
            </a:r>
            <a:r>
              <a:rPr sz="1800" spc="-10" dirty="0">
                <a:latin typeface="Calibri"/>
                <a:cs typeface="Calibri"/>
              </a:rPr>
              <a:t>ihtiyaç </a:t>
            </a:r>
            <a:r>
              <a:rPr sz="1800" spc="-5" dirty="0">
                <a:latin typeface="Calibri"/>
                <a:cs typeface="Calibri"/>
              </a:rPr>
              <a:t>duyulmadan  serbest hale gelmeye </a:t>
            </a:r>
            <a:r>
              <a:rPr sz="1800" spc="-30" dirty="0">
                <a:latin typeface="Calibri"/>
                <a:cs typeface="Calibri"/>
              </a:rPr>
              <a:t>başlar. </a:t>
            </a:r>
            <a:r>
              <a:rPr sz="1800" dirty="0">
                <a:latin typeface="Calibri"/>
                <a:cs typeface="Calibri"/>
              </a:rPr>
              <a:t>Bir </a:t>
            </a:r>
            <a:r>
              <a:rPr sz="1800" spc="-10" dirty="0">
                <a:latin typeface="Calibri"/>
                <a:cs typeface="Calibri"/>
              </a:rPr>
              <a:t>süre sonra </a:t>
            </a:r>
            <a:r>
              <a:rPr sz="1800" spc="-5" dirty="0">
                <a:latin typeface="Calibri"/>
                <a:cs typeface="Calibri"/>
              </a:rPr>
              <a:t>odundan lignin uzaklaşmasının hızı giderek </a:t>
            </a:r>
            <a:r>
              <a:rPr sz="1800" spc="-10" dirty="0">
                <a:latin typeface="Calibri"/>
                <a:cs typeface="Calibri"/>
              </a:rPr>
              <a:t>azalır </a:t>
            </a:r>
            <a:r>
              <a:rPr sz="1800" spc="-15" dirty="0">
                <a:latin typeface="Calibri"/>
                <a:cs typeface="Calibri"/>
              </a:rPr>
              <a:t>ve  </a:t>
            </a:r>
            <a:r>
              <a:rPr sz="1800" spc="-10" dirty="0">
                <a:latin typeface="Calibri"/>
                <a:cs typeface="Calibri"/>
              </a:rPr>
              <a:t>delignifikasyonu </a:t>
            </a:r>
            <a:r>
              <a:rPr sz="1800" spc="-5" dirty="0">
                <a:latin typeface="Calibri"/>
                <a:cs typeface="Calibri"/>
              </a:rPr>
              <a:t>eğrisi </a:t>
            </a:r>
            <a:r>
              <a:rPr sz="1800" spc="-20" dirty="0">
                <a:latin typeface="Calibri"/>
                <a:cs typeface="Calibri"/>
              </a:rPr>
              <a:t>yatayla </a:t>
            </a:r>
            <a:r>
              <a:rPr sz="1800" spc="-10" dirty="0">
                <a:latin typeface="Calibri"/>
                <a:cs typeface="Calibri"/>
              </a:rPr>
              <a:t>paralele yakın </a:t>
            </a:r>
            <a:r>
              <a:rPr sz="1800" dirty="0">
                <a:latin typeface="Calibri"/>
                <a:cs typeface="Calibri"/>
              </a:rPr>
              <a:t>bir eğim </a:t>
            </a:r>
            <a:r>
              <a:rPr sz="1800" spc="-15" dirty="0">
                <a:latin typeface="Calibri"/>
                <a:cs typeface="Calibri"/>
              </a:rPr>
              <a:t>göstermeye </a:t>
            </a:r>
            <a:r>
              <a:rPr sz="1800" spc="-30" dirty="0">
                <a:latin typeface="Calibri"/>
                <a:cs typeface="Calibri"/>
              </a:rPr>
              <a:t>başlar. </a:t>
            </a:r>
            <a:r>
              <a:rPr sz="1800" dirty="0">
                <a:latin typeface="Calibri"/>
                <a:cs typeface="Calibri"/>
              </a:rPr>
              <a:t>Bu </a:t>
            </a:r>
            <a:r>
              <a:rPr sz="1800" spc="-5" dirty="0">
                <a:latin typeface="Calibri"/>
                <a:cs typeface="Calibri"/>
              </a:rPr>
              <a:t>evrede </a:t>
            </a:r>
            <a:r>
              <a:rPr sz="1800" spc="-15" dirty="0">
                <a:latin typeface="Calibri"/>
                <a:cs typeface="Calibri"/>
              </a:rPr>
              <a:t>yalnızca  </a:t>
            </a:r>
            <a:r>
              <a:rPr sz="1800" spc="-10" dirty="0">
                <a:latin typeface="Calibri"/>
                <a:cs typeface="Calibri"/>
              </a:rPr>
              <a:t>hücre</a:t>
            </a:r>
            <a:endParaRPr sz="1800">
              <a:latin typeface="Calibri"/>
              <a:cs typeface="Calibri"/>
            </a:endParaRPr>
          </a:p>
          <a:p>
            <a:pPr marL="12700" marR="547370">
              <a:lnSpc>
                <a:spcPct val="100000"/>
              </a:lnSpc>
              <a:spcBef>
                <a:spcPts val="5"/>
              </a:spcBef>
            </a:pPr>
            <a:r>
              <a:rPr sz="1800" spc="-5" dirty="0">
                <a:latin typeface="Calibri"/>
                <a:cs typeface="Calibri"/>
              </a:rPr>
              <a:t>çeperi içerisindeki </a:t>
            </a:r>
            <a:r>
              <a:rPr sz="1800" spc="-10" dirty="0">
                <a:latin typeface="Calibri"/>
                <a:cs typeface="Calibri"/>
              </a:rPr>
              <a:t>kalıntı </a:t>
            </a:r>
            <a:r>
              <a:rPr sz="1800" spc="-5" dirty="0">
                <a:latin typeface="Calibri"/>
                <a:cs typeface="Calibri"/>
              </a:rPr>
              <a:t>lignin </a:t>
            </a:r>
            <a:r>
              <a:rPr sz="1800" spc="-15" dirty="0">
                <a:latin typeface="Calibri"/>
                <a:cs typeface="Calibri"/>
              </a:rPr>
              <a:t>çözeltiye </a:t>
            </a:r>
            <a:r>
              <a:rPr sz="1800" spc="-10" dirty="0">
                <a:latin typeface="Calibri"/>
                <a:cs typeface="Calibri"/>
              </a:rPr>
              <a:t>geçmeye </a:t>
            </a:r>
            <a:r>
              <a:rPr sz="1800" spc="-30" dirty="0">
                <a:latin typeface="Calibri"/>
                <a:cs typeface="Calibri"/>
              </a:rPr>
              <a:t>başlar. </a:t>
            </a:r>
            <a:r>
              <a:rPr sz="1800" spc="-10" dirty="0">
                <a:latin typeface="Calibri"/>
                <a:cs typeface="Calibri"/>
              </a:rPr>
              <a:t>Kalıntı delignifikasyonu </a:t>
            </a:r>
            <a:r>
              <a:rPr sz="1800" spc="-5" dirty="0">
                <a:latin typeface="Calibri"/>
                <a:cs typeface="Calibri"/>
              </a:rPr>
              <a:t>denilen </a:t>
            </a:r>
            <a:r>
              <a:rPr sz="1800" dirty="0">
                <a:latin typeface="Calibri"/>
                <a:cs typeface="Calibri"/>
              </a:rPr>
              <a:t>bu  </a:t>
            </a:r>
            <a:r>
              <a:rPr sz="1800" spc="-5" dirty="0">
                <a:latin typeface="Calibri"/>
                <a:cs typeface="Calibri"/>
              </a:rPr>
              <a:t>aşamada </a:t>
            </a:r>
            <a:r>
              <a:rPr sz="1800" spc="-10" dirty="0">
                <a:latin typeface="Calibri"/>
                <a:cs typeface="Calibri"/>
              </a:rPr>
              <a:t>karbonhidrat bozunuma reaksiyonları </a:t>
            </a:r>
            <a:r>
              <a:rPr sz="1800" spc="-5" dirty="0">
                <a:latin typeface="Calibri"/>
                <a:cs typeface="Calibri"/>
              </a:rPr>
              <a:t>da </a:t>
            </a:r>
            <a:r>
              <a:rPr sz="1800" spc="-10" dirty="0">
                <a:latin typeface="Calibri"/>
                <a:cs typeface="Calibri"/>
              </a:rPr>
              <a:t>hızlanmaya</a:t>
            </a:r>
            <a:r>
              <a:rPr sz="1800" spc="95" dirty="0">
                <a:latin typeface="Calibri"/>
                <a:cs typeface="Calibri"/>
              </a:rPr>
              <a:t> </a:t>
            </a:r>
            <a:r>
              <a:rPr sz="1800" spc="-25" dirty="0">
                <a:latin typeface="Calibri"/>
                <a:cs typeface="Calibri"/>
              </a:rPr>
              <a:t>başlar.</a:t>
            </a:r>
            <a:endParaRPr sz="1800">
              <a:latin typeface="Calibri"/>
              <a:cs typeface="Calibri"/>
            </a:endParaRPr>
          </a:p>
        </p:txBody>
      </p:sp>
      <p:sp>
        <p:nvSpPr>
          <p:cNvPr id="5" name="object 5"/>
          <p:cNvSpPr/>
          <p:nvPr/>
        </p:nvSpPr>
        <p:spPr>
          <a:xfrm>
            <a:off x="4719573" y="0"/>
            <a:ext cx="4424425" cy="347941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7780"/>
            <a:ext cx="8660765" cy="848994"/>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SELÜLOZ</a:t>
            </a:r>
            <a:r>
              <a:rPr sz="1800" b="1" spc="5" dirty="0">
                <a:latin typeface="Calibri"/>
                <a:cs typeface="Calibri"/>
              </a:rPr>
              <a:t> </a:t>
            </a:r>
            <a:r>
              <a:rPr sz="1800" b="1" spc="-5" dirty="0">
                <a:latin typeface="Calibri"/>
                <a:cs typeface="Calibri"/>
              </a:rPr>
              <a:t>ÜRETİMİ</a:t>
            </a:r>
            <a:endParaRPr sz="1800">
              <a:latin typeface="Calibri"/>
              <a:cs typeface="Calibri"/>
            </a:endParaRPr>
          </a:p>
          <a:p>
            <a:pPr marL="12700">
              <a:lnSpc>
                <a:spcPct val="100000"/>
              </a:lnSpc>
            </a:pPr>
            <a:r>
              <a:rPr sz="1800" spc="-10" dirty="0">
                <a:latin typeface="Calibri"/>
                <a:cs typeface="Calibri"/>
              </a:rPr>
              <a:t>Ağaç </a:t>
            </a:r>
            <a:r>
              <a:rPr sz="1800" spc="-5" dirty="0">
                <a:latin typeface="Calibri"/>
                <a:cs typeface="Calibri"/>
              </a:rPr>
              <a:t>kütüklerini </a:t>
            </a:r>
            <a:r>
              <a:rPr sz="1800" spc="-10" dirty="0">
                <a:latin typeface="Calibri"/>
                <a:cs typeface="Calibri"/>
              </a:rPr>
              <a:t>taş </a:t>
            </a:r>
            <a:r>
              <a:rPr sz="1800" spc="-5" dirty="0">
                <a:latin typeface="Calibri"/>
                <a:cs typeface="Calibri"/>
              </a:rPr>
              <a:t>değirmenlerde </a:t>
            </a:r>
            <a:r>
              <a:rPr sz="1800" spc="-10" dirty="0">
                <a:latin typeface="Calibri"/>
                <a:cs typeface="Calibri"/>
              </a:rPr>
              <a:t>öğütmeye </a:t>
            </a:r>
            <a:r>
              <a:rPr sz="1800" dirty="0">
                <a:latin typeface="Calibri"/>
                <a:cs typeface="Calibri"/>
              </a:rPr>
              <a:t>ve </a:t>
            </a:r>
            <a:r>
              <a:rPr sz="1800" spc="-15" dirty="0">
                <a:latin typeface="Calibri"/>
                <a:cs typeface="Calibri"/>
              </a:rPr>
              <a:t>rifaynerden </a:t>
            </a:r>
            <a:r>
              <a:rPr sz="1800" spc="-10" dirty="0">
                <a:latin typeface="Calibri"/>
                <a:cs typeface="Calibri"/>
              </a:rPr>
              <a:t>geçirmeye </a:t>
            </a:r>
            <a:r>
              <a:rPr sz="1800" spc="-5" dirty="0">
                <a:latin typeface="Calibri"/>
                <a:cs typeface="Calibri"/>
              </a:rPr>
              <a:t>(</a:t>
            </a:r>
            <a:r>
              <a:rPr sz="1800" b="1" spc="-5" dirty="0">
                <a:latin typeface="Calibri"/>
                <a:cs typeface="Calibri"/>
              </a:rPr>
              <a:t>SGW</a:t>
            </a:r>
            <a:r>
              <a:rPr sz="1800" spc="-5" dirty="0">
                <a:latin typeface="Calibri"/>
                <a:cs typeface="Calibri"/>
              </a:rPr>
              <a:t>, </a:t>
            </a:r>
            <a:r>
              <a:rPr sz="1800" b="1" spc="-5" dirty="0">
                <a:latin typeface="Calibri"/>
                <a:cs typeface="Calibri"/>
              </a:rPr>
              <a:t>Stone</a:t>
            </a:r>
            <a:r>
              <a:rPr sz="1800" b="1" spc="229" dirty="0">
                <a:latin typeface="Calibri"/>
                <a:cs typeface="Calibri"/>
              </a:rPr>
              <a:t> </a:t>
            </a:r>
            <a:r>
              <a:rPr sz="1800" b="1" spc="-5" dirty="0">
                <a:latin typeface="Calibri"/>
                <a:cs typeface="Calibri"/>
              </a:rPr>
              <a:t>Ground</a:t>
            </a:r>
            <a:endParaRPr sz="1800">
              <a:latin typeface="Calibri"/>
              <a:cs typeface="Calibri"/>
            </a:endParaRPr>
          </a:p>
          <a:p>
            <a:pPr marL="12700">
              <a:lnSpc>
                <a:spcPct val="100000"/>
              </a:lnSpc>
            </a:pPr>
            <a:r>
              <a:rPr sz="1800" b="1" spc="-15" dirty="0">
                <a:latin typeface="Calibri"/>
                <a:cs typeface="Calibri"/>
              </a:rPr>
              <a:t>Wood</a:t>
            </a:r>
            <a:r>
              <a:rPr sz="1800" spc="-15" dirty="0">
                <a:latin typeface="Calibri"/>
                <a:cs typeface="Calibri"/>
              </a:rPr>
              <a:t>) </a:t>
            </a:r>
            <a:r>
              <a:rPr sz="1800" spc="-5" dirty="0">
                <a:latin typeface="Calibri"/>
                <a:cs typeface="Calibri"/>
              </a:rPr>
              <a:t>mekanik </a:t>
            </a:r>
            <a:r>
              <a:rPr sz="1800" spc="-10" dirty="0">
                <a:latin typeface="Calibri"/>
                <a:cs typeface="Calibri"/>
              </a:rPr>
              <a:t>selüloz </a:t>
            </a:r>
            <a:r>
              <a:rPr sz="1800" spc="-5" dirty="0">
                <a:latin typeface="Calibri"/>
                <a:cs typeface="Calibri"/>
              </a:rPr>
              <a:t>süreci </a:t>
            </a:r>
            <a:r>
              <a:rPr sz="1800" dirty="0">
                <a:latin typeface="Calibri"/>
                <a:cs typeface="Calibri"/>
              </a:rPr>
              <a:t>adı</a:t>
            </a:r>
            <a:r>
              <a:rPr sz="1800" spc="20" dirty="0">
                <a:latin typeface="Calibri"/>
                <a:cs typeface="Calibri"/>
              </a:rPr>
              <a:t> </a:t>
            </a:r>
            <a:r>
              <a:rPr sz="1800" spc="-30" dirty="0">
                <a:latin typeface="Calibri"/>
                <a:cs typeface="Calibri"/>
              </a:rPr>
              <a:t>verilir.</a:t>
            </a:r>
            <a:endParaRPr sz="1800">
              <a:latin typeface="Calibri"/>
              <a:cs typeface="Calibri"/>
            </a:endParaRPr>
          </a:p>
        </p:txBody>
      </p:sp>
      <p:sp>
        <p:nvSpPr>
          <p:cNvPr id="3" name="object 3"/>
          <p:cNvSpPr txBox="1"/>
          <p:nvPr/>
        </p:nvSpPr>
        <p:spPr>
          <a:xfrm>
            <a:off x="65633" y="1575053"/>
            <a:ext cx="8989060" cy="4141470"/>
          </a:xfrm>
          <a:prstGeom prst="rect">
            <a:avLst/>
          </a:prstGeom>
        </p:spPr>
        <p:txBody>
          <a:bodyPr vert="horz" wrap="square" lIns="0" tIns="12700" rIns="0" bIns="0" rtlCol="0">
            <a:spAutoFit/>
          </a:bodyPr>
          <a:lstStyle/>
          <a:p>
            <a:pPr marL="12700">
              <a:lnSpc>
                <a:spcPct val="100000"/>
              </a:lnSpc>
              <a:spcBef>
                <a:spcPts val="100"/>
              </a:spcBef>
            </a:pPr>
            <a:r>
              <a:rPr sz="1800" i="1" u="heavy" spc="-15" dirty="0">
                <a:uFill>
                  <a:solidFill>
                    <a:srgbClr val="000000"/>
                  </a:solidFill>
                </a:uFill>
                <a:latin typeface="Calibri"/>
                <a:cs typeface="Calibri"/>
              </a:rPr>
              <a:t>Mekanik </a:t>
            </a:r>
            <a:r>
              <a:rPr sz="1800" i="1" u="heavy" spc="-10" dirty="0">
                <a:uFill>
                  <a:solidFill>
                    <a:srgbClr val="000000"/>
                  </a:solidFill>
                </a:uFill>
                <a:latin typeface="Calibri"/>
                <a:cs typeface="Calibri"/>
              </a:rPr>
              <a:t>selüloz </a:t>
            </a:r>
            <a:r>
              <a:rPr sz="1800" i="1" u="heavy" spc="-5" dirty="0">
                <a:uFill>
                  <a:solidFill>
                    <a:srgbClr val="000000"/>
                  </a:solidFill>
                </a:uFill>
                <a:latin typeface="Calibri"/>
                <a:cs typeface="Calibri"/>
              </a:rPr>
              <a:t>hamur</a:t>
            </a:r>
            <a:r>
              <a:rPr sz="1800" i="1" u="heavy" spc="50" dirty="0">
                <a:uFill>
                  <a:solidFill>
                    <a:srgbClr val="000000"/>
                  </a:solidFill>
                </a:uFill>
                <a:latin typeface="Calibri"/>
                <a:cs typeface="Calibri"/>
              </a:rPr>
              <a:t> </a:t>
            </a:r>
            <a:r>
              <a:rPr sz="1800" i="1" u="heavy" spc="-5" dirty="0">
                <a:uFill>
                  <a:solidFill>
                    <a:srgbClr val="000000"/>
                  </a:solidFill>
                </a:uFill>
                <a:latin typeface="Calibri"/>
                <a:cs typeface="Calibri"/>
              </a:rPr>
              <a:t>üretimi</a:t>
            </a:r>
            <a:r>
              <a:rPr sz="1800" i="1" u="heavy" spc="10" dirty="0">
                <a:uFill>
                  <a:solidFill>
                    <a:srgbClr val="000000"/>
                  </a:solidFill>
                </a:uFill>
                <a:latin typeface="Calibri"/>
                <a:cs typeface="Calibri"/>
              </a:rPr>
              <a:t> </a:t>
            </a:r>
            <a:endParaRPr sz="1800">
              <a:latin typeface="Calibri"/>
              <a:cs typeface="Calibri"/>
            </a:endParaRPr>
          </a:p>
          <a:p>
            <a:pPr marL="12700" marR="5080" algn="just">
              <a:lnSpc>
                <a:spcPct val="100000"/>
              </a:lnSpc>
            </a:pPr>
            <a:r>
              <a:rPr sz="1800" spc="-5" dirty="0">
                <a:latin typeface="Calibri"/>
                <a:cs typeface="Calibri"/>
              </a:rPr>
              <a:t>Genellikle </a:t>
            </a:r>
            <a:r>
              <a:rPr sz="1800" dirty="0">
                <a:latin typeface="Calibri"/>
                <a:cs typeface="Calibri"/>
              </a:rPr>
              <a:t>meşe gibi bazı </a:t>
            </a:r>
            <a:r>
              <a:rPr sz="1800" spc="-10" dirty="0">
                <a:latin typeface="Calibri"/>
                <a:cs typeface="Calibri"/>
              </a:rPr>
              <a:t>yapraklı </a:t>
            </a:r>
            <a:r>
              <a:rPr sz="1800" spc="-5" dirty="0">
                <a:latin typeface="Calibri"/>
                <a:cs typeface="Calibri"/>
              </a:rPr>
              <a:t>ağaçların dışında ağaçlar 1-1,5 </a:t>
            </a:r>
            <a:r>
              <a:rPr sz="1800" dirty="0">
                <a:latin typeface="Calibri"/>
                <a:cs typeface="Calibri"/>
              </a:rPr>
              <a:t>m </a:t>
            </a:r>
            <a:r>
              <a:rPr sz="1800" spc="-10" dirty="0">
                <a:latin typeface="Calibri"/>
                <a:cs typeface="Calibri"/>
              </a:rPr>
              <a:t>boylarda kesilerek,  </a:t>
            </a:r>
            <a:r>
              <a:rPr sz="1800" spc="-15" dirty="0">
                <a:latin typeface="Calibri"/>
                <a:cs typeface="Calibri"/>
              </a:rPr>
              <a:t>gerekiyorsa </a:t>
            </a:r>
            <a:r>
              <a:rPr sz="1800" spc="-5" dirty="0">
                <a:latin typeface="Calibri"/>
                <a:cs typeface="Calibri"/>
              </a:rPr>
              <a:t>nemlendirildikten </a:t>
            </a:r>
            <a:r>
              <a:rPr sz="1800" spc="-10" dirty="0">
                <a:latin typeface="Calibri"/>
                <a:cs typeface="Calibri"/>
              </a:rPr>
              <a:t>sonra, taşlı </a:t>
            </a:r>
            <a:r>
              <a:rPr sz="1800" spc="-5" dirty="0">
                <a:latin typeface="Calibri"/>
                <a:cs typeface="Calibri"/>
              </a:rPr>
              <a:t>liflendirici denilen </a:t>
            </a:r>
            <a:r>
              <a:rPr sz="1800" dirty="0">
                <a:latin typeface="Calibri"/>
                <a:cs typeface="Calibri"/>
              </a:rPr>
              <a:t>bir </a:t>
            </a:r>
            <a:r>
              <a:rPr sz="1800" spc="-5" dirty="0">
                <a:latin typeface="Calibri"/>
                <a:cs typeface="Calibri"/>
              </a:rPr>
              <a:t>makinada </a:t>
            </a:r>
            <a:r>
              <a:rPr sz="1800" dirty="0">
                <a:latin typeface="Calibri"/>
                <a:cs typeface="Calibri"/>
              </a:rPr>
              <a:t>liflerine </a:t>
            </a:r>
            <a:r>
              <a:rPr sz="1800" spc="-10" dirty="0">
                <a:latin typeface="Calibri"/>
                <a:cs typeface="Calibri"/>
              </a:rPr>
              <a:t>ayrılarak </a:t>
            </a:r>
            <a:r>
              <a:rPr sz="1800" spc="-5" dirty="0">
                <a:latin typeface="Calibri"/>
                <a:cs typeface="Calibri"/>
              </a:rPr>
              <a:t>lif </a:t>
            </a:r>
            <a:r>
              <a:rPr sz="1800" spc="15" dirty="0">
                <a:latin typeface="Calibri"/>
                <a:cs typeface="Calibri"/>
              </a:rPr>
              <a:t>su  </a:t>
            </a:r>
            <a:r>
              <a:rPr sz="1800" spc="-10" dirty="0">
                <a:latin typeface="Calibri"/>
                <a:cs typeface="Calibri"/>
              </a:rPr>
              <a:t>karışımı süspansiyonu </a:t>
            </a:r>
            <a:r>
              <a:rPr sz="1800" spc="-5" dirty="0">
                <a:latin typeface="Calibri"/>
                <a:cs typeface="Calibri"/>
              </a:rPr>
              <a:t>elde </a:t>
            </a:r>
            <a:r>
              <a:rPr sz="1800" spc="-30" dirty="0">
                <a:latin typeface="Calibri"/>
                <a:cs typeface="Calibri"/>
              </a:rPr>
              <a:t>edilr. </a:t>
            </a:r>
            <a:r>
              <a:rPr sz="1800" spc="-5" dirty="0">
                <a:latin typeface="Calibri"/>
                <a:cs typeface="Calibri"/>
              </a:rPr>
              <a:t>Kirlilik </a:t>
            </a:r>
            <a:r>
              <a:rPr sz="1800" spc="-15" dirty="0">
                <a:latin typeface="Calibri"/>
                <a:cs typeface="Calibri"/>
              </a:rPr>
              <a:t>yaratacak </a:t>
            </a:r>
            <a:r>
              <a:rPr sz="1800" dirty="0">
                <a:latin typeface="Calibri"/>
                <a:cs typeface="Calibri"/>
              </a:rPr>
              <a:t>maddeleri ve </a:t>
            </a:r>
            <a:r>
              <a:rPr sz="1800" spc="-5" dirty="0">
                <a:latin typeface="Calibri"/>
                <a:cs typeface="Calibri"/>
              </a:rPr>
              <a:t>büyü kıymıkları </a:t>
            </a:r>
            <a:r>
              <a:rPr sz="1800" spc="-10" dirty="0">
                <a:latin typeface="Calibri"/>
                <a:cs typeface="Calibri"/>
              </a:rPr>
              <a:t>ayırmak </a:t>
            </a:r>
            <a:r>
              <a:rPr sz="1800" spc="-5" dirty="0">
                <a:latin typeface="Calibri"/>
                <a:cs typeface="Calibri"/>
              </a:rPr>
              <a:t>için  </a:t>
            </a:r>
            <a:r>
              <a:rPr sz="1800" spc="-10" dirty="0">
                <a:latin typeface="Calibri"/>
                <a:cs typeface="Calibri"/>
              </a:rPr>
              <a:t>muhtelif </a:t>
            </a:r>
            <a:r>
              <a:rPr sz="1800" spc="-5" dirty="0">
                <a:latin typeface="Calibri"/>
                <a:cs typeface="Calibri"/>
              </a:rPr>
              <a:t>eleklerden geçirildikten </a:t>
            </a:r>
            <a:r>
              <a:rPr sz="1800" spc="-10" dirty="0">
                <a:latin typeface="Calibri"/>
                <a:cs typeface="Calibri"/>
              </a:rPr>
              <a:t>sonra, kağıt </a:t>
            </a:r>
            <a:r>
              <a:rPr sz="1800" spc="-5" dirty="0">
                <a:latin typeface="Calibri"/>
                <a:cs typeface="Calibri"/>
              </a:rPr>
              <a:t>makinası hamur hazırlama kısmına </a:t>
            </a:r>
            <a:r>
              <a:rPr sz="1800" spc="-15" dirty="0">
                <a:latin typeface="Calibri"/>
                <a:cs typeface="Calibri"/>
              </a:rPr>
              <a:t>veya </a:t>
            </a:r>
            <a:r>
              <a:rPr sz="1800" spc="-20" dirty="0">
                <a:latin typeface="Calibri"/>
                <a:cs typeface="Calibri"/>
              </a:rPr>
              <a:t>kesafeti </a:t>
            </a:r>
            <a:r>
              <a:rPr sz="1800" spc="365" dirty="0">
                <a:latin typeface="Calibri"/>
                <a:cs typeface="Calibri"/>
              </a:rPr>
              <a:t> </a:t>
            </a:r>
            <a:r>
              <a:rPr sz="1800" spc="-10" dirty="0">
                <a:latin typeface="Calibri"/>
                <a:cs typeface="Calibri"/>
              </a:rPr>
              <a:t>arttırılarak </a:t>
            </a:r>
            <a:r>
              <a:rPr sz="1800" spc="-20" dirty="0">
                <a:latin typeface="Calibri"/>
                <a:cs typeface="Calibri"/>
              </a:rPr>
              <a:t>özel </a:t>
            </a:r>
            <a:r>
              <a:rPr sz="1800" spc="-10" dirty="0">
                <a:latin typeface="Calibri"/>
                <a:cs typeface="Calibri"/>
              </a:rPr>
              <a:t>havuzlarda</a:t>
            </a:r>
            <a:r>
              <a:rPr sz="1800" spc="60" dirty="0">
                <a:latin typeface="Calibri"/>
                <a:cs typeface="Calibri"/>
              </a:rPr>
              <a:t> </a:t>
            </a:r>
            <a:r>
              <a:rPr sz="1800" spc="-25" dirty="0">
                <a:latin typeface="Calibri"/>
                <a:cs typeface="Calibri"/>
              </a:rPr>
              <a:t>depolanır.</a:t>
            </a:r>
            <a:endParaRPr sz="1800">
              <a:latin typeface="Calibri"/>
              <a:cs typeface="Calibri"/>
            </a:endParaRPr>
          </a:p>
          <a:p>
            <a:pPr marL="12700" marR="5080" algn="just">
              <a:lnSpc>
                <a:spcPct val="100000"/>
              </a:lnSpc>
            </a:pPr>
            <a:r>
              <a:rPr sz="1800" spc="-20" dirty="0">
                <a:latin typeface="Calibri"/>
                <a:cs typeface="Calibri"/>
              </a:rPr>
              <a:t>Tomrukların </a:t>
            </a:r>
            <a:r>
              <a:rPr sz="1800" spc="-10" dirty="0">
                <a:latin typeface="Calibri"/>
                <a:cs typeface="Calibri"/>
              </a:rPr>
              <a:t>makinaya </a:t>
            </a:r>
            <a:r>
              <a:rPr sz="1800" spc="-5" dirty="0">
                <a:latin typeface="Calibri"/>
                <a:cs typeface="Calibri"/>
              </a:rPr>
              <a:t>verildiği bölmelerine </a:t>
            </a:r>
            <a:r>
              <a:rPr sz="1800" spc="-10" dirty="0">
                <a:latin typeface="Calibri"/>
                <a:cs typeface="Calibri"/>
              </a:rPr>
              <a:t>göre, </a:t>
            </a:r>
            <a:r>
              <a:rPr sz="1800" spc="-5" dirty="0">
                <a:latin typeface="Calibri"/>
                <a:cs typeface="Calibri"/>
              </a:rPr>
              <a:t>zinciri </a:t>
            </a:r>
            <a:r>
              <a:rPr sz="1800" spc="-15" dirty="0">
                <a:latin typeface="Calibri"/>
                <a:cs typeface="Calibri"/>
              </a:rPr>
              <a:t>veya </a:t>
            </a:r>
            <a:r>
              <a:rPr sz="1800" spc="-10" dirty="0">
                <a:latin typeface="Calibri"/>
                <a:cs typeface="Calibri"/>
              </a:rPr>
              <a:t>pistonlu olarak </a:t>
            </a:r>
            <a:r>
              <a:rPr sz="1800" spc="-25" dirty="0">
                <a:latin typeface="Calibri"/>
                <a:cs typeface="Calibri"/>
              </a:rPr>
              <a:t>ayrılabilir.  </a:t>
            </a:r>
            <a:r>
              <a:rPr sz="1800" spc="-10" dirty="0">
                <a:latin typeface="Calibri"/>
                <a:cs typeface="Calibri"/>
              </a:rPr>
              <a:t>Pistonlular </a:t>
            </a:r>
            <a:r>
              <a:rPr sz="1800" spc="-5" dirty="0">
                <a:latin typeface="Calibri"/>
                <a:cs typeface="Calibri"/>
              </a:rPr>
              <a:t>ise </a:t>
            </a:r>
            <a:r>
              <a:rPr sz="1800" spc="-15" dirty="0">
                <a:latin typeface="Calibri"/>
                <a:cs typeface="Calibri"/>
              </a:rPr>
              <a:t>kendi </a:t>
            </a:r>
            <a:r>
              <a:rPr sz="1800" spc="-5" dirty="0">
                <a:latin typeface="Calibri"/>
                <a:cs typeface="Calibri"/>
              </a:rPr>
              <a:t>içinde tek cepli ve </a:t>
            </a:r>
            <a:r>
              <a:rPr sz="1800" spc="-10" dirty="0">
                <a:latin typeface="Calibri"/>
                <a:cs typeface="Calibri"/>
              </a:rPr>
              <a:t>çok </a:t>
            </a:r>
            <a:r>
              <a:rPr sz="1800" spc="-5" dirty="0">
                <a:latin typeface="Calibri"/>
                <a:cs typeface="Calibri"/>
              </a:rPr>
              <a:t>cepli </a:t>
            </a:r>
            <a:r>
              <a:rPr sz="1800" dirty="0">
                <a:latin typeface="Calibri"/>
                <a:cs typeface="Calibri"/>
              </a:rPr>
              <a:t>gibi </a:t>
            </a:r>
            <a:r>
              <a:rPr sz="1800" spc="-5" dirty="0">
                <a:latin typeface="Calibri"/>
                <a:cs typeface="Calibri"/>
              </a:rPr>
              <a:t>tasarımları </a:t>
            </a:r>
            <a:r>
              <a:rPr sz="1800" spc="-10" dirty="0">
                <a:latin typeface="Calibri"/>
                <a:cs typeface="Calibri"/>
              </a:rPr>
              <a:t>mevcut. </a:t>
            </a:r>
            <a:r>
              <a:rPr sz="1800" spc="-30" dirty="0">
                <a:latin typeface="Calibri"/>
                <a:cs typeface="Calibri"/>
              </a:rPr>
              <a:t>Tomruk, </a:t>
            </a:r>
            <a:r>
              <a:rPr sz="1800" spc="-5" dirty="0">
                <a:latin typeface="Calibri"/>
                <a:cs typeface="Calibri"/>
              </a:rPr>
              <a:t>basınç  </a:t>
            </a:r>
            <a:r>
              <a:rPr sz="1800" spc="-10" dirty="0">
                <a:latin typeface="Calibri"/>
                <a:cs typeface="Calibri"/>
              </a:rPr>
              <a:t>uygulanarak </a:t>
            </a:r>
            <a:r>
              <a:rPr sz="1800" dirty="0">
                <a:latin typeface="Calibri"/>
                <a:cs typeface="Calibri"/>
              </a:rPr>
              <a:t>dönen bir </a:t>
            </a:r>
            <a:r>
              <a:rPr sz="1800" spc="-10" dirty="0">
                <a:latin typeface="Calibri"/>
                <a:cs typeface="Calibri"/>
              </a:rPr>
              <a:t>taşa </a:t>
            </a:r>
            <a:r>
              <a:rPr sz="1800" spc="-20" dirty="0">
                <a:latin typeface="Calibri"/>
                <a:cs typeface="Calibri"/>
              </a:rPr>
              <a:t>bastırılır, </a:t>
            </a:r>
            <a:r>
              <a:rPr sz="1800" spc="-5" dirty="0">
                <a:latin typeface="Calibri"/>
                <a:cs typeface="Calibri"/>
              </a:rPr>
              <a:t>yaklaşık 1,5 </a:t>
            </a:r>
            <a:r>
              <a:rPr sz="1800" dirty="0">
                <a:latin typeface="Calibri"/>
                <a:cs typeface="Calibri"/>
              </a:rPr>
              <a:t>m </a:t>
            </a:r>
            <a:r>
              <a:rPr sz="1800" spc="-5" dirty="0">
                <a:latin typeface="Calibri"/>
                <a:cs typeface="Calibri"/>
              </a:rPr>
              <a:t>çapı olan </a:t>
            </a:r>
            <a:r>
              <a:rPr sz="1800" spc="-10" dirty="0">
                <a:latin typeface="Calibri"/>
                <a:cs typeface="Calibri"/>
              </a:rPr>
              <a:t>taş </a:t>
            </a:r>
            <a:r>
              <a:rPr sz="1800" spc="-5" dirty="0">
                <a:latin typeface="Calibri"/>
                <a:cs typeface="Calibri"/>
              </a:rPr>
              <a:t>suni </a:t>
            </a:r>
            <a:r>
              <a:rPr sz="1800" spc="-35" dirty="0">
                <a:latin typeface="Calibri"/>
                <a:cs typeface="Calibri"/>
              </a:rPr>
              <a:t>taştır.  </a:t>
            </a:r>
            <a:r>
              <a:rPr sz="1800" dirty="0">
                <a:latin typeface="Calibri"/>
                <a:cs typeface="Calibri"/>
              </a:rPr>
              <a:t>İşlem </a:t>
            </a:r>
            <a:r>
              <a:rPr sz="1800" spc="-10" dirty="0">
                <a:latin typeface="Calibri"/>
                <a:cs typeface="Calibri"/>
              </a:rPr>
              <a:t>çok </a:t>
            </a:r>
            <a:r>
              <a:rPr sz="1800" spc="-5" dirty="0">
                <a:latin typeface="Calibri"/>
                <a:cs typeface="Calibri"/>
              </a:rPr>
              <a:t>basit olmakla </a:t>
            </a:r>
            <a:r>
              <a:rPr sz="1800" spc="-25" dirty="0">
                <a:latin typeface="Calibri"/>
                <a:cs typeface="Calibri"/>
              </a:rPr>
              <a:t>beraber, </a:t>
            </a:r>
            <a:r>
              <a:rPr sz="1800" spc="-10" dirty="0">
                <a:latin typeface="Calibri"/>
                <a:cs typeface="Calibri"/>
              </a:rPr>
              <a:t>çıkan </a:t>
            </a:r>
            <a:r>
              <a:rPr sz="1800" spc="-5" dirty="0">
                <a:latin typeface="Calibri"/>
                <a:cs typeface="Calibri"/>
              </a:rPr>
              <a:t>hamurun </a:t>
            </a:r>
            <a:r>
              <a:rPr sz="1800" spc="-10" dirty="0">
                <a:latin typeface="Calibri"/>
                <a:cs typeface="Calibri"/>
              </a:rPr>
              <a:t>kalitesini </a:t>
            </a:r>
            <a:r>
              <a:rPr sz="1800" spc="-20" dirty="0">
                <a:latin typeface="Calibri"/>
                <a:cs typeface="Calibri"/>
              </a:rPr>
              <a:t>kontrol </a:t>
            </a:r>
            <a:r>
              <a:rPr sz="1800" spc="-5" dirty="0">
                <a:latin typeface="Calibri"/>
                <a:cs typeface="Calibri"/>
              </a:rPr>
              <a:t>altında </a:t>
            </a:r>
            <a:r>
              <a:rPr sz="1800" dirty="0">
                <a:latin typeface="Calibri"/>
                <a:cs typeface="Calibri"/>
              </a:rPr>
              <a:t>tutma </a:t>
            </a:r>
            <a:r>
              <a:rPr sz="1800" spc="-10" dirty="0">
                <a:latin typeface="Calibri"/>
                <a:cs typeface="Calibri"/>
              </a:rPr>
              <a:t>zorluğu, </a:t>
            </a:r>
            <a:r>
              <a:rPr sz="1800" spc="-5" dirty="0">
                <a:latin typeface="Calibri"/>
                <a:cs typeface="Calibri"/>
              </a:rPr>
              <a:t>işlemin  </a:t>
            </a:r>
            <a:r>
              <a:rPr sz="1800" dirty="0">
                <a:latin typeface="Calibri"/>
                <a:cs typeface="Calibri"/>
              </a:rPr>
              <a:t>en </a:t>
            </a:r>
            <a:r>
              <a:rPr sz="1800" spc="-5" dirty="0">
                <a:latin typeface="Calibri"/>
                <a:cs typeface="Calibri"/>
              </a:rPr>
              <a:t>büyük </a:t>
            </a:r>
            <a:r>
              <a:rPr sz="1800" spc="-15" dirty="0">
                <a:latin typeface="Calibri"/>
                <a:cs typeface="Calibri"/>
              </a:rPr>
              <a:t>dezavantajını </a:t>
            </a:r>
            <a:r>
              <a:rPr sz="1800" spc="-10" dirty="0">
                <a:latin typeface="Calibri"/>
                <a:cs typeface="Calibri"/>
              </a:rPr>
              <a:t>teşkil </a:t>
            </a:r>
            <a:r>
              <a:rPr sz="1800" spc="-25" dirty="0">
                <a:latin typeface="Calibri"/>
                <a:cs typeface="Calibri"/>
              </a:rPr>
              <a:t>etmektedir. </a:t>
            </a:r>
            <a:r>
              <a:rPr sz="1800" dirty="0">
                <a:latin typeface="Calibri"/>
                <a:cs typeface="Calibri"/>
              </a:rPr>
              <a:t>Bir </a:t>
            </a:r>
            <a:r>
              <a:rPr sz="1800" spc="-10" dirty="0">
                <a:latin typeface="Calibri"/>
                <a:cs typeface="Calibri"/>
              </a:rPr>
              <a:t>ton </a:t>
            </a:r>
            <a:r>
              <a:rPr sz="1800" spc="-5" dirty="0">
                <a:latin typeface="Calibri"/>
                <a:cs typeface="Calibri"/>
              </a:rPr>
              <a:t>mekanik </a:t>
            </a:r>
            <a:r>
              <a:rPr sz="1800" dirty="0">
                <a:latin typeface="Calibri"/>
                <a:cs typeface="Calibri"/>
              </a:rPr>
              <a:t>hamur </a:t>
            </a:r>
            <a:r>
              <a:rPr sz="1800" spc="-5" dirty="0">
                <a:latin typeface="Calibri"/>
                <a:cs typeface="Calibri"/>
              </a:rPr>
              <a:t>üretebilmek </a:t>
            </a:r>
            <a:r>
              <a:rPr sz="1800" spc="-10" dirty="0">
                <a:latin typeface="Calibri"/>
                <a:cs typeface="Calibri"/>
              </a:rPr>
              <a:t>için </a:t>
            </a:r>
            <a:r>
              <a:rPr sz="1800" spc="-5" dirty="0">
                <a:latin typeface="Calibri"/>
                <a:cs typeface="Calibri"/>
              </a:rPr>
              <a:t>2,33 </a:t>
            </a:r>
            <a:r>
              <a:rPr sz="1800" dirty="0">
                <a:latin typeface="Calibri"/>
                <a:cs typeface="Calibri"/>
              </a:rPr>
              <a:t>m³  </a:t>
            </a:r>
            <a:r>
              <a:rPr sz="1800" spc="-10" dirty="0">
                <a:latin typeface="Calibri"/>
                <a:cs typeface="Calibri"/>
              </a:rPr>
              <a:t>kabuğu </a:t>
            </a:r>
            <a:r>
              <a:rPr sz="1800" spc="-5" dirty="0">
                <a:latin typeface="Calibri"/>
                <a:cs typeface="Calibri"/>
              </a:rPr>
              <a:t>soyulmuş oduna (verim %98) </a:t>
            </a:r>
            <a:r>
              <a:rPr sz="1800" dirty="0">
                <a:latin typeface="Calibri"/>
                <a:cs typeface="Calibri"/>
              </a:rPr>
              <a:t>, </a:t>
            </a:r>
            <a:r>
              <a:rPr sz="1800" spc="-5" dirty="0">
                <a:latin typeface="Calibri"/>
                <a:cs typeface="Calibri"/>
              </a:rPr>
              <a:t>10-15 </a:t>
            </a:r>
            <a:r>
              <a:rPr sz="1800" dirty="0">
                <a:latin typeface="Calibri"/>
                <a:cs typeface="Calibri"/>
              </a:rPr>
              <a:t>m³ </a:t>
            </a:r>
            <a:r>
              <a:rPr sz="1800" spc="-10" dirty="0">
                <a:latin typeface="Calibri"/>
                <a:cs typeface="Calibri"/>
              </a:rPr>
              <a:t>temiz suya </a:t>
            </a:r>
            <a:r>
              <a:rPr sz="1800" spc="-5" dirty="0">
                <a:latin typeface="Calibri"/>
                <a:cs typeface="Calibri"/>
              </a:rPr>
              <a:t>ve 800-1500 kWh elektrik enerjisine  </a:t>
            </a:r>
            <a:r>
              <a:rPr sz="1800" spc="-10" dirty="0">
                <a:latin typeface="Calibri"/>
                <a:cs typeface="Calibri"/>
              </a:rPr>
              <a:t>ihtiyaç </a:t>
            </a:r>
            <a:r>
              <a:rPr sz="1800" spc="-40" dirty="0">
                <a:latin typeface="Calibri"/>
                <a:cs typeface="Calibri"/>
              </a:rPr>
              <a:t>vardır. </a:t>
            </a:r>
            <a:r>
              <a:rPr sz="1800" spc="-15" dirty="0">
                <a:latin typeface="Calibri"/>
                <a:cs typeface="Calibri"/>
              </a:rPr>
              <a:t>Ayrıca </a:t>
            </a:r>
            <a:r>
              <a:rPr sz="1800" dirty="0">
                <a:latin typeface="Calibri"/>
                <a:cs typeface="Calibri"/>
              </a:rPr>
              <a:t>bu </a:t>
            </a:r>
            <a:r>
              <a:rPr sz="1800" spc="-5" dirty="0">
                <a:latin typeface="Calibri"/>
                <a:cs typeface="Calibri"/>
              </a:rPr>
              <a:t>hamurla </a:t>
            </a:r>
            <a:r>
              <a:rPr sz="1800" dirty="0">
                <a:latin typeface="Calibri"/>
                <a:cs typeface="Calibri"/>
              </a:rPr>
              <a:t>her tür </a:t>
            </a:r>
            <a:r>
              <a:rPr sz="1800" spc="-10" dirty="0">
                <a:latin typeface="Calibri"/>
                <a:cs typeface="Calibri"/>
              </a:rPr>
              <a:t>kağıdı üretmek </a:t>
            </a:r>
            <a:r>
              <a:rPr sz="1800" spc="-5" dirty="0">
                <a:latin typeface="Calibri"/>
                <a:cs typeface="Calibri"/>
              </a:rPr>
              <a:t>mümkün </a:t>
            </a:r>
            <a:r>
              <a:rPr sz="1800" spc="-25" dirty="0">
                <a:latin typeface="Calibri"/>
                <a:cs typeface="Calibri"/>
              </a:rPr>
              <a:t>değildir. </a:t>
            </a:r>
            <a:r>
              <a:rPr sz="1800" dirty="0">
                <a:latin typeface="Calibri"/>
                <a:cs typeface="Calibri"/>
              </a:rPr>
              <a:t>Daha </a:t>
            </a:r>
            <a:r>
              <a:rPr sz="1800" spc="-10" dirty="0">
                <a:latin typeface="Calibri"/>
                <a:cs typeface="Calibri"/>
              </a:rPr>
              <a:t>çok </a:t>
            </a:r>
            <a:r>
              <a:rPr sz="1800" spc="-5" dirty="0">
                <a:latin typeface="Calibri"/>
                <a:cs typeface="Calibri"/>
              </a:rPr>
              <a:t>rengin </a:t>
            </a:r>
            <a:r>
              <a:rPr sz="1800" spc="-10" dirty="0">
                <a:latin typeface="Calibri"/>
                <a:cs typeface="Calibri"/>
              </a:rPr>
              <a:t>ve  fiziksel direncin </a:t>
            </a:r>
            <a:r>
              <a:rPr sz="1800" spc="-5" dirty="0">
                <a:latin typeface="Calibri"/>
                <a:cs typeface="Calibri"/>
              </a:rPr>
              <a:t>daha </a:t>
            </a:r>
            <a:r>
              <a:rPr sz="1800" dirty="0">
                <a:latin typeface="Calibri"/>
                <a:cs typeface="Calibri"/>
              </a:rPr>
              <a:t>az </a:t>
            </a:r>
            <a:r>
              <a:rPr sz="1800" spc="-5" dirty="0">
                <a:latin typeface="Calibri"/>
                <a:cs typeface="Calibri"/>
              </a:rPr>
              <a:t>önemli olduğu </a:t>
            </a:r>
            <a:r>
              <a:rPr sz="1800" spc="-10" dirty="0">
                <a:latin typeface="Calibri"/>
                <a:cs typeface="Calibri"/>
              </a:rPr>
              <a:t>ve </a:t>
            </a:r>
            <a:r>
              <a:rPr sz="1800" spc="-5" dirty="0">
                <a:latin typeface="Calibri"/>
                <a:cs typeface="Calibri"/>
              </a:rPr>
              <a:t>hacimliliğin önemli olduğu </a:t>
            </a:r>
            <a:r>
              <a:rPr sz="1800" spc="-10" dirty="0">
                <a:latin typeface="Calibri"/>
                <a:cs typeface="Calibri"/>
              </a:rPr>
              <a:t>kağıt </a:t>
            </a:r>
            <a:r>
              <a:rPr sz="1800" spc="-5" dirty="0">
                <a:latin typeface="Calibri"/>
                <a:cs typeface="Calibri"/>
              </a:rPr>
              <a:t>türlerinin yapımında  </a:t>
            </a:r>
            <a:r>
              <a:rPr sz="1800" spc="-20" dirty="0">
                <a:latin typeface="Calibri"/>
                <a:cs typeface="Calibri"/>
              </a:rPr>
              <a:t>kullanılmaktadır.</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0"/>
            <a:ext cx="8987790" cy="2769235"/>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Beyazlık </a:t>
            </a:r>
            <a:r>
              <a:rPr sz="1800" spc="-5" dirty="0">
                <a:latin typeface="Calibri"/>
                <a:cs typeface="Calibri"/>
              </a:rPr>
              <a:t>ve opaklık mekanik </a:t>
            </a:r>
            <a:r>
              <a:rPr sz="1800" spc="-10" dirty="0">
                <a:latin typeface="Calibri"/>
                <a:cs typeface="Calibri"/>
              </a:rPr>
              <a:t>selülozlarda </a:t>
            </a:r>
            <a:r>
              <a:rPr sz="1800" spc="-5" dirty="0">
                <a:latin typeface="Calibri"/>
                <a:cs typeface="Calibri"/>
              </a:rPr>
              <a:t>birinci derecede </a:t>
            </a:r>
            <a:r>
              <a:rPr sz="1800" spc="-20" dirty="0">
                <a:latin typeface="Calibri"/>
                <a:cs typeface="Calibri"/>
              </a:rPr>
              <a:t>önemlidir. </a:t>
            </a:r>
            <a:r>
              <a:rPr sz="1800" spc="-5" dirty="0">
                <a:latin typeface="Calibri"/>
                <a:cs typeface="Calibri"/>
              </a:rPr>
              <a:t>Birinci </a:t>
            </a:r>
            <a:r>
              <a:rPr sz="1800" spc="-15" dirty="0">
                <a:latin typeface="Calibri"/>
                <a:cs typeface="Calibri"/>
              </a:rPr>
              <a:t>kalite </a:t>
            </a:r>
            <a:r>
              <a:rPr sz="1800" spc="-5" dirty="0">
                <a:latin typeface="Calibri"/>
                <a:cs typeface="Calibri"/>
              </a:rPr>
              <a:t>yeni </a:t>
            </a:r>
            <a:r>
              <a:rPr sz="1800" spc="-15" dirty="0">
                <a:latin typeface="Calibri"/>
                <a:cs typeface="Calibri"/>
              </a:rPr>
              <a:t>kesim  </a:t>
            </a:r>
            <a:r>
              <a:rPr sz="1800" spc="-5" dirty="0">
                <a:latin typeface="Calibri"/>
                <a:cs typeface="Calibri"/>
              </a:rPr>
              <a:t>alaçamda, ağartma öncesi </a:t>
            </a:r>
            <a:r>
              <a:rPr sz="1800" spc="-10" dirty="0">
                <a:latin typeface="Calibri"/>
                <a:cs typeface="Calibri"/>
              </a:rPr>
              <a:t>beyazlık </a:t>
            </a:r>
            <a:r>
              <a:rPr sz="1800" spc="-5" dirty="0">
                <a:latin typeface="Calibri"/>
                <a:cs typeface="Calibri"/>
              </a:rPr>
              <a:t>değerleri %60-%63 (</a:t>
            </a:r>
            <a:r>
              <a:rPr sz="1800" b="1" spc="-5" dirty="0">
                <a:latin typeface="Calibri"/>
                <a:cs typeface="Calibri"/>
              </a:rPr>
              <a:t>ISO</a:t>
            </a:r>
            <a:r>
              <a:rPr sz="1800" spc="-5" dirty="0">
                <a:latin typeface="Calibri"/>
                <a:cs typeface="Calibri"/>
              </a:rPr>
              <a:t>) </a:t>
            </a:r>
            <a:r>
              <a:rPr sz="1800" spc="-20" dirty="0">
                <a:latin typeface="Calibri"/>
                <a:cs typeface="Calibri"/>
              </a:rPr>
              <a:t>arasındadır. </a:t>
            </a:r>
            <a:r>
              <a:rPr sz="1800" spc="-5" dirty="0">
                <a:latin typeface="Calibri"/>
                <a:cs typeface="Calibri"/>
              </a:rPr>
              <a:t>Beklemiş </a:t>
            </a:r>
            <a:r>
              <a:rPr sz="1800" spc="-10" dirty="0">
                <a:latin typeface="Calibri"/>
                <a:cs typeface="Calibri"/>
              </a:rPr>
              <a:t>alaçamlarda  </a:t>
            </a:r>
            <a:r>
              <a:rPr sz="1800" spc="-5" dirty="0">
                <a:latin typeface="Calibri"/>
                <a:cs typeface="Calibri"/>
              </a:rPr>
              <a:t>daha düşük değerler </a:t>
            </a:r>
            <a:r>
              <a:rPr sz="1800" spc="-30" dirty="0">
                <a:latin typeface="Calibri"/>
                <a:cs typeface="Calibri"/>
              </a:rPr>
              <a:t>görülür. </a:t>
            </a:r>
            <a:r>
              <a:rPr sz="1800" spc="-5" dirty="0">
                <a:latin typeface="Calibri"/>
                <a:cs typeface="Calibri"/>
              </a:rPr>
              <a:t>Ağartma, </a:t>
            </a:r>
            <a:r>
              <a:rPr sz="1800" spc="-15" dirty="0">
                <a:latin typeface="Calibri"/>
                <a:cs typeface="Calibri"/>
              </a:rPr>
              <a:t>kalite </a:t>
            </a:r>
            <a:r>
              <a:rPr sz="1800" spc="-10" dirty="0">
                <a:latin typeface="Calibri"/>
                <a:cs typeface="Calibri"/>
              </a:rPr>
              <a:t>kazandırmak </a:t>
            </a:r>
            <a:r>
              <a:rPr sz="1800" spc="-5" dirty="0">
                <a:latin typeface="Calibri"/>
                <a:cs typeface="Calibri"/>
              </a:rPr>
              <a:t>açısından </a:t>
            </a:r>
            <a:r>
              <a:rPr sz="1800" spc="-25" dirty="0">
                <a:latin typeface="Calibri"/>
                <a:cs typeface="Calibri"/>
              </a:rPr>
              <a:t>gereklidir. </a:t>
            </a:r>
            <a:r>
              <a:rPr sz="1800" dirty="0">
                <a:latin typeface="Calibri"/>
                <a:cs typeface="Calibri"/>
              </a:rPr>
              <a:t>Bu </a:t>
            </a:r>
            <a:r>
              <a:rPr sz="1800" spc="-5" dirty="0">
                <a:latin typeface="Calibri"/>
                <a:cs typeface="Calibri"/>
              </a:rPr>
              <a:t>durumda  </a:t>
            </a:r>
            <a:r>
              <a:rPr sz="1800" spc="-10" dirty="0">
                <a:latin typeface="Calibri"/>
                <a:cs typeface="Calibri"/>
              </a:rPr>
              <a:t>beyazlık </a:t>
            </a:r>
            <a:r>
              <a:rPr sz="1800" dirty="0">
                <a:latin typeface="Calibri"/>
                <a:cs typeface="Calibri"/>
              </a:rPr>
              <a:t>% </a:t>
            </a:r>
            <a:r>
              <a:rPr sz="1800" spc="-5" dirty="0">
                <a:latin typeface="Calibri"/>
                <a:cs typeface="Calibri"/>
              </a:rPr>
              <a:t>80 (</a:t>
            </a:r>
            <a:r>
              <a:rPr sz="1800" b="1" spc="-5" dirty="0">
                <a:latin typeface="Calibri"/>
                <a:cs typeface="Calibri"/>
              </a:rPr>
              <a:t>ISO</a:t>
            </a:r>
            <a:r>
              <a:rPr sz="1800" spc="-5" dirty="0">
                <a:latin typeface="Calibri"/>
                <a:cs typeface="Calibri"/>
              </a:rPr>
              <a:t>) </a:t>
            </a:r>
            <a:r>
              <a:rPr sz="1800" spc="-10" dirty="0">
                <a:latin typeface="Calibri"/>
                <a:cs typeface="Calibri"/>
              </a:rPr>
              <a:t>lere </a:t>
            </a:r>
            <a:r>
              <a:rPr sz="1800" spc="-25" dirty="0">
                <a:latin typeface="Calibri"/>
                <a:cs typeface="Calibri"/>
              </a:rPr>
              <a:t>yükselir. </a:t>
            </a:r>
            <a:r>
              <a:rPr sz="1800" spc="-10" dirty="0">
                <a:latin typeface="Calibri"/>
                <a:cs typeface="Calibri"/>
              </a:rPr>
              <a:t>Beyazlatma </a:t>
            </a:r>
            <a:r>
              <a:rPr sz="1800" spc="-5" dirty="0">
                <a:latin typeface="Calibri"/>
                <a:cs typeface="Calibri"/>
              </a:rPr>
              <a:t>işleminde </a:t>
            </a:r>
            <a:r>
              <a:rPr sz="1800" spc="-10" dirty="0">
                <a:latin typeface="Calibri"/>
                <a:cs typeface="Calibri"/>
              </a:rPr>
              <a:t>hidrojen peroksit </a:t>
            </a:r>
            <a:r>
              <a:rPr sz="1800" spc="-25" dirty="0">
                <a:latin typeface="Calibri"/>
                <a:cs typeface="Calibri"/>
              </a:rPr>
              <a:t>kullanılır. </a:t>
            </a:r>
            <a:r>
              <a:rPr sz="1800" spc="-10" dirty="0">
                <a:latin typeface="Calibri"/>
                <a:cs typeface="Calibri"/>
              </a:rPr>
              <a:t>Hidrosülfit  kullanımı </a:t>
            </a:r>
            <a:r>
              <a:rPr sz="1800" dirty="0">
                <a:latin typeface="Calibri"/>
                <a:cs typeface="Calibri"/>
              </a:rPr>
              <a:t>da </a:t>
            </a:r>
            <a:r>
              <a:rPr sz="1800" spc="-20" dirty="0">
                <a:latin typeface="Calibri"/>
                <a:cs typeface="Calibri"/>
              </a:rPr>
              <a:t>görülmektedir. </a:t>
            </a:r>
            <a:r>
              <a:rPr sz="1800" spc="-5" dirty="0">
                <a:latin typeface="Calibri"/>
                <a:cs typeface="Calibri"/>
              </a:rPr>
              <a:t>Her iki </a:t>
            </a:r>
            <a:r>
              <a:rPr sz="1800" spc="-10" dirty="0">
                <a:latin typeface="Calibri"/>
                <a:cs typeface="Calibri"/>
              </a:rPr>
              <a:t>ağartma </a:t>
            </a:r>
            <a:r>
              <a:rPr sz="1800" dirty="0">
                <a:latin typeface="Calibri"/>
                <a:cs typeface="Calibri"/>
              </a:rPr>
              <a:t>maddesi de </a:t>
            </a:r>
            <a:r>
              <a:rPr sz="1800" spc="-10" dirty="0">
                <a:latin typeface="Calibri"/>
                <a:cs typeface="Calibri"/>
              </a:rPr>
              <a:t>elyafta </a:t>
            </a:r>
            <a:r>
              <a:rPr sz="1800" spc="-15" dirty="0">
                <a:latin typeface="Calibri"/>
                <a:cs typeface="Calibri"/>
              </a:rPr>
              <a:t>kayba </a:t>
            </a:r>
            <a:r>
              <a:rPr sz="1800" dirty="0">
                <a:latin typeface="Calibri"/>
                <a:cs typeface="Calibri"/>
              </a:rPr>
              <a:t>neden </a:t>
            </a:r>
            <a:r>
              <a:rPr sz="1800" spc="-5" dirty="0">
                <a:latin typeface="Calibri"/>
                <a:cs typeface="Calibri"/>
              </a:rPr>
              <a:t>olmaz. </a:t>
            </a:r>
            <a:r>
              <a:rPr sz="1800" dirty="0">
                <a:latin typeface="Calibri"/>
                <a:cs typeface="Calibri"/>
              </a:rPr>
              <a:t>Bu </a:t>
            </a:r>
            <a:r>
              <a:rPr sz="1800" spc="-5" dirty="0">
                <a:latin typeface="Calibri"/>
                <a:cs typeface="Calibri"/>
              </a:rPr>
              <a:t>nedenle  işlemin </a:t>
            </a:r>
            <a:r>
              <a:rPr sz="1800" dirty="0">
                <a:latin typeface="Calibri"/>
                <a:cs typeface="Calibri"/>
              </a:rPr>
              <a:t>adına </a:t>
            </a:r>
            <a:r>
              <a:rPr sz="1800" b="1" spc="-5" dirty="0">
                <a:latin typeface="Calibri"/>
                <a:cs typeface="Calibri"/>
              </a:rPr>
              <a:t>lignin tutucu </a:t>
            </a:r>
            <a:r>
              <a:rPr sz="1800" b="1" spc="-10" dirty="0">
                <a:latin typeface="Calibri"/>
                <a:cs typeface="Calibri"/>
              </a:rPr>
              <a:t>ağartma </a:t>
            </a:r>
            <a:r>
              <a:rPr sz="1800" dirty="0">
                <a:latin typeface="Calibri"/>
                <a:cs typeface="Calibri"/>
              </a:rPr>
              <a:t>da </a:t>
            </a:r>
            <a:r>
              <a:rPr sz="1800" spc="-30" dirty="0">
                <a:latin typeface="Calibri"/>
                <a:cs typeface="Calibri"/>
              </a:rPr>
              <a:t>denir. </a:t>
            </a:r>
            <a:r>
              <a:rPr sz="1800" dirty="0">
                <a:latin typeface="Calibri"/>
                <a:cs typeface="Calibri"/>
              </a:rPr>
              <a:t>Güneş </a:t>
            </a:r>
            <a:r>
              <a:rPr sz="1800" spc="-5" dirty="0">
                <a:latin typeface="Calibri"/>
                <a:cs typeface="Calibri"/>
              </a:rPr>
              <a:t>ışığının </a:t>
            </a:r>
            <a:r>
              <a:rPr sz="1800" spc="-10" dirty="0">
                <a:latin typeface="Calibri"/>
                <a:cs typeface="Calibri"/>
              </a:rPr>
              <a:t>sarartma </a:t>
            </a:r>
            <a:r>
              <a:rPr sz="1800" spc="-5" dirty="0">
                <a:latin typeface="Calibri"/>
                <a:cs typeface="Calibri"/>
              </a:rPr>
              <a:t>etkisi mekanik </a:t>
            </a:r>
            <a:r>
              <a:rPr sz="1800" spc="-15" dirty="0">
                <a:latin typeface="Calibri"/>
                <a:cs typeface="Calibri"/>
              </a:rPr>
              <a:t>selülozda  </a:t>
            </a:r>
            <a:r>
              <a:rPr sz="1800" spc="-10" dirty="0">
                <a:latin typeface="Calibri"/>
                <a:cs typeface="Calibri"/>
              </a:rPr>
              <a:t>çok </a:t>
            </a:r>
            <a:r>
              <a:rPr sz="1800" spc="-25" dirty="0">
                <a:latin typeface="Calibri"/>
                <a:cs typeface="Calibri"/>
              </a:rPr>
              <a:t>güçlüdür. </a:t>
            </a:r>
            <a:r>
              <a:rPr sz="1800" spc="-10" dirty="0">
                <a:latin typeface="Calibri"/>
                <a:cs typeface="Calibri"/>
              </a:rPr>
              <a:t>Kalıcı </a:t>
            </a:r>
            <a:r>
              <a:rPr sz="1800" spc="-5" dirty="0">
                <a:latin typeface="Calibri"/>
                <a:cs typeface="Calibri"/>
              </a:rPr>
              <a:t>beyazlık </a:t>
            </a:r>
            <a:r>
              <a:rPr sz="1800" spc="-10" dirty="0">
                <a:latin typeface="Calibri"/>
                <a:cs typeface="Calibri"/>
              </a:rPr>
              <a:t>istendiğinde kimyasal selüloz </a:t>
            </a:r>
            <a:r>
              <a:rPr sz="1800" spc="-5" dirty="0">
                <a:latin typeface="Calibri"/>
                <a:cs typeface="Calibri"/>
              </a:rPr>
              <a:t>kullanılması </a:t>
            </a:r>
            <a:r>
              <a:rPr sz="1800" spc="-30" dirty="0">
                <a:latin typeface="Calibri"/>
                <a:cs typeface="Calibri"/>
              </a:rPr>
              <a:t>gerekir. </a:t>
            </a:r>
            <a:r>
              <a:rPr sz="1800" spc="-10" dirty="0">
                <a:latin typeface="Calibri"/>
                <a:cs typeface="Calibri"/>
              </a:rPr>
              <a:t>Sararmanın </a:t>
            </a:r>
            <a:r>
              <a:rPr sz="1800" spc="-5" dirty="0">
                <a:latin typeface="Calibri"/>
                <a:cs typeface="Calibri"/>
              </a:rPr>
              <a:t>başlıca  </a:t>
            </a:r>
            <a:r>
              <a:rPr sz="1800" dirty="0">
                <a:latin typeface="Calibri"/>
                <a:cs typeface="Calibri"/>
              </a:rPr>
              <a:t>nedeni </a:t>
            </a:r>
            <a:r>
              <a:rPr sz="1800" spc="-5" dirty="0">
                <a:latin typeface="Calibri"/>
                <a:cs typeface="Calibri"/>
              </a:rPr>
              <a:t>ışık ve </a:t>
            </a:r>
            <a:r>
              <a:rPr sz="1800" spc="-30" dirty="0">
                <a:latin typeface="Calibri"/>
                <a:cs typeface="Calibri"/>
              </a:rPr>
              <a:t>ısıdır. </a:t>
            </a:r>
            <a:r>
              <a:rPr sz="1800" dirty="0">
                <a:latin typeface="Calibri"/>
                <a:cs typeface="Calibri"/>
              </a:rPr>
              <a:t>Bunun </a:t>
            </a:r>
            <a:r>
              <a:rPr sz="1800" spc="-5" dirty="0">
                <a:latin typeface="Calibri"/>
                <a:cs typeface="Calibri"/>
              </a:rPr>
              <a:t>temel </a:t>
            </a:r>
            <a:r>
              <a:rPr sz="1800" dirty="0">
                <a:latin typeface="Calibri"/>
                <a:cs typeface="Calibri"/>
              </a:rPr>
              <a:t>nedeni </a:t>
            </a:r>
            <a:r>
              <a:rPr sz="1800" spc="-20" dirty="0">
                <a:latin typeface="Calibri"/>
                <a:cs typeface="Calibri"/>
              </a:rPr>
              <a:t>lignindir. </a:t>
            </a:r>
            <a:r>
              <a:rPr sz="1800" spc="-5" dirty="0">
                <a:latin typeface="Calibri"/>
                <a:cs typeface="Calibri"/>
              </a:rPr>
              <a:t>Odundaki ligninde 300-400 </a:t>
            </a:r>
            <a:r>
              <a:rPr sz="1800" dirty="0">
                <a:latin typeface="Calibri"/>
                <a:cs typeface="Calibri"/>
              </a:rPr>
              <a:t>nm </a:t>
            </a:r>
            <a:r>
              <a:rPr sz="1800" spc="-5" dirty="0">
                <a:latin typeface="Calibri"/>
                <a:cs typeface="Calibri"/>
              </a:rPr>
              <a:t>deki ışığı  </a:t>
            </a:r>
            <a:r>
              <a:rPr sz="1800" dirty="0">
                <a:latin typeface="Calibri"/>
                <a:cs typeface="Calibri"/>
              </a:rPr>
              <a:t>emme </a:t>
            </a:r>
            <a:r>
              <a:rPr sz="1800" spc="-15" dirty="0">
                <a:latin typeface="Calibri"/>
                <a:cs typeface="Calibri"/>
              </a:rPr>
              <a:t>özelliği </a:t>
            </a:r>
            <a:r>
              <a:rPr sz="1800" spc="-5" dirty="0">
                <a:latin typeface="Calibri"/>
                <a:cs typeface="Calibri"/>
              </a:rPr>
              <a:t>olan bazı işlevsel gruplar </a:t>
            </a:r>
            <a:r>
              <a:rPr sz="1800" spc="-25" dirty="0">
                <a:latin typeface="Calibri"/>
                <a:cs typeface="Calibri"/>
              </a:rPr>
              <a:t>bulunur. </a:t>
            </a:r>
            <a:r>
              <a:rPr sz="1800" spc="-5" dirty="0">
                <a:latin typeface="Calibri"/>
                <a:cs typeface="Calibri"/>
              </a:rPr>
              <a:t>Selüloz </a:t>
            </a:r>
            <a:r>
              <a:rPr sz="1800" spc="-15" dirty="0">
                <a:latin typeface="Calibri"/>
                <a:cs typeface="Calibri"/>
              </a:rPr>
              <a:t>veya </a:t>
            </a:r>
            <a:r>
              <a:rPr sz="1800" spc="-10" dirty="0">
                <a:latin typeface="Calibri"/>
                <a:cs typeface="Calibri"/>
              </a:rPr>
              <a:t>kağıda </a:t>
            </a:r>
            <a:r>
              <a:rPr sz="1800" spc="-5" dirty="0">
                <a:latin typeface="Calibri"/>
                <a:cs typeface="Calibri"/>
              </a:rPr>
              <a:t>ışık düştüğünde, </a:t>
            </a:r>
            <a:r>
              <a:rPr sz="1800" dirty="0">
                <a:latin typeface="Calibri"/>
                <a:cs typeface="Calibri"/>
              </a:rPr>
              <a:t>bazı </a:t>
            </a:r>
            <a:r>
              <a:rPr sz="1800" spc="-10" dirty="0">
                <a:latin typeface="Calibri"/>
                <a:cs typeface="Calibri"/>
              </a:rPr>
              <a:t>olaylar  </a:t>
            </a:r>
            <a:r>
              <a:rPr sz="1800" spc="-30" dirty="0">
                <a:latin typeface="Calibri"/>
                <a:cs typeface="Calibri"/>
              </a:rPr>
              <a:t>gelişir. </a:t>
            </a:r>
            <a:r>
              <a:rPr sz="1800" dirty="0">
                <a:latin typeface="Calibri"/>
                <a:cs typeface="Calibri"/>
              </a:rPr>
              <a:t>Işığın </a:t>
            </a:r>
            <a:r>
              <a:rPr sz="1800" spc="-5" dirty="0">
                <a:latin typeface="Calibri"/>
                <a:cs typeface="Calibri"/>
              </a:rPr>
              <a:t>bir kısmı </a:t>
            </a:r>
            <a:r>
              <a:rPr sz="1800" spc="-15" dirty="0">
                <a:latin typeface="Calibri"/>
                <a:cs typeface="Calibri"/>
              </a:rPr>
              <a:t>yansırken </a:t>
            </a:r>
            <a:r>
              <a:rPr sz="1800" spc="-5" dirty="0">
                <a:latin typeface="Calibri"/>
                <a:cs typeface="Calibri"/>
              </a:rPr>
              <a:t>bir kısmı </a:t>
            </a:r>
            <a:r>
              <a:rPr sz="1800" dirty="0">
                <a:latin typeface="Calibri"/>
                <a:cs typeface="Calibri"/>
              </a:rPr>
              <a:t>da</a:t>
            </a:r>
            <a:r>
              <a:rPr sz="1800" spc="70" dirty="0">
                <a:latin typeface="Calibri"/>
                <a:cs typeface="Calibri"/>
              </a:rPr>
              <a:t> </a:t>
            </a:r>
            <a:r>
              <a:rPr sz="1800" spc="-30" dirty="0">
                <a:latin typeface="Calibri"/>
                <a:cs typeface="Calibri"/>
              </a:rPr>
              <a:t>emilir.</a:t>
            </a:r>
            <a:endParaRPr sz="1800">
              <a:latin typeface="Calibri"/>
              <a:cs typeface="Calibri"/>
            </a:endParaRPr>
          </a:p>
        </p:txBody>
      </p:sp>
      <p:sp>
        <p:nvSpPr>
          <p:cNvPr id="3" name="object 3"/>
          <p:cNvSpPr/>
          <p:nvPr/>
        </p:nvSpPr>
        <p:spPr>
          <a:xfrm>
            <a:off x="165901" y="2851800"/>
            <a:ext cx="4804243" cy="37317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38" y="136397"/>
            <a:ext cx="8169909" cy="574040"/>
          </a:xfrm>
          <a:prstGeom prst="rect">
            <a:avLst/>
          </a:prstGeom>
        </p:spPr>
        <p:txBody>
          <a:bodyPr vert="horz" wrap="square" lIns="0" tIns="12700" rIns="0" bIns="0" rtlCol="0">
            <a:spAutoFit/>
          </a:bodyPr>
          <a:lstStyle/>
          <a:p>
            <a:pPr marL="12700" marR="5080">
              <a:lnSpc>
                <a:spcPct val="100000"/>
              </a:lnSpc>
              <a:spcBef>
                <a:spcPts val="100"/>
              </a:spcBef>
            </a:pPr>
            <a:r>
              <a:rPr b="0" dirty="0">
                <a:latin typeface="Calibri"/>
                <a:cs typeface="Calibri"/>
              </a:rPr>
              <a:t>Bunun </a:t>
            </a:r>
            <a:r>
              <a:rPr b="0" spc="-5" dirty="0">
                <a:latin typeface="Calibri"/>
                <a:cs typeface="Calibri"/>
              </a:rPr>
              <a:t>dışında </a:t>
            </a:r>
            <a:r>
              <a:rPr b="0" spc="-10" dirty="0">
                <a:latin typeface="Calibri"/>
                <a:cs typeface="Calibri"/>
              </a:rPr>
              <a:t>kullanılan </a:t>
            </a:r>
            <a:r>
              <a:rPr b="0" spc="-5" dirty="0">
                <a:latin typeface="Calibri"/>
                <a:cs typeface="Calibri"/>
              </a:rPr>
              <a:t>ikinci </a:t>
            </a:r>
            <a:r>
              <a:rPr b="0" spc="-15" dirty="0">
                <a:latin typeface="Calibri"/>
                <a:cs typeface="Calibri"/>
              </a:rPr>
              <a:t>yöntem </a:t>
            </a:r>
            <a:r>
              <a:rPr b="0" spc="-5" dirty="0">
                <a:latin typeface="Calibri"/>
                <a:cs typeface="Calibri"/>
              </a:rPr>
              <a:t>odunu </a:t>
            </a:r>
            <a:r>
              <a:rPr b="0" spc="-15" dirty="0">
                <a:latin typeface="Calibri"/>
                <a:cs typeface="Calibri"/>
              </a:rPr>
              <a:t>yongalayarak </a:t>
            </a:r>
            <a:r>
              <a:rPr b="0" spc="-10" dirty="0">
                <a:latin typeface="Calibri"/>
                <a:cs typeface="Calibri"/>
              </a:rPr>
              <a:t>rifaynerlerde </a:t>
            </a:r>
            <a:r>
              <a:rPr b="0" spc="-20" dirty="0">
                <a:latin typeface="Calibri"/>
                <a:cs typeface="Calibri"/>
              </a:rPr>
              <a:t>öğütmektir. </a:t>
            </a:r>
            <a:r>
              <a:rPr b="0" dirty="0">
                <a:latin typeface="Calibri"/>
                <a:cs typeface="Calibri"/>
              </a:rPr>
              <a:t>Bu  </a:t>
            </a:r>
            <a:r>
              <a:rPr b="0" spc="-10" dirty="0">
                <a:latin typeface="Calibri"/>
                <a:cs typeface="Calibri"/>
              </a:rPr>
              <a:t>yönteme termomekanik selüloz </a:t>
            </a:r>
            <a:r>
              <a:rPr b="0" spc="-5" dirty="0">
                <a:latin typeface="Calibri"/>
                <a:cs typeface="Calibri"/>
              </a:rPr>
              <a:t>(</a:t>
            </a:r>
            <a:r>
              <a:rPr spc="-5" dirty="0"/>
              <a:t>TMP</a:t>
            </a:r>
            <a:r>
              <a:rPr b="0" spc="-5" dirty="0">
                <a:latin typeface="Calibri"/>
                <a:cs typeface="Calibri"/>
              </a:rPr>
              <a:t>) </a:t>
            </a:r>
            <a:r>
              <a:rPr b="0" spc="-10" dirty="0">
                <a:latin typeface="Calibri"/>
                <a:cs typeface="Calibri"/>
              </a:rPr>
              <a:t>üretimi</a:t>
            </a:r>
            <a:r>
              <a:rPr b="0" spc="100" dirty="0">
                <a:latin typeface="Calibri"/>
                <a:cs typeface="Calibri"/>
              </a:rPr>
              <a:t> </a:t>
            </a:r>
            <a:r>
              <a:rPr b="0" spc="-20" dirty="0">
                <a:latin typeface="Calibri"/>
                <a:cs typeface="Calibri"/>
              </a:rPr>
              <a:t>denilmektedir.</a:t>
            </a:r>
          </a:p>
        </p:txBody>
      </p:sp>
      <p:sp>
        <p:nvSpPr>
          <p:cNvPr id="3" name="object 3"/>
          <p:cNvSpPr/>
          <p:nvPr/>
        </p:nvSpPr>
        <p:spPr>
          <a:xfrm>
            <a:off x="1153820" y="772159"/>
            <a:ext cx="6334125" cy="451305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8234" y="5373725"/>
            <a:ext cx="8362315" cy="574040"/>
          </a:xfrm>
          <a:prstGeom prst="rect">
            <a:avLst/>
          </a:prstGeom>
        </p:spPr>
        <p:txBody>
          <a:bodyPr vert="horz" wrap="square" lIns="0" tIns="12700" rIns="0" bIns="0" rtlCol="0">
            <a:spAutoFit/>
          </a:bodyPr>
          <a:lstStyle/>
          <a:p>
            <a:pPr marL="12700" marR="5080">
              <a:lnSpc>
                <a:spcPct val="100000"/>
              </a:lnSpc>
              <a:spcBef>
                <a:spcPts val="100"/>
              </a:spcBef>
            </a:pPr>
            <a:r>
              <a:rPr sz="1800" spc="-25" dirty="0">
                <a:latin typeface="Calibri"/>
                <a:cs typeface="Calibri"/>
              </a:rPr>
              <a:t>Yongalar </a:t>
            </a:r>
            <a:r>
              <a:rPr sz="1800" spc="-5" dirty="0">
                <a:latin typeface="Calibri"/>
                <a:cs typeface="Calibri"/>
              </a:rPr>
              <a:t>kısa süreli </a:t>
            </a:r>
            <a:r>
              <a:rPr sz="1800" dirty="0">
                <a:latin typeface="Calibri"/>
                <a:cs typeface="Calibri"/>
              </a:rPr>
              <a:t>115–155 </a:t>
            </a:r>
            <a:r>
              <a:rPr sz="1800" spc="-10" dirty="0">
                <a:latin typeface="Calibri"/>
                <a:cs typeface="Calibri"/>
              </a:rPr>
              <a:t>°Csıcaklıkta </a:t>
            </a:r>
            <a:r>
              <a:rPr sz="1800" spc="-5" dirty="0">
                <a:latin typeface="Calibri"/>
                <a:cs typeface="Calibri"/>
              </a:rPr>
              <a:t>ön ısıtmadan </a:t>
            </a:r>
            <a:r>
              <a:rPr sz="1800" spc="-25" dirty="0">
                <a:latin typeface="Calibri"/>
                <a:cs typeface="Calibri"/>
              </a:rPr>
              <a:t>geçirilir. </a:t>
            </a:r>
            <a:r>
              <a:rPr sz="1800" spc="-5" dirty="0">
                <a:latin typeface="Calibri"/>
                <a:cs typeface="Calibri"/>
              </a:rPr>
              <a:t>Öğütme basınç altında </a:t>
            </a:r>
            <a:r>
              <a:rPr sz="1800" spc="-45" dirty="0">
                <a:latin typeface="Calibri"/>
                <a:cs typeface="Calibri"/>
              </a:rPr>
              <a:t>olur.  </a:t>
            </a:r>
            <a:r>
              <a:rPr sz="1800" dirty="0">
                <a:latin typeface="Calibri"/>
                <a:cs typeface="Calibri"/>
              </a:rPr>
              <a:t>Buna </a:t>
            </a:r>
            <a:r>
              <a:rPr sz="1800" spc="-5" dirty="0">
                <a:latin typeface="Calibri"/>
                <a:cs typeface="Calibri"/>
              </a:rPr>
              <a:t>da </a:t>
            </a:r>
            <a:r>
              <a:rPr sz="1800" spc="-10" dirty="0">
                <a:latin typeface="Calibri"/>
                <a:cs typeface="Calibri"/>
              </a:rPr>
              <a:t>termomekanik selüloz üretimi</a:t>
            </a:r>
            <a:r>
              <a:rPr sz="1800" spc="70" dirty="0">
                <a:latin typeface="Calibri"/>
                <a:cs typeface="Calibri"/>
              </a:rPr>
              <a:t> </a:t>
            </a:r>
            <a:r>
              <a:rPr sz="1800" spc="-35" dirty="0">
                <a:latin typeface="Calibri"/>
                <a:cs typeface="Calibri"/>
              </a:rPr>
              <a:t>denir.</a:t>
            </a:r>
            <a:endParaRPr sz="1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49" y="0"/>
            <a:ext cx="4457700" cy="31908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4053" y="0"/>
            <a:ext cx="3819525" cy="36099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3429025"/>
            <a:ext cx="4933315" cy="325704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523990" y="5076571"/>
            <a:ext cx="960119"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Hollander</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51774" y="2001312"/>
            <a:ext cx="4520339" cy="441874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2209" y="17780"/>
            <a:ext cx="8880475" cy="253619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Kimyasal</a:t>
            </a:r>
            <a:r>
              <a:rPr sz="1800" b="1" spc="-15" dirty="0">
                <a:latin typeface="Calibri"/>
                <a:cs typeface="Calibri"/>
              </a:rPr>
              <a:t> </a:t>
            </a:r>
            <a:r>
              <a:rPr sz="1800" b="1" spc="-5" dirty="0">
                <a:latin typeface="Calibri"/>
                <a:cs typeface="Calibri"/>
              </a:rPr>
              <a:t>selüloz</a:t>
            </a:r>
            <a:endParaRPr sz="1800">
              <a:latin typeface="Calibri"/>
              <a:cs typeface="Calibri"/>
            </a:endParaRPr>
          </a:p>
          <a:p>
            <a:pPr marL="12700" marR="5080" algn="just">
              <a:lnSpc>
                <a:spcPct val="100000"/>
              </a:lnSpc>
            </a:pPr>
            <a:r>
              <a:rPr sz="1800" spc="-10" dirty="0">
                <a:latin typeface="Calibri"/>
                <a:cs typeface="Calibri"/>
              </a:rPr>
              <a:t>Kimyasal selüloz üretimi </a:t>
            </a:r>
            <a:r>
              <a:rPr sz="1800" spc="-5" dirty="0">
                <a:latin typeface="Calibri"/>
                <a:cs typeface="Calibri"/>
              </a:rPr>
              <a:t>bisülfit </a:t>
            </a:r>
            <a:r>
              <a:rPr sz="1800" spc="-15" dirty="0">
                <a:latin typeface="Calibri"/>
                <a:cs typeface="Calibri"/>
              </a:rPr>
              <a:t>veya </a:t>
            </a:r>
            <a:r>
              <a:rPr sz="1800" spc="-10" dirty="0">
                <a:latin typeface="Calibri"/>
                <a:cs typeface="Calibri"/>
              </a:rPr>
              <a:t>hidroksil iyonlarını, bazen </a:t>
            </a:r>
            <a:r>
              <a:rPr sz="1800" dirty="0">
                <a:latin typeface="Calibri"/>
                <a:cs typeface="Calibri"/>
              </a:rPr>
              <a:t>de her </a:t>
            </a:r>
            <a:r>
              <a:rPr sz="1800" spc="-5" dirty="0">
                <a:latin typeface="Calibri"/>
                <a:cs typeface="Calibri"/>
              </a:rPr>
              <a:t>ikisini </a:t>
            </a:r>
            <a:r>
              <a:rPr sz="1800" spc="-10" dirty="0">
                <a:latin typeface="Calibri"/>
                <a:cs typeface="Calibri"/>
              </a:rPr>
              <a:t>kullanarak </a:t>
            </a:r>
            <a:r>
              <a:rPr sz="1800" spc="-15" dirty="0">
                <a:latin typeface="Calibri"/>
                <a:cs typeface="Calibri"/>
              </a:rPr>
              <a:t>(kraft  </a:t>
            </a:r>
            <a:r>
              <a:rPr sz="1800" spc="-10" dirty="0">
                <a:latin typeface="Calibri"/>
                <a:cs typeface="Calibri"/>
              </a:rPr>
              <a:t>selülozu) </a:t>
            </a:r>
            <a:r>
              <a:rPr sz="1800" spc="-5" dirty="0">
                <a:latin typeface="Calibri"/>
                <a:cs typeface="Calibri"/>
              </a:rPr>
              <a:t>ligninin suda </a:t>
            </a:r>
            <a:r>
              <a:rPr sz="1800" spc="-10" dirty="0">
                <a:latin typeface="Calibri"/>
                <a:cs typeface="Calibri"/>
              </a:rPr>
              <a:t>çözünebililir </a:t>
            </a:r>
            <a:r>
              <a:rPr sz="1800" dirty="0">
                <a:latin typeface="Calibri"/>
                <a:cs typeface="Calibri"/>
              </a:rPr>
              <a:t>olmasını </a:t>
            </a:r>
            <a:r>
              <a:rPr sz="1800" spc="-30" dirty="0">
                <a:latin typeface="Calibri"/>
                <a:cs typeface="Calibri"/>
              </a:rPr>
              <a:t>sağlar. </a:t>
            </a:r>
            <a:r>
              <a:rPr sz="1800" spc="-25" dirty="0">
                <a:latin typeface="Calibri"/>
                <a:cs typeface="Calibri"/>
              </a:rPr>
              <a:t>Yıllık </a:t>
            </a:r>
            <a:r>
              <a:rPr sz="1800" spc="-5" dirty="0">
                <a:latin typeface="Calibri"/>
                <a:cs typeface="Calibri"/>
              </a:rPr>
              <a:t>bitkiler için kullanılan soda süreci  (sodyum </a:t>
            </a:r>
            <a:r>
              <a:rPr sz="1800" spc="-10" dirty="0">
                <a:latin typeface="Calibri"/>
                <a:cs typeface="Calibri"/>
              </a:rPr>
              <a:t>hidroksitli) </a:t>
            </a:r>
            <a:r>
              <a:rPr sz="1800" spc="-5" dirty="0">
                <a:latin typeface="Calibri"/>
                <a:cs typeface="Calibri"/>
              </a:rPr>
              <a:t>ticari </a:t>
            </a:r>
            <a:r>
              <a:rPr sz="1800" spc="-10" dirty="0">
                <a:latin typeface="Calibri"/>
                <a:cs typeface="Calibri"/>
              </a:rPr>
              <a:t>olarak </a:t>
            </a:r>
            <a:r>
              <a:rPr sz="1800" spc="-5" dirty="0">
                <a:latin typeface="Calibri"/>
                <a:cs typeface="Calibri"/>
              </a:rPr>
              <a:t>daha </a:t>
            </a:r>
            <a:r>
              <a:rPr sz="1800" dirty="0">
                <a:latin typeface="Calibri"/>
                <a:cs typeface="Calibri"/>
              </a:rPr>
              <a:t>az </a:t>
            </a:r>
            <a:r>
              <a:rPr sz="1800" spc="-20" dirty="0">
                <a:latin typeface="Calibri"/>
                <a:cs typeface="Calibri"/>
              </a:rPr>
              <a:t>kullanılmaktadır. </a:t>
            </a:r>
            <a:r>
              <a:rPr sz="1800" spc="-10" dirty="0">
                <a:latin typeface="Calibri"/>
                <a:cs typeface="Calibri"/>
              </a:rPr>
              <a:t>Kimyasal selüloz </a:t>
            </a:r>
            <a:r>
              <a:rPr sz="1800" spc="-5" dirty="0">
                <a:latin typeface="Calibri"/>
                <a:cs typeface="Calibri"/>
              </a:rPr>
              <a:t>denildiğinde akla  sülfit </a:t>
            </a:r>
            <a:r>
              <a:rPr sz="1800" spc="-10" dirty="0">
                <a:latin typeface="Calibri"/>
                <a:cs typeface="Calibri"/>
              </a:rPr>
              <a:t>selülozu </a:t>
            </a:r>
            <a:r>
              <a:rPr sz="1800" spc="-5" dirty="0">
                <a:latin typeface="Calibri"/>
                <a:cs typeface="Calibri"/>
              </a:rPr>
              <a:t>ve </a:t>
            </a:r>
            <a:r>
              <a:rPr sz="1800" spc="-15" dirty="0">
                <a:latin typeface="Calibri"/>
                <a:cs typeface="Calibri"/>
              </a:rPr>
              <a:t>kraft </a:t>
            </a:r>
            <a:r>
              <a:rPr sz="1800" spc="-10" dirty="0">
                <a:latin typeface="Calibri"/>
                <a:cs typeface="Calibri"/>
              </a:rPr>
              <a:t>selülozu </a:t>
            </a:r>
            <a:r>
              <a:rPr sz="1800" spc="-15" dirty="0">
                <a:latin typeface="Calibri"/>
                <a:cs typeface="Calibri"/>
              </a:rPr>
              <a:t>(sülfat </a:t>
            </a:r>
            <a:r>
              <a:rPr sz="1800" spc="-10" dirty="0">
                <a:latin typeface="Calibri"/>
                <a:cs typeface="Calibri"/>
              </a:rPr>
              <a:t>selülozu) </a:t>
            </a:r>
            <a:r>
              <a:rPr sz="1800" spc="-35" dirty="0">
                <a:latin typeface="Calibri"/>
                <a:cs typeface="Calibri"/>
              </a:rPr>
              <a:t>gelir. </a:t>
            </a:r>
            <a:r>
              <a:rPr sz="1800" spc="-5" dirty="0">
                <a:latin typeface="Calibri"/>
                <a:cs typeface="Calibri"/>
              </a:rPr>
              <a:t>Sülfit süreci 1866 </a:t>
            </a:r>
            <a:r>
              <a:rPr sz="1800" dirty="0">
                <a:latin typeface="Calibri"/>
                <a:cs typeface="Calibri"/>
              </a:rPr>
              <a:t>da</a:t>
            </a:r>
            <a:r>
              <a:rPr sz="1800" spc="250" dirty="0">
                <a:latin typeface="Calibri"/>
                <a:cs typeface="Calibri"/>
              </a:rPr>
              <a:t> </a:t>
            </a:r>
            <a:r>
              <a:rPr sz="1800" spc="-20" dirty="0">
                <a:latin typeface="Calibri"/>
                <a:cs typeface="Calibri"/>
              </a:rPr>
              <a:t>İngiltere’de</a:t>
            </a:r>
            <a:endParaRPr sz="1800">
              <a:latin typeface="Calibri"/>
              <a:cs typeface="Calibri"/>
            </a:endParaRPr>
          </a:p>
          <a:p>
            <a:pPr marL="12700" marR="4758055" algn="just">
              <a:lnSpc>
                <a:spcPct val="100000"/>
              </a:lnSpc>
              <a:spcBef>
                <a:spcPts val="325"/>
              </a:spcBef>
            </a:pPr>
            <a:r>
              <a:rPr sz="1800" spc="-25" dirty="0">
                <a:latin typeface="Calibri"/>
                <a:cs typeface="Calibri"/>
              </a:rPr>
              <a:t>keşfedilmiştir. </a:t>
            </a:r>
            <a:r>
              <a:rPr sz="1800" spc="-20" dirty="0">
                <a:latin typeface="Calibri"/>
                <a:cs typeface="Calibri"/>
              </a:rPr>
              <a:t>Kraft </a:t>
            </a:r>
            <a:r>
              <a:rPr sz="1800" spc="-10" dirty="0">
                <a:latin typeface="Calibri"/>
                <a:cs typeface="Calibri"/>
              </a:rPr>
              <a:t>(sülfat) </a:t>
            </a:r>
            <a:r>
              <a:rPr sz="1800" spc="-5" dirty="0">
                <a:latin typeface="Calibri"/>
                <a:cs typeface="Calibri"/>
              </a:rPr>
              <a:t>süreci 1879 </a:t>
            </a:r>
            <a:r>
              <a:rPr sz="1800" dirty="0">
                <a:latin typeface="Calibri"/>
                <a:cs typeface="Calibri"/>
              </a:rPr>
              <a:t>da  </a:t>
            </a:r>
            <a:r>
              <a:rPr sz="1800" spc="-20" dirty="0">
                <a:latin typeface="Calibri"/>
                <a:cs typeface="Calibri"/>
              </a:rPr>
              <a:t>Almanya’da bulunmuştur. </a:t>
            </a:r>
            <a:r>
              <a:rPr sz="1800" spc="-10" dirty="0">
                <a:latin typeface="Calibri"/>
                <a:cs typeface="Calibri"/>
              </a:rPr>
              <a:t>Ağartılmamış </a:t>
            </a:r>
            <a:r>
              <a:rPr sz="1800" spc="-15" dirty="0">
                <a:latin typeface="Calibri"/>
                <a:cs typeface="Calibri"/>
              </a:rPr>
              <a:t>ve  </a:t>
            </a:r>
            <a:r>
              <a:rPr sz="1800" spc="-10" dirty="0">
                <a:latin typeface="Calibri"/>
                <a:cs typeface="Calibri"/>
              </a:rPr>
              <a:t>yarı ağartılmış </a:t>
            </a:r>
            <a:r>
              <a:rPr sz="1800" spc="-15" dirty="0">
                <a:latin typeface="Calibri"/>
                <a:cs typeface="Calibri"/>
              </a:rPr>
              <a:t>kraft </a:t>
            </a:r>
            <a:r>
              <a:rPr sz="1800" spc="-10" dirty="0">
                <a:latin typeface="Calibri"/>
                <a:cs typeface="Calibri"/>
              </a:rPr>
              <a:t>selülozu, dayanıklılık  gerektiren kağıt </a:t>
            </a:r>
            <a:r>
              <a:rPr sz="1800" spc="-5" dirty="0">
                <a:latin typeface="Calibri"/>
                <a:cs typeface="Calibri"/>
              </a:rPr>
              <a:t>ürünlerinde </a:t>
            </a:r>
            <a:r>
              <a:rPr sz="1800" spc="-20" dirty="0">
                <a:latin typeface="Calibri"/>
                <a:cs typeface="Calibri"/>
              </a:rPr>
              <a:t>kullanılır.</a:t>
            </a:r>
            <a:r>
              <a:rPr sz="1800" spc="275" dirty="0">
                <a:latin typeface="Calibri"/>
                <a:cs typeface="Calibri"/>
              </a:rPr>
              <a:t> </a:t>
            </a:r>
            <a:r>
              <a:rPr sz="1800" dirty="0">
                <a:latin typeface="Calibri"/>
                <a:cs typeface="Calibri"/>
              </a:rPr>
              <a:t>Her</a:t>
            </a:r>
            <a:endParaRPr sz="1800">
              <a:latin typeface="Calibri"/>
              <a:cs typeface="Calibri"/>
            </a:endParaRPr>
          </a:p>
        </p:txBody>
      </p:sp>
      <p:sp>
        <p:nvSpPr>
          <p:cNvPr id="4" name="object 4"/>
          <p:cNvSpPr txBox="1"/>
          <p:nvPr/>
        </p:nvSpPr>
        <p:spPr>
          <a:xfrm>
            <a:off x="102209" y="2528442"/>
            <a:ext cx="3342004" cy="299720"/>
          </a:xfrm>
          <a:prstGeom prst="rect">
            <a:avLst/>
          </a:prstGeom>
        </p:spPr>
        <p:txBody>
          <a:bodyPr vert="horz" wrap="square" lIns="0" tIns="12700" rIns="0" bIns="0" rtlCol="0">
            <a:spAutoFit/>
          </a:bodyPr>
          <a:lstStyle/>
          <a:p>
            <a:pPr marL="12700">
              <a:lnSpc>
                <a:spcPct val="100000"/>
              </a:lnSpc>
              <a:spcBef>
                <a:spcPts val="100"/>
              </a:spcBef>
              <a:tabLst>
                <a:tab pos="433070" algn="l"/>
                <a:tab pos="1285240" algn="l"/>
                <a:tab pos="1730375" algn="l"/>
                <a:tab pos="2741930" algn="l"/>
              </a:tabLst>
            </a:pPr>
            <a:r>
              <a:rPr sz="1800" spc="-5" dirty="0">
                <a:latin typeface="Calibri"/>
                <a:cs typeface="Calibri"/>
              </a:rPr>
              <a:t>i</a:t>
            </a:r>
            <a:r>
              <a:rPr sz="1800" dirty="0">
                <a:latin typeface="Calibri"/>
                <a:cs typeface="Calibri"/>
              </a:rPr>
              <a:t>ki	</a:t>
            </a:r>
            <a:r>
              <a:rPr sz="1800" spc="-5" dirty="0">
                <a:latin typeface="Calibri"/>
                <a:cs typeface="Calibri"/>
              </a:rPr>
              <a:t>s</a:t>
            </a:r>
            <a:r>
              <a:rPr sz="1800" spc="5" dirty="0">
                <a:latin typeface="Calibri"/>
                <a:cs typeface="Calibri"/>
              </a:rPr>
              <a:t>e</a:t>
            </a:r>
            <a:r>
              <a:rPr sz="1800" spc="-5" dirty="0">
                <a:latin typeface="Calibri"/>
                <a:cs typeface="Calibri"/>
              </a:rPr>
              <a:t>lü</a:t>
            </a:r>
            <a:r>
              <a:rPr sz="1800" spc="5" dirty="0">
                <a:latin typeface="Calibri"/>
                <a:cs typeface="Calibri"/>
              </a:rPr>
              <a:t>l</a:t>
            </a:r>
            <a:r>
              <a:rPr sz="1800" spc="-30" dirty="0">
                <a:latin typeface="Calibri"/>
                <a:cs typeface="Calibri"/>
              </a:rPr>
              <a:t>o</a:t>
            </a:r>
            <a:r>
              <a:rPr sz="1800" dirty="0">
                <a:latin typeface="Calibri"/>
                <a:cs typeface="Calibri"/>
              </a:rPr>
              <a:t>z	da	</a:t>
            </a:r>
            <a:r>
              <a:rPr sz="1800" spc="-5" dirty="0">
                <a:latin typeface="Calibri"/>
                <a:cs typeface="Calibri"/>
              </a:rPr>
              <a:t>d</a:t>
            </a:r>
            <a:r>
              <a:rPr sz="1800" dirty="0">
                <a:latin typeface="Calibri"/>
                <a:cs typeface="Calibri"/>
              </a:rPr>
              <a:t>ü</a:t>
            </a:r>
            <a:r>
              <a:rPr sz="1800" spc="-35" dirty="0">
                <a:latin typeface="Calibri"/>
                <a:cs typeface="Calibri"/>
              </a:rPr>
              <a:t>n</a:t>
            </a:r>
            <a:r>
              <a:rPr sz="1800" spc="-25" dirty="0">
                <a:latin typeface="Calibri"/>
                <a:cs typeface="Calibri"/>
              </a:rPr>
              <a:t>y</a:t>
            </a:r>
            <a:r>
              <a:rPr sz="1800" dirty="0">
                <a:latin typeface="Calibri"/>
                <a:cs typeface="Calibri"/>
              </a:rPr>
              <a:t>ada	</a:t>
            </a:r>
            <a:r>
              <a:rPr sz="1800" spc="-25" dirty="0">
                <a:latin typeface="Calibri"/>
                <a:cs typeface="Calibri"/>
              </a:rPr>
              <a:t>y</a:t>
            </a:r>
            <a:r>
              <a:rPr sz="1800" spc="-35" dirty="0">
                <a:latin typeface="Calibri"/>
                <a:cs typeface="Calibri"/>
              </a:rPr>
              <a:t>a</a:t>
            </a:r>
            <a:r>
              <a:rPr sz="1800" spc="-25" dirty="0">
                <a:latin typeface="Calibri"/>
                <a:cs typeface="Calibri"/>
              </a:rPr>
              <a:t>y</a:t>
            </a:r>
            <a:r>
              <a:rPr sz="1800" dirty="0">
                <a:latin typeface="Calibri"/>
                <a:cs typeface="Calibri"/>
              </a:rPr>
              <a:t>gın</a:t>
            </a:r>
            <a:endParaRPr sz="1800">
              <a:latin typeface="Calibri"/>
              <a:cs typeface="Calibri"/>
            </a:endParaRPr>
          </a:p>
        </p:txBody>
      </p:sp>
      <p:sp>
        <p:nvSpPr>
          <p:cNvPr id="5" name="object 5"/>
          <p:cNvSpPr txBox="1"/>
          <p:nvPr/>
        </p:nvSpPr>
        <p:spPr>
          <a:xfrm>
            <a:off x="102209" y="2802763"/>
            <a:ext cx="155003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kullanılmaktadır.</a:t>
            </a:r>
            <a:endParaRPr sz="1800">
              <a:latin typeface="Calibri"/>
              <a:cs typeface="Calibri"/>
            </a:endParaRPr>
          </a:p>
        </p:txBody>
      </p:sp>
      <p:sp>
        <p:nvSpPr>
          <p:cNvPr id="6" name="object 6"/>
          <p:cNvSpPr txBox="1"/>
          <p:nvPr/>
        </p:nvSpPr>
        <p:spPr>
          <a:xfrm>
            <a:off x="3632453" y="2528442"/>
            <a:ext cx="596900" cy="574040"/>
          </a:xfrm>
          <a:prstGeom prst="rect">
            <a:avLst/>
          </a:prstGeom>
        </p:spPr>
        <p:txBody>
          <a:bodyPr vert="horz" wrap="square" lIns="0" tIns="12700" rIns="0" bIns="0" rtlCol="0">
            <a:spAutoFit/>
          </a:bodyPr>
          <a:lstStyle/>
          <a:p>
            <a:pPr marL="38100" marR="5080" indent="-26034">
              <a:lnSpc>
                <a:spcPct val="100000"/>
              </a:lnSpc>
              <a:spcBef>
                <a:spcPts val="100"/>
              </a:spcBef>
            </a:pPr>
            <a:r>
              <a:rPr sz="1800" spc="5" dirty="0">
                <a:latin typeface="Calibri"/>
                <a:cs typeface="Calibri"/>
              </a:rPr>
              <a:t>o</a:t>
            </a:r>
            <a:r>
              <a:rPr sz="1800" spc="-5" dirty="0">
                <a:latin typeface="Calibri"/>
                <a:cs typeface="Calibri"/>
              </a:rPr>
              <a:t>l</a:t>
            </a:r>
            <a:r>
              <a:rPr sz="1800" dirty="0">
                <a:latin typeface="Calibri"/>
                <a:cs typeface="Calibri"/>
              </a:rPr>
              <a:t>a</a:t>
            </a:r>
            <a:r>
              <a:rPr sz="1800" spc="-40" dirty="0">
                <a:latin typeface="Calibri"/>
                <a:cs typeface="Calibri"/>
              </a:rPr>
              <a:t>r</a:t>
            </a:r>
            <a:r>
              <a:rPr sz="1800" dirty="0">
                <a:latin typeface="Calibri"/>
                <a:cs typeface="Calibri"/>
              </a:rPr>
              <a:t>ak  </a:t>
            </a:r>
            <a:r>
              <a:rPr sz="1800" spc="-5" dirty="0">
                <a:latin typeface="Calibri"/>
                <a:cs typeface="Calibri"/>
              </a:rPr>
              <a:t>s</a:t>
            </a:r>
            <a:r>
              <a:rPr sz="1800" spc="-35" dirty="0">
                <a:latin typeface="Calibri"/>
                <a:cs typeface="Calibri"/>
              </a:rPr>
              <a:t>a</a:t>
            </a:r>
            <a:r>
              <a:rPr sz="1800" spc="-25" dirty="0">
                <a:latin typeface="Calibri"/>
                <a:cs typeface="Calibri"/>
              </a:rPr>
              <a:t>v</a:t>
            </a:r>
            <a:r>
              <a:rPr sz="1800" spc="-15" dirty="0">
                <a:latin typeface="Calibri"/>
                <a:cs typeface="Calibri"/>
              </a:rPr>
              <a:t>a</a:t>
            </a:r>
            <a:r>
              <a:rPr sz="1800" spc="-5" dirty="0">
                <a:latin typeface="Calibri"/>
                <a:cs typeface="Calibri"/>
              </a:rPr>
              <a:t>şı</a:t>
            </a:r>
            <a:endParaRPr sz="1800">
              <a:latin typeface="Calibri"/>
              <a:cs typeface="Calibri"/>
            </a:endParaRPr>
          </a:p>
        </p:txBody>
      </p:sp>
      <p:sp>
        <p:nvSpPr>
          <p:cNvPr id="7" name="object 7"/>
          <p:cNvSpPr txBox="1"/>
          <p:nvPr/>
        </p:nvSpPr>
        <p:spPr>
          <a:xfrm>
            <a:off x="102209" y="3077032"/>
            <a:ext cx="1621790" cy="300355"/>
          </a:xfrm>
          <a:prstGeom prst="rect">
            <a:avLst/>
          </a:prstGeom>
        </p:spPr>
        <p:txBody>
          <a:bodyPr vert="horz" wrap="square" lIns="0" tIns="12700" rIns="0" bIns="0" rtlCol="0">
            <a:spAutoFit/>
          </a:bodyPr>
          <a:lstStyle/>
          <a:p>
            <a:pPr marL="12700">
              <a:lnSpc>
                <a:spcPct val="100000"/>
              </a:lnSpc>
              <a:spcBef>
                <a:spcPts val="100"/>
              </a:spcBef>
              <a:tabLst>
                <a:tab pos="1028700" algn="l"/>
              </a:tabLst>
            </a:pPr>
            <a:r>
              <a:rPr sz="1800" spc="-5" dirty="0">
                <a:latin typeface="Calibri"/>
                <a:cs typeface="Calibri"/>
              </a:rPr>
              <a:t>sı</a:t>
            </a:r>
            <a:r>
              <a:rPr sz="1800" spc="-50" dirty="0">
                <a:latin typeface="Calibri"/>
                <a:cs typeface="Calibri"/>
              </a:rPr>
              <a:t>r</a:t>
            </a:r>
            <a:r>
              <a:rPr sz="1800" dirty="0">
                <a:latin typeface="Calibri"/>
                <a:cs typeface="Calibri"/>
              </a:rPr>
              <a:t>asında	esm</a:t>
            </a:r>
            <a:r>
              <a:rPr sz="1800" spc="-10" dirty="0">
                <a:latin typeface="Calibri"/>
                <a:cs typeface="Calibri"/>
              </a:rPr>
              <a:t>e</a:t>
            </a:r>
            <a:r>
              <a:rPr sz="1800" dirty="0">
                <a:latin typeface="Calibri"/>
                <a:cs typeface="Calibri"/>
              </a:rPr>
              <a:t>r</a:t>
            </a:r>
            <a:endParaRPr sz="1800">
              <a:latin typeface="Calibri"/>
              <a:cs typeface="Calibri"/>
            </a:endParaRPr>
          </a:p>
        </p:txBody>
      </p:sp>
      <p:sp>
        <p:nvSpPr>
          <p:cNvPr id="8" name="object 8"/>
          <p:cNvSpPr txBox="1"/>
          <p:nvPr/>
        </p:nvSpPr>
        <p:spPr>
          <a:xfrm>
            <a:off x="1896236" y="2802763"/>
            <a:ext cx="2332355" cy="574675"/>
          </a:xfrm>
          <a:prstGeom prst="rect">
            <a:avLst/>
          </a:prstGeom>
        </p:spPr>
        <p:txBody>
          <a:bodyPr vert="horz" wrap="square" lIns="0" tIns="12700" rIns="0" bIns="0" rtlCol="0">
            <a:spAutoFit/>
          </a:bodyPr>
          <a:lstStyle/>
          <a:p>
            <a:pPr marL="68580">
              <a:lnSpc>
                <a:spcPct val="100000"/>
              </a:lnSpc>
              <a:spcBef>
                <a:spcPts val="100"/>
              </a:spcBef>
              <a:tabLst>
                <a:tab pos="878205" algn="l"/>
              </a:tabLst>
            </a:pPr>
            <a:r>
              <a:rPr sz="1800" spc="-5" dirty="0">
                <a:latin typeface="Calibri"/>
                <a:cs typeface="Calibri"/>
              </a:rPr>
              <a:t>İkinci	</a:t>
            </a:r>
            <a:r>
              <a:rPr sz="1800" spc="-10" dirty="0">
                <a:latin typeface="Calibri"/>
                <a:cs typeface="Calibri"/>
              </a:rPr>
              <a:t>dünya</a:t>
            </a:r>
            <a:endParaRPr sz="1800">
              <a:latin typeface="Calibri"/>
              <a:cs typeface="Calibri"/>
            </a:endParaRPr>
          </a:p>
          <a:p>
            <a:pPr marL="12700">
              <a:lnSpc>
                <a:spcPct val="100000"/>
              </a:lnSpc>
              <a:tabLst>
                <a:tab pos="643255" algn="l"/>
                <a:tab pos="1962150" algn="l"/>
              </a:tabLst>
            </a:pPr>
            <a:r>
              <a:rPr sz="1800" dirty="0">
                <a:latin typeface="Calibri"/>
                <a:cs typeface="Calibri"/>
              </a:rPr>
              <a:t>k</a:t>
            </a:r>
            <a:r>
              <a:rPr sz="1800" spc="-45" dirty="0">
                <a:latin typeface="Calibri"/>
                <a:cs typeface="Calibri"/>
              </a:rPr>
              <a:t>r</a:t>
            </a:r>
            <a:r>
              <a:rPr sz="1800" spc="-15" dirty="0">
                <a:latin typeface="Calibri"/>
                <a:cs typeface="Calibri"/>
              </a:rPr>
              <a:t>a</a:t>
            </a:r>
            <a:r>
              <a:rPr sz="1800" spc="-5" dirty="0">
                <a:latin typeface="Calibri"/>
                <a:cs typeface="Calibri"/>
              </a:rPr>
              <a:t>f</a:t>
            </a:r>
            <a:r>
              <a:rPr sz="1800" dirty="0">
                <a:latin typeface="Calibri"/>
                <a:cs typeface="Calibri"/>
              </a:rPr>
              <a:t>t	</a:t>
            </a:r>
            <a:r>
              <a:rPr sz="1800" spc="-5" dirty="0">
                <a:latin typeface="Calibri"/>
                <a:cs typeface="Calibri"/>
              </a:rPr>
              <a:t>s</a:t>
            </a:r>
            <a:r>
              <a:rPr sz="1800" dirty="0">
                <a:latin typeface="Calibri"/>
                <a:cs typeface="Calibri"/>
              </a:rPr>
              <a:t>e</a:t>
            </a:r>
            <a:r>
              <a:rPr sz="1800" spc="-10" dirty="0">
                <a:latin typeface="Calibri"/>
                <a:cs typeface="Calibri"/>
              </a:rPr>
              <a:t>l</a:t>
            </a:r>
            <a:r>
              <a:rPr sz="1800" spc="10" dirty="0">
                <a:latin typeface="Calibri"/>
                <a:cs typeface="Calibri"/>
              </a:rPr>
              <a:t>ü</a:t>
            </a:r>
            <a:r>
              <a:rPr sz="1800" spc="-10" dirty="0">
                <a:latin typeface="Calibri"/>
                <a:cs typeface="Calibri"/>
              </a:rPr>
              <a:t>l</a:t>
            </a:r>
            <a:r>
              <a:rPr sz="1800" spc="-30" dirty="0">
                <a:latin typeface="Calibri"/>
                <a:cs typeface="Calibri"/>
              </a:rPr>
              <a:t>o</a:t>
            </a:r>
            <a:r>
              <a:rPr sz="1800" dirty="0">
                <a:latin typeface="Calibri"/>
                <a:cs typeface="Calibri"/>
              </a:rPr>
              <a:t>zunun	k</a:t>
            </a:r>
            <a:r>
              <a:rPr sz="1800" spc="-15" dirty="0">
                <a:latin typeface="Calibri"/>
                <a:cs typeface="Calibri"/>
              </a:rPr>
              <a:t>l</a:t>
            </a:r>
            <a:r>
              <a:rPr sz="1800" spc="5" dirty="0">
                <a:latin typeface="Calibri"/>
                <a:cs typeface="Calibri"/>
              </a:rPr>
              <a:t>o</a:t>
            </a:r>
            <a:r>
              <a:rPr sz="1800" dirty="0">
                <a:latin typeface="Calibri"/>
                <a:cs typeface="Calibri"/>
              </a:rPr>
              <a:t>r</a:t>
            </a:r>
            <a:endParaRPr sz="1800">
              <a:latin typeface="Calibri"/>
              <a:cs typeface="Calibri"/>
            </a:endParaRPr>
          </a:p>
        </p:txBody>
      </p:sp>
      <p:sp>
        <p:nvSpPr>
          <p:cNvPr id="9" name="object 9"/>
          <p:cNvSpPr txBox="1"/>
          <p:nvPr/>
        </p:nvSpPr>
        <p:spPr>
          <a:xfrm>
            <a:off x="102209" y="3351657"/>
            <a:ext cx="4128135" cy="1122680"/>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dioksitle </a:t>
            </a:r>
            <a:r>
              <a:rPr sz="1800" spc="-5" dirty="0">
                <a:latin typeface="Calibri"/>
                <a:cs typeface="Calibri"/>
              </a:rPr>
              <a:t>ağartılması </a:t>
            </a:r>
            <a:r>
              <a:rPr sz="1800" spc="-10" dirty="0">
                <a:latin typeface="Calibri"/>
                <a:cs typeface="Calibri"/>
              </a:rPr>
              <a:t>yöntemi </a:t>
            </a:r>
            <a:r>
              <a:rPr sz="1800" dirty="0">
                <a:latin typeface="Calibri"/>
                <a:cs typeface="Calibri"/>
              </a:rPr>
              <a:t>bulundu. </a:t>
            </a:r>
            <a:r>
              <a:rPr sz="1800" spc="-20" dirty="0">
                <a:latin typeface="Calibri"/>
                <a:cs typeface="Calibri"/>
              </a:rPr>
              <a:t>Kraft  </a:t>
            </a:r>
            <a:r>
              <a:rPr sz="1800" spc="-5" dirty="0">
                <a:latin typeface="Calibri"/>
                <a:cs typeface="Calibri"/>
              </a:rPr>
              <a:t>sürecinin, </a:t>
            </a:r>
            <a:r>
              <a:rPr sz="1800" spc="-10" dirty="0">
                <a:latin typeface="Calibri"/>
                <a:cs typeface="Calibri"/>
              </a:rPr>
              <a:t>ağaç </a:t>
            </a:r>
            <a:r>
              <a:rPr sz="1800" dirty="0">
                <a:latin typeface="Calibri"/>
                <a:cs typeface="Calibri"/>
              </a:rPr>
              <a:t>türünden </a:t>
            </a:r>
            <a:r>
              <a:rPr sz="1800" spc="-5" dirty="0">
                <a:latin typeface="Calibri"/>
                <a:cs typeface="Calibri"/>
              </a:rPr>
              <a:t>bağımsız </a:t>
            </a:r>
            <a:r>
              <a:rPr sz="1800" spc="-10" dirty="0">
                <a:latin typeface="Calibri"/>
                <a:cs typeface="Calibri"/>
              </a:rPr>
              <a:t>olarak  dayanıklı elyaf </a:t>
            </a:r>
            <a:r>
              <a:rPr sz="1800" spc="-5" dirty="0">
                <a:latin typeface="Calibri"/>
                <a:cs typeface="Calibri"/>
              </a:rPr>
              <a:t>vermesi ve </a:t>
            </a:r>
            <a:r>
              <a:rPr sz="1800" spc="-10" dirty="0">
                <a:latin typeface="Calibri"/>
                <a:cs typeface="Calibri"/>
              </a:rPr>
              <a:t>kimyasal </a:t>
            </a:r>
            <a:r>
              <a:rPr sz="1800" spc="-5" dirty="0">
                <a:latin typeface="Calibri"/>
                <a:cs typeface="Calibri"/>
              </a:rPr>
              <a:t>geri  </a:t>
            </a:r>
            <a:r>
              <a:rPr sz="1800" spc="-10" dirty="0">
                <a:latin typeface="Calibri"/>
                <a:cs typeface="Calibri"/>
              </a:rPr>
              <a:t>kazanmanın </a:t>
            </a:r>
            <a:r>
              <a:rPr sz="1800" spc="-5" dirty="0">
                <a:latin typeface="Calibri"/>
                <a:cs typeface="Calibri"/>
              </a:rPr>
              <a:t>verimli </a:t>
            </a:r>
            <a:r>
              <a:rPr sz="1800" dirty="0">
                <a:latin typeface="Calibri"/>
                <a:cs typeface="Calibri"/>
              </a:rPr>
              <a:t>olması </a:t>
            </a:r>
            <a:r>
              <a:rPr sz="1800" spc="-5" dirty="0">
                <a:latin typeface="Calibri"/>
                <a:cs typeface="Calibri"/>
              </a:rPr>
              <a:t>nedeniyle</a:t>
            </a:r>
            <a:r>
              <a:rPr sz="1800" spc="120" dirty="0">
                <a:latin typeface="Calibri"/>
                <a:cs typeface="Calibri"/>
              </a:rPr>
              <a:t> </a:t>
            </a:r>
            <a:r>
              <a:rPr sz="1800" spc="-5" dirty="0">
                <a:latin typeface="Calibri"/>
                <a:cs typeface="Calibri"/>
              </a:rPr>
              <a:t>sülfit</a:t>
            </a:r>
            <a:endParaRPr sz="1800">
              <a:latin typeface="Calibri"/>
              <a:cs typeface="Calibri"/>
            </a:endParaRPr>
          </a:p>
        </p:txBody>
      </p:sp>
      <p:sp>
        <p:nvSpPr>
          <p:cNvPr id="10" name="object 10"/>
          <p:cNvSpPr txBox="1"/>
          <p:nvPr/>
        </p:nvSpPr>
        <p:spPr>
          <a:xfrm>
            <a:off x="102209" y="4449013"/>
            <a:ext cx="807720" cy="57467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selülozu</a:t>
            </a:r>
            <a:endParaRPr sz="1800">
              <a:latin typeface="Calibri"/>
              <a:cs typeface="Calibri"/>
            </a:endParaRPr>
          </a:p>
          <a:p>
            <a:pPr marL="12700">
              <a:lnSpc>
                <a:spcPct val="100000"/>
              </a:lnSpc>
            </a:pPr>
            <a:r>
              <a:rPr sz="1800" spc="-10" dirty="0">
                <a:latin typeface="Calibri"/>
                <a:cs typeface="Calibri"/>
              </a:rPr>
              <a:t>sürecine</a:t>
            </a:r>
            <a:endParaRPr sz="1800">
              <a:latin typeface="Calibri"/>
              <a:cs typeface="Calibri"/>
            </a:endParaRPr>
          </a:p>
        </p:txBody>
      </p:sp>
      <p:sp>
        <p:nvSpPr>
          <p:cNvPr id="11" name="object 11"/>
          <p:cNvSpPr txBox="1"/>
          <p:nvPr/>
        </p:nvSpPr>
        <p:spPr>
          <a:xfrm>
            <a:off x="1083665" y="4449013"/>
            <a:ext cx="2486660" cy="574675"/>
          </a:xfrm>
          <a:prstGeom prst="rect">
            <a:avLst/>
          </a:prstGeom>
        </p:spPr>
        <p:txBody>
          <a:bodyPr vert="horz" wrap="square" lIns="0" tIns="12700" rIns="0" bIns="0" rtlCol="0">
            <a:spAutoFit/>
          </a:bodyPr>
          <a:lstStyle/>
          <a:p>
            <a:pPr algn="ctr">
              <a:lnSpc>
                <a:spcPct val="100000"/>
              </a:lnSpc>
              <a:spcBef>
                <a:spcPts val="100"/>
              </a:spcBef>
              <a:tabLst>
                <a:tab pos="1450975" algn="l"/>
                <a:tab pos="2017395" algn="l"/>
              </a:tabLst>
            </a:pPr>
            <a:r>
              <a:rPr sz="1800" spc="-35" dirty="0">
                <a:latin typeface="Calibri"/>
                <a:cs typeface="Calibri"/>
              </a:rPr>
              <a:t>f</a:t>
            </a:r>
            <a:r>
              <a:rPr sz="1800" dirty="0">
                <a:latin typeface="Calibri"/>
                <a:cs typeface="Calibri"/>
              </a:rPr>
              <a:t>abri</a:t>
            </a:r>
            <a:r>
              <a:rPr sz="1800" spc="-30" dirty="0">
                <a:latin typeface="Calibri"/>
                <a:cs typeface="Calibri"/>
              </a:rPr>
              <a:t>k</a:t>
            </a:r>
            <a:r>
              <a:rPr sz="1800" dirty="0">
                <a:latin typeface="Calibri"/>
                <a:cs typeface="Calibri"/>
              </a:rPr>
              <a:t>a</a:t>
            </a:r>
            <a:r>
              <a:rPr sz="1800" spc="-10" dirty="0">
                <a:latin typeface="Calibri"/>
                <a:cs typeface="Calibri"/>
              </a:rPr>
              <a:t>l</a:t>
            </a:r>
            <a:r>
              <a:rPr sz="1800" dirty="0">
                <a:latin typeface="Calibri"/>
                <a:cs typeface="Calibri"/>
              </a:rPr>
              <a:t>ar</a:t>
            </a:r>
            <a:r>
              <a:rPr sz="1800" spc="-15" dirty="0">
                <a:latin typeface="Calibri"/>
                <a:cs typeface="Calibri"/>
              </a:rPr>
              <a:t>ı</a:t>
            </a:r>
            <a:r>
              <a:rPr sz="1800" spc="-5" dirty="0">
                <a:latin typeface="Calibri"/>
                <a:cs typeface="Calibri"/>
              </a:rPr>
              <a:t>nı</a:t>
            </a:r>
            <a:r>
              <a:rPr sz="1800" dirty="0">
                <a:latin typeface="Calibri"/>
                <a:cs typeface="Calibri"/>
              </a:rPr>
              <a:t>n	pek	</a:t>
            </a:r>
            <a:r>
              <a:rPr sz="1800" spc="-20" dirty="0">
                <a:latin typeface="Calibri"/>
                <a:cs typeface="Calibri"/>
              </a:rPr>
              <a:t>ç</a:t>
            </a:r>
            <a:r>
              <a:rPr sz="1800" spc="-5" dirty="0">
                <a:latin typeface="Calibri"/>
                <a:cs typeface="Calibri"/>
              </a:rPr>
              <a:t>oğu</a:t>
            </a:r>
            <a:endParaRPr sz="1800">
              <a:latin typeface="Calibri"/>
              <a:cs typeface="Calibri"/>
            </a:endParaRPr>
          </a:p>
          <a:p>
            <a:pPr marL="26034" algn="ctr">
              <a:lnSpc>
                <a:spcPct val="100000"/>
              </a:lnSpc>
              <a:tabLst>
                <a:tab pos="1201420" algn="l"/>
              </a:tabLst>
            </a:pPr>
            <a:r>
              <a:rPr sz="1800" spc="-20" dirty="0">
                <a:latin typeface="Calibri"/>
                <a:cs typeface="Calibri"/>
              </a:rPr>
              <a:t>döndüler.	</a:t>
            </a:r>
            <a:r>
              <a:rPr sz="1800" spc="-5" dirty="0">
                <a:latin typeface="Calibri"/>
                <a:cs typeface="Calibri"/>
              </a:rPr>
              <a:t>Günümüzde</a:t>
            </a:r>
            <a:endParaRPr sz="1800">
              <a:latin typeface="Calibri"/>
              <a:cs typeface="Calibri"/>
            </a:endParaRPr>
          </a:p>
        </p:txBody>
      </p:sp>
      <p:sp>
        <p:nvSpPr>
          <p:cNvPr id="12" name="object 12"/>
          <p:cNvSpPr txBox="1"/>
          <p:nvPr/>
        </p:nvSpPr>
        <p:spPr>
          <a:xfrm>
            <a:off x="3771138" y="4449013"/>
            <a:ext cx="45847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k</a:t>
            </a:r>
            <a:r>
              <a:rPr sz="1800" spc="-45" dirty="0">
                <a:latin typeface="Calibri"/>
                <a:cs typeface="Calibri"/>
              </a:rPr>
              <a:t>r</a:t>
            </a:r>
            <a:r>
              <a:rPr sz="1800" spc="-15" dirty="0">
                <a:latin typeface="Calibri"/>
                <a:cs typeface="Calibri"/>
              </a:rPr>
              <a:t>a</a:t>
            </a:r>
            <a:r>
              <a:rPr sz="1800" spc="-5" dirty="0">
                <a:latin typeface="Calibri"/>
                <a:cs typeface="Calibri"/>
              </a:rPr>
              <a:t>ft</a:t>
            </a:r>
            <a:endParaRPr sz="1800">
              <a:latin typeface="Calibri"/>
              <a:cs typeface="Calibri"/>
            </a:endParaRPr>
          </a:p>
          <a:p>
            <a:pPr marL="12700">
              <a:lnSpc>
                <a:spcPct val="100000"/>
              </a:lnSpc>
            </a:pPr>
            <a:r>
              <a:rPr sz="1800" dirty="0">
                <a:latin typeface="Calibri"/>
                <a:cs typeface="Calibri"/>
              </a:rPr>
              <a:t>k</a:t>
            </a:r>
            <a:r>
              <a:rPr sz="1800" spc="-45" dirty="0">
                <a:latin typeface="Calibri"/>
                <a:cs typeface="Calibri"/>
              </a:rPr>
              <a:t>r</a:t>
            </a:r>
            <a:r>
              <a:rPr sz="1800" spc="-15" dirty="0">
                <a:latin typeface="Calibri"/>
                <a:cs typeface="Calibri"/>
              </a:rPr>
              <a:t>a</a:t>
            </a:r>
            <a:r>
              <a:rPr sz="1800" spc="-5" dirty="0">
                <a:latin typeface="Calibri"/>
                <a:cs typeface="Calibri"/>
              </a:rPr>
              <a:t>ft</a:t>
            </a:r>
            <a:endParaRPr sz="1800">
              <a:latin typeface="Calibri"/>
              <a:cs typeface="Calibri"/>
            </a:endParaRPr>
          </a:p>
        </p:txBody>
      </p:sp>
      <p:sp>
        <p:nvSpPr>
          <p:cNvPr id="13" name="object 13"/>
          <p:cNvSpPr txBox="1"/>
          <p:nvPr/>
        </p:nvSpPr>
        <p:spPr>
          <a:xfrm>
            <a:off x="102209" y="4997958"/>
            <a:ext cx="4127500" cy="1123315"/>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selülozu </a:t>
            </a:r>
            <a:r>
              <a:rPr sz="1800" dirty="0">
                <a:latin typeface="Calibri"/>
                <a:cs typeface="Calibri"/>
              </a:rPr>
              <a:t>sodyum </a:t>
            </a:r>
            <a:r>
              <a:rPr sz="1800" spc="-10" dirty="0">
                <a:latin typeface="Calibri"/>
                <a:cs typeface="Calibri"/>
              </a:rPr>
              <a:t>sülfat </a:t>
            </a:r>
            <a:r>
              <a:rPr sz="1800" spc="-5" dirty="0">
                <a:latin typeface="Calibri"/>
                <a:cs typeface="Calibri"/>
              </a:rPr>
              <a:t>ve sodyum </a:t>
            </a:r>
            <a:r>
              <a:rPr sz="1800" spc="-10" dirty="0">
                <a:latin typeface="Calibri"/>
                <a:cs typeface="Calibri"/>
              </a:rPr>
              <a:t>hidroksit  karışımıyla </a:t>
            </a:r>
            <a:r>
              <a:rPr sz="1800" spc="-30" dirty="0">
                <a:latin typeface="Calibri"/>
                <a:cs typeface="Calibri"/>
              </a:rPr>
              <a:t>yapılır. </a:t>
            </a:r>
            <a:r>
              <a:rPr sz="1800" dirty="0">
                <a:latin typeface="Calibri"/>
                <a:cs typeface="Calibri"/>
              </a:rPr>
              <a:t>Bu </a:t>
            </a:r>
            <a:r>
              <a:rPr sz="1800" spc="-15" dirty="0">
                <a:latin typeface="Calibri"/>
                <a:cs typeface="Calibri"/>
              </a:rPr>
              <a:t>çözeltiye </a:t>
            </a:r>
            <a:r>
              <a:rPr sz="1800" spc="-10" dirty="0">
                <a:latin typeface="Calibri"/>
                <a:cs typeface="Calibri"/>
              </a:rPr>
              <a:t>beyaz </a:t>
            </a:r>
            <a:r>
              <a:rPr sz="1800" spc="-20" dirty="0">
                <a:latin typeface="Calibri"/>
                <a:cs typeface="Calibri"/>
              </a:rPr>
              <a:t>likör  </a:t>
            </a:r>
            <a:r>
              <a:rPr sz="1800" spc="-5" dirty="0">
                <a:latin typeface="Calibri"/>
                <a:cs typeface="Calibri"/>
              </a:rPr>
              <a:t>denir ve </a:t>
            </a:r>
            <a:r>
              <a:rPr sz="1800" spc="-10" dirty="0">
                <a:latin typeface="Calibri"/>
                <a:cs typeface="Calibri"/>
              </a:rPr>
              <a:t>süreç kimyasal selüloz üretiminde  </a:t>
            </a:r>
            <a:r>
              <a:rPr sz="1800" spc="-5" dirty="0">
                <a:latin typeface="Calibri"/>
                <a:cs typeface="Calibri"/>
              </a:rPr>
              <a:t>hakim</a:t>
            </a:r>
            <a:r>
              <a:rPr sz="1800" dirty="0">
                <a:latin typeface="Calibri"/>
                <a:cs typeface="Calibri"/>
              </a:rPr>
              <a:t> </a:t>
            </a:r>
            <a:r>
              <a:rPr sz="1800" spc="-25" dirty="0">
                <a:latin typeface="Calibri"/>
                <a:cs typeface="Calibri"/>
              </a:rPr>
              <a:t>konumdadır.</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1. </a:t>
            </a:r>
            <a:r>
              <a:rPr spc="-20" dirty="0"/>
              <a:t>Kraft </a:t>
            </a:r>
            <a:r>
              <a:rPr dirty="0"/>
              <a:t>Hamur </a:t>
            </a:r>
            <a:r>
              <a:rPr spc="-10" dirty="0"/>
              <a:t>Üretimi </a:t>
            </a:r>
            <a:r>
              <a:rPr dirty="0"/>
              <a:t>( </a:t>
            </a:r>
            <a:r>
              <a:rPr spc="-10" dirty="0"/>
              <a:t>Sülfat</a:t>
            </a:r>
            <a:r>
              <a:rPr spc="5" dirty="0"/>
              <a:t> </a:t>
            </a:r>
            <a:r>
              <a:rPr spc="-25" dirty="0"/>
              <a:t>Yöntemi)</a:t>
            </a:r>
          </a:p>
          <a:p>
            <a:pPr marL="12700" marR="5080" algn="just">
              <a:lnSpc>
                <a:spcPct val="100000"/>
              </a:lnSpc>
            </a:pPr>
            <a:r>
              <a:rPr b="0" spc="-5" dirty="0">
                <a:latin typeface="Calibri"/>
                <a:cs typeface="Calibri"/>
              </a:rPr>
              <a:t>Pişirme </a:t>
            </a:r>
            <a:r>
              <a:rPr b="0" spc="-15" dirty="0">
                <a:latin typeface="Calibri"/>
                <a:cs typeface="Calibri"/>
              </a:rPr>
              <a:t>kazanı </a:t>
            </a:r>
            <a:r>
              <a:rPr b="0" spc="-5" dirty="0">
                <a:latin typeface="Calibri"/>
                <a:cs typeface="Calibri"/>
              </a:rPr>
              <a:t>içerisine </a:t>
            </a:r>
            <a:r>
              <a:rPr b="0" spc="-20" dirty="0">
                <a:latin typeface="Calibri"/>
                <a:cs typeface="Calibri"/>
              </a:rPr>
              <a:t>konan </a:t>
            </a:r>
            <a:r>
              <a:rPr b="0" dirty="0">
                <a:latin typeface="Calibri"/>
                <a:cs typeface="Calibri"/>
              </a:rPr>
              <a:t>odun </a:t>
            </a:r>
            <a:r>
              <a:rPr b="0" spc="-10" dirty="0">
                <a:latin typeface="Calibri"/>
                <a:cs typeface="Calibri"/>
              </a:rPr>
              <a:t>yongaları 160-170</a:t>
            </a:r>
            <a:r>
              <a:rPr sz="1800" b="0" spc="-15" baseline="25462" dirty="0">
                <a:latin typeface="Calibri"/>
                <a:cs typeface="Calibri"/>
              </a:rPr>
              <a:t>0</a:t>
            </a:r>
            <a:r>
              <a:rPr sz="1800" b="0" spc="-10" dirty="0">
                <a:latin typeface="Calibri"/>
                <a:cs typeface="Calibri"/>
              </a:rPr>
              <a:t>C’de </a:t>
            </a:r>
            <a:r>
              <a:rPr sz="1800" b="0" spc="-5" dirty="0">
                <a:latin typeface="Calibri"/>
                <a:cs typeface="Calibri"/>
              </a:rPr>
              <a:t>pişirme </a:t>
            </a:r>
            <a:r>
              <a:rPr sz="1800" b="0" spc="-15" dirty="0">
                <a:latin typeface="Calibri"/>
                <a:cs typeface="Calibri"/>
              </a:rPr>
              <a:t>çözeltisi </a:t>
            </a:r>
            <a:r>
              <a:rPr sz="1800" b="0" spc="-10" dirty="0">
                <a:latin typeface="Calibri"/>
                <a:cs typeface="Calibri"/>
              </a:rPr>
              <a:t>ile </a:t>
            </a:r>
            <a:r>
              <a:rPr sz="1800" b="0" dirty="0">
                <a:latin typeface="Calibri"/>
                <a:cs typeface="Calibri"/>
              </a:rPr>
              <a:t>muamele </a:t>
            </a:r>
            <a:r>
              <a:rPr sz="1800" b="0" spc="-30" dirty="0">
                <a:latin typeface="Calibri"/>
                <a:cs typeface="Calibri"/>
              </a:rPr>
              <a:t>edilir.  </a:t>
            </a:r>
            <a:r>
              <a:rPr sz="1800" b="0" spc="-20" dirty="0">
                <a:latin typeface="Calibri"/>
                <a:cs typeface="Calibri"/>
              </a:rPr>
              <a:t>Kraft </a:t>
            </a:r>
            <a:r>
              <a:rPr sz="1800" b="0" spc="-5" dirty="0">
                <a:latin typeface="Calibri"/>
                <a:cs typeface="Calibri"/>
              </a:rPr>
              <a:t>pişirmesinin temel </a:t>
            </a:r>
            <a:r>
              <a:rPr sz="1800" b="0" dirty="0">
                <a:latin typeface="Calibri"/>
                <a:cs typeface="Calibri"/>
              </a:rPr>
              <a:t>amacı </a:t>
            </a:r>
            <a:r>
              <a:rPr sz="1800" b="0" spc="-5" dirty="0">
                <a:latin typeface="Calibri"/>
                <a:cs typeface="Calibri"/>
              </a:rPr>
              <a:t>ligninin </a:t>
            </a:r>
            <a:r>
              <a:rPr sz="1800" b="0" dirty="0">
                <a:latin typeface="Calibri"/>
                <a:cs typeface="Calibri"/>
              </a:rPr>
              <a:t>odun </a:t>
            </a:r>
            <a:r>
              <a:rPr sz="1800" b="0" spc="-10" dirty="0">
                <a:latin typeface="Calibri"/>
                <a:cs typeface="Calibri"/>
              </a:rPr>
              <a:t>yongasından çözünerek </a:t>
            </a:r>
            <a:r>
              <a:rPr sz="1800" b="0" spc="-15" dirty="0">
                <a:latin typeface="Calibri"/>
                <a:cs typeface="Calibri"/>
              </a:rPr>
              <a:t>uzaklaştırılmasıdır. </a:t>
            </a:r>
            <a:r>
              <a:rPr sz="1800" b="0" spc="-20" dirty="0">
                <a:latin typeface="Calibri"/>
                <a:cs typeface="Calibri"/>
              </a:rPr>
              <a:t>Kraft </a:t>
            </a:r>
            <a:r>
              <a:rPr sz="1800" b="0" spc="365" dirty="0">
                <a:latin typeface="Calibri"/>
                <a:cs typeface="Calibri"/>
              </a:rPr>
              <a:t> </a:t>
            </a:r>
            <a:r>
              <a:rPr sz="1800" b="0" spc="-5" dirty="0">
                <a:latin typeface="Calibri"/>
                <a:cs typeface="Calibri"/>
              </a:rPr>
              <a:t>pişirme </a:t>
            </a:r>
            <a:r>
              <a:rPr sz="1800" b="0" spc="-15" dirty="0">
                <a:latin typeface="Calibri"/>
                <a:cs typeface="Calibri"/>
              </a:rPr>
              <a:t>çözeltisi </a:t>
            </a:r>
            <a:r>
              <a:rPr sz="1800" b="0" spc="-10" dirty="0">
                <a:latin typeface="Calibri"/>
                <a:cs typeface="Calibri"/>
              </a:rPr>
              <a:t>ile karbonhidrat </a:t>
            </a:r>
            <a:r>
              <a:rPr sz="1800" b="0" spc="-5" dirty="0">
                <a:latin typeface="Calibri"/>
                <a:cs typeface="Calibri"/>
              </a:rPr>
              <a:t>kısmından </a:t>
            </a:r>
            <a:r>
              <a:rPr sz="1800" b="0" spc="-20" dirty="0">
                <a:latin typeface="Calibri"/>
                <a:cs typeface="Calibri"/>
              </a:rPr>
              <a:t>kayıp </a:t>
            </a:r>
            <a:r>
              <a:rPr sz="1800" b="0" spc="-5" dirty="0">
                <a:latin typeface="Calibri"/>
                <a:cs typeface="Calibri"/>
              </a:rPr>
              <a:t>vermeden </a:t>
            </a:r>
            <a:r>
              <a:rPr sz="1800" b="0" spc="-10" dirty="0">
                <a:latin typeface="Calibri"/>
                <a:cs typeface="Calibri"/>
              </a:rPr>
              <a:t>kâğıt </a:t>
            </a:r>
            <a:r>
              <a:rPr sz="1800" b="0" spc="-5" dirty="0">
                <a:latin typeface="Calibri"/>
                <a:cs typeface="Calibri"/>
              </a:rPr>
              <a:t>hamuru üretmek </a:t>
            </a:r>
            <a:r>
              <a:rPr sz="1800" b="0" dirty="0">
                <a:latin typeface="Calibri"/>
                <a:cs typeface="Calibri"/>
              </a:rPr>
              <a:t>mümkün  </a:t>
            </a:r>
            <a:r>
              <a:rPr sz="1800" b="0" spc="-25" dirty="0">
                <a:latin typeface="Calibri"/>
                <a:cs typeface="Calibri"/>
              </a:rPr>
              <a:t>değildir.</a:t>
            </a:r>
            <a:r>
              <a:rPr sz="1800" b="0" spc="40" dirty="0">
                <a:latin typeface="Calibri"/>
                <a:cs typeface="Calibri"/>
              </a:rPr>
              <a:t> </a:t>
            </a:r>
            <a:r>
              <a:rPr sz="1800" b="0" dirty="0">
                <a:latin typeface="Calibri"/>
                <a:cs typeface="Calibri"/>
              </a:rPr>
              <a:t>Bunun</a:t>
            </a:r>
            <a:r>
              <a:rPr sz="1800" b="0" spc="60" dirty="0">
                <a:latin typeface="Calibri"/>
                <a:cs typeface="Calibri"/>
              </a:rPr>
              <a:t> </a:t>
            </a:r>
            <a:r>
              <a:rPr sz="1800" b="0" spc="-5" dirty="0">
                <a:latin typeface="Calibri"/>
                <a:cs typeface="Calibri"/>
              </a:rPr>
              <a:t>neticesinde</a:t>
            </a:r>
            <a:r>
              <a:rPr sz="1800" b="0" spc="55" dirty="0">
                <a:latin typeface="Calibri"/>
                <a:cs typeface="Calibri"/>
              </a:rPr>
              <a:t> </a:t>
            </a:r>
            <a:r>
              <a:rPr sz="1800" b="0" spc="-5" dirty="0">
                <a:latin typeface="Calibri"/>
                <a:cs typeface="Calibri"/>
              </a:rPr>
              <a:t>tipik</a:t>
            </a:r>
            <a:r>
              <a:rPr sz="1800" b="0" spc="50" dirty="0">
                <a:latin typeface="Calibri"/>
                <a:cs typeface="Calibri"/>
              </a:rPr>
              <a:t> </a:t>
            </a:r>
            <a:r>
              <a:rPr sz="1800" b="0" spc="-20" dirty="0">
                <a:latin typeface="Calibri"/>
                <a:cs typeface="Calibri"/>
              </a:rPr>
              <a:t>Kraft</a:t>
            </a:r>
            <a:r>
              <a:rPr sz="1800" b="0" spc="45" dirty="0">
                <a:latin typeface="Calibri"/>
                <a:cs typeface="Calibri"/>
              </a:rPr>
              <a:t> </a:t>
            </a:r>
            <a:r>
              <a:rPr sz="1800" b="0" spc="-5" dirty="0">
                <a:latin typeface="Calibri"/>
                <a:cs typeface="Calibri"/>
              </a:rPr>
              <a:t>pişirme</a:t>
            </a:r>
            <a:r>
              <a:rPr sz="1800" b="0" spc="50" dirty="0">
                <a:latin typeface="Calibri"/>
                <a:cs typeface="Calibri"/>
              </a:rPr>
              <a:t> </a:t>
            </a:r>
            <a:r>
              <a:rPr sz="1800" b="0" spc="-5" dirty="0">
                <a:latin typeface="Calibri"/>
                <a:cs typeface="Calibri"/>
              </a:rPr>
              <a:t>işlemiyle</a:t>
            </a:r>
            <a:r>
              <a:rPr sz="1800" b="0" spc="50" dirty="0">
                <a:latin typeface="Calibri"/>
                <a:cs typeface="Calibri"/>
              </a:rPr>
              <a:t> </a:t>
            </a:r>
            <a:r>
              <a:rPr sz="1800" b="0" spc="-5" dirty="0">
                <a:latin typeface="Calibri"/>
                <a:cs typeface="Calibri"/>
              </a:rPr>
              <a:t>odundaki</a:t>
            </a:r>
            <a:r>
              <a:rPr sz="1800" b="0" spc="55" dirty="0">
                <a:latin typeface="Calibri"/>
                <a:cs typeface="Calibri"/>
              </a:rPr>
              <a:t> </a:t>
            </a:r>
            <a:r>
              <a:rPr sz="1800" b="0" spc="-5" dirty="0">
                <a:latin typeface="Calibri"/>
                <a:cs typeface="Calibri"/>
              </a:rPr>
              <a:t>ligninin</a:t>
            </a:r>
            <a:r>
              <a:rPr sz="1800" b="0" spc="45" dirty="0">
                <a:latin typeface="Calibri"/>
                <a:cs typeface="Calibri"/>
              </a:rPr>
              <a:t> </a:t>
            </a:r>
            <a:r>
              <a:rPr sz="1800" b="0" spc="-5" dirty="0">
                <a:latin typeface="Calibri"/>
                <a:cs typeface="Calibri"/>
              </a:rPr>
              <a:t>%80’i,</a:t>
            </a:r>
            <a:r>
              <a:rPr sz="1800" b="0" spc="40" dirty="0">
                <a:latin typeface="Calibri"/>
                <a:cs typeface="Calibri"/>
              </a:rPr>
              <a:t> </a:t>
            </a:r>
            <a:r>
              <a:rPr sz="1800" b="0" spc="-5" dirty="0">
                <a:latin typeface="Calibri"/>
                <a:cs typeface="Calibri"/>
              </a:rPr>
              <a:t>hemiselülozların</a:t>
            </a:r>
            <a:endParaRPr sz="1800">
              <a:latin typeface="Calibri"/>
              <a:cs typeface="Calibri"/>
            </a:endParaRPr>
          </a:p>
        </p:txBody>
      </p:sp>
      <p:sp>
        <p:nvSpPr>
          <p:cNvPr id="3" name="object 3"/>
          <p:cNvSpPr txBox="1"/>
          <p:nvPr/>
        </p:nvSpPr>
        <p:spPr>
          <a:xfrm>
            <a:off x="78739" y="1578355"/>
            <a:ext cx="8988425" cy="5231765"/>
          </a:xfrm>
          <a:prstGeom prst="rect">
            <a:avLst/>
          </a:prstGeom>
        </p:spPr>
        <p:txBody>
          <a:bodyPr vert="horz" wrap="square" lIns="0" tIns="12700" rIns="0" bIns="0" rtlCol="0">
            <a:spAutoFit/>
          </a:bodyPr>
          <a:lstStyle/>
          <a:p>
            <a:pPr marL="12700" marR="6350" algn="just">
              <a:lnSpc>
                <a:spcPct val="100000"/>
              </a:lnSpc>
              <a:spcBef>
                <a:spcPts val="100"/>
              </a:spcBef>
            </a:pPr>
            <a:r>
              <a:rPr sz="1800" spc="-25" dirty="0">
                <a:latin typeface="Calibri"/>
                <a:cs typeface="Calibri"/>
              </a:rPr>
              <a:t>%50’si </a:t>
            </a:r>
            <a:r>
              <a:rPr sz="1800" spc="-5" dirty="0">
                <a:latin typeface="Calibri"/>
                <a:cs typeface="Calibri"/>
              </a:rPr>
              <a:t>ve </a:t>
            </a:r>
            <a:r>
              <a:rPr sz="1800" spc="-10" dirty="0">
                <a:latin typeface="Calibri"/>
                <a:cs typeface="Calibri"/>
              </a:rPr>
              <a:t>selülozun </a:t>
            </a:r>
            <a:r>
              <a:rPr sz="1800" dirty="0">
                <a:latin typeface="Calibri"/>
                <a:cs typeface="Calibri"/>
              </a:rPr>
              <a:t>da </a:t>
            </a:r>
            <a:r>
              <a:rPr sz="1800" spc="-15" dirty="0">
                <a:latin typeface="Calibri"/>
                <a:cs typeface="Calibri"/>
              </a:rPr>
              <a:t>%10’u </a:t>
            </a:r>
            <a:r>
              <a:rPr sz="1800" spc="-20" dirty="0">
                <a:latin typeface="Calibri"/>
                <a:cs typeface="Calibri"/>
              </a:rPr>
              <a:t>çözünmektedir. </a:t>
            </a:r>
            <a:r>
              <a:rPr sz="1800" spc="-15" dirty="0">
                <a:latin typeface="Calibri"/>
                <a:cs typeface="Calibri"/>
              </a:rPr>
              <a:t>Kraft </a:t>
            </a:r>
            <a:r>
              <a:rPr sz="1800" spc="-10" dirty="0">
                <a:latin typeface="Calibri"/>
                <a:cs typeface="Calibri"/>
              </a:rPr>
              <a:t>yönteminde, </a:t>
            </a:r>
            <a:r>
              <a:rPr sz="1800" spc="-5" dirty="0">
                <a:latin typeface="Calibri"/>
                <a:cs typeface="Calibri"/>
              </a:rPr>
              <a:t>pişirme </a:t>
            </a:r>
            <a:r>
              <a:rPr sz="1800" spc="-15" dirty="0">
                <a:latin typeface="Calibri"/>
                <a:cs typeface="Calibri"/>
              </a:rPr>
              <a:t>çözeltisi </a:t>
            </a:r>
            <a:r>
              <a:rPr sz="1800" dirty="0">
                <a:latin typeface="Calibri"/>
                <a:cs typeface="Calibri"/>
              </a:rPr>
              <a:t>NaOH </a:t>
            </a:r>
            <a:r>
              <a:rPr sz="1800" spc="-5" dirty="0">
                <a:latin typeface="Calibri"/>
                <a:cs typeface="Calibri"/>
              </a:rPr>
              <a:t>(soyum  </a:t>
            </a:r>
            <a:r>
              <a:rPr sz="1800" spc="-10" dirty="0">
                <a:latin typeface="Calibri"/>
                <a:cs typeface="Calibri"/>
              </a:rPr>
              <a:t>hidroksit) </a:t>
            </a:r>
            <a:r>
              <a:rPr sz="1800" spc="-5" dirty="0">
                <a:latin typeface="Calibri"/>
                <a:cs typeface="Calibri"/>
              </a:rPr>
              <a:t>ve </a:t>
            </a:r>
            <a:r>
              <a:rPr sz="1800" dirty="0">
                <a:latin typeface="Calibri"/>
                <a:cs typeface="Calibri"/>
              </a:rPr>
              <a:t>Na</a:t>
            </a:r>
            <a:r>
              <a:rPr sz="1800" baseline="-20833" dirty="0">
                <a:latin typeface="Calibri"/>
                <a:cs typeface="Calibri"/>
              </a:rPr>
              <a:t>2</a:t>
            </a:r>
            <a:r>
              <a:rPr sz="1800" dirty="0">
                <a:latin typeface="Calibri"/>
                <a:cs typeface="Calibri"/>
              </a:rPr>
              <a:t>S </a:t>
            </a:r>
            <a:r>
              <a:rPr sz="1800" spc="-5" dirty="0">
                <a:latin typeface="Calibri"/>
                <a:cs typeface="Calibri"/>
              </a:rPr>
              <a:t>(sodyum </a:t>
            </a:r>
            <a:r>
              <a:rPr sz="1800" dirty="0">
                <a:latin typeface="Calibri"/>
                <a:cs typeface="Calibri"/>
              </a:rPr>
              <a:t>sülfit) </a:t>
            </a:r>
            <a:r>
              <a:rPr sz="1800" spc="-10" dirty="0">
                <a:latin typeface="Calibri"/>
                <a:cs typeface="Calibri"/>
              </a:rPr>
              <a:t>kimyasal </a:t>
            </a:r>
            <a:r>
              <a:rPr sz="1800" spc="-5" dirty="0">
                <a:latin typeface="Calibri"/>
                <a:cs typeface="Calibri"/>
              </a:rPr>
              <a:t>maddeleri </a:t>
            </a:r>
            <a:r>
              <a:rPr sz="1800" spc="-10" dirty="0">
                <a:latin typeface="Calibri"/>
                <a:cs typeface="Calibri"/>
              </a:rPr>
              <a:t>kullanılarak hazırlanmakta </a:t>
            </a:r>
            <a:r>
              <a:rPr sz="1800" spc="-5" dirty="0">
                <a:latin typeface="Calibri"/>
                <a:cs typeface="Calibri"/>
              </a:rPr>
              <a:t>olup </a:t>
            </a:r>
            <a:r>
              <a:rPr sz="1800" spc="-10" dirty="0">
                <a:latin typeface="Calibri"/>
                <a:cs typeface="Calibri"/>
              </a:rPr>
              <a:t>beyaz  </a:t>
            </a:r>
            <a:r>
              <a:rPr sz="1800" spc="-15" dirty="0">
                <a:latin typeface="Calibri"/>
                <a:cs typeface="Calibri"/>
              </a:rPr>
              <a:t>çözelti </a:t>
            </a:r>
            <a:r>
              <a:rPr sz="1800" spc="-10" dirty="0">
                <a:latin typeface="Calibri"/>
                <a:cs typeface="Calibri"/>
              </a:rPr>
              <a:t>olarak </a:t>
            </a:r>
            <a:r>
              <a:rPr sz="1800" spc="-15" dirty="0">
                <a:latin typeface="Calibri"/>
                <a:cs typeface="Calibri"/>
              </a:rPr>
              <a:t>isimlendirilmektedir. </a:t>
            </a:r>
            <a:r>
              <a:rPr sz="1800" spc="-10" dirty="0">
                <a:latin typeface="Calibri"/>
                <a:cs typeface="Calibri"/>
              </a:rPr>
              <a:t>Beyaz </a:t>
            </a:r>
            <a:r>
              <a:rPr sz="1800" spc="-15" dirty="0">
                <a:latin typeface="Calibri"/>
                <a:cs typeface="Calibri"/>
              </a:rPr>
              <a:t>çözelti </a:t>
            </a:r>
            <a:r>
              <a:rPr sz="1800" spc="-10" dirty="0">
                <a:latin typeface="Calibri"/>
                <a:cs typeface="Calibri"/>
              </a:rPr>
              <a:t>kuvvetli alkali </a:t>
            </a:r>
            <a:r>
              <a:rPr sz="1800" spc="-15" dirty="0">
                <a:latin typeface="Calibri"/>
                <a:cs typeface="Calibri"/>
              </a:rPr>
              <a:t>solüsyon </a:t>
            </a:r>
            <a:r>
              <a:rPr sz="1800" spc="-10" dirty="0">
                <a:latin typeface="Calibri"/>
                <a:cs typeface="Calibri"/>
              </a:rPr>
              <a:t>olarak </a:t>
            </a:r>
            <a:r>
              <a:rPr sz="1800" spc="-5" dirty="0">
                <a:latin typeface="Calibri"/>
                <a:cs typeface="Calibri"/>
              </a:rPr>
              <a:t>nitelendirilir  (pH~14). Pişirme </a:t>
            </a:r>
            <a:r>
              <a:rPr sz="1800" spc="-10" dirty="0">
                <a:latin typeface="Calibri"/>
                <a:cs typeface="Calibri"/>
              </a:rPr>
              <a:t>çözeltisinin laboratuar koşullarında </a:t>
            </a:r>
            <a:r>
              <a:rPr sz="1800" spc="-5" dirty="0">
                <a:latin typeface="Calibri"/>
                <a:cs typeface="Calibri"/>
              </a:rPr>
              <a:t>hazırlanması, </a:t>
            </a:r>
            <a:r>
              <a:rPr sz="1800" dirty="0">
                <a:latin typeface="Calibri"/>
                <a:cs typeface="Calibri"/>
              </a:rPr>
              <a:t>bu </a:t>
            </a:r>
            <a:r>
              <a:rPr sz="1800" spc="-5" dirty="0">
                <a:latin typeface="Calibri"/>
                <a:cs typeface="Calibri"/>
              </a:rPr>
              <a:t>iki </a:t>
            </a:r>
            <a:r>
              <a:rPr sz="1800" spc="-10" dirty="0">
                <a:latin typeface="Calibri"/>
                <a:cs typeface="Calibri"/>
              </a:rPr>
              <a:t>kimyasal </a:t>
            </a:r>
            <a:r>
              <a:rPr sz="1800" spc="-5" dirty="0">
                <a:latin typeface="Calibri"/>
                <a:cs typeface="Calibri"/>
              </a:rPr>
              <a:t>maddenin  pişirme </a:t>
            </a:r>
            <a:r>
              <a:rPr sz="1800" spc="-10" dirty="0">
                <a:latin typeface="Calibri"/>
                <a:cs typeface="Calibri"/>
              </a:rPr>
              <a:t>koşullarında </a:t>
            </a:r>
            <a:r>
              <a:rPr sz="1800" spc="-5" dirty="0">
                <a:latin typeface="Calibri"/>
                <a:cs typeface="Calibri"/>
              </a:rPr>
              <a:t>ön görülen </a:t>
            </a:r>
            <a:r>
              <a:rPr sz="1800" spc="-10" dirty="0">
                <a:latin typeface="Calibri"/>
                <a:cs typeface="Calibri"/>
              </a:rPr>
              <a:t>miktarlarda </a:t>
            </a:r>
            <a:r>
              <a:rPr sz="1800" dirty="0">
                <a:latin typeface="Calibri"/>
                <a:cs typeface="Calibri"/>
              </a:rPr>
              <a:t>alınıp </a:t>
            </a:r>
            <a:r>
              <a:rPr sz="1800" spc="-5" dirty="0">
                <a:latin typeface="Calibri"/>
                <a:cs typeface="Calibri"/>
              </a:rPr>
              <a:t>suda çözündürülmesiyle, </a:t>
            </a:r>
            <a:r>
              <a:rPr sz="1800" spc="-10" dirty="0">
                <a:latin typeface="Calibri"/>
                <a:cs typeface="Calibri"/>
              </a:rPr>
              <a:t>fabrikalarda </a:t>
            </a:r>
            <a:r>
              <a:rPr sz="1800" spc="-5" dirty="0">
                <a:latin typeface="Calibri"/>
                <a:cs typeface="Calibri"/>
              </a:rPr>
              <a:t>ise geri  </a:t>
            </a:r>
            <a:r>
              <a:rPr sz="1800" spc="-10" dirty="0">
                <a:latin typeface="Calibri"/>
                <a:cs typeface="Calibri"/>
              </a:rPr>
              <a:t>kazanma </a:t>
            </a:r>
            <a:r>
              <a:rPr sz="1800" spc="-5" dirty="0">
                <a:latin typeface="Calibri"/>
                <a:cs typeface="Calibri"/>
              </a:rPr>
              <a:t>ünitelerinde </a:t>
            </a:r>
            <a:r>
              <a:rPr sz="1800" dirty="0">
                <a:latin typeface="Calibri"/>
                <a:cs typeface="Calibri"/>
              </a:rPr>
              <a:t>elde edilen </a:t>
            </a:r>
            <a:r>
              <a:rPr sz="1800" spc="-5" dirty="0">
                <a:latin typeface="Calibri"/>
                <a:cs typeface="Calibri"/>
              </a:rPr>
              <a:t>yeşil </a:t>
            </a:r>
            <a:r>
              <a:rPr sz="1800" spc="-10" dirty="0">
                <a:latin typeface="Calibri"/>
                <a:cs typeface="Calibri"/>
              </a:rPr>
              <a:t>çözeltinin kostikleştirilmesi yoluyla </a:t>
            </a:r>
            <a:r>
              <a:rPr sz="1800" spc="-15" dirty="0">
                <a:latin typeface="Calibri"/>
                <a:cs typeface="Calibri"/>
              </a:rPr>
              <a:t>gerçekleştirilmektedir.  </a:t>
            </a:r>
            <a:r>
              <a:rPr sz="1800" spc="-20" dirty="0">
                <a:latin typeface="Calibri"/>
                <a:cs typeface="Calibri"/>
              </a:rPr>
              <a:t>Kraft </a:t>
            </a:r>
            <a:r>
              <a:rPr sz="1800" spc="-5" dirty="0">
                <a:latin typeface="Calibri"/>
                <a:cs typeface="Calibri"/>
              </a:rPr>
              <a:t>pişirme </a:t>
            </a:r>
            <a:r>
              <a:rPr sz="1800" spc="-10" dirty="0">
                <a:latin typeface="Calibri"/>
                <a:cs typeface="Calibri"/>
              </a:rPr>
              <a:t>çözeltisinin </a:t>
            </a:r>
            <a:r>
              <a:rPr sz="1800" spc="-5" dirty="0">
                <a:latin typeface="Calibri"/>
                <a:cs typeface="Calibri"/>
              </a:rPr>
              <a:t>başlıca aktif </a:t>
            </a:r>
            <a:r>
              <a:rPr sz="1800" dirty="0">
                <a:latin typeface="Calibri"/>
                <a:cs typeface="Calibri"/>
              </a:rPr>
              <a:t>elemanları </a:t>
            </a:r>
            <a:r>
              <a:rPr sz="1800" spc="-10" dirty="0">
                <a:latin typeface="Calibri"/>
                <a:cs typeface="Calibri"/>
              </a:rPr>
              <a:t>olarak </a:t>
            </a:r>
            <a:r>
              <a:rPr sz="1800" spc="-5" dirty="0">
                <a:latin typeface="Calibri"/>
                <a:cs typeface="Calibri"/>
              </a:rPr>
              <a:t>OH</a:t>
            </a:r>
            <a:r>
              <a:rPr sz="1800" spc="-7" baseline="25462" dirty="0">
                <a:latin typeface="Calibri"/>
                <a:cs typeface="Calibri"/>
              </a:rPr>
              <a:t>- </a:t>
            </a:r>
            <a:r>
              <a:rPr sz="1800" spc="-5" dirty="0">
                <a:latin typeface="Calibri"/>
                <a:cs typeface="Calibri"/>
              </a:rPr>
              <a:t>ve HS</a:t>
            </a:r>
            <a:r>
              <a:rPr sz="1800" spc="-7" baseline="25462" dirty="0">
                <a:latin typeface="Calibri"/>
                <a:cs typeface="Calibri"/>
              </a:rPr>
              <a:t>- </a:t>
            </a:r>
            <a:r>
              <a:rPr sz="1800" spc="-10" dirty="0">
                <a:latin typeface="Calibri"/>
                <a:cs typeface="Calibri"/>
              </a:rPr>
              <a:t>iyonları</a:t>
            </a:r>
            <a:r>
              <a:rPr sz="1800" spc="-105" dirty="0">
                <a:latin typeface="Calibri"/>
                <a:cs typeface="Calibri"/>
              </a:rPr>
              <a:t> </a:t>
            </a:r>
            <a:r>
              <a:rPr sz="1800" spc="-20" dirty="0">
                <a:latin typeface="Calibri"/>
                <a:cs typeface="Calibri"/>
              </a:rPr>
              <a:t>üzerindendir.</a:t>
            </a:r>
            <a:endParaRPr sz="1800">
              <a:latin typeface="Calibri"/>
              <a:cs typeface="Calibri"/>
            </a:endParaRPr>
          </a:p>
          <a:p>
            <a:pPr marL="12700" marR="6350" algn="just">
              <a:lnSpc>
                <a:spcPct val="100000"/>
              </a:lnSpc>
              <a:spcBef>
                <a:spcPts val="5"/>
              </a:spcBef>
            </a:pPr>
            <a:r>
              <a:rPr sz="1800" spc="-5" dirty="0">
                <a:latin typeface="Calibri"/>
                <a:cs typeface="Calibri"/>
              </a:rPr>
              <a:t>Ağartılabilir </a:t>
            </a:r>
            <a:r>
              <a:rPr sz="1800" spc="-15" dirty="0">
                <a:latin typeface="Calibri"/>
                <a:cs typeface="Calibri"/>
              </a:rPr>
              <a:t>özellikte </a:t>
            </a:r>
            <a:r>
              <a:rPr sz="1800" spc="-5" dirty="0">
                <a:latin typeface="Calibri"/>
                <a:cs typeface="Calibri"/>
              </a:rPr>
              <a:t>ve sağlam bir </a:t>
            </a:r>
            <a:r>
              <a:rPr sz="1800" spc="-10" dirty="0">
                <a:latin typeface="Calibri"/>
                <a:cs typeface="Calibri"/>
              </a:rPr>
              <a:t>kimyasal </a:t>
            </a:r>
            <a:r>
              <a:rPr sz="1800" spc="-5" dirty="0">
                <a:latin typeface="Calibri"/>
                <a:cs typeface="Calibri"/>
              </a:rPr>
              <a:t>hamur </a:t>
            </a:r>
            <a:r>
              <a:rPr sz="1800" spc="-10" dirty="0">
                <a:latin typeface="Calibri"/>
                <a:cs typeface="Calibri"/>
              </a:rPr>
              <a:t>üretmek </a:t>
            </a:r>
            <a:r>
              <a:rPr sz="1800" dirty="0">
                <a:latin typeface="Calibri"/>
                <a:cs typeface="Calibri"/>
              </a:rPr>
              <a:t>için </a:t>
            </a:r>
            <a:r>
              <a:rPr sz="1800" spc="-20" dirty="0">
                <a:latin typeface="Calibri"/>
                <a:cs typeface="Calibri"/>
              </a:rPr>
              <a:t>kontrol </a:t>
            </a:r>
            <a:r>
              <a:rPr sz="1800" dirty="0">
                <a:latin typeface="Calibri"/>
                <a:cs typeface="Calibri"/>
              </a:rPr>
              <a:t>edilmesi </a:t>
            </a:r>
            <a:r>
              <a:rPr sz="1800" spc="-15" dirty="0">
                <a:latin typeface="Calibri"/>
                <a:cs typeface="Calibri"/>
              </a:rPr>
              <a:t>gereken </a:t>
            </a:r>
            <a:r>
              <a:rPr sz="1800" spc="-5" dirty="0">
                <a:latin typeface="Calibri"/>
                <a:cs typeface="Calibri"/>
              </a:rPr>
              <a:t>iki  önemli </a:t>
            </a:r>
            <a:r>
              <a:rPr sz="1800" spc="-20" dirty="0">
                <a:latin typeface="Calibri"/>
                <a:cs typeface="Calibri"/>
              </a:rPr>
              <a:t>etken </a:t>
            </a:r>
            <a:r>
              <a:rPr sz="1800" spc="-40" dirty="0">
                <a:latin typeface="Calibri"/>
                <a:cs typeface="Calibri"/>
              </a:rPr>
              <a:t>vardır. </a:t>
            </a:r>
            <a:r>
              <a:rPr sz="1800" spc="-10" dirty="0">
                <a:latin typeface="Calibri"/>
                <a:cs typeface="Calibri"/>
              </a:rPr>
              <a:t>Bunlardan </a:t>
            </a:r>
            <a:r>
              <a:rPr sz="1800" spc="-5" dirty="0">
                <a:latin typeface="Calibri"/>
                <a:cs typeface="Calibri"/>
              </a:rPr>
              <a:t>birisi </a:t>
            </a:r>
            <a:r>
              <a:rPr sz="1800" spc="-10" dirty="0">
                <a:latin typeface="Calibri"/>
                <a:cs typeface="Calibri"/>
              </a:rPr>
              <a:t>hamurda kalan </a:t>
            </a:r>
            <a:r>
              <a:rPr sz="1800" b="1" spc="-5" dirty="0">
                <a:latin typeface="Calibri"/>
                <a:cs typeface="Calibri"/>
              </a:rPr>
              <a:t>lignin </a:t>
            </a:r>
            <a:r>
              <a:rPr sz="1800" b="1" spc="-15" dirty="0">
                <a:latin typeface="Calibri"/>
                <a:cs typeface="Calibri"/>
              </a:rPr>
              <a:t>oranı</a:t>
            </a:r>
            <a:r>
              <a:rPr sz="1800" spc="-15" dirty="0">
                <a:latin typeface="Calibri"/>
                <a:cs typeface="Calibri"/>
              </a:rPr>
              <a:t>, </a:t>
            </a:r>
            <a:r>
              <a:rPr sz="1800" spc="-5" dirty="0">
                <a:latin typeface="Calibri"/>
                <a:cs typeface="Calibri"/>
              </a:rPr>
              <a:t>diğeri ise </a:t>
            </a:r>
            <a:r>
              <a:rPr sz="1800" spc="-10" dirty="0">
                <a:latin typeface="Calibri"/>
                <a:cs typeface="Calibri"/>
              </a:rPr>
              <a:t>selülozun kimyasal  </a:t>
            </a:r>
            <a:r>
              <a:rPr sz="1800" spc="-15" dirty="0">
                <a:latin typeface="Calibri"/>
                <a:cs typeface="Calibri"/>
              </a:rPr>
              <a:t>bozulmaya </a:t>
            </a:r>
            <a:r>
              <a:rPr sz="1800" spc="-10" dirty="0">
                <a:latin typeface="Calibri"/>
                <a:cs typeface="Calibri"/>
              </a:rPr>
              <a:t>uğrama </a:t>
            </a:r>
            <a:r>
              <a:rPr sz="1800" spc="-5" dirty="0">
                <a:latin typeface="Calibri"/>
                <a:cs typeface="Calibri"/>
              </a:rPr>
              <a:t>derecesidir </a:t>
            </a:r>
            <a:r>
              <a:rPr sz="1800" spc="-15" dirty="0">
                <a:latin typeface="Calibri"/>
                <a:cs typeface="Calibri"/>
              </a:rPr>
              <a:t>(</a:t>
            </a:r>
            <a:r>
              <a:rPr sz="1800" b="1" spc="-15" dirty="0">
                <a:latin typeface="Calibri"/>
                <a:cs typeface="Calibri"/>
              </a:rPr>
              <a:t>viskozitesi</a:t>
            </a:r>
            <a:r>
              <a:rPr sz="1800" spc="-15" dirty="0">
                <a:latin typeface="Calibri"/>
                <a:cs typeface="Calibri"/>
              </a:rPr>
              <a:t>). </a:t>
            </a:r>
            <a:r>
              <a:rPr sz="1800" spc="-20" dirty="0">
                <a:latin typeface="Calibri"/>
                <a:cs typeface="Calibri"/>
              </a:rPr>
              <a:t>Kolay </a:t>
            </a:r>
            <a:r>
              <a:rPr sz="1800" spc="-10" dirty="0">
                <a:latin typeface="Calibri"/>
                <a:cs typeface="Calibri"/>
              </a:rPr>
              <a:t>ağartılan </a:t>
            </a:r>
            <a:r>
              <a:rPr sz="1800" spc="-5" dirty="0">
                <a:latin typeface="Calibri"/>
                <a:cs typeface="Calibri"/>
              </a:rPr>
              <a:t>ve direnç </a:t>
            </a:r>
            <a:r>
              <a:rPr sz="1800" spc="-10" dirty="0">
                <a:latin typeface="Calibri"/>
                <a:cs typeface="Calibri"/>
              </a:rPr>
              <a:t>özellikleri </a:t>
            </a:r>
            <a:r>
              <a:rPr sz="1800" spc="-5" dirty="0">
                <a:latin typeface="Calibri"/>
                <a:cs typeface="Calibri"/>
              </a:rPr>
              <a:t>yüksek bir hamur  </a:t>
            </a:r>
            <a:r>
              <a:rPr sz="1800" dirty="0">
                <a:latin typeface="Calibri"/>
                <a:cs typeface="Calibri"/>
              </a:rPr>
              <a:t>elde </a:t>
            </a:r>
            <a:r>
              <a:rPr sz="1800" spc="-5" dirty="0">
                <a:latin typeface="Calibri"/>
                <a:cs typeface="Calibri"/>
              </a:rPr>
              <a:t>etmek için </a:t>
            </a:r>
            <a:r>
              <a:rPr sz="1800" spc="-10" dirty="0">
                <a:latin typeface="Calibri"/>
                <a:cs typeface="Calibri"/>
              </a:rPr>
              <a:t>birbiriyle </a:t>
            </a:r>
            <a:r>
              <a:rPr sz="1800" spc="-5" dirty="0">
                <a:latin typeface="Calibri"/>
                <a:cs typeface="Calibri"/>
              </a:rPr>
              <a:t>çelişen </a:t>
            </a:r>
            <a:r>
              <a:rPr sz="1800" dirty="0">
                <a:latin typeface="Calibri"/>
                <a:cs typeface="Calibri"/>
              </a:rPr>
              <a:t>bu </a:t>
            </a:r>
            <a:r>
              <a:rPr sz="1800" spc="-5" dirty="0">
                <a:latin typeface="Calibri"/>
                <a:cs typeface="Calibri"/>
              </a:rPr>
              <a:t>iki değerin titizlikle </a:t>
            </a:r>
            <a:r>
              <a:rPr sz="1800" spc="-20" dirty="0">
                <a:latin typeface="Calibri"/>
                <a:cs typeface="Calibri"/>
              </a:rPr>
              <a:t>kontrol </a:t>
            </a:r>
            <a:r>
              <a:rPr sz="1800" dirty="0">
                <a:latin typeface="Calibri"/>
                <a:cs typeface="Calibri"/>
              </a:rPr>
              <a:t>edilmesi </a:t>
            </a:r>
            <a:r>
              <a:rPr sz="1800" spc="-5" dirty="0">
                <a:latin typeface="Calibri"/>
                <a:cs typeface="Calibri"/>
              </a:rPr>
              <a:t>pişirme işleminin hamur  </a:t>
            </a:r>
            <a:r>
              <a:rPr sz="1800" spc="-10" dirty="0">
                <a:latin typeface="Calibri"/>
                <a:cs typeface="Calibri"/>
              </a:rPr>
              <a:t>kalitesi </a:t>
            </a:r>
            <a:r>
              <a:rPr sz="1800" spc="-5" dirty="0">
                <a:latin typeface="Calibri"/>
                <a:cs typeface="Calibri"/>
              </a:rPr>
              <a:t>açısından bir optimum </a:t>
            </a:r>
            <a:r>
              <a:rPr sz="1800" spc="-10" dirty="0">
                <a:latin typeface="Calibri"/>
                <a:cs typeface="Calibri"/>
              </a:rPr>
              <a:t>noktada </a:t>
            </a:r>
            <a:r>
              <a:rPr sz="1800" spc="-5" dirty="0">
                <a:latin typeface="Calibri"/>
                <a:cs typeface="Calibri"/>
              </a:rPr>
              <a:t>bitirilmesi</a:t>
            </a:r>
            <a:r>
              <a:rPr sz="1800" spc="125" dirty="0">
                <a:latin typeface="Calibri"/>
                <a:cs typeface="Calibri"/>
              </a:rPr>
              <a:t> </a:t>
            </a:r>
            <a:r>
              <a:rPr sz="1800" spc="-10" dirty="0">
                <a:latin typeface="Calibri"/>
                <a:cs typeface="Calibri"/>
              </a:rPr>
              <a:t>gerekir</a:t>
            </a:r>
            <a:endParaRPr sz="1800">
              <a:latin typeface="Calibri"/>
              <a:cs typeface="Calibri"/>
            </a:endParaRPr>
          </a:p>
          <a:p>
            <a:pPr>
              <a:lnSpc>
                <a:spcPct val="100000"/>
              </a:lnSpc>
              <a:spcBef>
                <a:spcPts val="40"/>
              </a:spcBef>
            </a:pPr>
            <a:endParaRPr sz="1400">
              <a:latin typeface="Times New Roman"/>
              <a:cs typeface="Times New Roman"/>
            </a:endParaRPr>
          </a:p>
          <a:p>
            <a:pPr marL="12700">
              <a:lnSpc>
                <a:spcPct val="100000"/>
              </a:lnSpc>
            </a:pPr>
            <a:r>
              <a:rPr sz="1400" b="1" spc="-5" dirty="0">
                <a:latin typeface="Arial"/>
                <a:cs typeface="Arial"/>
              </a:rPr>
              <a:t>Kappa</a:t>
            </a:r>
            <a:r>
              <a:rPr sz="1400" b="1" spc="-25" dirty="0">
                <a:latin typeface="Arial"/>
                <a:cs typeface="Arial"/>
              </a:rPr>
              <a:t> </a:t>
            </a:r>
            <a:r>
              <a:rPr sz="1400" b="1" spc="-15" dirty="0">
                <a:latin typeface="Arial"/>
                <a:cs typeface="Arial"/>
              </a:rPr>
              <a:t>sayısı</a:t>
            </a:r>
            <a:endParaRPr sz="1400">
              <a:latin typeface="Arial"/>
              <a:cs typeface="Arial"/>
            </a:endParaRPr>
          </a:p>
          <a:p>
            <a:pPr marL="12700" marR="5080" algn="just">
              <a:lnSpc>
                <a:spcPct val="99400"/>
              </a:lnSpc>
              <a:spcBef>
                <a:spcPts val="45"/>
              </a:spcBef>
            </a:pPr>
            <a:r>
              <a:rPr sz="1400" spc="-5" dirty="0">
                <a:latin typeface="Verdana"/>
                <a:cs typeface="Verdana"/>
              </a:rPr>
              <a:t>Geleneksel </a:t>
            </a:r>
            <a:r>
              <a:rPr sz="1400" spc="-10" dirty="0">
                <a:latin typeface="Verdana"/>
                <a:cs typeface="Verdana"/>
              </a:rPr>
              <a:t>olarak kraft </a:t>
            </a:r>
            <a:r>
              <a:rPr sz="1400" spc="-5" dirty="0">
                <a:latin typeface="Verdana"/>
                <a:cs typeface="Verdana"/>
              </a:rPr>
              <a:t>selülozunda kalan </a:t>
            </a:r>
            <a:r>
              <a:rPr sz="1400" dirty="0">
                <a:latin typeface="Verdana"/>
                <a:cs typeface="Verdana"/>
              </a:rPr>
              <a:t>lignin </a:t>
            </a:r>
            <a:r>
              <a:rPr sz="1400" spc="-5" dirty="0">
                <a:latin typeface="Verdana"/>
                <a:cs typeface="Verdana"/>
              </a:rPr>
              <a:t>miktarı kappa sayısıyla </a:t>
            </a:r>
            <a:r>
              <a:rPr sz="1400" spc="-25" dirty="0">
                <a:latin typeface="Verdana"/>
                <a:cs typeface="Verdana"/>
              </a:rPr>
              <a:t>ölçülür. </a:t>
            </a:r>
            <a:r>
              <a:rPr sz="1400" spc="-10" dirty="0">
                <a:latin typeface="Verdana"/>
                <a:cs typeface="Verdana"/>
              </a:rPr>
              <a:t>Kappa sayısı </a:t>
            </a:r>
            <a:r>
              <a:rPr sz="1400" spc="-5" dirty="0">
                <a:latin typeface="Verdana"/>
                <a:cs typeface="Verdana"/>
              </a:rPr>
              <a:t>sadece  lignini değil, selüloz içindeki tüm oksitlenebilir </a:t>
            </a:r>
            <a:r>
              <a:rPr sz="1400" spc="-10" dirty="0">
                <a:latin typeface="Verdana"/>
                <a:cs typeface="Verdana"/>
              </a:rPr>
              <a:t>yapıları </a:t>
            </a:r>
            <a:r>
              <a:rPr sz="1400" dirty="0">
                <a:latin typeface="Verdana"/>
                <a:cs typeface="Verdana"/>
              </a:rPr>
              <a:t>da </a:t>
            </a:r>
            <a:r>
              <a:rPr sz="1400" spc="-5" dirty="0">
                <a:latin typeface="Verdana"/>
                <a:cs typeface="Verdana"/>
              </a:rPr>
              <a:t>ifade </a:t>
            </a:r>
            <a:r>
              <a:rPr sz="1400" spc="-40" dirty="0">
                <a:latin typeface="Verdana"/>
                <a:cs typeface="Verdana"/>
              </a:rPr>
              <a:t>eder. </a:t>
            </a:r>
            <a:r>
              <a:rPr sz="1400" spc="-10" dirty="0">
                <a:latin typeface="Verdana"/>
                <a:cs typeface="Verdana"/>
              </a:rPr>
              <a:t>Kappa sayısı </a:t>
            </a:r>
            <a:r>
              <a:rPr sz="1400" spc="-5" dirty="0">
                <a:latin typeface="Verdana"/>
                <a:cs typeface="Verdana"/>
              </a:rPr>
              <a:t>asidik  </a:t>
            </a:r>
            <a:r>
              <a:rPr sz="1400" dirty="0">
                <a:latin typeface="Verdana"/>
                <a:cs typeface="Verdana"/>
              </a:rPr>
              <a:t>permanganat </a:t>
            </a:r>
            <a:r>
              <a:rPr sz="1400" spc="-5" dirty="0">
                <a:latin typeface="Verdana"/>
                <a:cs typeface="Verdana"/>
              </a:rPr>
              <a:t>tüketimi </a:t>
            </a:r>
            <a:r>
              <a:rPr sz="1400" dirty="0">
                <a:latin typeface="Verdana"/>
                <a:cs typeface="Verdana"/>
              </a:rPr>
              <a:t>ile </a:t>
            </a:r>
            <a:r>
              <a:rPr sz="1400" spc="-20" dirty="0">
                <a:latin typeface="Verdana"/>
                <a:cs typeface="Verdana"/>
              </a:rPr>
              <a:t>belirlenir. </a:t>
            </a:r>
            <a:r>
              <a:rPr sz="1400" dirty="0">
                <a:latin typeface="Verdana"/>
                <a:cs typeface="Verdana"/>
              </a:rPr>
              <a:t>Normal şartlarda </a:t>
            </a:r>
            <a:r>
              <a:rPr sz="1400" spc="-5" dirty="0">
                <a:latin typeface="Verdana"/>
                <a:cs typeface="Verdana"/>
              </a:rPr>
              <a:t>bir gram kemik kuruluğundaki selülozda  tüketilen potasyum permanganatın, </a:t>
            </a:r>
            <a:r>
              <a:rPr sz="1400" spc="-10" dirty="0">
                <a:latin typeface="Verdana"/>
                <a:cs typeface="Verdana"/>
              </a:rPr>
              <a:t>gramın </a:t>
            </a:r>
            <a:r>
              <a:rPr sz="1400" spc="-5" dirty="0">
                <a:latin typeface="Verdana"/>
                <a:cs typeface="Verdana"/>
              </a:rPr>
              <a:t>onda bir seviyesindeki </a:t>
            </a:r>
            <a:r>
              <a:rPr sz="1400" dirty="0">
                <a:latin typeface="Verdana"/>
                <a:cs typeface="Verdana"/>
              </a:rPr>
              <a:t>değeriyle </a:t>
            </a:r>
            <a:r>
              <a:rPr sz="1400" spc="-5" dirty="0">
                <a:latin typeface="Verdana"/>
                <a:cs typeface="Verdana"/>
              </a:rPr>
              <a:t>ifade </a:t>
            </a:r>
            <a:r>
              <a:rPr sz="1400" spc="-15" dirty="0">
                <a:latin typeface="Verdana"/>
                <a:cs typeface="Verdana"/>
              </a:rPr>
              <a:t>edilmesidir.  </a:t>
            </a:r>
            <a:r>
              <a:rPr sz="1400" dirty="0">
                <a:latin typeface="Verdana"/>
                <a:cs typeface="Verdana"/>
              </a:rPr>
              <a:t>Düşük </a:t>
            </a:r>
            <a:r>
              <a:rPr sz="1400" spc="-5" dirty="0">
                <a:latin typeface="Verdana"/>
                <a:cs typeface="Verdana"/>
              </a:rPr>
              <a:t>kappa sayısı selülozda düşük </a:t>
            </a:r>
            <a:r>
              <a:rPr sz="1400" dirty="0">
                <a:latin typeface="Verdana"/>
                <a:cs typeface="Verdana"/>
              </a:rPr>
              <a:t>lignin </a:t>
            </a:r>
            <a:r>
              <a:rPr sz="1400" spc="-5" dirty="0">
                <a:latin typeface="Verdana"/>
                <a:cs typeface="Verdana"/>
              </a:rPr>
              <a:t>bulunduğunu </a:t>
            </a:r>
            <a:r>
              <a:rPr sz="1400" spc="-25" dirty="0">
                <a:latin typeface="Verdana"/>
                <a:cs typeface="Verdana"/>
              </a:rPr>
              <a:t>gösterir. </a:t>
            </a:r>
            <a:r>
              <a:rPr sz="1400" spc="-5" dirty="0">
                <a:latin typeface="Verdana"/>
                <a:cs typeface="Verdana"/>
              </a:rPr>
              <a:t>Yüksek </a:t>
            </a:r>
            <a:r>
              <a:rPr sz="1400" spc="-10" dirty="0">
                <a:latin typeface="Verdana"/>
                <a:cs typeface="Verdana"/>
              </a:rPr>
              <a:t>sayı </a:t>
            </a:r>
            <a:r>
              <a:rPr sz="1400" spc="-5" dirty="0">
                <a:latin typeface="Verdana"/>
                <a:cs typeface="Verdana"/>
              </a:rPr>
              <a:t>ise yüksek ligninli   olduğunu </a:t>
            </a:r>
            <a:r>
              <a:rPr sz="1400" spc="-25" dirty="0">
                <a:latin typeface="Verdana"/>
                <a:cs typeface="Verdana"/>
              </a:rPr>
              <a:t>gösterir. </a:t>
            </a:r>
            <a:r>
              <a:rPr sz="1400" spc="-10" dirty="0">
                <a:latin typeface="Verdana"/>
                <a:cs typeface="Verdana"/>
              </a:rPr>
              <a:t>Kappa sayısı </a:t>
            </a:r>
            <a:r>
              <a:rPr sz="1400" dirty="0">
                <a:latin typeface="Verdana"/>
                <a:cs typeface="Verdana"/>
              </a:rPr>
              <a:t>ağartılabilir sellozlarda </a:t>
            </a:r>
            <a:r>
              <a:rPr sz="1400" spc="-5" dirty="0">
                <a:latin typeface="Verdana"/>
                <a:cs typeface="Verdana"/>
              </a:rPr>
              <a:t>25-30 </a:t>
            </a:r>
            <a:r>
              <a:rPr sz="1400" spc="-10" dirty="0">
                <a:latin typeface="Verdana"/>
                <a:cs typeface="Verdana"/>
              </a:rPr>
              <a:t>arası, </a:t>
            </a:r>
            <a:r>
              <a:rPr sz="1400" spc="-5" dirty="0">
                <a:latin typeface="Verdana"/>
                <a:cs typeface="Verdana"/>
              </a:rPr>
              <a:t>torbalık </a:t>
            </a:r>
            <a:r>
              <a:rPr sz="1400" dirty="0">
                <a:latin typeface="Verdana"/>
                <a:cs typeface="Verdana"/>
              </a:rPr>
              <a:t>selülozlarda </a:t>
            </a:r>
            <a:r>
              <a:rPr sz="1400" spc="-5" dirty="0">
                <a:latin typeface="Verdana"/>
                <a:cs typeface="Verdana"/>
              </a:rPr>
              <a:t>45-50  arası </a:t>
            </a:r>
            <a:r>
              <a:rPr sz="1400" spc="-10" dirty="0">
                <a:latin typeface="Verdana"/>
                <a:cs typeface="Verdana"/>
              </a:rPr>
              <a:t>ve </a:t>
            </a:r>
            <a:r>
              <a:rPr sz="1400" dirty="0">
                <a:latin typeface="Verdana"/>
                <a:cs typeface="Verdana"/>
              </a:rPr>
              <a:t>olukluda kullanılacak selülozlarda </a:t>
            </a:r>
            <a:r>
              <a:rPr sz="1400" spc="-5" dirty="0">
                <a:latin typeface="Verdana"/>
                <a:cs typeface="Verdana"/>
              </a:rPr>
              <a:t>60-90</a:t>
            </a:r>
            <a:r>
              <a:rPr sz="1400" spc="-170" dirty="0">
                <a:latin typeface="Verdana"/>
                <a:cs typeface="Verdana"/>
              </a:rPr>
              <a:t> </a:t>
            </a:r>
            <a:r>
              <a:rPr sz="1400" spc="-25" dirty="0">
                <a:latin typeface="Verdana"/>
                <a:cs typeface="Verdana"/>
              </a:rPr>
              <a:t>arasıdır.</a:t>
            </a:r>
            <a:endParaRPr sz="140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8" y="149097"/>
            <a:ext cx="3373486" cy="29249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5883" y="378713"/>
            <a:ext cx="1378458" cy="139509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8739" y="3375405"/>
            <a:ext cx="8938895" cy="2769870"/>
          </a:xfrm>
          <a:prstGeom prst="rect">
            <a:avLst/>
          </a:prstGeom>
        </p:spPr>
        <p:txBody>
          <a:bodyPr vert="horz" wrap="square" lIns="0" tIns="12700" rIns="0" bIns="0" rtlCol="0">
            <a:spAutoFit/>
          </a:bodyPr>
          <a:lstStyle/>
          <a:p>
            <a:pPr marL="12700" marR="233679" algn="just">
              <a:lnSpc>
                <a:spcPct val="100000"/>
              </a:lnSpc>
              <a:spcBef>
                <a:spcPts val="100"/>
              </a:spcBef>
            </a:pPr>
            <a:r>
              <a:rPr sz="1800" spc="-10" dirty="0">
                <a:latin typeface="Calibri"/>
                <a:cs typeface="Calibri"/>
              </a:rPr>
              <a:t>Çözünürleştirici( </a:t>
            </a:r>
            <a:r>
              <a:rPr sz="1800" spc="-5" dirty="0">
                <a:latin typeface="Calibri"/>
                <a:cs typeface="Calibri"/>
              </a:rPr>
              <a:t>sindirici- </a:t>
            </a:r>
            <a:r>
              <a:rPr sz="1800" spc="-10" dirty="0">
                <a:latin typeface="Calibri"/>
                <a:cs typeface="Calibri"/>
              </a:rPr>
              <a:t>digestor-digester) </a:t>
            </a:r>
            <a:r>
              <a:rPr sz="1800" spc="-15" dirty="0">
                <a:latin typeface="Calibri"/>
                <a:cs typeface="Calibri"/>
              </a:rPr>
              <a:t>yonga </a:t>
            </a:r>
            <a:r>
              <a:rPr sz="1800" spc="-5" dirty="0">
                <a:latin typeface="Calibri"/>
                <a:cs typeface="Calibri"/>
              </a:rPr>
              <a:t>ile </a:t>
            </a:r>
            <a:r>
              <a:rPr sz="1800" spc="-25" dirty="0">
                <a:latin typeface="Calibri"/>
                <a:cs typeface="Calibri"/>
              </a:rPr>
              <a:t>doldurulur. </a:t>
            </a:r>
            <a:r>
              <a:rPr sz="1800" spc="-10" dirty="0">
                <a:latin typeface="Calibri"/>
                <a:cs typeface="Calibri"/>
              </a:rPr>
              <a:t>Üzerine beyaz </a:t>
            </a:r>
            <a:r>
              <a:rPr sz="1800" spc="-15" dirty="0">
                <a:latin typeface="Calibri"/>
                <a:cs typeface="Calibri"/>
              </a:rPr>
              <a:t>çözelti </a:t>
            </a:r>
            <a:r>
              <a:rPr sz="1800" spc="-5" dirty="0">
                <a:latin typeface="Calibri"/>
                <a:cs typeface="Calibri"/>
              </a:rPr>
              <a:t>ve </a:t>
            </a:r>
            <a:r>
              <a:rPr sz="1800" spc="-20" dirty="0">
                <a:latin typeface="Calibri"/>
                <a:cs typeface="Calibri"/>
              </a:rPr>
              <a:t>taze  </a:t>
            </a:r>
            <a:r>
              <a:rPr sz="1800" spc="-5" dirty="0">
                <a:latin typeface="Calibri"/>
                <a:cs typeface="Calibri"/>
              </a:rPr>
              <a:t>buhar </a:t>
            </a:r>
            <a:r>
              <a:rPr sz="1800" spc="-25" dirty="0">
                <a:latin typeface="Calibri"/>
                <a:cs typeface="Calibri"/>
              </a:rPr>
              <a:t>eklenir. </a:t>
            </a:r>
            <a:r>
              <a:rPr sz="1800" spc="-5" dirty="0">
                <a:latin typeface="Calibri"/>
                <a:cs typeface="Calibri"/>
              </a:rPr>
              <a:t>Basınç 7,5 atm </a:t>
            </a:r>
            <a:r>
              <a:rPr sz="1800" spc="-50" dirty="0">
                <a:latin typeface="Calibri"/>
                <a:cs typeface="Calibri"/>
              </a:rPr>
              <a:t>dir. </a:t>
            </a:r>
            <a:r>
              <a:rPr sz="1800" dirty="0">
                <a:latin typeface="Calibri"/>
                <a:cs typeface="Calibri"/>
              </a:rPr>
              <a:t>3 </a:t>
            </a:r>
            <a:r>
              <a:rPr sz="1800" spc="-5" dirty="0">
                <a:latin typeface="Calibri"/>
                <a:cs typeface="Calibri"/>
              </a:rPr>
              <a:t>saat </a:t>
            </a:r>
            <a:r>
              <a:rPr sz="1800" spc="-25" dirty="0">
                <a:latin typeface="Calibri"/>
                <a:cs typeface="Calibri"/>
              </a:rPr>
              <a:t>pişirilir. </a:t>
            </a:r>
            <a:r>
              <a:rPr sz="1800" spc="-5" dirty="0">
                <a:latin typeface="Calibri"/>
                <a:cs typeface="Calibri"/>
              </a:rPr>
              <a:t>Basınç 5,5 atm </a:t>
            </a:r>
            <a:r>
              <a:rPr sz="1800" spc="-15" dirty="0">
                <a:latin typeface="Calibri"/>
                <a:cs typeface="Calibri"/>
              </a:rPr>
              <a:t>ye </a:t>
            </a:r>
            <a:r>
              <a:rPr sz="1800" spc="-5" dirty="0">
                <a:latin typeface="Calibri"/>
                <a:cs typeface="Calibri"/>
              </a:rPr>
              <a:t>düşürülür </a:t>
            </a:r>
            <a:r>
              <a:rPr sz="1800" spc="-10" dirty="0">
                <a:latin typeface="Calibri"/>
                <a:cs typeface="Calibri"/>
              </a:rPr>
              <a:t>(Kahverengi stok).  </a:t>
            </a:r>
            <a:r>
              <a:rPr sz="1800" dirty="0">
                <a:latin typeface="Calibri"/>
                <a:cs typeface="Calibri"/>
              </a:rPr>
              <a:t>Blöf </a:t>
            </a:r>
            <a:r>
              <a:rPr sz="1800" spc="-10" dirty="0">
                <a:latin typeface="Calibri"/>
                <a:cs typeface="Calibri"/>
              </a:rPr>
              <a:t>yapılır </a:t>
            </a:r>
            <a:r>
              <a:rPr sz="1800" spc="-15" dirty="0">
                <a:latin typeface="Calibri"/>
                <a:cs typeface="Calibri"/>
              </a:rPr>
              <a:t>veya </a:t>
            </a:r>
            <a:r>
              <a:rPr sz="1800" spc="-5" dirty="0">
                <a:latin typeface="Calibri"/>
                <a:cs typeface="Calibri"/>
              </a:rPr>
              <a:t>geri </a:t>
            </a:r>
            <a:r>
              <a:rPr sz="1800" spc="-10" dirty="0">
                <a:latin typeface="Calibri"/>
                <a:cs typeface="Calibri"/>
              </a:rPr>
              <a:t>kazanıma</a:t>
            </a:r>
            <a:r>
              <a:rPr sz="1800" spc="15" dirty="0">
                <a:latin typeface="Calibri"/>
                <a:cs typeface="Calibri"/>
              </a:rPr>
              <a:t> </a:t>
            </a:r>
            <a:r>
              <a:rPr sz="1800" spc="-35" dirty="0">
                <a:latin typeface="Calibri"/>
                <a:cs typeface="Calibri"/>
              </a:rPr>
              <a:t>gider.</a:t>
            </a:r>
            <a:endParaRPr sz="1800">
              <a:latin typeface="Calibri"/>
              <a:cs typeface="Calibri"/>
            </a:endParaRPr>
          </a:p>
          <a:p>
            <a:pPr marL="12700" marR="5080">
              <a:lnSpc>
                <a:spcPct val="100000"/>
              </a:lnSpc>
            </a:pPr>
            <a:r>
              <a:rPr sz="1800" spc="-5" dirty="0">
                <a:latin typeface="Calibri"/>
                <a:cs typeface="Calibri"/>
              </a:rPr>
              <a:t>Pişirme </a:t>
            </a:r>
            <a:r>
              <a:rPr sz="1800" spc="-10" dirty="0">
                <a:latin typeface="Calibri"/>
                <a:cs typeface="Calibri"/>
              </a:rPr>
              <a:t>çözeltisinden </a:t>
            </a:r>
            <a:r>
              <a:rPr sz="1800" spc="-5" dirty="0">
                <a:latin typeface="Calibri"/>
                <a:cs typeface="Calibri"/>
              </a:rPr>
              <a:t>den alınan </a:t>
            </a:r>
            <a:r>
              <a:rPr sz="1800" spc="-10" dirty="0">
                <a:latin typeface="Calibri"/>
                <a:cs typeface="Calibri"/>
              </a:rPr>
              <a:t>kağıt </a:t>
            </a:r>
            <a:r>
              <a:rPr sz="1800" spc="-5" dirty="0">
                <a:latin typeface="Calibri"/>
                <a:cs typeface="Calibri"/>
              </a:rPr>
              <a:t>hamuru </a:t>
            </a:r>
            <a:r>
              <a:rPr sz="1800" spc="-30" dirty="0">
                <a:latin typeface="Calibri"/>
                <a:cs typeface="Calibri"/>
              </a:rPr>
              <a:t>yıkanır. </a:t>
            </a:r>
            <a:r>
              <a:rPr sz="1800" spc="-5" dirty="0">
                <a:latin typeface="Calibri"/>
                <a:cs typeface="Calibri"/>
              </a:rPr>
              <a:t>Kalan </a:t>
            </a:r>
            <a:r>
              <a:rPr sz="1800" spc="-15" dirty="0">
                <a:latin typeface="Calibri"/>
                <a:cs typeface="Calibri"/>
              </a:rPr>
              <a:t>çözelti </a:t>
            </a:r>
            <a:r>
              <a:rPr sz="1800" spc="-5" dirty="0">
                <a:latin typeface="Calibri"/>
                <a:cs typeface="Calibri"/>
              </a:rPr>
              <a:t>ise </a:t>
            </a:r>
            <a:r>
              <a:rPr sz="1800" spc="-10" dirty="0">
                <a:latin typeface="Calibri"/>
                <a:cs typeface="Calibri"/>
              </a:rPr>
              <a:t>siyah </a:t>
            </a:r>
            <a:r>
              <a:rPr sz="1800" spc="-15" dirty="0">
                <a:latin typeface="Calibri"/>
                <a:cs typeface="Calibri"/>
              </a:rPr>
              <a:t>çözelti (likör) </a:t>
            </a:r>
            <a:r>
              <a:rPr sz="1800" spc="-10" dirty="0">
                <a:latin typeface="Calibri"/>
                <a:cs typeface="Calibri"/>
              </a:rPr>
              <a:t>olarak  </a:t>
            </a:r>
            <a:r>
              <a:rPr sz="1800" spc="-20" dirty="0">
                <a:latin typeface="Calibri"/>
                <a:cs typeface="Calibri"/>
              </a:rPr>
              <a:t>adlandırılır. </a:t>
            </a:r>
            <a:r>
              <a:rPr sz="1800" dirty="0">
                <a:latin typeface="Calibri"/>
                <a:cs typeface="Calibri"/>
              </a:rPr>
              <a:t>Geri </a:t>
            </a:r>
            <a:r>
              <a:rPr sz="1800" spc="-10" dirty="0">
                <a:latin typeface="Calibri"/>
                <a:cs typeface="Calibri"/>
              </a:rPr>
              <a:t>kazanıma </a:t>
            </a:r>
            <a:r>
              <a:rPr sz="1800" spc="-5" dirty="0">
                <a:latin typeface="Calibri"/>
                <a:cs typeface="Calibri"/>
              </a:rPr>
              <a:t>gider </a:t>
            </a:r>
            <a:r>
              <a:rPr sz="1800" spc="-10" dirty="0">
                <a:latin typeface="Calibri"/>
                <a:cs typeface="Calibri"/>
              </a:rPr>
              <a:t>çözünmüş organikler </a:t>
            </a:r>
            <a:r>
              <a:rPr sz="1800" spc="-5" dirty="0">
                <a:latin typeface="Calibri"/>
                <a:cs typeface="Calibri"/>
              </a:rPr>
              <a:t>fırında </a:t>
            </a:r>
            <a:r>
              <a:rPr sz="1800" spc="-15" dirty="0">
                <a:latin typeface="Calibri"/>
                <a:cs typeface="Calibri"/>
              </a:rPr>
              <a:t>yakılırken </a:t>
            </a:r>
            <a:r>
              <a:rPr sz="1800" spc="-10" dirty="0">
                <a:latin typeface="Calibri"/>
                <a:cs typeface="Calibri"/>
              </a:rPr>
              <a:t>inorganikler </a:t>
            </a:r>
            <a:r>
              <a:rPr sz="1800" spc="-15" dirty="0">
                <a:latin typeface="Calibri"/>
                <a:cs typeface="Calibri"/>
              </a:rPr>
              <a:t>tekrar  </a:t>
            </a:r>
            <a:r>
              <a:rPr sz="1800" spc="-25" dirty="0">
                <a:latin typeface="Calibri"/>
                <a:cs typeface="Calibri"/>
              </a:rPr>
              <a:t>kullanılır.</a:t>
            </a:r>
            <a:endParaRPr sz="1800">
              <a:latin typeface="Calibri"/>
              <a:cs typeface="Calibri"/>
            </a:endParaRPr>
          </a:p>
          <a:p>
            <a:pPr marL="12700" marR="1185545">
              <a:lnSpc>
                <a:spcPct val="100000"/>
              </a:lnSpc>
              <a:spcBef>
                <a:spcPts val="5"/>
              </a:spcBef>
            </a:pPr>
            <a:r>
              <a:rPr sz="1800" spc="-20" dirty="0">
                <a:latin typeface="Calibri"/>
                <a:cs typeface="Calibri"/>
              </a:rPr>
              <a:t>Yıkanmış </a:t>
            </a:r>
            <a:r>
              <a:rPr sz="1800" spc="-5" dirty="0">
                <a:latin typeface="Calibri"/>
                <a:cs typeface="Calibri"/>
              </a:rPr>
              <a:t>hamur </a:t>
            </a:r>
            <a:r>
              <a:rPr sz="1800" spc="-10" dirty="0">
                <a:latin typeface="Calibri"/>
                <a:cs typeface="Calibri"/>
              </a:rPr>
              <a:t>ufak </a:t>
            </a:r>
            <a:r>
              <a:rPr sz="1800" spc="-5" dirty="0">
                <a:latin typeface="Calibri"/>
                <a:cs typeface="Calibri"/>
              </a:rPr>
              <a:t>kıymıklar ve pişmemiş ürünlerden </a:t>
            </a:r>
            <a:r>
              <a:rPr sz="1800" spc="-10" dirty="0">
                <a:latin typeface="Calibri"/>
                <a:cs typeface="Calibri"/>
              </a:rPr>
              <a:t>ayırılmak </a:t>
            </a:r>
            <a:r>
              <a:rPr sz="1800" spc="-5" dirty="0">
                <a:latin typeface="Calibri"/>
                <a:cs typeface="Calibri"/>
              </a:rPr>
              <a:t>için eleklere </a:t>
            </a:r>
            <a:r>
              <a:rPr sz="1800" spc="-30" dirty="0">
                <a:latin typeface="Calibri"/>
                <a:cs typeface="Calibri"/>
              </a:rPr>
              <a:t>gider.  </a:t>
            </a:r>
            <a:r>
              <a:rPr sz="1800" spc="-5" dirty="0">
                <a:latin typeface="Calibri"/>
                <a:cs typeface="Calibri"/>
              </a:rPr>
              <a:t>Süzme ve </a:t>
            </a:r>
            <a:r>
              <a:rPr sz="1800" spc="-10" dirty="0">
                <a:latin typeface="Calibri"/>
                <a:cs typeface="Calibri"/>
              </a:rPr>
              <a:t>koyulaşma </a:t>
            </a:r>
            <a:r>
              <a:rPr sz="1800" spc="-5" dirty="0">
                <a:latin typeface="Calibri"/>
                <a:cs typeface="Calibri"/>
              </a:rPr>
              <a:t>bunu </a:t>
            </a:r>
            <a:r>
              <a:rPr sz="1800" spc="-10" dirty="0">
                <a:latin typeface="Calibri"/>
                <a:cs typeface="Calibri"/>
              </a:rPr>
              <a:t>takip</a:t>
            </a:r>
            <a:r>
              <a:rPr sz="1800" spc="30" dirty="0">
                <a:latin typeface="Calibri"/>
                <a:cs typeface="Calibri"/>
              </a:rPr>
              <a:t> </a:t>
            </a:r>
            <a:r>
              <a:rPr sz="1800" spc="-40" dirty="0">
                <a:latin typeface="Calibri"/>
                <a:cs typeface="Calibri"/>
              </a:rPr>
              <a:t>eder.</a:t>
            </a:r>
            <a:endParaRPr sz="1800">
              <a:latin typeface="Calibri"/>
              <a:cs typeface="Calibri"/>
            </a:endParaRPr>
          </a:p>
          <a:p>
            <a:pPr marL="12700" marR="313055">
              <a:lnSpc>
                <a:spcPct val="100000"/>
              </a:lnSpc>
            </a:pPr>
            <a:r>
              <a:rPr sz="1800" spc="-10" dirty="0">
                <a:latin typeface="Calibri"/>
                <a:cs typeface="Calibri"/>
              </a:rPr>
              <a:t>Koyulaştırılmış </a:t>
            </a:r>
            <a:r>
              <a:rPr sz="1800" spc="-5" dirty="0">
                <a:latin typeface="Calibri"/>
                <a:cs typeface="Calibri"/>
              </a:rPr>
              <a:t>hamur </a:t>
            </a:r>
            <a:r>
              <a:rPr sz="1800" spc="-25" dirty="0">
                <a:latin typeface="Calibri"/>
                <a:cs typeface="Calibri"/>
              </a:rPr>
              <a:t>beyazlatılır. </a:t>
            </a:r>
            <a:r>
              <a:rPr sz="1800" spc="-5" dirty="0">
                <a:latin typeface="Calibri"/>
                <a:cs typeface="Calibri"/>
              </a:rPr>
              <a:t>Önce </a:t>
            </a:r>
            <a:r>
              <a:rPr sz="1800" spc="-10" dirty="0">
                <a:latin typeface="Calibri"/>
                <a:cs typeface="Calibri"/>
              </a:rPr>
              <a:t>nötrleştirme sonra Hipoklorit </a:t>
            </a:r>
            <a:r>
              <a:rPr sz="1800" spc="-5" dirty="0">
                <a:latin typeface="Calibri"/>
                <a:cs typeface="Calibri"/>
              </a:rPr>
              <a:t>Ca(ClO)2, odun içindeki  </a:t>
            </a:r>
            <a:r>
              <a:rPr sz="1800" spc="-10" dirty="0">
                <a:latin typeface="Calibri"/>
                <a:cs typeface="Calibri"/>
              </a:rPr>
              <a:t>tanenlerden </a:t>
            </a:r>
            <a:r>
              <a:rPr sz="1800" spc="-5" dirty="0">
                <a:latin typeface="Calibri"/>
                <a:cs typeface="Calibri"/>
              </a:rPr>
              <a:t>oluşan </a:t>
            </a:r>
            <a:r>
              <a:rPr sz="1800" spc="-10" dirty="0">
                <a:latin typeface="Calibri"/>
                <a:cs typeface="Calibri"/>
              </a:rPr>
              <a:t>boyaları okside </a:t>
            </a:r>
            <a:r>
              <a:rPr sz="1800" dirty="0">
                <a:latin typeface="Calibri"/>
                <a:cs typeface="Calibri"/>
              </a:rPr>
              <a:t>eder </a:t>
            </a:r>
            <a:r>
              <a:rPr sz="1800" spc="-5" dirty="0">
                <a:latin typeface="Calibri"/>
                <a:cs typeface="Calibri"/>
              </a:rPr>
              <a:t>ve</a:t>
            </a:r>
            <a:r>
              <a:rPr sz="1800" spc="65" dirty="0">
                <a:latin typeface="Calibri"/>
                <a:cs typeface="Calibri"/>
              </a:rPr>
              <a:t> </a:t>
            </a:r>
            <a:r>
              <a:rPr sz="1800" spc="-45" dirty="0">
                <a:latin typeface="Calibri"/>
                <a:cs typeface="Calibri"/>
              </a:rPr>
              <a:t>bozar.</a:t>
            </a:r>
            <a:endParaRPr sz="1800">
              <a:latin typeface="Calibri"/>
              <a:cs typeface="Calibri"/>
            </a:endParaRPr>
          </a:p>
        </p:txBody>
      </p:sp>
      <p:sp>
        <p:nvSpPr>
          <p:cNvPr id="5" name="object 5"/>
          <p:cNvSpPr/>
          <p:nvPr/>
        </p:nvSpPr>
        <p:spPr>
          <a:xfrm>
            <a:off x="7584313" y="395224"/>
            <a:ext cx="1405254" cy="139509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72050" y="378713"/>
            <a:ext cx="2719959" cy="139509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295" y="46481"/>
            <a:ext cx="8988425" cy="3317875"/>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Sülfit </a:t>
            </a:r>
            <a:r>
              <a:rPr sz="1800" b="1" spc="-5" dirty="0">
                <a:latin typeface="Calibri"/>
                <a:cs typeface="Calibri"/>
              </a:rPr>
              <a:t>selülozunda</a:t>
            </a:r>
            <a:r>
              <a:rPr sz="1800" b="1" spc="-50" dirty="0">
                <a:latin typeface="Calibri"/>
                <a:cs typeface="Calibri"/>
              </a:rPr>
              <a:t> </a:t>
            </a:r>
            <a:r>
              <a:rPr sz="1800" b="1" dirty="0">
                <a:latin typeface="Calibri"/>
                <a:cs typeface="Calibri"/>
              </a:rPr>
              <a:t>pişirme</a:t>
            </a:r>
            <a:endParaRPr sz="1800">
              <a:latin typeface="Calibri"/>
              <a:cs typeface="Calibri"/>
            </a:endParaRPr>
          </a:p>
          <a:p>
            <a:pPr marL="12700" marR="5080" algn="just">
              <a:lnSpc>
                <a:spcPct val="100000"/>
              </a:lnSpc>
            </a:pPr>
            <a:r>
              <a:rPr sz="1800" spc="-5" dirty="0">
                <a:latin typeface="Calibri"/>
                <a:cs typeface="Calibri"/>
              </a:rPr>
              <a:t>Sülfit sürecinde </a:t>
            </a:r>
            <a:r>
              <a:rPr sz="1800" spc="-10" dirty="0">
                <a:latin typeface="Calibri"/>
                <a:cs typeface="Calibri"/>
              </a:rPr>
              <a:t>yongalar </a:t>
            </a:r>
            <a:r>
              <a:rPr sz="1800" spc="-5" dirty="0">
                <a:latin typeface="Calibri"/>
                <a:cs typeface="Calibri"/>
              </a:rPr>
              <a:t>sodyum bisülfitle </a:t>
            </a:r>
            <a:r>
              <a:rPr sz="1800" spc="-10" dirty="0">
                <a:latin typeface="Calibri"/>
                <a:cs typeface="Calibri"/>
              </a:rPr>
              <a:t>pişirilerek </a:t>
            </a:r>
            <a:r>
              <a:rPr sz="1800" spc="-5" dirty="0">
                <a:latin typeface="Calibri"/>
                <a:cs typeface="Calibri"/>
              </a:rPr>
              <a:t>ligninin </a:t>
            </a:r>
            <a:r>
              <a:rPr sz="1800" spc="-10" dirty="0">
                <a:latin typeface="Calibri"/>
                <a:cs typeface="Calibri"/>
              </a:rPr>
              <a:t>çözünüp </a:t>
            </a:r>
            <a:r>
              <a:rPr sz="1800" spc="-5" dirty="0">
                <a:latin typeface="Calibri"/>
                <a:cs typeface="Calibri"/>
              </a:rPr>
              <a:t>selüloz </a:t>
            </a:r>
            <a:r>
              <a:rPr sz="1800" spc="-10" dirty="0">
                <a:latin typeface="Calibri"/>
                <a:cs typeface="Calibri"/>
              </a:rPr>
              <a:t>elyaflarının </a:t>
            </a:r>
            <a:r>
              <a:rPr sz="1800" spc="-5" dirty="0">
                <a:latin typeface="Calibri"/>
                <a:cs typeface="Calibri"/>
              </a:rPr>
              <a:t>serbest  </a:t>
            </a:r>
            <a:r>
              <a:rPr sz="1800" spc="-10" dirty="0">
                <a:latin typeface="Calibri"/>
                <a:cs typeface="Calibri"/>
              </a:rPr>
              <a:t>kalması </a:t>
            </a:r>
            <a:r>
              <a:rPr sz="1800" spc="-25" dirty="0">
                <a:latin typeface="Calibri"/>
                <a:cs typeface="Calibri"/>
              </a:rPr>
              <a:t>sağlanır. </a:t>
            </a:r>
            <a:r>
              <a:rPr sz="1800" spc="-5" dirty="0">
                <a:latin typeface="Calibri"/>
                <a:cs typeface="Calibri"/>
              </a:rPr>
              <a:t>Sodyum bisülfitli </a:t>
            </a:r>
            <a:r>
              <a:rPr sz="1800" spc="-15" dirty="0">
                <a:latin typeface="Calibri"/>
                <a:cs typeface="Calibri"/>
              </a:rPr>
              <a:t>çözeltiye </a:t>
            </a:r>
            <a:r>
              <a:rPr sz="1800" spc="-10" dirty="0">
                <a:latin typeface="Calibri"/>
                <a:cs typeface="Calibri"/>
              </a:rPr>
              <a:t>beyaz </a:t>
            </a:r>
            <a:r>
              <a:rPr sz="1800" spc="-20" dirty="0">
                <a:latin typeface="Calibri"/>
                <a:cs typeface="Calibri"/>
              </a:rPr>
              <a:t>likör </a:t>
            </a:r>
            <a:r>
              <a:rPr sz="1800" spc="-35" dirty="0">
                <a:latin typeface="Calibri"/>
                <a:cs typeface="Calibri"/>
              </a:rPr>
              <a:t>denir. </a:t>
            </a:r>
            <a:r>
              <a:rPr sz="1800" spc="-10" dirty="0">
                <a:latin typeface="Calibri"/>
                <a:cs typeface="Calibri"/>
              </a:rPr>
              <a:t>Süreçte kalsiyum, </a:t>
            </a:r>
            <a:r>
              <a:rPr sz="1800" spc="-5" dirty="0">
                <a:latin typeface="Calibri"/>
                <a:cs typeface="Calibri"/>
              </a:rPr>
              <a:t>magnesyum </a:t>
            </a:r>
            <a:r>
              <a:rPr sz="1800" spc="-20" dirty="0">
                <a:latin typeface="Calibri"/>
                <a:cs typeface="Calibri"/>
              </a:rPr>
              <a:t>veya </a:t>
            </a:r>
            <a:r>
              <a:rPr sz="1800" spc="365" dirty="0">
                <a:latin typeface="Calibri"/>
                <a:cs typeface="Calibri"/>
              </a:rPr>
              <a:t> </a:t>
            </a:r>
            <a:r>
              <a:rPr sz="1800" spc="-5" dirty="0">
                <a:latin typeface="Calibri"/>
                <a:cs typeface="Calibri"/>
              </a:rPr>
              <a:t>amonyum bisülfit </a:t>
            </a:r>
            <a:r>
              <a:rPr sz="1800" dirty="0">
                <a:latin typeface="Calibri"/>
                <a:cs typeface="Calibri"/>
              </a:rPr>
              <a:t>de </a:t>
            </a:r>
            <a:r>
              <a:rPr sz="1800" spc="-15" dirty="0">
                <a:latin typeface="Calibri"/>
                <a:cs typeface="Calibri"/>
              </a:rPr>
              <a:t>kullanılabilir. </a:t>
            </a:r>
            <a:r>
              <a:rPr sz="1800" spc="-5" dirty="0">
                <a:latin typeface="Calibri"/>
                <a:cs typeface="Calibri"/>
              </a:rPr>
              <a:t>Daha </a:t>
            </a:r>
            <a:r>
              <a:rPr sz="1800" dirty="0">
                <a:latin typeface="Calibri"/>
                <a:cs typeface="Calibri"/>
              </a:rPr>
              <a:t>önceleri </a:t>
            </a:r>
            <a:r>
              <a:rPr sz="1800" spc="-5" dirty="0">
                <a:latin typeface="Calibri"/>
                <a:cs typeface="Calibri"/>
              </a:rPr>
              <a:t>sönmüş kireç </a:t>
            </a:r>
            <a:r>
              <a:rPr sz="1800" dirty="0">
                <a:latin typeface="Calibri"/>
                <a:cs typeface="Calibri"/>
              </a:rPr>
              <a:t>kükürt </a:t>
            </a:r>
            <a:r>
              <a:rPr sz="1800" spc="-10" dirty="0">
                <a:latin typeface="Calibri"/>
                <a:cs typeface="Calibri"/>
              </a:rPr>
              <a:t>dioksitle karıştırılarak  selüloz </a:t>
            </a:r>
            <a:r>
              <a:rPr sz="1800" dirty="0">
                <a:latin typeface="Calibri"/>
                <a:cs typeface="Calibri"/>
              </a:rPr>
              <a:t>elde </a:t>
            </a:r>
            <a:r>
              <a:rPr sz="1800" spc="-5" dirty="0">
                <a:latin typeface="Calibri"/>
                <a:cs typeface="Calibri"/>
              </a:rPr>
              <a:t>ediliyordu. </a:t>
            </a:r>
            <a:r>
              <a:rPr sz="1800" spc="-10" dirty="0">
                <a:latin typeface="Calibri"/>
                <a:cs typeface="Calibri"/>
              </a:rPr>
              <a:t>Kimyasal </a:t>
            </a:r>
            <a:r>
              <a:rPr sz="1800" spc="-5" dirty="0">
                <a:latin typeface="Calibri"/>
                <a:cs typeface="Calibri"/>
              </a:rPr>
              <a:t>geri </a:t>
            </a:r>
            <a:r>
              <a:rPr sz="1800" spc="-10" dirty="0">
                <a:latin typeface="Calibri"/>
                <a:cs typeface="Calibri"/>
              </a:rPr>
              <a:t>kazanma </a:t>
            </a:r>
            <a:r>
              <a:rPr sz="1800" spc="-5" dirty="0">
                <a:latin typeface="Calibri"/>
                <a:cs typeface="Calibri"/>
              </a:rPr>
              <a:t>yapılmadan </a:t>
            </a:r>
            <a:r>
              <a:rPr sz="1800" spc="-15" dirty="0">
                <a:latin typeface="Calibri"/>
                <a:cs typeface="Calibri"/>
              </a:rPr>
              <a:t>likör </a:t>
            </a:r>
            <a:r>
              <a:rPr sz="1800" spc="-10" dirty="0">
                <a:latin typeface="Calibri"/>
                <a:cs typeface="Calibri"/>
              </a:rPr>
              <a:t>atılıyordu. Çevre </a:t>
            </a:r>
            <a:r>
              <a:rPr sz="1800" spc="-5" dirty="0">
                <a:latin typeface="Calibri"/>
                <a:cs typeface="Calibri"/>
              </a:rPr>
              <a:t>kirliliği  nedeniyle </a:t>
            </a:r>
            <a:r>
              <a:rPr sz="1800" dirty="0">
                <a:latin typeface="Calibri"/>
                <a:cs typeface="Calibri"/>
              </a:rPr>
              <a:t>bu </a:t>
            </a:r>
            <a:r>
              <a:rPr sz="1800" spc="-10" dirty="0">
                <a:latin typeface="Calibri"/>
                <a:cs typeface="Calibri"/>
              </a:rPr>
              <a:t>yöntem terkedildi. Kimyasal </a:t>
            </a:r>
            <a:r>
              <a:rPr sz="1800" spc="-5" dirty="0">
                <a:latin typeface="Calibri"/>
                <a:cs typeface="Calibri"/>
              </a:rPr>
              <a:t>sülfit </a:t>
            </a:r>
            <a:r>
              <a:rPr sz="1800" spc="-10" dirty="0">
                <a:latin typeface="Calibri"/>
                <a:cs typeface="Calibri"/>
              </a:rPr>
              <a:t>selülozu </a:t>
            </a:r>
            <a:r>
              <a:rPr sz="1800" spc="-5" dirty="0">
                <a:latin typeface="Calibri"/>
                <a:cs typeface="Calibri"/>
              </a:rPr>
              <a:t>üretiminde </a:t>
            </a:r>
            <a:r>
              <a:rPr sz="1800" spc="-10" dirty="0">
                <a:latin typeface="Calibri"/>
                <a:cs typeface="Calibri"/>
              </a:rPr>
              <a:t>alkali ortam </a:t>
            </a:r>
            <a:r>
              <a:rPr sz="1800" spc="-5" dirty="0">
                <a:latin typeface="Calibri"/>
                <a:cs typeface="Calibri"/>
              </a:rPr>
              <a:t>yanında asidik  </a:t>
            </a:r>
            <a:r>
              <a:rPr sz="1800" spc="-10" dirty="0">
                <a:latin typeface="Calibri"/>
                <a:cs typeface="Calibri"/>
              </a:rPr>
              <a:t>ortamlarda </a:t>
            </a:r>
            <a:r>
              <a:rPr sz="1800" spc="-15" dirty="0">
                <a:latin typeface="Calibri"/>
                <a:cs typeface="Calibri"/>
              </a:rPr>
              <a:t>oluşturulmaktadır. Likör pH’ı </a:t>
            </a:r>
            <a:r>
              <a:rPr sz="1800" spc="-5" dirty="0">
                <a:latin typeface="Calibri"/>
                <a:cs typeface="Calibri"/>
              </a:rPr>
              <a:t>1.5–4.0 </a:t>
            </a:r>
            <a:r>
              <a:rPr sz="1800" spc="-10" dirty="0">
                <a:latin typeface="Calibri"/>
                <a:cs typeface="Calibri"/>
              </a:rPr>
              <a:t>arası </a:t>
            </a:r>
            <a:r>
              <a:rPr sz="1800" spc="-15" dirty="0">
                <a:latin typeface="Calibri"/>
                <a:cs typeface="Calibri"/>
              </a:rPr>
              <a:t>olabilmektedir. </a:t>
            </a:r>
            <a:r>
              <a:rPr sz="1800" dirty="0">
                <a:latin typeface="Calibri"/>
                <a:cs typeface="Calibri"/>
              </a:rPr>
              <a:t>Bunun </a:t>
            </a:r>
            <a:r>
              <a:rPr sz="1800" spc="-5" dirty="0">
                <a:latin typeface="Calibri"/>
                <a:cs typeface="Calibri"/>
              </a:rPr>
              <a:t>yanında </a:t>
            </a:r>
            <a:r>
              <a:rPr sz="1800" dirty="0">
                <a:latin typeface="Calibri"/>
                <a:cs typeface="Calibri"/>
              </a:rPr>
              <a:t>NSSC  </a:t>
            </a:r>
            <a:r>
              <a:rPr sz="1800" spc="-10" dirty="0">
                <a:latin typeface="Calibri"/>
                <a:cs typeface="Calibri"/>
              </a:rPr>
              <a:t>üretimi </a:t>
            </a:r>
            <a:r>
              <a:rPr sz="1800" spc="-5" dirty="0">
                <a:latin typeface="Calibri"/>
                <a:cs typeface="Calibri"/>
              </a:rPr>
              <a:t>için nötr sülfit </a:t>
            </a:r>
            <a:r>
              <a:rPr sz="1800" spc="-20" dirty="0">
                <a:latin typeface="Calibri"/>
                <a:cs typeface="Calibri"/>
              </a:rPr>
              <a:t>likörü kullanılmaktadır. </a:t>
            </a:r>
            <a:r>
              <a:rPr sz="1800" spc="-5" dirty="0">
                <a:latin typeface="Calibri"/>
                <a:cs typeface="Calibri"/>
              </a:rPr>
              <a:t>(</a:t>
            </a:r>
            <a:r>
              <a:rPr sz="1800" b="1" spc="-5" dirty="0">
                <a:latin typeface="Calibri"/>
                <a:cs typeface="Calibri"/>
              </a:rPr>
              <a:t>NSSC</a:t>
            </a:r>
            <a:r>
              <a:rPr sz="1800" spc="-5" dirty="0">
                <a:latin typeface="Calibri"/>
                <a:cs typeface="Calibri"/>
              </a:rPr>
              <a:t>=Neutral </a:t>
            </a:r>
            <a:r>
              <a:rPr sz="1800" spc="-10" dirty="0">
                <a:latin typeface="Calibri"/>
                <a:cs typeface="Calibri"/>
              </a:rPr>
              <a:t>Sulfite </a:t>
            </a:r>
            <a:r>
              <a:rPr sz="1800" spc="-5" dirty="0">
                <a:latin typeface="Calibri"/>
                <a:cs typeface="Calibri"/>
              </a:rPr>
              <a:t>SemiChemical). </a:t>
            </a:r>
            <a:r>
              <a:rPr sz="1800" dirty="0">
                <a:latin typeface="Calibri"/>
                <a:cs typeface="Calibri"/>
              </a:rPr>
              <a:t>Bu </a:t>
            </a:r>
            <a:r>
              <a:rPr sz="1800" spc="-10" dirty="0">
                <a:latin typeface="Calibri"/>
                <a:cs typeface="Calibri"/>
              </a:rPr>
              <a:t>selüloz  oluklu kutularda </a:t>
            </a:r>
            <a:r>
              <a:rPr sz="1800" spc="-5" dirty="0">
                <a:latin typeface="Calibri"/>
                <a:cs typeface="Calibri"/>
              </a:rPr>
              <a:t>ortadaki </a:t>
            </a:r>
            <a:r>
              <a:rPr sz="1800" spc="-10" dirty="0">
                <a:latin typeface="Calibri"/>
                <a:cs typeface="Calibri"/>
              </a:rPr>
              <a:t>oluklu </a:t>
            </a:r>
            <a:r>
              <a:rPr sz="1800" spc="-15" dirty="0">
                <a:latin typeface="Calibri"/>
                <a:cs typeface="Calibri"/>
              </a:rPr>
              <a:t>tabaka </a:t>
            </a:r>
            <a:r>
              <a:rPr sz="1800" spc="-5" dirty="0">
                <a:latin typeface="Calibri"/>
                <a:cs typeface="Calibri"/>
              </a:rPr>
              <a:t>(Fluting) </a:t>
            </a:r>
            <a:r>
              <a:rPr sz="1800" spc="-10" dirty="0">
                <a:latin typeface="Calibri"/>
                <a:cs typeface="Calibri"/>
              </a:rPr>
              <a:t>olarak </a:t>
            </a:r>
            <a:r>
              <a:rPr sz="1800" spc="-20" dirty="0">
                <a:latin typeface="Calibri"/>
                <a:cs typeface="Calibri"/>
              </a:rPr>
              <a:t>kullanılmaktadır. </a:t>
            </a:r>
            <a:r>
              <a:rPr sz="1800" spc="-5" dirty="0">
                <a:latin typeface="Calibri"/>
                <a:cs typeface="Calibri"/>
              </a:rPr>
              <a:t>Daima </a:t>
            </a:r>
            <a:r>
              <a:rPr sz="1800" spc="-20" dirty="0">
                <a:latin typeface="Calibri"/>
                <a:cs typeface="Calibri"/>
              </a:rPr>
              <a:t>likörde </a:t>
            </a:r>
            <a:r>
              <a:rPr sz="1800" spc="-5" dirty="0">
                <a:latin typeface="Calibri"/>
                <a:cs typeface="Calibri"/>
              </a:rPr>
              <a:t>bir </a:t>
            </a:r>
            <a:r>
              <a:rPr sz="1800" spc="-10" dirty="0">
                <a:latin typeface="Calibri"/>
                <a:cs typeface="Calibri"/>
              </a:rPr>
              <a:t>miktar  </a:t>
            </a:r>
            <a:r>
              <a:rPr sz="1800" spc="-5" dirty="0">
                <a:latin typeface="Calibri"/>
                <a:cs typeface="Calibri"/>
              </a:rPr>
              <a:t>bisülfit iyonu bulunmak </a:t>
            </a:r>
            <a:r>
              <a:rPr sz="1800" spc="-15" dirty="0">
                <a:latin typeface="Calibri"/>
                <a:cs typeface="Calibri"/>
              </a:rPr>
              <a:t>durumundadır. </a:t>
            </a:r>
            <a:r>
              <a:rPr sz="1800" spc="-5" dirty="0">
                <a:latin typeface="Calibri"/>
                <a:cs typeface="Calibri"/>
              </a:rPr>
              <a:t>Aksi </a:t>
            </a:r>
            <a:r>
              <a:rPr sz="1800" spc="-20" dirty="0">
                <a:latin typeface="Calibri"/>
                <a:cs typeface="Calibri"/>
              </a:rPr>
              <a:t>takdirde </a:t>
            </a:r>
            <a:r>
              <a:rPr sz="1800" spc="-5" dirty="0">
                <a:latin typeface="Calibri"/>
                <a:cs typeface="Calibri"/>
              </a:rPr>
              <a:t>çözünmemiş lignin birikintileri nedeniyle  </a:t>
            </a:r>
            <a:r>
              <a:rPr sz="1800" spc="-10" dirty="0">
                <a:latin typeface="Calibri"/>
                <a:cs typeface="Calibri"/>
              </a:rPr>
              <a:t>selülozda </a:t>
            </a:r>
            <a:r>
              <a:rPr sz="1800" dirty="0">
                <a:latin typeface="Calibri"/>
                <a:cs typeface="Calibri"/>
              </a:rPr>
              <a:t>esmerleşme </a:t>
            </a:r>
            <a:r>
              <a:rPr sz="1800" spc="-10" dirty="0">
                <a:latin typeface="Calibri"/>
                <a:cs typeface="Calibri"/>
              </a:rPr>
              <a:t>söz </a:t>
            </a:r>
            <a:r>
              <a:rPr sz="1800" spc="-25" dirty="0">
                <a:latin typeface="Calibri"/>
                <a:cs typeface="Calibri"/>
              </a:rPr>
              <a:t>konusudur. </a:t>
            </a:r>
            <a:r>
              <a:rPr sz="1800" spc="-5" dirty="0">
                <a:latin typeface="Calibri"/>
                <a:cs typeface="Calibri"/>
              </a:rPr>
              <a:t>Sülfit selüloz sürecinde </a:t>
            </a:r>
            <a:r>
              <a:rPr sz="1800" dirty="0">
                <a:latin typeface="Calibri"/>
                <a:cs typeface="Calibri"/>
              </a:rPr>
              <a:t>ligninin </a:t>
            </a:r>
            <a:r>
              <a:rPr sz="1800" spc="-10" dirty="0">
                <a:latin typeface="Calibri"/>
                <a:cs typeface="Calibri"/>
              </a:rPr>
              <a:t>çözünmesi, </a:t>
            </a:r>
            <a:r>
              <a:rPr sz="1800" dirty="0">
                <a:latin typeface="Calibri"/>
                <a:cs typeface="Calibri"/>
              </a:rPr>
              <a:t>ligninin  </a:t>
            </a:r>
            <a:r>
              <a:rPr sz="1800" spc="-10" dirty="0">
                <a:latin typeface="Calibri"/>
                <a:cs typeface="Calibri"/>
              </a:rPr>
              <a:t>sülfonasyonu </a:t>
            </a:r>
            <a:r>
              <a:rPr sz="1800" spc="-5" dirty="0">
                <a:latin typeface="Calibri"/>
                <a:cs typeface="Calibri"/>
              </a:rPr>
              <a:t>nedeniyle</a:t>
            </a:r>
            <a:r>
              <a:rPr sz="1800" spc="50" dirty="0">
                <a:latin typeface="Calibri"/>
                <a:cs typeface="Calibri"/>
              </a:rPr>
              <a:t> </a:t>
            </a:r>
            <a:r>
              <a:rPr sz="1800" spc="-20" dirty="0">
                <a:latin typeface="Calibri"/>
                <a:cs typeface="Calibri"/>
              </a:rPr>
              <a:t>gerçekleşir.</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30606"/>
            <a:ext cx="8738870" cy="1946275"/>
          </a:xfrm>
          <a:prstGeom prst="rect">
            <a:avLst/>
          </a:prstGeom>
        </p:spPr>
        <p:txBody>
          <a:bodyPr vert="horz" wrap="square" lIns="0" tIns="12700" rIns="0" bIns="0" rtlCol="0">
            <a:spAutoFit/>
          </a:bodyPr>
          <a:lstStyle/>
          <a:p>
            <a:pPr marL="12700" marR="5080" algn="just">
              <a:lnSpc>
                <a:spcPct val="100000"/>
              </a:lnSpc>
              <a:spcBef>
                <a:spcPts val="100"/>
              </a:spcBef>
            </a:pPr>
            <a:r>
              <a:rPr sz="1800" b="1" spc="-10" dirty="0">
                <a:latin typeface="Calibri"/>
                <a:cs typeface="Calibri"/>
              </a:rPr>
              <a:t>Selüloz, </a:t>
            </a:r>
            <a:r>
              <a:rPr sz="1800" spc="-5" dirty="0">
                <a:latin typeface="Calibri"/>
                <a:cs typeface="Calibri"/>
              </a:rPr>
              <a:t>odun, </a:t>
            </a:r>
            <a:r>
              <a:rPr sz="1800" spc="-15" dirty="0">
                <a:latin typeface="Calibri"/>
                <a:cs typeface="Calibri"/>
              </a:rPr>
              <a:t>keten, </a:t>
            </a:r>
            <a:r>
              <a:rPr sz="1800" spc="-5" dirty="0">
                <a:latin typeface="Calibri"/>
                <a:cs typeface="Calibri"/>
              </a:rPr>
              <a:t>bambu, </a:t>
            </a:r>
            <a:r>
              <a:rPr sz="1800" dirty="0">
                <a:latin typeface="Calibri"/>
                <a:cs typeface="Calibri"/>
              </a:rPr>
              <a:t>pamuk </a:t>
            </a:r>
            <a:r>
              <a:rPr sz="1800" spc="-5" dirty="0">
                <a:latin typeface="Calibri"/>
                <a:cs typeface="Calibri"/>
              </a:rPr>
              <a:t>ve diğer bitkisel </a:t>
            </a:r>
            <a:r>
              <a:rPr sz="1800" spc="-10" dirty="0">
                <a:latin typeface="Calibri"/>
                <a:cs typeface="Calibri"/>
              </a:rPr>
              <a:t>materyallerin hücre </a:t>
            </a:r>
            <a:r>
              <a:rPr sz="1800" spc="-5" dirty="0">
                <a:latin typeface="Calibri"/>
                <a:cs typeface="Calibri"/>
              </a:rPr>
              <a:t>çeperinin temel  maddesini </a:t>
            </a:r>
            <a:r>
              <a:rPr sz="1800" spc="-10" dirty="0">
                <a:latin typeface="Calibri"/>
                <a:cs typeface="Calibri"/>
              </a:rPr>
              <a:t>oluşturmakta </a:t>
            </a:r>
            <a:r>
              <a:rPr sz="1800" spc="-5" dirty="0">
                <a:latin typeface="Calibri"/>
                <a:cs typeface="Calibri"/>
              </a:rPr>
              <a:t>olup, odunun </a:t>
            </a:r>
            <a:r>
              <a:rPr sz="1800" spc="-10" dirty="0">
                <a:latin typeface="Calibri"/>
                <a:cs typeface="Calibri"/>
              </a:rPr>
              <a:t>hücre </a:t>
            </a:r>
            <a:r>
              <a:rPr sz="1800" spc="-5" dirty="0">
                <a:latin typeface="Calibri"/>
                <a:cs typeface="Calibri"/>
              </a:rPr>
              <a:t>çeperinin %40-60'ını </a:t>
            </a:r>
            <a:r>
              <a:rPr sz="1800" spc="-35" dirty="0">
                <a:latin typeface="Calibri"/>
                <a:cs typeface="Calibri"/>
              </a:rPr>
              <a:t>kapsar. </a:t>
            </a:r>
            <a:r>
              <a:rPr sz="1800" spc="-10" dirty="0">
                <a:latin typeface="Calibri"/>
                <a:cs typeface="Calibri"/>
              </a:rPr>
              <a:t>Selülozla beraber  selüloz asetat, selüloz </a:t>
            </a:r>
            <a:r>
              <a:rPr sz="1800" spc="-15" dirty="0">
                <a:latin typeface="Calibri"/>
                <a:cs typeface="Calibri"/>
              </a:rPr>
              <a:t>nitrat </a:t>
            </a:r>
            <a:r>
              <a:rPr sz="1800" dirty="0">
                <a:latin typeface="Calibri"/>
                <a:cs typeface="Calibri"/>
              </a:rPr>
              <a:t>gibi </a:t>
            </a:r>
            <a:r>
              <a:rPr sz="1800" spc="-5" dirty="0">
                <a:latin typeface="Calibri"/>
                <a:cs typeface="Calibri"/>
              </a:rPr>
              <a:t>türevleri </a:t>
            </a:r>
            <a:r>
              <a:rPr sz="1800" dirty="0">
                <a:latin typeface="Calibri"/>
                <a:cs typeface="Calibri"/>
              </a:rPr>
              <a:t>de </a:t>
            </a:r>
            <a:r>
              <a:rPr sz="1800" spc="-5" dirty="0">
                <a:latin typeface="Calibri"/>
                <a:cs typeface="Calibri"/>
              </a:rPr>
              <a:t>suni ipek, barut, plastik, </a:t>
            </a:r>
            <a:r>
              <a:rPr sz="1800" spc="-20" dirty="0">
                <a:latin typeface="Calibri"/>
                <a:cs typeface="Calibri"/>
              </a:rPr>
              <a:t>fotoğraf </a:t>
            </a:r>
            <a:r>
              <a:rPr sz="1800" spc="-5" dirty="0">
                <a:latin typeface="Calibri"/>
                <a:cs typeface="Calibri"/>
              </a:rPr>
              <a:t>filmi, selülozik  vernik </a:t>
            </a:r>
            <a:r>
              <a:rPr sz="1800" dirty="0">
                <a:latin typeface="Calibri"/>
                <a:cs typeface="Calibri"/>
              </a:rPr>
              <a:t>gibi </a:t>
            </a:r>
            <a:r>
              <a:rPr sz="1800" spc="-10" dirty="0">
                <a:latin typeface="Calibri"/>
                <a:cs typeface="Calibri"/>
              </a:rPr>
              <a:t>materyallerin </a:t>
            </a:r>
            <a:r>
              <a:rPr sz="1800" spc="-5" dirty="0">
                <a:latin typeface="Calibri"/>
                <a:cs typeface="Calibri"/>
              </a:rPr>
              <a:t>üretiminde </a:t>
            </a:r>
            <a:r>
              <a:rPr sz="1800" spc="-15" dirty="0">
                <a:latin typeface="Calibri"/>
                <a:cs typeface="Calibri"/>
              </a:rPr>
              <a:t>kullanılmaktadır. </a:t>
            </a:r>
            <a:r>
              <a:rPr sz="1800" spc="-5" dirty="0">
                <a:latin typeface="Calibri"/>
                <a:cs typeface="Calibri"/>
              </a:rPr>
              <a:t>Molekül bakımından lineer bir polimer  olup zincir şeklinde moleküllerden </a:t>
            </a:r>
            <a:r>
              <a:rPr sz="1800" spc="-10" dirty="0">
                <a:latin typeface="Calibri"/>
                <a:cs typeface="Calibri"/>
              </a:rPr>
              <a:t>oluşmakta ve yapı taşı </a:t>
            </a:r>
            <a:r>
              <a:rPr sz="1800" spc="-20" dirty="0">
                <a:latin typeface="Calibri"/>
                <a:cs typeface="Calibri"/>
              </a:rPr>
              <a:t>glikoz</a:t>
            </a:r>
            <a:r>
              <a:rPr sz="1800" spc="365" dirty="0">
                <a:latin typeface="Calibri"/>
                <a:cs typeface="Calibri"/>
              </a:rPr>
              <a:t> </a:t>
            </a:r>
            <a:r>
              <a:rPr sz="1800" spc="-5" dirty="0">
                <a:latin typeface="Calibri"/>
                <a:cs typeface="Calibri"/>
              </a:rPr>
              <a:t>anhidrit </a:t>
            </a:r>
            <a:r>
              <a:rPr sz="1800" spc="-15" dirty="0">
                <a:latin typeface="Calibri"/>
                <a:cs typeface="Calibri"/>
              </a:rPr>
              <a:t>birimleridir. </a:t>
            </a:r>
            <a:r>
              <a:rPr sz="1800" dirty="0">
                <a:latin typeface="Calibri"/>
                <a:cs typeface="Calibri"/>
              </a:rPr>
              <a:t>Bu  </a:t>
            </a:r>
            <a:r>
              <a:rPr sz="1800" spc="-5" dirty="0">
                <a:latin typeface="Calibri"/>
                <a:cs typeface="Calibri"/>
              </a:rPr>
              <a:t>birimler birbiri ile 1-4~ </a:t>
            </a:r>
            <a:r>
              <a:rPr sz="1800" spc="-10" dirty="0">
                <a:latin typeface="Calibri"/>
                <a:cs typeface="Calibri"/>
              </a:rPr>
              <a:t>glukozidik </a:t>
            </a:r>
            <a:r>
              <a:rPr sz="1800" spc="-5" dirty="0">
                <a:latin typeface="Calibri"/>
                <a:cs typeface="Calibri"/>
              </a:rPr>
              <a:t>bağlarıyla </a:t>
            </a:r>
            <a:r>
              <a:rPr sz="1800" spc="-20" dirty="0">
                <a:latin typeface="Calibri"/>
                <a:cs typeface="Calibri"/>
              </a:rPr>
              <a:t>bağlanmıştır. </a:t>
            </a:r>
            <a:r>
              <a:rPr sz="1800" spc="-5" dirty="0">
                <a:latin typeface="Calibri"/>
                <a:cs typeface="Calibri"/>
              </a:rPr>
              <a:t>Asidik </a:t>
            </a:r>
            <a:r>
              <a:rPr sz="1800" spc="-10" dirty="0">
                <a:latin typeface="Calibri"/>
                <a:cs typeface="Calibri"/>
              </a:rPr>
              <a:t>hidroliz </a:t>
            </a:r>
            <a:r>
              <a:rPr sz="1800" spc="-5" dirty="0">
                <a:latin typeface="Calibri"/>
                <a:cs typeface="Calibri"/>
              </a:rPr>
              <a:t>sonucu </a:t>
            </a:r>
            <a:r>
              <a:rPr sz="1800" spc="-15" dirty="0">
                <a:latin typeface="Calibri"/>
                <a:cs typeface="Calibri"/>
              </a:rPr>
              <a:t>reaksiyon  </a:t>
            </a:r>
            <a:r>
              <a:rPr sz="1800" spc="-5" dirty="0">
                <a:latin typeface="Calibri"/>
                <a:cs typeface="Calibri"/>
              </a:rPr>
              <a:t>ürünü </a:t>
            </a:r>
            <a:r>
              <a:rPr sz="1800" spc="-10" dirty="0">
                <a:latin typeface="Calibri"/>
                <a:cs typeface="Calibri"/>
              </a:rPr>
              <a:t>olarak </a:t>
            </a:r>
            <a:r>
              <a:rPr sz="1800" spc="-5" dirty="0">
                <a:latin typeface="Calibri"/>
                <a:cs typeface="Calibri"/>
              </a:rPr>
              <a:t>sadece </a:t>
            </a:r>
            <a:r>
              <a:rPr sz="1800" spc="-15" dirty="0">
                <a:latin typeface="Calibri"/>
                <a:cs typeface="Calibri"/>
              </a:rPr>
              <a:t>glukoz, ara </a:t>
            </a:r>
            <a:r>
              <a:rPr sz="1800" spc="-5" dirty="0">
                <a:latin typeface="Calibri"/>
                <a:cs typeface="Calibri"/>
              </a:rPr>
              <a:t>ürün </a:t>
            </a:r>
            <a:r>
              <a:rPr sz="1800" spc="-10" dirty="0">
                <a:latin typeface="Calibri"/>
                <a:cs typeface="Calibri"/>
              </a:rPr>
              <a:t>olarak </a:t>
            </a:r>
            <a:r>
              <a:rPr sz="1800" dirty="0">
                <a:latin typeface="Calibri"/>
                <a:cs typeface="Calibri"/>
              </a:rPr>
              <a:t>da </a:t>
            </a:r>
            <a:r>
              <a:rPr sz="1800" spc="-10" dirty="0">
                <a:latin typeface="Calibri"/>
                <a:cs typeface="Calibri"/>
              </a:rPr>
              <a:t>sellobioz, sellotrioz </a:t>
            </a:r>
            <a:r>
              <a:rPr sz="1800" dirty="0">
                <a:latin typeface="Calibri"/>
                <a:cs typeface="Calibri"/>
              </a:rPr>
              <a:t>vb.</a:t>
            </a:r>
            <a:r>
              <a:rPr sz="1800" spc="215" dirty="0">
                <a:latin typeface="Calibri"/>
                <a:cs typeface="Calibri"/>
              </a:rPr>
              <a:t> </a:t>
            </a:r>
            <a:r>
              <a:rPr sz="1800" spc="-20" dirty="0">
                <a:latin typeface="Calibri"/>
                <a:cs typeface="Calibri"/>
              </a:rPr>
              <a:t>oluşmaktadır.</a:t>
            </a:r>
            <a:endParaRPr sz="1800">
              <a:latin typeface="Calibri"/>
              <a:cs typeface="Calibri"/>
            </a:endParaRPr>
          </a:p>
        </p:txBody>
      </p:sp>
      <p:sp>
        <p:nvSpPr>
          <p:cNvPr id="3" name="object 3"/>
          <p:cNvSpPr/>
          <p:nvPr/>
        </p:nvSpPr>
        <p:spPr>
          <a:xfrm>
            <a:off x="1023937" y="2366772"/>
            <a:ext cx="7038975" cy="16192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8739" y="4527930"/>
            <a:ext cx="8989060" cy="2220595"/>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Hücre </a:t>
            </a:r>
            <a:r>
              <a:rPr sz="1800" spc="-5" dirty="0">
                <a:latin typeface="Calibri"/>
                <a:cs typeface="Calibri"/>
              </a:rPr>
              <a:t>çeperi içinde </a:t>
            </a:r>
            <a:r>
              <a:rPr sz="1800" spc="-10" dirty="0">
                <a:latin typeface="Calibri"/>
                <a:cs typeface="Calibri"/>
              </a:rPr>
              <a:t>yer </a:t>
            </a:r>
            <a:r>
              <a:rPr sz="1800" dirty="0">
                <a:latin typeface="Calibri"/>
                <a:cs typeface="Calibri"/>
              </a:rPr>
              <a:t>alan </a:t>
            </a:r>
            <a:r>
              <a:rPr sz="1800" spc="-10" dirty="0">
                <a:latin typeface="Calibri"/>
                <a:cs typeface="Calibri"/>
              </a:rPr>
              <a:t>selüloz </a:t>
            </a:r>
            <a:r>
              <a:rPr sz="1800" spc="-5" dirty="0">
                <a:latin typeface="Calibri"/>
                <a:cs typeface="Calibri"/>
              </a:rPr>
              <a:t>dışındaki polimerik </a:t>
            </a:r>
            <a:r>
              <a:rPr sz="1800" dirty="0">
                <a:latin typeface="Calibri"/>
                <a:cs typeface="Calibri"/>
              </a:rPr>
              <a:t>amorf </a:t>
            </a:r>
            <a:r>
              <a:rPr sz="1800" spc="-10" dirty="0">
                <a:latin typeface="Calibri"/>
                <a:cs typeface="Calibri"/>
              </a:rPr>
              <a:t>hidrokarbonlara </a:t>
            </a:r>
            <a:r>
              <a:rPr sz="1800" b="1" spc="-10" dirty="0">
                <a:latin typeface="Calibri"/>
                <a:cs typeface="Calibri"/>
              </a:rPr>
              <a:t>hemiselüloz  </a:t>
            </a:r>
            <a:r>
              <a:rPr sz="1800" spc="-20" dirty="0">
                <a:latin typeface="Calibri"/>
                <a:cs typeface="Calibri"/>
              </a:rPr>
              <a:t>denilmektedir. </a:t>
            </a:r>
            <a:r>
              <a:rPr sz="1800" spc="-5" dirty="0">
                <a:latin typeface="Calibri"/>
                <a:cs typeface="Calibri"/>
              </a:rPr>
              <a:t>Hemiselüloz, </a:t>
            </a:r>
            <a:r>
              <a:rPr sz="1800" b="1" spc="-5" dirty="0">
                <a:latin typeface="Calibri"/>
                <a:cs typeface="Calibri"/>
              </a:rPr>
              <a:t>alkalen sulu </a:t>
            </a:r>
            <a:r>
              <a:rPr sz="1800" b="1" spc="-15" dirty="0">
                <a:latin typeface="Calibri"/>
                <a:cs typeface="Calibri"/>
              </a:rPr>
              <a:t>çözeltilerde kolaylıkla çözünebilen ve </a:t>
            </a:r>
            <a:r>
              <a:rPr sz="1800" b="1" spc="-10" dirty="0">
                <a:latin typeface="Calibri"/>
                <a:cs typeface="Calibri"/>
              </a:rPr>
              <a:t>asitlerin etkisiyle  </a:t>
            </a:r>
            <a:r>
              <a:rPr sz="1800" b="1" spc="-5" dirty="0">
                <a:latin typeface="Calibri"/>
                <a:cs typeface="Calibri"/>
              </a:rPr>
              <a:t>kısmen </a:t>
            </a:r>
            <a:r>
              <a:rPr sz="1800" b="1" spc="-15" dirty="0">
                <a:latin typeface="Calibri"/>
                <a:cs typeface="Calibri"/>
              </a:rPr>
              <a:t>kolaylıkla </a:t>
            </a:r>
            <a:r>
              <a:rPr sz="1800" b="1" spc="-10" dirty="0">
                <a:latin typeface="Calibri"/>
                <a:cs typeface="Calibri"/>
              </a:rPr>
              <a:t>hidroliz </a:t>
            </a:r>
            <a:r>
              <a:rPr sz="1800" b="1" spc="-5" dirty="0">
                <a:latin typeface="Calibri"/>
                <a:cs typeface="Calibri"/>
              </a:rPr>
              <a:t>olabilen </a:t>
            </a:r>
            <a:r>
              <a:rPr sz="1800" b="1" spc="-10" dirty="0">
                <a:latin typeface="Calibri"/>
                <a:cs typeface="Calibri"/>
              </a:rPr>
              <a:t>maddelerden </a:t>
            </a:r>
            <a:r>
              <a:rPr sz="1800" b="1" spc="-15" dirty="0">
                <a:latin typeface="Calibri"/>
                <a:cs typeface="Calibri"/>
              </a:rPr>
              <a:t>meydana </a:t>
            </a:r>
            <a:r>
              <a:rPr sz="1800" b="1" spc="-10" dirty="0">
                <a:latin typeface="Calibri"/>
                <a:cs typeface="Calibri"/>
              </a:rPr>
              <a:t>gelmektedir</a:t>
            </a:r>
            <a:r>
              <a:rPr sz="1800" spc="-10" dirty="0">
                <a:latin typeface="Calibri"/>
                <a:cs typeface="Calibri"/>
              </a:rPr>
              <a:t>. Selüloz  homopolisakkaritlere </a:t>
            </a:r>
            <a:r>
              <a:rPr sz="1800" spc="-15" dirty="0">
                <a:latin typeface="Calibri"/>
                <a:cs typeface="Calibri"/>
              </a:rPr>
              <a:t>girerken </a:t>
            </a:r>
            <a:r>
              <a:rPr sz="1800" spc="-5" dirty="0">
                <a:latin typeface="Calibri"/>
                <a:cs typeface="Calibri"/>
              </a:rPr>
              <a:t>hemiselülozlar </a:t>
            </a:r>
            <a:r>
              <a:rPr sz="1800" spc="-10" dirty="0">
                <a:latin typeface="Calibri"/>
                <a:cs typeface="Calibri"/>
              </a:rPr>
              <a:t>heteropolisakkaritler </a:t>
            </a:r>
            <a:r>
              <a:rPr sz="1800" spc="-5" dirty="0">
                <a:latin typeface="Calibri"/>
                <a:cs typeface="Calibri"/>
              </a:rPr>
              <a:t>grubuna </a:t>
            </a:r>
            <a:r>
              <a:rPr sz="1800" spc="-25" dirty="0">
                <a:latin typeface="Calibri"/>
                <a:cs typeface="Calibri"/>
              </a:rPr>
              <a:t>girerler. </a:t>
            </a:r>
            <a:r>
              <a:rPr sz="1800" spc="-5" dirty="0">
                <a:latin typeface="Calibri"/>
                <a:cs typeface="Calibri"/>
              </a:rPr>
              <a:t>Hemiselüloz  </a:t>
            </a:r>
            <a:r>
              <a:rPr sz="1800" dirty="0">
                <a:latin typeface="Calibri"/>
                <a:cs typeface="Calibri"/>
              </a:rPr>
              <a:t>tüm </a:t>
            </a:r>
            <a:r>
              <a:rPr sz="1800" spc="-5" dirty="0">
                <a:latin typeface="Calibri"/>
                <a:cs typeface="Calibri"/>
              </a:rPr>
              <a:t>odun türlerinde </a:t>
            </a:r>
            <a:r>
              <a:rPr sz="1800" dirty="0">
                <a:latin typeface="Calibri"/>
                <a:cs typeface="Calibri"/>
              </a:rPr>
              <a:t>odun </a:t>
            </a:r>
            <a:r>
              <a:rPr sz="1800" spc="-10" dirty="0">
                <a:latin typeface="Calibri"/>
                <a:cs typeface="Calibri"/>
              </a:rPr>
              <a:t>kuru </a:t>
            </a:r>
            <a:r>
              <a:rPr sz="1800" spc="-5" dirty="0">
                <a:latin typeface="Calibri"/>
                <a:cs typeface="Calibri"/>
              </a:rPr>
              <a:t>ağırlığının </a:t>
            </a:r>
            <a:r>
              <a:rPr sz="1800" spc="-10" dirty="0">
                <a:latin typeface="Calibri"/>
                <a:cs typeface="Calibri"/>
              </a:rPr>
              <a:t>%20-%30’unu </a:t>
            </a:r>
            <a:r>
              <a:rPr sz="1800" spc="-5" dirty="0">
                <a:latin typeface="Calibri"/>
                <a:cs typeface="Calibri"/>
              </a:rPr>
              <a:t>oluşturur ve dallanmış </a:t>
            </a:r>
            <a:r>
              <a:rPr sz="1800" dirty="0">
                <a:latin typeface="Calibri"/>
                <a:cs typeface="Calibri"/>
              </a:rPr>
              <a:t>molekül  </a:t>
            </a:r>
            <a:r>
              <a:rPr sz="1800" spc="-5" dirty="0">
                <a:latin typeface="Calibri"/>
                <a:cs typeface="Calibri"/>
              </a:rPr>
              <a:t>zincirlerinden meydana </a:t>
            </a:r>
            <a:r>
              <a:rPr sz="1800" spc="-35" dirty="0">
                <a:latin typeface="Calibri"/>
                <a:cs typeface="Calibri"/>
              </a:rPr>
              <a:t>gelir. </a:t>
            </a:r>
            <a:r>
              <a:rPr sz="1800" spc="-5" dirty="0">
                <a:latin typeface="Calibri"/>
                <a:cs typeface="Calibri"/>
              </a:rPr>
              <a:t>Hemiselülozların </a:t>
            </a:r>
            <a:r>
              <a:rPr sz="1800" spc="-10" dirty="0">
                <a:latin typeface="Calibri"/>
                <a:cs typeface="Calibri"/>
              </a:rPr>
              <a:t>birçoğu nişasta </a:t>
            </a:r>
            <a:r>
              <a:rPr sz="1800" dirty="0">
                <a:latin typeface="Calibri"/>
                <a:cs typeface="Calibri"/>
              </a:rPr>
              <a:t>gibi </a:t>
            </a:r>
            <a:r>
              <a:rPr sz="1800" spc="-15" dirty="0">
                <a:latin typeface="Calibri"/>
                <a:cs typeface="Calibri"/>
              </a:rPr>
              <a:t>rezerv </a:t>
            </a:r>
            <a:r>
              <a:rPr sz="1800" spc="-5" dirty="0">
                <a:latin typeface="Calibri"/>
                <a:cs typeface="Calibri"/>
              </a:rPr>
              <a:t>maddesi </a:t>
            </a:r>
            <a:r>
              <a:rPr sz="1800" spc="-10" dirty="0">
                <a:latin typeface="Calibri"/>
                <a:cs typeface="Calibri"/>
              </a:rPr>
              <a:t>olarak </a:t>
            </a:r>
            <a:r>
              <a:rPr sz="1800" spc="-5" dirty="0">
                <a:latin typeface="Calibri"/>
                <a:cs typeface="Calibri"/>
              </a:rPr>
              <a:t>odunda  </a:t>
            </a:r>
            <a:r>
              <a:rPr sz="1800" spc="-10" dirty="0">
                <a:latin typeface="Calibri"/>
                <a:cs typeface="Calibri"/>
              </a:rPr>
              <a:t>yer </a:t>
            </a:r>
            <a:r>
              <a:rPr sz="1800" spc="-40" dirty="0">
                <a:latin typeface="Calibri"/>
                <a:cs typeface="Calibri"/>
              </a:rPr>
              <a:t>alır. </a:t>
            </a:r>
            <a:r>
              <a:rPr sz="1800" spc="-10" dirty="0">
                <a:latin typeface="Calibri"/>
                <a:cs typeface="Calibri"/>
              </a:rPr>
              <a:t>Selüloz </a:t>
            </a:r>
            <a:r>
              <a:rPr sz="1800" spc="-5" dirty="0">
                <a:latin typeface="Calibri"/>
                <a:cs typeface="Calibri"/>
              </a:rPr>
              <a:t>%17.5'lik </a:t>
            </a:r>
            <a:r>
              <a:rPr sz="1800" dirty="0">
                <a:latin typeface="Calibri"/>
                <a:cs typeface="Calibri"/>
              </a:rPr>
              <a:t>NaOH'da </a:t>
            </a:r>
            <a:r>
              <a:rPr sz="1800" spc="-5" dirty="0">
                <a:latin typeface="Calibri"/>
                <a:cs typeface="Calibri"/>
              </a:rPr>
              <a:t>çözünemediği halde hemiselülozlar </a:t>
            </a:r>
            <a:r>
              <a:rPr sz="1800" spc="-30" dirty="0">
                <a:latin typeface="Calibri"/>
                <a:cs typeface="Calibri"/>
              </a:rPr>
              <a:t>çözünür. </a:t>
            </a:r>
            <a:r>
              <a:rPr sz="1800" spc="-15" dirty="0">
                <a:latin typeface="Calibri"/>
                <a:cs typeface="Calibri"/>
              </a:rPr>
              <a:t>Polimerizasyon  </a:t>
            </a:r>
            <a:r>
              <a:rPr sz="1800" spc="-5" dirty="0">
                <a:latin typeface="Calibri"/>
                <a:cs typeface="Calibri"/>
              </a:rPr>
              <a:t>derecesi daha</a:t>
            </a:r>
            <a:r>
              <a:rPr sz="1800" spc="15" dirty="0">
                <a:latin typeface="Calibri"/>
                <a:cs typeface="Calibri"/>
              </a:rPr>
              <a:t> </a:t>
            </a:r>
            <a:r>
              <a:rPr sz="1800" spc="-5" dirty="0">
                <a:latin typeface="Calibri"/>
                <a:cs typeface="Calibri"/>
              </a:rPr>
              <a:t>düşüktür</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45" y="31750"/>
            <a:ext cx="8988425" cy="578739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Kimyasal geri</a:t>
            </a:r>
            <a:r>
              <a:rPr sz="1800" b="1" spc="-20" dirty="0">
                <a:latin typeface="Calibri"/>
                <a:cs typeface="Calibri"/>
              </a:rPr>
              <a:t> </a:t>
            </a:r>
            <a:r>
              <a:rPr sz="1800" b="1" spc="-10" dirty="0">
                <a:latin typeface="Calibri"/>
                <a:cs typeface="Calibri"/>
              </a:rPr>
              <a:t>kazanma</a:t>
            </a:r>
            <a:endParaRPr sz="1800">
              <a:latin typeface="Calibri"/>
              <a:cs typeface="Calibri"/>
            </a:endParaRPr>
          </a:p>
          <a:p>
            <a:pPr marL="12700" marR="5080" algn="just">
              <a:lnSpc>
                <a:spcPct val="100000"/>
              </a:lnSpc>
            </a:pPr>
            <a:r>
              <a:rPr sz="1800" spc="-10" dirty="0">
                <a:latin typeface="Calibri"/>
                <a:cs typeface="Calibri"/>
              </a:rPr>
              <a:t>selülozun </a:t>
            </a:r>
            <a:r>
              <a:rPr sz="1800" spc="-5" dirty="0">
                <a:latin typeface="Calibri"/>
                <a:cs typeface="Calibri"/>
              </a:rPr>
              <a:t>pişirilip yıkanmasından </a:t>
            </a:r>
            <a:r>
              <a:rPr sz="1800" spc="-10" dirty="0">
                <a:latin typeface="Calibri"/>
                <a:cs typeface="Calibri"/>
              </a:rPr>
              <a:t>ve </a:t>
            </a:r>
            <a:r>
              <a:rPr sz="1800" spc="-5" dirty="0">
                <a:latin typeface="Calibri"/>
                <a:cs typeface="Calibri"/>
              </a:rPr>
              <a:t>ligninin alınmasından </a:t>
            </a:r>
            <a:r>
              <a:rPr sz="1800" spc="-10" dirty="0">
                <a:latin typeface="Calibri"/>
                <a:cs typeface="Calibri"/>
              </a:rPr>
              <a:t>sonra, geriye </a:t>
            </a:r>
            <a:r>
              <a:rPr sz="1800" spc="-5" dirty="0">
                <a:latin typeface="Calibri"/>
                <a:cs typeface="Calibri"/>
              </a:rPr>
              <a:t>suyla </a:t>
            </a:r>
            <a:r>
              <a:rPr sz="1800" spc="-10" dirty="0">
                <a:latin typeface="Calibri"/>
                <a:cs typeface="Calibri"/>
              </a:rPr>
              <a:t>birlikte, organik  </a:t>
            </a:r>
            <a:r>
              <a:rPr sz="1800" spc="-20" dirty="0">
                <a:latin typeface="Calibri"/>
                <a:cs typeface="Calibri"/>
              </a:rPr>
              <a:t>unsurlar, </a:t>
            </a:r>
            <a:r>
              <a:rPr sz="1800" spc="-10" dirty="0">
                <a:latin typeface="Calibri"/>
                <a:cs typeface="Calibri"/>
              </a:rPr>
              <a:t>inorganik </a:t>
            </a:r>
            <a:r>
              <a:rPr sz="1800" spc="-5" dirty="0">
                <a:latin typeface="Calibri"/>
                <a:cs typeface="Calibri"/>
              </a:rPr>
              <a:t>çözünmüş maddeler ve </a:t>
            </a:r>
            <a:r>
              <a:rPr sz="1800" spc="-10" dirty="0">
                <a:latin typeface="Calibri"/>
                <a:cs typeface="Calibri"/>
              </a:rPr>
              <a:t>organik </a:t>
            </a:r>
            <a:r>
              <a:rPr sz="1800" spc="-5" dirty="0">
                <a:latin typeface="Calibri"/>
                <a:cs typeface="Calibri"/>
              </a:rPr>
              <a:t>bileşikler </a:t>
            </a:r>
            <a:r>
              <a:rPr sz="1800" spc="-40" dirty="0">
                <a:latin typeface="Calibri"/>
                <a:cs typeface="Calibri"/>
              </a:rPr>
              <a:t>kalır. </a:t>
            </a:r>
            <a:r>
              <a:rPr sz="1800" dirty="0">
                <a:latin typeface="Calibri"/>
                <a:cs typeface="Calibri"/>
              </a:rPr>
              <a:t>Bu </a:t>
            </a:r>
            <a:r>
              <a:rPr sz="1800" spc="-15" dirty="0">
                <a:latin typeface="Calibri"/>
                <a:cs typeface="Calibri"/>
              </a:rPr>
              <a:t>çözeltiye </a:t>
            </a:r>
            <a:r>
              <a:rPr sz="1800" dirty="0">
                <a:latin typeface="Calibri"/>
                <a:cs typeface="Calibri"/>
              </a:rPr>
              <a:t>de </a:t>
            </a:r>
            <a:r>
              <a:rPr sz="1800" spc="-10" dirty="0">
                <a:latin typeface="Calibri"/>
                <a:cs typeface="Calibri"/>
              </a:rPr>
              <a:t>siyah </a:t>
            </a:r>
            <a:r>
              <a:rPr sz="1800" spc="-20" dirty="0">
                <a:latin typeface="Calibri"/>
                <a:cs typeface="Calibri"/>
              </a:rPr>
              <a:t>likör  </a:t>
            </a:r>
            <a:r>
              <a:rPr sz="1800" spc="-35" dirty="0">
                <a:latin typeface="Calibri"/>
                <a:cs typeface="Calibri"/>
              </a:rPr>
              <a:t>denir. </a:t>
            </a:r>
            <a:r>
              <a:rPr sz="1800" spc="-15" dirty="0">
                <a:latin typeface="Calibri"/>
                <a:cs typeface="Calibri"/>
              </a:rPr>
              <a:t>Organik </a:t>
            </a:r>
            <a:r>
              <a:rPr sz="1800" spc="-5" dirty="0">
                <a:latin typeface="Calibri"/>
                <a:cs typeface="Calibri"/>
              </a:rPr>
              <a:t>bileşikler çözünmüş ligninin sodyum tuzları </a:t>
            </a:r>
            <a:r>
              <a:rPr sz="1800" spc="-10" dirty="0">
                <a:latin typeface="Calibri"/>
                <a:cs typeface="Calibri"/>
              </a:rPr>
              <a:t>ile </a:t>
            </a:r>
            <a:r>
              <a:rPr sz="1800" spc="-5" dirty="0">
                <a:latin typeface="Calibri"/>
                <a:cs typeface="Calibri"/>
              </a:rPr>
              <a:t>parçalanmış </a:t>
            </a:r>
            <a:r>
              <a:rPr sz="1800" spc="-20" dirty="0">
                <a:latin typeface="Calibri"/>
                <a:cs typeface="Calibri"/>
              </a:rPr>
              <a:t>karbonhidratlardır.  </a:t>
            </a:r>
            <a:r>
              <a:rPr sz="1800" spc="-10" dirty="0">
                <a:latin typeface="Calibri"/>
                <a:cs typeface="Calibri"/>
              </a:rPr>
              <a:t>Kimyasal </a:t>
            </a:r>
            <a:r>
              <a:rPr sz="1800" spc="-5" dirty="0">
                <a:latin typeface="Calibri"/>
                <a:cs typeface="Calibri"/>
              </a:rPr>
              <a:t>geri </a:t>
            </a:r>
            <a:r>
              <a:rPr sz="1800" spc="-10" dirty="0">
                <a:latin typeface="Calibri"/>
                <a:cs typeface="Calibri"/>
              </a:rPr>
              <a:t>kaznmanın </a:t>
            </a:r>
            <a:r>
              <a:rPr sz="1800" dirty="0">
                <a:latin typeface="Calibri"/>
                <a:cs typeface="Calibri"/>
              </a:rPr>
              <a:t>amacı </a:t>
            </a:r>
            <a:r>
              <a:rPr sz="1800" spc="-5" dirty="0">
                <a:latin typeface="Calibri"/>
                <a:cs typeface="Calibri"/>
              </a:rPr>
              <a:t>pişirmede kullanılan </a:t>
            </a:r>
            <a:r>
              <a:rPr sz="1800" spc="-10" dirty="0">
                <a:latin typeface="Calibri"/>
                <a:cs typeface="Calibri"/>
              </a:rPr>
              <a:t>kimyasalları siyah </a:t>
            </a:r>
            <a:r>
              <a:rPr sz="1800" spc="-15" dirty="0">
                <a:latin typeface="Calibri"/>
                <a:cs typeface="Calibri"/>
              </a:rPr>
              <a:t>likörden </a:t>
            </a:r>
            <a:r>
              <a:rPr sz="1800" spc="-5" dirty="0">
                <a:latin typeface="Calibri"/>
                <a:cs typeface="Calibri"/>
              </a:rPr>
              <a:t>geri </a:t>
            </a:r>
            <a:r>
              <a:rPr sz="1800" spc="-10" dirty="0">
                <a:latin typeface="Calibri"/>
                <a:cs typeface="Calibri"/>
              </a:rPr>
              <a:t>kazanmak ve  yakıt olarak </a:t>
            </a:r>
            <a:r>
              <a:rPr sz="1800" spc="-20" dirty="0">
                <a:latin typeface="Calibri"/>
                <a:cs typeface="Calibri"/>
              </a:rPr>
              <a:t>kullanmaktır. </a:t>
            </a:r>
            <a:r>
              <a:rPr sz="1800" spc="-10" dirty="0">
                <a:latin typeface="Calibri"/>
                <a:cs typeface="Calibri"/>
              </a:rPr>
              <a:t>Kimyasal </a:t>
            </a:r>
            <a:r>
              <a:rPr sz="1800" spc="-5" dirty="0">
                <a:latin typeface="Calibri"/>
                <a:cs typeface="Calibri"/>
              </a:rPr>
              <a:t>geri </a:t>
            </a:r>
            <a:r>
              <a:rPr sz="1800" spc="-10" dirty="0">
                <a:latin typeface="Calibri"/>
                <a:cs typeface="Calibri"/>
              </a:rPr>
              <a:t>kazanma </a:t>
            </a:r>
            <a:r>
              <a:rPr sz="1800" spc="-5" dirty="0">
                <a:latin typeface="Calibri"/>
                <a:cs typeface="Calibri"/>
              </a:rPr>
              <a:t>üniteleri </a:t>
            </a:r>
            <a:r>
              <a:rPr sz="1800" dirty="0">
                <a:latin typeface="Calibri"/>
                <a:cs typeface="Calibri"/>
              </a:rPr>
              <a:t>beş </a:t>
            </a:r>
            <a:r>
              <a:rPr sz="1800" spc="-5" dirty="0">
                <a:latin typeface="Calibri"/>
                <a:cs typeface="Calibri"/>
              </a:rPr>
              <a:t>bölümden </a:t>
            </a:r>
            <a:r>
              <a:rPr sz="1800" spc="-10" dirty="0">
                <a:latin typeface="Calibri"/>
                <a:cs typeface="Calibri"/>
              </a:rPr>
              <a:t>meydana</a:t>
            </a:r>
            <a:r>
              <a:rPr sz="1800" spc="130" dirty="0">
                <a:latin typeface="Calibri"/>
                <a:cs typeface="Calibri"/>
              </a:rPr>
              <a:t> </a:t>
            </a:r>
            <a:r>
              <a:rPr sz="1800" spc="-5" dirty="0">
                <a:latin typeface="Calibri"/>
                <a:cs typeface="Calibri"/>
              </a:rPr>
              <a:t>gelir:</a:t>
            </a:r>
            <a:endParaRPr sz="1800">
              <a:latin typeface="Calibri"/>
              <a:cs typeface="Calibri"/>
            </a:endParaRPr>
          </a:p>
          <a:p>
            <a:pPr marL="238125" indent="-225425" algn="just">
              <a:lnSpc>
                <a:spcPct val="100000"/>
              </a:lnSpc>
              <a:spcBef>
                <a:spcPts val="5"/>
              </a:spcBef>
              <a:buAutoNum type="arabicPeriod"/>
              <a:tabLst>
                <a:tab pos="238760" algn="l"/>
              </a:tabLst>
            </a:pPr>
            <a:r>
              <a:rPr sz="1800" spc="-10" dirty="0">
                <a:latin typeface="Calibri"/>
                <a:cs typeface="Calibri"/>
              </a:rPr>
              <a:t>Siyah </a:t>
            </a:r>
            <a:r>
              <a:rPr sz="1800" spc="-15" dirty="0">
                <a:latin typeface="Calibri"/>
                <a:cs typeface="Calibri"/>
              </a:rPr>
              <a:t>likörüden </a:t>
            </a:r>
            <a:r>
              <a:rPr sz="1800" spc="-10" dirty="0">
                <a:latin typeface="Calibri"/>
                <a:cs typeface="Calibri"/>
              </a:rPr>
              <a:t>buharlaştırmayla </a:t>
            </a:r>
            <a:r>
              <a:rPr sz="1800" spc="-5" dirty="0">
                <a:latin typeface="Calibri"/>
                <a:cs typeface="Calibri"/>
              </a:rPr>
              <a:t>suyun</a:t>
            </a:r>
            <a:r>
              <a:rPr sz="1800" spc="75" dirty="0">
                <a:latin typeface="Calibri"/>
                <a:cs typeface="Calibri"/>
              </a:rPr>
              <a:t> </a:t>
            </a:r>
            <a:r>
              <a:rPr sz="1800" spc="-5" dirty="0">
                <a:latin typeface="Calibri"/>
                <a:cs typeface="Calibri"/>
              </a:rPr>
              <a:t>alınması</a:t>
            </a:r>
            <a:endParaRPr sz="1800">
              <a:latin typeface="Calibri"/>
              <a:cs typeface="Calibri"/>
            </a:endParaRPr>
          </a:p>
          <a:p>
            <a:pPr marL="238125" indent="-225425" algn="just">
              <a:lnSpc>
                <a:spcPct val="100000"/>
              </a:lnSpc>
              <a:buAutoNum type="arabicPeriod"/>
              <a:tabLst>
                <a:tab pos="238760" algn="l"/>
              </a:tabLst>
            </a:pPr>
            <a:r>
              <a:rPr sz="1800" spc="-10" dirty="0">
                <a:latin typeface="Calibri"/>
                <a:cs typeface="Calibri"/>
              </a:rPr>
              <a:t>Kondensatın</a:t>
            </a:r>
            <a:r>
              <a:rPr sz="1800" spc="15" dirty="0">
                <a:latin typeface="Calibri"/>
                <a:cs typeface="Calibri"/>
              </a:rPr>
              <a:t> </a:t>
            </a:r>
            <a:r>
              <a:rPr sz="1800" spc="-5" dirty="0">
                <a:latin typeface="Calibri"/>
                <a:cs typeface="Calibri"/>
              </a:rPr>
              <a:t>iyileştirilmesi</a:t>
            </a:r>
            <a:endParaRPr sz="1800">
              <a:latin typeface="Calibri"/>
              <a:cs typeface="Calibri"/>
            </a:endParaRPr>
          </a:p>
          <a:p>
            <a:pPr marL="238125" indent="-225425" algn="just">
              <a:lnSpc>
                <a:spcPct val="100000"/>
              </a:lnSpc>
              <a:buAutoNum type="arabicPeriod"/>
              <a:tabLst>
                <a:tab pos="238760" algn="l"/>
              </a:tabLst>
            </a:pPr>
            <a:r>
              <a:rPr sz="1800" spc="-10" dirty="0">
                <a:latin typeface="Calibri"/>
                <a:cs typeface="Calibri"/>
              </a:rPr>
              <a:t>Siyah </a:t>
            </a:r>
            <a:r>
              <a:rPr sz="1800" spc="-15" dirty="0">
                <a:latin typeface="Calibri"/>
                <a:cs typeface="Calibri"/>
              </a:rPr>
              <a:t>likörün</a:t>
            </a:r>
            <a:r>
              <a:rPr sz="1800" spc="25" dirty="0">
                <a:latin typeface="Calibri"/>
                <a:cs typeface="Calibri"/>
              </a:rPr>
              <a:t> </a:t>
            </a:r>
            <a:r>
              <a:rPr sz="1800" spc="-5" dirty="0">
                <a:latin typeface="Calibri"/>
                <a:cs typeface="Calibri"/>
              </a:rPr>
              <a:t>yakılması</a:t>
            </a:r>
            <a:endParaRPr sz="1800">
              <a:latin typeface="Calibri"/>
              <a:cs typeface="Calibri"/>
            </a:endParaRPr>
          </a:p>
          <a:p>
            <a:pPr marL="238125" indent="-225425" algn="just">
              <a:lnSpc>
                <a:spcPct val="100000"/>
              </a:lnSpc>
              <a:buAutoNum type="arabicPeriod"/>
              <a:tabLst>
                <a:tab pos="238760" algn="l"/>
              </a:tabLst>
            </a:pPr>
            <a:r>
              <a:rPr sz="1800" spc="-10" dirty="0">
                <a:latin typeface="Calibri"/>
                <a:cs typeface="Calibri"/>
              </a:rPr>
              <a:t>Beyaz </a:t>
            </a:r>
            <a:r>
              <a:rPr sz="1800" spc="-15" dirty="0">
                <a:latin typeface="Calibri"/>
                <a:cs typeface="Calibri"/>
              </a:rPr>
              <a:t>likörün</a:t>
            </a:r>
            <a:r>
              <a:rPr sz="1800" spc="15" dirty="0">
                <a:latin typeface="Calibri"/>
                <a:cs typeface="Calibri"/>
              </a:rPr>
              <a:t> </a:t>
            </a:r>
            <a:r>
              <a:rPr sz="1800" spc="-5" dirty="0">
                <a:latin typeface="Calibri"/>
                <a:cs typeface="Calibri"/>
              </a:rPr>
              <a:t>hazırlanması</a:t>
            </a:r>
            <a:endParaRPr sz="1800">
              <a:latin typeface="Calibri"/>
              <a:cs typeface="Calibri"/>
            </a:endParaRPr>
          </a:p>
          <a:p>
            <a:pPr marL="238125" indent="-225425" algn="just">
              <a:lnSpc>
                <a:spcPct val="100000"/>
              </a:lnSpc>
              <a:buAutoNum type="arabicPeriod"/>
              <a:tabLst>
                <a:tab pos="238760" algn="l"/>
              </a:tabLst>
            </a:pPr>
            <a:r>
              <a:rPr sz="1800" spc="-10" dirty="0">
                <a:latin typeface="Calibri"/>
                <a:cs typeface="Calibri"/>
              </a:rPr>
              <a:t>Kireçli </a:t>
            </a:r>
            <a:r>
              <a:rPr sz="1800" spc="-5" dirty="0">
                <a:latin typeface="Calibri"/>
                <a:cs typeface="Calibri"/>
              </a:rPr>
              <a:t>çamurun yeniden</a:t>
            </a:r>
            <a:r>
              <a:rPr sz="1800" spc="55" dirty="0">
                <a:latin typeface="Calibri"/>
                <a:cs typeface="Calibri"/>
              </a:rPr>
              <a:t> </a:t>
            </a:r>
            <a:r>
              <a:rPr sz="1800" spc="-5" dirty="0">
                <a:latin typeface="Calibri"/>
                <a:cs typeface="Calibri"/>
              </a:rPr>
              <a:t>yakılması</a:t>
            </a:r>
            <a:endParaRPr sz="1800">
              <a:latin typeface="Calibri"/>
              <a:cs typeface="Calibri"/>
            </a:endParaRPr>
          </a:p>
          <a:p>
            <a:pPr>
              <a:lnSpc>
                <a:spcPct val="100000"/>
              </a:lnSpc>
              <a:spcBef>
                <a:spcPts val="35"/>
              </a:spcBef>
            </a:pPr>
            <a:endParaRPr sz="1850">
              <a:latin typeface="Times New Roman"/>
              <a:cs typeface="Times New Roman"/>
            </a:endParaRPr>
          </a:p>
          <a:p>
            <a:pPr marL="238125" indent="-225425" algn="just">
              <a:lnSpc>
                <a:spcPct val="100000"/>
              </a:lnSpc>
              <a:buAutoNum type="arabicPeriod"/>
              <a:tabLst>
                <a:tab pos="238760" algn="l"/>
              </a:tabLst>
            </a:pPr>
            <a:r>
              <a:rPr sz="1800" spc="-10" dirty="0">
                <a:latin typeface="Calibri"/>
                <a:cs typeface="Calibri"/>
              </a:rPr>
              <a:t>Siyah </a:t>
            </a:r>
            <a:r>
              <a:rPr sz="1800" spc="-15" dirty="0">
                <a:latin typeface="Calibri"/>
                <a:cs typeface="Calibri"/>
              </a:rPr>
              <a:t>likörüden </a:t>
            </a:r>
            <a:r>
              <a:rPr sz="1800" spc="-10" dirty="0">
                <a:latin typeface="Calibri"/>
                <a:cs typeface="Calibri"/>
              </a:rPr>
              <a:t>buharlaştırmayla </a:t>
            </a:r>
            <a:r>
              <a:rPr sz="1800" dirty="0">
                <a:latin typeface="Calibri"/>
                <a:cs typeface="Calibri"/>
              </a:rPr>
              <a:t>suyun</a:t>
            </a:r>
            <a:r>
              <a:rPr sz="1800" spc="85" dirty="0">
                <a:latin typeface="Calibri"/>
                <a:cs typeface="Calibri"/>
              </a:rPr>
              <a:t> </a:t>
            </a:r>
            <a:r>
              <a:rPr sz="1800" spc="-5" dirty="0">
                <a:latin typeface="Calibri"/>
                <a:cs typeface="Calibri"/>
              </a:rPr>
              <a:t>alınması</a:t>
            </a:r>
            <a:endParaRPr sz="1800">
              <a:latin typeface="Calibri"/>
              <a:cs typeface="Calibri"/>
            </a:endParaRPr>
          </a:p>
          <a:p>
            <a:pPr marL="12700" marR="7620" algn="just">
              <a:lnSpc>
                <a:spcPct val="100000"/>
              </a:lnSpc>
            </a:pPr>
            <a:r>
              <a:rPr sz="1800" spc="-10" dirty="0">
                <a:latin typeface="Calibri"/>
                <a:cs typeface="Calibri"/>
              </a:rPr>
              <a:t>Burada </a:t>
            </a:r>
            <a:r>
              <a:rPr sz="1800" dirty="0">
                <a:latin typeface="Calibri"/>
                <a:cs typeface="Calibri"/>
              </a:rPr>
              <a:t>amaç suyun </a:t>
            </a:r>
            <a:r>
              <a:rPr sz="1800" spc="-5" dirty="0">
                <a:latin typeface="Calibri"/>
                <a:cs typeface="Calibri"/>
              </a:rPr>
              <a:t>buharlaştırılarak yakma öncesi </a:t>
            </a:r>
            <a:r>
              <a:rPr sz="1800" spc="-10" dirty="0">
                <a:latin typeface="Calibri"/>
                <a:cs typeface="Calibri"/>
              </a:rPr>
              <a:t>siyah </a:t>
            </a:r>
            <a:r>
              <a:rPr sz="1800" spc="-15" dirty="0">
                <a:latin typeface="Calibri"/>
                <a:cs typeface="Calibri"/>
              </a:rPr>
              <a:t>likördeki katı </a:t>
            </a:r>
            <a:r>
              <a:rPr sz="1800" dirty="0">
                <a:latin typeface="Calibri"/>
                <a:cs typeface="Calibri"/>
              </a:rPr>
              <a:t>madde </a:t>
            </a:r>
            <a:r>
              <a:rPr sz="1800" spc="-5" dirty="0">
                <a:latin typeface="Calibri"/>
                <a:cs typeface="Calibri"/>
              </a:rPr>
              <a:t>miktarını  </a:t>
            </a:r>
            <a:r>
              <a:rPr sz="1800" spc="-20" dirty="0">
                <a:latin typeface="Calibri"/>
                <a:cs typeface="Calibri"/>
              </a:rPr>
              <a:t>arttırmaktır. </a:t>
            </a:r>
            <a:r>
              <a:rPr sz="1800" spc="-10" dirty="0">
                <a:latin typeface="Calibri"/>
                <a:cs typeface="Calibri"/>
              </a:rPr>
              <a:t>Aksi </a:t>
            </a:r>
            <a:r>
              <a:rPr sz="1800" spc="-20" dirty="0">
                <a:latin typeface="Calibri"/>
                <a:cs typeface="Calibri"/>
              </a:rPr>
              <a:t>takdirde </a:t>
            </a:r>
            <a:r>
              <a:rPr sz="1800" spc="-10" dirty="0">
                <a:latin typeface="Calibri"/>
                <a:cs typeface="Calibri"/>
              </a:rPr>
              <a:t>siyah </a:t>
            </a:r>
            <a:r>
              <a:rPr sz="1800" spc="-20" dirty="0">
                <a:latin typeface="Calibri"/>
                <a:cs typeface="Calibri"/>
              </a:rPr>
              <a:t>likör </a:t>
            </a:r>
            <a:r>
              <a:rPr sz="1800" spc="-5" dirty="0">
                <a:latin typeface="Calibri"/>
                <a:cs typeface="Calibri"/>
              </a:rPr>
              <a:t>yakılamaz. Suyun </a:t>
            </a:r>
            <a:r>
              <a:rPr sz="1800" dirty="0">
                <a:latin typeface="Calibri"/>
                <a:cs typeface="Calibri"/>
              </a:rPr>
              <a:t>% </a:t>
            </a:r>
            <a:r>
              <a:rPr sz="1800" spc="-5" dirty="0">
                <a:latin typeface="Calibri"/>
                <a:cs typeface="Calibri"/>
              </a:rPr>
              <a:t>95 </a:t>
            </a:r>
            <a:r>
              <a:rPr sz="1800" dirty="0">
                <a:latin typeface="Calibri"/>
                <a:cs typeface="Calibri"/>
              </a:rPr>
              <a:t>i </a:t>
            </a:r>
            <a:r>
              <a:rPr sz="1800" spc="-5" dirty="0">
                <a:latin typeface="Calibri"/>
                <a:cs typeface="Calibri"/>
              </a:rPr>
              <a:t>buharlaştırmayla </a:t>
            </a:r>
            <a:r>
              <a:rPr sz="1800" spc="-10" dirty="0">
                <a:latin typeface="Calibri"/>
                <a:cs typeface="Calibri"/>
              </a:rPr>
              <a:t>uzaklaştırılır ve  </a:t>
            </a:r>
            <a:r>
              <a:rPr sz="1800" spc="-15" dirty="0">
                <a:latin typeface="Calibri"/>
                <a:cs typeface="Calibri"/>
              </a:rPr>
              <a:t>tekrar </a:t>
            </a:r>
            <a:r>
              <a:rPr sz="1800" spc="-20" dirty="0">
                <a:latin typeface="Calibri"/>
                <a:cs typeface="Calibri"/>
              </a:rPr>
              <a:t>sıvılaştırılır. </a:t>
            </a:r>
            <a:r>
              <a:rPr sz="1800" dirty="0">
                <a:latin typeface="Calibri"/>
                <a:cs typeface="Calibri"/>
              </a:rPr>
              <a:t>Buna </a:t>
            </a:r>
            <a:r>
              <a:rPr sz="1800" spc="-10" dirty="0">
                <a:latin typeface="Calibri"/>
                <a:cs typeface="Calibri"/>
              </a:rPr>
              <a:t>kondensat </a:t>
            </a:r>
            <a:r>
              <a:rPr sz="1800" spc="-35" dirty="0">
                <a:latin typeface="Calibri"/>
                <a:cs typeface="Calibri"/>
              </a:rPr>
              <a:t>denir. </a:t>
            </a:r>
            <a:r>
              <a:rPr sz="1800" dirty="0">
                <a:latin typeface="Calibri"/>
                <a:cs typeface="Calibri"/>
              </a:rPr>
              <a:t>Bu </a:t>
            </a:r>
            <a:r>
              <a:rPr sz="1800" spc="-10" dirty="0">
                <a:latin typeface="Calibri"/>
                <a:cs typeface="Calibri"/>
              </a:rPr>
              <a:t>arada metanol </a:t>
            </a:r>
            <a:r>
              <a:rPr sz="1800" spc="-5" dirty="0">
                <a:latin typeface="Calibri"/>
                <a:cs typeface="Calibri"/>
              </a:rPr>
              <a:t>ve kükürtlü bileşikler </a:t>
            </a:r>
            <a:r>
              <a:rPr sz="1800" dirty="0">
                <a:latin typeface="Calibri"/>
                <a:cs typeface="Calibri"/>
              </a:rPr>
              <a:t>gibi uçucu  </a:t>
            </a:r>
            <a:r>
              <a:rPr sz="1800" spc="-5" dirty="0">
                <a:latin typeface="Calibri"/>
                <a:cs typeface="Calibri"/>
              </a:rPr>
              <a:t>maddelerde </a:t>
            </a:r>
            <a:r>
              <a:rPr sz="1800" spc="-10" dirty="0">
                <a:latin typeface="Calibri"/>
                <a:cs typeface="Calibri"/>
              </a:rPr>
              <a:t>kondensatla </a:t>
            </a:r>
            <a:r>
              <a:rPr sz="1800" spc="-15" dirty="0">
                <a:latin typeface="Calibri"/>
                <a:cs typeface="Calibri"/>
              </a:rPr>
              <a:t>birlikte</a:t>
            </a:r>
            <a:r>
              <a:rPr sz="1800" spc="60" dirty="0">
                <a:latin typeface="Calibri"/>
                <a:cs typeface="Calibri"/>
              </a:rPr>
              <a:t> </a:t>
            </a:r>
            <a:r>
              <a:rPr sz="1800" spc="-35" dirty="0">
                <a:latin typeface="Calibri"/>
                <a:cs typeface="Calibri"/>
              </a:rPr>
              <a:t>ayrılır.</a:t>
            </a:r>
            <a:endParaRPr sz="1800">
              <a:latin typeface="Calibri"/>
              <a:cs typeface="Calibri"/>
            </a:endParaRPr>
          </a:p>
          <a:p>
            <a:pPr marL="238125" indent="-225425">
              <a:lnSpc>
                <a:spcPct val="100000"/>
              </a:lnSpc>
              <a:buAutoNum type="arabicPeriod" startAt="2"/>
              <a:tabLst>
                <a:tab pos="238760" algn="l"/>
              </a:tabLst>
            </a:pPr>
            <a:r>
              <a:rPr sz="1800" spc="-10" dirty="0">
                <a:latin typeface="Calibri"/>
                <a:cs typeface="Calibri"/>
              </a:rPr>
              <a:t>Kondensatın</a:t>
            </a:r>
            <a:r>
              <a:rPr sz="1800" spc="15" dirty="0">
                <a:latin typeface="Calibri"/>
                <a:cs typeface="Calibri"/>
              </a:rPr>
              <a:t> </a:t>
            </a:r>
            <a:r>
              <a:rPr sz="1800" spc="-5" dirty="0">
                <a:latin typeface="Calibri"/>
                <a:cs typeface="Calibri"/>
              </a:rPr>
              <a:t>iyileştirilmesi</a:t>
            </a:r>
            <a:endParaRPr sz="1800">
              <a:latin typeface="Calibri"/>
              <a:cs typeface="Calibri"/>
            </a:endParaRPr>
          </a:p>
          <a:p>
            <a:pPr marL="12700" marR="6350" algn="just">
              <a:lnSpc>
                <a:spcPct val="100000"/>
              </a:lnSpc>
            </a:pPr>
            <a:r>
              <a:rPr sz="1800" dirty="0">
                <a:latin typeface="Calibri"/>
                <a:cs typeface="Calibri"/>
              </a:rPr>
              <a:t>Su </a:t>
            </a:r>
            <a:r>
              <a:rPr sz="1800" spc="-10" dirty="0">
                <a:latin typeface="Calibri"/>
                <a:cs typeface="Calibri"/>
              </a:rPr>
              <a:t>ile birlikte ayrılan organik </a:t>
            </a:r>
            <a:r>
              <a:rPr sz="1800" spc="-20" dirty="0">
                <a:latin typeface="Calibri"/>
                <a:cs typeface="Calibri"/>
              </a:rPr>
              <a:t>maddeler, </a:t>
            </a:r>
            <a:r>
              <a:rPr sz="1800" spc="-10" dirty="0">
                <a:latin typeface="Calibri"/>
                <a:cs typeface="Calibri"/>
              </a:rPr>
              <a:t>kondensat </a:t>
            </a:r>
            <a:r>
              <a:rPr sz="1800" spc="-5" dirty="0">
                <a:latin typeface="Calibri"/>
                <a:cs typeface="Calibri"/>
              </a:rPr>
              <a:t>iyileştirme aşamasında </a:t>
            </a:r>
            <a:r>
              <a:rPr sz="1800" spc="-15" dirty="0">
                <a:latin typeface="Calibri"/>
                <a:cs typeface="Calibri"/>
              </a:rPr>
              <a:t>kondensattan </a:t>
            </a:r>
            <a:r>
              <a:rPr sz="1800" spc="-25" dirty="0">
                <a:latin typeface="Calibri"/>
                <a:cs typeface="Calibri"/>
              </a:rPr>
              <a:t>alınırlar.  </a:t>
            </a:r>
            <a:r>
              <a:rPr sz="1800" spc="-5" dirty="0">
                <a:latin typeface="Calibri"/>
                <a:cs typeface="Calibri"/>
              </a:rPr>
              <a:t>Alınan </a:t>
            </a:r>
            <a:r>
              <a:rPr sz="1800" spc="-10" dirty="0">
                <a:latin typeface="Calibri"/>
                <a:cs typeface="Calibri"/>
              </a:rPr>
              <a:t>organik </a:t>
            </a:r>
            <a:r>
              <a:rPr sz="1800" spc="-20" dirty="0">
                <a:latin typeface="Calibri"/>
                <a:cs typeface="Calibri"/>
              </a:rPr>
              <a:t>maddeler, </a:t>
            </a:r>
            <a:r>
              <a:rPr sz="1800" spc="-15" dirty="0">
                <a:latin typeface="Calibri"/>
                <a:cs typeface="Calibri"/>
              </a:rPr>
              <a:t>özel </a:t>
            </a:r>
            <a:r>
              <a:rPr sz="1800" spc="-5" dirty="0">
                <a:latin typeface="Calibri"/>
                <a:cs typeface="Calibri"/>
              </a:rPr>
              <a:t>bir </a:t>
            </a:r>
            <a:r>
              <a:rPr sz="1800" spc="-10" dirty="0">
                <a:latin typeface="Calibri"/>
                <a:cs typeface="Calibri"/>
              </a:rPr>
              <a:t>kazanda </a:t>
            </a:r>
            <a:r>
              <a:rPr sz="1800" spc="-15" dirty="0">
                <a:latin typeface="Calibri"/>
                <a:cs typeface="Calibri"/>
              </a:rPr>
              <a:t>veya </a:t>
            </a:r>
            <a:r>
              <a:rPr sz="1800" spc="-10" dirty="0">
                <a:latin typeface="Calibri"/>
                <a:cs typeface="Calibri"/>
              </a:rPr>
              <a:t>kireç </a:t>
            </a:r>
            <a:r>
              <a:rPr sz="1800" spc="-5" dirty="0">
                <a:latin typeface="Calibri"/>
                <a:cs typeface="Calibri"/>
              </a:rPr>
              <a:t>ocağında </a:t>
            </a:r>
            <a:r>
              <a:rPr sz="1800" spc="-25" dirty="0">
                <a:latin typeface="Calibri"/>
                <a:cs typeface="Calibri"/>
              </a:rPr>
              <a:t>yakılırlar. </a:t>
            </a:r>
            <a:r>
              <a:rPr sz="1800" spc="-15" dirty="0">
                <a:latin typeface="Calibri"/>
                <a:cs typeface="Calibri"/>
              </a:rPr>
              <a:t>Organik </a:t>
            </a:r>
            <a:r>
              <a:rPr sz="1800" spc="-5" dirty="0">
                <a:latin typeface="Calibri"/>
                <a:cs typeface="Calibri"/>
              </a:rPr>
              <a:t>maddelerden  arındırılan </a:t>
            </a:r>
            <a:r>
              <a:rPr sz="1800" spc="-15" dirty="0">
                <a:latin typeface="Calibri"/>
                <a:cs typeface="Calibri"/>
              </a:rPr>
              <a:t>kondensat kaliteli </a:t>
            </a:r>
            <a:r>
              <a:rPr sz="1800" spc="-5" dirty="0">
                <a:latin typeface="Calibri"/>
                <a:cs typeface="Calibri"/>
              </a:rPr>
              <a:t>bir </a:t>
            </a:r>
            <a:r>
              <a:rPr sz="1800" dirty="0">
                <a:latin typeface="Calibri"/>
                <a:cs typeface="Calibri"/>
              </a:rPr>
              <a:t>su </a:t>
            </a:r>
            <a:r>
              <a:rPr sz="1800" spc="-10" dirty="0">
                <a:latin typeface="Calibri"/>
                <a:cs typeface="Calibri"/>
              </a:rPr>
              <a:t>olarak, selüloz yıkamada </a:t>
            </a:r>
            <a:r>
              <a:rPr sz="1800" spc="-5" dirty="0">
                <a:latin typeface="Calibri"/>
                <a:cs typeface="Calibri"/>
              </a:rPr>
              <a:t>ve </a:t>
            </a:r>
            <a:r>
              <a:rPr sz="1800" spc="-10" dirty="0">
                <a:latin typeface="Calibri"/>
                <a:cs typeface="Calibri"/>
              </a:rPr>
              <a:t>kireç </a:t>
            </a:r>
            <a:r>
              <a:rPr sz="1800" spc="-5" dirty="0">
                <a:latin typeface="Calibri"/>
                <a:cs typeface="Calibri"/>
              </a:rPr>
              <a:t>söndürmede</a:t>
            </a:r>
            <a:r>
              <a:rPr sz="1800" spc="270" dirty="0">
                <a:latin typeface="Calibri"/>
                <a:cs typeface="Calibri"/>
              </a:rPr>
              <a:t> </a:t>
            </a:r>
            <a:r>
              <a:rPr sz="1800" spc="-25" dirty="0">
                <a:latin typeface="Calibri"/>
                <a:cs typeface="Calibri"/>
              </a:rPr>
              <a:t>kullanılır.</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2255" y="206502"/>
            <a:ext cx="8880475" cy="3317875"/>
          </a:xfrm>
          <a:prstGeom prst="rect">
            <a:avLst/>
          </a:prstGeom>
        </p:spPr>
        <p:txBody>
          <a:bodyPr vert="horz" wrap="square" lIns="0" tIns="12700" rIns="0" bIns="0" rtlCol="0">
            <a:spAutoFit/>
          </a:bodyPr>
          <a:lstStyle/>
          <a:p>
            <a:pPr marL="238125" indent="-225425">
              <a:lnSpc>
                <a:spcPct val="100000"/>
              </a:lnSpc>
              <a:spcBef>
                <a:spcPts val="100"/>
              </a:spcBef>
              <a:buAutoNum type="arabicPeriod" startAt="3"/>
              <a:tabLst>
                <a:tab pos="238760" algn="l"/>
              </a:tabLst>
            </a:pPr>
            <a:r>
              <a:rPr sz="1800" spc="-10" dirty="0">
                <a:latin typeface="Calibri"/>
                <a:cs typeface="Calibri"/>
              </a:rPr>
              <a:t>Siyah </a:t>
            </a:r>
            <a:r>
              <a:rPr sz="1800" spc="-15" dirty="0">
                <a:latin typeface="Calibri"/>
                <a:cs typeface="Calibri"/>
              </a:rPr>
              <a:t>likörün</a:t>
            </a:r>
            <a:r>
              <a:rPr sz="1800" spc="25" dirty="0">
                <a:latin typeface="Calibri"/>
                <a:cs typeface="Calibri"/>
              </a:rPr>
              <a:t> </a:t>
            </a:r>
            <a:r>
              <a:rPr sz="1800" spc="-5" dirty="0">
                <a:latin typeface="Calibri"/>
                <a:cs typeface="Calibri"/>
              </a:rPr>
              <a:t>yakılması</a:t>
            </a:r>
            <a:endParaRPr sz="1800">
              <a:latin typeface="Calibri"/>
              <a:cs typeface="Calibri"/>
            </a:endParaRPr>
          </a:p>
          <a:p>
            <a:pPr marL="12700" marR="5080" algn="just">
              <a:lnSpc>
                <a:spcPct val="100000"/>
              </a:lnSpc>
            </a:pPr>
            <a:r>
              <a:rPr sz="1800" spc="-15" dirty="0">
                <a:latin typeface="Calibri"/>
                <a:cs typeface="Calibri"/>
              </a:rPr>
              <a:t>Konsantre </a:t>
            </a:r>
            <a:r>
              <a:rPr sz="1800" spc="-20" dirty="0">
                <a:latin typeface="Calibri"/>
                <a:cs typeface="Calibri"/>
              </a:rPr>
              <a:t>likör </a:t>
            </a:r>
            <a:r>
              <a:rPr sz="1800" spc="-5" dirty="0">
                <a:latin typeface="Calibri"/>
                <a:cs typeface="Calibri"/>
              </a:rPr>
              <a:t>geri </a:t>
            </a:r>
            <a:r>
              <a:rPr sz="1800" spc="-10" dirty="0">
                <a:latin typeface="Calibri"/>
                <a:cs typeface="Calibri"/>
              </a:rPr>
              <a:t>kazanma kazanında </a:t>
            </a:r>
            <a:r>
              <a:rPr sz="1800" spc="-30" dirty="0">
                <a:latin typeface="Calibri"/>
                <a:cs typeface="Calibri"/>
              </a:rPr>
              <a:t>yakılır. </a:t>
            </a:r>
            <a:r>
              <a:rPr sz="1800" spc="-5" dirty="0">
                <a:latin typeface="Calibri"/>
                <a:cs typeface="Calibri"/>
              </a:rPr>
              <a:t>Bacadan </a:t>
            </a:r>
            <a:r>
              <a:rPr sz="1800" spc="-15" dirty="0">
                <a:latin typeface="Calibri"/>
                <a:cs typeface="Calibri"/>
              </a:rPr>
              <a:t>çıkan </a:t>
            </a:r>
            <a:r>
              <a:rPr sz="1800" spc="-5" dirty="0">
                <a:latin typeface="Calibri"/>
                <a:cs typeface="Calibri"/>
              </a:rPr>
              <a:t>ısı </a:t>
            </a:r>
            <a:r>
              <a:rPr sz="1800" dirty="0">
                <a:latin typeface="Calibri"/>
                <a:cs typeface="Calibri"/>
              </a:rPr>
              <a:t>enerji </a:t>
            </a:r>
            <a:r>
              <a:rPr sz="1800" spc="-10" dirty="0">
                <a:latin typeface="Calibri"/>
                <a:cs typeface="Calibri"/>
              </a:rPr>
              <a:t>olarak </a:t>
            </a:r>
            <a:r>
              <a:rPr sz="1800" spc="-5" dirty="0">
                <a:latin typeface="Calibri"/>
                <a:cs typeface="Calibri"/>
              </a:rPr>
              <a:t>geri </a:t>
            </a:r>
            <a:r>
              <a:rPr sz="1800" spc="-10" dirty="0">
                <a:latin typeface="Calibri"/>
                <a:cs typeface="Calibri"/>
              </a:rPr>
              <a:t>kazanılırken,  </a:t>
            </a:r>
            <a:r>
              <a:rPr sz="1800" spc="-5" dirty="0">
                <a:latin typeface="Calibri"/>
                <a:cs typeface="Calibri"/>
              </a:rPr>
              <a:t>sodyum ve </a:t>
            </a:r>
            <a:r>
              <a:rPr sz="1800" dirty="0">
                <a:latin typeface="Calibri"/>
                <a:cs typeface="Calibri"/>
              </a:rPr>
              <a:t>kükürt </a:t>
            </a:r>
            <a:r>
              <a:rPr sz="1800" spc="-5" dirty="0">
                <a:latin typeface="Calibri"/>
                <a:cs typeface="Calibri"/>
              </a:rPr>
              <a:t>bileşiklerinden, sodyum </a:t>
            </a:r>
            <a:r>
              <a:rPr sz="1800" spc="-10" dirty="0">
                <a:latin typeface="Calibri"/>
                <a:cs typeface="Calibri"/>
              </a:rPr>
              <a:t>karbonat </a:t>
            </a:r>
            <a:r>
              <a:rPr sz="1800" spc="-5" dirty="0">
                <a:latin typeface="Calibri"/>
                <a:cs typeface="Calibri"/>
              </a:rPr>
              <a:t>ve sodyum </a:t>
            </a:r>
            <a:r>
              <a:rPr sz="1800" spc="-10" dirty="0">
                <a:latin typeface="Calibri"/>
                <a:cs typeface="Calibri"/>
              </a:rPr>
              <a:t>sülfat </a:t>
            </a:r>
            <a:r>
              <a:rPr sz="1800" spc="-5" dirty="0">
                <a:latin typeface="Calibri"/>
                <a:cs typeface="Calibri"/>
              </a:rPr>
              <a:t>erimiş </a:t>
            </a:r>
            <a:r>
              <a:rPr sz="1800" spc="-10" dirty="0">
                <a:latin typeface="Calibri"/>
                <a:cs typeface="Calibri"/>
              </a:rPr>
              <a:t>olarak kazandan  </a:t>
            </a:r>
            <a:r>
              <a:rPr sz="1800" spc="-5" dirty="0">
                <a:latin typeface="Calibri"/>
                <a:cs typeface="Calibri"/>
              </a:rPr>
              <a:t>alınır ve suda </a:t>
            </a:r>
            <a:r>
              <a:rPr sz="1800" spc="-30" dirty="0">
                <a:latin typeface="Calibri"/>
                <a:cs typeface="Calibri"/>
              </a:rPr>
              <a:t>çözünür. </a:t>
            </a:r>
            <a:r>
              <a:rPr sz="1800" dirty="0">
                <a:latin typeface="Calibri"/>
                <a:cs typeface="Calibri"/>
              </a:rPr>
              <a:t>Bu </a:t>
            </a:r>
            <a:r>
              <a:rPr sz="1800" spc="-15" dirty="0">
                <a:latin typeface="Calibri"/>
                <a:cs typeface="Calibri"/>
              </a:rPr>
              <a:t>çözeltiye </a:t>
            </a:r>
            <a:r>
              <a:rPr sz="1800" spc="-5" dirty="0">
                <a:latin typeface="Calibri"/>
                <a:cs typeface="Calibri"/>
              </a:rPr>
              <a:t>yeşil </a:t>
            </a:r>
            <a:r>
              <a:rPr sz="1800" spc="-15" dirty="0">
                <a:latin typeface="Calibri"/>
                <a:cs typeface="Calibri"/>
              </a:rPr>
              <a:t>likör </a:t>
            </a:r>
            <a:r>
              <a:rPr sz="1800" spc="-30" dirty="0">
                <a:latin typeface="Calibri"/>
                <a:cs typeface="Calibri"/>
              </a:rPr>
              <a:t>denir. Yeşil </a:t>
            </a:r>
            <a:r>
              <a:rPr sz="1800" spc="-15" dirty="0">
                <a:latin typeface="Calibri"/>
                <a:cs typeface="Calibri"/>
              </a:rPr>
              <a:t>likörün </a:t>
            </a:r>
            <a:r>
              <a:rPr sz="1800" spc="-5" dirty="0">
                <a:latin typeface="Calibri"/>
                <a:cs typeface="Calibri"/>
              </a:rPr>
              <a:t>içinde, sodyum </a:t>
            </a:r>
            <a:r>
              <a:rPr sz="1800" spc="-10" dirty="0">
                <a:latin typeface="Calibri"/>
                <a:cs typeface="Calibri"/>
              </a:rPr>
              <a:t>karbonat ve  </a:t>
            </a:r>
            <a:r>
              <a:rPr sz="1800" spc="-5" dirty="0">
                <a:latin typeface="Calibri"/>
                <a:cs typeface="Calibri"/>
              </a:rPr>
              <a:t>sodyum </a:t>
            </a:r>
            <a:r>
              <a:rPr sz="1800" spc="-10" dirty="0">
                <a:latin typeface="Calibri"/>
                <a:cs typeface="Calibri"/>
              </a:rPr>
              <a:t>sülfat </a:t>
            </a:r>
            <a:r>
              <a:rPr sz="1800" spc="-5" dirty="0">
                <a:latin typeface="Calibri"/>
                <a:cs typeface="Calibri"/>
              </a:rPr>
              <a:t>yanında sodyum </a:t>
            </a:r>
            <a:r>
              <a:rPr sz="1800" spc="-10" dirty="0">
                <a:latin typeface="Calibri"/>
                <a:cs typeface="Calibri"/>
              </a:rPr>
              <a:t>hidroksit, </a:t>
            </a:r>
            <a:r>
              <a:rPr sz="1800" spc="-5" dirty="0">
                <a:latin typeface="Calibri"/>
                <a:cs typeface="Calibri"/>
              </a:rPr>
              <a:t>sodyum sülfit ve sodyum </a:t>
            </a:r>
            <a:r>
              <a:rPr sz="1800" spc="-10" dirty="0">
                <a:latin typeface="Calibri"/>
                <a:cs typeface="Calibri"/>
              </a:rPr>
              <a:t>klorit</a:t>
            </a:r>
            <a:r>
              <a:rPr sz="1800" spc="110" dirty="0">
                <a:latin typeface="Calibri"/>
                <a:cs typeface="Calibri"/>
              </a:rPr>
              <a:t> </a:t>
            </a:r>
            <a:r>
              <a:rPr sz="1800" spc="-25" dirty="0">
                <a:latin typeface="Calibri"/>
                <a:cs typeface="Calibri"/>
              </a:rPr>
              <a:t>bulunur.</a:t>
            </a:r>
            <a:endParaRPr sz="1800">
              <a:latin typeface="Calibri"/>
              <a:cs typeface="Calibri"/>
            </a:endParaRPr>
          </a:p>
          <a:p>
            <a:pPr>
              <a:lnSpc>
                <a:spcPct val="100000"/>
              </a:lnSpc>
              <a:spcBef>
                <a:spcPts val="30"/>
              </a:spcBef>
            </a:pPr>
            <a:endParaRPr sz="1850">
              <a:latin typeface="Times New Roman"/>
              <a:cs typeface="Times New Roman"/>
            </a:endParaRPr>
          </a:p>
          <a:p>
            <a:pPr marL="237490" indent="-224790">
              <a:lnSpc>
                <a:spcPct val="100000"/>
              </a:lnSpc>
              <a:spcBef>
                <a:spcPts val="5"/>
              </a:spcBef>
              <a:buAutoNum type="arabicPeriod" startAt="4"/>
              <a:tabLst>
                <a:tab pos="238125" algn="l"/>
              </a:tabLst>
            </a:pPr>
            <a:r>
              <a:rPr sz="1800" spc="-10" dirty="0">
                <a:latin typeface="Calibri"/>
                <a:cs typeface="Calibri"/>
              </a:rPr>
              <a:t>Beyaz </a:t>
            </a:r>
            <a:r>
              <a:rPr sz="1800" spc="-15" dirty="0">
                <a:latin typeface="Calibri"/>
                <a:cs typeface="Calibri"/>
              </a:rPr>
              <a:t>likörün</a:t>
            </a:r>
            <a:r>
              <a:rPr sz="1800" spc="10" dirty="0">
                <a:latin typeface="Calibri"/>
                <a:cs typeface="Calibri"/>
              </a:rPr>
              <a:t> </a:t>
            </a:r>
            <a:r>
              <a:rPr sz="1800" spc="-5" dirty="0">
                <a:latin typeface="Calibri"/>
                <a:cs typeface="Calibri"/>
              </a:rPr>
              <a:t>hazırlanması</a:t>
            </a:r>
            <a:endParaRPr sz="1800">
              <a:latin typeface="Calibri"/>
              <a:cs typeface="Calibri"/>
            </a:endParaRPr>
          </a:p>
          <a:p>
            <a:pPr marL="12700">
              <a:lnSpc>
                <a:spcPct val="100000"/>
              </a:lnSpc>
            </a:pPr>
            <a:r>
              <a:rPr sz="1800" spc="-5" dirty="0">
                <a:latin typeface="Calibri"/>
                <a:cs typeface="Calibri"/>
              </a:rPr>
              <a:t>İçinde </a:t>
            </a:r>
            <a:r>
              <a:rPr sz="1800" spc="-15" dirty="0">
                <a:latin typeface="Calibri"/>
                <a:cs typeface="Calibri"/>
              </a:rPr>
              <a:t>katı </a:t>
            </a:r>
            <a:r>
              <a:rPr sz="1800" spc="-5" dirty="0">
                <a:latin typeface="Calibri"/>
                <a:cs typeface="Calibri"/>
              </a:rPr>
              <a:t>maddeler </a:t>
            </a:r>
            <a:r>
              <a:rPr sz="1800" spc="-10" dirty="0">
                <a:latin typeface="Calibri"/>
                <a:cs typeface="Calibri"/>
              </a:rPr>
              <a:t>bulunduran </a:t>
            </a:r>
            <a:r>
              <a:rPr sz="1800" spc="-5" dirty="0">
                <a:latin typeface="Calibri"/>
                <a:cs typeface="Calibri"/>
              </a:rPr>
              <a:t>yeşil </a:t>
            </a:r>
            <a:r>
              <a:rPr sz="1800" spc="-15" dirty="0">
                <a:latin typeface="Calibri"/>
                <a:cs typeface="Calibri"/>
              </a:rPr>
              <a:t>likörün </a:t>
            </a:r>
            <a:r>
              <a:rPr sz="1800" spc="-5" dirty="0">
                <a:latin typeface="Calibri"/>
                <a:cs typeface="Calibri"/>
              </a:rPr>
              <a:t>tortusuna yeşil </a:t>
            </a:r>
            <a:r>
              <a:rPr sz="1800" spc="-20" dirty="0">
                <a:latin typeface="Calibri"/>
                <a:cs typeface="Calibri"/>
              </a:rPr>
              <a:t>likör </a:t>
            </a:r>
            <a:r>
              <a:rPr sz="1800" spc="-5" dirty="0">
                <a:latin typeface="Calibri"/>
                <a:cs typeface="Calibri"/>
              </a:rPr>
              <a:t>çamuru </a:t>
            </a:r>
            <a:r>
              <a:rPr sz="1800" spc="-30" dirty="0">
                <a:latin typeface="Calibri"/>
                <a:cs typeface="Calibri"/>
              </a:rPr>
              <a:t>denir. </a:t>
            </a:r>
            <a:r>
              <a:rPr sz="1800" dirty="0">
                <a:latin typeface="Calibri"/>
                <a:cs typeface="Calibri"/>
              </a:rPr>
              <a:t>Bu</a:t>
            </a:r>
            <a:r>
              <a:rPr sz="1800" spc="220" dirty="0">
                <a:latin typeface="Calibri"/>
                <a:cs typeface="Calibri"/>
              </a:rPr>
              <a:t> </a:t>
            </a:r>
            <a:r>
              <a:rPr sz="1800" spc="-10" dirty="0">
                <a:latin typeface="Calibri"/>
                <a:cs typeface="Calibri"/>
              </a:rPr>
              <a:t>tortu</a:t>
            </a:r>
            <a:endParaRPr sz="1800">
              <a:latin typeface="Calibri"/>
              <a:cs typeface="Calibri"/>
            </a:endParaRPr>
          </a:p>
          <a:p>
            <a:pPr marL="12700" marR="83820">
              <a:lnSpc>
                <a:spcPct val="100000"/>
              </a:lnSpc>
            </a:pPr>
            <a:r>
              <a:rPr sz="1800" spc="-5" dirty="0">
                <a:latin typeface="Calibri"/>
                <a:cs typeface="Calibri"/>
              </a:rPr>
              <a:t>yeniden </a:t>
            </a:r>
            <a:r>
              <a:rPr sz="1800" spc="-10" dirty="0">
                <a:latin typeface="Calibri"/>
                <a:cs typeface="Calibri"/>
              </a:rPr>
              <a:t>beyaz </a:t>
            </a:r>
            <a:r>
              <a:rPr sz="1800" spc="-20" dirty="0">
                <a:latin typeface="Calibri"/>
                <a:cs typeface="Calibri"/>
              </a:rPr>
              <a:t>likör </a:t>
            </a:r>
            <a:r>
              <a:rPr sz="1800" dirty="0">
                <a:latin typeface="Calibri"/>
                <a:cs typeface="Calibri"/>
              </a:rPr>
              <a:t>elde </a:t>
            </a:r>
            <a:r>
              <a:rPr sz="1800" spc="-5" dirty="0">
                <a:latin typeface="Calibri"/>
                <a:cs typeface="Calibri"/>
              </a:rPr>
              <a:t>etmek için yeşil </a:t>
            </a:r>
            <a:r>
              <a:rPr sz="1800" spc="-15" dirty="0">
                <a:latin typeface="Calibri"/>
                <a:cs typeface="Calibri"/>
              </a:rPr>
              <a:t>likörden </a:t>
            </a:r>
            <a:r>
              <a:rPr sz="1800" spc="-20" dirty="0">
                <a:latin typeface="Calibri"/>
                <a:cs typeface="Calibri"/>
              </a:rPr>
              <a:t>uzaklaştırılır. </a:t>
            </a:r>
            <a:r>
              <a:rPr sz="1800" spc="-5" dirty="0">
                <a:latin typeface="Calibri"/>
                <a:cs typeface="Calibri"/>
              </a:rPr>
              <a:t>Önce yeşil </a:t>
            </a:r>
            <a:r>
              <a:rPr sz="1800" spc="-20" dirty="0">
                <a:latin typeface="Calibri"/>
                <a:cs typeface="Calibri"/>
              </a:rPr>
              <a:t>liköre </a:t>
            </a:r>
            <a:r>
              <a:rPr sz="1800" spc="-5" dirty="0">
                <a:latin typeface="Calibri"/>
                <a:cs typeface="Calibri"/>
              </a:rPr>
              <a:t>sönmemiş </a:t>
            </a:r>
            <a:r>
              <a:rPr sz="1800" spc="-10" dirty="0">
                <a:latin typeface="Calibri"/>
                <a:cs typeface="Calibri"/>
              </a:rPr>
              <a:t>kireç  </a:t>
            </a:r>
            <a:r>
              <a:rPr sz="1800" spc="-5" dirty="0">
                <a:latin typeface="Calibri"/>
                <a:cs typeface="Calibri"/>
              </a:rPr>
              <a:t>(CaO) </a:t>
            </a:r>
            <a:r>
              <a:rPr sz="1800" spc="-10" dirty="0">
                <a:latin typeface="Calibri"/>
                <a:cs typeface="Calibri"/>
              </a:rPr>
              <a:t>ilave </a:t>
            </a:r>
            <a:r>
              <a:rPr sz="1800" spc="-5" dirty="0">
                <a:latin typeface="Calibri"/>
                <a:cs typeface="Calibri"/>
              </a:rPr>
              <a:t>edilerek, sönmüş </a:t>
            </a:r>
            <a:r>
              <a:rPr sz="1800" spc="-10" dirty="0">
                <a:latin typeface="Calibri"/>
                <a:cs typeface="Calibri"/>
              </a:rPr>
              <a:t>kireç </a:t>
            </a:r>
            <a:r>
              <a:rPr sz="1800" spc="-5" dirty="0">
                <a:latin typeface="Calibri"/>
                <a:cs typeface="Calibri"/>
              </a:rPr>
              <a:t>(Ca(OH)2) </a:t>
            </a:r>
            <a:r>
              <a:rPr sz="1800" spc="-20" dirty="0">
                <a:latin typeface="Calibri"/>
                <a:cs typeface="Calibri"/>
              </a:rPr>
              <a:t>oluşturulur. </a:t>
            </a:r>
            <a:r>
              <a:rPr sz="1800" spc="-5" dirty="0">
                <a:latin typeface="Calibri"/>
                <a:cs typeface="Calibri"/>
              </a:rPr>
              <a:t>İçine sodyum </a:t>
            </a:r>
            <a:r>
              <a:rPr sz="1800" spc="-10" dirty="0">
                <a:latin typeface="Calibri"/>
                <a:cs typeface="Calibri"/>
              </a:rPr>
              <a:t>karbonat </a:t>
            </a:r>
            <a:r>
              <a:rPr sz="1800" spc="-15" dirty="0">
                <a:latin typeface="Calibri"/>
                <a:cs typeface="Calibri"/>
              </a:rPr>
              <a:t>katılarak  </a:t>
            </a:r>
            <a:r>
              <a:rPr sz="1800" spc="-5" dirty="0">
                <a:latin typeface="Calibri"/>
                <a:cs typeface="Calibri"/>
              </a:rPr>
              <a:t>sönmüş </a:t>
            </a:r>
            <a:r>
              <a:rPr sz="1800" spc="-10" dirty="0">
                <a:latin typeface="Calibri"/>
                <a:cs typeface="Calibri"/>
              </a:rPr>
              <a:t>kireç (kalsiyum hidroksit) çözünmüş </a:t>
            </a:r>
            <a:r>
              <a:rPr sz="1800" spc="-5" dirty="0">
                <a:latin typeface="Calibri"/>
                <a:cs typeface="Calibri"/>
              </a:rPr>
              <a:t>sodyum </a:t>
            </a:r>
            <a:r>
              <a:rPr sz="1800" spc="-15" dirty="0">
                <a:latin typeface="Calibri"/>
                <a:cs typeface="Calibri"/>
              </a:rPr>
              <a:t>hidroksite </a:t>
            </a:r>
            <a:r>
              <a:rPr sz="1800" spc="-20" dirty="0">
                <a:latin typeface="Calibri"/>
                <a:cs typeface="Calibri"/>
              </a:rPr>
              <a:t>dönüştürülür. </a:t>
            </a:r>
            <a:r>
              <a:rPr sz="1800" dirty="0">
                <a:latin typeface="Calibri"/>
                <a:cs typeface="Calibri"/>
              </a:rPr>
              <a:t>Bu </a:t>
            </a:r>
            <a:r>
              <a:rPr sz="1800" spc="-5" dirty="0">
                <a:latin typeface="Calibri"/>
                <a:cs typeface="Calibri"/>
              </a:rPr>
              <a:t>işleme  </a:t>
            </a:r>
            <a:r>
              <a:rPr sz="1800" spc="-10" dirty="0">
                <a:latin typeface="Calibri"/>
                <a:cs typeface="Calibri"/>
              </a:rPr>
              <a:t>kostiklendirme </a:t>
            </a:r>
            <a:r>
              <a:rPr sz="1800" spc="-5" dirty="0">
                <a:latin typeface="Calibri"/>
                <a:cs typeface="Calibri"/>
              </a:rPr>
              <a:t>aşaması</a:t>
            </a:r>
            <a:r>
              <a:rPr sz="1800" spc="15" dirty="0">
                <a:latin typeface="Calibri"/>
                <a:cs typeface="Calibri"/>
              </a:rPr>
              <a:t> </a:t>
            </a:r>
            <a:r>
              <a:rPr sz="1800" spc="-35" dirty="0">
                <a:latin typeface="Calibri"/>
                <a:cs typeface="Calibri"/>
              </a:rPr>
              <a:t>denir.</a:t>
            </a:r>
            <a:endParaRPr sz="1800">
              <a:latin typeface="Calibri"/>
              <a:cs typeface="Calibri"/>
            </a:endParaRPr>
          </a:p>
        </p:txBody>
      </p:sp>
      <p:sp>
        <p:nvSpPr>
          <p:cNvPr id="3" name="object 3"/>
          <p:cNvSpPr/>
          <p:nvPr/>
        </p:nvSpPr>
        <p:spPr>
          <a:xfrm>
            <a:off x="1619630" y="3501021"/>
            <a:ext cx="6208141" cy="12241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4576" y="4960111"/>
            <a:ext cx="8220709"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5. </a:t>
            </a:r>
            <a:r>
              <a:rPr sz="1800" spc="-10" dirty="0">
                <a:latin typeface="Calibri"/>
                <a:cs typeface="Calibri"/>
              </a:rPr>
              <a:t>Kireçli </a:t>
            </a:r>
            <a:r>
              <a:rPr sz="1800" spc="-5" dirty="0">
                <a:latin typeface="Calibri"/>
                <a:cs typeface="Calibri"/>
              </a:rPr>
              <a:t>çamurun yeniden</a:t>
            </a:r>
            <a:r>
              <a:rPr sz="1800" spc="45" dirty="0">
                <a:latin typeface="Calibri"/>
                <a:cs typeface="Calibri"/>
              </a:rPr>
              <a:t> </a:t>
            </a:r>
            <a:r>
              <a:rPr sz="1800" spc="-5" dirty="0">
                <a:latin typeface="Calibri"/>
                <a:cs typeface="Calibri"/>
              </a:rPr>
              <a:t>yakılması</a:t>
            </a:r>
            <a:endParaRPr sz="1800">
              <a:latin typeface="Calibri"/>
              <a:cs typeface="Calibri"/>
            </a:endParaRPr>
          </a:p>
          <a:p>
            <a:pPr marL="12700" marR="5080">
              <a:lnSpc>
                <a:spcPct val="100000"/>
              </a:lnSpc>
            </a:pPr>
            <a:r>
              <a:rPr sz="1800" spc="-5" dirty="0">
                <a:latin typeface="Calibri"/>
                <a:cs typeface="Calibri"/>
              </a:rPr>
              <a:t>Kalan </a:t>
            </a:r>
            <a:r>
              <a:rPr sz="1800" spc="-15" dirty="0">
                <a:latin typeface="Calibri"/>
                <a:cs typeface="Calibri"/>
              </a:rPr>
              <a:t>katı </a:t>
            </a:r>
            <a:r>
              <a:rPr sz="1800" dirty="0">
                <a:latin typeface="Calibri"/>
                <a:cs typeface="Calibri"/>
              </a:rPr>
              <a:t>madde </a:t>
            </a:r>
            <a:r>
              <a:rPr sz="1800" spc="-10" dirty="0">
                <a:latin typeface="Calibri"/>
                <a:cs typeface="Calibri"/>
              </a:rPr>
              <a:t>yakılarak </a:t>
            </a:r>
            <a:r>
              <a:rPr sz="1800" spc="-5" dirty="0">
                <a:latin typeface="Calibri"/>
                <a:cs typeface="Calibri"/>
              </a:rPr>
              <a:t>sönmemiş </a:t>
            </a:r>
            <a:r>
              <a:rPr sz="1800" spc="-10" dirty="0">
                <a:latin typeface="Calibri"/>
                <a:cs typeface="Calibri"/>
              </a:rPr>
              <a:t>kirece </a:t>
            </a:r>
            <a:r>
              <a:rPr sz="1800" spc="-20" dirty="0">
                <a:latin typeface="Calibri"/>
                <a:cs typeface="Calibri"/>
              </a:rPr>
              <a:t>döndürülür. </a:t>
            </a:r>
            <a:r>
              <a:rPr sz="1800" dirty="0">
                <a:latin typeface="Calibri"/>
                <a:cs typeface="Calibri"/>
              </a:rPr>
              <a:t>Sönmemiş </a:t>
            </a:r>
            <a:r>
              <a:rPr sz="1800" spc="-10" dirty="0">
                <a:latin typeface="Calibri"/>
                <a:cs typeface="Calibri"/>
              </a:rPr>
              <a:t>kireç </a:t>
            </a:r>
            <a:r>
              <a:rPr sz="1800" spc="-5" dirty="0">
                <a:latin typeface="Calibri"/>
                <a:cs typeface="Calibri"/>
              </a:rPr>
              <a:t>ise yeniden  </a:t>
            </a:r>
            <a:r>
              <a:rPr sz="1800" spc="-10" dirty="0">
                <a:latin typeface="Calibri"/>
                <a:cs typeface="Calibri"/>
              </a:rPr>
              <a:t>kostiklendime </a:t>
            </a:r>
            <a:r>
              <a:rPr sz="1800" spc="-5" dirty="0">
                <a:latin typeface="Calibri"/>
                <a:cs typeface="Calibri"/>
              </a:rPr>
              <a:t>işleminde</a:t>
            </a:r>
            <a:r>
              <a:rPr sz="1800" spc="45" dirty="0">
                <a:latin typeface="Calibri"/>
                <a:cs typeface="Calibri"/>
              </a:rPr>
              <a:t> </a:t>
            </a:r>
            <a:r>
              <a:rPr sz="1800" spc="-20" dirty="0">
                <a:latin typeface="Calibri"/>
                <a:cs typeface="Calibri"/>
              </a:rPr>
              <a:t>kullanılacaktır.</a:t>
            </a:r>
            <a:endParaRPr sz="1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688" y="0"/>
            <a:ext cx="8945880" cy="331851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Pulperde </a:t>
            </a:r>
            <a:r>
              <a:rPr sz="1800" b="1" dirty="0">
                <a:latin typeface="Calibri"/>
                <a:cs typeface="Calibri"/>
              </a:rPr>
              <a:t>hamurun</a:t>
            </a:r>
            <a:r>
              <a:rPr sz="1800" b="1" spc="-70" dirty="0">
                <a:latin typeface="Calibri"/>
                <a:cs typeface="Calibri"/>
              </a:rPr>
              <a:t> </a:t>
            </a:r>
            <a:r>
              <a:rPr sz="1800" b="1" dirty="0">
                <a:latin typeface="Calibri"/>
                <a:cs typeface="Calibri"/>
              </a:rPr>
              <a:t>açılması</a:t>
            </a:r>
            <a:endParaRPr sz="1800">
              <a:latin typeface="Calibri"/>
              <a:cs typeface="Calibri"/>
            </a:endParaRPr>
          </a:p>
          <a:p>
            <a:pPr marL="12700" marR="377825">
              <a:lnSpc>
                <a:spcPct val="100000"/>
              </a:lnSpc>
            </a:pPr>
            <a:r>
              <a:rPr sz="1800" spc="-10" dirty="0">
                <a:latin typeface="Calibri"/>
                <a:cs typeface="Calibri"/>
              </a:rPr>
              <a:t>Pulperde elyaf </a:t>
            </a:r>
            <a:r>
              <a:rPr sz="1800" spc="-5" dirty="0">
                <a:latin typeface="Calibri"/>
                <a:cs typeface="Calibri"/>
              </a:rPr>
              <a:t>açmanın </a:t>
            </a:r>
            <a:r>
              <a:rPr sz="1800" dirty="0">
                <a:latin typeface="Calibri"/>
                <a:cs typeface="Calibri"/>
              </a:rPr>
              <a:t>amacı </a:t>
            </a:r>
            <a:r>
              <a:rPr sz="1800" spc="-10" dirty="0">
                <a:latin typeface="Calibri"/>
                <a:cs typeface="Calibri"/>
              </a:rPr>
              <a:t>kuru </a:t>
            </a:r>
            <a:r>
              <a:rPr sz="1800" spc="-5" dirty="0">
                <a:latin typeface="Calibri"/>
                <a:cs typeface="Calibri"/>
              </a:rPr>
              <a:t>olan </a:t>
            </a:r>
            <a:r>
              <a:rPr sz="1800" spc="-10" dirty="0">
                <a:latin typeface="Calibri"/>
                <a:cs typeface="Calibri"/>
              </a:rPr>
              <a:t>elyaf </a:t>
            </a:r>
            <a:r>
              <a:rPr sz="1800" spc="-5" dirty="0">
                <a:latin typeface="Calibri"/>
                <a:cs typeface="Calibri"/>
              </a:rPr>
              <a:t>kümelerini </a:t>
            </a:r>
            <a:r>
              <a:rPr sz="1800" spc="-15" dirty="0">
                <a:latin typeface="Calibri"/>
                <a:cs typeface="Calibri"/>
              </a:rPr>
              <a:t>ıslatarak </a:t>
            </a:r>
            <a:r>
              <a:rPr sz="1800" spc="-10" dirty="0">
                <a:latin typeface="Calibri"/>
                <a:cs typeface="Calibri"/>
              </a:rPr>
              <a:t>ve </a:t>
            </a:r>
            <a:r>
              <a:rPr sz="1800" spc="-15" dirty="0">
                <a:latin typeface="Calibri"/>
                <a:cs typeface="Calibri"/>
              </a:rPr>
              <a:t>parçalayarak, </a:t>
            </a:r>
            <a:r>
              <a:rPr sz="1800" spc="-10" dirty="0">
                <a:latin typeface="Calibri"/>
                <a:cs typeface="Calibri"/>
              </a:rPr>
              <a:t>elyafı  </a:t>
            </a:r>
            <a:r>
              <a:rPr sz="1800" spc="-5" dirty="0">
                <a:latin typeface="Calibri"/>
                <a:cs typeface="Calibri"/>
              </a:rPr>
              <a:t>tanelerine </a:t>
            </a:r>
            <a:r>
              <a:rPr sz="1800" spc="-10" dirty="0">
                <a:latin typeface="Calibri"/>
                <a:cs typeface="Calibri"/>
              </a:rPr>
              <a:t>ayırmak ve </a:t>
            </a:r>
            <a:r>
              <a:rPr sz="1800" spc="-5" dirty="0">
                <a:latin typeface="Calibri"/>
                <a:cs typeface="Calibri"/>
              </a:rPr>
              <a:t>onları pompalarla basılabilecek hale </a:t>
            </a:r>
            <a:r>
              <a:rPr sz="1800" spc="-20" dirty="0">
                <a:latin typeface="Calibri"/>
                <a:cs typeface="Calibri"/>
              </a:rPr>
              <a:t>getirmektir. </a:t>
            </a:r>
            <a:r>
              <a:rPr sz="1800" spc="-5" dirty="0">
                <a:latin typeface="Calibri"/>
                <a:cs typeface="Calibri"/>
              </a:rPr>
              <a:t>Pulper </a:t>
            </a:r>
            <a:r>
              <a:rPr sz="1800" spc="-10" dirty="0">
                <a:latin typeface="Calibri"/>
                <a:cs typeface="Calibri"/>
              </a:rPr>
              <a:t>ihtiyacı </a:t>
            </a:r>
            <a:r>
              <a:rPr sz="1800" spc="-5" dirty="0">
                <a:latin typeface="Calibri"/>
                <a:cs typeface="Calibri"/>
              </a:rPr>
              <a:t>hamur  hazırlama süreçlerinden </a:t>
            </a:r>
            <a:r>
              <a:rPr sz="1800" spc="-30" dirty="0">
                <a:latin typeface="Calibri"/>
                <a:cs typeface="Calibri"/>
              </a:rPr>
              <a:t>ilkidir. </a:t>
            </a:r>
            <a:r>
              <a:rPr sz="1800" spc="-5" dirty="0">
                <a:latin typeface="Calibri"/>
                <a:cs typeface="Calibri"/>
              </a:rPr>
              <a:t>Pulperleme </a:t>
            </a:r>
            <a:r>
              <a:rPr sz="1800" spc="-10" dirty="0">
                <a:latin typeface="Calibri"/>
                <a:cs typeface="Calibri"/>
              </a:rPr>
              <a:t>ihtiyacı kağıt </a:t>
            </a:r>
            <a:r>
              <a:rPr sz="1800" spc="-5" dirty="0">
                <a:latin typeface="Calibri"/>
                <a:cs typeface="Calibri"/>
              </a:rPr>
              <a:t>makinasında </a:t>
            </a:r>
            <a:r>
              <a:rPr sz="1800" spc="-20" dirty="0">
                <a:latin typeface="Calibri"/>
                <a:cs typeface="Calibri"/>
              </a:rPr>
              <a:t>ortaya </a:t>
            </a:r>
            <a:r>
              <a:rPr sz="1800" spc="-10" dirty="0">
                <a:latin typeface="Calibri"/>
                <a:cs typeface="Calibri"/>
              </a:rPr>
              <a:t>çıkan </a:t>
            </a:r>
            <a:r>
              <a:rPr sz="1800" spc="-15" dirty="0">
                <a:latin typeface="Calibri"/>
                <a:cs typeface="Calibri"/>
              </a:rPr>
              <a:t>kuru  </a:t>
            </a:r>
            <a:r>
              <a:rPr sz="1800" spc="-5" dirty="0">
                <a:latin typeface="Calibri"/>
                <a:cs typeface="Calibri"/>
              </a:rPr>
              <a:t>döküntüler için de </a:t>
            </a:r>
            <a:r>
              <a:rPr sz="1800" spc="-25" dirty="0">
                <a:latin typeface="Calibri"/>
                <a:cs typeface="Calibri"/>
              </a:rPr>
              <a:t>gereklidir. </a:t>
            </a:r>
            <a:r>
              <a:rPr sz="1800" dirty="0">
                <a:latin typeface="Calibri"/>
                <a:cs typeface="Calibri"/>
              </a:rPr>
              <a:t>Bu </a:t>
            </a:r>
            <a:r>
              <a:rPr sz="1800" spc="-5" dirty="0">
                <a:latin typeface="Calibri"/>
                <a:cs typeface="Calibri"/>
              </a:rPr>
              <a:t>nedenle çeşitli pulperler</a:t>
            </a:r>
            <a:r>
              <a:rPr sz="1800" spc="185" dirty="0">
                <a:latin typeface="Calibri"/>
                <a:cs typeface="Calibri"/>
              </a:rPr>
              <a:t> </a:t>
            </a:r>
            <a:r>
              <a:rPr sz="1800" spc="-25" dirty="0">
                <a:latin typeface="Calibri"/>
                <a:cs typeface="Calibri"/>
              </a:rPr>
              <a:t>üretilmiştir.</a:t>
            </a:r>
            <a:endParaRPr sz="1800">
              <a:latin typeface="Calibri"/>
              <a:cs typeface="Calibri"/>
            </a:endParaRPr>
          </a:p>
          <a:p>
            <a:pPr marL="12700" marR="561340">
              <a:lnSpc>
                <a:spcPct val="100000"/>
              </a:lnSpc>
            </a:pPr>
            <a:r>
              <a:rPr sz="1800" spc="-5" dirty="0">
                <a:latin typeface="Calibri"/>
                <a:cs typeface="Calibri"/>
              </a:rPr>
              <a:t>Puperleme </a:t>
            </a:r>
            <a:r>
              <a:rPr sz="1800" spc="-10" dirty="0">
                <a:latin typeface="Calibri"/>
                <a:cs typeface="Calibri"/>
              </a:rPr>
              <a:t>sırasında </a:t>
            </a:r>
            <a:r>
              <a:rPr sz="1800" spc="-5" dirty="0">
                <a:latin typeface="Calibri"/>
                <a:cs typeface="Calibri"/>
              </a:rPr>
              <a:t>uygulanan </a:t>
            </a:r>
            <a:r>
              <a:rPr sz="1800" spc="-10" dirty="0">
                <a:latin typeface="Calibri"/>
                <a:cs typeface="Calibri"/>
              </a:rPr>
              <a:t>parçalama kuvvetinin, </a:t>
            </a:r>
            <a:r>
              <a:rPr sz="1800" spc="-5" dirty="0">
                <a:latin typeface="Calibri"/>
                <a:cs typeface="Calibri"/>
              </a:rPr>
              <a:t>ham maddenin bağlanma gücünün  üstünde olması </a:t>
            </a:r>
            <a:r>
              <a:rPr sz="1800" spc="-30" dirty="0">
                <a:latin typeface="Calibri"/>
                <a:cs typeface="Calibri"/>
              </a:rPr>
              <a:t>gerekir. </a:t>
            </a:r>
            <a:r>
              <a:rPr sz="1800" spc="-5" dirty="0">
                <a:latin typeface="Calibri"/>
                <a:cs typeface="Calibri"/>
              </a:rPr>
              <a:t>Islatma </a:t>
            </a:r>
            <a:r>
              <a:rPr sz="1800" spc="-10" dirty="0">
                <a:latin typeface="Calibri"/>
                <a:cs typeface="Calibri"/>
              </a:rPr>
              <a:t>yoluyla elyafları birbirine bağlayan hidrojen </a:t>
            </a:r>
            <a:r>
              <a:rPr sz="1800" spc="-5" dirty="0">
                <a:latin typeface="Calibri"/>
                <a:cs typeface="Calibri"/>
              </a:rPr>
              <a:t>bağları</a:t>
            </a:r>
            <a:r>
              <a:rPr sz="1800" spc="305" dirty="0">
                <a:latin typeface="Calibri"/>
                <a:cs typeface="Calibri"/>
              </a:rPr>
              <a:t> </a:t>
            </a:r>
            <a:r>
              <a:rPr sz="1800" spc="-35" dirty="0">
                <a:latin typeface="Calibri"/>
                <a:cs typeface="Calibri"/>
              </a:rPr>
              <a:t>zayıflar.</a:t>
            </a:r>
            <a:endParaRPr sz="1800">
              <a:latin typeface="Calibri"/>
              <a:cs typeface="Calibri"/>
            </a:endParaRPr>
          </a:p>
          <a:p>
            <a:pPr marL="12700" marR="5080">
              <a:lnSpc>
                <a:spcPct val="100000"/>
              </a:lnSpc>
              <a:spcBef>
                <a:spcPts val="5"/>
              </a:spcBef>
            </a:pPr>
            <a:r>
              <a:rPr sz="1800" spc="-15" dirty="0">
                <a:latin typeface="Calibri"/>
                <a:cs typeface="Calibri"/>
              </a:rPr>
              <a:t>Parçalama </a:t>
            </a:r>
            <a:r>
              <a:rPr sz="1800" spc="-5" dirty="0">
                <a:latin typeface="Calibri"/>
                <a:cs typeface="Calibri"/>
              </a:rPr>
              <a:t>kuvveti </a:t>
            </a:r>
            <a:r>
              <a:rPr sz="1800" spc="-10" dirty="0">
                <a:latin typeface="Calibri"/>
                <a:cs typeface="Calibri"/>
              </a:rPr>
              <a:t>selülözde </a:t>
            </a:r>
            <a:r>
              <a:rPr sz="1800" spc="-5" dirty="0">
                <a:latin typeface="Calibri"/>
                <a:cs typeface="Calibri"/>
              </a:rPr>
              <a:t>yaklaşık </a:t>
            </a:r>
            <a:r>
              <a:rPr sz="1800" dirty="0">
                <a:latin typeface="Calibri"/>
                <a:cs typeface="Calibri"/>
              </a:rPr>
              <a:t>% 85 </a:t>
            </a:r>
            <a:r>
              <a:rPr sz="1800" spc="-5" dirty="0">
                <a:latin typeface="Calibri"/>
                <a:cs typeface="Calibri"/>
              </a:rPr>
              <a:t>ile </a:t>
            </a:r>
            <a:r>
              <a:rPr sz="1800" dirty="0">
                <a:latin typeface="Calibri"/>
                <a:cs typeface="Calibri"/>
              </a:rPr>
              <a:t>% 98 </a:t>
            </a:r>
            <a:r>
              <a:rPr sz="1800" spc="-10" dirty="0">
                <a:latin typeface="Calibri"/>
                <a:cs typeface="Calibri"/>
              </a:rPr>
              <a:t>arasında </a:t>
            </a:r>
            <a:r>
              <a:rPr sz="1800" spc="-35" dirty="0">
                <a:latin typeface="Calibri"/>
                <a:cs typeface="Calibri"/>
              </a:rPr>
              <a:t>azalır. </a:t>
            </a:r>
            <a:r>
              <a:rPr sz="1800" spc="-10" dirty="0">
                <a:latin typeface="Calibri"/>
                <a:cs typeface="Calibri"/>
              </a:rPr>
              <a:t>Selülöz </a:t>
            </a:r>
            <a:r>
              <a:rPr sz="1800" spc="-5" dirty="0">
                <a:latin typeface="Calibri"/>
                <a:cs typeface="Calibri"/>
              </a:rPr>
              <a:t>içinde </a:t>
            </a:r>
            <a:r>
              <a:rPr sz="1800" spc="-10" dirty="0">
                <a:latin typeface="Calibri"/>
                <a:cs typeface="Calibri"/>
              </a:rPr>
              <a:t>bağlayıcı  kimyasallar </a:t>
            </a:r>
            <a:r>
              <a:rPr sz="1800" spc="-5" dirty="0">
                <a:latin typeface="Calibri"/>
                <a:cs typeface="Calibri"/>
              </a:rPr>
              <a:t>bulunmaz. </a:t>
            </a:r>
            <a:r>
              <a:rPr sz="1800" spc="-10" dirty="0">
                <a:latin typeface="Calibri"/>
                <a:cs typeface="Calibri"/>
              </a:rPr>
              <a:t>Hurda kağıtlarda </a:t>
            </a:r>
            <a:r>
              <a:rPr sz="1800" spc="-5" dirty="0">
                <a:latin typeface="Calibri"/>
                <a:cs typeface="Calibri"/>
              </a:rPr>
              <a:t>ise </a:t>
            </a:r>
            <a:r>
              <a:rPr sz="1800" spc="-10" dirty="0">
                <a:latin typeface="Calibri"/>
                <a:cs typeface="Calibri"/>
              </a:rPr>
              <a:t>bağlayıcılıkta </a:t>
            </a:r>
            <a:r>
              <a:rPr sz="1800" spc="-5" dirty="0">
                <a:latin typeface="Calibri"/>
                <a:cs typeface="Calibri"/>
              </a:rPr>
              <a:t>azalma </a:t>
            </a:r>
            <a:r>
              <a:rPr sz="1800" dirty="0">
                <a:latin typeface="Calibri"/>
                <a:cs typeface="Calibri"/>
              </a:rPr>
              <a:t>% 60 </a:t>
            </a:r>
            <a:r>
              <a:rPr sz="1800" spc="-5" dirty="0">
                <a:latin typeface="Calibri"/>
                <a:cs typeface="Calibri"/>
              </a:rPr>
              <a:t>ile </a:t>
            </a:r>
            <a:r>
              <a:rPr sz="1800" dirty="0">
                <a:latin typeface="Calibri"/>
                <a:cs typeface="Calibri"/>
              </a:rPr>
              <a:t>% 80 </a:t>
            </a:r>
            <a:r>
              <a:rPr sz="1800" spc="-20" dirty="0">
                <a:latin typeface="Calibri"/>
                <a:cs typeface="Calibri"/>
              </a:rPr>
              <a:t>arasındadır. </a:t>
            </a:r>
            <a:r>
              <a:rPr sz="1800" spc="-10" dirty="0">
                <a:latin typeface="Calibri"/>
                <a:cs typeface="Calibri"/>
              </a:rPr>
              <a:t>Hurda  kağıtlarda </a:t>
            </a:r>
            <a:r>
              <a:rPr sz="1800" spc="-5" dirty="0">
                <a:latin typeface="Calibri"/>
                <a:cs typeface="Calibri"/>
              </a:rPr>
              <a:t>bu nedenle pulperleme </a:t>
            </a:r>
            <a:r>
              <a:rPr sz="1800" spc="-10" dirty="0">
                <a:latin typeface="Calibri"/>
                <a:cs typeface="Calibri"/>
              </a:rPr>
              <a:t>sıcak olarak </a:t>
            </a:r>
            <a:r>
              <a:rPr sz="1800" spc="-30" dirty="0">
                <a:latin typeface="Calibri"/>
                <a:cs typeface="Calibri"/>
              </a:rPr>
              <a:t>yapılır. </a:t>
            </a:r>
            <a:r>
              <a:rPr sz="1800" spc="-10" dirty="0">
                <a:latin typeface="Calibri"/>
                <a:cs typeface="Calibri"/>
              </a:rPr>
              <a:t>Elyafın </a:t>
            </a:r>
            <a:r>
              <a:rPr sz="1800" spc="-5" dirty="0">
                <a:latin typeface="Calibri"/>
                <a:cs typeface="Calibri"/>
              </a:rPr>
              <a:t>açılmasının </a:t>
            </a:r>
            <a:r>
              <a:rPr sz="1800" spc="-15" dirty="0">
                <a:latin typeface="Calibri"/>
                <a:cs typeface="Calibri"/>
              </a:rPr>
              <a:t>zor </a:t>
            </a:r>
            <a:r>
              <a:rPr sz="1800" spc="-5" dirty="0">
                <a:latin typeface="Calibri"/>
                <a:cs typeface="Calibri"/>
              </a:rPr>
              <a:t>olduğu durumlarda  pulperdeki hamur sıcaklığı </a:t>
            </a:r>
            <a:r>
              <a:rPr sz="1800" dirty="0">
                <a:latin typeface="Calibri"/>
                <a:cs typeface="Calibri"/>
              </a:rPr>
              <a:t>75 °C </a:t>
            </a:r>
            <a:r>
              <a:rPr sz="1800" spc="-5" dirty="0">
                <a:latin typeface="Calibri"/>
                <a:cs typeface="Calibri"/>
              </a:rPr>
              <a:t>nin </a:t>
            </a:r>
            <a:r>
              <a:rPr sz="1800" spc="-10" dirty="0">
                <a:latin typeface="Calibri"/>
                <a:cs typeface="Calibri"/>
              </a:rPr>
              <a:t>üzerine kadar </a:t>
            </a:r>
            <a:r>
              <a:rPr sz="1800" spc="-25" dirty="0">
                <a:latin typeface="Calibri"/>
                <a:cs typeface="Calibri"/>
              </a:rPr>
              <a:t>çıkartılır. </a:t>
            </a:r>
            <a:r>
              <a:rPr sz="1800" spc="-45" dirty="0">
                <a:latin typeface="Calibri"/>
                <a:cs typeface="Calibri"/>
              </a:rPr>
              <a:t>Yaş </a:t>
            </a:r>
            <a:r>
              <a:rPr sz="1800" spc="-10" dirty="0">
                <a:latin typeface="Calibri"/>
                <a:cs typeface="Calibri"/>
              </a:rPr>
              <a:t>dayanımın </a:t>
            </a:r>
            <a:r>
              <a:rPr sz="1800" spc="-5" dirty="0">
                <a:latin typeface="Calibri"/>
                <a:cs typeface="Calibri"/>
              </a:rPr>
              <a:t>iyice</a:t>
            </a:r>
            <a:r>
              <a:rPr sz="1800" spc="260" dirty="0">
                <a:latin typeface="Calibri"/>
                <a:cs typeface="Calibri"/>
              </a:rPr>
              <a:t> </a:t>
            </a:r>
            <a:r>
              <a:rPr sz="1800" spc="-10" dirty="0">
                <a:latin typeface="Calibri"/>
                <a:cs typeface="Calibri"/>
              </a:rPr>
              <a:t>arttığı</a:t>
            </a:r>
            <a:endParaRPr sz="1800">
              <a:latin typeface="Calibri"/>
              <a:cs typeface="Calibri"/>
            </a:endParaRPr>
          </a:p>
          <a:p>
            <a:pPr marL="12700">
              <a:lnSpc>
                <a:spcPct val="100000"/>
              </a:lnSpc>
            </a:pPr>
            <a:r>
              <a:rPr sz="1800" spc="-5" dirty="0">
                <a:latin typeface="Calibri"/>
                <a:cs typeface="Calibri"/>
              </a:rPr>
              <a:t>durumlarda, asit </a:t>
            </a:r>
            <a:r>
              <a:rPr sz="1800" spc="-10" dirty="0">
                <a:latin typeface="Calibri"/>
                <a:cs typeface="Calibri"/>
              </a:rPr>
              <a:t>ve </a:t>
            </a:r>
            <a:r>
              <a:rPr sz="1800" spc="-5" dirty="0">
                <a:latin typeface="Calibri"/>
                <a:cs typeface="Calibri"/>
              </a:rPr>
              <a:t>baz </a:t>
            </a:r>
            <a:r>
              <a:rPr sz="1800" dirty="0">
                <a:latin typeface="Calibri"/>
                <a:cs typeface="Calibri"/>
              </a:rPr>
              <a:t>türü </a:t>
            </a:r>
            <a:r>
              <a:rPr sz="1800" spc="-5" dirty="0">
                <a:latin typeface="Calibri"/>
                <a:cs typeface="Calibri"/>
              </a:rPr>
              <a:t>çeşitli </a:t>
            </a:r>
            <a:r>
              <a:rPr sz="1800" spc="-10" dirty="0">
                <a:latin typeface="Calibri"/>
                <a:cs typeface="Calibri"/>
              </a:rPr>
              <a:t>kimyasallar </a:t>
            </a:r>
            <a:r>
              <a:rPr sz="1800" spc="-15" dirty="0">
                <a:latin typeface="Calibri"/>
                <a:cs typeface="Calibri"/>
              </a:rPr>
              <a:t>parçalamaya</a:t>
            </a:r>
            <a:r>
              <a:rPr sz="1800" spc="65" dirty="0">
                <a:latin typeface="Calibri"/>
                <a:cs typeface="Calibri"/>
              </a:rPr>
              <a:t> </a:t>
            </a:r>
            <a:r>
              <a:rPr sz="1800" spc="-10" dirty="0">
                <a:latin typeface="Calibri"/>
                <a:cs typeface="Calibri"/>
              </a:rPr>
              <a:t>yardımcı</a:t>
            </a:r>
            <a:endParaRPr sz="1800">
              <a:latin typeface="Calibri"/>
              <a:cs typeface="Calibri"/>
            </a:endParaRPr>
          </a:p>
        </p:txBody>
      </p:sp>
      <p:sp>
        <p:nvSpPr>
          <p:cNvPr id="3" name="object 3"/>
          <p:cNvSpPr/>
          <p:nvPr/>
        </p:nvSpPr>
        <p:spPr>
          <a:xfrm>
            <a:off x="331914" y="3716997"/>
            <a:ext cx="4048125" cy="25870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81471" y="4188523"/>
            <a:ext cx="2057400" cy="19240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5767" y="260604"/>
            <a:ext cx="3684300" cy="30853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3260" y="3375786"/>
            <a:ext cx="3788410" cy="574040"/>
          </a:xfrm>
          <a:prstGeom prst="rect">
            <a:avLst/>
          </a:prstGeom>
        </p:spPr>
        <p:txBody>
          <a:bodyPr vert="horz" wrap="square" lIns="0" tIns="12700" rIns="0" bIns="0" rtlCol="0">
            <a:spAutoFit/>
          </a:bodyPr>
          <a:lstStyle/>
          <a:p>
            <a:pPr marL="1581150" marR="5080" indent="-1569085">
              <a:lnSpc>
                <a:spcPct val="100000"/>
              </a:lnSpc>
              <a:spcBef>
                <a:spcPts val="100"/>
              </a:spcBef>
            </a:pPr>
            <a:r>
              <a:rPr sz="1800" spc="-5" dirty="0">
                <a:latin typeface="Calibri"/>
                <a:cs typeface="Calibri"/>
              </a:rPr>
              <a:t>Çöp </a:t>
            </a:r>
            <a:r>
              <a:rPr sz="1800" spc="-10" dirty="0">
                <a:latin typeface="Calibri"/>
                <a:cs typeface="Calibri"/>
              </a:rPr>
              <a:t>kapanı </a:t>
            </a:r>
            <a:r>
              <a:rPr sz="1800" spc="-5" dirty="0">
                <a:latin typeface="Calibri"/>
                <a:cs typeface="Calibri"/>
              </a:rPr>
              <a:t>ile </a:t>
            </a:r>
            <a:r>
              <a:rPr sz="1800" spc="-10" dirty="0">
                <a:latin typeface="Calibri"/>
                <a:cs typeface="Calibri"/>
              </a:rPr>
              <a:t>çöpün pulperden </a:t>
            </a:r>
            <a:r>
              <a:rPr sz="1800" spc="-5" dirty="0">
                <a:latin typeface="Calibri"/>
                <a:cs typeface="Calibri"/>
              </a:rPr>
              <a:t>alınması  </a:t>
            </a:r>
            <a:r>
              <a:rPr sz="1800" spc="-15" dirty="0">
                <a:latin typeface="Calibri"/>
                <a:cs typeface="Calibri"/>
              </a:rPr>
              <a:t>(Voith)</a:t>
            </a:r>
            <a:endParaRPr sz="1800">
              <a:latin typeface="Calibri"/>
              <a:cs typeface="Calibri"/>
            </a:endParaRPr>
          </a:p>
        </p:txBody>
      </p:sp>
      <p:sp>
        <p:nvSpPr>
          <p:cNvPr id="4" name="object 4"/>
          <p:cNvSpPr/>
          <p:nvPr/>
        </p:nvSpPr>
        <p:spPr>
          <a:xfrm>
            <a:off x="5200650" y="3788967"/>
            <a:ext cx="3286125" cy="295274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193282" y="6256426"/>
            <a:ext cx="207962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Yüksek kesafet</a:t>
            </a:r>
            <a:r>
              <a:rPr sz="1800" spc="-45" dirty="0">
                <a:latin typeface="Calibri"/>
                <a:cs typeface="Calibri"/>
              </a:rPr>
              <a:t> </a:t>
            </a:r>
            <a:r>
              <a:rPr sz="1800" spc="-5" dirty="0">
                <a:latin typeface="Calibri"/>
                <a:cs typeface="Calibri"/>
              </a:rPr>
              <a:t>pulperi</a:t>
            </a:r>
            <a:endParaRPr sz="1800">
              <a:latin typeface="Calibri"/>
              <a:cs typeface="Calibri"/>
            </a:endParaRPr>
          </a:p>
        </p:txBody>
      </p:sp>
      <p:sp>
        <p:nvSpPr>
          <p:cNvPr id="6" name="object 6"/>
          <p:cNvSpPr/>
          <p:nvPr/>
        </p:nvSpPr>
        <p:spPr>
          <a:xfrm>
            <a:off x="4181475" y="537337"/>
            <a:ext cx="4962524" cy="25431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98287" y="4419600"/>
            <a:ext cx="3557262" cy="243839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7780"/>
            <a:ext cx="8985250" cy="16719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Eleme</a:t>
            </a:r>
            <a:r>
              <a:rPr sz="1800" b="1" spc="-25" dirty="0">
                <a:latin typeface="Calibri"/>
                <a:cs typeface="Calibri"/>
              </a:rPr>
              <a:t> </a:t>
            </a:r>
            <a:r>
              <a:rPr sz="1800" b="1" spc="-5" dirty="0">
                <a:latin typeface="Calibri"/>
                <a:cs typeface="Calibri"/>
              </a:rPr>
              <a:t>(Screening)</a:t>
            </a:r>
            <a:endParaRPr sz="1800">
              <a:latin typeface="Calibri"/>
              <a:cs typeface="Calibri"/>
            </a:endParaRPr>
          </a:p>
          <a:p>
            <a:pPr marL="12700" marR="5080" algn="just">
              <a:lnSpc>
                <a:spcPct val="100000"/>
              </a:lnSpc>
            </a:pPr>
            <a:r>
              <a:rPr sz="1800" spc="-5" dirty="0">
                <a:latin typeface="Calibri"/>
                <a:cs typeface="Calibri"/>
              </a:rPr>
              <a:t>Elemenin </a:t>
            </a:r>
            <a:r>
              <a:rPr sz="1800" dirty="0">
                <a:latin typeface="Calibri"/>
                <a:cs typeface="Calibri"/>
              </a:rPr>
              <a:t>amacı </a:t>
            </a:r>
            <a:r>
              <a:rPr sz="1800" spc="-10" dirty="0">
                <a:latin typeface="Calibri"/>
                <a:cs typeface="Calibri"/>
              </a:rPr>
              <a:t>elyaf özelliği </a:t>
            </a:r>
            <a:r>
              <a:rPr sz="1800" spc="-15" dirty="0">
                <a:latin typeface="Calibri"/>
                <a:cs typeface="Calibri"/>
              </a:rPr>
              <a:t>olmayan </a:t>
            </a:r>
            <a:r>
              <a:rPr sz="1800" spc="-5" dirty="0">
                <a:latin typeface="Calibri"/>
                <a:cs typeface="Calibri"/>
              </a:rPr>
              <a:t>ve boyutları </a:t>
            </a:r>
            <a:r>
              <a:rPr sz="1800" dirty="0">
                <a:latin typeface="Calibri"/>
                <a:cs typeface="Calibri"/>
              </a:rPr>
              <a:t>küçülen </a:t>
            </a:r>
            <a:r>
              <a:rPr sz="1800" spc="-15" dirty="0">
                <a:latin typeface="Calibri"/>
                <a:cs typeface="Calibri"/>
              </a:rPr>
              <a:t>katı </a:t>
            </a:r>
            <a:r>
              <a:rPr sz="1800" spc="-10" dirty="0">
                <a:latin typeface="Calibri"/>
                <a:cs typeface="Calibri"/>
              </a:rPr>
              <a:t>parçacıkların </a:t>
            </a:r>
            <a:r>
              <a:rPr sz="1800" spc="-5" dirty="0">
                <a:latin typeface="Calibri"/>
                <a:cs typeface="Calibri"/>
              </a:rPr>
              <a:t>ortamdan  </a:t>
            </a:r>
            <a:r>
              <a:rPr sz="1800" spc="-15" dirty="0">
                <a:latin typeface="Calibri"/>
                <a:cs typeface="Calibri"/>
              </a:rPr>
              <a:t>uzaklaştırılmasıdır. </a:t>
            </a:r>
            <a:r>
              <a:rPr sz="1800" spc="-10" dirty="0">
                <a:latin typeface="Calibri"/>
                <a:cs typeface="Calibri"/>
              </a:rPr>
              <a:t>Katı parçacıklar </a:t>
            </a:r>
            <a:r>
              <a:rPr sz="1800" spc="-5" dirty="0">
                <a:latin typeface="Calibri"/>
                <a:cs typeface="Calibri"/>
              </a:rPr>
              <a:t>arasında </a:t>
            </a:r>
            <a:r>
              <a:rPr sz="1800" spc="-25" dirty="0">
                <a:latin typeface="Calibri"/>
                <a:cs typeface="Calibri"/>
              </a:rPr>
              <a:t>plastikler, </a:t>
            </a:r>
            <a:r>
              <a:rPr sz="1800" spc="-10" dirty="0">
                <a:latin typeface="Calibri"/>
                <a:cs typeface="Calibri"/>
              </a:rPr>
              <a:t>elyaf </a:t>
            </a:r>
            <a:r>
              <a:rPr sz="1800" spc="-5" dirty="0">
                <a:latin typeface="Calibri"/>
                <a:cs typeface="Calibri"/>
              </a:rPr>
              <a:t>düğümleri </a:t>
            </a:r>
            <a:r>
              <a:rPr sz="1800" spc="-10" dirty="0">
                <a:latin typeface="Calibri"/>
                <a:cs typeface="Calibri"/>
              </a:rPr>
              <a:t>ve </a:t>
            </a:r>
            <a:r>
              <a:rPr sz="1800" spc="-5" dirty="0">
                <a:latin typeface="Calibri"/>
                <a:cs typeface="Calibri"/>
              </a:rPr>
              <a:t>lif </a:t>
            </a:r>
            <a:r>
              <a:rPr sz="1800" dirty="0">
                <a:latin typeface="Calibri"/>
                <a:cs typeface="Calibri"/>
              </a:rPr>
              <a:t>kümeleri </a:t>
            </a:r>
            <a:r>
              <a:rPr sz="1800" spc="-25" dirty="0">
                <a:latin typeface="Calibri"/>
                <a:cs typeface="Calibri"/>
              </a:rPr>
              <a:t>bulunur.  </a:t>
            </a:r>
            <a:r>
              <a:rPr sz="1800" spc="-5" dirty="0">
                <a:latin typeface="Calibri"/>
                <a:cs typeface="Calibri"/>
              </a:rPr>
              <a:t>Hamur yuvarlak delikli </a:t>
            </a:r>
            <a:r>
              <a:rPr sz="1800" spc="-15" dirty="0">
                <a:latin typeface="Calibri"/>
                <a:cs typeface="Calibri"/>
              </a:rPr>
              <a:t>veya </a:t>
            </a:r>
            <a:r>
              <a:rPr sz="1800" spc="-10" dirty="0">
                <a:latin typeface="Calibri"/>
                <a:cs typeface="Calibri"/>
              </a:rPr>
              <a:t>yarıklı </a:t>
            </a:r>
            <a:r>
              <a:rPr sz="1800" spc="-5" dirty="0">
                <a:latin typeface="Calibri"/>
                <a:cs typeface="Calibri"/>
              </a:rPr>
              <a:t>bir </a:t>
            </a:r>
            <a:r>
              <a:rPr sz="1800" spc="-10" dirty="0">
                <a:latin typeface="Calibri"/>
                <a:cs typeface="Calibri"/>
              </a:rPr>
              <a:t>açıklıktan </a:t>
            </a:r>
            <a:r>
              <a:rPr sz="1800" spc="-35" dirty="0">
                <a:latin typeface="Calibri"/>
                <a:cs typeface="Calibri"/>
              </a:rPr>
              <a:t>geçer. </a:t>
            </a:r>
            <a:r>
              <a:rPr sz="1800" spc="-5" dirty="0">
                <a:latin typeface="Calibri"/>
                <a:cs typeface="Calibri"/>
              </a:rPr>
              <a:t>Genellikle hamur </a:t>
            </a:r>
            <a:r>
              <a:rPr sz="1800" spc="-10" dirty="0">
                <a:latin typeface="Calibri"/>
                <a:cs typeface="Calibri"/>
              </a:rPr>
              <a:t>elyaflarının </a:t>
            </a:r>
            <a:r>
              <a:rPr sz="1800" spc="-5" dirty="0">
                <a:latin typeface="Calibri"/>
                <a:cs typeface="Calibri"/>
              </a:rPr>
              <a:t>büyüklüğü,  ip parçalarından büyük ve </a:t>
            </a:r>
            <a:r>
              <a:rPr sz="1800" spc="-15" dirty="0">
                <a:latin typeface="Calibri"/>
                <a:cs typeface="Calibri"/>
              </a:rPr>
              <a:t>katı </a:t>
            </a:r>
            <a:r>
              <a:rPr sz="1800" spc="-10" dirty="0">
                <a:latin typeface="Calibri"/>
                <a:cs typeface="Calibri"/>
              </a:rPr>
              <a:t>parçacıklardan </a:t>
            </a:r>
            <a:r>
              <a:rPr sz="1800" spc="-25" dirty="0">
                <a:latin typeface="Calibri"/>
                <a:cs typeface="Calibri"/>
              </a:rPr>
              <a:t>küçüktür. </a:t>
            </a:r>
            <a:r>
              <a:rPr sz="1800" spc="-10" dirty="0">
                <a:latin typeface="Calibri"/>
                <a:cs typeface="Calibri"/>
              </a:rPr>
              <a:t>Katı parçacıklar </a:t>
            </a:r>
            <a:r>
              <a:rPr sz="1800" dirty="0">
                <a:latin typeface="Calibri"/>
                <a:cs typeface="Calibri"/>
              </a:rPr>
              <a:t>elek </a:t>
            </a:r>
            <a:r>
              <a:rPr sz="1800" spc="-5" dirty="0">
                <a:latin typeface="Calibri"/>
                <a:cs typeface="Calibri"/>
              </a:rPr>
              <a:t>gözeneklerinden  geçemez ve bir </a:t>
            </a:r>
            <a:r>
              <a:rPr sz="1800" spc="-10" dirty="0">
                <a:latin typeface="Calibri"/>
                <a:cs typeface="Calibri"/>
              </a:rPr>
              <a:t>miktar </a:t>
            </a:r>
            <a:r>
              <a:rPr sz="1800" spc="-5" dirty="0">
                <a:latin typeface="Calibri"/>
                <a:cs typeface="Calibri"/>
              </a:rPr>
              <a:t>hamurla </a:t>
            </a:r>
            <a:r>
              <a:rPr sz="1800" spc="-10" dirty="0">
                <a:latin typeface="Calibri"/>
                <a:cs typeface="Calibri"/>
              </a:rPr>
              <a:t>birlikte rejek olarak</a:t>
            </a:r>
            <a:r>
              <a:rPr sz="1800" spc="95" dirty="0">
                <a:latin typeface="Calibri"/>
                <a:cs typeface="Calibri"/>
              </a:rPr>
              <a:t> </a:t>
            </a:r>
            <a:r>
              <a:rPr sz="1800" spc="-40" dirty="0">
                <a:latin typeface="Calibri"/>
                <a:cs typeface="Calibri"/>
              </a:rPr>
              <a:t>çıkar.</a:t>
            </a:r>
            <a:endParaRPr sz="1800">
              <a:latin typeface="Calibri"/>
              <a:cs typeface="Calibri"/>
            </a:endParaRPr>
          </a:p>
        </p:txBody>
      </p:sp>
      <p:sp>
        <p:nvSpPr>
          <p:cNvPr id="3" name="object 3"/>
          <p:cNvSpPr/>
          <p:nvPr/>
        </p:nvSpPr>
        <p:spPr>
          <a:xfrm>
            <a:off x="2064397" y="2204034"/>
            <a:ext cx="5269574" cy="384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222" y="0"/>
            <a:ext cx="9013825" cy="643826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Öğütme</a:t>
            </a:r>
            <a:endParaRPr sz="1800">
              <a:latin typeface="Calibri"/>
              <a:cs typeface="Calibri"/>
            </a:endParaRPr>
          </a:p>
          <a:p>
            <a:pPr marL="12700" marR="34925" algn="just">
              <a:lnSpc>
                <a:spcPct val="100000"/>
              </a:lnSpc>
            </a:pPr>
            <a:r>
              <a:rPr sz="1800" spc="-5" dirty="0">
                <a:latin typeface="Calibri"/>
                <a:cs typeface="Calibri"/>
              </a:rPr>
              <a:t>Öğütmenin </a:t>
            </a:r>
            <a:r>
              <a:rPr sz="1800" spc="-15" dirty="0">
                <a:latin typeface="Calibri"/>
                <a:cs typeface="Calibri"/>
              </a:rPr>
              <a:t>veya </a:t>
            </a:r>
            <a:r>
              <a:rPr sz="1800" spc="-10" dirty="0">
                <a:latin typeface="Calibri"/>
                <a:cs typeface="Calibri"/>
              </a:rPr>
              <a:t>elyafları </a:t>
            </a:r>
            <a:r>
              <a:rPr sz="1800" spc="-5" dirty="0">
                <a:latin typeface="Calibri"/>
                <a:cs typeface="Calibri"/>
              </a:rPr>
              <a:t>dövmenin </a:t>
            </a:r>
            <a:r>
              <a:rPr sz="1800" dirty="0">
                <a:latin typeface="Calibri"/>
                <a:cs typeface="Calibri"/>
              </a:rPr>
              <a:t>amacı, </a:t>
            </a:r>
            <a:r>
              <a:rPr sz="1800" spc="-10" dirty="0">
                <a:latin typeface="Calibri"/>
                <a:cs typeface="Calibri"/>
              </a:rPr>
              <a:t>elyaf </a:t>
            </a:r>
            <a:r>
              <a:rPr sz="1800" spc="-5" dirty="0">
                <a:latin typeface="Calibri"/>
                <a:cs typeface="Calibri"/>
              </a:rPr>
              <a:t>şeklini kullanıma uygun </a:t>
            </a:r>
            <a:r>
              <a:rPr sz="1800" spc="-10" dirty="0">
                <a:latin typeface="Calibri"/>
                <a:cs typeface="Calibri"/>
              </a:rPr>
              <a:t>olacak </a:t>
            </a:r>
            <a:r>
              <a:rPr sz="1800" spc="-5" dirty="0">
                <a:latin typeface="Calibri"/>
                <a:cs typeface="Calibri"/>
              </a:rPr>
              <a:t>şekilde  </a:t>
            </a:r>
            <a:r>
              <a:rPr sz="1800" spc="-20" dirty="0">
                <a:latin typeface="Calibri"/>
                <a:cs typeface="Calibri"/>
              </a:rPr>
              <a:t>tasarlamaktır. </a:t>
            </a:r>
            <a:r>
              <a:rPr sz="1800" dirty="0">
                <a:latin typeface="Calibri"/>
                <a:cs typeface="Calibri"/>
              </a:rPr>
              <a:t>Bunun </a:t>
            </a:r>
            <a:r>
              <a:rPr sz="1800" spc="-5" dirty="0">
                <a:latin typeface="Calibri"/>
                <a:cs typeface="Calibri"/>
              </a:rPr>
              <a:t>iki </a:t>
            </a:r>
            <a:r>
              <a:rPr sz="1800" dirty="0">
                <a:latin typeface="Calibri"/>
                <a:cs typeface="Calibri"/>
              </a:rPr>
              <a:t>nedeni</a:t>
            </a:r>
            <a:r>
              <a:rPr sz="1800" spc="35" dirty="0">
                <a:latin typeface="Calibri"/>
                <a:cs typeface="Calibri"/>
              </a:rPr>
              <a:t> </a:t>
            </a:r>
            <a:r>
              <a:rPr sz="1800" spc="-10" dirty="0">
                <a:latin typeface="Calibri"/>
                <a:cs typeface="Calibri"/>
              </a:rPr>
              <a:t>vardır:</a:t>
            </a:r>
            <a:endParaRPr sz="1800">
              <a:latin typeface="Calibri"/>
              <a:cs typeface="Calibri"/>
            </a:endParaRPr>
          </a:p>
          <a:p>
            <a:pPr>
              <a:lnSpc>
                <a:spcPct val="100000"/>
              </a:lnSpc>
              <a:spcBef>
                <a:spcPts val="30"/>
              </a:spcBef>
            </a:pPr>
            <a:endParaRPr sz="1850">
              <a:latin typeface="Times New Roman"/>
              <a:cs typeface="Times New Roman"/>
            </a:endParaRPr>
          </a:p>
          <a:p>
            <a:pPr marL="12700">
              <a:lnSpc>
                <a:spcPct val="100000"/>
              </a:lnSpc>
              <a:spcBef>
                <a:spcPts val="5"/>
              </a:spcBef>
            </a:pPr>
            <a:r>
              <a:rPr sz="1800" b="1" spc="-5" dirty="0">
                <a:latin typeface="Calibri"/>
                <a:cs typeface="Calibri"/>
              </a:rPr>
              <a:t>Kağıt </a:t>
            </a:r>
            <a:r>
              <a:rPr sz="1800" b="1" spc="-10" dirty="0">
                <a:latin typeface="Calibri"/>
                <a:cs typeface="Calibri"/>
              </a:rPr>
              <a:t>üretim </a:t>
            </a:r>
            <a:r>
              <a:rPr sz="1800" b="1" spc="-5" dirty="0">
                <a:latin typeface="Calibri"/>
                <a:cs typeface="Calibri"/>
              </a:rPr>
              <a:t>sürecini</a:t>
            </a:r>
            <a:r>
              <a:rPr sz="1800" b="1" spc="-35" dirty="0">
                <a:latin typeface="Calibri"/>
                <a:cs typeface="Calibri"/>
              </a:rPr>
              <a:t> </a:t>
            </a:r>
            <a:r>
              <a:rPr sz="1800" b="1" spc="-5" dirty="0">
                <a:latin typeface="Calibri"/>
                <a:cs typeface="Calibri"/>
              </a:rPr>
              <a:t>iyileştirmek,</a:t>
            </a:r>
            <a:endParaRPr sz="1800">
              <a:latin typeface="Calibri"/>
              <a:cs typeface="Calibri"/>
            </a:endParaRPr>
          </a:p>
          <a:p>
            <a:pPr marL="12700">
              <a:lnSpc>
                <a:spcPct val="100000"/>
              </a:lnSpc>
            </a:pPr>
            <a:r>
              <a:rPr sz="1800" b="1" spc="-5" dirty="0">
                <a:latin typeface="Calibri"/>
                <a:cs typeface="Calibri"/>
              </a:rPr>
              <a:t>Üretilmiş kağıda </a:t>
            </a:r>
            <a:r>
              <a:rPr sz="1800" b="1" spc="-10" dirty="0">
                <a:latin typeface="Calibri"/>
                <a:cs typeface="Calibri"/>
              </a:rPr>
              <a:t>istenilen özellikleri</a:t>
            </a:r>
            <a:r>
              <a:rPr sz="1800" b="1" spc="-110" dirty="0">
                <a:latin typeface="Calibri"/>
                <a:cs typeface="Calibri"/>
              </a:rPr>
              <a:t> </a:t>
            </a:r>
            <a:r>
              <a:rPr sz="1800" b="1" spc="-5" dirty="0">
                <a:latin typeface="Calibri"/>
                <a:cs typeface="Calibri"/>
              </a:rPr>
              <a:t>kazandırmak.</a:t>
            </a:r>
            <a:endParaRPr sz="1800">
              <a:latin typeface="Calibri"/>
              <a:cs typeface="Calibri"/>
            </a:endParaRPr>
          </a:p>
          <a:p>
            <a:pPr>
              <a:lnSpc>
                <a:spcPct val="100000"/>
              </a:lnSpc>
              <a:spcBef>
                <a:spcPts val="30"/>
              </a:spcBef>
            </a:pPr>
            <a:endParaRPr sz="1850">
              <a:latin typeface="Times New Roman"/>
              <a:cs typeface="Times New Roman"/>
            </a:endParaRPr>
          </a:p>
          <a:p>
            <a:pPr marL="12700" marR="29845" algn="just">
              <a:lnSpc>
                <a:spcPct val="100000"/>
              </a:lnSpc>
              <a:spcBef>
                <a:spcPts val="5"/>
              </a:spcBef>
            </a:pPr>
            <a:r>
              <a:rPr sz="1800" spc="-5" dirty="0">
                <a:latin typeface="Calibri"/>
                <a:cs typeface="Calibri"/>
              </a:rPr>
              <a:t>Örneğin elekte ve </a:t>
            </a:r>
            <a:r>
              <a:rPr sz="1800" spc="-10" dirty="0">
                <a:latin typeface="Calibri"/>
                <a:cs typeface="Calibri"/>
              </a:rPr>
              <a:t>preslerde </a:t>
            </a:r>
            <a:r>
              <a:rPr sz="1800" spc="-5" dirty="0">
                <a:latin typeface="Calibri"/>
                <a:cs typeface="Calibri"/>
              </a:rPr>
              <a:t>iyi </a:t>
            </a:r>
            <a:r>
              <a:rPr sz="1800" dirty="0">
                <a:latin typeface="Calibri"/>
                <a:cs typeface="Calibri"/>
              </a:rPr>
              <a:t>su </a:t>
            </a:r>
            <a:r>
              <a:rPr sz="1800" spc="-10" dirty="0">
                <a:latin typeface="Calibri"/>
                <a:cs typeface="Calibri"/>
              </a:rPr>
              <a:t>bırakma özelliği </a:t>
            </a:r>
            <a:r>
              <a:rPr sz="1800" spc="-30" dirty="0">
                <a:latin typeface="Calibri"/>
                <a:cs typeface="Calibri"/>
              </a:rPr>
              <a:t>istenir. </a:t>
            </a:r>
            <a:r>
              <a:rPr sz="1800" spc="-15" dirty="0">
                <a:latin typeface="Calibri"/>
                <a:cs typeface="Calibri"/>
              </a:rPr>
              <a:t>Ayrıca </a:t>
            </a:r>
            <a:r>
              <a:rPr sz="1800" spc="-5" dirty="0">
                <a:latin typeface="Calibri"/>
                <a:cs typeface="Calibri"/>
              </a:rPr>
              <a:t>elekte </a:t>
            </a:r>
            <a:r>
              <a:rPr sz="1800" spc="-15" dirty="0">
                <a:latin typeface="Calibri"/>
                <a:cs typeface="Calibri"/>
              </a:rPr>
              <a:t>formasyonun </a:t>
            </a:r>
            <a:r>
              <a:rPr sz="1800" spc="-10" dirty="0">
                <a:latin typeface="Calibri"/>
                <a:cs typeface="Calibri"/>
              </a:rPr>
              <a:t>kaliteli  </a:t>
            </a:r>
            <a:r>
              <a:rPr sz="1800" spc="-5" dirty="0">
                <a:latin typeface="Calibri"/>
                <a:cs typeface="Calibri"/>
              </a:rPr>
              <a:t>olması arzu </a:t>
            </a:r>
            <a:r>
              <a:rPr sz="1800" spc="-30" dirty="0">
                <a:latin typeface="Calibri"/>
                <a:cs typeface="Calibri"/>
              </a:rPr>
              <a:t>edilir. </a:t>
            </a:r>
            <a:r>
              <a:rPr sz="1800" spc="-5" dirty="0">
                <a:latin typeface="Calibri"/>
                <a:cs typeface="Calibri"/>
              </a:rPr>
              <a:t>Safihanın </a:t>
            </a:r>
            <a:r>
              <a:rPr sz="1800" spc="-10" dirty="0">
                <a:latin typeface="Calibri"/>
                <a:cs typeface="Calibri"/>
              </a:rPr>
              <a:t>dayanımı </a:t>
            </a:r>
            <a:r>
              <a:rPr sz="1800" spc="-5" dirty="0">
                <a:latin typeface="Calibri"/>
                <a:cs typeface="Calibri"/>
              </a:rPr>
              <a:t>arttırmak, </a:t>
            </a:r>
            <a:r>
              <a:rPr sz="1800" spc="-10" dirty="0">
                <a:latin typeface="Calibri"/>
                <a:cs typeface="Calibri"/>
              </a:rPr>
              <a:t>yaş </a:t>
            </a:r>
            <a:r>
              <a:rPr sz="1800" spc="-5" dirty="0">
                <a:latin typeface="Calibri"/>
                <a:cs typeface="Calibri"/>
              </a:rPr>
              <a:t>olan </a:t>
            </a:r>
            <a:r>
              <a:rPr sz="1800" spc="-10" dirty="0">
                <a:latin typeface="Calibri"/>
                <a:cs typeface="Calibri"/>
              </a:rPr>
              <a:t>safihanın elekten prese </a:t>
            </a:r>
            <a:r>
              <a:rPr sz="1800" spc="-5" dirty="0">
                <a:latin typeface="Calibri"/>
                <a:cs typeface="Calibri"/>
              </a:rPr>
              <a:t>ve </a:t>
            </a:r>
            <a:r>
              <a:rPr sz="1800" spc="-10" dirty="0">
                <a:latin typeface="Calibri"/>
                <a:cs typeface="Calibri"/>
              </a:rPr>
              <a:t>preslerden  kurutma </a:t>
            </a:r>
            <a:r>
              <a:rPr sz="1800" spc="-5" dirty="0">
                <a:latin typeface="Calibri"/>
                <a:cs typeface="Calibri"/>
              </a:rPr>
              <a:t>grubuna </a:t>
            </a:r>
            <a:r>
              <a:rPr sz="1800" spc="-15" dirty="0">
                <a:latin typeface="Calibri"/>
                <a:cs typeface="Calibri"/>
              </a:rPr>
              <a:t>kopmadan </a:t>
            </a:r>
            <a:r>
              <a:rPr sz="1800" spc="-5" dirty="0">
                <a:latin typeface="Calibri"/>
                <a:cs typeface="Calibri"/>
              </a:rPr>
              <a:t>geçmesini </a:t>
            </a:r>
            <a:r>
              <a:rPr sz="1800" spc="-30" dirty="0">
                <a:latin typeface="Calibri"/>
                <a:cs typeface="Calibri"/>
              </a:rPr>
              <a:t>sağlar. </a:t>
            </a:r>
            <a:r>
              <a:rPr sz="1800" spc="-10" dirty="0">
                <a:latin typeface="Calibri"/>
                <a:cs typeface="Calibri"/>
              </a:rPr>
              <a:t>Kağıt özellikleri arasında dayanımla </a:t>
            </a:r>
            <a:r>
              <a:rPr sz="1800" spc="-5" dirty="0">
                <a:latin typeface="Calibri"/>
                <a:cs typeface="Calibri"/>
              </a:rPr>
              <a:t>ilgili </a:t>
            </a:r>
            <a:r>
              <a:rPr sz="1800" dirty="0">
                <a:latin typeface="Calibri"/>
                <a:cs typeface="Calibri"/>
              </a:rPr>
              <a:t>bazı  </a:t>
            </a:r>
            <a:r>
              <a:rPr sz="1800" spc="-5" dirty="0">
                <a:latin typeface="Calibri"/>
                <a:cs typeface="Calibri"/>
              </a:rPr>
              <a:t>tanımlar </a:t>
            </a:r>
            <a:r>
              <a:rPr sz="1800" spc="-25" dirty="0">
                <a:latin typeface="Calibri"/>
                <a:cs typeface="Calibri"/>
              </a:rPr>
              <a:t>bulunur. </a:t>
            </a:r>
            <a:r>
              <a:rPr sz="1800" spc="-5" dirty="0">
                <a:latin typeface="Calibri"/>
                <a:cs typeface="Calibri"/>
              </a:rPr>
              <a:t>Bunlar çekme </a:t>
            </a:r>
            <a:r>
              <a:rPr sz="1800" spc="-10" dirty="0">
                <a:latin typeface="Calibri"/>
                <a:cs typeface="Calibri"/>
              </a:rPr>
              <a:t>mukavemeti </a:t>
            </a:r>
            <a:r>
              <a:rPr sz="1800" spc="-5" dirty="0">
                <a:latin typeface="Calibri"/>
                <a:cs typeface="Calibri"/>
              </a:rPr>
              <a:t>(tensile </a:t>
            </a:r>
            <a:r>
              <a:rPr sz="1800" spc="-10" dirty="0">
                <a:latin typeface="Calibri"/>
                <a:cs typeface="Calibri"/>
              </a:rPr>
              <a:t>strength), </a:t>
            </a:r>
            <a:r>
              <a:rPr sz="1800" spc="-5" dirty="0">
                <a:latin typeface="Calibri"/>
                <a:cs typeface="Calibri"/>
              </a:rPr>
              <a:t>yırtılma direnci (tear </a:t>
            </a:r>
            <a:r>
              <a:rPr sz="1800" spc="-10" dirty="0">
                <a:latin typeface="Calibri"/>
                <a:cs typeface="Calibri"/>
              </a:rPr>
              <a:t>resistance),  </a:t>
            </a:r>
            <a:r>
              <a:rPr sz="1800" spc="-5" dirty="0">
                <a:latin typeface="Calibri"/>
                <a:cs typeface="Calibri"/>
              </a:rPr>
              <a:t>patlama </a:t>
            </a:r>
            <a:r>
              <a:rPr sz="1800" spc="-10" dirty="0">
                <a:latin typeface="Calibri"/>
                <a:cs typeface="Calibri"/>
              </a:rPr>
              <a:t>mukavemeti (bursting strength), katlama dayanımı (folding strength, folding  </a:t>
            </a:r>
            <a:r>
              <a:rPr sz="1800" spc="-5" dirty="0">
                <a:latin typeface="Calibri"/>
                <a:cs typeface="Calibri"/>
              </a:rPr>
              <a:t>endurance), bükülme </a:t>
            </a:r>
            <a:r>
              <a:rPr sz="1800" spc="-10" dirty="0">
                <a:latin typeface="Calibri"/>
                <a:cs typeface="Calibri"/>
              </a:rPr>
              <a:t>dayanımı </a:t>
            </a:r>
            <a:r>
              <a:rPr sz="1800" spc="-5" dirty="0">
                <a:latin typeface="Calibri"/>
                <a:cs typeface="Calibri"/>
              </a:rPr>
              <a:t>(stiffness, bending </a:t>
            </a:r>
            <a:r>
              <a:rPr sz="1800" spc="-10" dirty="0">
                <a:latin typeface="Calibri"/>
                <a:cs typeface="Calibri"/>
              </a:rPr>
              <a:t>resistance, </a:t>
            </a:r>
            <a:r>
              <a:rPr sz="1800" spc="-30" dirty="0">
                <a:latin typeface="Calibri"/>
                <a:cs typeface="Calibri"/>
              </a:rPr>
              <a:t>Young’s </a:t>
            </a:r>
            <a:r>
              <a:rPr sz="1800" spc="-5" dirty="0">
                <a:latin typeface="Calibri"/>
                <a:cs typeface="Calibri"/>
              </a:rPr>
              <a:t>modulus), basınç endeksi  (bulk </a:t>
            </a:r>
            <a:r>
              <a:rPr sz="1800" dirty="0">
                <a:latin typeface="Calibri"/>
                <a:cs typeface="Calibri"/>
              </a:rPr>
              <a:t>modulus), </a:t>
            </a:r>
            <a:r>
              <a:rPr sz="1800" spc="-15" dirty="0">
                <a:latin typeface="Calibri"/>
                <a:cs typeface="Calibri"/>
              </a:rPr>
              <a:t>hava </a:t>
            </a:r>
            <a:r>
              <a:rPr sz="1800" spc="-10" dirty="0">
                <a:latin typeface="Calibri"/>
                <a:cs typeface="Calibri"/>
              </a:rPr>
              <a:t>geçirgenliği </a:t>
            </a:r>
            <a:r>
              <a:rPr sz="1800" spc="-5" dirty="0">
                <a:latin typeface="Calibri"/>
                <a:cs typeface="Calibri"/>
              </a:rPr>
              <a:t>(air permeability), </a:t>
            </a:r>
            <a:r>
              <a:rPr sz="1800" spc="-10" dirty="0">
                <a:latin typeface="Calibri"/>
                <a:cs typeface="Calibri"/>
              </a:rPr>
              <a:t>opaklık </a:t>
            </a:r>
            <a:r>
              <a:rPr sz="1800" spc="-5" dirty="0">
                <a:latin typeface="Calibri"/>
                <a:cs typeface="Calibri"/>
              </a:rPr>
              <a:t>(opacity) ve basılabilirliliktir  (printability). Öğütme </a:t>
            </a:r>
            <a:r>
              <a:rPr sz="1800" spc="-10" dirty="0">
                <a:latin typeface="Calibri"/>
                <a:cs typeface="Calibri"/>
              </a:rPr>
              <a:t>sırasında </a:t>
            </a:r>
            <a:r>
              <a:rPr sz="1800" spc="-5" dirty="0">
                <a:latin typeface="Calibri"/>
                <a:cs typeface="Calibri"/>
              </a:rPr>
              <a:t>hamurun, </a:t>
            </a:r>
            <a:r>
              <a:rPr sz="1800" spc="-10" dirty="0">
                <a:latin typeface="Calibri"/>
                <a:cs typeface="Calibri"/>
              </a:rPr>
              <a:t>dolayısıyla kağıdın özellikleri </a:t>
            </a:r>
            <a:r>
              <a:rPr sz="1800" dirty="0">
                <a:latin typeface="Calibri"/>
                <a:cs typeface="Calibri"/>
              </a:rPr>
              <a:t>az </a:t>
            </a:r>
            <a:r>
              <a:rPr sz="1800" spc="-15" dirty="0">
                <a:latin typeface="Calibri"/>
                <a:cs typeface="Calibri"/>
              </a:rPr>
              <a:t>veya </a:t>
            </a:r>
            <a:r>
              <a:rPr sz="1800" spc="-10" dirty="0">
                <a:latin typeface="Calibri"/>
                <a:cs typeface="Calibri"/>
              </a:rPr>
              <a:t>çok </a:t>
            </a:r>
            <a:r>
              <a:rPr sz="1800" spc="-25" dirty="0">
                <a:latin typeface="Calibri"/>
                <a:cs typeface="Calibri"/>
              </a:rPr>
              <a:t>etkilenir. </a:t>
            </a:r>
            <a:r>
              <a:rPr sz="1800" dirty="0">
                <a:latin typeface="Calibri"/>
                <a:cs typeface="Calibri"/>
              </a:rPr>
              <a:t>Bu  </a:t>
            </a:r>
            <a:r>
              <a:rPr sz="1800" spc="-5" dirty="0">
                <a:latin typeface="Calibri"/>
                <a:cs typeface="Calibri"/>
              </a:rPr>
              <a:t>nedenle öğütme </a:t>
            </a:r>
            <a:r>
              <a:rPr sz="1800" spc="-10" dirty="0">
                <a:latin typeface="Calibri"/>
                <a:cs typeface="Calibri"/>
              </a:rPr>
              <a:t>parametrelerinin optimizasyonu </a:t>
            </a:r>
            <a:r>
              <a:rPr sz="1800" spc="-5" dirty="0">
                <a:latin typeface="Calibri"/>
                <a:cs typeface="Calibri"/>
              </a:rPr>
              <a:t>sağlandığında sağlıklı sonuçlar </a:t>
            </a:r>
            <a:r>
              <a:rPr sz="1800" dirty="0">
                <a:latin typeface="Calibri"/>
                <a:cs typeface="Calibri"/>
              </a:rPr>
              <a:t>elde</a:t>
            </a:r>
            <a:r>
              <a:rPr sz="1800" spc="240" dirty="0">
                <a:latin typeface="Calibri"/>
                <a:cs typeface="Calibri"/>
              </a:rPr>
              <a:t> </a:t>
            </a:r>
            <a:r>
              <a:rPr sz="1800" spc="-20" dirty="0">
                <a:latin typeface="Calibri"/>
                <a:cs typeface="Calibri"/>
              </a:rPr>
              <a:t>edilecektir.</a:t>
            </a:r>
            <a:endParaRPr sz="1800">
              <a:latin typeface="Calibri"/>
              <a:cs typeface="Calibri"/>
            </a:endParaRPr>
          </a:p>
          <a:p>
            <a:pPr>
              <a:lnSpc>
                <a:spcPct val="100000"/>
              </a:lnSpc>
              <a:spcBef>
                <a:spcPts val="30"/>
              </a:spcBef>
            </a:pPr>
            <a:endParaRPr sz="2550">
              <a:latin typeface="Times New Roman"/>
              <a:cs typeface="Times New Roman"/>
            </a:endParaRPr>
          </a:p>
          <a:p>
            <a:pPr marL="38735" marR="20955" algn="just">
              <a:lnSpc>
                <a:spcPct val="100000"/>
              </a:lnSpc>
            </a:pPr>
            <a:r>
              <a:rPr sz="1800" spc="-5" dirty="0">
                <a:latin typeface="Calibri"/>
                <a:cs typeface="Calibri"/>
              </a:rPr>
              <a:t>Öğütme </a:t>
            </a:r>
            <a:r>
              <a:rPr sz="1800" spc="-10" dirty="0">
                <a:latin typeface="Calibri"/>
                <a:cs typeface="Calibri"/>
              </a:rPr>
              <a:t>kimyasal selülozlarda </a:t>
            </a:r>
            <a:r>
              <a:rPr sz="1800" spc="-5" dirty="0">
                <a:latin typeface="Calibri"/>
                <a:cs typeface="Calibri"/>
              </a:rPr>
              <a:t>son </a:t>
            </a:r>
            <a:r>
              <a:rPr sz="1800" spc="-10" dirty="0">
                <a:latin typeface="Calibri"/>
                <a:cs typeface="Calibri"/>
              </a:rPr>
              <a:t>derece </a:t>
            </a:r>
            <a:r>
              <a:rPr sz="1800" spc="-25" dirty="0">
                <a:latin typeface="Calibri"/>
                <a:cs typeface="Calibri"/>
              </a:rPr>
              <a:t>önemlidir. </a:t>
            </a:r>
            <a:r>
              <a:rPr sz="1800" spc="-10" dirty="0">
                <a:latin typeface="Calibri"/>
                <a:cs typeface="Calibri"/>
              </a:rPr>
              <a:t>Mekanik selülöz </a:t>
            </a:r>
            <a:r>
              <a:rPr sz="1800" spc="-5" dirty="0">
                <a:latin typeface="Calibri"/>
                <a:cs typeface="Calibri"/>
              </a:rPr>
              <a:t>ve </a:t>
            </a:r>
            <a:r>
              <a:rPr sz="1800" spc="-10" dirty="0">
                <a:latin typeface="Calibri"/>
                <a:cs typeface="Calibri"/>
              </a:rPr>
              <a:t>hurda kâğıtlarda </a:t>
            </a:r>
            <a:r>
              <a:rPr sz="1800" spc="-5" dirty="0">
                <a:latin typeface="Calibri"/>
                <a:cs typeface="Calibri"/>
              </a:rPr>
              <a:t>daha </a:t>
            </a:r>
            <a:r>
              <a:rPr sz="1800" dirty="0">
                <a:latin typeface="Calibri"/>
                <a:cs typeface="Calibri"/>
              </a:rPr>
              <a:t>az  </a:t>
            </a:r>
            <a:r>
              <a:rPr sz="1800" spc="-5" dirty="0">
                <a:latin typeface="Calibri"/>
                <a:cs typeface="Calibri"/>
              </a:rPr>
              <a:t>öneme </a:t>
            </a:r>
            <a:r>
              <a:rPr sz="1800" spc="-25" dirty="0">
                <a:latin typeface="Calibri"/>
                <a:cs typeface="Calibri"/>
              </a:rPr>
              <a:t>sahiptir. </a:t>
            </a:r>
            <a:r>
              <a:rPr sz="1800" spc="-10" dirty="0">
                <a:latin typeface="Calibri"/>
                <a:cs typeface="Calibri"/>
              </a:rPr>
              <a:t>Hurda </a:t>
            </a:r>
            <a:r>
              <a:rPr sz="1800" spc="-15" dirty="0">
                <a:latin typeface="Calibri"/>
                <a:cs typeface="Calibri"/>
              </a:rPr>
              <a:t>kâğıtta </a:t>
            </a:r>
            <a:r>
              <a:rPr sz="1800" spc="-5" dirty="0">
                <a:latin typeface="Calibri"/>
                <a:cs typeface="Calibri"/>
              </a:rPr>
              <a:t>öğütme genellikle </a:t>
            </a:r>
            <a:r>
              <a:rPr sz="1800" spc="-10" dirty="0">
                <a:latin typeface="Calibri"/>
                <a:cs typeface="Calibri"/>
              </a:rPr>
              <a:t>dayanımı </a:t>
            </a:r>
            <a:r>
              <a:rPr sz="1800" spc="-5" dirty="0">
                <a:latin typeface="Calibri"/>
                <a:cs typeface="Calibri"/>
              </a:rPr>
              <a:t>arttırmak ve düğümleri</a:t>
            </a:r>
            <a:r>
              <a:rPr sz="1800" spc="190" dirty="0">
                <a:latin typeface="Calibri"/>
                <a:cs typeface="Calibri"/>
              </a:rPr>
              <a:t> </a:t>
            </a:r>
            <a:r>
              <a:rPr sz="1800" spc="-25" dirty="0">
                <a:latin typeface="Calibri"/>
                <a:cs typeface="Calibri"/>
              </a:rPr>
              <a:t>azaltmaktır.</a:t>
            </a:r>
            <a:endParaRPr sz="1800">
              <a:latin typeface="Calibri"/>
              <a:cs typeface="Calibri"/>
            </a:endParaRPr>
          </a:p>
          <a:p>
            <a:pPr marL="38735" marR="5080" algn="just">
              <a:lnSpc>
                <a:spcPct val="100000"/>
              </a:lnSpc>
              <a:spcBef>
                <a:spcPts val="5"/>
              </a:spcBef>
            </a:pPr>
            <a:r>
              <a:rPr sz="1800" spc="-5" dirty="0">
                <a:latin typeface="Calibri"/>
                <a:cs typeface="Calibri"/>
              </a:rPr>
              <a:t>Öğütmeyle </a:t>
            </a:r>
            <a:r>
              <a:rPr sz="1800" spc="-10" dirty="0">
                <a:latin typeface="Calibri"/>
                <a:cs typeface="Calibri"/>
              </a:rPr>
              <a:t>elyafların </a:t>
            </a:r>
            <a:r>
              <a:rPr sz="1800" spc="-5" dirty="0">
                <a:latin typeface="Calibri"/>
                <a:cs typeface="Calibri"/>
              </a:rPr>
              <a:t>şekli </a:t>
            </a:r>
            <a:r>
              <a:rPr sz="1800" spc="-25" dirty="0">
                <a:latin typeface="Calibri"/>
                <a:cs typeface="Calibri"/>
              </a:rPr>
              <a:t>değişir. </a:t>
            </a:r>
            <a:r>
              <a:rPr sz="1800" spc="-5" dirty="0">
                <a:latin typeface="Calibri"/>
                <a:cs typeface="Calibri"/>
              </a:rPr>
              <a:t>Boyları </a:t>
            </a:r>
            <a:r>
              <a:rPr sz="1800" spc="-25" dirty="0">
                <a:latin typeface="Calibri"/>
                <a:cs typeface="Calibri"/>
              </a:rPr>
              <a:t>kısalır, </a:t>
            </a:r>
            <a:r>
              <a:rPr sz="1800" spc="-5" dirty="0">
                <a:latin typeface="Calibri"/>
                <a:cs typeface="Calibri"/>
              </a:rPr>
              <a:t>enlerinden </a:t>
            </a:r>
            <a:r>
              <a:rPr sz="1800" spc="-20" dirty="0">
                <a:latin typeface="Calibri"/>
                <a:cs typeface="Calibri"/>
              </a:rPr>
              <a:t>bölünürler, </a:t>
            </a:r>
            <a:r>
              <a:rPr sz="1800" spc="-5" dirty="0">
                <a:latin typeface="Calibri"/>
                <a:cs typeface="Calibri"/>
              </a:rPr>
              <a:t>çökmeler </a:t>
            </a:r>
            <a:r>
              <a:rPr sz="1800" spc="-10" dirty="0">
                <a:latin typeface="Calibri"/>
                <a:cs typeface="Calibri"/>
              </a:rPr>
              <a:t>ve </a:t>
            </a:r>
            <a:r>
              <a:rPr sz="1800" spc="-5" dirty="0">
                <a:latin typeface="Calibri"/>
                <a:cs typeface="Calibri"/>
              </a:rPr>
              <a:t>liflenmeler  </a:t>
            </a:r>
            <a:r>
              <a:rPr sz="1800" spc="-40" dirty="0">
                <a:latin typeface="Calibri"/>
                <a:cs typeface="Calibri"/>
              </a:rPr>
              <a:t>olur. </a:t>
            </a:r>
            <a:r>
              <a:rPr sz="1800" spc="-5" dirty="0">
                <a:latin typeface="Calibri"/>
                <a:cs typeface="Calibri"/>
              </a:rPr>
              <a:t>Düşük </a:t>
            </a:r>
            <a:r>
              <a:rPr sz="1800" spc="-15" dirty="0">
                <a:latin typeface="Calibri"/>
                <a:cs typeface="Calibri"/>
              </a:rPr>
              <a:t>kesafetlerde </a:t>
            </a:r>
            <a:r>
              <a:rPr sz="1800" spc="-5" dirty="0">
                <a:latin typeface="Calibri"/>
                <a:cs typeface="Calibri"/>
              </a:rPr>
              <a:t>öğütme </a:t>
            </a:r>
            <a:r>
              <a:rPr sz="1800" spc="-20" dirty="0">
                <a:latin typeface="Calibri"/>
                <a:cs typeface="Calibri"/>
              </a:rPr>
              <a:t>kesafeti </a:t>
            </a:r>
            <a:r>
              <a:rPr sz="1800" dirty="0">
                <a:latin typeface="Calibri"/>
                <a:cs typeface="Calibri"/>
              </a:rPr>
              <a:t>% 3 </a:t>
            </a:r>
            <a:r>
              <a:rPr sz="1800" spc="-10" dirty="0">
                <a:latin typeface="Calibri"/>
                <a:cs typeface="Calibri"/>
              </a:rPr>
              <a:t>ile </a:t>
            </a:r>
            <a:r>
              <a:rPr sz="1800" dirty="0">
                <a:latin typeface="Calibri"/>
                <a:cs typeface="Calibri"/>
              </a:rPr>
              <a:t>% 6 </a:t>
            </a:r>
            <a:r>
              <a:rPr sz="1800" spc="-20" dirty="0">
                <a:latin typeface="Calibri"/>
                <a:cs typeface="Calibri"/>
              </a:rPr>
              <a:t>arasındadır.  Yüksek</a:t>
            </a:r>
            <a:r>
              <a:rPr sz="1800" spc="365" dirty="0">
                <a:latin typeface="Calibri"/>
                <a:cs typeface="Calibri"/>
              </a:rPr>
              <a:t> </a:t>
            </a:r>
            <a:r>
              <a:rPr sz="1800" spc="-15" dirty="0">
                <a:latin typeface="Calibri"/>
                <a:cs typeface="Calibri"/>
              </a:rPr>
              <a:t>kesafetlerde </a:t>
            </a:r>
            <a:r>
              <a:rPr sz="1800" spc="-5" dirty="0">
                <a:latin typeface="Calibri"/>
                <a:cs typeface="Calibri"/>
              </a:rPr>
              <a:t>ise,  genellikle </a:t>
            </a:r>
            <a:r>
              <a:rPr sz="1800" spc="-10" dirty="0">
                <a:latin typeface="Calibri"/>
                <a:cs typeface="Calibri"/>
              </a:rPr>
              <a:t>hurda kağıtlarda </a:t>
            </a:r>
            <a:r>
              <a:rPr sz="1800" dirty="0">
                <a:latin typeface="Calibri"/>
                <a:cs typeface="Calibri"/>
              </a:rPr>
              <a:t>% </a:t>
            </a:r>
            <a:r>
              <a:rPr sz="1800" spc="5" dirty="0">
                <a:latin typeface="Calibri"/>
                <a:cs typeface="Calibri"/>
              </a:rPr>
              <a:t>30 </a:t>
            </a:r>
            <a:r>
              <a:rPr sz="1800" spc="-15" dirty="0">
                <a:latin typeface="Calibri"/>
                <a:cs typeface="Calibri"/>
              </a:rPr>
              <a:t>lara </a:t>
            </a:r>
            <a:r>
              <a:rPr sz="1800" spc="-10" dirty="0">
                <a:latin typeface="Calibri"/>
                <a:cs typeface="Calibri"/>
              </a:rPr>
              <a:t>kadar </a:t>
            </a:r>
            <a:r>
              <a:rPr sz="1800" spc="-35" dirty="0">
                <a:latin typeface="Calibri"/>
                <a:cs typeface="Calibri"/>
              </a:rPr>
              <a:t>çıkar. </a:t>
            </a:r>
            <a:r>
              <a:rPr sz="1800" spc="-5" dirty="0">
                <a:latin typeface="Calibri"/>
                <a:cs typeface="Calibri"/>
              </a:rPr>
              <a:t>Öğütülecek </a:t>
            </a:r>
            <a:r>
              <a:rPr sz="1800" spc="-10" dirty="0">
                <a:latin typeface="Calibri"/>
                <a:cs typeface="Calibri"/>
              </a:rPr>
              <a:t>elyaflar </a:t>
            </a:r>
            <a:r>
              <a:rPr sz="1800" spc="-15" dirty="0">
                <a:latin typeface="Calibri"/>
                <a:cs typeface="Calibri"/>
              </a:rPr>
              <a:t>rotor </a:t>
            </a:r>
            <a:r>
              <a:rPr sz="1800" spc="-5" dirty="0">
                <a:latin typeface="Calibri"/>
                <a:cs typeface="Calibri"/>
              </a:rPr>
              <a:t>ve </a:t>
            </a:r>
            <a:r>
              <a:rPr sz="1800" spc="-15" dirty="0">
                <a:latin typeface="Calibri"/>
                <a:cs typeface="Calibri"/>
              </a:rPr>
              <a:t>stator </a:t>
            </a:r>
            <a:r>
              <a:rPr sz="1800" spc="-10" dirty="0">
                <a:latin typeface="Calibri"/>
                <a:cs typeface="Calibri"/>
              </a:rPr>
              <a:t>arasından  </a:t>
            </a:r>
            <a:r>
              <a:rPr sz="1800" spc="-20" dirty="0">
                <a:latin typeface="Calibri"/>
                <a:cs typeface="Calibri"/>
              </a:rPr>
              <a:t>geçirilirler.</a:t>
            </a:r>
            <a:endParaRPr sz="1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278" y="2188844"/>
            <a:ext cx="7097085" cy="46068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514" y="4318"/>
            <a:ext cx="4248150" cy="23145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753102" y="356743"/>
            <a:ext cx="3667125" cy="16097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383" y="17780"/>
            <a:ext cx="7773670" cy="848994"/>
          </a:xfrm>
          <a:prstGeom prst="rect">
            <a:avLst/>
          </a:prstGeom>
        </p:spPr>
        <p:txBody>
          <a:bodyPr vert="horz" wrap="square" lIns="0" tIns="12700" rIns="0" bIns="0" rtlCol="0">
            <a:spAutoFit/>
          </a:bodyPr>
          <a:lstStyle/>
          <a:p>
            <a:pPr marL="12700" marR="5702935">
              <a:lnSpc>
                <a:spcPct val="100000"/>
              </a:lnSpc>
              <a:spcBef>
                <a:spcPts val="100"/>
              </a:spcBef>
            </a:pPr>
            <a:r>
              <a:rPr sz="1800" b="1" spc="-10" dirty="0">
                <a:latin typeface="Calibri"/>
                <a:cs typeface="Calibri"/>
              </a:rPr>
              <a:t>Flotasyon</a:t>
            </a:r>
            <a:r>
              <a:rPr sz="1800" b="1" spc="-95" dirty="0">
                <a:latin typeface="Calibri"/>
                <a:cs typeface="Calibri"/>
              </a:rPr>
              <a:t> </a:t>
            </a:r>
            <a:r>
              <a:rPr sz="1800" b="1" spc="-15" dirty="0">
                <a:latin typeface="Calibri"/>
                <a:cs typeface="Calibri"/>
              </a:rPr>
              <a:t>(Yüzdürme)  </a:t>
            </a:r>
            <a:r>
              <a:rPr sz="1800" b="1" dirty="0">
                <a:latin typeface="Calibri"/>
                <a:cs typeface="Calibri"/>
              </a:rPr>
              <a:t>Seçici</a:t>
            </a:r>
            <a:r>
              <a:rPr sz="1800" b="1" spc="-40" dirty="0">
                <a:latin typeface="Calibri"/>
                <a:cs typeface="Calibri"/>
              </a:rPr>
              <a:t> </a:t>
            </a:r>
            <a:r>
              <a:rPr sz="1800" b="1" spc="-10" dirty="0">
                <a:latin typeface="Calibri"/>
                <a:cs typeface="Calibri"/>
              </a:rPr>
              <a:t>flotasyon</a:t>
            </a:r>
            <a:endParaRPr sz="1800">
              <a:latin typeface="Calibri"/>
              <a:cs typeface="Calibri"/>
            </a:endParaRPr>
          </a:p>
          <a:p>
            <a:pPr marL="12700">
              <a:lnSpc>
                <a:spcPct val="100000"/>
              </a:lnSpc>
            </a:pPr>
            <a:r>
              <a:rPr sz="1800" spc="-5" dirty="0">
                <a:latin typeface="Calibri"/>
                <a:cs typeface="Calibri"/>
              </a:rPr>
              <a:t>Seçici </a:t>
            </a:r>
            <a:r>
              <a:rPr sz="1800" spc="-10" dirty="0">
                <a:latin typeface="Calibri"/>
                <a:cs typeface="Calibri"/>
              </a:rPr>
              <a:t>flotasyon, </a:t>
            </a:r>
            <a:r>
              <a:rPr sz="1800" spc="-5" dirty="0">
                <a:latin typeface="Calibri"/>
                <a:cs typeface="Calibri"/>
              </a:rPr>
              <a:t>hamur hazırlama sistemlerinde, </a:t>
            </a:r>
            <a:r>
              <a:rPr sz="1800" spc="-10" dirty="0">
                <a:latin typeface="Calibri"/>
                <a:cs typeface="Calibri"/>
              </a:rPr>
              <a:t>kağıt üretim sürecinde</a:t>
            </a:r>
            <a:r>
              <a:rPr sz="1800" spc="30" dirty="0">
                <a:latin typeface="Calibri"/>
                <a:cs typeface="Calibri"/>
              </a:rPr>
              <a:t> </a:t>
            </a:r>
            <a:r>
              <a:rPr sz="1800" spc="-5" dirty="0">
                <a:latin typeface="Calibri"/>
                <a:cs typeface="Calibri"/>
              </a:rPr>
              <a:t>iyileşme</a:t>
            </a:r>
            <a:endParaRPr sz="1800">
              <a:latin typeface="Calibri"/>
              <a:cs typeface="Calibri"/>
            </a:endParaRPr>
          </a:p>
        </p:txBody>
      </p:sp>
      <p:sp>
        <p:nvSpPr>
          <p:cNvPr id="3" name="object 3"/>
          <p:cNvSpPr txBox="1"/>
          <p:nvPr/>
        </p:nvSpPr>
        <p:spPr>
          <a:xfrm>
            <a:off x="7981568" y="566369"/>
            <a:ext cx="104965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sağlanması</a:t>
            </a:r>
            <a:endParaRPr sz="1800">
              <a:latin typeface="Calibri"/>
              <a:cs typeface="Calibri"/>
            </a:endParaRPr>
          </a:p>
        </p:txBody>
      </p:sp>
      <p:sp>
        <p:nvSpPr>
          <p:cNvPr id="4" name="object 4"/>
          <p:cNvSpPr txBox="1"/>
          <p:nvPr/>
        </p:nvSpPr>
        <p:spPr>
          <a:xfrm>
            <a:off x="43383" y="840994"/>
            <a:ext cx="8031480" cy="299720"/>
          </a:xfrm>
          <a:prstGeom prst="rect">
            <a:avLst/>
          </a:prstGeom>
        </p:spPr>
        <p:txBody>
          <a:bodyPr vert="horz" wrap="square" lIns="0" tIns="12700" rIns="0" bIns="0" rtlCol="0">
            <a:spAutoFit/>
          </a:bodyPr>
          <a:lstStyle/>
          <a:p>
            <a:pPr marL="12700">
              <a:lnSpc>
                <a:spcPct val="100000"/>
              </a:lnSpc>
              <a:spcBef>
                <a:spcPts val="100"/>
              </a:spcBef>
              <a:tabLst>
                <a:tab pos="1000125" algn="l"/>
                <a:tab pos="1776095" algn="l"/>
                <a:tab pos="2616835" algn="l"/>
                <a:tab pos="3340735" algn="l"/>
                <a:tab pos="4726305" algn="l"/>
                <a:tab pos="5701030" algn="l"/>
                <a:tab pos="6299835" algn="l"/>
                <a:tab pos="7188200" algn="l"/>
              </a:tabLst>
            </a:pPr>
            <a:r>
              <a:rPr sz="1800" spc="-5" dirty="0">
                <a:latin typeface="Calibri"/>
                <a:cs typeface="Calibri"/>
              </a:rPr>
              <a:t>amacıyla	</a:t>
            </a:r>
            <a:r>
              <a:rPr sz="1800" spc="-25" dirty="0">
                <a:latin typeface="Calibri"/>
                <a:cs typeface="Calibri"/>
              </a:rPr>
              <a:t>yapılır.	</a:t>
            </a:r>
            <a:r>
              <a:rPr sz="1800" dirty="0">
                <a:latin typeface="Calibri"/>
                <a:cs typeface="Calibri"/>
              </a:rPr>
              <a:t>İşlemin	</a:t>
            </a:r>
            <a:r>
              <a:rPr sz="1800" spc="-5" dirty="0">
                <a:latin typeface="Calibri"/>
                <a:cs typeface="Calibri"/>
              </a:rPr>
              <a:t>amacı	</a:t>
            </a:r>
            <a:r>
              <a:rPr sz="1800" spc="-20" dirty="0">
                <a:latin typeface="Calibri"/>
                <a:cs typeface="Calibri"/>
              </a:rPr>
              <a:t>mürekkepler,	</a:t>
            </a:r>
            <a:r>
              <a:rPr sz="1800" spc="-10" dirty="0">
                <a:latin typeface="Calibri"/>
                <a:cs typeface="Calibri"/>
              </a:rPr>
              <a:t>yapışkan	</a:t>
            </a:r>
            <a:r>
              <a:rPr sz="1800" spc="-5" dirty="0">
                <a:latin typeface="Calibri"/>
                <a:cs typeface="Calibri"/>
              </a:rPr>
              <a:t>bant	artıkları	(Stickies)</a:t>
            </a:r>
            <a:endParaRPr sz="1800">
              <a:latin typeface="Calibri"/>
              <a:cs typeface="Calibri"/>
            </a:endParaRPr>
          </a:p>
        </p:txBody>
      </p:sp>
      <p:sp>
        <p:nvSpPr>
          <p:cNvPr id="5" name="object 5"/>
          <p:cNvSpPr txBox="1"/>
          <p:nvPr/>
        </p:nvSpPr>
        <p:spPr>
          <a:xfrm>
            <a:off x="8220836" y="840994"/>
            <a:ext cx="809625"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Calibri"/>
                <a:cs typeface="Calibri"/>
              </a:rPr>
              <a:t>k</a:t>
            </a:r>
            <a:r>
              <a:rPr sz="1800" dirty="0">
                <a:latin typeface="Calibri"/>
                <a:cs typeface="Calibri"/>
              </a:rPr>
              <a:t>a</a:t>
            </a:r>
            <a:r>
              <a:rPr sz="1800" spc="10" dirty="0">
                <a:latin typeface="Calibri"/>
                <a:cs typeface="Calibri"/>
              </a:rPr>
              <a:t>p</a:t>
            </a:r>
            <a:r>
              <a:rPr sz="1800" spc="-5" dirty="0">
                <a:latin typeface="Calibri"/>
                <a:cs typeface="Calibri"/>
              </a:rPr>
              <a:t>l</a:t>
            </a:r>
            <a:r>
              <a:rPr sz="1800" dirty="0">
                <a:latin typeface="Calibri"/>
                <a:cs typeface="Calibri"/>
              </a:rPr>
              <a:t>ama</a:t>
            </a:r>
            <a:endParaRPr sz="1800">
              <a:latin typeface="Calibri"/>
              <a:cs typeface="Calibri"/>
            </a:endParaRPr>
          </a:p>
        </p:txBody>
      </p:sp>
      <p:sp>
        <p:nvSpPr>
          <p:cNvPr id="6" name="object 6"/>
          <p:cNvSpPr txBox="1"/>
          <p:nvPr/>
        </p:nvSpPr>
        <p:spPr>
          <a:xfrm>
            <a:off x="43383" y="1115314"/>
            <a:ext cx="8987790" cy="167195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Calibri"/>
                <a:cs typeface="Calibri"/>
              </a:rPr>
              <a:t>pigmentleri, çeşitli tutkallar </a:t>
            </a:r>
            <a:r>
              <a:rPr sz="1800" dirty="0">
                <a:latin typeface="Calibri"/>
                <a:cs typeface="Calibri"/>
              </a:rPr>
              <a:t>gibi </a:t>
            </a:r>
            <a:r>
              <a:rPr sz="1800" spc="-5" dirty="0">
                <a:latin typeface="Calibri"/>
                <a:cs typeface="Calibri"/>
              </a:rPr>
              <a:t>kirlilikleri, hamurdan </a:t>
            </a:r>
            <a:r>
              <a:rPr sz="1800" spc="-20" dirty="0">
                <a:latin typeface="Calibri"/>
                <a:cs typeface="Calibri"/>
              </a:rPr>
              <a:t>uzaklaştırmaktır.</a:t>
            </a:r>
            <a:r>
              <a:rPr sz="1800" spc="365" dirty="0">
                <a:latin typeface="Calibri"/>
                <a:cs typeface="Calibri"/>
              </a:rPr>
              <a:t> </a:t>
            </a:r>
            <a:r>
              <a:rPr sz="1800" dirty="0">
                <a:latin typeface="Calibri"/>
                <a:cs typeface="Calibri"/>
              </a:rPr>
              <a:t>İşlem </a:t>
            </a:r>
            <a:r>
              <a:rPr sz="1800" spc="-10" dirty="0">
                <a:latin typeface="Calibri"/>
                <a:cs typeface="Calibri"/>
              </a:rPr>
              <a:t>sırasında </a:t>
            </a:r>
            <a:r>
              <a:rPr sz="1800" spc="-15" dirty="0">
                <a:latin typeface="Calibri"/>
                <a:cs typeface="Calibri"/>
              </a:rPr>
              <a:t>hava  </a:t>
            </a:r>
            <a:r>
              <a:rPr sz="1800" spc="-10" dirty="0">
                <a:latin typeface="Calibri"/>
                <a:cs typeface="Calibri"/>
              </a:rPr>
              <a:t>kabarcıkları </a:t>
            </a:r>
            <a:r>
              <a:rPr sz="1800" spc="-5" dirty="0">
                <a:latin typeface="Calibri"/>
                <a:cs typeface="Calibri"/>
              </a:rPr>
              <a:t>gerektiğinden, </a:t>
            </a:r>
            <a:r>
              <a:rPr sz="1800" spc="-10" dirty="0">
                <a:latin typeface="Calibri"/>
                <a:cs typeface="Calibri"/>
              </a:rPr>
              <a:t>ortama </a:t>
            </a:r>
            <a:r>
              <a:rPr sz="1800" spc="-15" dirty="0">
                <a:latin typeface="Calibri"/>
                <a:cs typeface="Calibri"/>
              </a:rPr>
              <a:t>hava </a:t>
            </a:r>
            <a:r>
              <a:rPr sz="1800" spc="-30" dirty="0">
                <a:latin typeface="Calibri"/>
                <a:cs typeface="Calibri"/>
              </a:rPr>
              <a:t>verilir. </a:t>
            </a:r>
            <a:r>
              <a:rPr sz="1800" spc="-15" dirty="0">
                <a:latin typeface="Calibri"/>
                <a:cs typeface="Calibri"/>
              </a:rPr>
              <a:t>Hava </a:t>
            </a:r>
            <a:r>
              <a:rPr sz="1800" spc="-10" dirty="0">
                <a:latin typeface="Calibri"/>
                <a:cs typeface="Calibri"/>
              </a:rPr>
              <a:t>kabarcıklarının </a:t>
            </a:r>
            <a:r>
              <a:rPr sz="1800" spc="-5" dirty="0">
                <a:latin typeface="Calibri"/>
                <a:cs typeface="Calibri"/>
              </a:rPr>
              <a:t>parçacıkları </a:t>
            </a:r>
            <a:r>
              <a:rPr sz="1800" spc="-10" dirty="0">
                <a:latin typeface="Calibri"/>
                <a:cs typeface="Calibri"/>
              </a:rPr>
              <a:t>yakalama  özelliği </a:t>
            </a:r>
            <a:r>
              <a:rPr sz="1800" spc="-40" dirty="0">
                <a:latin typeface="Calibri"/>
                <a:cs typeface="Calibri"/>
              </a:rPr>
              <a:t>vardır. </a:t>
            </a:r>
            <a:r>
              <a:rPr sz="1800" spc="-15" dirty="0">
                <a:latin typeface="Calibri"/>
                <a:cs typeface="Calibri"/>
              </a:rPr>
              <a:t>Parçacıklar hava </a:t>
            </a:r>
            <a:r>
              <a:rPr sz="1800" spc="-10" dirty="0">
                <a:latin typeface="Calibri"/>
                <a:cs typeface="Calibri"/>
              </a:rPr>
              <a:t>kabarcıklarına </a:t>
            </a:r>
            <a:r>
              <a:rPr sz="1800" spc="-5" dirty="0">
                <a:latin typeface="Calibri"/>
                <a:cs typeface="Calibri"/>
              </a:rPr>
              <a:t>tutunarak </a:t>
            </a:r>
            <a:r>
              <a:rPr sz="1800" spc="-15" dirty="0">
                <a:latin typeface="Calibri"/>
                <a:cs typeface="Calibri"/>
              </a:rPr>
              <a:t>yüzeye </a:t>
            </a:r>
            <a:r>
              <a:rPr sz="1800" spc="-20" dirty="0">
                <a:latin typeface="Calibri"/>
                <a:cs typeface="Calibri"/>
              </a:rPr>
              <a:t>tırmanırlar.</a:t>
            </a:r>
            <a:r>
              <a:rPr sz="1800" spc="365" dirty="0">
                <a:latin typeface="Calibri"/>
                <a:cs typeface="Calibri"/>
              </a:rPr>
              <a:t> </a:t>
            </a:r>
            <a:r>
              <a:rPr sz="1800" spc="-25" dirty="0">
                <a:latin typeface="Calibri"/>
                <a:cs typeface="Calibri"/>
              </a:rPr>
              <a:t>Yüzeyde </a:t>
            </a:r>
            <a:r>
              <a:rPr sz="1800" spc="-20" dirty="0">
                <a:latin typeface="Calibri"/>
                <a:cs typeface="Calibri"/>
              </a:rPr>
              <a:t>köpük  </a:t>
            </a:r>
            <a:r>
              <a:rPr sz="1800" spc="-5" dirty="0">
                <a:latin typeface="Calibri"/>
                <a:cs typeface="Calibri"/>
              </a:rPr>
              <a:t>birikimi </a:t>
            </a:r>
            <a:r>
              <a:rPr sz="1800" spc="-40" dirty="0">
                <a:latin typeface="Calibri"/>
                <a:cs typeface="Calibri"/>
              </a:rPr>
              <a:t>olur. </a:t>
            </a:r>
            <a:r>
              <a:rPr sz="1800" dirty="0">
                <a:latin typeface="Calibri"/>
                <a:cs typeface="Calibri"/>
              </a:rPr>
              <a:t>Bu </a:t>
            </a:r>
            <a:r>
              <a:rPr sz="1800" spc="-15" dirty="0">
                <a:latin typeface="Calibri"/>
                <a:cs typeface="Calibri"/>
              </a:rPr>
              <a:t>köpük </a:t>
            </a:r>
            <a:r>
              <a:rPr sz="1800" spc="-10" dirty="0">
                <a:latin typeface="Calibri"/>
                <a:cs typeface="Calibri"/>
              </a:rPr>
              <a:t>yüzeyden </a:t>
            </a:r>
            <a:r>
              <a:rPr sz="1800" spc="-20" dirty="0">
                <a:latin typeface="Calibri"/>
                <a:cs typeface="Calibri"/>
              </a:rPr>
              <a:t>uzaklaştırılır.  </a:t>
            </a:r>
            <a:r>
              <a:rPr sz="1800" spc="-15" dirty="0">
                <a:latin typeface="Calibri"/>
                <a:cs typeface="Calibri"/>
              </a:rPr>
              <a:t>Flotasyonun </a:t>
            </a:r>
            <a:r>
              <a:rPr sz="1800" spc="-5" dirty="0">
                <a:latin typeface="Calibri"/>
                <a:cs typeface="Calibri"/>
              </a:rPr>
              <a:t>amacı, </a:t>
            </a:r>
            <a:r>
              <a:rPr sz="1800" spc="-15" dirty="0">
                <a:latin typeface="Calibri"/>
                <a:cs typeface="Calibri"/>
              </a:rPr>
              <a:t>yararlı </a:t>
            </a:r>
            <a:r>
              <a:rPr sz="1800" spc="-10" dirty="0">
                <a:latin typeface="Calibri"/>
                <a:cs typeface="Calibri"/>
              </a:rPr>
              <a:t>elyafı </a:t>
            </a:r>
            <a:r>
              <a:rPr sz="1800" spc="-5" dirty="0">
                <a:latin typeface="Calibri"/>
                <a:cs typeface="Calibri"/>
              </a:rPr>
              <a:t>tutup, kir  parçacıklarını ortamdan </a:t>
            </a:r>
            <a:r>
              <a:rPr sz="1800" spc="-20" dirty="0">
                <a:latin typeface="Calibri"/>
                <a:cs typeface="Calibri"/>
              </a:rPr>
              <a:t>uzaklaştırmaktır. </a:t>
            </a:r>
            <a:r>
              <a:rPr sz="1800" dirty="0">
                <a:latin typeface="Calibri"/>
                <a:cs typeface="Calibri"/>
              </a:rPr>
              <a:t>Bu tür su </a:t>
            </a:r>
            <a:r>
              <a:rPr sz="1800" spc="-10" dirty="0">
                <a:latin typeface="Calibri"/>
                <a:cs typeface="Calibri"/>
              </a:rPr>
              <a:t>almayan </a:t>
            </a:r>
            <a:r>
              <a:rPr sz="1800" spc="-15" dirty="0">
                <a:latin typeface="Calibri"/>
                <a:cs typeface="Calibri"/>
              </a:rPr>
              <a:t>parçacıklara </a:t>
            </a:r>
            <a:r>
              <a:rPr sz="1800" spc="-10" dirty="0">
                <a:latin typeface="Calibri"/>
                <a:cs typeface="Calibri"/>
              </a:rPr>
              <a:t>hidrofobik parçacıklar  </a:t>
            </a:r>
            <a:r>
              <a:rPr sz="1800" spc="-35" dirty="0">
                <a:latin typeface="Calibri"/>
                <a:cs typeface="Calibri"/>
              </a:rPr>
              <a:t>denir.</a:t>
            </a:r>
            <a:endParaRPr sz="1800">
              <a:latin typeface="Calibri"/>
              <a:cs typeface="Calibri"/>
            </a:endParaRPr>
          </a:p>
        </p:txBody>
      </p:sp>
      <p:sp>
        <p:nvSpPr>
          <p:cNvPr id="7" name="object 7"/>
          <p:cNvSpPr/>
          <p:nvPr/>
        </p:nvSpPr>
        <p:spPr>
          <a:xfrm>
            <a:off x="225981" y="2886494"/>
            <a:ext cx="8551180" cy="337502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3067050" y="6264046"/>
            <a:ext cx="33439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Kadant-Lamort tipi </a:t>
            </a:r>
            <a:r>
              <a:rPr sz="1800" spc="-15" dirty="0">
                <a:latin typeface="Calibri"/>
                <a:cs typeface="Calibri"/>
              </a:rPr>
              <a:t>flotasyon</a:t>
            </a:r>
            <a:r>
              <a:rPr sz="1800" spc="-30" dirty="0">
                <a:latin typeface="Calibri"/>
                <a:cs typeface="Calibri"/>
              </a:rPr>
              <a:t> </a:t>
            </a:r>
            <a:r>
              <a:rPr sz="1800" spc="-5" dirty="0">
                <a:latin typeface="Calibri"/>
                <a:cs typeface="Calibri"/>
              </a:rPr>
              <a:t>ünitesi</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3796" y="255401"/>
            <a:ext cx="8019432" cy="30307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7593" y="3740295"/>
            <a:ext cx="8328786" cy="289770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443732" y="3263010"/>
            <a:ext cx="22339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Metso </a:t>
            </a:r>
            <a:r>
              <a:rPr sz="1800" spc="-15" dirty="0">
                <a:latin typeface="Calibri"/>
                <a:cs typeface="Calibri"/>
              </a:rPr>
              <a:t>Flotasyon</a:t>
            </a:r>
            <a:r>
              <a:rPr sz="1800" spc="-40" dirty="0">
                <a:latin typeface="Calibri"/>
                <a:cs typeface="Calibri"/>
              </a:rPr>
              <a:t> </a:t>
            </a:r>
            <a:r>
              <a:rPr sz="1800" spc="-5" dirty="0">
                <a:latin typeface="Calibri"/>
                <a:cs typeface="Calibri"/>
              </a:rPr>
              <a:t>ünitesi</a:t>
            </a:r>
            <a:endParaRPr sz="1800">
              <a:latin typeface="Calibri"/>
              <a:cs typeface="Calibri"/>
            </a:endParaRPr>
          </a:p>
        </p:txBody>
      </p:sp>
      <p:sp>
        <p:nvSpPr>
          <p:cNvPr id="5" name="object 5"/>
          <p:cNvSpPr txBox="1"/>
          <p:nvPr/>
        </p:nvSpPr>
        <p:spPr>
          <a:xfrm>
            <a:off x="3283077" y="6472529"/>
            <a:ext cx="213106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Voith </a:t>
            </a:r>
            <a:r>
              <a:rPr sz="1800" spc="-15" dirty="0">
                <a:latin typeface="Calibri"/>
                <a:cs typeface="Calibri"/>
              </a:rPr>
              <a:t>Flotasyon</a:t>
            </a:r>
            <a:r>
              <a:rPr sz="1800" spc="-10" dirty="0">
                <a:latin typeface="Calibri"/>
                <a:cs typeface="Calibri"/>
              </a:rPr>
              <a:t> </a:t>
            </a:r>
            <a:r>
              <a:rPr sz="1800" spc="-5" dirty="0">
                <a:latin typeface="Calibri"/>
                <a:cs typeface="Calibri"/>
              </a:rPr>
              <a:t>ünitesi</a:t>
            </a:r>
            <a:endParaRPr sz="1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067" y="278333"/>
            <a:ext cx="9030335" cy="5469890"/>
          </a:xfrm>
          <a:prstGeom prst="rect">
            <a:avLst/>
          </a:prstGeom>
        </p:spPr>
        <p:txBody>
          <a:bodyPr vert="horz" wrap="square" lIns="0" tIns="12700" rIns="0" bIns="0" rtlCol="0">
            <a:spAutoFit/>
          </a:bodyPr>
          <a:lstStyle/>
          <a:p>
            <a:pPr marL="55244">
              <a:lnSpc>
                <a:spcPct val="100000"/>
              </a:lnSpc>
              <a:spcBef>
                <a:spcPts val="100"/>
              </a:spcBef>
            </a:pPr>
            <a:r>
              <a:rPr sz="1800" b="1" spc="-5" dirty="0">
                <a:latin typeface="Calibri"/>
                <a:cs typeface="Calibri"/>
              </a:rPr>
              <a:t>Selülozun yıkanması </a:t>
            </a:r>
            <a:r>
              <a:rPr sz="1800" b="1" spc="-10" dirty="0">
                <a:latin typeface="Calibri"/>
                <a:cs typeface="Calibri"/>
              </a:rPr>
              <a:t>ve</a:t>
            </a:r>
            <a:r>
              <a:rPr sz="1800" b="1" spc="-75" dirty="0">
                <a:latin typeface="Calibri"/>
                <a:cs typeface="Calibri"/>
              </a:rPr>
              <a:t> </a:t>
            </a:r>
            <a:r>
              <a:rPr sz="1800" b="1" spc="-5" dirty="0">
                <a:latin typeface="Calibri"/>
                <a:cs typeface="Calibri"/>
              </a:rPr>
              <a:t>ağartılması</a:t>
            </a:r>
            <a:endParaRPr sz="1800">
              <a:latin typeface="Calibri"/>
              <a:cs typeface="Calibri"/>
            </a:endParaRPr>
          </a:p>
          <a:p>
            <a:pPr>
              <a:lnSpc>
                <a:spcPct val="100000"/>
              </a:lnSpc>
              <a:spcBef>
                <a:spcPts val="35"/>
              </a:spcBef>
            </a:pPr>
            <a:endParaRPr sz="1850">
              <a:latin typeface="Times New Roman"/>
              <a:cs typeface="Times New Roman"/>
            </a:endParaRPr>
          </a:p>
          <a:p>
            <a:pPr marL="55244" marR="5080" algn="just">
              <a:lnSpc>
                <a:spcPct val="100000"/>
              </a:lnSpc>
            </a:pPr>
            <a:r>
              <a:rPr sz="1800" spc="-25" dirty="0">
                <a:latin typeface="Calibri"/>
                <a:cs typeface="Calibri"/>
              </a:rPr>
              <a:t>Yıkama </a:t>
            </a:r>
            <a:r>
              <a:rPr sz="1800" spc="-5" dirty="0">
                <a:latin typeface="Calibri"/>
                <a:cs typeface="Calibri"/>
              </a:rPr>
              <a:t>işlemi </a:t>
            </a:r>
            <a:r>
              <a:rPr sz="1800" dirty="0">
                <a:latin typeface="Calibri"/>
                <a:cs typeface="Calibri"/>
              </a:rPr>
              <a:t>her tür </a:t>
            </a:r>
            <a:r>
              <a:rPr sz="1800" spc="-5" dirty="0">
                <a:latin typeface="Calibri"/>
                <a:cs typeface="Calibri"/>
              </a:rPr>
              <a:t>selüloz üretiminde </a:t>
            </a:r>
            <a:r>
              <a:rPr sz="1800" spc="-20" dirty="0">
                <a:latin typeface="Calibri"/>
                <a:cs typeface="Calibri"/>
              </a:rPr>
              <a:t>yapılmaktadır. </a:t>
            </a:r>
            <a:r>
              <a:rPr sz="1800" dirty="0">
                <a:latin typeface="Calibri"/>
                <a:cs typeface="Calibri"/>
              </a:rPr>
              <a:t>Bu </a:t>
            </a:r>
            <a:r>
              <a:rPr sz="1800" spc="-5" dirty="0">
                <a:latin typeface="Calibri"/>
                <a:cs typeface="Calibri"/>
              </a:rPr>
              <a:t>nedenle </a:t>
            </a:r>
            <a:r>
              <a:rPr sz="1800" spc="-20" dirty="0">
                <a:latin typeface="Calibri"/>
                <a:cs typeface="Calibri"/>
              </a:rPr>
              <a:t>önemlidir. </a:t>
            </a:r>
            <a:r>
              <a:rPr sz="1800" spc="-25" dirty="0">
                <a:latin typeface="Calibri"/>
                <a:cs typeface="Calibri"/>
              </a:rPr>
              <a:t>Yıkama </a:t>
            </a:r>
            <a:r>
              <a:rPr sz="1800" spc="-5" dirty="0">
                <a:latin typeface="Calibri"/>
                <a:cs typeface="Calibri"/>
              </a:rPr>
              <a:t>aslında  </a:t>
            </a:r>
            <a:r>
              <a:rPr sz="1800" spc="-15" dirty="0">
                <a:latin typeface="Calibri"/>
                <a:cs typeface="Calibri"/>
              </a:rPr>
              <a:t>kimya </a:t>
            </a:r>
            <a:r>
              <a:rPr sz="1800" spc="-5" dirty="0">
                <a:latin typeface="Calibri"/>
                <a:cs typeface="Calibri"/>
              </a:rPr>
              <a:t>mühendisliğindeki temel </a:t>
            </a:r>
            <a:r>
              <a:rPr sz="1800" spc="-10" dirty="0">
                <a:latin typeface="Calibri"/>
                <a:cs typeface="Calibri"/>
              </a:rPr>
              <a:t>işlemlerden </a:t>
            </a:r>
            <a:r>
              <a:rPr sz="1800" spc="-5" dirty="0">
                <a:latin typeface="Calibri"/>
                <a:cs typeface="Calibri"/>
              </a:rPr>
              <a:t>biridir ve </a:t>
            </a:r>
            <a:r>
              <a:rPr sz="1800" dirty="0">
                <a:latin typeface="Calibri"/>
                <a:cs typeface="Calibri"/>
              </a:rPr>
              <a:t>amaç </a:t>
            </a:r>
            <a:r>
              <a:rPr sz="1800" spc="-15" dirty="0">
                <a:latin typeface="Calibri"/>
                <a:cs typeface="Calibri"/>
              </a:rPr>
              <a:t>katı </a:t>
            </a:r>
            <a:r>
              <a:rPr sz="1800" spc="-5" dirty="0">
                <a:latin typeface="Calibri"/>
                <a:cs typeface="Calibri"/>
              </a:rPr>
              <a:t>içinden sıvının </a:t>
            </a:r>
            <a:r>
              <a:rPr sz="1800" spc="-20" dirty="0">
                <a:latin typeface="Calibri"/>
                <a:cs typeface="Calibri"/>
              </a:rPr>
              <a:t>alınmasıdır.  </a:t>
            </a:r>
            <a:r>
              <a:rPr sz="1800" spc="-25" dirty="0">
                <a:latin typeface="Calibri"/>
                <a:cs typeface="Calibri"/>
              </a:rPr>
              <a:t>Yıkama </a:t>
            </a:r>
            <a:r>
              <a:rPr sz="1800" spc="-5" dirty="0">
                <a:latin typeface="Calibri"/>
                <a:cs typeface="Calibri"/>
              </a:rPr>
              <a:t>işlemi </a:t>
            </a:r>
            <a:r>
              <a:rPr sz="1800" spc="-10" dirty="0">
                <a:latin typeface="Calibri"/>
                <a:cs typeface="Calibri"/>
              </a:rPr>
              <a:t>kimyasal selülozda </a:t>
            </a:r>
            <a:r>
              <a:rPr sz="1800" spc="-5" dirty="0">
                <a:latin typeface="Calibri"/>
                <a:cs typeface="Calibri"/>
              </a:rPr>
              <a:t>mekanik </a:t>
            </a:r>
            <a:r>
              <a:rPr sz="1800" spc="-10" dirty="0">
                <a:latin typeface="Calibri"/>
                <a:cs typeface="Calibri"/>
              </a:rPr>
              <a:t>selüloza </a:t>
            </a:r>
            <a:r>
              <a:rPr sz="1800" spc="-15" dirty="0">
                <a:latin typeface="Calibri"/>
                <a:cs typeface="Calibri"/>
              </a:rPr>
              <a:t>göre </a:t>
            </a:r>
            <a:r>
              <a:rPr sz="1800" spc="-5" dirty="0">
                <a:latin typeface="Calibri"/>
                <a:cs typeface="Calibri"/>
              </a:rPr>
              <a:t>daha çok </a:t>
            </a:r>
            <a:r>
              <a:rPr sz="1800" spc="-15" dirty="0">
                <a:latin typeface="Calibri"/>
                <a:cs typeface="Calibri"/>
              </a:rPr>
              <a:t>detaylı </a:t>
            </a:r>
            <a:r>
              <a:rPr sz="1800" spc="-5" dirty="0">
                <a:latin typeface="Calibri"/>
                <a:cs typeface="Calibri"/>
              </a:rPr>
              <a:t>ve işin </a:t>
            </a:r>
            <a:r>
              <a:rPr sz="1800" spc="-10" dirty="0">
                <a:latin typeface="Calibri"/>
                <a:cs typeface="Calibri"/>
              </a:rPr>
              <a:t>ekonomisiyle  </a:t>
            </a:r>
            <a:r>
              <a:rPr sz="1800" spc="-25" dirty="0">
                <a:latin typeface="Calibri"/>
                <a:cs typeface="Calibri"/>
              </a:rPr>
              <a:t>ilgilidir. </a:t>
            </a:r>
            <a:r>
              <a:rPr sz="1800" dirty="0">
                <a:latin typeface="Calibri"/>
                <a:cs typeface="Calibri"/>
              </a:rPr>
              <a:t>Bu </a:t>
            </a:r>
            <a:r>
              <a:rPr sz="1800" spc="-5" dirty="0">
                <a:latin typeface="Calibri"/>
                <a:cs typeface="Calibri"/>
              </a:rPr>
              <a:t>nedenle </a:t>
            </a:r>
            <a:r>
              <a:rPr sz="1800" spc="-20" dirty="0">
                <a:latin typeface="Calibri"/>
                <a:cs typeface="Calibri"/>
              </a:rPr>
              <a:t>özel </a:t>
            </a:r>
            <a:r>
              <a:rPr sz="1800" spc="-10" dirty="0">
                <a:latin typeface="Calibri"/>
                <a:cs typeface="Calibri"/>
              </a:rPr>
              <a:t>olarak kimyasal selülozun </a:t>
            </a:r>
            <a:r>
              <a:rPr sz="1800" spc="-5" dirty="0">
                <a:latin typeface="Calibri"/>
                <a:cs typeface="Calibri"/>
              </a:rPr>
              <a:t>yıkanması </a:t>
            </a:r>
            <a:r>
              <a:rPr sz="1800" spc="-20" dirty="0">
                <a:latin typeface="Calibri"/>
                <a:cs typeface="Calibri"/>
              </a:rPr>
              <a:t>verilecektir. </a:t>
            </a:r>
            <a:r>
              <a:rPr sz="1800" spc="-10" dirty="0">
                <a:latin typeface="Calibri"/>
                <a:cs typeface="Calibri"/>
              </a:rPr>
              <a:t>Selüloz üretiminin ilk  zamanlarında, yıkama selülozun </a:t>
            </a:r>
            <a:r>
              <a:rPr sz="1800" spc="-5" dirty="0">
                <a:latin typeface="Calibri"/>
                <a:cs typeface="Calibri"/>
              </a:rPr>
              <a:t>temizliği için </a:t>
            </a:r>
            <a:r>
              <a:rPr sz="1800" spc="-15" dirty="0">
                <a:latin typeface="Calibri"/>
                <a:cs typeface="Calibri"/>
              </a:rPr>
              <a:t>yapılmaktaydı. </a:t>
            </a:r>
            <a:r>
              <a:rPr sz="1800" spc="-5" dirty="0">
                <a:latin typeface="Calibri"/>
                <a:cs typeface="Calibri"/>
              </a:rPr>
              <a:t>Mekanik </a:t>
            </a:r>
            <a:r>
              <a:rPr sz="1800" spc="-10" dirty="0">
                <a:latin typeface="Calibri"/>
                <a:cs typeface="Calibri"/>
              </a:rPr>
              <a:t>selüloz </a:t>
            </a:r>
            <a:r>
              <a:rPr sz="1800" spc="-5" dirty="0">
                <a:latin typeface="Calibri"/>
                <a:cs typeface="Calibri"/>
              </a:rPr>
              <a:t>üretiminde halen  </a:t>
            </a:r>
            <a:r>
              <a:rPr sz="1800" dirty="0">
                <a:latin typeface="Calibri"/>
                <a:cs typeface="Calibri"/>
              </a:rPr>
              <a:t>bu </a:t>
            </a:r>
            <a:r>
              <a:rPr sz="1800" spc="-5" dirty="0">
                <a:latin typeface="Calibri"/>
                <a:cs typeface="Calibri"/>
              </a:rPr>
              <a:t>amacı </a:t>
            </a:r>
            <a:r>
              <a:rPr sz="1800" spc="-20" dirty="0">
                <a:latin typeface="Calibri"/>
                <a:cs typeface="Calibri"/>
              </a:rPr>
              <a:t>gütmektedir. </a:t>
            </a:r>
            <a:r>
              <a:rPr sz="1800" spc="-5" dirty="0">
                <a:latin typeface="Calibri"/>
                <a:cs typeface="Calibri"/>
              </a:rPr>
              <a:t>Daha sonraları, </a:t>
            </a:r>
            <a:r>
              <a:rPr sz="1800" spc="-10" dirty="0">
                <a:latin typeface="Calibri"/>
                <a:cs typeface="Calibri"/>
              </a:rPr>
              <a:t>atık </a:t>
            </a:r>
            <a:r>
              <a:rPr sz="1800" dirty="0">
                <a:latin typeface="Calibri"/>
                <a:cs typeface="Calibri"/>
              </a:rPr>
              <a:t>suyun </a:t>
            </a:r>
            <a:r>
              <a:rPr sz="1800" spc="-15" dirty="0">
                <a:latin typeface="Calibri"/>
                <a:cs typeface="Calibri"/>
              </a:rPr>
              <a:t>çevreye </a:t>
            </a:r>
            <a:r>
              <a:rPr sz="1800" spc="-5" dirty="0">
                <a:latin typeface="Calibri"/>
                <a:cs typeface="Calibri"/>
              </a:rPr>
              <a:t>etkisi ve </a:t>
            </a:r>
            <a:r>
              <a:rPr sz="1800" spc="-15" dirty="0">
                <a:latin typeface="Calibri"/>
                <a:cs typeface="Calibri"/>
              </a:rPr>
              <a:t>ekonomi </a:t>
            </a:r>
            <a:r>
              <a:rPr sz="1800" spc="-5" dirty="0">
                <a:latin typeface="Calibri"/>
                <a:cs typeface="Calibri"/>
              </a:rPr>
              <a:t>ön plana </a:t>
            </a:r>
            <a:r>
              <a:rPr sz="1800" spc="-25" dirty="0">
                <a:latin typeface="Calibri"/>
                <a:cs typeface="Calibri"/>
              </a:rPr>
              <a:t>çıkmıştır.  </a:t>
            </a:r>
            <a:r>
              <a:rPr sz="1800" spc="-10" dirty="0">
                <a:latin typeface="Calibri"/>
                <a:cs typeface="Calibri"/>
              </a:rPr>
              <a:t>Özellikle </a:t>
            </a:r>
            <a:r>
              <a:rPr sz="1800" spc="-15" dirty="0">
                <a:latin typeface="Calibri"/>
                <a:cs typeface="Calibri"/>
              </a:rPr>
              <a:t>kraft </a:t>
            </a:r>
            <a:r>
              <a:rPr sz="1800" spc="-5" dirty="0">
                <a:latin typeface="Calibri"/>
                <a:cs typeface="Calibri"/>
              </a:rPr>
              <a:t>sürecinde kullanılan </a:t>
            </a:r>
            <a:r>
              <a:rPr sz="1800" spc="-15" dirty="0">
                <a:latin typeface="Calibri"/>
                <a:cs typeface="Calibri"/>
              </a:rPr>
              <a:t>sudkostik </a:t>
            </a:r>
            <a:r>
              <a:rPr sz="1800" spc="-5" dirty="0">
                <a:latin typeface="Calibri"/>
                <a:cs typeface="Calibri"/>
              </a:rPr>
              <a:t>ve sodyum </a:t>
            </a:r>
            <a:r>
              <a:rPr sz="1800" spc="-10" dirty="0">
                <a:latin typeface="Calibri"/>
                <a:cs typeface="Calibri"/>
              </a:rPr>
              <a:t>sülfat görece olarak </a:t>
            </a:r>
            <a:r>
              <a:rPr sz="1800" spc="-5" dirty="0">
                <a:latin typeface="Calibri"/>
                <a:cs typeface="Calibri"/>
              </a:rPr>
              <a:t>pahalı  </a:t>
            </a:r>
            <a:r>
              <a:rPr sz="1800" spc="-25" dirty="0">
                <a:latin typeface="Calibri"/>
                <a:cs typeface="Calibri"/>
              </a:rPr>
              <a:t>kimyasallardır. </a:t>
            </a:r>
            <a:r>
              <a:rPr sz="1800" spc="-5" dirty="0">
                <a:latin typeface="Calibri"/>
                <a:cs typeface="Calibri"/>
              </a:rPr>
              <a:t>Pişiriciden selülozla </a:t>
            </a:r>
            <a:r>
              <a:rPr sz="1800" spc="-10" dirty="0">
                <a:latin typeface="Calibri"/>
                <a:cs typeface="Calibri"/>
              </a:rPr>
              <a:t>birlikte </a:t>
            </a:r>
            <a:r>
              <a:rPr sz="1800" spc="-15" dirty="0">
                <a:latin typeface="Calibri"/>
                <a:cs typeface="Calibri"/>
              </a:rPr>
              <a:t>çıkan </a:t>
            </a:r>
            <a:r>
              <a:rPr sz="1800" spc="-20" dirty="0">
                <a:latin typeface="Calibri"/>
                <a:cs typeface="Calibri"/>
              </a:rPr>
              <a:t>likör </a:t>
            </a:r>
            <a:r>
              <a:rPr sz="1800" spc="-5" dirty="0">
                <a:latin typeface="Calibri"/>
                <a:cs typeface="Calibri"/>
              </a:rPr>
              <a:t>için sadece değerli </a:t>
            </a:r>
            <a:r>
              <a:rPr sz="1800" spc="-10" dirty="0">
                <a:latin typeface="Calibri"/>
                <a:cs typeface="Calibri"/>
              </a:rPr>
              <a:t>kimyasallar </a:t>
            </a:r>
            <a:r>
              <a:rPr sz="1800" spc="-5" dirty="0">
                <a:latin typeface="Calibri"/>
                <a:cs typeface="Calibri"/>
              </a:rPr>
              <a:t>değil, aynı  zamanda çözünmüş </a:t>
            </a:r>
            <a:r>
              <a:rPr sz="1800" spc="-10" dirty="0">
                <a:latin typeface="Calibri"/>
                <a:cs typeface="Calibri"/>
              </a:rPr>
              <a:t>başka </a:t>
            </a:r>
            <a:r>
              <a:rPr sz="1800" spc="-5" dirty="0">
                <a:latin typeface="Calibri"/>
                <a:cs typeface="Calibri"/>
              </a:rPr>
              <a:t>odun </a:t>
            </a:r>
            <a:r>
              <a:rPr sz="1800" spc="-10" dirty="0">
                <a:latin typeface="Calibri"/>
                <a:cs typeface="Calibri"/>
              </a:rPr>
              <a:t>yan </a:t>
            </a:r>
            <a:r>
              <a:rPr sz="1800" spc="-5" dirty="0">
                <a:latin typeface="Calibri"/>
                <a:cs typeface="Calibri"/>
              </a:rPr>
              <a:t>ürünleri </a:t>
            </a:r>
            <a:r>
              <a:rPr sz="1800" dirty="0">
                <a:latin typeface="Calibri"/>
                <a:cs typeface="Calibri"/>
              </a:rPr>
              <a:t>de </a:t>
            </a:r>
            <a:r>
              <a:rPr sz="1800" spc="-20" dirty="0">
                <a:latin typeface="Calibri"/>
                <a:cs typeface="Calibri"/>
              </a:rPr>
              <a:t>bulunmaktadır. </a:t>
            </a:r>
            <a:r>
              <a:rPr sz="1800" spc="-10" dirty="0">
                <a:latin typeface="Calibri"/>
                <a:cs typeface="Calibri"/>
              </a:rPr>
              <a:t>Bunlara </a:t>
            </a:r>
            <a:r>
              <a:rPr sz="1800" spc="-5" dirty="0">
                <a:latin typeface="Calibri"/>
                <a:cs typeface="Calibri"/>
              </a:rPr>
              <a:t>çözünmüş </a:t>
            </a:r>
            <a:r>
              <a:rPr sz="1800" spc="-15" dirty="0">
                <a:latin typeface="Calibri"/>
                <a:cs typeface="Calibri"/>
              </a:rPr>
              <a:t>katı </a:t>
            </a:r>
            <a:r>
              <a:rPr sz="1800" dirty="0">
                <a:latin typeface="Calibri"/>
                <a:cs typeface="Calibri"/>
              </a:rPr>
              <a:t>maddeler  </a:t>
            </a:r>
            <a:r>
              <a:rPr sz="1800" spc="-5" dirty="0">
                <a:latin typeface="Calibri"/>
                <a:cs typeface="Calibri"/>
              </a:rPr>
              <a:t>denilmektedir (DS). Çözünmüş </a:t>
            </a:r>
            <a:r>
              <a:rPr sz="1800" spc="-15" dirty="0">
                <a:latin typeface="Calibri"/>
                <a:cs typeface="Calibri"/>
              </a:rPr>
              <a:t>katı </a:t>
            </a:r>
            <a:r>
              <a:rPr sz="1800" dirty="0">
                <a:latin typeface="Calibri"/>
                <a:cs typeface="Calibri"/>
              </a:rPr>
              <a:t>madde </a:t>
            </a:r>
            <a:r>
              <a:rPr sz="1800" spc="-5" dirty="0">
                <a:latin typeface="Calibri"/>
                <a:cs typeface="Calibri"/>
              </a:rPr>
              <a:t>miktarı </a:t>
            </a:r>
            <a:r>
              <a:rPr sz="1800" dirty="0">
                <a:latin typeface="Calibri"/>
                <a:cs typeface="Calibri"/>
              </a:rPr>
              <a:t>bir </a:t>
            </a:r>
            <a:r>
              <a:rPr sz="1800" spc="-55" dirty="0">
                <a:latin typeface="Calibri"/>
                <a:cs typeface="Calibri"/>
              </a:rPr>
              <a:t>Ton </a:t>
            </a:r>
            <a:r>
              <a:rPr sz="1800" spc="-15" dirty="0">
                <a:latin typeface="Calibri"/>
                <a:cs typeface="Calibri"/>
              </a:rPr>
              <a:t>kraft </a:t>
            </a:r>
            <a:r>
              <a:rPr sz="1800" spc="-10" dirty="0">
                <a:latin typeface="Calibri"/>
                <a:cs typeface="Calibri"/>
              </a:rPr>
              <a:t>selülozu </a:t>
            </a:r>
            <a:r>
              <a:rPr sz="1800" spc="-5" dirty="0">
                <a:latin typeface="Calibri"/>
                <a:cs typeface="Calibri"/>
              </a:rPr>
              <a:t>için </a:t>
            </a:r>
            <a:r>
              <a:rPr sz="1800" dirty="0">
                <a:latin typeface="Calibri"/>
                <a:cs typeface="Calibri"/>
              </a:rPr>
              <a:t>1,5 </a:t>
            </a:r>
            <a:r>
              <a:rPr sz="1800" spc="-10" dirty="0">
                <a:latin typeface="Calibri"/>
                <a:cs typeface="Calibri"/>
              </a:rPr>
              <a:t>ton </a:t>
            </a:r>
            <a:r>
              <a:rPr sz="1800" spc="-5" dirty="0">
                <a:latin typeface="Calibri"/>
                <a:cs typeface="Calibri"/>
              </a:rPr>
              <a:t>ve </a:t>
            </a:r>
            <a:r>
              <a:rPr sz="1800" dirty="0">
                <a:latin typeface="Calibri"/>
                <a:cs typeface="Calibri"/>
              </a:rPr>
              <a:t>bir </a:t>
            </a:r>
            <a:r>
              <a:rPr sz="1800" spc="-10" dirty="0">
                <a:latin typeface="Calibri"/>
                <a:cs typeface="Calibri"/>
              </a:rPr>
              <a:t>ton  </a:t>
            </a:r>
            <a:r>
              <a:rPr sz="1800" spc="-5" dirty="0">
                <a:latin typeface="Calibri"/>
                <a:cs typeface="Calibri"/>
              </a:rPr>
              <a:t>sülfit </a:t>
            </a:r>
            <a:r>
              <a:rPr sz="1800" spc="-10" dirty="0">
                <a:latin typeface="Calibri"/>
                <a:cs typeface="Calibri"/>
              </a:rPr>
              <a:t>selülozu için </a:t>
            </a:r>
            <a:r>
              <a:rPr sz="1800" spc="-5" dirty="0">
                <a:latin typeface="Calibri"/>
                <a:cs typeface="Calibri"/>
              </a:rPr>
              <a:t>1,3</a:t>
            </a:r>
            <a:r>
              <a:rPr sz="1800" spc="80" dirty="0">
                <a:latin typeface="Calibri"/>
                <a:cs typeface="Calibri"/>
              </a:rPr>
              <a:t> </a:t>
            </a:r>
            <a:r>
              <a:rPr sz="1800" spc="-30" dirty="0">
                <a:latin typeface="Calibri"/>
                <a:cs typeface="Calibri"/>
              </a:rPr>
              <a:t>tondur.</a:t>
            </a:r>
            <a:endParaRPr sz="1800">
              <a:latin typeface="Calibri"/>
              <a:cs typeface="Calibri"/>
            </a:endParaRPr>
          </a:p>
          <a:p>
            <a:pPr marL="44450" marR="121285" algn="just">
              <a:lnSpc>
                <a:spcPct val="100000"/>
              </a:lnSpc>
              <a:spcBef>
                <a:spcPts val="1005"/>
              </a:spcBef>
            </a:pPr>
            <a:r>
              <a:rPr sz="1800" spc="-5" dirty="0">
                <a:latin typeface="Calibri"/>
                <a:cs typeface="Calibri"/>
              </a:rPr>
              <a:t>Günümüzde </a:t>
            </a:r>
            <a:r>
              <a:rPr sz="1800" spc="-15" dirty="0">
                <a:latin typeface="Calibri"/>
                <a:cs typeface="Calibri"/>
              </a:rPr>
              <a:t>likörün </a:t>
            </a:r>
            <a:r>
              <a:rPr sz="1800" dirty="0">
                <a:latin typeface="Calibri"/>
                <a:cs typeface="Calibri"/>
              </a:rPr>
              <a:t>% 99 u </a:t>
            </a:r>
            <a:r>
              <a:rPr sz="1800" spc="-10" dirty="0">
                <a:latin typeface="Calibri"/>
                <a:cs typeface="Calibri"/>
              </a:rPr>
              <a:t>selülozdan yıkanarak alınmakta </a:t>
            </a:r>
            <a:r>
              <a:rPr sz="1800" spc="-5" dirty="0">
                <a:latin typeface="Calibri"/>
                <a:cs typeface="Calibri"/>
              </a:rPr>
              <a:t>ve geri </a:t>
            </a:r>
            <a:r>
              <a:rPr sz="1800" spc="-10" dirty="0">
                <a:latin typeface="Calibri"/>
                <a:cs typeface="Calibri"/>
              </a:rPr>
              <a:t>kazanma </a:t>
            </a:r>
            <a:r>
              <a:rPr sz="1800" spc="-5" dirty="0">
                <a:latin typeface="Calibri"/>
                <a:cs typeface="Calibri"/>
              </a:rPr>
              <a:t>işlemine tabi  </a:t>
            </a:r>
            <a:r>
              <a:rPr sz="1800" spc="-20" dirty="0">
                <a:latin typeface="Calibri"/>
                <a:cs typeface="Calibri"/>
              </a:rPr>
              <a:t>tutulmaktadır. </a:t>
            </a:r>
            <a:r>
              <a:rPr sz="1800" spc="-10" dirty="0">
                <a:latin typeface="Calibri"/>
                <a:cs typeface="Calibri"/>
              </a:rPr>
              <a:t>Kimyasallar </a:t>
            </a:r>
            <a:r>
              <a:rPr sz="1800" spc="-5" dirty="0">
                <a:latin typeface="Calibri"/>
                <a:cs typeface="Calibri"/>
              </a:rPr>
              <a:t>geri </a:t>
            </a:r>
            <a:r>
              <a:rPr sz="1800" spc="-15" dirty="0">
                <a:latin typeface="Calibri"/>
                <a:cs typeface="Calibri"/>
              </a:rPr>
              <a:t>kazanılırken </a:t>
            </a:r>
            <a:r>
              <a:rPr sz="1800" spc="-5" dirty="0">
                <a:latin typeface="Calibri"/>
                <a:cs typeface="Calibri"/>
              </a:rPr>
              <a:t>çözünmüş </a:t>
            </a:r>
            <a:r>
              <a:rPr sz="1800" spc="-15" dirty="0">
                <a:latin typeface="Calibri"/>
                <a:cs typeface="Calibri"/>
              </a:rPr>
              <a:t>katı </a:t>
            </a:r>
            <a:r>
              <a:rPr sz="1800" dirty="0">
                <a:latin typeface="Calibri"/>
                <a:cs typeface="Calibri"/>
              </a:rPr>
              <a:t>maddeler </a:t>
            </a:r>
            <a:r>
              <a:rPr sz="1800" spc="-10" dirty="0">
                <a:latin typeface="Calibri"/>
                <a:cs typeface="Calibri"/>
              </a:rPr>
              <a:t>biyoyakıt olarak  kullanılmakta </a:t>
            </a:r>
            <a:r>
              <a:rPr sz="1800" spc="-5" dirty="0">
                <a:latin typeface="Calibri"/>
                <a:cs typeface="Calibri"/>
              </a:rPr>
              <a:t>ve selüloz üretimine </a:t>
            </a:r>
            <a:r>
              <a:rPr sz="1800" dirty="0">
                <a:latin typeface="Calibri"/>
                <a:cs typeface="Calibri"/>
              </a:rPr>
              <a:t>enerji </a:t>
            </a:r>
            <a:r>
              <a:rPr sz="1800" spc="-20" dirty="0">
                <a:latin typeface="Calibri"/>
                <a:cs typeface="Calibri"/>
              </a:rPr>
              <a:t>sağlamaktadır.  </a:t>
            </a:r>
            <a:r>
              <a:rPr sz="1800" spc="-30" dirty="0">
                <a:latin typeface="Calibri"/>
                <a:cs typeface="Calibri"/>
              </a:rPr>
              <a:t>Yüzde </a:t>
            </a:r>
            <a:r>
              <a:rPr sz="1800" spc="-5" dirty="0">
                <a:latin typeface="Calibri"/>
                <a:cs typeface="Calibri"/>
              </a:rPr>
              <a:t>bir oranında </a:t>
            </a:r>
            <a:r>
              <a:rPr sz="1800" spc="-40" dirty="0">
                <a:latin typeface="Calibri"/>
                <a:cs typeface="Calibri"/>
              </a:rPr>
              <a:t>likör, </a:t>
            </a:r>
            <a:r>
              <a:rPr sz="1800" spc="-10" dirty="0">
                <a:latin typeface="Calibri"/>
                <a:cs typeface="Calibri"/>
              </a:rPr>
              <a:t>yıkama  sırasında atık </a:t>
            </a:r>
            <a:r>
              <a:rPr sz="1800" spc="-5" dirty="0">
                <a:latin typeface="Calibri"/>
                <a:cs typeface="Calibri"/>
              </a:rPr>
              <a:t>suyla</a:t>
            </a:r>
            <a:r>
              <a:rPr sz="1800" spc="20" dirty="0">
                <a:latin typeface="Calibri"/>
                <a:cs typeface="Calibri"/>
              </a:rPr>
              <a:t> </a:t>
            </a:r>
            <a:r>
              <a:rPr sz="1800" spc="-20" dirty="0">
                <a:latin typeface="Calibri"/>
                <a:cs typeface="Calibri"/>
              </a:rPr>
              <a:t>gitmektedir.</a:t>
            </a:r>
            <a:endParaRPr sz="1800">
              <a:latin typeface="Calibri"/>
              <a:cs typeface="Calibri"/>
            </a:endParaRPr>
          </a:p>
          <a:p>
            <a:pPr marL="12700" algn="just">
              <a:lnSpc>
                <a:spcPct val="100000"/>
              </a:lnSpc>
              <a:spcBef>
                <a:spcPts val="819"/>
              </a:spcBef>
            </a:pPr>
            <a:r>
              <a:rPr sz="1800" b="1" spc="-5" dirty="0">
                <a:latin typeface="Calibri"/>
                <a:cs typeface="Calibri"/>
              </a:rPr>
              <a:t>Selüloz yıkamada kullanılan</a:t>
            </a:r>
            <a:r>
              <a:rPr sz="1800" b="1" spc="-60" dirty="0">
                <a:latin typeface="Calibri"/>
                <a:cs typeface="Calibri"/>
              </a:rPr>
              <a:t> </a:t>
            </a:r>
            <a:r>
              <a:rPr sz="1800" b="1" spc="-5" dirty="0">
                <a:latin typeface="Calibri"/>
                <a:cs typeface="Calibri"/>
              </a:rPr>
              <a:t>ekipmanlar</a:t>
            </a:r>
            <a:endParaRPr sz="1800">
              <a:latin typeface="Calibri"/>
              <a:cs typeface="Calibri"/>
            </a:endParaRPr>
          </a:p>
          <a:p>
            <a:pPr marL="12700" algn="just">
              <a:lnSpc>
                <a:spcPct val="100000"/>
              </a:lnSpc>
            </a:pPr>
            <a:r>
              <a:rPr sz="1800" spc="-25" dirty="0">
                <a:latin typeface="Calibri"/>
                <a:cs typeface="Calibri"/>
              </a:rPr>
              <a:t>Yıkama </a:t>
            </a:r>
            <a:r>
              <a:rPr sz="1800" spc="-5" dirty="0">
                <a:latin typeface="Calibri"/>
                <a:cs typeface="Calibri"/>
              </a:rPr>
              <a:t>işlemi için pek </a:t>
            </a:r>
            <a:r>
              <a:rPr sz="1800" spc="-10" dirty="0">
                <a:latin typeface="Calibri"/>
                <a:cs typeface="Calibri"/>
              </a:rPr>
              <a:t>çok </a:t>
            </a:r>
            <a:r>
              <a:rPr sz="1800" spc="-5" dirty="0">
                <a:latin typeface="Calibri"/>
                <a:cs typeface="Calibri"/>
              </a:rPr>
              <a:t>ekipman </a:t>
            </a:r>
            <a:r>
              <a:rPr sz="1800" spc="-20" dirty="0">
                <a:latin typeface="Calibri"/>
                <a:cs typeface="Calibri"/>
              </a:rPr>
              <a:t>kullanılmaktadır.</a:t>
            </a:r>
            <a:r>
              <a:rPr sz="1800" spc="135" dirty="0">
                <a:latin typeface="Calibri"/>
                <a:cs typeface="Calibri"/>
              </a:rPr>
              <a:t> </a:t>
            </a:r>
            <a:r>
              <a:rPr sz="1800" spc="-5" dirty="0">
                <a:latin typeface="Calibri"/>
                <a:cs typeface="Calibri"/>
              </a:rPr>
              <a:t>Başlıcaları.</a:t>
            </a:r>
            <a:endParaRPr sz="1800">
              <a:latin typeface="Calibri"/>
              <a:cs typeface="Calibri"/>
            </a:endParaRPr>
          </a:p>
        </p:txBody>
      </p:sp>
      <p:sp>
        <p:nvSpPr>
          <p:cNvPr id="3" name="object 3"/>
          <p:cNvSpPr txBox="1"/>
          <p:nvPr/>
        </p:nvSpPr>
        <p:spPr>
          <a:xfrm>
            <a:off x="87884" y="5722721"/>
            <a:ext cx="4091304" cy="848360"/>
          </a:xfrm>
          <a:prstGeom prst="rect">
            <a:avLst/>
          </a:prstGeom>
        </p:spPr>
        <p:txBody>
          <a:bodyPr vert="horz" wrap="square" lIns="0" tIns="12700" rIns="0" bIns="0" rtlCol="0">
            <a:spAutoFit/>
          </a:bodyPr>
          <a:lstStyle/>
          <a:p>
            <a:pPr marL="12700" marR="5080">
              <a:lnSpc>
                <a:spcPct val="100000"/>
              </a:lnSpc>
              <a:spcBef>
                <a:spcPts val="100"/>
              </a:spcBef>
            </a:pPr>
            <a:r>
              <a:rPr sz="1800" spc="-30" dirty="0">
                <a:latin typeface="Calibri"/>
                <a:cs typeface="Calibri"/>
              </a:rPr>
              <a:t>Vakum </a:t>
            </a:r>
            <a:r>
              <a:rPr sz="1800" spc="-10" dirty="0">
                <a:latin typeface="Calibri"/>
                <a:cs typeface="Calibri"/>
              </a:rPr>
              <a:t>filtreler </a:t>
            </a:r>
            <a:r>
              <a:rPr sz="1800" spc="-5" dirty="0">
                <a:latin typeface="Calibri"/>
                <a:cs typeface="Calibri"/>
              </a:rPr>
              <a:t>ve basınçlı </a:t>
            </a:r>
            <a:r>
              <a:rPr sz="1800" spc="-10" dirty="0">
                <a:latin typeface="Calibri"/>
                <a:cs typeface="Calibri"/>
              </a:rPr>
              <a:t>filtrelerde yıkama  </a:t>
            </a:r>
            <a:r>
              <a:rPr sz="1800" spc="-15" dirty="0">
                <a:latin typeface="Calibri"/>
                <a:cs typeface="Calibri"/>
              </a:rPr>
              <a:t>Atmosferik </a:t>
            </a:r>
            <a:r>
              <a:rPr sz="1800" spc="-10" dirty="0">
                <a:latin typeface="Calibri"/>
                <a:cs typeface="Calibri"/>
              </a:rPr>
              <a:t>ve </a:t>
            </a:r>
            <a:r>
              <a:rPr sz="1800" spc="-5" dirty="0">
                <a:latin typeface="Calibri"/>
                <a:cs typeface="Calibri"/>
              </a:rPr>
              <a:t>basınçlı </a:t>
            </a:r>
            <a:r>
              <a:rPr sz="1800" spc="-10" dirty="0">
                <a:latin typeface="Calibri"/>
                <a:cs typeface="Calibri"/>
              </a:rPr>
              <a:t>difizörlerde yıkama  </a:t>
            </a:r>
            <a:r>
              <a:rPr sz="1800" spc="-25" dirty="0">
                <a:latin typeface="Calibri"/>
                <a:cs typeface="Calibri"/>
              </a:rPr>
              <a:t>Yıkama </a:t>
            </a:r>
            <a:r>
              <a:rPr sz="1800" spc="-5" dirty="0">
                <a:latin typeface="Calibri"/>
                <a:cs typeface="Calibri"/>
              </a:rPr>
              <a:t>preslerinde</a:t>
            </a:r>
            <a:r>
              <a:rPr sz="1800" spc="55" dirty="0">
                <a:latin typeface="Calibri"/>
                <a:cs typeface="Calibri"/>
              </a:rPr>
              <a:t> </a:t>
            </a:r>
            <a:r>
              <a:rPr sz="1800" spc="-10" dirty="0">
                <a:latin typeface="Calibri"/>
                <a:cs typeface="Calibri"/>
              </a:rPr>
              <a:t>yıkama</a:t>
            </a:r>
            <a:endParaRPr sz="1800">
              <a:latin typeface="Calibri"/>
              <a:cs typeface="Calibri"/>
            </a:endParaRPr>
          </a:p>
        </p:txBody>
      </p:sp>
      <p:sp>
        <p:nvSpPr>
          <p:cNvPr id="4" name="object 4"/>
          <p:cNvSpPr txBox="1"/>
          <p:nvPr/>
        </p:nvSpPr>
        <p:spPr>
          <a:xfrm>
            <a:off x="4608703" y="5722721"/>
            <a:ext cx="3399790" cy="84836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Sürekli pişiricide </a:t>
            </a:r>
            <a:r>
              <a:rPr sz="1800" spc="-5" dirty="0">
                <a:latin typeface="Calibri"/>
                <a:cs typeface="Calibri"/>
              </a:rPr>
              <a:t>yüksek ısıda </a:t>
            </a:r>
            <a:r>
              <a:rPr sz="1800" spc="-10" dirty="0">
                <a:latin typeface="Calibri"/>
                <a:cs typeface="Calibri"/>
              </a:rPr>
              <a:t>yıkama  </a:t>
            </a:r>
            <a:r>
              <a:rPr sz="1800" spc="-30" dirty="0">
                <a:latin typeface="Calibri"/>
                <a:cs typeface="Calibri"/>
              </a:rPr>
              <a:t>Yatık </a:t>
            </a:r>
            <a:r>
              <a:rPr sz="1800" spc="-5" dirty="0">
                <a:latin typeface="Calibri"/>
                <a:cs typeface="Calibri"/>
              </a:rPr>
              <a:t>bant </a:t>
            </a:r>
            <a:r>
              <a:rPr sz="1800" dirty="0">
                <a:latin typeface="Calibri"/>
                <a:cs typeface="Calibri"/>
              </a:rPr>
              <a:t>türü </a:t>
            </a:r>
            <a:r>
              <a:rPr sz="1800" spc="-15" dirty="0">
                <a:latin typeface="Calibri"/>
                <a:cs typeface="Calibri"/>
              </a:rPr>
              <a:t>yıkayıcılarda </a:t>
            </a:r>
            <a:r>
              <a:rPr sz="1800" spc="-10" dirty="0">
                <a:latin typeface="Calibri"/>
                <a:cs typeface="Calibri"/>
              </a:rPr>
              <a:t>yıkama  Filtreli </a:t>
            </a:r>
            <a:r>
              <a:rPr sz="1800" spc="-15" dirty="0">
                <a:latin typeface="Calibri"/>
                <a:cs typeface="Calibri"/>
              </a:rPr>
              <a:t>yıkayıcılarda</a:t>
            </a:r>
            <a:r>
              <a:rPr sz="1800" spc="50" dirty="0">
                <a:latin typeface="Calibri"/>
                <a:cs typeface="Calibri"/>
              </a:rPr>
              <a:t> </a:t>
            </a:r>
            <a:r>
              <a:rPr sz="1800" spc="-10" dirty="0">
                <a:latin typeface="Calibri"/>
                <a:cs typeface="Calibri"/>
              </a:rPr>
              <a:t>yıkama</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566673"/>
            <a:ext cx="9021445" cy="549275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Lignin </a:t>
            </a:r>
            <a:r>
              <a:rPr sz="1800" spc="-10" dirty="0">
                <a:latin typeface="Calibri"/>
                <a:cs typeface="Calibri"/>
              </a:rPr>
              <a:t>karbonhidrat </a:t>
            </a:r>
            <a:r>
              <a:rPr sz="1800" spc="-15" dirty="0">
                <a:latin typeface="Calibri"/>
                <a:cs typeface="Calibri"/>
              </a:rPr>
              <a:t>olmayan kompleks </a:t>
            </a:r>
            <a:r>
              <a:rPr sz="1800" spc="-5" dirty="0">
                <a:latin typeface="Calibri"/>
                <a:cs typeface="Calibri"/>
              </a:rPr>
              <a:t>yapıda </a:t>
            </a:r>
            <a:r>
              <a:rPr sz="1800" spc="-25" dirty="0">
                <a:latin typeface="Calibri"/>
                <a:cs typeface="Calibri"/>
              </a:rPr>
              <a:t>bileşiktir. </a:t>
            </a:r>
            <a:r>
              <a:rPr sz="1800" spc="-5" dirty="0">
                <a:latin typeface="Calibri"/>
                <a:cs typeface="Calibri"/>
              </a:rPr>
              <a:t>Lignin </a:t>
            </a:r>
            <a:r>
              <a:rPr sz="1800" dirty="0">
                <a:latin typeface="Calibri"/>
                <a:cs typeface="Calibri"/>
              </a:rPr>
              <a:t>iğne </a:t>
            </a:r>
            <a:r>
              <a:rPr sz="1800" spc="-10" dirty="0">
                <a:latin typeface="Calibri"/>
                <a:cs typeface="Calibri"/>
              </a:rPr>
              <a:t>yapraklı ağaç</a:t>
            </a:r>
            <a:r>
              <a:rPr sz="1800" spc="220" dirty="0">
                <a:latin typeface="Calibri"/>
                <a:cs typeface="Calibri"/>
              </a:rPr>
              <a:t> </a:t>
            </a:r>
            <a:r>
              <a:rPr sz="1800" spc="-5" dirty="0">
                <a:latin typeface="Calibri"/>
                <a:cs typeface="Calibri"/>
              </a:rPr>
              <a:t>odunlarında</a:t>
            </a:r>
            <a:endParaRPr sz="1800">
              <a:latin typeface="Calibri"/>
              <a:cs typeface="Calibri"/>
            </a:endParaRPr>
          </a:p>
          <a:p>
            <a:pPr marL="12700" marR="147320">
              <a:lnSpc>
                <a:spcPct val="100000"/>
              </a:lnSpc>
            </a:pPr>
            <a:r>
              <a:rPr sz="1800" spc="-5" dirty="0">
                <a:latin typeface="Calibri"/>
                <a:cs typeface="Calibri"/>
              </a:rPr>
              <a:t>%25-%35, </a:t>
            </a:r>
            <a:r>
              <a:rPr sz="1800" spc="-10" dirty="0">
                <a:latin typeface="Calibri"/>
                <a:cs typeface="Calibri"/>
              </a:rPr>
              <a:t>yapraklı ağaç </a:t>
            </a:r>
            <a:r>
              <a:rPr sz="1800" spc="-5" dirty="0">
                <a:latin typeface="Calibri"/>
                <a:cs typeface="Calibri"/>
              </a:rPr>
              <a:t>odunlarında%17-%25 </a:t>
            </a:r>
            <a:r>
              <a:rPr sz="1800" spc="-10" dirty="0">
                <a:latin typeface="Calibri"/>
                <a:cs typeface="Calibri"/>
              </a:rPr>
              <a:t>oranında </a:t>
            </a:r>
            <a:r>
              <a:rPr sz="1800" spc="-30" dirty="0">
                <a:latin typeface="Calibri"/>
                <a:cs typeface="Calibri"/>
              </a:rPr>
              <a:t>bulunur. </a:t>
            </a:r>
            <a:r>
              <a:rPr sz="1800" spc="-35" dirty="0">
                <a:latin typeface="Calibri"/>
                <a:cs typeface="Calibri"/>
              </a:rPr>
              <a:t>Yapı </a:t>
            </a:r>
            <a:r>
              <a:rPr sz="1800" spc="-10" dirty="0">
                <a:latin typeface="Calibri"/>
                <a:cs typeface="Calibri"/>
              </a:rPr>
              <a:t>taşı fenil propan </a:t>
            </a:r>
            <a:r>
              <a:rPr sz="1800" spc="-25" dirty="0">
                <a:latin typeface="Calibri"/>
                <a:cs typeface="Calibri"/>
              </a:rPr>
              <a:t>ünitesidir.  </a:t>
            </a:r>
            <a:r>
              <a:rPr sz="1800" spc="-5" dirty="0">
                <a:latin typeface="Calibri"/>
                <a:cs typeface="Calibri"/>
              </a:rPr>
              <a:t>Suyu </a:t>
            </a:r>
            <a:r>
              <a:rPr sz="1800" spc="-10" dirty="0">
                <a:latin typeface="Calibri"/>
                <a:cs typeface="Calibri"/>
              </a:rPr>
              <a:t>iten </a:t>
            </a:r>
            <a:r>
              <a:rPr sz="1800" spc="-5" dirty="0">
                <a:latin typeface="Calibri"/>
                <a:cs typeface="Calibri"/>
              </a:rPr>
              <a:t>bir </a:t>
            </a:r>
            <a:r>
              <a:rPr sz="1800" dirty="0">
                <a:latin typeface="Calibri"/>
                <a:cs typeface="Calibri"/>
              </a:rPr>
              <a:t>madde </a:t>
            </a:r>
            <a:r>
              <a:rPr sz="1800" spc="-5" dirty="0">
                <a:latin typeface="Calibri"/>
                <a:cs typeface="Calibri"/>
              </a:rPr>
              <a:t>olan lignin, </a:t>
            </a:r>
            <a:r>
              <a:rPr sz="1800" spc="-10" dirty="0">
                <a:latin typeface="Calibri"/>
                <a:cs typeface="Calibri"/>
              </a:rPr>
              <a:t>selülozu yarı selülozlara </a:t>
            </a:r>
            <a:r>
              <a:rPr sz="1800" spc="-15" dirty="0">
                <a:latin typeface="Calibri"/>
                <a:cs typeface="Calibri"/>
              </a:rPr>
              <a:t>bağlayarak </a:t>
            </a:r>
            <a:r>
              <a:rPr sz="1800" spc="-10" dirty="0">
                <a:latin typeface="Calibri"/>
                <a:cs typeface="Calibri"/>
              </a:rPr>
              <a:t>ağaçsı </a:t>
            </a:r>
            <a:r>
              <a:rPr sz="1800" spc="-5" dirty="0">
                <a:latin typeface="Calibri"/>
                <a:cs typeface="Calibri"/>
              </a:rPr>
              <a:t>yapıyı </a:t>
            </a:r>
            <a:r>
              <a:rPr sz="1800" spc="-20" dirty="0">
                <a:latin typeface="Calibri"/>
                <a:cs typeface="Calibri"/>
              </a:rPr>
              <a:t>ortaya</a:t>
            </a:r>
            <a:r>
              <a:rPr sz="1800" spc="315" dirty="0">
                <a:latin typeface="Calibri"/>
                <a:cs typeface="Calibri"/>
              </a:rPr>
              <a:t> </a:t>
            </a:r>
            <a:r>
              <a:rPr sz="1800" spc="-35" dirty="0">
                <a:latin typeface="Calibri"/>
                <a:cs typeface="Calibri"/>
              </a:rPr>
              <a:t>çıkarır.</a:t>
            </a:r>
            <a:endParaRPr sz="1800">
              <a:latin typeface="Calibri"/>
              <a:cs typeface="Calibri"/>
            </a:endParaRPr>
          </a:p>
          <a:p>
            <a:pPr marL="12700" marR="203200">
              <a:lnSpc>
                <a:spcPct val="100000"/>
              </a:lnSpc>
            </a:pPr>
            <a:r>
              <a:rPr sz="1800" dirty="0">
                <a:latin typeface="Calibri"/>
                <a:cs typeface="Calibri"/>
              </a:rPr>
              <a:t>Bu </a:t>
            </a:r>
            <a:r>
              <a:rPr sz="1800" spc="-5" dirty="0">
                <a:latin typeface="Calibri"/>
                <a:cs typeface="Calibri"/>
              </a:rPr>
              <a:t>nedenle </a:t>
            </a:r>
            <a:r>
              <a:rPr sz="1800" spc="-10" dirty="0">
                <a:latin typeface="Calibri"/>
                <a:cs typeface="Calibri"/>
              </a:rPr>
              <a:t>ağacın </a:t>
            </a:r>
            <a:r>
              <a:rPr sz="1800" spc="-15" dirty="0">
                <a:latin typeface="Calibri"/>
                <a:cs typeface="Calibri"/>
              </a:rPr>
              <a:t>veya </a:t>
            </a:r>
            <a:r>
              <a:rPr sz="1800" spc="-5" dirty="0">
                <a:latin typeface="Calibri"/>
                <a:cs typeface="Calibri"/>
              </a:rPr>
              <a:t>odunun </a:t>
            </a:r>
            <a:r>
              <a:rPr sz="1800" spc="-10" dirty="0">
                <a:latin typeface="Calibri"/>
                <a:cs typeface="Calibri"/>
              </a:rPr>
              <a:t>selüloz, yarı selüloz </a:t>
            </a:r>
            <a:r>
              <a:rPr sz="1800" spc="-5" dirty="0">
                <a:latin typeface="Calibri"/>
                <a:cs typeface="Calibri"/>
              </a:rPr>
              <a:t>ve ligninden </a:t>
            </a:r>
            <a:r>
              <a:rPr sz="1800" spc="-10" dirty="0">
                <a:latin typeface="Calibri"/>
                <a:cs typeface="Calibri"/>
              </a:rPr>
              <a:t>meydana </a:t>
            </a:r>
            <a:r>
              <a:rPr sz="1800" spc="-5" dirty="0">
                <a:latin typeface="Calibri"/>
                <a:cs typeface="Calibri"/>
              </a:rPr>
              <a:t>gelen </a:t>
            </a:r>
            <a:r>
              <a:rPr sz="1800" spc="-15" dirty="0">
                <a:latin typeface="Calibri"/>
                <a:cs typeface="Calibri"/>
              </a:rPr>
              <a:t>kompozit </a:t>
            </a:r>
            <a:r>
              <a:rPr sz="1800" spc="-5" dirty="0">
                <a:latin typeface="Calibri"/>
                <a:cs typeface="Calibri"/>
              </a:rPr>
              <a:t>bir  yapısı </a:t>
            </a:r>
            <a:r>
              <a:rPr sz="1800" spc="-20" dirty="0">
                <a:latin typeface="Calibri"/>
                <a:cs typeface="Calibri"/>
              </a:rPr>
              <a:t>bulunmaktadır. </a:t>
            </a:r>
            <a:r>
              <a:rPr sz="1800" dirty="0">
                <a:latin typeface="Calibri"/>
                <a:cs typeface="Calibri"/>
              </a:rPr>
              <a:t>Bu </a:t>
            </a:r>
            <a:r>
              <a:rPr sz="1800" spc="-5" dirty="0">
                <a:latin typeface="Calibri"/>
                <a:cs typeface="Calibri"/>
              </a:rPr>
              <a:t>haliyle lignin </a:t>
            </a:r>
            <a:r>
              <a:rPr sz="1800" spc="-10" dirty="0">
                <a:latin typeface="Calibri"/>
                <a:cs typeface="Calibri"/>
              </a:rPr>
              <a:t>doğal </a:t>
            </a:r>
            <a:r>
              <a:rPr sz="1800" spc="-5" dirty="0">
                <a:latin typeface="Calibri"/>
                <a:cs typeface="Calibri"/>
              </a:rPr>
              <a:t>bir polimer </a:t>
            </a:r>
            <a:r>
              <a:rPr sz="1800" spc="-15" dirty="0">
                <a:latin typeface="Calibri"/>
                <a:cs typeface="Calibri"/>
              </a:rPr>
              <a:t>veya </a:t>
            </a:r>
            <a:r>
              <a:rPr sz="1800" spc="-10" dirty="0">
                <a:latin typeface="Calibri"/>
                <a:cs typeface="Calibri"/>
              </a:rPr>
              <a:t>çimento olarak </a:t>
            </a:r>
            <a:r>
              <a:rPr sz="1800" spc="-25" dirty="0">
                <a:latin typeface="Calibri"/>
                <a:cs typeface="Calibri"/>
              </a:rPr>
              <a:t>görülebilir. </a:t>
            </a:r>
            <a:r>
              <a:rPr sz="1800" spc="-5" dirty="0">
                <a:latin typeface="Calibri"/>
                <a:cs typeface="Calibri"/>
              </a:rPr>
              <a:t>Lignin  </a:t>
            </a:r>
            <a:r>
              <a:rPr sz="1800" dirty="0">
                <a:latin typeface="Calibri"/>
                <a:cs typeface="Calibri"/>
              </a:rPr>
              <a:t>ne </a:t>
            </a:r>
            <a:r>
              <a:rPr sz="1800" spc="-5" dirty="0">
                <a:latin typeface="Calibri"/>
                <a:cs typeface="Calibri"/>
              </a:rPr>
              <a:t>bir </a:t>
            </a:r>
            <a:r>
              <a:rPr sz="1800" spc="-10" dirty="0">
                <a:latin typeface="Calibri"/>
                <a:cs typeface="Calibri"/>
              </a:rPr>
              <a:t>polisakkarit, </a:t>
            </a:r>
            <a:r>
              <a:rPr sz="1800" spc="-5" dirty="0">
                <a:latin typeface="Calibri"/>
                <a:cs typeface="Calibri"/>
              </a:rPr>
              <a:t>ne bir lipid, </a:t>
            </a:r>
            <a:r>
              <a:rPr sz="1800" dirty="0">
                <a:latin typeface="Calibri"/>
                <a:cs typeface="Calibri"/>
              </a:rPr>
              <a:t>ne de </a:t>
            </a:r>
            <a:r>
              <a:rPr sz="1800" spc="-5" dirty="0">
                <a:latin typeface="Calibri"/>
                <a:cs typeface="Calibri"/>
              </a:rPr>
              <a:t>bir DNA </a:t>
            </a:r>
            <a:r>
              <a:rPr sz="1800" spc="-15" dirty="0">
                <a:latin typeface="Calibri"/>
                <a:cs typeface="Calibri"/>
              </a:rPr>
              <a:t>veya </a:t>
            </a:r>
            <a:r>
              <a:rPr sz="1800" dirty="0">
                <a:latin typeface="Calibri"/>
                <a:cs typeface="Calibri"/>
              </a:rPr>
              <a:t>RNA </a:t>
            </a:r>
            <a:r>
              <a:rPr sz="1800" spc="-50" dirty="0">
                <a:latin typeface="Calibri"/>
                <a:cs typeface="Calibri"/>
              </a:rPr>
              <a:t>dır. </a:t>
            </a:r>
            <a:r>
              <a:rPr sz="1800" spc="-10" dirty="0">
                <a:latin typeface="Calibri"/>
                <a:cs typeface="Calibri"/>
              </a:rPr>
              <a:t>Aromatik </a:t>
            </a:r>
            <a:r>
              <a:rPr sz="1800" spc="-5" dirty="0">
                <a:latin typeface="Calibri"/>
                <a:cs typeface="Calibri"/>
              </a:rPr>
              <a:t>ve </a:t>
            </a:r>
            <a:r>
              <a:rPr sz="1800" spc="-10" dirty="0">
                <a:latin typeface="Calibri"/>
                <a:cs typeface="Calibri"/>
              </a:rPr>
              <a:t>alifatik </a:t>
            </a:r>
            <a:r>
              <a:rPr sz="1800" spc="-5" dirty="0">
                <a:latin typeface="Calibri"/>
                <a:cs typeface="Calibri"/>
              </a:rPr>
              <a:t>işlevleri olan bir  yapısı </a:t>
            </a:r>
            <a:r>
              <a:rPr sz="1800" spc="-20" dirty="0">
                <a:latin typeface="Calibri"/>
                <a:cs typeface="Calibri"/>
              </a:rPr>
              <a:t>bulunmaktadır. </a:t>
            </a:r>
            <a:r>
              <a:rPr sz="1800" spc="-10" dirty="0">
                <a:latin typeface="Calibri"/>
                <a:cs typeface="Calibri"/>
              </a:rPr>
              <a:t>Kaotik </a:t>
            </a:r>
            <a:r>
              <a:rPr sz="1800" spc="-5" dirty="0">
                <a:latin typeface="Calibri"/>
                <a:cs typeface="Calibri"/>
              </a:rPr>
              <a:t>bir yapısı olduğu da </a:t>
            </a:r>
            <a:r>
              <a:rPr sz="1800" spc="-20" dirty="0">
                <a:latin typeface="Calibri"/>
                <a:cs typeface="Calibri"/>
              </a:rPr>
              <a:t>söylenmektedir. </a:t>
            </a:r>
            <a:r>
              <a:rPr sz="1800" spc="-5" dirty="0">
                <a:latin typeface="Calibri"/>
                <a:cs typeface="Calibri"/>
              </a:rPr>
              <a:t>Optik </a:t>
            </a:r>
            <a:r>
              <a:rPr sz="1800" spc="-10" dirty="0">
                <a:latin typeface="Calibri"/>
                <a:cs typeface="Calibri"/>
              </a:rPr>
              <a:t>olarak</a:t>
            </a:r>
            <a:r>
              <a:rPr sz="1800" spc="175" dirty="0">
                <a:latin typeface="Calibri"/>
                <a:cs typeface="Calibri"/>
              </a:rPr>
              <a:t> </a:t>
            </a:r>
            <a:r>
              <a:rPr sz="1800" spc="-20" dirty="0">
                <a:latin typeface="Calibri"/>
                <a:cs typeface="Calibri"/>
              </a:rPr>
              <a:t>pasiftirler.</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20"/>
              </a:spcBef>
            </a:pPr>
            <a:endParaRPr sz="1800">
              <a:latin typeface="Times New Roman"/>
              <a:cs typeface="Times New Roman"/>
            </a:endParaRPr>
          </a:p>
          <a:p>
            <a:pPr marL="46355">
              <a:lnSpc>
                <a:spcPct val="100000"/>
              </a:lnSpc>
            </a:pPr>
            <a:r>
              <a:rPr sz="1800" b="1" spc="-5" dirty="0">
                <a:latin typeface="Calibri"/>
                <a:cs typeface="Calibri"/>
              </a:rPr>
              <a:t>Odun </a:t>
            </a:r>
            <a:r>
              <a:rPr sz="1800" b="1" spc="-10" dirty="0">
                <a:latin typeface="Calibri"/>
                <a:cs typeface="Calibri"/>
              </a:rPr>
              <a:t>Ekstraktifleri (terabentin </a:t>
            </a:r>
            <a:r>
              <a:rPr sz="1800" b="1" spc="5" dirty="0">
                <a:latin typeface="Calibri"/>
                <a:cs typeface="Calibri"/>
              </a:rPr>
              <a:t>?)</a:t>
            </a:r>
            <a:endParaRPr sz="1800">
              <a:latin typeface="Calibri"/>
              <a:cs typeface="Calibri"/>
            </a:endParaRPr>
          </a:p>
          <a:p>
            <a:pPr>
              <a:lnSpc>
                <a:spcPct val="100000"/>
              </a:lnSpc>
              <a:spcBef>
                <a:spcPts val="35"/>
              </a:spcBef>
            </a:pPr>
            <a:endParaRPr sz="1850">
              <a:latin typeface="Times New Roman"/>
              <a:cs typeface="Times New Roman"/>
            </a:endParaRPr>
          </a:p>
          <a:p>
            <a:pPr marL="46355" marR="5080" algn="just">
              <a:lnSpc>
                <a:spcPct val="100000"/>
              </a:lnSpc>
            </a:pPr>
            <a:r>
              <a:rPr sz="1800" spc="-5" dirty="0">
                <a:latin typeface="Calibri"/>
                <a:cs typeface="Calibri"/>
              </a:rPr>
              <a:t>Odun </a:t>
            </a:r>
            <a:r>
              <a:rPr sz="1800" spc="-10" dirty="0">
                <a:latin typeface="Calibri"/>
                <a:cs typeface="Calibri"/>
              </a:rPr>
              <a:t>ekstraktifleri </a:t>
            </a:r>
            <a:r>
              <a:rPr sz="1800" dirty="0">
                <a:latin typeface="Calibri"/>
                <a:cs typeface="Calibri"/>
              </a:rPr>
              <a:t>odunun </a:t>
            </a:r>
            <a:r>
              <a:rPr sz="1800" spc="-10" dirty="0">
                <a:latin typeface="Calibri"/>
                <a:cs typeface="Calibri"/>
              </a:rPr>
              <a:t>petrol eteri, </a:t>
            </a:r>
            <a:r>
              <a:rPr sz="1800" spc="-5" dirty="0">
                <a:latin typeface="Calibri"/>
                <a:cs typeface="Calibri"/>
              </a:rPr>
              <a:t>dietil </a:t>
            </a:r>
            <a:r>
              <a:rPr sz="1800" spc="-40" dirty="0">
                <a:latin typeface="Calibri"/>
                <a:cs typeface="Calibri"/>
              </a:rPr>
              <a:t>eter, </a:t>
            </a:r>
            <a:r>
              <a:rPr sz="1800" spc="-10" dirty="0">
                <a:latin typeface="Calibri"/>
                <a:cs typeface="Calibri"/>
              </a:rPr>
              <a:t>diklorometan, </a:t>
            </a:r>
            <a:r>
              <a:rPr sz="1800" spc="-5" dirty="0">
                <a:latin typeface="Calibri"/>
                <a:cs typeface="Calibri"/>
              </a:rPr>
              <a:t>aseton, </a:t>
            </a:r>
            <a:r>
              <a:rPr sz="1800" spc="-10" dirty="0">
                <a:latin typeface="Calibri"/>
                <a:cs typeface="Calibri"/>
              </a:rPr>
              <a:t>metanol </a:t>
            </a:r>
            <a:r>
              <a:rPr sz="1800" spc="-5" dirty="0">
                <a:latin typeface="Calibri"/>
                <a:cs typeface="Calibri"/>
              </a:rPr>
              <a:t>ve </a:t>
            </a:r>
            <a:r>
              <a:rPr sz="1800" dirty="0">
                <a:latin typeface="Calibri"/>
                <a:cs typeface="Calibri"/>
              </a:rPr>
              <a:t>su gibi  </a:t>
            </a:r>
            <a:r>
              <a:rPr sz="1800" spc="-10" dirty="0">
                <a:latin typeface="Calibri"/>
                <a:cs typeface="Calibri"/>
              </a:rPr>
              <a:t>nötral çözücülerde </a:t>
            </a:r>
            <a:r>
              <a:rPr sz="1800" spc="-5" dirty="0">
                <a:latin typeface="Calibri"/>
                <a:cs typeface="Calibri"/>
              </a:rPr>
              <a:t>çözünebilen bileşiklerini </a:t>
            </a:r>
            <a:r>
              <a:rPr sz="1800" spc="-20" dirty="0">
                <a:latin typeface="Calibri"/>
                <a:cs typeface="Calibri"/>
              </a:rPr>
              <a:t>kapsamaktadır.</a:t>
            </a:r>
            <a:r>
              <a:rPr sz="1800" spc="365" dirty="0">
                <a:latin typeface="Calibri"/>
                <a:cs typeface="Calibri"/>
              </a:rPr>
              <a:t> </a:t>
            </a:r>
            <a:r>
              <a:rPr sz="1800" spc="-15" dirty="0">
                <a:latin typeface="Calibri"/>
                <a:cs typeface="Calibri"/>
              </a:rPr>
              <a:t>Ağacın ekstraktif </a:t>
            </a:r>
            <a:r>
              <a:rPr sz="1800" spc="-10" dirty="0">
                <a:latin typeface="Calibri"/>
                <a:cs typeface="Calibri"/>
              </a:rPr>
              <a:t>miktarı; </a:t>
            </a:r>
            <a:r>
              <a:rPr sz="1800" spc="-5" dirty="0">
                <a:latin typeface="Calibri"/>
                <a:cs typeface="Calibri"/>
              </a:rPr>
              <a:t>türe,  mevsime, iklime, </a:t>
            </a:r>
            <a:r>
              <a:rPr sz="1800" spc="-15" dirty="0">
                <a:latin typeface="Calibri"/>
                <a:cs typeface="Calibri"/>
              </a:rPr>
              <a:t>toprağa </a:t>
            </a:r>
            <a:r>
              <a:rPr sz="1800" spc="-5" dirty="0">
                <a:latin typeface="Calibri"/>
                <a:cs typeface="Calibri"/>
              </a:rPr>
              <a:t>ve </a:t>
            </a:r>
            <a:r>
              <a:rPr sz="1800" spc="-10" dirty="0">
                <a:latin typeface="Calibri"/>
                <a:cs typeface="Calibri"/>
              </a:rPr>
              <a:t>ağaçtan ağaca farklılık </a:t>
            </a:r>
            <a:r>
              <a:rPr sz="1800" spc="-30" dirty="0">
                <a:latin typeface="Calibri"/>
                <a:cs typeface="Calibri"/>
              </a:rPr>
              <a:t>gösterir. </a:t>
            </a:r>
            <a:r>
              <a:rPr sz="1800" spc="-10" dirty="0">
                <a:latin typeface="Calibri"/>
                <a:cs typeface="Calibri"/>
              </a:rPr>
              <a:t>Ağaç </a:t>
            </a:r>
            <a:r>
              <a:rPr sz="1800" spc="-5" dirty="0">
                <a:latin typeface="Calibri"/>
                <a:cs typeface="Calibri"/>
              </a:rPr>
              <a:t>malzemenin </a:t>
            </a:r>
            <a:r>
              <a:rPr sz="1800" spc="-10" dirty="0">
                <a:latin typeface="Calibri"/>
                <a:cs typeface="Calibri"/>
              </a:rPr>
              <a:t>istif ve  </a:t>
            </a:r>
            <a:r>
              <a:rPr sz="1800" spc="-5" dirty="0">
                <a:latin typeface="Calibri"/>
                <a:cs typeface="Calibri"/>
              </a:rPr>
              <a:t>depolanması </a:t>
            </a:r>
            <a:r>
              <a:rPr sz="1800" spc="-10" dirty="0">
                <a:latin typeface="Calibri"/>
                <a:cs typeface="Calibri"/>
              </a:rPr>
              <a:t>sırasında </a:t>
            </a:r>
            <a:r>
              <a:rPr sz="1800" dirty="0">
                <a:latin typeface="Calibri"/>
                <a:cs typeface="Calibri"/>
              </a:rPr>
              <a:t>da </a:t>
            </a:r>
            <a:r>
              <a:rPr sz="1800" spc="-15" dirty="0">
                <a:latin typeface="Calibri"/>
                <a:cs typeface="Calibri"/>
              </a:rPr>
              <a:t>ekstraktif </a:t>
            </a:r>
            <a:r>
              <a:rPr sz="1800" dirty="0">
                <a:latin typeface="Calibri"/>
                <a:cs typeface="Calibri"/>
              </a:rPr>
              <a:t>madde </a:t>
            </a:r>
            <a:r>
              <a:rPr sz="1800" spc="-10" dirty="0">
                <a:latin typeface="Calibri"/>
                <a:cs typeface="Calibri"/>
              </a:rPr>
              <a:t>miktarı </a:t>
            </a:r>
            <a:r>
              <a:rPr sz="1800" spc="-20" dirty="0">
                <a:latin typeface="Calibri"/>
                <a:cs typeface="Calibri"/>
              </a:rPr>
              <a:t>değişmektedir. </a:t>
            </a:r>
            <a:r>
              <a:rPr sz="1800" spc="-25" dirty="0">
                <a:latin typeface="Calibri"/>
                <a:cs typeface="Calibri"/>
              </a:rPr>
              <a:t>Ekstraktifler, </a:t>
            </a:r>
            <a:r>
              <a:rPr sz="1800" spc="-10" dirty="0">
                <a:latin typeface="Calibri"/>
                <a:cs typeface="Calibri"/>
              </a:rPr>
              <a:t>karbonhidrat  orijinli </a:t>
            </a:r>
            <a:r>
              <a:rPr sz="1800" dirty="0">
                <a:latin typeface="Calibri"/>
                <a:cs typeface="Calibri"/>
              </a:rPr>
              <a:t>olup, </a:t>
            </a:r>
            <a:r>
              <a:rPr sz="1800" spc="-5" dirty="0">
                <a:latin typeface="Calibri"/>
                <a:cs typeface="Calibri"/>
              </a:rPr>
              <a:t>odunda </a:t>
            </a:r>
            <a:r>
              <a:rPr sz="1800" spc="-10" dirty="0">
                <a:latin typeface="Calibri"/>
                <a:cs typeface="Calibri"/>
              </a:rPr>
              <a:t>fonksiyonlarına </a:t>
            </a:r>
            <a:r>
              <a:rPr sz="1800" spc="-5" dirty="0">
                <a:latin typeface="Calibri"/>
                <a:cs typeface="Calibri"/>
              </a:rPr>
              <a:t>bağlı </a:t>
            </a:r>
            <a:r>
              <a:rPr sz="1800" spc="-10" dirty="0">
                <a:latin typeface="Calibri"/>
                <a:cs typeface="Calibri"/>
              </a:rPr>
              <a:t>olarak oluşmakta </a:t>
            </a:r>
            <a:r>
              <a:rPr sz="1800" spc="-15" dirty="0">
                <a:latin typeface="Calibri"/>
                <a:cs typeface="Calibri"/>
              </a:rPr>
              <a:t>ve </a:t>
            </a:r>
            <a:r>
              <a:rPr sz="1800" spc="-20" dirty="0">
                <a:latin typeface="Calibri"/>
                <a:cs typeface="Calibri"/>
              </a:rPr>
              <a:t>yerleşmektedir. </a:t>
            </a:r>
            <a:r>
              <a:rPr sz="1800" spc="-5" dirty="0">
                <a:latin typeface="Calibri"/>
                <a:cs typeface="Calibri"/>
              </a:rPr>
              <a:t>Odunda belirli  </a:t>
            </a:r>
            <a:r>
              <a:rPr sz="1800" spc="-15" dirty="0">
                <a:latin typeface="Calibri"/>
                <a:cs typeface="Calibri"/>
              </a:rPr>
              <a:t>miktarda </a:t>
            </a:r>
            <a:r>
              <a:rPr sz="1800" dirty="0">
                <a:latin typeface="Calibri"/>
                <a:cs typeface="Calibri"/>
              </a:rPr>
              <a:t>bulunan </a:t>
            </a:r>
            <a:r>
              <a:rPr sz="1800" spc="-10" dirty="0">
                <a:latin typeface="Calibri"/>
                <a:cs typeface="Calibri"/>
              </a:rPr>
              <a:t>ekstraktiflerin </a:t>
            </a:r>
            <a:r>
              <a:rPr sz="1800" dirty="0">
                <a:latin typeface="Calibri"/>
                <a:cs typeface="Calibri"/>
              </a:rPr>
              <a:t>odunun </a:t>
            </a:r>
            <a:r>
              <a:rPr sz="1800" spc="-10" dirty="0">
                <a:latin typeface="Calibri"/>
                <a:cs typeface="Calibri"/>
              </a:rPr>
              <a:t>dayanıklılığı, </a:t>
            </a:r>
            <a:r>
              <a:rPr sz="1800" spc="-5" dirty="0">
                <a:latin typeface="Calibri"/>
                <a:cs typeface="Calibri"/>
              </a:rPr>
              <a:t>rengi, selüloz </a:t>
            </a:r>
            <a:r>
              <a:rPr sz="1800" dirty="0">
                <a:latin typeface="Calibri"/>
                <a:cs typeface="Calibri"/>
              </a:rPr>
              <a:t>hammaddesi </a:t>
            </a:r>
            <a:r>
              <a:rPr sz="1800" spc="-10" dirty="0">
                <a:latin typeface="Calibri"/>
                <a:cs typeface="Calibri"/>
              </a:rPr>
              <a:t>olarak  kullanılabilme </a:t>
            </a:r>
            <a:r>
              <a:rPr sz="1800" dirty="0">
                <a:latin typeface="Calibri"/>
                <a:cs typeface="Calibri"/>
              </a:rPr>
              <a:t>ve </a:t>
            </a:r>
            <a:r>
              <a:rPr sz="1800" spc="-5" dirty="0">
                <a:latin typeface="Calibri"/>
                <a:cs typeface="Calibri"/>
              </a:rPr>
              <a:t>diğer </a:t>
            </a:r>
            <a:r>
              <a:rPr sz="1800" spc="-10" dirty="0">
                <a:latin typeface="Calibri"/>
                <a:cs typeface="Calibri"/>
              </a:rPr>
              <a:t>özellikleri üzerinde </a:t>
            </a:r>
            <a:r>
              <a:rPr sz="1800" dirty="0">
                <a:latin typeface="Calibri"/>
                <a:cs typeface="Calibri"/>
              </a:rPr>
              <a:t>önemli </a:t>
            </a:r>
            <a:r>
              <a:rPr sz="1800" spc="-5" dirty="0">
                <a:latin typeface="Calibri"/>
                <a:cs typeface="Calibri"/>
              </a:rPr>
              <a:t>ölçüde etkisi </a:t>
            </a:r>
            <a:r>
              <a:rPr sz="1800" spc="-20" dirty="0">
                <a:latin typeface="Calibri"/>
                <a:cs typeface="Calibri"/>
              </a:rPr>
              <a:t>bulunmaktadır.</a:t>
            </a:r>
            <a:r>
              <a:rPr sz="1800" spc="365" dirty="0">
                <a:latin typeface="Calibri"/>
                <a:cs typeface="Calibri"/>
              </a:rPr>
              <a:t> </a:t>
            </a:r>
            <a:r>
              <a:rPr sz="1800" spc="-15" dirty="0">
                <a:latin typeface="Calibri"/>
                <a:cs typeface="Calibri"/>
              </a:rPr>
              <a:t>Ekstraktif  </a:t>
            </a:r>
            <a:r>
              <a:rPr sz="1800" spc="-5" dirty="0">
                <a:latin typeface="Calibri"/>
                <a:cs typeface="Calibri"/>
              </a:rPr>
              <a:t>maddeler; </a:t>
            </a:r>
            <a:r>
              <a:rPr sz="1800" spc="-20" dirty="0">
                <a:latin typeface="Calibri"/>
                <a:cs typeface="Calibri"/>
              </a:rPr>
              <a:t>lipitler, </a:t>
            </a:r>
            <a:r>
              <a:rPr sz="1800" spc="-15" dirty="0">
                <a:latin typeface="Calibri"/>
                <a:cs typeface="Calibri"/>
              </a:rPr>
              <a:t>terpenoitler, </a:t>
            </a:r>
            <a:r>
              <a:rPr sz="1800" spc="-25" dirty="0">
                <a:latin typeface="Calibri"/>
                <a:cs typeface="Calibri"/>
              </a:rPr>
              <a:t>fenoller, </a:t>
            </a:r>
            <a:r>
              <a:rPr sz="1800" spc="-20" dirty="0">
                <a:latin typeface="Calibri"/>
                <a:cs typeface="Calibri"/>
              </a:rPr>
              <a:t>trapolenler, </a:t>
            </a:r>
            <a:r>
              <a:rPr sz="1800" spc="-5" dirty="0">
                <a:latin typeface="Calibri"/>
                <a:cs typeface="Calibri"/>
              </a:rPr>
              <a:t>küçük moleküllü </a:t>
            </a:r>
            <a:r>
              <a:rPr sz="1800" spc="-10" dirty="0">
                <a:latin typeface="Calibri"/>
                <a:cs typeface="Calibri"/>
              </a:rPr>
              <a:t>karbon </a:t>
            </a:r>
            <a:r>
              <a:rPr sz="1800" spc="-25" dirty="0">
                <a:latin typeface="Calibri"/>
                <a:cs typeface="Calibri"/>
              </a:rPr>
              <a:t>hidratlar, </a:t>
            </a:r>
            <a:r>
              <a:rPr sz="1800" spc="-20" dirty="0">
                <a:latin typeface="Calibri"/>
                <a:cs typeface="Calibri"/>
              </a:rPr>
              <a:t>pektinler, </a:t>
            </a:r>
            <a:r>
              <a:rPr sz="1800" spc="365" dirty="0">
                <a:latin typeface="Calibri"/>
                <a:cs typeface="Calibri"/>
              </a:rPr>
              <a:t> </a:t>
            </a:r>
            <a:r>
              <a:rPr sz="1800" spc="-10" dirty="0">
                <a:latin typeface="Calibri"/>
                <a:cs typeface="Calibri"/>
              </a:rPr>
              <a:t>nişasta </a:t>
            </a:r>
            <a:r>
              <a:rPr sz="1800" spc="-5" dirty="0">
                <a:latin typeface="Calibri"/>
                <a:cs typeface="Calibri"/>
              </a:rPr>
              <a:t>ve </a:t>
            </a:r>
            <a:r>
              <a:rPr sz="1800" spc="-10" dirty="0">
                <a:latin typeface="Calibri"/>
                <a:cs typeface="Calibri"/>
              </a:rPr>
              <a:t>protein </a:t>
            </a:r>
            <a:r>
              <a:rPr sz="1800" spc="-5" dirty="0">
                <a:latin typeface="Calibri"/>
                <a:cs typeface="Calibri"/>
              </a:rPr>
              <a:t>bileşikleri </a:t>
            </a:r>
            <a:r>
              <a:rPr sz="1800" dirty="0">
                <a:latin typeface="Calibri"/>
                <a:cs typeface="Calibri"/>
              </a:rPr>
              <a:t>gibi </a:t>
            </a:r>
            <a:r>
              <a:rPr sz="1800" spc="-10" dirty="0">
                <a:latin typeface="Calibri"/>
                <a:cs typeface="Calibri"/>
              </a:rPr>
              <a:t>çok farklı</a:t>
            </a:r>
            <a:r>
              <a:rPr sz="1800" spc="85" dirty="0">
                <a:latin typeface="Calibri"/>
                <a:cs typeface="Calibri"/>
              </a:rPr>
              <a:t> </a:t>
            </a:r>
            <a:r>
              <a:rPr sz="1800" spc="-5" dirty="0">
                <a:latin typeface="Calibri"/>
                <a:cs typeface="Calibri"/>
              </a:rPr>
              <a:t>bileşik</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7780"/>
            <a:ext cx="8973820" cy="311404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Ağartma</a:t>
            </a:r>
            <a:endParaRPr sz="1800">
              <a:latin typeface="Calibri"/>
              <a:cs typeface="Calibri"/>
            </a:endParaRPr>
          </a:p>
          <a:p>
            <a:pPr marL="12700">
              <a:lnSpc>
                <a:spcPct val="100000"/>
              </a:lnSpc>
            </a:pPr>
            <a:r>
              <a:rPr sz="1800" spc="-20" dirty="0">
                <a:latin typeface="Calibri"/>
                <a:cs typeface="Calibri"/>
              </a:rPr>
              <a:t>Kraft </a:t>
            </a:r>
            <a:r>
              <a:rPr sz="1800" spc="-15" dirty="0">
                <a:latin typeface="Calibri"/>
                <a:cs typeface="Calibri"/>
              </a:rPr>
              <a:t>veya </a:t>
            </a:r>
            <a:r>
              <a:rPr sz="1800" spc="-5" dirty="0">
                <a:latin typeface="Calibri"/>
                <a:cs typeface="Calibri"/>
              </a:rPr>
              <a:t>sülfit süreçlerinde verimlilik açısından ligninin tamamı </a:t>
            </a:r>
            <a:r>
              <a:rPr sz="1800" spc="-10" dirty="0">
                <a:latin typeface="Calibri"/>
                <a:cs typeface="Calibri"/>
              </a:rPr>
              <a:t>selülozdan </a:t>
            </a:r>
            <a:r>
              <a:rPr sz="1800" spc="-5" dirty="0">
                <a:latin typeface="Calibri"/>
                <a:cs typeface="Calibri"/>
              </a:rPr>
              <a:t>alınamaz.</a:t>
            </a:r>
            <a:r>
              <a:rPr sz="1800" spc="200" dirty="0">
                <a:latin typeface="Calibri"/>
                <a:cs typeface="Calibri"/>
              </a:rPr>
              <a:t> </a:t>
            </a:r>
            <a:r>
              <a:rPr sz="1800" spc="-10" dirty="0">
                <a:latin typeface="Calibri"/>
                <a:cs typeface="Calibri"/>
              </a:rPr>
              <a:t>Selüloz</a:t>
            </a:r>
            <a:endParaRPr sz="1800">
              <a:latin typeface="Calibri"/>
              <a:cs typeface="Calibri"/>
            </a:endParaRPr>
          </a:p>
          <a:p>
            <a:pPr marL="12700">
              <a:lnSpc>
                <a:spcPct val="100000"/>
              </a:lnSpc>
            </a:pPr>
            <a:r>
              <a:rPr sz="1800" spc="-10" dirty="0">
                <a:latin typeface="Calibri"/>
                <a:cs typeface="Calibri"/>
              </a:rPr>
              <a:t>içinde kalan </a:t>
            </a:r>
            <a:r>
              <a:rPr sz="1800" spc="-5" dirty="0">
                <a:latin typeface="Calibri"/>
                <a:cs typeface="Calibri"/>
              </a:rPr>
              <a:t>lignin </a:t>
            </a:r>
            <a:r>
              <a:rPr sz="1800" dirty="0">
                <a:latin typeface="Calibri"/>
                <a:cs typeface="Calibri"/>
              </a:rPr>
              <a:t>az </a:t>
            </a:r>
            <a:r>
              <a:rPr sz="1800" spc="-10" dirty="0">
                <a:latin typeface="Calibri"/>
                <a:cs typeface="Calibri"/>
              </a:rPr>
              <a:t>bile </a:t>
            </a:r>
            <a:r>
              <a:rPr sz="1800" spc="-5" dirty="0">
                <a:latin typeface="Calibri"/>
                <a:cs typeface="Calibri"/>
              </a:rPr>
              <a:t>olsa (% </a:t>
            </a:r>
            <a:r>
              <a:rPr sz="1800" dirty="0">
                <a:latin typeface="Calibri"/>
                <a:cs typeface="Calibri"/>
              </a:rPr>
              <a:t>2-%5), </a:t>
            </a:r>
            <a:r>
              <a:rPr sz="1800" spc="-10" dirty="0">
                <a:latin typeface="Calibri"/>
                <a:cs typeface="Calibri"/>
              </a:rPr>
              <a:t>selülozu </a:t>
            </a:r>
            <a:r>
              <a:rPr sz="1800" spc="-20" dirty="0">
                <a:latin typeface="Calibri"/>
                <a:cs typeface="Calibri"/>
              </a:rPr>
              <a:t>esmerleştirir. </a:t>
            </a:r>
            <a:r>
              <a:rPr sz="1800" dirty="0">
                <a:latin typeface="Calibri"/>
                <a:cs typeface="Calibri"/>
              </a:rPr>
              <a:t>Bu </a:t>
            </a:r>
            <a:r>
              <a:rPr sz="1800" spc="-5" dirty="0">
                <a:latin typeface="Calibri"/>
                <a:cs typeface="Calibri"/>
              </a:rPr>
              <a:t>nedenle </a:t>
            </a:r>
            <a:r>
              <a:rPr sz="1800" spc="-10" dirty="0">
                <a:latin typeface="Calibri"/>
                <a:cs typeface="Calibri"/>
              </a:rPr>
              <a:t>beyaz selüloz</a:t>
            </a:r>
            <a:r>
              <a:rPr sz="1800" spc="285" dirty="0">
                <a:latin typeface="Calibri"/>
                <a:cs typeface="Calibri"/>
              </a:rPr>
              <a:t> </a:t>
            </a:r>
            <a:r>
              <a:rPr sz="1800" dirty="0">
                <a:latin typeface="Calibri"/>
                <a:cs typeface="Calibri"/>
              </a:rPr>
              <a:t>elde</a:t>
            </a:r>
            <a:endParaRPr sz="1800">
              <a:latin typeface="Calibri"/>
              <a:cs typeface="Calibri"/>
            </a:endParaRPr>
          </a:p>
          <a:p>
            <a:pPr marL="12700" marR="5080">
              <a:lnSpc>
                <a:spcPct val="100000"/>
              </a:lnSpc>
            </a:pPr>
            <a:r>
              <a:rPr sz="1800" spc="-5" dirty="0">
                <a:latin typeface="Calibri"/>
                <a:cs typeface="Calibri"/>
              </a:rPr>
              <a:t>edilmek </a:t>
            </a:r>
            <a:r>
              <a:rPr sz="1800" spc="-10" dirty="0">
                <a:latin typeface="Calibri"/>
                <a:cs typeface="Calibri"/>
              </a:rPr>
              <a:t>istendiğinde, kalan </a:t>
            </a:r>
            <a:r>
              <a:rPr sz="1800" spc="-5" dirty="0">
                <a:latin typeface="Calibri"/>
                <a:cs typeface="Calibri"/>
              </a:rPr>
              <a:t>ligninin alınması ve </a:t>
            </a:r>
            <a:r>
              <a:rPr sz="1800" spc="-10" dirty="0">
                <a:latin typeface="Calibri"/>
                <a:cs typeface="Calibri"/>
              </a:rPr>
              <a:t>selülozun </a:t>
            </a:r>
            <a:r>
              <a:rPr sz="1800" spc="-5" dirty="0">
                <a:latin typeface="Calibri"/>
                <a:cs typeface="Calibri"/>
              </a:rPr>
              <a:t>ağartılması </a:t>
            </a:r>
            <a:r>
              <a:rPr sz="1800" spc="-30" dirty="0">
                <a:latin typeface="Calibri"/>
                <a:cs typeface="Calibri"/>
              </a:rPr>
              <a:t>gerekir. </a:t>
            </a:r>
            <a:r>
              <a:rPr sz="1800" spc="-10" dirty="0">
                <a:latin typeface="Calibri"/>
                <a:cs typeface="Calibri"/>
              </a:rPr>
              <a:t>Selüloz </a:t>
            </a:r>
            <a:r>
              <a:rPr sz="1800" spc="-5" dirty="0">
                <a:latin typeface="Calibri"/>
                <a:cs typeface="Calibri"/>
              </a:rPr>
              <a:t>ligninsizlikle  sonuçlanacak bir dizi </a:t>
            </a:r>
            <a:r>
              <a:rPr sz="1800" spc="-10" dirty="0">
                <a:latin typeface="Calibri"/>
                <a:cs typeface="Calibri"/>
              </a:rPr>
              <a:t>farklı </a:t>
            </a:r>
            <a:r>
              <a:rPr sz="1800" spc="-5" dirty="0">
                <a:latin typeface="Calibri"/>
                <a:cs typeface="Calibri"/>
              </a:rPr>
              <a:t>işlemlere</a:t>
            </a:r>
            <a:r>
              <a:rPr sz="1800" spc="70" dirty="0">
                <a:latin typeface="Calibri"/>
                <a:cs typeface="Calibri"/>
              </a:rPr>
              <a:t> </a:t>
            </a:r>
            <a:r>
              <a:rPr sz="1800" spc="-35" dirty="0">
                <a:latin typeface="Calibri"/>
                <a:cs typeface="Calibri"/>
              </a:rPr>
              <a:t>alınır.</a:t>
            </a:r>
            <a:endParaRPr sz="1800">
              <a:latin typeface="Calibri"/>
              <a:cs typeface="Calibri"/>
            </a:endParaRPr>
          </a:p>
          <a:p>
            <a:pPr marL="12700" marR="255904">
              <a:lnSpc>
                <a:spcPct val="100000"/>
              </a:lnSpc>
              <a:spcBef>
                <a:spcPts val="550"/>
              </a:spcBef>
            </a:pPr>
            <a:r>
              <a:rPr sz="1800" spc="-10" dirty="0">
                <a:latin typeface="Calibri"/>
                <a:cs typeface="Calibri"/>
              </a:rPr>
              <a:t>ağartma </a:t>
            </a:r>
            <a:r>
              <a:rPr sz="1800" dirty="0">
                <a:latin typeface="Calibri"/>
                <a:cs typeface="Calibri"/>
              </a:rPr>
              <a:t>işlemleri </a:t>
            </a:r>
            <a:r>
              <a:rPr sz="1800" spc="-10" dirty="0">
                <a:latin typeface="Calibri"/>
                <a:cs typeface="Calibri"/>
              </a:rPr>
              <a:t>sırasıyla oksijen </a:t>
            </a:r>
            <a:r>
              <a:rPr sz="1800" spc="-5" dirty="0">
                <a:latin typeface="Calibri"/>
                <a:cs typeface="Calibri"/>
              </a:rPr>
              <a:t>(</a:t>
            </a:r>
            <a:r>
              <a:rPr sz="1800" b="1" spc="-5" dirty="0">
                <a:latin typeface="Calibri"/>
                <a:cs typeface="Calibri"/>
              </a:rPr>
              <a:t>O</a:t>
            </a:r>
            <a:r>
              <a:rPr sz="1800" spc="-5" dirty="0">
                <a:latin typeface="Calibri"/>
                <a:cs typeface="Calibri"/>
              </a:rPr>
              <a:t>), </a:t>
            </a:r>
            <a:r>
              <a:rPr sz="1800" spc="-10" dirty="0">
                <a:latin typeface="Calibri"/>
                <a:cs typeface="Calibri"/>
              </a:rPr>
              <a:t>klordioksit </a:t>
            </a:r>
            <a:r>
              <a:rPr sz="1800" spc="-5" dirty="0">
                <a:latin typeface="Calibri"/>
                <a:cs typeface="Calibri"/>
              </a:rPr>
              <a:t>(</a:t>
            </a:r>
            <a:r>
              <a:rPr sz="1800" b="1" spc="-5" dirty="0">
                <a:latin typeface="Calibri"/>
                <a:cs typeface="Calibri"/>
              </a:rPr>
              <a:t>D</a:t>
            </a:r>
            <a:r>
              <a:rPr sz="1800" spc="-5" dirty="0">
                <a:latin typeface="Calibri"/>
                <a:cs typeface="Calibri"/>
              </a:rPr>
              <a:t>) ve </a:t>
            </a:r>
            <a:r>
              <a:rPr sz="1800" spc="-10" dirty="0">
                <a:latin typeface="Calibri"/>
                <a:cs typeface="Calibri"/>
              </a:rPr>
              <a:t>hidrojen peroksit </a:t>
            </a:r>
            <a:r>
              <a:rPr sz="1800" dirty="0">
                <a:latin typeface="Calibri"/>
                <a:cs typeface="Calibri"/>
              </a:rPr>
              <a:t>(</a:t>
            </a:r>
            <a:r>
              <a:rPr sz="1800" b="1" dirty="0">
                <a:latin typeface="Calibri"/>
                <a:cs typeface="Calibri"/>
              </a:rPr>
              <a:t>P</a:t>
            </a:r>
            <a:r>
              <a:rPr sz="1800" dirty="0">
                <a:latin typeface="Calibri"/>
                <a:cs typeface="Calibri"/>
              </a:rPr>
              <a:t>) </a:t>
            </a:r>
            <a:r>
              <a:rPr sz="1800" spc="-5" dirty="0">
                <a:latin typeface="Calibri"/>
                <a:cs typeface="Calibri"/>
              </a:rPr>
              <a:t>ile </a:t>
            </a:r>
            <a:r>
              <a:rPr sz="1800" spc="-20" dirty="0">
                <a:latin typeface="Calibri"/>
                <a:cs typeface="Calibri"/>
              </a:rPr>
              <a:t>yapılmaktadır.  </a:t>
            </a:r>
            <a:r>
              <a:rPr sz="1800" dirty="0">
                <a:latin typeface="Calibri"/>
                <a:cs typeface="Calibri"/>
              </a:rPr>
              <a:t>Bazı </a:t>
            </a:r>
            <a:r>
              <a:rPr sz="1800" spc="-10" dirty="0">
                <a:latin typeface="Calibri"/>
                <a:cs typeface="Calibri"/>
              </a:rPr>
              <a:t>fabrikalar </a:t>
            </a:r>
            <a:r>
              <a:rPr sz="1800" spc="-5" dirty="0">
                <a:latin typeface="Calibri"/>
                <a:cs typeface="Calibri"/>
              </a:rPr>
              <a:t>buna bir </a:t>
            </a:r>
            <a:r>
              <a:rPr sz="1800" spc="-20" dirty="0">
                <a:latin typeface="Calibri"/>
                <a:cs typeface="Calibri"/>
              </a:rPr>
              <a:t>ozon </a:t>
            </a:r>
            <a:r>
              <a:rPr sz="1800" spc="5" dirty="0">
                <a:latin typeface="Calibri"/>
                <a:cs typeface="Calibri"/>
              </a:rPr>
              <a:t>(</a:t>
            </a:r>
            <a:r>
              <a:rPr sz="1800" b="1" spc="5" dirty="0">
                <a:latin typeface="Calibri"/>
                <a:cs typeface="Calibri"/>
              </a:rPr>
              <a:t>Z</a:t>
            </a:r>
            <a:r>
              <a:rPr sz="1800" spc="5" dirty="0">
                <a:latin typeface="Calibri"/>
                <a:cs typeface="Calibri"/>
              </a:rPr>
              <a:t>) </a:t>
            </a:r>
            <a:r>
              <a:rPr sz="1800" spc="-5" dirty="0">
                <a:latin typeface="Calibri"/>
                <a:cs typeface="Calibri"/>
              </a:rPr>
              <a:t>aşaması </a:t>
            </a:r>
            <a:r>
              <a:rPr sz="1800" spc="-20" dirty="0">
                <a:latin typeface="Calibri"/>
                <a:cs typeface="Calibri"/>
              </a:rPr>
              <a:t>eklemiştir. </a:t>
            </a:r>
            <a:r>
              <a:rPr sz="1800" spc="-10" dirty="0">
                <a:latin typeface="Calibri"/>
                <a:cs typeface="Calibri"/>
              </a:rPr>
              <a:t>Ağartma </a:t>
            </a:r>
            <a:r>
              <a:rPr sz="1800" spc="-5" dirty="0">
                <a:latin typeface="Calibri"/>
                <a:cs typeface="Calibri"/>
              </a:rPr>
              <a:t>teknolojileri </a:t>
            </a:r>
            <a:r>
              <a:rPr sz="1800" spc="-10" dirty="0">
                <a:latin typeface="Calibri"/>
                <a:cs typeface="Calibri"/>
              </a:rPr>
              <a:t>klorsuz </a:t>
            </a:r>
            <a:r>
              <a:rPr sz="1800" spc="-5" dirty="0">
                <a:latin typeface="Calibri"/>
                <a:cs typeface="Calibri"/>
              </a:rPr>
              <a:t>(elemental  </a:t>
            </a:r>
            <a:r>
              <a:rPr sz="1800" spc="-10" dirty="0">
                <a:latin typeface="Calibri"/>
                <a:cs typeface="Calibri"/>
              </a:rPr>
              <a:t>chlorine free, </a:t>
            </a:r>
            <a:r>
              <a:rPr sz="1800" b="1" spc="-10" dirty="0">
                <a:latin typeface="Calibri"/>
                <a:cs typeface="Calibri"/>
              </a:rPr>
              <a:t>ECF</a:t>
            </a:r>
            <a:r>
              <a:rPr sz="1800" spc="-10" dirty="0">
                <a:latin typeface="Calibri"/>
                <a:cs typeface="Calibri"/>
              </a:rPr>
              <a:t>) </a:t>
            </a:r>
            <a:r>
              <a:rPr sz="1800" spc="-5" dirty="0">
                <a:latin typeface="Calibri"/>
                <a:cs typeface="Calibri"/>
              </a:rPr>
              <a:t>ve tamamen </a:t>
            </a:r>
            <a:r>
              <a:rPr sz="1800" spc="-10" dirty="0">
                <a:latin typeface="Calibri"/>
                <a:cs typeface="Calibri"/>
              </a:rPr>
              <a:t>klorsuz (totally chlorine free, </a:t>
            </a:r>
            <a:r>
              <a:rPr sz="1800" b="1" spc="-15" dirty="0">
                <a:latin typeface="Calibri"/>
                <a:cs typeface="Calibri"/>
              </a:rPr>
              <a:t>TCF</a:t>
            </a:r>
            <a:r>
              <a:rPr sz="1800" spc="-15" dirty="0">
                <a:latin typeface="Calibri"/>
                <a:cs typeface="Calibri"/>
              </a:rPr>
              <a:t>) </a:t>
            </a:r>
            <a:r>
              <a:rPr sz="1800" spc="-10" dirty="0">
                <a:latin typeface="Calibri"/>
                <a:cs typeface="Calibri"/>
              </a:rPr>
              <a:t>olarak ikiye </a:t>
            </a:r>
            <a:r>
              <a:rPr sz="1800" spc="-25" dirty="0">
                <a:latin typeface="Calibri"/>
                <a:cs typeface="Calibri"/>
              </a:rPr>
              <a:t>ayrılmıştır. </a:t>
            </a:r>
            <a:r>
              <a:rPr sz="1800" spc="-10" dirty="0">
                <a:latin typeface="Calibri"/>
                <a:cs typeface="Calibri"/>
              </a:rPr>
              <a:t>Tipik  olarak, </a:t>
            </a:r>
            <a:r>
              <a:rPr sz="1800" spc="-5" dirty="0">
                <a:latin typeface="Calibri"/>
                <a:cs typeface="Calibri"/>
              </a:rPr>
              <a:t>yapılan işlemler </a:t>
            </a:r>
            <a:r>
              <a:rPr sz="1800" b="1" spc="-5" dirty="0">
                <a:latin typeface="Calibri"/>
                <a:cs typeface="Calibri"/>
              </a:rPr>
              <a:t>OD(OP)DD </a:t>
            </a:r>
            <a:r>
              <a:rPr sz="1800" spc="-5" dirty="0">
                <a:latin typeface="Calibri"/>
                <a:cs typeface="Calibri"/>
              </a:rPr>
              <a:t>ve </a:t>
            </a:r>
            <a:r>
              <a:rPr sz="1800" b="1" spc="-5" dirty="0">
                <a:latin typeface="Calibri"/>
                <a:cs typeface="Calibri"/>
              </a:rPr>
              <a:t>OQ(OP)Q(PO) </a:t>
            </a:r>
            <a:r>
              <a:rPr sz="1800" spc="-10" dirty="0">
                <a:latin typeface="Calibri"/>
                <a:cs typeface="Calibri"/>
              </a:rPr>
              <a:t>olarak </a:t>
            </a:r>
            <a:r>
              <a:rPr sz="1800" spc="-20" dirty="0">
                <a:latin typeface="Calibri"/>
                <a:cs typeface="Calibri"/>
              </a:rPr>
              <a:t>sıralanmaktadır. </a:t>
            </a:r>
            <a:r>
              <a:rPr sz="1800" b="1" dirty="0">
                <a:latin typeface="Calibri"/>
                <a:cs typeface="Calibri"/>
              </a:rPr>
              <a:t>Q</a:t>
            </a:r>
            <a:r>
              <a:rPr sz="1800" b="1" spc="135" dirty="0">
                <a:latin typeface="Calibri"/>
                <a:cs typeface="Calibri"/>
              </a:rPr>
              <a:t> </a:t>
            </a:r>
            <a:r>
              <a:rPr sz="1800" spc="-10" dirty="0">
                <a:latin typeface="Calibri"/>
                <a:cs typeface="Calibri"/>
              </a:rPr>
              <a:t>maskeleme</a:t>
            </a:r>
            <a:endParaRPr sz="1800">
              <a:latin typeface="Calibri"/>
              <a:cs typeface="Calibri"/>
            </a:endParaRPr>
          </a:p>
          <a:p>
            <a:pPr marL="12700" marR="322580">
              <a:lnSpc>
                <a:spcPct val="100000"/>
              </a:lnSpc>
            </a:pPr>
            <a:r>
              <a:rPr sz="1800" spc="-10" dirty="0">
                <a:latin typeface="Calibri"/>
                <a:cs typeface="Calibri"/>
              </a:rPr>
              <a:t>kimyasalı </a:t>
            </a:r>
            <a:r>
              <a:rPr sz="1800" spc="-5" dirty="0">
                <a:latin typeface="Calibri"/>
                <a:cs typeface="Calibri"/>
              </a:rPr>
              <a:t>(</a:t>
            </a:r>
            <a:r>
              <a:rPr sz="1800" b="1" spc="-5" dirty="0">
                <a:latin typeface="Calibri"/>
                <a:cs typeface="Calibri"/>
              </a:rPr>
              <a:t>Chelating </a:t>
            </a:r>
            <a:r>
              <a:rPr sz="1800" b="1" spc="-10" dirty="0">
                <a:latin typeface="Calibri"/>
                <a:cs typeface="Calibri"/>
              </a:rPr>
              <a:t>Agent</a:t>
            </a:r>
            <a:r>
              <a:rPr sz="1800" spc="-10" dirty="0">
                <a:latin typeface="Calibri"/>
                <a:cs typeface="Calibri"/>
              </a:rPr>
              <a:t>) </a:t>
            </a:r>
            <a:r>
              <a:rPr sz="1800" dirty="0">
                <a:latin typeface="Calibri"/>
                <a:cs typeface="Calibri"/>
              </a:rPr>
              <a:t>anlamına </a:t>
            </a:r>
            <a:r>
              <a:rPr sz="1800" spc="-5" dirty="0">
                <a:latin typeface="Calibri"/>
                <a:cs typeface="Calibri"/>
              </a:rPr>
              <a:t>gelmektedir ve </a:t>
            </a:r>
            <a:r>
              <a:rPr sz="1800" spc="-10" dirty="0">
                <a:latin typeface="Calibri"/>
                <a:cs typeface="Calibri"/>
              </a:rPr>
              <a:t>görevi </a:t>
            </a:r>
            <a:r>
              <a:rPr sz="1800" spc="-15" dirty="0">
                <a:latin typeface="Calibri"/>
                <a:cs typeface="Calibri"/>
              </a:rPr>
              <a:t>selülozda </a:t>
            </a:r>
            <a:r>
              <a:rPr sz="1800" spc="-5" dirty="0">
                <a:latin typeface="Calibri"/>
                <a:cs typeface="Calibri"/>
              </a:rPr>
              <a:t>bulunan ağır </a:t>
            </a:r>
            <a:r>
              <a:rPr sz="1800" spc="-10" dirty="0">
                <a:latin typeface="Calibri"/>
                <a:cs typeface="Calibri"/>
              </a:rPr>
              <a:t>metallerle  </a:t>
            </a:r>
            <a:r>
              <a:rPr sz="1800" spc="-5" dirty="0">
                <a:latin typeface="Calibri"/>
                <a:cs typeface="Calibri"/>
              </a:rPr>
              <a:t>bağ </a:t>
            </a:r>
            <a:r>
              <a:rPr sz="1800" spc="-10" dirty="0">
                <a:latin typeface="Calibri"/>
                <a:cs typeface="Calibri"/>
              </a:rPr>
              <a:t>yaparak, ağartma </a:t>
            </a:r>
            <a:r>
              <a:rPr sz="1800" spc="-5" dirty="0">
                <a:latin typeface="Calibri"/>
                <a:cs typeface="Calibri"/>
              </a:rPr>
              <a:t>işleminin etkinliğini</a:t>
            </a:r>
            <a:r>
              <a:rPr sz="1800" spc="75" dirty="0">
                <a:latin typeface="Calibri"/>
                <a:cs typeface="Calibri"/>
              </a:rPr>
              <a:t> </a:t>
            </a:r>
            <a:r>
              <a:rPr sz="1800" spc="-20" dirty="0">
                <a:latin typeface="Calibri"/>
                <a:cs typeface="Calibri"/>
              </a:rPr>
              <a:t>arttırmaktır.</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353695"/>
            <a:ext cx="8989060" cy="276923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Ağartmanın</a:t>
            </a:r>
            <a:r>
              <a:rPr sz="1800" b="1" spc="-25" dirty="0">
                <a:latin typeface="Calibri"/>
                <a:cs typeface="Calibri"/>
              </a:rPr>
              <a:t> </a:t>
            </a:r>
            <a:r>
              <a:rPr sz="1800" b="1" dirty="0">
                <a:latin typeface="Calibri"/>
                <a:cs typeface="Calibri"/>
              </a:rPr>
              <a:t>aşamaları</a:t>
            </a:r>
            <a:endParaRPr sz="1800">
              <a:latin typeface="Calibri"/>
              <a:cs typeface="Calibri"/>
            </a:endParaRPr>
          </a:p>
          <a:p>
            <a:pPr marL="12700" marR="5080" algn="just">
              <a:lnSpc>
                <a:spcPct val="100000"/>
              </a:lnSpc>
            </a:pPr>
            <a:r>
              <a:rPr sz="1800" spc="-55" dirty="0">
                <a:latin typeface="Calibri"/>
                <a:cs typeface="Calibri"/>
              </a:rPr>
              <a:t>Tek </a:t>
            </a:r>
            <a:r>
              <a:rPr sz="1800" spc="-5" dirty="0">
                <a:latin typeface="Calibri"/>
                <a:cs typeface="Calibri"/>
              </a:rPr>
              <a:t>aşamalı bir ağartmanın etkisi sınırlı olduğundan </a:t>
            </a:r>
            <a:r>
              <a:rPr sz="1800" spc="-10" dirty="0">
                <a:latin typeface="Calibri"/>
                <a:cs typeface="Calibri"/>
              </a:rPr>
              <a:t>yeterli </a:t>
            </a:r>
            <a:r>
              <a:rPr sz="1800" spc="-5" dirty="0">
                <a:latin typeface="Calibri"/>
                <a:cs typeface="Calibri"/>
              </a:rPr>
              <a:t>olmaz. </a:t>
            </a:r>
            <a:r>
              <a:rPr sz="1800" dirty="0">
                <a:latin typeface="Calibri"/>
                <a:cs typeface="Calibri"/>
              </a:rPr>
              <a:t>Bu </a:t>
            </a:r>
            <a:r>
              <a:rPr sz="1800" spc="-5" dirty="0">
                <a:latin typeface="Calibri"/>
                <a:cs typeface="Calibri"/>
              </a:rPr>
              <a:t>nedenle süreç </a:t>
            </a:r>
            <a:r>
              <a:rPr sz="1800" spc="-10" dirty="0">
                <a:latin typeface="Calibri"/>
                <a:cs typeface="Calibri"/>
              </a:rPr>
              <a:t>sayısı </a:t>
            </a:r>
            <a:r>
              <a:rPr sz="1800" dirty="0">
                <a:latin typeface="Calibri"/>
                <a:cs typeface="Calibri"/>
              </a:rPr>
              <a:t>3 </a:t>
            </a:r>
            <a:r>
              <a:rPr sz="1800" spc="-10" dirty="0">
                <a:latin typeface="Calibri"/>
                <a:cs typeface="Calibri"/>
              </a:rPr>
              <a:t>ile </a:t>
            </a:r>
            <a:r>
              <a:rPr sz="1800" dirty="0">
                <a:latin typeface="Calibri"/>
                <a:cs typeface="Calibri"/>
              </a:rPr>
              <a:t>5  </a:t>
            </a:r>
            <a:r>
              <a:rPr sz="1800" spc="-10" dirty="0">
                <a:latin typeface="Calibri"/>
                <a:cs typeface="Calibri"/>
              </a:rPr>
              <a:t>arasında aşamalara </a:t>
            </a:r>
            <a:r>
              <a:rPr sz="1800" spc="-20" dirty="0">
                <a:latin typeface="Calibri"/>
                <a:cs typeface="Calibri"/>
              </a:rPr>
              <a:t>bölünmüştür. </a:t>
            </a:r>
            <a:r>
              <a:rPr sz="1800" spc="-10" dirty="0">
                <a:latin typeface="Calibri"/>
                <a:cs typeface="Calibri"/>
              </a:rPr>
              <a:t>Azami beyazlık, </a:t>
            </a:r>
            <a:r>
              <a:rPr sz="1800" spc="-5" dirty="0">
                <a:latin typeface="Calibri"/>
                <a:cs typeface="Calibri"/>
              </a:rPr>
              <a:t>(buna beyazlık </a:t>
            </a:r>
            <a:r>
              <a:rPr sz="1800" spc="-15" dirty="0">
                <a:latin typeface="Calibri"/>
                <a:cs typeface="Calibri"/>
              </a:rPr>
              <a:t>tavanı </a:t>
            </a:r>
            <a:r>
              <a:rPr sz="1800" dirty="0">
                <a:latin typeface="Calibri"/>
                <a:cs typeface="Calibri"/>
              </a:rPr>
              <a:t>da </a:t>
            </a:r>
            <a:r>
              <a:rPr sz="1800" spc="-5" dirty="0">
                <a:latin typeface="Calibri"/>
                <a:cs typeface="Calibri"/>
              </a:rPr>
              <a:t>denir) </a:t>
            </a:r>
            <a:r>
              <a:rPr sz="1800" spc="-10" dirty="0">
                <a:latin typeface="Calibri"/>
                <a:cs typeface="Calibri"/>
              </a:rPr>
              <a:t>ağacın </a:t>
            </a:r>
            <a:r>
              <a:rPr sz="1800" spc="-5" dirty="0">
                <a:latin typeface="Calibri"/>
                <a:cs typeface="Calibri"/>
              </a:rPr>
              <a:t>cinsine,  </a:t>
            </a:r>
            <a:r>
              <a:rPr sz="1800" spc="-10" dirty="0">
                <a:latin typeface="Calibri"/>
                <a:cs typeface="Calibri"/>
              </a:rPr>
              <a:t>selüloz </a:t>
            </a:r>
            <a:r>
              <a:rPr sz="1800" spc="-5" dirty="0">
                <a:latin typeface="Calibri"/>
                <a:cs typeface="Calibri"/>
              </a:rPr>
              <a:t>sürecine ve </a:t>
            </a:r>
            <a:r>
              <a:rPr sz="1800" spc="-10" dirty="0">
                <a:latin typeface="Calibri"/>
                <a:cs typeface="Calibri"/>
              </a:rPr>
              <a:t>ağartma sürecinin </a:t>
            </a:r>
            <a:r>
              <a:rPr sz="1800" spc="-5" dirty="0">
                <a:latin typeface="Calibri"/>
                <a:cs typeface="Calibri"/>
              </a:rPr>
              <a:t>sıralaması ve etkinliğine </a:t>
            </a:r>
            <a:r>
              <a:rPr sz="1800" spc="-25" dirty="0">
                <a:latin typeface="Calibri"/>
                <a:cs typeface="Calibri"/>
              </a:rPr>
              <a:t>bağlıdır. </a:t>
            </a:r>
            <a:r>
              <a:rPr sz="1800" spc="-10" dirty="0">
                <a:latin typeface="Calibri"/>
                <a:cs typeface="Calibri"/>
              </a:rPr>
              <a:t>Ağartma kimyasalı  beyazlık tavanına </a:t>
            </a:r>
            <a:r>
              <a:rPr sz="1800" spc="-5" dirty="0">
                <a:latin typeface="Calibri"/>
                <a:cs typeface="Calibri"/>
              </a:rPr>
              <a:t>ulaşmak </a:t>
            </a:r>
            <a:r>
              <a:rPr sz="1800" spc="-10" dirty="0">
                <a:latin typeface="Calibri"/>
                <a:cs typeface="Calibri"/>
              </a:rPr>
              <a:t>yerine </a:t>
            </a:r>
            <a:r>
              <a:rPr sz="1800" spc="-15" dirty="0">
                <a:latin typeface="Calibri"/>
                <a:cs typeface="Calibri"/>
              </a:rPr>
              <a:t>ekonomik </a:t>
            </a:r>
            <a:r>
              <a:rPr sz="1800" spc="-5" dirty="0">
                <a:latin typeface="Calibri"/>
                <a:cs typeface="Calibri"/>
              </a:rPr>
              <a:t>nedenlerle </a:t>
            </a:r>
            <a:r>
              <a:rPr sz="1800" dirty="0">
                <a:latin typeface="Calibri"/>
                <a:cs typeface="Calibri"/>
              </a:rPr>
              <a:t>eşik </a:t>
            </a:r>
            <a:r>
              <a:rPr sz="1800" spc="-5" dirty="0">
                <a:latin typeface="Calibri"/>
                <a:cs typeface="Calibri"/>
              </a:rPr>
              <a:t>değere </a:t>
            </a:r>
            <a:r>
              <a:rPr sz="1800" spc="-10" dirty="0">
                <a:latin typeface="Calibri"/>
                <a:cs typeface="Calibri"/>
              </a:rPr>
              <a:t>kadar ulaşmayı </a:t>
            </a:r>
            <a:r>
              <a:rPr sz="1800" spc="-25" dirty="0">
                <a:latin typeface="Calibri"/>
                <a:cs typeface="Calibri"/>
              </a:rPr>
              <a:t>hedefler.  </a:t>
            </a:r>
            <a:r>
              <a:rPr sz="1800" spc="-20" dirty="0">
                <a:latin typeface="Calibri"/>
                <a:cs typeface="Calibri"/>
              </a:rPr>
              <a:t>Yüksek tavan </a:t>
            </a:r>
            <a:r>
              <a:rPr sz="1800" spc="-5" dirty="0">
                <a:latin typeface="Calibri"/>
                <a:cs typeface="Calibri"/>
              </a:rPr>
              <a:t>değeri </a:t>
            </a:r>
            <a:r>
              <a:rPr sz="1800" dirty="0">
                <a:latin typeface="Calibri"/>
                <a:cs typeface="Calibri"/>
              </a:rPr>
              <a:t>elde edilmek </a:t>
            </a:r>
            <a:r>
              <a:rPr sz="1800" spc="-5" dirty="0">
                <a:latin typeface="Calibri"/>
                <a:cs typeface="Calibri"/>
              </a:rPr>
              <a:t>istendiğinde aşamalar arttırılır ve yeni </a:t>
            </a:r>
            <a:r>
              <a:rPr sz="1800" spc="-10" dirty="0">
                <a:latin typeface="Calibri"/>
                <a:cs typeface="Calibri"/>
              </a:rPr>
              <a:t>kimyasallar </a:t>
            </a:r>
            <a:r>
              <a:rPr sz="1800" spc="-25" dirty="0">
                <a:latin typeface="Calibri"/>
                <a:cs typeface="Calibri"/>
              </a:rPr>
              <a:t>eklenir.  </a:t>
            </a:r>
            <a:r>
              <a:rPr sz="1800" spc="-5" dirty="0">
                <a:latin typeface="Calibri"/>
                <a:cs typeface="Calibri"/>
              </a:rPr>
              <a:t>Aşağıda dört </a:t>
            </a:r>
            <a:r>
              <a:rPr sz="1800" dirty="0">
                <a:latin typeface="Calibri"/>
                <a:cs typeface="Calibri"/>
              </a:rPr>
              <a:t>aşamalı </a:t>
            </a:r>
            <a:r>
              <a:rPr sz="1800" spc="-5" dirty="0">
                <a:latin typeface="Calibri"/>
                <a:cs typeface="Calibri"/>
              </a:rPr>
              <a:t>bir ağartma </a:t>
            </a:r>
            <a:r>
              <a:rPr sz="1800" spc="-10" dirty="0">
                <a:latin typeface="Calibri"/>
                <a:cs typeface="Calibri"/>
              </a:rPr>
              <a:t>kuleleri </a:t>
            </a:r>
            <a:r>
              <a:rPr sz="1800" spc="-5" dirty="0">
                <a:latin typeface="Calibri"/>
                <a:cs typeface="Calibri"/>
              </a:rPr>
              <a:t>dizisi </a:t>
            </a:r>
            <a:r>
              <a:rPr sz="1800" spc="-20" dirty="0">
                <a:latin typeface="Calibri"/>
                <a:cs typeface="Calibri"/>
              </a:rPr>
              <a:t>görülmektedir. </a:t>
            </a:r>
            <a:r>
              <a:rPr sz="1800" dirty="0">
                <a:latin typeface="Calibri"/>
                <a:cs typeface="Calibri"/>
              </a:rPr>
              <a:t>İlk aşama </a:t>
            </a:r>
            <a:r>
              <a:rPr sz="1800" spc="-5" dirty="0">
                <a:latin typeface="Calibri"/>
                <a:cs typeface="Calibri"/>
              </a:rPr>
              <a:t>klor dioksit  uygulamasıdır ve aşağıdan </a:t>
            </a:r>
            <a:r>
              <a:rPr sz="1800" spc="-10" dirty="0">
                <a:latin typeface="Calibri"/>
                <a:cs typeface="Calibri"/>
              </a:rPr>
              <a:t>yukarıya </a:t>
            </a:r>
            <a:r>
              <a:rPr sz="1800" spc="-5" dirty="0">
                <a:latin typeface="Calibri"/>
                <a:cs typeface="Calibri"/>
              </a:rPr>
              <a:t>bir akış </a:t>
            </a:r>
            <a:r>
              <a:rPr sz="1800" spc="-20" dirty="0">
                <a:latin typeface="Calibri"/>
                <a:cs typeface="Calibri"/>
              </a:rPr>
              <a:t>seçilmiştir. </a:t>
            </a:r>
            <a:r>
              <a:rPr sz="1800" spc="-5" dirty="0">
                <a:latin typeface="Calibri"/>
                <a:cs typeface="Calibri"/>
              </a:rPr>
              <a:t>İkinci aşamada akış yukarıdan aşağıya  doğrudur ve alkali </a:t>
            </a:r>
            <a:r>
              <a:rPr sz="1800" spc="-15" dirty="0">
                <a:latin typeface="Calibri"/>
                <a:cs typeface="Calibri"/>
              </a:rPr>
              <a:t>ekstraksiyon </a:t>
            </a:r>
            <a:r>
              <a:rPr sz="1800" spc="-10" dirty="0">
                <a:latin typeface="Calibri"/>
                <a:cs typeface="Calibri"/>
              </a:rPr>
              <a:t>yapılarak </a:t>
            </a:r>
            <a:r>
              <a:rPr sz="1800" spc="-5" dirty="0">
                <a:latin typeface="Calibri"/>
                <a:cs typeface="Calibri"/>
              </a:rPr>
              <a:t>basınçlı </a:t>
            </a:r>
            <a:r>
              <a:rPr sz="1800" spc="-10" dirty="0">
                <a:latin typeface="Calibri"/>
                <a:cs typeface="Calibri"/>
              </a:rPr>
              <a:t>oksijen </a:t>
            </a:r>
            <a:r>
              <a:rPr sz="1800" spc="-20" dirty="0">
                <a:latin typeface="Calibri"/>
                <a:cs typeface="Calibri"/>
              </a:rPr>
              <a:t>uygulanmaktadır. </a:t>
            </a:r>
            <a:r>
              <a:rPr sz="1800" spc="-10" dirty="0">
                <a:latin typeface="Calibri"/>
                <a:cs typeface="Calibri"/>
              </a:rPr>
              <a:t>Oksijen reaktör </a:t>
            </a:r>
            <a:r>
              <a:rPr sz="1800" dirty="0">
                <a:latin typeface="Calibri"/>
                <a:cs typeface="Calibri"/>
              </a:rPr>
              <a:t>öncesi  </a:t>
            </a:r>
            <a:r>
              <a:rPr sz="1800" spc="-10" dirty="0">
                <a:latin typeface="Calibri"/>
                <a:cs typeface="Calibri"/>
              </a:rPr>
              <a:t>boruya </a:t>
            </a:r>
            <a:r>
              <a:rPr sz="1800" spc="-30" dirty="0">
                <a:latin typeface="Calibri"/>
                <a:cs typeface="Calibri"/>
              </a:rPr>
              <a:t>verilir. </a:t>
            </a:r>
            <a:r>
              <a:rPr sz="1800" dirty="0">
                <a:latin typeface="Calibri"/>
                <a:cs typeface="Calibri"/>
              </a:rPr>
              <a:t>Bu </a:t>
            </a:r>
            <a:r>
              <a:rPr sz="1800" spc="-5" dirty="0">
                <a:latin typeface="Calibri"/>
                <a:cs typeface="Calibri"/>
              </a:rPr>
              <a:t>boruda akış </a:t>
            </a:r>
            <a:r>
              <a:rPr sz="1800" spc="-10" dirty="0">
                <a:latin typeface="Calibri"/>
                <a:cs typeface="Calibri"/>
              </a:rPr>
              <a:t>yönü yukarıya</a:t>
            </a:r>
            <a:r>
              <a:rPr sz="1800" spc="105" dirty="0">
                <a:latin typeface="Calibri"/>
                <a:cs typeface="Calibri"/>
              </a:rPr>
              <a:t> </a:t>
            </a:r>
            <a:r>
              <a:rPr sz="1800" spc="-25" dirty="0">
                <a:latin typeface="Calibri"/>
                <a:cs typeface="Calibri"/>
              </a:rPr>
              <a:t>doğrudur.</a:t>
            </a:r>
            <a:endParaRPr sz="1800">
              <a:latin typeface="Calibri"/>
              <a:cs typeface="Calibri"/>
            </a:endParaRPr>
          </a:p>
        </p:txBody>
      </p:sp>
      <p:sp>
        <p:nvSpPr>
          <p:cNvPr id="3" name="object 3"/>
          <p:cNvSpPr/>
          <p:nvPr/>
        </p:nvSpPr>
        <p:spPr>
          <a:xfrm>
            <a:off x="561199" y="3556192"/>
            <a:ext cx="7633706" cy="24173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504" y="0"/>
            <a:ext cx="5457176" cy="299694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54607" y="3053334"/>
            <a:ext cx="239839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Peroksitli </a:t>
            </a:r>
            <a:r>
              <a:rPr sz="1800" spc="-10" dirty="0">
                <a:latin typeface="Calibri"/>
                <a:cs typeface="Calibri"/>
              </a:rPr>
              <a:t>ağartma</a:t>
            </a:r>
            <a:r>
              <a:rPr sz="1800" spc="-15" dirty="0">
                <a:latin typeface="Calibri"/>
                <a:cs typeface="Calibri"/>
              </a:rPr>
              <a:t> </a:t>
            </a:r>
            <a:r>
              <a:rPr sz="1800" spc="-10" dirty="0">
                <a:latin typeface="Calibri"/>
                <a:cs typeface="Calibri"/>
              </a:rPr>
              <a:t>sistemi</a:t>
            </a:r>
            <a:endParaRPr sz="1800">
              <a:latin typeface="Calibri"/>
              <a:cs typeface="Calibri"/>
            </a:endParaRPr>
          </a:p>
        </p:txBody>
      </p:sp>
      <p:sp>
        <p:nvSpPr>
          <p:cNvPr id="4" name="object 4"/>
          <p:cNvSpPr/>
          <p:nvPr/>
        </p:nvSpPr>
        <p:spPr>
          <a:xfrm>
            <a:off x="310997" y="3404285"/>
            <a:ext cx="5259070" cy="274383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67004" y="6205220"/>
            <a:ext cx="42735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İndirgeme yöntemi kullanan </a:t>
            </a:r>
            <a:r>
              <a:rPr sz="1800" spc="-5" dirty="0">
                <a:latin typeface="Calibri"/>
                <a:cs typeface="Calibri"/>
              </a:rPr>
              <a:t>bir </a:t>
            </a:r>
            <a:r>
              <a:rPr sz="1800" spc="-10" dirty="0">
                <a:latin typeface="Calibri"/>
                <a:cs typeface="Calibri"/>
              </a:rPr>
              <a:t>ağartma</a:t>
            </a:r>
            <a:r>
              <a:rPr sz="1800" spc="85" dirty="0">
                <a:latin typeface="Calibri"/>
                <a:cs typeface="Calibri"/>
              </a:rPr>
              <a:t> </a:t>
            </a:r>
            <a:r>
              <a:rPr sz="1800" spc="-10" dirty="0">
                <a:latin typeface="Calibri"/>
                <a:cs typeface="Calibri"/>
              </a:rPr>
              <a:t>tesisi</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72" y="0"/>
            <a:ext cx="8839200" cy="30289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7627" y="3284931"/>
            <a:ext cx="5840730" cy="331241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9735"/>
            <a:ext cx="5036370" cy="39147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58740" y="332613"/>
            <a:ext cx="3624834" cy="273634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962650" y="3263010"/>
            <a:ext cx="19977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İkiz elekli </a:t>
            </a:r>
            <a:r>
              <a:rPr sz="1800" spc="-10" dirty="0">
                <a:latin typeface="Calibri"/>
                <a:cs typeface="Calibri"/>
              </a:rPr>
              <a:t>pres</a:t>
            </a:r>
            <a:r>
              <a:rPr sz="1800" spc="-25" dirty="0">
                <a:latin typeface="Calibri"/>
                <a:cs typeface="Calibri"/>
              </a:rPr>
              <a:t> </a:t>
            </a:r>
            <a:r>
              <a:rPr sz="1800" spc="-5" dirty="0">
                <a:latin typeface="Calibri"/>
                <a:cs typeface="Calibri"/>
              </a:rPr>
              <a:t>ünitesi</a:t>
            </a:r>
            <a:endParaRPr sz="1800">
              <a:latin typeface="Calibri"/>
              <a:cs typeface="Calibri"/>
            </a:endParaRPr>
          </a:p>
        </p:txBody>
      </p:sp>
      <p:sp>
        <p:nvSpPr>
          <p:cNvPr id="5" name="object 5"/>
          <p:cNvSpPr/>
          <p:nvPr/>
        </p:nvSpPr>
        <p:spPr>
          <a:xfrm>
            <a:off x="819403" y="4221086"/>
            <a:ext cx="3067050" cy="229552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482597" y="6507886"/>
            <a:ext cx="15608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Diskli </a:t>
            </a:r>
            <a:r>
              <a:rPr sz="1800" spc="-10" dirty="0">
                <a:latin typeface="Calibri"/>
                <a:cs typeface="Calibri"/>
              </a:rPr>
              <a:t>teksif</a:t>
            </a:r>
            <a:r>
              <a:rPr sz="1800" spc="-85" dirty="0">
                <a:latin typeface="Calibri"/>
                <a:cs typeface="Calibri"/>
              </a:rPr>
              <a:t> </a:t>
            </a:r>
            <a:r>
              <a:rPr sz="1800" dirty="0">
                <a:latin typeface="Calibri"/>
                <a:cs typeface="Calibri"/>
              </a:rPr>
              <a:t>eleği</a:t>
            </a:r>
            <a:endParaRPr sz="1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765" y="416590"/>
            <a:ext cx="4242754" cy="36604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18971" y="4384040"/>
            <a:ext cx="197738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Disk </a:t>
            </a:r>
            <a:r>
              <a:rPr sz="1800" spc="-10" dirty="0">
                <a:latin typeface="Calibri"/>
                <a:cs typeface="Calibri"/>
              </a:rPr>
              <a:t>filtrenin </a:t>
            </a:r>
            <a:r>
              <a:rPr sz="1800" spc="-5" dirty="0">
                <a:latin typeface="Calibri"/>
                <a:cs typeface="Calibri"/>
              </a:rPr>
              <a:t>iç</a:t>
            </a:r>
            <a:r>
              <a:rPr sz="1800" dirty="0">
                <a:latin typeface="Calibri"/>
                <a:cs typeface="Calibri"/>
              </a:rPr>
              <a:t> </a:t>
            </a:r>
            <a:r>
              <a:rPr sz="1800" spc="-5" dirty="0">
                <a:latin typeface="Calibri"/>
                <a:cs typeface="Calibri"/>
              </a:rPr>
              <a:t>yapısı</a:t>
            </a:r>
            <a:endParaRPr sz="1800">
              <a:latin typeface="Calibri"/>
              <a:cs typeface="Calibri"/>
            </a:endParaRPr>
          </a:p>
        </p:txBody>
      </p:sp>
      <p:sp>
        <p:nvSpPr>
          <p:cNvPr id="4" name="object 4"/>
          <p:cNvSpPr/>
          <p:nvPr/>
        </p:nvSpPr>
        <p:spPr>
          <a:xfrm>
            <a:off x="4396994" y="764666"/>
            <a:ext cx="4747005" cy="187223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803772" y="2876803"/>
            <a:ext cx="22961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Vidalı </a:t>
            </a:r>
            <a:r>
              <a:rPr sz="1800" spc="-10" dirty="0">
                <a:latin typeface="Calibri"/>
                <a:cs typeface="Calibri"/>
              </a:rPr>
              <a:t>Presin </a:t>
            </a:r>
            <a:r>
              <a:rPr sz="1800" dirty="0">
                <a:latin typeface="Calibri"/>
                <a:cs typeface="Calibri"/>
              </a:rPr>
              <a:t>iç</a:t>
            </a:r>
            <a:r>
              <a:rPr sz="1800" spc="-25" dirty="0">
                <a:latin typeface="Calibri"/>
                <a:cs typeface="Calibri"/>
              </a:rPr>
              <a:t> </a:t>
            </a:r>
            <a:r>
              <a:rPr sz="1800" spc="-5" dirty="0">
                <a:latin typeface="Calibri"/>
                <a:cs typeface="Calibri"/>
              </a:rPr>
              <a:t>görünüşü</a:t>
            </a:r>
            <a:endParaRPr sz="1800">
              <a:latin typeface="Calibri"/>
              <a:cs typeface="Calibri"/>
            </a:endParaRPr>
          </a:p>
        </p:txBody>
      </p:sp>
      <p:sp>
        <p:nvSpPr>
          <p:cNvPr id="6" name="object 6"/>
          <p:cNvSpPr/>
          <p:nvPr/>
        </p:nvSpPr>
        <p:spPr>
          <a:xfrm>
            <a:off x="4396994" y="3573017"/>
            <a:ext cx="3733800" cy="265747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9546" y="229615"/>
            <a:ext cx="2752724" cy="27908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13834" y="332613"/>
            <a:ext cx="4162424" cy="21431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9410" y="3958380"/>
            <a:ext cx="3310367" cy="243410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0" y="3203829"/>
            <a:ext cx="3971925" cy="131445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48248" y="4941163"/>
            <a:ext cx="2143125" cy="135255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5573" y="206921"/>
            <a:ext cx="7625164" cy="23943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5932" y="3283839"/>
            <a:ext cx="3467100" cy="12382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892802" y="3315474"/>
            <a:ext cx="3209925" cy="24098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541" y="594119"/>
            <a:ext cx="3853082" cy="341095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20817" y="542925"/>
            <a:ext cx="3886199" cy="19240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62730" y="4369295"/>
            <a:ext cx="4562475" cy="19145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1600" y="734597"/>
            <a:ext cx="7534754" cy="23929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83113" y="4005084"/>
            <a:ext cx="7247832" cy="23830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295" y="135382"/>
            <a:ext cx="8988425" cy="6062345"/>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Terebentin</a:t>
            </a:r>
            <a:endParaRPr sz="1800">
              <a:latin typeface="Calibri"/>
              <a:cs typeface="Calibri"/>
            </a:endParaRPr>
          </a:p>
          <a:p>
            <a:pPr marL="12700" marR="5080" algn="just">
              <a:lnSpc>
                <a:spcPct val="100000"/>
              </a:lnSpc>
            </a:pPr>
            <a:r>
              <a:rPr sz="1800" spc="-15" dirty="0">
                <a:latin typeface="Calibri"/>
                <a:cs typeface="Calibri"/>
              </a:rPr>
              <a:t>Yumuşak </a:t>
            </a:r>
            <a:r>
              <a:rPr sz="1800" spc="-10" dirty="0">
                <a:latin typeface="Calibri"/>
                <a:cs typeface="Calibri"/>
              </a:rPr>
              <a:t>ağaçların </a:t>
            </a:r>
            <a:r>
              <a:rPr sz="1800" spc="-15" dirty="0">
                <a:latin typeface="Calibri"/>
                <a:cs typeface="Calibri"/>
              </a:rPr>
              <a:t>kraft </a:t>
            </a:r>
            <a:r>
              <a:rPr sz="1800" spc="-5" dirty="0">
                <a:latin typeface="Calibri"/>
                <a:cs typeface="Calibri"/>
              </a:rPr>
              <a:t>sürecinde, </a:t>
            </a:r>
            <a:r>
              <a:rPr sz="1800" dirty="0">
                <a:latin typeface="Calibri"/>
                <a:cs typeface="Calibri"/>
              </a:rPr>
              <a:t>her </a:t>
            </a:r>
            <a:r>
              <a:rPr sz="1800" spc="-10" dirty="0">
                <a:latin typeface="Calibri"/>
                <a:cs typeface="Calibri"/>
              </a:rPr>
              <a:t>ton selüloz </a:t>
            </a:r>
            <a:r>
              <a:rPr sz="1800" spc="-5" dirty="0">
                <a:latin typeface="Calibri"/>
                <a:cs typeface="Calibri"/>
              </a:rPr>
              <a:t>için 10 kg monoterpen </a:t>
            </a:r>
            <a:r>
              <a:rPr sz="1800" dirty="0">
                <a:latin typeface="Calibri"/>
                <a:cs typeface="Calibri"/>
              </a:rPr>
              <a:t>uçucu </a:t>
            </a:r>
            <a:r>
              <a:rPr sz="1800" spc="-10" dirty="0">
                <a:latin typeface="Calibri"/>
                <a:cs typeface="Calibri"/>
              </a:rPr>
              <a:t>olarak açığa  </a:t>
            </a:r>
            <a:r>
              <a:rPr sz="1800" spc="-40" dirty="0">
                <a:latin typeface="Calibri"/>
                <a:cs typeface="Calibri"/>
              </a:rPr>
              <a:t>çıkar. </a:t>
            </a:r>
            <a:r>
              <a:rPr sz="1800" dirty="0">
                <a:latin typeface="Calibri"/>
                <a:cs typeface="Calibri"/>
              </a:rPr>
              <a:t>Bir </a:t>
            </a:r>
            <a:r>
              <a:rPr sz="1800" spc="-15" dirty="0">
                <a:latin typeface="Calibri"/>
                <a:cs typeface="Calibri"/>
              </a:rPr>
              <a:t>maya </a:t>
            </a:r>
            <a:r>
              <a:rPr sz="1800" spc="-10" dirty="0">
                <a:latin typeface="Calibri"/>
                <a:cs typeface="Calibri"/>
              </a:rPr>
              <a:t>aracılığıyla </a:t>
            </a:r>
            <a:r>
              <a:rPr sz="1800" spc="-20" dirty="0">
                <a:latin typeface="Calibri"/>
                <a:cs typeface="Calibri"/>
              </a:rPr>
              <a:t>yakalanabilir. </a:t>
            </a:r>
            <a:r>
              <a:rPr sz="1800" spc="-10" dirty="0">
                <a:latin typeface="Calibri"/>
                <a:cs typeface="Calibri"/>
              </a:rPr>
              <a:t>Distilasyon sonrası terebentin </a:t>
            </a:r>
            <a:r>
              <a:rPr sz="1800" dirty="0">
                <a:latin typeface="Calibri"/>
                <a:cs typeface="Calibri"/>
              </a:rPr>
              <a:t>elde </a:t>
            </a:r>
            <a:r>
              <a:rPr sz="1800" spc="-30" dirty="0">
                <a:latin typeface="Calibri"/>
                <a:cs typeface="Calibri"/>
              </a:rPr>
              <a:t>edilir. </a:t>
            </a:r>
            <a:r>
              <a:rPr sz="1800" dirty="0">
                <a:latin typeface="Calibri"/>
                <a:cs typeface="Calibri"/>
              </a:rPr>
              <a:t>Bir </a:t>
            </a:r>
            <a:r>
              <a:rPr sz="1800" spc="-10" dirty="0">
                <a:latin typeface="Calibri"/>
                <a:cs typeface="Calibri"/>
              </a:rPr>
              <a:t>çok </a:t>
            </a:r>
            <a:r>
              <a:rPr sz="1800" spc="-15" dirty="0">
                <a:latin typeface="Calibri"/>
                <a:cs typeface="Calibri"/>
              </a:rPr>
              <a:t>ülkede  </a:t>
            </a:r>
            <a:r>
              <a:rPr sz="1800" spc="-10" dirty="0">
                <a:latin typeface="Calibri"/>
                <a:cs typeface="Calibri"/>
              </a:rPr>
              <a:t>terebentin </a:t>
            </a:r>
            <a:r>
              <a:rPr sz="1800" spc="-5" dirty="0">
                <a:latin typeface="Calibri"/>
                <a:cs typeface="Calibri"/>
              </a:rPr>
              <a:t>selüloz </a:t>
            </a:r>
            <a:r>
              <a:rPr sz="1800" spc="-10" dirty="0">
                <a:latin typeface="Calibri"/>
                <a:cs typeface="Calibri"/>
              </a:rPr>
              <a:t>üretimi sırasında çözgenle </a:t>
            </a:r>
            <a:r>
              <a:rPr sz="1800" spc="5" dirty="0">
                <a:latin typeface="Calibri"/>
                <a:cs typeface="Calibri"/>
              </a:rPr>
              <a:t>de </a:t>
            </a:r>
            <a:r>
              <a:rPr sz="1800" dirty="0">
                <a:latin typeface="Calibri"/>
                <a:cs typeface="Calibri"/>
              </a:rPr>
              <a:t>elde </a:t>
            </a:r>
            <a:r>
              <a:rPr sz="1800" spc="-30" dirty="0">
                <a:latin typeface="Calibri"/>
                <a:cs typeface="Calibri"/>
              </a:rPr>
              <a:t>edilir. </a:t>
            </a:r>
            <a:r>
              <a:rPr sz="1800" spc="-10" dirty="0">
                <a:latin typeface="Calibri"/>
                <a:cs typeface="Calibri"/>
              </a:rPr>
              <a:t>Sulfat </a:t>
            </a:r>
            <a:r>
              <a:rPr sz="1800" spc="-5" dirty="0">
                <a:latin typeface="Calibri"/>
                <a:cs typeface="Calibri"/>
              </a:rPr>
              <a:t>terebentini </a:t>
            </a:r>
            <a:r>
              <a:rPr sz="1800" dirty="0">
                <a:latin typeface="Calibri"/>
                <a:cs typeface="Calibri"/>
              </a:rPr>
              <a:t>adını da </a:t>
            </a:r>
            <a:r>
              <a:rPr sz="1800" spc="-5" dirty="0">
                <a:latin typeface="Calibri"/>
                <a:cs typeface="Calibri"/>
              </a:rPr>
              <a:t>ilgili  </a:t>
            </a:r>
            <a:r>
              <a:rPr sz="1800" spc="-10" dirty="0">
                <a:latin typeface="Calibri"/>
                <a:cs typeface="Calibri"/>
              </a:rPr>
              <a:t>süreçten </a:t>
            </a:r>
            <a:r>
              <a:rPr sz="1800" spc="-40" dirty="0">
                <a:latin typeface="Calibri"/>
                <a:cs typeface="Calibri"/>
              </a:rPr>
              <a:t>alır. </a:t>
            </a:r>
            <a:r>
              <a:rPr sz="1800" dirty="0">
                <a:latin typeface="Calibri"/>
                <a:cs typeface="Calibri"/>
              </a:rPr>
              <a:t>Çeşitli </a:t>
            </a:r>
            <a:r>
              <a:rPr sz="1800" spc="-10" dirty="0">
                <a:latin typeface="Calibri"/>
                <a:cs typeface="Calibri"/>
              </a:rPr>
              <a:t>kimyasalların, </a:t>
            </a:r>
            <a:r>
              <a:rPr sz="1800" spc="-5" dirty="0">
                <a:latin typeface="Calibri"/>
                <a:cs typeface="Calibri"/>
              </a:rPr>
              <a:t>reçinelerin </a:t>
            </a:r>
            <a:r>
              <a:rPr sz="1800" spc="-10" dirty="0">
                <a:latin typeface="Calibri"/>
                <a:cs typeface="Calibri"/>
              </a:rPr>
              <a:t>üretiminde </a:t>
            </a:r>
            <a:r>
              <a:rPr sz="1800" spc="-20" dirty="0">
                <a:latin typeface="Calibri"/>
                <a:cs typeface="Calibri"/>
              </a:rPr>
              <a:t>kullanılır. </a:t>
            </a:r>
            <a:r>
              <a:rPr sz="1800" spc="-15" dirty="0">
                <a:latin typeface="Calibri"/>
                <a:cs typeface="Calibri"/>
              </a:rPr>
              <a:t>Ayrıca </a:t>
            </a:r>
            <a:r>
              <a:rPr sz="1800" dirty="0">
                <a:latin typeface="Calibri"/>
                <a:cs typeface="Calibri"/>
              </a:rPr>
              <a:t>hoş </a:t>
            </a:r>
            <a:r>
              <a:rPr sz="1800" spc="-25" dirty="0">
                <a:latin typeface="Calibri"/>
                <a:cs typeface="Calibri"/>
              </a:rPr>
              <a:t>koku </a:t>
            </a:r>
            <a:r>
              <a:rPr sz="1800" spc="-5" dirty="0">
                <a:latin typeface="Calibri"/>
                <a:cs typeface="Calibri"/>
              </a:rPr>
              <a:t>ve </a:t>
            </a:r>
            <a:r>
              <a:rPr sz="1800" spc="-15" dirty="0">
                <a:latin typeface="Calibri"/>
                <a:cs typeface="Calibri"/>
              </a:rPr>
              <a:t>lezzet  </a:t>
            </a:r>
            <a:r>
              <a:rPr sz="1800" spc="-10" dirty="0">
                <a:latin typeface="Calibri"/>
                <a:cs typeface="Calibri"/>
              </a:rPr>
              <a:t>kazandırmak </a:t>
            </a:r>
            <a:r>
              <a:rPr sz="1800" spc="-5" dirty="0">
                <a:latin typeface="Calibri"/>
                <a:cs typeface="Calibri"/>
              </a:rPr>
              <a:t>amacıyla </a:t>
            </a:r>
            <a:r>
              <a:rPr sz="1800" dirty="0">
                <a:latin typeface="Calibri"/>
                <a:cs typeface="Calibri"/>
              </a:rPr>
              <a:t>da </a:t>
            </a:r>
            <a:r>
              <a:rPr sz="1800" spc="-25" dirty="0">
                <a:latin typeface="Calibri"/>
                <a:cs typeface="Calibri"/>
              </a:rPr>
              <a:t>kullanılır. </a:t>
            </a:r>
            <a:r>
              <a:rPr sz="1800" spc="-5" dirty="0">
                <a:latin typeface="Calibri"/>
                <a:cs typeface="Calibri"/>
              </a:rPr>
              <a:t>En büyük </a:t>
            </a:r>
            <a:r>
              <a:rPr sz="1800" spc="-10" dirty="0">
                <a:latin typeface="Calibri"/>
                <a:cs typeface="Calibri"/>
              </a:rPr>
              <a:t>kullanım </a:t>
            </a:r>
            <a:r>
              <a:rPr sz="1800" dirty="0">
                <a:latin typeface="Calibri"/>
                <a:cs typeface="Calibri"/>
              </a:rPr>
              <a:t>alanı </a:t>
            </a:r>
            <a:r>
              <a:rPr sz="1800" spc="-10" dirty="0">
                <a:latin typeface="Calibri"/>
                <a:cs typeface="Calibri"/>
              </a:rPr>
              <a:t>çam yağı</a:t>
            </a:r>
            <a:r>
              <a:rPr sz="1800" spc="175" dirty="0">
                <a:latin typeface="Calibri"/>
                <a:cs typeface="Calibri"/>
              </a:rPr>
              <a:t> </a:t>
            </a:r>
            <a:r>
              <a:rPr sz="1800" spc="-25" dirty="0">
                <a:latin typeface="Calibri"/>
                <a:cs typeface="Calibri"/>
              </a:rPr>
              <a:t>üretimidir.</a:t>
            </a:r>
            <a:endParaRPr sz="1800">
              <a:latin typeface="Calibri"/>
              <a:cs typeface="Calibri"/>
            </a:endParaRPr>
          </a:p>
          <a:p>
            <a:pPr marL="12700">
              <a:lnSpc>
                <a:spcPct val="100000"/>
              </a:lnSpc>
              <a:spcBef>
                <a:spcPts val="5"/>
              </a:spcBef>
            </a:pPr>
            <a:r>
              <a:rPr sz="1800" b="1" spc="-5" dirty="0">
                <a:latin typeface="Calibri"/>
                <a:cs typeface="Calibri"/>
              </a:rPr>
              <a:t>Çam </a:t>
            </a:r>
            <a:r>
              <a:rPr sz="1800" b="1" dirty="0">
                <a:latin typeface="Calibri"/>
                <a:cs typeface="Calibri"/>
              </a:rPr>
              <a:t>sakızı</a:t>
            </a:r>
            <a:endParaRPr sz="1800">
              <a:latin typeface="Calibri"/>
              <a:cs typeface="Calibri"/>
            </a:endParaRPr>
          </a:p>
          <a:p>
            <a:pPr marL="12700" marR="5080" algn="just">
              <a:lnSpc>
                <a:spcPct val="100000"/>
              </a:lnSpc>
            </a:pPr>
            <a:r>
              <a:rPr sz="1800" spc="-15" dirty="0">
                <a:latin typeface="Calibri"/>
                <a:cs typeface="Calibri"/>
              </a:rPr>
              <a:t>Yumuşak </a:t>
            </a:r>
            <a:r>
              <a:rPr sz="1800" spc="-10" dirty="0">
                <a:latin typeface="Calibri"/>
                <a:cs typeface="Calibri"/>
              </a:rPr>
              <a:t>ağaçların </a:t>
            </a:r>
            <a:r>
              <a:rPr sz="1800" spc="-15" dirty="0">
                <a:latin typeface="Calibri"/>
                <a:cs typeface="Calibri"/>
              </a:rPr>
              <a:t>kraft </a:t>
            </a:r>
            <a:r>
              <a:rPr sz="1800" spc="-5" dirty="0">
                <a:latin typeface="Calibri"/>
                <a:cs typeface="Calibri"/>
              </a:rPr>
              <a:t>sürecinde, uçucu </a:t>
            </a:r>
            <a:r>
              <a:rPr sz="1800" spc="-10" dirty="0">
                <a:latin typeface="Calibri"/>
                <a:cs typeface="Calibri"/>
              </a:rPr>
              <a:t>olmayan ekstreler arasında reçine </a:t>
            </a:r>
            <a:r>
              <a:rPr sz="1800" spc="-5" dirty="0">
                <a:latin typeface="Calibri"/>
                <a:cs typeface="Calibri"/>
              </a:rPr>
              <a:t>asitlerinin sabunları  ve </a:t>
            </a:r>
            <a:r>
              <a:rPr sz="1800" spc="-10" dirty="0">
                <a:latin typeface="Calibri"/>
                <a:cs typeface="Calibri"/>
              </a:rPr>
              <a:t>yağ </a:t>
            </a:r>
            <a:r>
              <a:rPr sz="1800" spc="-5" dirty="0">
                <a:latin typeface="Calibri"/>
                <a:cs typeface="Calibri"/>
              </a:rPr>
              <a:t>asitleri </a:t>
            </a:r>
            <a:r>
              <a:rPr sz="1800" spc="5" dirty="0">
                <a:latin typeface="Calibri"/>
                <a:cs typeface="Calibri"/>
              </a:rPr>
              <a:t>de </a:t>
            </a:r>
            <a:r>
              <a:rPr sz="1800" spc="-25" dirty="0">
                <a:latin typeface="Calibri"/>
                <a:cs typeface="Calibri"/>
              </a:rPr>
              <a:t>bulunur. </a:t>
            </a:r>
            <a:r>
              <a:rPr sz="1800" dirty="0">
                <a:latin typeface="Calibri"/>
                <a:cs typeface="Calibri"/>
              </a:rPr>
              <a:t>Bunlar </a:t>
            </a:r>
            <a:r>
              <a:rPr sz="1800" spc="-5" dirty="0">
                <a:latin typeface="Calibri"/>
                <a:cs typeface="Calibri"/>
              </a:rPr>
              <a:t>pişirme </a:t>
            </a:r>
            <a:r>
              <a:rPr sz="1800" spc="-10" dirty="0">
                <a:latin typeface="Calibri"/>
                <a:cs typeface="Calibri"/>
              </a:rPr>
              <a:t>sonrası siyah </a:t>
            </a:r>
            <a:r>
              <a:rPr sz="1800" spc="-15" dirty="0">
                <a:latin typeface="Calibri"/>
                <a:cs typeface="Calibri"/>
              </a:rPr>
              <a:t>likörden </a:t>
            </a:r>
            <a:r>
              <a:rPr sz="1800" spc="-20" dirty="0">
                <a:latin typeface="Calibri"/>
                <a:cs typeface="Calibri"/>
              </a:rPr>
              <a:t>ayrıştırılırlar. </a:t>
            </a:r>
            <a:r>
              <a:rPr sz="1800" spc="-5" dirty="0">
                <a:latin typeface="Calibri"/>
                <a:cs typeface="Calibri"/>
              </a:rPr>
              <a:t>Ham </a:t>
            </a:r>
            <a:r>
              <a:rPr sz="1800" spc="-10" dirty="0">
                <a:latin typeface="Calibri"/>
                <a:cs typeface="Calibri"/>
              </a:rPr>
              <a:t>çam </a:t>
            </a:r>
            <a:r>
              <a:rPr sz="1800" spc="-5" dirty="0">
                <a:latin typeface="Calibri"/>
                <a:cs typeface="Calibri"/>
              </a:rPr>
              <a:t>sakızı, bir  </a:t>
            </a:r>
            <a:r>
              <a:rPr sz="1800" spc="-10" dirty="0">
                <a:latin typeface="Calibri"/>
                <a:cs typeface="Calibri"/>
              </a:rPr>
              <a:t>ton </a:t>
            </a:r>
            <a:r>
              <a:rPr sz="1800" spc="-5" dirty="0">
                <a:latin typeface="Calibri"/>
                <a:cs typeface="Calibri"/>
              </a:rPr>
              <a:t>selüloz </a:t>
            </a:r>
            <a:r>
              <a:rPr sz="1800" spc="-10" dirty="0">
                <a:latin typeface="Calibri"/>
                <a:cs typeface="Calibri"/>
              </a:rPr>
              <a:t>üretimi </a:t>
            </a:r>
            <a:r>
              <a:rPr sz="1800" spc="-5" dirty="0">
                <a:latin typeface="Calibri"/>
                <a:cs typeface="Calibri"/>
              </a:rPr>
              <a:t>için 50 </a:t>
            </a:r>
            <a:r>
              <a:rPr sz="1800" spc="10" dirty="0">
                <a:latin typeface="Calibri"/>
                <a:cs typeface="Calibri"/>
              </a:rPr>
              <a:t>kg’ı </a:t>
            </a:r>
            <a:r>
              <a:rPr sz="1800" spc="-35" dirty="0">
                <a:latin typeface="Calibri"/>
                <a:cs typeface="Calibri"/>
              </a:rPr>
              <a:t>bulur. </a:t>
            </a:r>
            <a:r>
              <a:rPr sz="1800" spc="-5" dirty="0">
                <a:latin typeface="Calibri"/>
                <a:cs typeface="Calibri"/>
              </a:rPr>
              <a:t>Ham </a:t>
            </a:r>
            <a:r>
              <a:rPr sz="1800" dirty="0">
                <a:latin typeface="Calibri"/>
                <a:cs typeface="Calibri"/>
              </a:rPr>
              <a:t>maddenin </a:t>
            </a:r>
            <a:r>
              <a:rPr sz="1800" spc="-10" dirty="0">
                <a:latin typeface="Calibri"/>
                <a:cs typeface="Calibri"/>
              </a:rPr>
              <a:t>distilasyonu sonrasında </a:t>
            </a:r>
            <a:r>
              <a:rPr sz="1800" spc="-20" dirty="0">
                <a:latin typeface="Calibri"/>
                <a:cs typeface="Calibri"/>
              </a:rPr>
              <a:t>ortaya</a:t>
            </a:r>
            <a:r>
              <a:rPr sz="1800" spc="365" dirty="0">
                <a:latin typeface="Calibri"/>
                <a:cs typeface="Calibri"/>
              </a:rPr>
              <a:t> </a:t>
            </a:r>
            <a:r>
              <a:rPr sz="1800" dirty="0">
                <a:latin typeface="Calibri"/>
                <a:cs typeface="Calibri"/>
              </a:rPr>
              <a:t>% </a:t>
            </a:r>
            <a:r>
              <a:rPr sz="1800" spc="-5" dirty="0">
                <a:latin typeface="Calibri"/>
                <a:cs typeface="Calibri"/>
              </a:rPr>
              <a:t>25  </a:t>
            </a:r>
            <a:r>
              <a:rPr sz="1800" spc="-10" dirty="0">
                <a:latin typeface="Calibri"/>
                <a:cs typeface="Calibri"/>
              </a:rPr>
              <a:t>oranında çam </a:t>
            </a:r>
            <a:r>
              <a:rPr sz="1800" spc="-5" dirty="0">
                <a:latin typeface="Calibri"/>
                <a:cs typeface="Calibri"/>
              </a:rPr>
              <a:t>reçinesi, </a:t>
            </a:r>
            <a:r>
              <a:rPr sz="1800" dirty="0">
                <a:latin typeface="Calibri"/>
                <a:cs typeface="Calibri"/>
              </a:rPr>
              <a:t>% </a:t>
            </a:r>
            <a:r>
              <a:rPr sz="1800" spc="-5" dirty="0">
                <a:latin typeface="Calibri"/>
                <a:cs typeface="Calibri"/>
              </a:rPr>
              <a:t>30 oranında </a:t>
            </a:r>
            <a:r>
              <a:rPr sz="1800" spc="-10" dirty="0">
                <a:latin typeface="Calibri"/>
                <a:cs typeface="Calibri"/>
              </a:rPr>
              <a:t>yağ </a:t>
            </a:r>
            <a:r>
              <a:rPr sz="1800" spc="-5" dirty="0">
                <a:latin typeface="Calibri"/>
                <a:cs typeface="Calibri"/>
              </a:rPr>
              <a:t>asitleri (oleik asit ve linoleik asit) </a:t>
            </a:r>
            <a:r>
              <a:rPr sz="1800" dirty="0">
                <a:latin typeface="Calibri"/>
                <a:cs typeface="Calibri"/>
              </a:rPr>
              <a:t>elde </a:t>
            </a:r>
            <a:r>
              <a:rPr sz="1800" spc="-30" dirty="0">
                <a:latin typeface="Calibri"/>
                <a:cs typeface="Calibri"/>
              </a:rPr>
              <a:t>edilir. </a:t>
            </a:r>
            <a:r>
              <a:rPr sz="1800" spc="-5" dirty="0">
                <a:latin typeface="Calibri"/>
                <a:cs typeface="Calibri"/>
              </a:rPr>
              <a:t>Geriye  </a:t>
            </a:r>
            <a:r>
              <a:rPr sz="1800" spc="-10" dirty="0">
                <a:latin typeface="Calibri"/>
                <a:cs typeface="Calibri"/>
              </a:rPr>
              <a:t>karışım </a:t>
            </a:r>
            <a:r>
              <a:rPr sz="1800" spc="-5" dirty="0">
                <a:latin typeface="Calibri"/>
                <a:cs typeface="Calibri"/>
              </a:rPr>
              <a:t>halinde zift </a:t>
            </a:r>
            <a:r>
              <a:rPr sz="1800" spc="-40" dirty="0">
                <a:latin typeface="Calibri"/>
                <a:cs typeface="Calibri"/>
              </a:rPr>
              <a:t>kalır. </a:t>
            </a:r>
            <a:r>
              <a:rPr sz="1800" spc="-5" dirty="0">
                <a:latin typeface="Calibri"/>
                <a:cs typeface="Calibri"/>
              </a:rPr>
              <a:t>Reçinenin çoğu </a:t>
            </a:r>
            <a:r>
              <a:rPr sz="1800" spc="-10" dirty="0">
                <a:latin typeface="Calibri"/>
                <a:cs typeface="Calibri"/>
              </a:rPr>
              <a:t>kağıt fabrikalarında tutkal olarak </a:t>
            </a:r>
            <a:r>
              <a:rPr sz="1800" spc="-25" dirty="0">
                <a:latin typeface="Calibri"/>
                <a:cs typeface="Calibri"/>
              </a:rPr>
              <a:t>kullanılır. </a:t>
            </a:r>
            <a:r>
              <a:rPr sz="1800" dirty="0">
                <a:latin typeface="Calibri"/>
                <a:cs typeface="Calibri"/>
              </a:rPr>
              <a:t>Bir </a:t>
            </a:r>
            <a:r>
              <a:rPr sz="1800" spc="-5" dirty="0">
                <a:latin typeface="Calibri"/>
                <a:cs typeface="Calibri"/>
              </a:rPr>
              <a:t>kısmı  </a:t>
            </a:r>
            <a:r>
              <a:rPr sz="1800" spc="-10" dirty="0">
                <a:latin typeface="Calibri"/>
                <a:cs typeface="Calibri"/>
              </a:rPr>
              <a:t>zamk </a:t>
            </a:r>
            <a:r>
              <a:rPr sz="1800" spc="-5" dirty="0">
                <a:latin typeface="Calibri"/>
                <a:cs typeface="Calibri"/>
              </a:rPr>
              <a:t>üretiminde, bir kısmı </a:t>
            </a:r>
            <a:r>
              <a:rPr sz="1800" dirty="0">
                <a:latin typeface="Calibri"/>
                <a:cs typeface="Calibri"/>
              </a:rPr>
              <a:t>da </a:t>
            </a:r>
            <a:r>
              <a:rPr sz="1800" spc="-10" dirty="0">
                <a:latin typeface="Calibri"/>
                <a:cs typeface="Calibri"/>
              </a:rPr>
              <a:t>mürekkeplerde</a:t>
            </a:r>
            <a:r>
              <a:rPr sz="1800" spc="65" dirty="0">
                <a:latin typeface="Calibri"/>
                <a:cs typeface="Calibri"/>
              </a:rPr>
              <a:t> </a:t>
            </a:r>
            <a:r>
              <a:rPr sz="1800" spc="-25" dirty="0">
                <a:latin typeface="Calibri"/>
                <a:cs typeface="Calibri"/>
              </a:rPr>
              <a:t>kullanılır.</a:t>
            </a:r>
            <a:endParaRPr sz="1800">
              <a:latin typeface="Calibri"/>
              <a:cs typeface="Calibri"/>
            </a:endParaRPr>
          </a:p>
          <a:p>
            <a:pPr marL="12700">
              <a:lnSpc>
                <a:spcPct val="100000"/>
              </a:lnSpc>
            </a:pPr>
            <a:r>
              <a:rPr sz="1800" b="1" spc="-10" dirty="0">
                <a:latin typeface="Calibri"/>
                <a:cs typeface="Calibri"/>
              </a:rPr>
              <a:t>Etanol</a:t>
            </a:r>
            <a:endParaRPr sz="1800">
              <a:latin typeface="Calibri"/>
              <a:cs typeface="Calibri"/>
            </a:endParaRPr>
          </a:p>
          <a:p>
            <a:pPr marL="12700" marR="8255" algn="just">
              <a:lnSpc>
                <a:spcPct val="100000"/>
              </a:lnSpc>
            </a:pPr>
            <a:r>
              <a:rPr sz="1800" spc="-5" dirty="0">
                <a:latin typeface="Calibri"/>
                <a:cs typeface="Calibri"/>
              </a:rPr>
              <a:t>Asidik sülfit </a:t>
            </a:r>
            <a:r>
              <a:rPr sz="1800" spc="-10" dirty="0">
                <a:latin typeface="Calibri"/>
                <a:cs typeface="Calibri"/>
              </a:rPr>
              <a:t>selülozu </a:t>
            </a:r>
            <a:r>
              <a:rPr sz="1800" spc="-5" dirty="0">
                <a:latin typeface="Calibri"/>
                <a:cs typeface="Calibri"/>
              </a:rPr>
              <a:t>sürecinde, polisakkaritlerin bir kısmı </a:t>
            </a:r>
            <a:r>
              <a:rPr sz="1800" spc="-10" dirty="0">
                <a:latin typeface="Calibri"/>
                <a:cs typeface="Calibri"/>
              </a:rPr>
              <a:t>hidroliz yoluyla heksoz </a:t>
            </a:r>
            <a:r>
              <a:rPr sz="1800" spc="-5" dirty="0">
                <a:latin typeface="Calibri"/>
                <a:cs typeface="Calibri"/>
              </a:rPr>
              <a:t>ve </a:t>
            </a:r>
            <a:r>
              <a:rPr sz="1800" spc="-15" dirty="0">
                <a:latin typeface="Calibri"/>
                <a:cs typeface="Calibri"/>
              </a:rPr>
              <a:t>pentoza  </a:t>
            </a:r>
            <a:r>
              <a:rPr sz="1800" spc="-25" dirty="0">
                <a:latin typeface="Calibri"/>
                <a:cs typeface="Calibri"/>
              </a:rPr>
              <a:t>dönüşür. </a:t>
            </a:r>
            <a:r>
              <a:rPr sz="1800" spc="-5" dirty="0">
                <a:latin typeface="Calibri"/>
                <a:cs typeface="Calibri"/>
              </a:rPr>
              <a:t>Bunlar </a:t>
            </a:r>
            <a:r>
              <a:rPr sz="1800" spc="-20" dirty="0">
                <a:latin typeface="Calibri"/>
                <a:cs typeface="Calibri"/>
              </a:rPr>
              <a:t>likör </a:t>
            </a:r>
            <a:r>
              <a:rPr sz="1800" spc="-5" dirty="0">
                <a:latin typeface="Calibri"/>
                <a:cs typeface="Calibri"/>
              </a:rPr>
              <a:t>içinde </a:t>
            </a:r>
            <a:r>
              <a:rPr sz="1800" spc="-10" dirty="0">
                <a:latin typeface="Calibri"/>
                <a:cs typeface="Calibri"/>
              </a:rPr>
              <a:t>kalırlar </a:t>
            </a:r>
            <a:r>
              <a:rPr sz="1800" spc="-5" dirty="0">
                <a:latin typeface="Calibri"/>
                <a:cs typeface="Calibri"/>
              </a:rPr>
              <a:t>ve </a:t>
            </a:r>
            <a:r>
              <a:rPr sz="1800" dirty="0">
                <a:latin typeface="Calibri"/>
                <a:cs typeface="Calibri"/>
              </a:rPr>
              <a:t>bazı </a:t>
            </a:r>
            <a:r>
              <a:rPr sz="1800" spc="-10" dirty="0">
                <a:latin typeface="Calibri"/>
                <a:cs typeface="Calibri"/>
              </a:rPr>
              <a:t>fabrikalarda </a:t>
            </a:r>
            <a:r>
              <a:rPr sz="1800" spc="-15" dirty="0">
                <a:latin typeface="Calibri"/>
                <a:cs typeface="Calibri"/>
              </a:rPr>
              <a:t>fermentasyon </a:t>
            </a:r>
            <a:r>
              <a:rPr sz="1800" spc="-10" dirty="0">
                <a:latin typeface="Calibri"/>
                <a:cs typeface="Calibri"/>
              </a:rPr>
              <a:t>yoluyla </a:t>
            </a:r>
            <a:r>
              <a:rPr sz="1800" spc="-15" dirty="0">
                <a:latin typeface="Calibri"/>
                <a:cs typeface="Calibri"/>
              </a:rPr>
              <a:t>alkole </a:t>
            </a:r>
            <a:r>
              <a:rPr sz="1800" spc="-20" dirty="0">
                <a:latin typeface="Calibri"/>
                <a:cs typeface="Calibri"/>
              </a:rPr>
              <a:t>çevrilirler.  </a:t>
            </a:r>
            <a:r>
              <a:rPr sz="1800" dirty="0">
                <a:latin typeface="Calibri"/>
                <a:cs typeface="Calibri"/>
              </a:rPr>
              <a:t>Bir </a:t>
            </a:r>
            <a:r>
              <a:rPr sz="1800" spc="-5" dirty="0">
                <a:latin typeface="Calibri"/>
                <a:cs typeface="Calibri"/>
              </a:rPr>
              <a:t>kısım </a:t>
            </a:r>
            <a:r>
              <a:rPr sz="1800" spc="-10" dirty="0">
                <a:latin typeface="Calibri"/>
                <a:cs typeface="Calibri"/>
              </a:rPr>
              <a:t>selüloz fabrikalarında </a:t>
            </a:r>
            <a:r>
              <a:rPr sz="1800" spc="-5" dirty="0">
                <a:latin typeface="Calibri"/>
                <a:cs typeface="Calibri"/>
              </a:rPr>
              <a:t>ise </a:t>
            </a:r>
            <a:r>
              <a:rPr sz="1800" spc="-10" dirty="0">
                <a:latin typeface="Calibri"/>
                <a:cs typeface="Calibri"/>
              </a:rPr>
              <a:t>ağacın kullanılmayacak </a:t>
            </a:r>
            <a:r>
              <a:rPr sz="1800" spc="-5" dirty="0">
                <a:latin typeface="Calibri"/>
                <a:cs typeface="Calibri"/>
              </a:rPr>
              <a:t>dalları ve </a:t>
            </a:r>
            <a:r>
              <a:rPr sz="1800" spc="-10" dirty="0">
                <a:latin typeface="Calibri"/>
                <a:cs typeface="Calibri"/>
              </a:rPr>
              <a:t>parçalarından </a:t>
            </a:r>
            <a:r>
              <a:rPr sz="1800" spc="-15" dirty="0">
                <a:latin typeface="Calibri"/>
                <a:cs typeface="Calibri"/>
              </a:rPr>
              <a:t>alkol </a:t>
            </a:r>
            <a:r>
              <a:rPr sz="1800" spc="-10" dirty="0">
                <a:latin typeface="Calibri"/>
                <a:cs typeface="Calibri"/>
              </a:rPr>
              <a:t>üretimi  </a:t>
            </a:r>
            <a:r>
              <a:rPr sz="1800" spc="-30" dirty="0">
                <a:latin typeface="Calibri"/>
                <a:cs typeface="Calibri"/>
              </a:rPr>
              <a:t>yapılır.</a:t>
            </a:r>
            <a:endParaRPr sz="1800">
              <a:latin typeface="Calibri"/>
              <a:cs typeface="Calibri"/>
            </a:endParaRPr>
          </a:p>
          <a:p>
            <a:pPr marL="12700">
              <a:lnSpc>
                <a:spcPct val="100000"/>
              </a:lnSpc>
              <a:spcBef>
                <a:spcPts val="5"/>
              </a:spcBef>
            </a:pPr>
            <a:r>
              <a:rPr sz="1800" b="1" spc="-20" dirty="0">
                <a:latin typeface="Calibri"/>
                <a:cs typeface="Calibri"/>
              </a:rPr>
              <a:t>Vanilya</a:t>
            </a:r>
            <a:endParaRPr sz="1800">
              <a:latin typeface="Calibri"/>
              <a:cs typeface="Calibri"/>
            </a:endParaRPr>
          </a:p>
          <a:p>
            <a:pPr marL="12700" marR="5080" algn="just">
              <a:lnSpc>
                <a:spcPct val="100000"/>
              </a:lnSpc>
            </a:pPr>
            <a:r>
              <a:rPr sz="1800" spc="-20" dirty="0">
                <a:latin typeface="Calibri"/>
                <a:cs typeface="Calibri"/>
              </a:rPr>
              <a:t>Vanilya </a:t>
            </a:r>
            <a:r>
              <a:rPr sz="1800" spc="-5" dirty="0">
                <a:latin typeface="Calibri"/>
                <a:cs typeface="Calibri"/>
              </a:rPr>
              <a:t>yiyeceklere </a:t>
            </a:r>
            <a:r>
              <a:rPr sz="1800" spc="-25" dirty="0">
                <a:latin typeface="Calibri"/>
                <a:cs typeface="Calibri"/>
              </a:rPr>
              <a:t>koku </a:t>
            </a:r>
            <a:r>
              <a:rPr sz="1800" spc="-10" dirty="0">
                <a:latin typeface="Calibri"/>
                <a:cs typeface="Calibri"/>
              </a:rPr>
              <a:t>kazandırmak için </a:t>
            </a:r>
            <a:r>
              <a:rPr sz="1800" spc="-25" dirty="0">
                <a:latin typeface="Calibri"/>
                <a:cs typeface="Calibri"/>
              </a:rPr>
              <a:t>kullanılır. </a:t>
            </a:r>
            <a:r>
              <a:rPr sz="1800" spc="-10" dirty="0">
                <a:latin typeface="Calibri"/>
                <a:cs typeface="Calibri"/>
              </a:rPr>
              <a:t>Lignosulfonatlardan alkali </a:t>
            </a:r>
            <a:r>
              <a:rPr sz="1800" spc="-5" dirty="0">
                <a:latin typeface="Calibri"/>
                <a:cs typeface="Calibri"/>
              </a:rPr>
              <a:t>ortamda ve yüksek  </a:t>
            </a:r>
            <a:r>
              <a:rPr sz="1800" spc="-10" dirty="0">
                <a:latin typeface="Calibri"/>
                <a:cs typeface="Calibri"/>
              </a:rPr>
              <a:t>sıcaklıkta </a:t>
            </a:r>
            <a:r>
              <a:rPr sz="1800" dirty="0">
                <a:latin typeface="Calibri"/>
                <a:cs typeface="Calibri"/>
              </a:rPr>
              <a:t>elde </a:t>
            </a:r>
            <a:r>
              <a:rPr sz="1800" spc="-30" dirty="0">
                <a:latin typeface="Calibri"/>
                <a:cs typeface="Calibri"/>
              </a:rPr>
              <a:t>edilir. </a:t>
            </a:r>
            <a:r>
              <a:rPr sz="1800" spc="-10" dirty="0">
                <a:latin typeface="Calibri"/>
                <a:cs typeface="Calibri"/>
              </a:rPr>
              <a:t>Başka sentetik üretim </a:t>
            </a:r>
            <a:r>
              <a:rPr sz="1800" spc="-5" dirty="0">
                <a:latin typeface="Calibri"/>
                <a:cs typeface="Calibri"/>
              </a:rPr>
              <a:t>yolları </a:t>
            </a:r>
            <a:r>
              <a:rPr sz="1800" dirty="0">
                <a:latin typeface="Calibri"/>
                <a:cs typeface="Calibri"/>
              </a:rPr>
              <a:t>da </a:t>
            </a:r>
            <a:r>
              <a:rPr sz="1800" spc="-20" dirty="0">
                <a:latin typeface="Calibri"/>
                <a:cs typeface="Calibri"/>
              </a:rPr>
              <a:t>bulunmaktadır. </a:t>
            </a:r>
            <a:r>
              <a:rPr sz="1800" spc="-15" dirty="0">
                <a:latin typeface="Calibri"/>
                <a:cs typeface="Calibri"/>
              </a:rPr>
              <a:t>Ayrıca vanilya </a:t>
            </a:r>
            <a:r>
              <a:rPr sz="1800" spc="-5" dirty="0">
                <a:latin typeface="Calibri"/>
                <a:cs typeface="Calibri"/>
              </a:rPr>
              <a:t>bitkisi </a:t>
            </a:r>
            <a:r>
              <a:rPr sz="1800" dirty="0">
                <a:latin typeface="Calibri"/>
                <a:cs typeface="Calibri"/>
              </a:rPr>
              <a:t>de  </a:t>
            </a:r>
            <a:r>
              <a:rPr sz="1800" spc="-10" dirty="0">
                <a:latin typeface="Calibri"/>
                <a:cs typeface="Calibri"/>
              </a:rPr>
              <a:t>üretim için</a:t>
            </a:r>
            <a:r>
              <a:rPr sz="1800" spc="45" dirty="0">
                <a:latin typeface="Calibri"/>
                <a:cs typeface="Calibri"/>
              </a:rPr>
              <a:t> </a:t>
            </a:r>
            <a:r>
              <a:rPr sz="1800" spc="-20" dirty="0">
                <a:latin typeface="Calibri"/>
                <a:cs typeface="Calibri"/>
              </a:rPr>
              <a:t>kullanılmaktadır.</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7469" y="636741"/>
            <a:ext cx="2463791" cy="19051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03829" y="712977"/>
            <a:ext cx="4810125" cy="15335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31594" y="3224628"/>
            <a:ext cx="6907794" cy="291605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7622" y="956269"/>
            <a:ext cx="6094095" cy="46751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831" y="299084"/>
            <a:ext cx="9015730" cy="1946275"/>
          </a:xfrm>
          <a:prstGeom prst="rect">
            <a:avLst/>
          </a:prstGeom>
        </p:spPr>
        <p:txBody>
          <a:bodyPr vert="horz" wrap="square" lIns="0" tIns="12700" rIns="0" bIns="0" rtlCol="0">
            <a:spAutoFit/>
          </a:bodyPr>
          <a:lstStyle/>
          <a:p>
            <a:pPr marL="12700" marR="5080" algn="just">
              <a:lnSpc>
                <a:spcPct val="100000"/>
              </a:lnSpc>
              <a:spcBef>
                <a:spcPts val="100"/>
              </a:spcBef>
            </a:pPr>
            <a:r>
              <a:rPr sz="1800" spc="-10" dirty="0">
                <a:latin typeface="Calibri"/>
                <a:cs typeface="Calibri"/>
              </a:rPr>
              <a:t>M.Ö.4000 </a:t>
            </a:r>
            <a:r>
              <a:rPr sz="1800" spc="-5" dirty="0">
                <a:latin typeface="Calibri"/>
                <a:cs typeface="Calibri"/>
              </a:rPr>
              <a:t>Eski Mısırlılar kağıdın </a:t>
            </a:r>
            <a:r>
              <a:rPr sz="1800" spc="-10" dirty="0">
                <a:latin typeface="Calibri"/>
                <a:cs typeface="Calibri"/>
              </a:rPr>
              <a:t>atası </a:t>
            </a:r>
            <a:r>
              <a:rPr sz="1800" spc="-5" dirty="0">
                <a:latin typeface="Calibri"/>
                <a:cs typeface="Calibri"/>
              </a:rPr>
              <a:t>ve </a:t>
            </a:r>
            <a:r>
              <a:rPr sz="1800" spc="-10" dirty="0">
                <a:latin typeface="Calibri"/>
                <a:cs typeface="Calibri"/>
              </a:rPr>
              <a:t>birçok </a:t>
            </a:r>
            <a:r>
              <a:rPr sz="1800" spc="-5" dirty="0">
                <a:latin typeface="Calibri"/>
                <a:cs typeface="Calibri"/>
              </a:rPr>
              <a:t>dilde ona </a:t>
            </a:r>
            <a:r>
              <a:rPr sz="1800" dirty="0">
                <a:latin typeface="Calibri"/>
                <a:cs typeface="Calibri"/>
              </a:rPr>
              <a:t>adını </a:t>
            </a:r>
            <a:r>
              <a:rPr sz="1800" spc="-10" dirty="0">
                <a:latin typeface="Calibri"/>
                <a:cs typeface="Calibri"/>
              </a:rPr>
              <a:t>veren </a:t>
            </a:r>
            <a:r>
              <a:rPr sz="1800" dirty="0">
                <a:latin typeface="Calibri"/>
                <a:cs typeface="Calibri"/>
              </a:rPr>
              <a:t>bizim </a:t>
            </a:r>
            <a:r>
              <a:rPr sz="1800" spc="-5" dirty="0">
                <a:latin typeface="Calibri"/>
                <a:cs typeface="Calibri"/>
              </a:rPr>
              <a:t>bildiğimiz şekliyle  </a:t>
            </a:r>
            <a:r>
              <a:rPr sz="1800" spc="-10" dirty="0">
                <a:latin typeface="Calibri"/>
                <a:cs typeface="Calibri"/>
              </a:rPr>
              <a:t>kağıt benzeri </a:t>
            </a:r>
            <a:r>
              <a:rPr sz="1800" spc="-5" dirty="0">
                <a:latin typeface="Calibri"/>
                <a:cs typeface="Calibri"/>
              </a:rPr>
              <a:t>ilk maddeyi Papirüsü </a:t>
            </a:r>
            <a:r>
              <a:rPr sz="1800" spc="-20" dirty="0">
                <a:latin typeface="Calibri"/>
                <a:cs typeface="Calibri"/>
              </a:rPr>
              <a:t>bulmuşlardır. </a:t>
            </a:r>
            <a:r>
              <a:rPr sz="1800" spc="-10" dirty="0">
                <a:latin typeface="Calibri"/>
                <a:cs typeface="Calibri"/>
              </a:rPr>
              <a:t>Papirüs </a:t>
            </a:r>
            <a:r>
              <a:rPr sz="1800" dirty="0">
                <a:latin typeface="Calibri"/>
                <a:cs typeface="Calibri"/>
              </a:rPr>
              <a:t>adı </a:t>
            </a:r>
            <a:r>
              <a:rPr sz="1800" spc="-5" dirty="0">
                <a:latin typeface="Calibri"/>
                <a:cs typeface="Calibri"/>
              </a:rPr>
              <a:t>bir </a:t>
            </a:r>
            <a:r>
              <a:rPr sz="1800" spc="-10" dirty="0">
                <a:latin typeface="Calibri"/>
                <a:cs typeface="Calibri"/>
              </a:rPr>
              <a:t>kamış varyetesi </a:t>
            </a:r>
            <a:r>
              <a:rPr sz="1800" spc="-5" dirty="0">
                <a:latin typeface="Calibri"/>
                <a:cs typeface="Calibri"/>
              </a:rPr>
              <a:t>olan ve </a:t>
            </a:r>
            <a:r>
              <a:rPr sz="1800" dirty="0">
                <a:latin typeface="Calibri"/>
                <a:cs typeface="Calibri"/>
              </a:rPr>
              <a:t>Nil </a:t>
            </a:r>
            <a:r>
              <a:rPr sz="1800" spc="-5" dirty="0">
                <a:latin typeface="Calibri"/>
                <a:cs typeface="Calibri"/>
              </a:rPr>
              <a:t>nehri  kıyısında </a:t>
            </a:r>
            <a:r>
              <a:rPr sz="1800" spc="-10" dirty="0">
                <a:latin typeface="Calibri"/>
                <a:cs typeface="Calibri"/>
              </a:rPr>
              <a:t>yetişen Papyrus </a:t>
            </a:r>
            <a:r>
              <a:rPr sz="1800" spc="-5" dirty="0">
                <a:latin typeface="Calibri"/>
                <a:cs typeface="Calibri"/>
              </a:rPr>
              <a:t>antiquorum bitkisinden Gelmektedir Papirüs, </a:t>
            </a:r>
            <a:r>
              <a:rPr sz="1800" spc="-10" dirty="0">
                <a:latin typeface="Calibri"/>
                <a:cs typeface="Calibri"/>
              </a:rPr>
              <a:t>dokunarak </a:t>
            </a:r>
            <a:r>
              <a:rPr sz="1800" spc="-5" dirty="0">
                <a:latin typeface="Calibri"/>
                <a:cs typeface="Calibri"/>
              </a:rPr>
              <a:t>hasır </a:t>
            </a:r>
            <a:r>
              <a:rPr sz="1800" spc="-10" dirty="0">
                <a:latin typeface="Calibri"/>
                <a:cs typeface="Calibri"/>
              </a:rPr>
              <a:t>haline  </a:t>
            </a:r>
            <a:r>
              <a:rPr sz="1800" spc="-5" dirty="0">
                <a:latin typeface="Calibri"/>
                <a:cs typeface="Calibri"/>
              </a:rPr>
              <a:t>getirilmiş saz kamışlarının </a:t>
            </a:r>
            <a:r>
              <a:rPr sz="1800" spc="-10" dirty="0">
                <a:latin typeface="Calibri"/>
                <a:cs typeface="Calibri"/>
              </a:rPr>
              <a:t>dövülerek </a:t>
            </a:r>
            <a:r>
              <a:rPr sz="1800" dirty="0">
                <a:latin typeface="Calibri"/>
                <a:cs typeface="Calibri"/>
              </a:rPr>
              <a:t>sert </a:t>
            </a:r>
            <a:r>
              <a:rPr sz="1800" spc="-5" dirty="0">
                <a:latin typeface="Calibri"/>
                <a:cs typeface="Calibri"/>
              </a:rPr>
              <a:t>ve ince bir </a:t>
            </a:r>
            <a:r>
              <a:rPr sz="1800" spc="-15" dirty="0">
                <a:latin typeface="Calibri"/>
                <a:cs typeface="Calibri"/>
              </a:rPr>
              <a:t>sayfa </a:t>
            </a:r>
            <a:r>
              <a:rPr sz="1800" spc="-5" dirty="0">
                <a:latin typeface="Calibri"/>
                <a:cs typeface="Calibri"/>
              </a:rPr>
              <a:t>haline getirilmesiyle </a:t>
            </a:r>
            <a:r>
              <a:rPr sz="1800" spc="-20" dirty="0">
                <a:latin typeface="Calibri"/>
                <a:cs typeface="Calibri"/>
              </a:rPr>
              <a:t>oluşmuştur. </a:t>
            </a:r>
            <a:r>
              <a:rPr sz="1800" spc="365" dirty="0">
                <a:latin typeface="Calibri"/>
                <a:cs typeface="Calibri"/>
              </a:rPr>
              <a:t> </a:t>
            </a:r>
            <a:r>
              <a:rPr sz="1800" spc="-10" dirty="0">
                <a:latin typeface="Calibri"/>
                <a:cs typeface="Calibri"/>
              </a:rPr>
              <a:t>İngilizce </a:t>
            </a:r>
            <a:r>
              <a:rPr sz="1800" spc="-5" dirty="0">
                <a:latin typeface="Calibri"/>
                <a:cs typeface="Calibri"/>
              </a:rPr>
              <a:t>haliyle </a:t>
            </a:r>
            <a:r>
              <a:rPr sz="1800" spc="-10" dirty="0">
                <a:latin typeface="Calibri"/>
                <a:cs typeface="Calibri"/>
              </a:rPr>
              <a:t>kağıt </a:t>
            </a:r>
            <a:r>
              <a:rPr sz="1800" spc="-5" dirty="0">
                <a:latin typeface="Calibri"/>
                <a:cs typeface="Calibri"/>
              </a:rPr>
              <a:t>demek </a:t>
            </a:r>
            <a:r>
              <a:rPr sz="1800" dirty="0">
                <a:latin typeface="Calibri"/>
                <a:cs typeface="Calibri"/>
              </a:rPr>
              <a:t>olan </a:t>
            </a:r>
            <a:r>
              <a:rPr sz="1800" spc="-5" dirty="0">
                <a:latin typeface="Calibri"/>
                <a:cs typeface="Calibri"/>
              </a:rPr>
              <a:t>paper </a:t>
            </a:r>
            <a:r>
              <a:rPr sz="1800" spc="-10" dirty="0">
                <a:latin typeface="Calibri"/>
                <a:cs typeface="Calibri"/>
              </a:rPr>
              <a:t>kelimesi </a:t>
            </a:r>
            <a:r>
              <a:rPr sz="1800" dirty="0">
                <a:latin typeface="Calibri"/>
                <a:cs typeface="Calibri"/>
              </a:rPr>
              <a:t>de papirüs </a:t>
            </a:r>
            <a:r>
              <a:rPr sz="1800" spc="-10" dirty="0">
                <a:latin typeface="Calibri"/>
                <a:cs typeface="Calibri"/>
              </a:rPr>
              <a:t>olarak </a:t>
            </a:r>
            <a:r>
              <a:rPr sz="1800" spc="-5" dirty="0">
                <a:latin typeface="Calibri"/>
                <a:cs typeface="Calibri"/>
              </a:rPr>
              <a:t>günümüze kadar gelmiş </a:t>
            </a:r>
            <a:r>
              <a:rPr sz="1800" dirty="0">
                <a:latin typeface="Calibri"/>
                <a:cs typeface="Calibri"/>
              </a:rPr>
              <a:t>bir  </a:t>
            </a:r>
            <a:r>
              <a:rPr sz="1800" spc="-30" dirty="0">
                <a:latin typeface="Calibri"/>
                <a:cs typeface="Calibri"/>
              </a:rPr>
              <a:t>kelimedir. </a:t>
            </a:r>
            <a:r>
              <a:rPr sz="1800" spc="-10" dirty="0">
                <a:latin typeface="Calibri"/>
                <a:cs typeface="Calibri"/>
              </a:rPr>
              <a:t>M.Ö.356–323 </a:t>
            </a:r>
            <a:r>
              <a:rPr sz="1800" spc="-5" dirty="0">
                <a:latin typeface="Calibri"/>
                <a:cs typeface="Calibri"/>
              </a:rPr>
              <a:t>yıllarında </a:t>
            </a:r>
            <a:r>
              <a:rPr sz="1800" dirty="0">
                <a:latin typeface="Calibri"/>
                <a:cs typeface="Calibri"/>
              </a:rPr>
              <a:t>Büyük </a:t>
            </a:r>
            <a:r>
              <a:rPr sz="1800" spc="-10" dirty="0">
                <a:latin typeface="Calibri"/>
                <a:cs typeface="Calibri"/>
              </a:rPr>
              <a:t>İskender </a:t>
            </a:r>
            <a:r>
              <a:rPr sz="1800" dirty="0">
                <a:latin typeface="Calibri"/>
                <a:cs typeface="Calibri"/>
              </a:rPr>
              <a:t>Mısır’ı </a:t>
            </a:r>
            <a:r>
              <a:rPr sz="1800" spc="-5" dirty="0">
                <a:latin typeface="Calibri"/>
                <a:cs typeface="Calibri"/>
              </a:rPr>
              <a:t>fethedince </a:t>
            </a:r>
            <a:r>
              <a:rPr sz="1800" spc="-15" dirty="0">
                <a:latin typeface="Calibri"/>
                <a:cs typeface="Calibri"/>
              </a:rPr>
              <a:t>Yunanlılar </a:t>
            </a:r>
            <a:r>
              <a:rPr sz="1800" spc="-10" dirty="0">
                <a:latin typeface="Calibri"/>
                <a:cs typeface="Calibri"/>
              </a:rPr>
              <a:t>Papirüsü  </a:t>
            </a:r>
            <a:r>
              <a:rPr sz="1800" spc="-25" dirty="0">
                <a:latin typeface="Calibri"/>
                <a:cs typeface="Calibri"/>
              </a:rPr>
              <a:t>öğrendiler. </a:t>
            </a:r>
            <a:r>
              <a:rPr sz="1800" spc="-5" dirty="0">
                <a:latin typeface="Calibri"/>
                <a:cs typeface="Calibri"/>
              </a:rPr>
              <a:t>Daha </a:t>
            </a:r>
            <a:r>
              <a:rPr sz="1800" spc="-10" dirty="0">
                <a:latin typeface="Calibri"/>
                <a:cs typeface="Calibri"/>
              </a:rPr>
              <a:t>sonra, oradan </a:t>
            </a:r>
            <a:r>
              <a:rPr sz="1800" dirty="0">
                <a:latin typeface="Calibri"/>
                <a:cs typeface="Calibri"/>
              </a:rPr>
              <a:t>da </a:t>
            </a:r>
            <a:r>
              <a:rPr sz="1800" spc="-10" dirty="0">
                <a:latin typeface="Calibri"/>
                <a:cs typeface="Calibri"/>
              </a:rPr>
              <a:t>kullanımı </a:t>
            </a:r>
            <a:r>
              <a:rPr sz="1800" spc="-15" dirty="0">
                <a:latin typeface="Calibri"/>
                <a:cs typeface="Calibri"/>
              </a:rPr>
              <a:t>İtalya’ya </a:t>
            </a:r>
            <a:r>
              <a:rPr sz="1800" spc="-5" dirty="0">
                <a:latin typeface="Calibri"/>
                <a:cs typeface="Calibri"/>
              </a:rPr>
              <a:t>ve </a:t>
            </a:r>
            <a:r>
              <a:rPr sz="1800" spc="-25" dirty="0">
                <a:latin typeface="Calibri"/>
                <a:cs typeface="Calibri"/>
              </a:rPr>
              <a:t>Akdeniz’e</a:t>
            </a:r>
            <a:r>
              <a:rPr sz="1800" spc="175" dirty="0">
                <a:latin typeface="Calibri"/>
                <a:cs typeface="Calibri"/>
              </a:rPr>
              <a:t> </a:t>
            </a:r>
            <a:r>
              <a:rPr sz="1800" spc="-10" dirty="0">
                <a:latin typeface="Calibri"/>
                <a:cs typeface="Calibri"/>
              </a:rPr>
              <a:t>yayılmıştır</a:t>
            </a:r>
            <a:endParaRPr sz="1800">
              <a:latin typeface="Calibri"/>
              <a:cs typeface="Calibri"/>
            </a:endParaRPr>
          </a:p>
        </p:txBody>
      </p:sp>
      <p:sp>
        <p:nvSpPr>
          <p:cNvPr id="3" name="object 3"/>
          <p:cNvSpPr txBox="1"/>
          <p:nvPr/>
        </p:nvSpPr>
        <p:spPr>
          <a:xfrm>
            <a:off x="155549" y="4743957"/>
            <a:ext cx="8808720" cy="194627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Calibri"/>
                <a:cs typeface="Calibri"/>
              </a:rPr>
              <a:t>Bildiğimiz haliyle </a:t>
            </a:r>
            <a:r>
              <a:rPr sz="1800" spc="-10" dirty="0">
                <a:latin typeface="Calibri"/>
                <a:cs typeface="Calibri"/>
              </a:rPr>
              <a:t>kağıt, </a:t>
            </a:r>
            <a:r>
              <a:rPr sz="1800" spc="-5" dirty="0">
                <a:latin typeface="Calibri"/>
                <a:cs typeface="Calibri"/>
              </a:rPr>
              <a:t>M.S. 105 yılında Çinli </a:t>
            </a:r>
            <a:r>
              <a:rPr sz="1800" dirty="0">
                <a:latin typeface="Calibri"/>
                <a:cs typeface="Calibri"/>
              </a:rPr>
              <a:t>bir </a:t>
            </a:r>
            <a:r>
              <a:rPr sz="1800" spc="-15" dirty="0">
                <a:latin typeface="Calibri"/>
                <a:cs typeface="Calibri"/>
              </a:rPr>
              <a:t>askeri </a:t>
            </a:r>
            <a:r>
              <a:rPr sz="1800" spc="-10" dirty="0">
                <a:latin typeface="Calibri"/>
                <a:cs typeface="Calibri"/>
              </a:rPr>
              <a:t>mahkeme </a:t>
            </a:r>
            <a:r>
              <a:rPr sz="1800" spc="-5" dirty="0">
                <a:latin typeface="Calibri"/>
                <a:cs typeface="Calibri"/>
              </a:rPr>
              <a:t>memuru olan </a:t>
            </a:r>
            <a:r>
              <a:rPr sz="1800" spc="-55" dirty="0">
                <a:latin typeface="Calibri"/>
                <a:cs typeface="Calibri"/>
              </a:rPr>
              <a:t>Ts’ai </a:t>
            </a:r>
            <a:r>
              <a:rPr sz="1800" spc="-5" dirty="0">
                <a:latin typeface="Calibri"/>
                <a:cs typeface="Calibri"/>
              </a:rPr>
              <a:t>Lun  </a:t>
            </a:r>
            <a:r>
              <a:rPr sz="1800" spc="-15" dirty="0">
                <a:latin typeface="Calibri"/>
                <a:cs typeface="Calibri"/>
              </a:rPr>
              <a:t>tarafından </a:t>
            </a:r>
            <a:r>
              <a:rPr sz="1800" spc="-20" dirty="0">
                <a:latin typeface="Calibri"/>
                <a:cs typeface="Calibri"/>
              </a:rPr>
              <a:t>bulunmuştur. </a:t>
            </a:r>
            <a:r>
              <a:rPr sz="1800" dirty="0">
                <a:latin typeface="Calibri"/>
                <a:cs typeface="Calibri"/>
              </a:rPr>
              <a:t>İnanışa </a:t>
            </a:r>
            <a:r>
              <a:rPr sz="1800" spc="-15" dirty="0">
                <a:latin typeface="Calibri"/>
                <a:cs typeface="Calibri"/>
              </a:rPr>
              <a:t>göre </a:t>
            </a:r>
            <a:r>
              <a:rPr sz="1800" spc="-55" dirty="0">
                <a:latin typeface="Calibri"/>
                <a:cs typeface="Calibri"/>
              </a:rPr>
              <a:t>Ts’ai </a:t>
            </a:r>
            <a:r>
              <a:rPr sz="1800" dirty="0">
                <a:latin typeface="Calibri"/>
                <a:cs typeface="Calibri"/>
              </a:rPr>
              <a:t>dut </a:t>
            </a:r>
            <a:r>
              <a:rPr sz="1800" spc="-5" dirty="0">
                <a:latin typeface="Calibri"/>
                <a:cs typeface="Calibri"/>
              </a:rPr>
              <a:t>kütüğünü </a:t>
            </a:r>
            <a:r>
              <a:rPr sz="1800" spc="-10" dirty="0">
                <a:latin typeface="Calibri"/>
                <a:cs typeface="Calibri"/>
              </a:rPr>
              <a:t>karışımı </a:t>
            </a:r>
            <a:r>
              <a:rPr sz="1800" spc="-5" dirty="0">
                <a:latin typeface="Calibri"/>
                <a:cs typeface="Calibri"/>
              </a:rPr>
              <a:t>ve </a:t>
            </a:r>
            <a:r>
              <a:rPr sz="1800" spc="-10" dirty="0">
                <a:latin typeface="Calibri"/>
                <a:cs typeface="Calibri"/>
              </a:rPr>
              <a:t>ufak </a:t>
            </a:r>
            <a:r>
              <a:rPr sz="1800" spc="-5" dirty="0">
                <a:latin typeface="Calibri"/>
                <a:cs typeface="Calibri"/>
              </a:rPr>
              <a:t>bez </a:t>
            </a:r>
            <a:r>
              <a:rPr sz="1800" spc="-10" dirty="0">
                <a:latin typeface="Calibri"/>
                <a:cs typeface="Calibri"/>
              </a:rPr>
              <a:t>parçalarını </a:t>
            </a:r>
            <a:r>
              <a:rPr sz="1800" spc="-5" dirty="0">
                <a:latin typeface="Calibri"/>
                <a:cs typeface="Calibri"/>
              </a:rPr>
              <a:t>suyla  </a:t>
            </a:r>
            <a:r>
              <a:rPr sz="1800" spc="-10" dirty="0">
                <a:latin typeface="Calibri"/>
                <a:cs typeface="Calibri"/>
              </a:rPr>
              <a:t>karıştırmış </a:t>
            </a:r>
            <a:r>
              <a:rPr sz="1800" dirty="0">
                <a:latin typeface="Calibri"/>
                <a:cs typeface="Calibri"/>
              </a:rPr>
              <a:t>bu </a:t>
            </a:r>
            <a:r>
              <a:rPr sz="1800" spc="-10" dirty="0">
                <a:latin typeface="Calibri"/>
                <a:cs typeface="Calibri"/>
              </a:rPr>
              <a:t>karışımı </a:t>
            </a:r>
            <a:r>
              <a:rPr sz="1800" spc="-15" dirty="0">
                <a:latin typeface="Calibri"/>
                <a:cs typeface="Calibri"/>
              </a:rPr>
              <a:t>ezerek </a:t>
            </a:r>
            <a:r>
              <a:rPr sz="1800" spc="-5" dirty="0">
                <a:latin typeface="Calibri"/>
                <a:cs typeface="Calibri"/>
              </a:rPr>
              <a:t>bir </a:t>
            </a:r>
            <a:r>
              <a:rPr sz="1800" spc="-10" dirty="0">
                <a:latin typeface="Calibri"/>
                <a:cs typeface="Calibri"/>
              </a:rPr>
              <a:t>kağıt </a:t>
            </a:r>
            <a:r>
              <a:rPr sz="1800" spc="-5" dirty="0">
                <a:latin typeface="Calibri"/>
                <a:cs typeface="Calibri"/>
              </a:rPr>
              <a:t>hamuru haline </a:t>
            </a:r>
            <a:r>
              <a:rPr sz="1800" spc="-10" dirty="0">
                <a:latin typeface="Calibri"/>
                <a:cs typeface="Calibri"/>
              </a:rPr>
              <a:t>getirmiş, </a:t>
            </a:r>
            <a:r>
              <a:rPr sz="1800" spc="-5" dirty="0">
                <a:latin typeface="Calibri"/>
                <a:cs typeface="Calibri"/>
              </a:rPr>
              <a:t>suyunu </a:t>
            </a:r>
            <a:r>
              <a:rPr sz="1800" spc="-15" dirty="0">
                <a:latin typeface="Calibri"/>
                <a:cs typeface="Calibri"/>
              </a:rPr>
              <a:t>çıkararak </a:t>
            </a:r>
            <a:r>
              <a:rPr sz="1800" spc="-10" dirty="0">
                <a:latin typeface="Calibri"/>
                <a:cs typeface="Calibri"/>
              </a:rPr>
              <a:t>incelttiği  karışımı güneşte </a:t>
            </a:r>
            <a:r>
              <a:rPr sz="1800" spc="-15" dirty="0">
                <a:latin typeface="Calibri"/>
                <a:cs typeface="Calibri"/>
              </a:rPr>
              <a:t>kurumaya </a:t>
            </a:r>
            <a:r>
              <a:rPr sz="1800" spc="-25" dirty="0">
                <a:latin typeface="Calibri"/>
                <a:cs typeface="Calibri"/>
              </a:rPr>
              <a:t>bırakmıştır. </a:t>
            </a:r>
            <a:r>
              <a:rPr sz="1800" spc="-5" dirty="0">
                <a:latin typeface="Calibri"/>
                <a:cs typeface="Calibri"/>
              </a:rPr>
              <a:t>Böylelikle </a:t>
            </a:r>
            <a:r>
              <a:rPr sz="1800" spc="-10" dirty="0">
                <a:latin typeface="Calibri"/>
                <a:cs typeface="Calibri"/>
              </a:rPr>
              <a:t>kağıt </a:t>
            </a:r>
            <a:r>
              <a:rPr sz="1800" spc="-5" dirty="0">
                <a:latin typeface="Calibri"/>
                <a:cs typeface="Calibri"/>
              </a:rPr>
              <a:t>doğmuş, </a:t>
            </a:r>
            <a:r>
              <a:rPr sz="1800" dirty="0">
                <a:latin typeface="Calibri"/>
                <a:cs typeface="Calibri"/>
              </a:rPr>
              <a:t>bu </a:t>
            </a:r>
            <a:r>
              <a:rPr sz="1800" spc="-10" dirty="0">
                <a:latin typeface="Calibri"/>
                <a:cs typeface="Calibri"/>
              </a:rPr>
              <a:t>karışım </a:t>
            </a:r>
            <a:r>
              <a:rPr sz="1800" spc="-5" dirty="0">
                <a:latin typeface="Calibri"/>
                <a:cs typeface="Calibri"/>
              </a:rPr>
              <a:t>insanoğlunun </a:t>
            </a:r>
            <a:r>
              <a:rPr sz="1800" spc="15" dirty="0">
                <a:latin typeface="Calibri"/>
                <a:cs typeface="Calibri"/>
              </a:rPr>
              <a:t>en  </a:t>
            </a:r>
            <a:r>
              <a:rPr sz="1800" spc="-15" dirty="0">
                <a:latin typeface="Calibri"/>
                <a:cs typeface="Calibri"/>
              </a:rPr>
              <a:t>harika </a:t>
            </a:r>
            <a:r>
              <a:rPr sz="1800" spc="-5" dirty="0">
                <a:latin typeface="Calibri"/>
                <a:cs typeface="Calibri"/>
              </a:rPr>
              <a:t>iletişim inkılabı </a:t>
            </a:r>
            <a:r>
              <a:rPr sz="1800" spc="-25" dirty="0">
                <a:latin typeface="Calibri"/>
                <a:cs typeface="Calibri"/>
              </a:rPr>
              <a:t>olmuştur. </a:t>
            </a:r>
            <a:r>
              <a:rPr sz="1800" spc="-5" dirty="0">
                <a:latin typeface="Calibri"/>
                <a:cs typeface="Calibri"/>
              </a:rPr>
              <a:t>Ancak, </a:t>
            </a:r>
            <a:r>
              <a:rPr sz="1800" spc="-25" dirty="0">
                <a:latin typeface="Calibri"/>
                <a:cs typeface="Calibri"/>
              </a:rPr>
              <a:t>Çin’de </a:t>
            </a:r>
            <a:r>
              <a:rPr sz="1800" dirty="0">
                <a:latin typeface="Calibri"/>
                <a:cs typeface="Calibri"/>
              </a:rPr>
              <a:t>1978 </a:t>
            </a:r>
            <a:r>
              <a:rPr sz="1800" spc="-5" dirty="0">
                <a:latin typeface="Calibri"/>
                <a:cs typeface="Calibri"/>
              </a:rPr>
              <a:t>yılında yapılan </a:t>
            </a:r>
            <a:r>
              <a:rPr sz="1800" spc="-10" dirty="0">
                <a:latin typeface="Calibri"/>
                <a:cs typeface="Calibri"/>
              </a:rPr>
              <a:t>arkeolojik kazılarda </a:t>
            </a:r>
            <a:r>
              <a:rPr sz="1800" spc="-5" dirty="0">
                <a:latin typeface="Calibri"/>
                <a:cs typeface="Calibri"/>
              </a:rPr>
              <a:t>bulunan  </a:t>
            </a:r>
            <a:r>
              <a:rPr sz="1800" spc="-10" dirty="0">
                <a:latin typeface="Calibri"/>
                <a:cs typeface="Calibri"/>
              </a:rPr>
              <a:t>kağıt parçalarının tarihi </a:t>
            </a:r>
            <a:r>
              <a:rPr sz="1800" spc="-15" dirty="0">
                <a:latin typeface="Calibri"/>
                <a:cs typeface="Calibri"/>
              </a:rPr>
              <a:t>M.Ö. </a:t>
            </a:r>
            <a:r>
              <a:rPr sz="1800" spc="-5" dirty="0">
                <a:latin typeface="Calibri"/>
                <a:cs typeface="Calibri"/>
              </a:rPr>
              <a:t>73-49 yıllarına </a:t>
            </a:r>
            <a:r>
              <a:rPr sz="1800" spc="-10" dirty="0">
                <a:latin typeface="Calibri"/>
                <a:cs typeface="Calibri"/>
              </a:rPr>
              <a:t>kadar gittiği </a:t>
            </a:r>
            <a:r>
              <a:rPr sz="1800" spc="-20" dirty="0">
                <a:latin typeface="Calibri"/>
                <a:cs typeface="Calibri"/>
              </a:rPr>
              <a:t>bulunmuştur. </a:t>
            </a:r>
            <a:r>
              <a:rPr sz="1800" dirty="0">
                <a:latin typeface="Calibri"/>
                <a:cs typeface="Calibri"/>
              </a:rPr>
              <a:t>Bu </a:t>
            </a:r>
            <a:r>
              <a:rPr sz="1800" spc="-10" dirty="0">
                <a:latin typeface="Calibri"/>
                <a:cs typeface="Calibri"/>
              </a:rPr>
              <a:t>bulguya dayanılarak  kağıdın </a:t>
            </a:r>
            <a:r>
              <a:rPr sz="1800" spc="-5" dirty="0">
                <a:latin typeface="Calibri"/>
                <a:cs typeface="Calibri"/>
              </a:rPr>
              <a:t>icadının Batı Hun Hanedanına </a:t>
            </a:r>
            <a:r>
              <a:rPr sz="1800" dirty="0">
                <a:latin typeface="Calibri"/>
                <a:cs typeface="Calibri"/>
              </a:rPr>
              <a:t>ait </a:t>
            </a:r>
            <a:r>
              <a:rPr sz="1800" spc="-5" dirty="0">
                <a:latin typeface="Calibri"/>
                <a:cs typeface="Calibri"/>
              </a:rPr>
              <a:t>olduğu </a:t>
            </a:r>
            <a:r>
              <a:rPr sz="1800" spc="-10" dirty="0">
                <a:latin typeface="Calibri"/>
                <a:cs typeface="Calibri"/>
              </a:rPr>
              <a:t>kabul</a:t>
            </a:r>
            <a:r>
              <a:rPr sz="1800" spc="145" dirty="0">
                <a:latin typeface="Calibri"/>
                <a:cs typeface="Calibri"/>
              </a:rPr>
              <a:t> </a:t>
            </a:r>
            <a:r>
              <a:rPr sz="1800" spc="-5" dirty="0">
                <a:latin typeface="Calibri"/>
                <a:cs typeface="Calibri"/>
              </a:rPr>
              <a:t>edilmektedir</a:t>
            </a:r>
            <a:endParaRPr sz="1800">
              <a:latin typeface="Calibri"/>
              <a:cs typeface="Calibri"/>
            </a:endParaRPr>
          </a:p>
        </p:txBody>
      </p:sp>
      <p:sp>
        <p:nvSpPr>
          <p:cNvPr id="4" name="object 4"/>
          <p:cNvSpPr/>
          <p:nvPr/>
        </p:nvSpPr>
        <p:spPr>
          <a:xfrm>
            <a:off x="1043609" y="2492882"/>
            <a:ext cx="2755011" cy="20636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52151" y="2492882"/>
            <a:ext cx="2868262" cy="206197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492378"/>
            <a:ext cx="8718550" cy="331787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Kâğıt</a:t>
            </a:r>
            <a:r>
              <a:rPr sz="1800" spc="-5" dirty="0">
                <a:latin typeface="Calibri"/>
                <a:cs typeface="Calibri"/>
              </a:rPr>
              <a:t> Çeşitleri</a:t>
            </a:r>
            <a:endParaRPr sz="1800">
              <a:latin typeface="Calibri"/>
              <a:cs typeface="Calibri"/>
            </a:endParaRPr>
          </a:p>
          <a:p>
            <a:pPr marL="12700" marR="5080">
              <a:lnSpc>
                <a:spcPct val="100000"/>
              </a:lnSpc>
            </a:pPr>
            <a:r>
              <a:rPr sz="1800" spc="-15" dirty="0">
                <a:latin typeface="Calibri"/>
                <a:cs typeface="Calibri"/>
              </a:rPr>
              <a:t>Hayatın </a:t>
            </a:r>
            <a:r>
              <a:rPr sz="1800" spc="-5" dirty="0">
                <a:latin typeface="Calibri"/>
                <a:cs typeface="Calibri"/>
              </a:rPr>
              <a:t>her safhasında </a:t>
            </a:r>
            <a:r>
              <a:rPr sz="1800" spc="-10" dirty="0">
                <a:latin typeface="Calibri"/>
                <a:cs typeface="Calibri"/>
              </a:rPr>
              <a:t>çok </a:t>
            </a:r>
            <a:r>
              <a:rPr sz="1800" spc="-5" dirty="0">
                <a:latin typeface="Calibri"/>
                <a:cs typeface="Calibri"/>
              </a:rPr>
              <a:t>çeşitli maksatlarla </a:t>
            </a:r>
            <a:r>
              <a:rPr sz="1800" spc="-10" dirty="0">
                <a:latin typeface="Calibri"/>
                <a:cs typeface="Calibri"/>
              </a:rPr>
              <a:t>kullanılan kâğıt, </a:t>
            </a:r>
            <a:r>
              <a:rPr sz="1800" spc="-5" dirty="0">
                <a:latin typeface="Calibri"/>
                <a:cs typeface="Calibri"/>
              </a:rPr>
              <a:t>ağırlığına (gramajına), </a:t>
            </a:r>
            <a:r>
              <a:rPr sz="1800" spc="-10" dirty="0">
                <a:latin typeface="Calibri"/>
                <a:cs typeface="Calibri"/>
              </a:rPr>
              <a:t>kullanılan  </a:t>
            </a:r>
            <a:r>
              <a:rPr sz="1800" spc="-5" dirty="0">
                <a:latin typeface="Calibri"/>
                <a:cs typeface="Calibri"/>
              </a:rPr>
              <a:t>hamurun cinsine, </a:t>
            </a:r>
            <a:r>
              <a:rPr sz="1800" spc="-10" dirty="0">
                <a:latin typeface="Calibri"/>
                <a:cs typeface="Calibri"/>
              </a:rPr>
              <a:t>dolayısıyla </a:t>
            </a:r>
            <a:r>
              <a:rPr sz="1800" spc="-5" dirty="0">
                <a:latin typeface="Calibri"/>
                <a:cs typeface="Calibri"/>
              </a:rPr>
              <a:t>yırtılma ve patlama </a:t>
            </a:r>
            <a:r>
              <a:rPr sz="1800" spc="-10" dirty="0">
                <a:latin typeface="Calibri"/>
                <a:cs typeface="Calibri"/>
              </a:rPr>
              <a:t>mukavemetine </a:t>
            </a:r>
            <a:r>
              <a:rPr sz="1800" spc="-5" dirty="0">
                <a:latin typeface="Calibri"/>
                <a:cs typeface="Calibri"/>
              </a:rPr>
              <a:t>ve buna </a:t>
            </a:r>
            <a:r>
              <a:rPr sz="1800" spc="-10" dirty="0">
                <a:latin typeface="Calibri"/>
                <a:cs typeface="Calibri"/>
              </a:rPr>
              <a:t>benzer</a:t>
            </a:r>
            <a:r>
              <a:rPr sz="1800" spc="135" dirty="0">
                <a:latin typeface="Calibri"/>
                <a:cs typeface="Calibri"/>
              </a:rPr>
              <a:t> </a:t>
            </a:r>
            <a:r>
              <a:rPr sz="1800" spc="-5" dirty="0">
                <a:latin typeface="Calibri"/>
                <a:cs typeface="Calibri"/>
              </a:rPr>
              <a:t>diğer</a:t>
            </a:r>
            <a:endParaRPr sz="1800">
              <a:latin typeface="Calibri"/>
              <a:cs typeface="Calibri"/>
            </a:endParaRPr>
          </a:p>
          <a:p>
            <a:pPr marL="12700">
              <a:lnSpc>
                <a:spcPct val="100000"/>
              </a:lnSpc>
            </a:pPr>
            <a:r>
              <a:rPr sz="1800" spc="-10" dirty="0">
                <a:latin typeface="Calibri"/>
                <a:cs typeface="Calibri"/>
              </a:rPr>
              <a:t>özelliklerine </a:t>
            </a:r>
            <a:r>
              <a:rPr sz="1800" spc="-15" dirty="0">
                <a:latin typeface="Calibri"/>
                <a:cs typeface="Calibri"/>
              </a:rPr>
              <a:t>göre </a:t>
            </a:r>
            <a:r>
              <a:rPr sz="1800" spc="-5" dirty="0">
                <a:latin typeface="Calibri"/>
                <a:cs typeface="Calibri"/>
              </a:rPr>
              <a:t>çeşitli </a:t>
            </a:r>
            <a:r>
              <a:rPr sz="1800" spc="-10" dirty="0">
                <a:latin typeface="Calibri"/>
                <a:cs typeface="Calibri"/>
              </a:rPr>
              <a:t>sınıflara </a:t>
            </a:r>
            <a:r>
              <a:rPr sz="1800" spc="-25" dirty="0">
                <a:latin typeface="Calibri"/>
                <a:cs typeface="Calibri"/>
              </a:rPr>
              <a:t>ayrılabilir. Fakat</a:t>
            </a:r>
            <a:r>
              <a:rPr sz="1800" spc="160" dirty="0">
                <a:latin typeface="Calibri"/>
                <a:cs typeface="Calibri"/>
              </a:rPr>
              <a:t> </a:t>
            </a:r>
            <a:r>
              <a:rPr sz="1800" spc="-5" dirty="0">
                <a:latin typeface="Calibri"/>
                <a:cs typeface="Calibri"/>
              </a:rPr>
              <a:t>genelde</a:t>
            </a:r>
            <a:endParaRPr sz="1800">
              <a:latin typeface="Calibri"/>
              <a:cs typeface="Calibri"/>
            </a:endParaRPr>
          </a:p>
          <a:p>
            <a:pPr>
              <a:lnSpc>
                <a:spcPct val="100000"/>
              </a:lnSpc>
              <a:spcBef>
                <a:spcPts val="30"/>
              </a:spcBef>
            </a:pPr>
            <a:endParaRPr sz="1850">
              <a:latin typeface="Times New Roman"/>
              <a:cs typeface="Times New Roman"/>
            </a:endParaRPr>
          </a:p>
          <a:p>
            <a:pPr marL="237490" indent="-224790">
              <a:lnSpc>
                <a:spcPct val="100000"/>
              </a:lnSpc>
              <a:spcBef>
                <a:spcPts val="5"/>
              </a:spcBef>
              <a:buAutoNum type="arabicPeriod"/>
              <a:tabLst>
                <a:tab pos="238125" algn="l"/>
              </a:tabLst>
            </a:pPr>
            <a:r>
              <a:rPr sz="1800" spc="-30" dirty="0">
                <a:latin typeface="Calibri"/>
                <a:cs typeface="Calibri"/>
              </a:rPr>
              <a:t>Yazı </a:t>
            </a:r>
            <a:r>
              <a:rPr sz="1800" spc="-10" dirty="0">
                <a:latin typeface="Calibri"/>
                <a:cs typeface="Calibri"/>
              </a:rPr>
              <a:t>tabı kâğıtları </a:t>
            </a:r>
            <a:r>
              <a:rPr sz="1800" spc="-5" dirty="0">
                <a:latin typeface="Calibri"/>
                <a:cs typeface="Calibri"/>
              </a:rPr>
              <a:t>(1, </a:t>
            </a:r>
            <a:r>
              <a:rPr sz="1800" dirty="0">
                <a:latin typeface="Calibri"/>
                <a:cs typeface="Calibri"/>
              </a:rPr>
              <a:t>2 </a:t>
            </a:r>
            <a:r>
              <a:rPr sz="1800" spc="-5" dirty="0">
                <a:latin typeface="Calibri"/>
                <a:cs typeface="Calibri"/>
              </a:rPr>
              <a:t>ve </a:t>
            </a:r>
            <a:r>
              <a:rPr sz="1800" dirty="0">
                <a:latin typeface="Calibri"/>
                <a:cs typeface="Calibri"/>
              </a:rPr>
              <a:t>3. </a:t>
            </a:r>
            <a:r>
              <a:rPr sz="1800" spc="-5" dirty="0">
                <a:latin typeface="Calibri"/>
                <a:cs typeface="Calibri"/>
              </a:rPr>
              <a:t>hamur </a:t>
            </a:r>
            <a:r>
              <a:rPr sz="1800" spc="-25" dirty="0">
                <a:latin typeface="Calibri"/>
                <a:cs typeface="Calibri"/>
              </a:rPr>
              <a:t>kâğıtlar, </a:t>
            </a:r>
            <a:r>
              <a:rPr sz="1800" spc="-10" dirty="0">
                <a:latin typeface="Calibri"/>
                <a:cs typeface="Calibri"/>
              </a:rPr>
              <a:t>ofset kâğıdı, </a:t>
            </a:r>
            <a:r>
              <a:rPr sz="1800" spc="-15" dirty="0">
                <a:latin typeface="Calibri"/>
                <a:cs typeface="Calibri"/>
              </a:rPr>
              <a:t>aydınger </a:t>
            </a:r>
            <a:r>
              <a:rPr sz="1800" spc="-10" dirty="0">
                <a:latin typeface="Calibri"/>
                <a:cs typeface="Calibri"/>
              </a:rPr>
              <a:t>kâğıdı</a:t>
            </a:r>
            <a:r>
              <a:rPr sz="1800" spc="195" dirty="0">
                <a:latin typeface="Calibri"/>
                <a:cs typeface="Calibri"/>
              </a:rPr>
              <a:t> </a:t>
            </a:r>
            <a:r>
              <a:rPr sz="1800" spc="-5" dirty="0">
                <a:latin typeface="Calibri"/>
                <a:cs typeface="Calibri"/>
              </a:rPr>
              <a:t>vb.),</a:t>
            </a:r>
            <a:endParaRPr sz="1800">
              <a:latin typeface="Calibri"/>
              <a:cs typeface="Calibri"/>
            </a:endParaRPr>
          </a:p>
          <a:p>
            <a:pPr marL="238125" indent="-225425">
              <a:lnSpc>
                <a:spcPct val="100000"/>
              </a:lnSpc>
              <a:buAutoNum type="arabicPeriod"/>
              <a:tabLst>
                <a:tab pos="238760" algn="l"/>
              </a:tabLst>
            </a:pPr>
            <a:r>
              <a:rPr sz="1800" spc="-10" dirty="0">
                <a:latin typeface="Calibri"/>
                <a:cs typeface="Calibri"/>
              </a:rPr>
              <a:t>Sargılık</a:t>
            </a:r>
            <a:r>
              <a:rPr sz="1800" spc="10" dirty="0">
                <a:latin typeface="Calibri"/>
                <a:cs typeface="Calibri"/>
              </a:rPr>
              <a:t> </a:t>
            </a:r>
            <a:r>
              <a:rPr sz="1800" spc="-25" dirty="0">
                <a:latin typeface="Calibri"/>
                <a:cs typeface="Calibri"/>
              </a:rPr>
              <a:t>kâğıtlar,</a:t>
            </a:r>
            <a:endParaRPr sz="1800">
              <a:latin typeface="Calibri"/>
              <a:cs typeface="Calibri"/>
            </a:endParaRPr>
          </a:p>
          <a:p>
            <a:pPr marL="237490" indent="-224790">
              <a:lnSpc>
                <a:spcPct val="100000"/>
              </a:lnSpc>
              <a:buAutoNum type="arabicPeriod"/>
              <a:tabLst>
                <a:tab pos="238125" algn="l"/>
              </a:tabLst>
            </a:pPr>
            <a:r>
              <a:rPr sz="1800" spc="-20" dirty="0">
                <a:latin typeface="Calibri"/>
                <a:cs typeface="Calibri"/>
              </a:rPr>
              <a:t>Kraft </a:t>
            </a:r>
            <a:r>
              <a:rPr sz="1800" spc="-10" dirty="0">
                <a:latin typeface="Calibri"/>
                <a:cs typeface="Calibri"/>
              </a:rPr>
              <a:t>torba </a:t>
            </a:r>
            <a:r>
              <a:rPr sz="1800" spc="-15" dirty="0">
                <a:latin typeface="Calibri"/>
                <a:cs typeface="Calibri"/>
              </a:rPr>
              <a:t>veya </a:t>
            </a:r>
            <a:r>
              <a:rPr sz="1800" spc="-5" dirty="0">
                <a:latin typeface="Calibri"/>
                <a:cs typeface="Calibri"/>
              </a:rPr>
              <a:t>çimento </a:t>
            </a:r>
            <a:r>
              <a:rPr sz="1800" spc="-10" dirty="0">
                <a:latin typeface="Calibri"/>
                <a:cs typeface="Calibri"/>
              </a:rPr>
              <a:t>torba</a:t>
            </a:r>
            <a:r>
              <a:rPr sz="1800" spc="25" dirty="0">
                <a:latin typeface="Calibri"/>
                <a:cs typeface="Calibri"/>
              </a:rPr>
              <a:t> </a:t>
            </a:r>
            <a:r>
              <a:rPr sz="1800" spc="-10" dirty="0">
                <a:latin typeface="Calibri"/>
                <a:cs typeface="Calibri"/>
              </a:rPr>
              <a:t>kâğıdı,</a:t>
            </a:r>
            <a:endParaRPr sz="1800">
              <a:latin typeface="Calibri"/>
              <a:cs typeface="Calibri"/>
            </a:endParaRPr>
          </a:p>
          <a:p>
            <a:pPr marL="237490" indent="-224790">
              <a:lnSpc>
                <a:spcPct val="100000"/>
              </a:lnSpc>
              <a:buAutoNum type="arabicPeriod"/>
              <a:tabLst>
                <a:tab pos="238125" algn="l"/>
              </a:tabLst>
            </a:pPr>
            <a:r>
              <a:rPr sz="1800" spc="-25" dirty="0">
                <a:latin typeface="Calibri"/>
                <a:cs typeface="Calibri"/>
              </a:rPr>
              <a:t>Temizlik </a:t>
            </a:r>
            <a:r>
              <a:rPr sz="1800" spc="-10" dirty="0">
                <a:latin typeface="Calibri"/>
                <a:cs typeface="Calibri"/>
              </a:rPr>
              <a:t>kâğıtları </a:t>
            </a:r>
            <a:r>
              <a:rPr sz="1800" spc="-5" dirty="0">
                <a:latin typeface="Calibri"/>
                <a:cs typeface="Calibri"/>
              </a:rPr>
              <a:t>ve sıhhî </a:t>
            </a:r>
            <a:r>
              <a:rPr sz="1800" spc="-25" dirty="0">
                <a:latin typeface="Calibri"/>
                <a:cs typeface="Calibri"/>
              </a:rPr>
              <a:t>kâğıtlar, </a:t>
            </a:r>
            <a:r>
              <a:rPr sz="1800" spc="-10" dirty="0">
                <a:latin typeface="Calibri"/>
                <a:cs typeface="Calibri"/>
              </a:rPr>
              <a:t>tuvalet</a:t>
            </a:r>
            <a:r>
              <a:rPr sz="1800" spc="95" dirty="0">
                <a:latin typeface="Calibri"/>
                <a:cs typeface="Calibri"/>
              </a:rPr>
              <a:t> </a:t>
            </a:r>
            <a:r>
              <a:rPr sz="1800" spc="-10" dirty="0">
                <a:latin typeface="Calibri"/>
                <a:cs typeface="Calibri"/>
              </a:rPr>
              <a:t>kâğıdı,</a:t>
            </a:r>
            <a:endParaRPr sz="1800">
              <a:latin typeface="Calibri"/>
              <a:cs typeface="Calibri"/>
            </a:endParaRPr>
          </a:p>
          <a:p>
            <a:pPr marL="238125" indent="-225425">
              <a:lnSpc>
                <a:spcPct val="100000"/>
              </a:lnSpc>
              <a:buAutoNum type="arabicPeriod"/>
              <a:tabLst>
                <a:tab pos="238760" algn="l"/>
              </a:tabLst>
            </a:pPr>
            <a:r>
              <a:rPr sz="1800" dirty="0">
                <a:latin typeface="Calibri"/>
                <a:cs typeface="Calibri"/>
              </a:rPr>
              <a:t>İnce </a:t>
            </a:r>
            <a:r>
              <a:rPr sz="1800" spc="-20" dirty="0">
                <a:latin typeface="Calibri"/>
                <a:cs typeface="Calibri"/>
              </a:rPr>
              <a:t>özel </a:t>
            </a:r>
            <a:r>
              <a:rPr sz="1800" spc="-10" dirty="0">
                <a:latin typeface="Calibri"/>
                <a:cs typeface="Calibri"/>
              </a:rPr>
              <a:t>kâğıtlar </a:t>
            </a:r>
            <a:r>
              <a:rPr sz="1800" spc="-15" dirty="0">
                <a:latin typeface="Calibri"/>
                <a:cs typeface="Calibri"/>
              </a:rPr>
              <a:t>(sigara </a:t>
            </a:r>
            <a:r>
              <a:rPr sz="1800" spc="-10" dirty="0">
                <a:latin typeface="Calibri"/>
                <a:cs typeface="Calibri"/>
              </a:rPr>
              <a:t>kâğıdı</a:t>
            </a:r>
            <a:r>
              <a:rPr sz="1800" spc="60" dirty="0">
                <a:latin typeface="Calibri"/>
                <a:cs typeface="Calibri"/>
              </a:rPr>
              <a:t> </a:t>
            </a:r>
            <a:r>
              <a:rPr sz="1800" dirty="0">
                <a:latin typeface="Calibri"/>
                <a:cs typeface="Calibri"/>
              </a:rPr>
              <a:t>vb.),</a:t>
            </a:r>
            <a:endParaRPr sz="1800">
              <a:latin typeface="Calibri"/>
              <a:cs typeface="Calibri"/>
            </a:endParaRPr>
          </a:p>
          <a:p>
            <a:pPr marL="237490" indent="-224790">
              <a:lnSpc>
                <a:spcPct val="100000"/>
              </a:lnSpc>
              <a:buAutoNum type="arabicPeriod"/>
              <a:tabLst>
                <a:tab pos="238125" algn="l"/>
              </a:tabLst>
            </a:pPr>
            <a:r>
              <a:rPr sz="1800" spc="-10" dirty="0">
                <a:latin typeface="Calibri"/>
                <a:cs typeface="Calibri"/>
              </a:rPr>
              <a:t>Oluklu </a:t>
            </a:r>
            <a:r>
              <a:rPr sz="1800" spc="-15" dirty="0">
                <a:latin typeface="Calibri"/>
                <a:cs typeface="Calibri"/>
              </a:rPr>
              <a:t>mukavva </a:t>
            </a:r>
            <a:r>
              <a:rPr sz="1800" spc="-10" dirty="0">
                <a:latin typeface="Calibri"/>
                <a:cs typeface="Calibri"/>
              </a:rPr>
              <a:t>kâğıtları </a:t>
            </a:r>
            <a:r>
              <a:rPr sz="1800" spc="-20" dirty="0">
                <a:latin typeface="Calibri"/>
                <a:cs typeface="Calibri"/>
              </a:rPr>
              <a:t>(Kraft </a:t>
            </a:r>
            <a:r>
              <a:rPr sz="1800" spc="-10" dirty="0">
                <a:latin typeface="Calibri"/>
                <a:cs typeface="Calibri"/>
              </a:rPr>
              <a:t>kâğıdı, yüzey kâğıdı, atık kâğıt yüzey kâğıdı, oluklu </a:t>
            </a:r>
            <a:r>
              <a:rPr sz="1800" spc="-15" dirty="0">
                <a:latin typeface="Calibri"/>
                <a:cs typeface="Calibri"/>
              </a:rPr>
              <a:t>katı</a:t>
            </a:r>
            <a:r>
              <a:rPr sz="1800" spc="335" dirty="0">
                <a:latin typeface="Calibri"/>
                <a:cs typeface="Calibri"/>
              </a:rPr>
              <a:t> </a:t>
            </a:r>
            <a:r>
              <a:rPr sz="1800" spc="-5" dirty="0">
                <a:latin typeface="Calibri"/>
                <a:cs typeface="Calibri"/>
              </a:rPr>
              <a:t>âğıdı),</a:t>
            </a:r>
            <a:endParaRPr sz="1800">
              <a:latin typeface="Calibri"/>
              <a:cs typeface="Calibri"/>
            </a:endParaRPr>
          </a:p>
          <a:p>
            <a:pPr marL="237490" indent="-224790">
              <a:lnSpc>
                <a:spcPct val="100000"/>
              </a:lnSpc>
              <a:buAutoNum type="arabicPeriod"/>
              <a:tabLst>
                <a:tab pos="238125" algn="l"/>
              </a:tabLst>
            </a:pPr>
            <a:r>
              <a:rPr sz="1800" spc="-30" dirty="0">
                <a:latin typeface="Calibri"/>
                <a:cs typeface="Calibri"/>
              </a:rPr>
              <a:t>Kartonlar.</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520" y="456438"/>
            <a:ext cx="2148840" cy="299720"/>
          </a:xfrm>
          <a:prstGeom prst="rect">
            <a:avLst/>
          </a:prstGeom>
        </p:spPr>
        <p:txBody>
          <a:bodyPr vert="horz" wrap="square" lIns="0" tIns="12700" rIns="0" bIns="0" rtlCol="0">
            <a:spAutoFit/>
          </a:bodyPr>
          <a:lstStyle/>
          <a:p>
            <a:pPr marL="12700">
              <a:lnSpc>
                <a:spcPct val="100000"/>
              </a:lnSpc>
              <a:spcBef>
                <a:spcPts val="100"/>
              </a:spcBef>
              <a:tabLst>
                <a:tab pos="1901189" algn="l"/>
              </a:tabLst>
            </a:pPr>
            <a:r>
              <a:rPr sz="1800" spc="-5" dirty="0">
                <a:latin typeface="Calibri"/>
                <a:cs typeface="Calibri"/>
              </a:rPr>
              <a:t>18</a:t>
            </a:r>
            <a:r>
              <a:rPr sz="1800" dirty="0">
                <a:latin typeface="Calibri"/>
                <a:cs typeface="Calibri"/>
              </a:rPr>
              <a:t>. </a:t>
            </a:r>
            <a:r>
              <a:rPr sz="1800" spc="180" dirty="0">
                <a:latin typeface="Calibri"/>
                <a:cs typeface="Calibri"/>
              </a:rPr>
              <a:t> </a:t>
            </a:r>
            <a:r>
              <a:rPr sz="1800" dirty="0">
                <a:latin typeface="Calibri"/>
                <a:cs typeface="Calibri"/>
              </a:rPr>
              <a:t>yü</a:t>
            </a:r>
            <a:r>
              <a:rPr sz="1800" spc="-15" dirty="0">
                <a:latin typeface="Calibri"/>
                <a:cs typeface="Calibri"/>
              </a:rPr>
              <a:t>z</a:t>
            </a:r>
            <a:r>
              <a:rPr sz="1800" dirty="0">
                <a:latin typeface="Calibri"/>
                <a:cs typeface="Calibri"/>
              </a:rPr>
              <a:t>y</a:t>
            </a:r>
            <a:r>
              <a:rPr sz="1800" spc="-5" dirty="0">
                <a:latin typeface="Calibri"/>
                <a:cs typeface="Calibri"/>
              </a:rPr>
              <a:t>ıld</a:t>
            </a:r>
            <a:r>
              <a:rPr sz="1800" dirty="0">
                <a:latin typeface="Calibri"/>
                <a:cs typeface="Calibri"/>
              </a:rPr>
              <a:t>a </a:t>
            </a:r>
            <a:r>
              <a:rPr sz="1800" spc="185" dirty="0">
                <a:latin typeface="Calibri"/>
                <a:cs typeface="Calibri"/>
              </a:rPr>
              <a:t> </a:t>
            </a:r>
            <a:r>
              <a:rPr sz="1800" spc="-45" dirty="0">
                <a:latin typeface="Calibri"/>
                <a:cs typeface="Calibri"/>
              </a:rPr>
              <a:t>R</a:t>
            </a:r>
            <a:r>
              <a:rPr sz="1800" spc="15" dirty="0">
                <a:latin typeface="Calibri"/>
                <a:cs typeface="Calibri"/>
              </a:rPr>
              <a:t>e</a:t>
            </a:r>
            <a:r>
              <a:rPr sz="1800" spc="-5" dirty="0">
                <a:latin typeface="Calibri"/>
                <a:cs typeface="Calibri"/>
              </a:rPr>
              <a:t>n</a:t>
            </a:r>
            <a:r>
              <a:rPr sz="1800" dirty="0">
                <a:latin typeface="Calibri"/>
                <a:cs typeface="Calibri"/>
              </a:rPr>
              <a:t>e	de</a:t>
            </a:r>
            <a:endParaRPr sz="1800">
              <a:latin typeface="Calibri"/>
              <a:cs typeface="Calibri"/>
            </a:endParaRPr>
          </a:p>
        </p:txBody>
      </p:sp>
      <p:sp>
        <p:nvSpPr>
          <p:cNvPr id="3" name="object 3"/>
          <p:cNvSpPr txBox="1"/>
          <p:nvPr/>
        </p:nvSpPr>
        <p:spPr>
          <a:xfrm>
            <a:off x="1450975" y="730707"/>
            <a:ext cx="777875" cy="574675"/>
          </a:xfrm>
          <a:prstGeom prst="rect">
            <a:avLst/>
          </a:prstGeom>
        </p:spPr>
        <p:txBody>
          <a:bodyPr vert="horz" wrap="square" lIns="0" tIns="12700" rIns="0" bIns="0" rtlCol="0">
            <a:spAutoFit/>
          </a:bodyPr>
          <a:lstStyle/>
          <a:p>
            <a:pPr marL="341630">
              <a:lnSpc>
                <a:spcPct val="100000"/>
              </a:lnSpc>
              <a:spcBef>
                <a:spcPts val="100"/>
              </a:spcBef>
            </a:pPr>
            <a:r>
              <a:rPr sz="1800" dirty="0">
                <a:latin typeface="Calibri"/>
                <a:cs typeface="Calibri"/>
              </a:rPr>
              <a:t>eşek</a:t>
            </a:r>
            <a:endParaRPr sz="1800">
              <a:latin typeface="Calibri"/>
              <a:cs typeface="Calibri"/>
            </a:endParaRPr>
          </a:p>
          <a:p>
            <a:pPr marL="12700">
              <a:lnSpc>
                <a:spcPct val="100000"/>
              </a:lnSpc>
            </a:pPr>
            <a:r>
              <a:rPr sz="1800" spc="-5" dirty="0">
                <a:latin typeface="Calibri"/>
                <a:cs typeface="Calibri"/>
              </a:rPr>
              <a:t>yuvasını</a:t>
            </a:r>
            <a:endParaRPr sz="1800">
              <a:latin typeface="Calibri"/>
              <a:cs typeface="Calibri"/>
            </a:endParaRPr>
          </a:p>
        </p:txBody>
      </p:sp>
      <p:sp>
        <p:nvSpPr>
          <p:cNvPr id="4" name="object 4"/>
          <p:cNvSpPr txBox="1"/>
          <p:nvPr/>
        </p:nvSpPr>
        <p:spPr>
          <a:xfrm>
            <a:off x="77520" y="730707"/>
            <a:ext cx="1322070" cy="1123315"/>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Reaumur  arılarının  incel</a:t>
            </a:r>
            <a:r>
              <a:rPr sz="1800" spc="5" dirty="0">
                <a:latin typeface="Calibri"/>
                <a:cs typeface="Calibri"/>
              </a:rPr>
              <a:t>e</a:t>
            </a:r>
            <a:r>
              <a:rPr sz="1800" spc="-5" dirty="0">
                <a:latin typeface="Calibri"/>
                <a:cs typeface="Calibri"/>
              </a:rPr>
              <a:t>diği</a:t>
            </a:r>
            <a:r>
              <a:rPr sz="1800" spc="5" dirty="0">
                <a:latin typeface="Calibri"/>
                <a:cs typeface="Calibri"/>
              </a:rPr>
              <a:t>n</a:t>
            </a:r>
            <a:r>
              <a:rPr sz="1800" spc="-5" dirty="0">
                <a:latin typeface="Calibri"/>
                <a:cs typeface="Calibri"/>
              </a:rPr>
              <a:t>d</a:t>
            </a:r>
            <a:r>
              <a:rPr sz="1800" spc="20" dirty="0">
                <a:latin typeface="Calibri"/>
                <a:cs typeface="Calibri"/>
              </a:rPr>
              <a:t>e</a:t>
            </a:r>
            <a:r>
              <a:rPr sz="1800" dirty="0">
                <a:latin typeface="Calibri"/>
                <a:cs typeface="Calibri"/>
              </a:rPr>
              <a:t>,  </a:t>
            </a:r>
            <a:r>
              <a:rPr sz="1800" spc="-5" dirty="0">
                <a:latin typeface="Calibri"/>
                <a:cs typeface="Calibri"/>
              </a:rPr>
              <a:t>yuvaların</a:t>
            </a:r>
            <a:endParaRPr sz="1800">
              <a:latin typeface="Calibri"/>
              <a:cs typeface="Calibri"/>
            </a:endParaRPr>
          </a:p>
        </p:txBody>
      </p:sp>
      <p:sp>
        <p:nvSpPr>
          <p:cNvPr id="5" name="object 5"/>
          <p:cNvSpPr txBox="1"/>
          <p:nvPr/>
        </p:nvSpPr>
        <p:spPr>
          <a:xfrm>
            <a:off x="1795398" y="1553971"/>
            <a:ext cx="4305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bi</a:t>
            </a:r>
            <a:r>
              <a:rPr sz="1800" spc="-10" dirty="0">
                <a:latin typeface="Calibri"/>
                <a:cs typeface="Calibri"/>
              </a:rPr>
              <a:t>t</a:t>
            </a:r>
            <a:r>
              <a:rPr sz="1800" dirty="0">
                <a:latin typeface="Calibri"/>
                <a:cs typeface="Calibri"/>
              </a:rPr>
              <a:t>ki</a:t>
            </a:r>
            <a:endParaRPr sz="1800">
              <a:latin typeface="Calibri"/>
              <a:cs typeface="Calibri"/>
            </a:endParaRPr>
          </a:p>
        </p:txBody>
      </p:sp>
      <p:sp>
        <p:nvSpPr>
          <p:cNvPr id="6" name="object 6"/>
          <p:cNvSpPr txBox="1"/>
          <p:nvPr/>
        </p:nvSpPr>
        <p:spPr>
          <a:xfrm>
            <a:off x="77520" y="1828291"/>
            <a:ext cx="21456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artıklarından</a:t>
            </a:r>
            <a:r>
              <a:rPr sz="1800" spc="-20" dirty="0">
                <a:latin typeface="Calibri"/>
                <a:cs typeface="Calibri"/>
              </a:rPr>
              <a:t> </a:t>
            </a:r>
            <a:r>
              <a:rPr sz="1800" spc="-5" dirty="0">
                <a:latin typeface="Calibri"/>
                <a:cs typeface="Calibri"/>
              </a:rPr>
              <a:t>olduğunu</a:t>
            </a:r>
            <a:endParaRPr sz="1800">
              <a:latin typeface="Calibri"/>
              <a:cs typeface="Calibri"/>
            </a:endParaRPr>
          </a:p>
        </p:txBody>
      </p:sp>
      <p:sp>
        <p:nvSpPr>
          <p:cNvPr id="7" name="object 7"/>
          <p:cNvSpPr txBox="1"/>
          <p:nvPr/>
        </p:nvSpPr>
        <p:spPr>
          <a:xfrm>
            <a:off x="77520" y="2102561"/>
            <a:ext cx="1053465" cy="300355"/>
          </a:xfrm>
          <a:prstGeom prst="rect">
            <a:avLst/>
          </a:prstGeom>
        </p:spPr>
        <p:txBody>
          <a:bodyPr vert="horz" wrap="square" lIns="0" tIns="12700" rIns="0" bIns="0" rtlCol="0">
            <a:spAutoFit/>
          </a:bodyPr>
          <a:lstStyle/>
          <a:p>
            <a:pPr marL="12700">
              <a:lnSpc>
                <a:spcPct val="100000"/>
              </a:lnSpc>
              <a:spcBef>
                <a:spcPts val="100"/>
              </a:spcBef>
              <a:tabLst>
                <a:tab pos="405765" algn="l"/>
              </a:tabLst>
            </a:pPr>
            <a:r>
              <a:rPr sz="1800" spc="-15" dirty="0">
                <a:latin typeface="Calibri"/>
                <a:cs typeface="Calibri"/>
              </a:rPr>
              <a:t>v</a:t>
            </a:r>
            <a:r>
              <a:rPr sz="1800" dirty="0">
                <a:latin typeface="Calibri"/>
                <a:cs typeface="Calibri"/>
              </a:rPr>
              <a:t>e	</a:t>
            </a:r>
            <a:r>
              <a:rPr sz="1800" spc="-25" dirty="0">
                <a:latin typeface="Calibri"/>
                <a:cs typeface="Calibri"/>
              </a:rPr>
              <a:t>y</a:t>
            </a:r>
            <a:r>
              <a:rPr sz="1800" dirty="0">
                <a:latin typeface="Calibri"/>
                <a:cs typeface="Calibri"/>
              </a:rPr>
              <a:t>apısal</a:t>
            </a:r>
            <a:endParaRPr sz="1800">
              <a:latin typeface="Calibri"/>
              <a:cs typeface="Calibri"/>
            </a:endParaRPr>
          </a:p>
        </p:txBody>
      </p:sp>
      <p:sp>
        <p:nvSpPr>
          <p:cNvPr id="8" name="object 8"/>
          <p:cNvSpPr txBox="1"/>
          <p:nvPr/>
        </p:nvSpPr>
        <p:spPr>
          <a:xfrm>
            <a:off x="1138529" y="2102561"/>
            <a:ext cx="1087120" cy="574675"/>
          </a:xfrm>
          <a:prstGeom prst="rect">
            <a:avLst/>
          </a:prstGeom>
        </p:spPr>
        <p:txBody>
          <a:bodyPr vert="horz" wrap="square" lIns="0" tIns="12700" rIns="0" bIns="0" rtlCol="0">
            <a:spAutoFit/>
          </a:bodyPr>
          <a:lstStyle/>
          <a:p>
            <a:pPr marL="155575">
              <a:lnSpc>
                <a:spcPct val="100000"/>
              </a:lnSpc>
              <a:spcBef>
                <a:spcPts val="100"/>
              </a:spcBef>
            </a:pPr>
            <a:r>
              <a:rPr sz="1800" spc="-5" dirty="0">
                <a:latin typeface="Calibri"/>
                <a:cs typeface="Calibri"/>
              </a:rPr>
              <a:t>bakımdan</a:t>
            </a:r>
            <a:endParaRPr sz="1800">
              <a:latin typeface="Calibri"/>
              <a:cs typeface="Calibri"/>
            </a:endParaRPr>
          </a:p>
          <a:p>
            <a:pPr marL="12700">
              <a:lnSpc>
                <a:spcPct val="100000"/>
              </a:lnSpc>
            </a:pPr>
            <a:r>
              <a:rPr sz="1800" spc="-5" dirty="0">
                <a:latin typeface="Calibri"/>
                <a:cs typeface="Calibri"/>
              </a:rPr>
              <a:t>benzediğini</a:t>
            </a:r>
            <a:endParaRPr sz="1800">
              <a:latin typeface="Calibri"/>
              <a:cs typeface="Calibri"/>
            </a:endParaRPr>
          </a:p>
        </p:txBody>
      </p:sp>
      <p:sp>
        <p:nvSpPr>
          <p:cNvPr id="9" name="object 9"/>
          <p:cNvSpPr txBox="1"/>
          <p:nvPr/>
        </p:nvSpPr>
        <p:spPr>
          <a:xfrm>
            <a:off x="801725" y="2651505"/>
            <a:ext cx="5962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a:t>
            </a:r>
            <a:r>
              <a:rPr sz="1800" dirty="0">
                <a:latin typeface="Calibri"/>
                <a:cs typeface="Calibri"/>
              </a:rPr>
              <a:t>tm</a:t>
            </a:r>
            <a:r>
              <a:rPr sz="1800" spc="-10" dirty="0">
                <a:latin typeface="Calibri"/>
                <a:cs typeface="Calibri"/>
              </a:rPr>
              <a:t>i</a:t>
            </a:r>
            <a:r>
              <a:rPr sz="1800" spc="5" dirty="0">
                <a:latin typeface="Calibri"/>
                <a:cs typeface="Calibri"/>
              </a:rPr>
              <a:t>ş</a:t>
            </a:r>
            <a:r>
              <a:rPr sz="1800" dirty="0">
                <a:latin typeface="Calibri"/>
                <a:cs typeface="Calibri"/>
              </a:rPr>
              <a:t>,</a:t>
            </a:r>
            <a:endParaRPr sz="1800">
              <a:latin typeface="Calibri"/>
              <a:cs typeface="Calibri"/>
            </a:endParaRPr>
          </a:p>
        </p:txBody>
      </p:sp>
      <p:sp>
        <p:nvSpPr>
          <p:cNvPr id="10" name="object 10"/>
          <p:cNvSpPr txBox="1"/>
          <p:nvPr/>
        </p:nvSpPr>
        <p:spPr>
          <a:xfrm>
            <a:off x="77520" y="2377185"/>
            <a:ext cx="635000" cy="848360"/>
          </a:xfrm>
          <a:prstGeom prst="rect">
            <a:avLst/>
          </a:prstGeom>
        </p:spPr>
        <p:txBody>
          <a:bodyPr vert="horz" wrap="square" lIns="0" tIns="12700" rIns="0" bIns="0" rtlCol="0">
            <a:spAutoFit/>
          </a:bodyPr>
          <a:lstStyle/>
          <a:p>
            <a:pPr marL="12700" marR="15875">
              <a:lnSpc>
                <a:spcPct val="100000"/>
              </a:lnSpc>
              <a:spcBef>
                <a:spcPts val="100"/>
              </a:spcBef>
            </a:pPr>
            <a:r>
              <a:rPr sz="1800" spc="-40" dirty="0">
                <a:latin typeface="Calibri"/>
                <a:cs typeface="Calibri"/>
              </a:rPr>
              <a:t>k</a:t>
            </a:r>
            <a:r>
              <a:rPr sz="1800" dirty="0">
                <a:latin typeface="Calibri"/>
                <a:cs typeface="Calibri"/>
              </a:rPr>
              <a:t>ağ</a:t>
            </a:r>
            <a:r>
              <a:rPr sz="1800" spc="-5" dirty="0">
                <a:latin typeface="Calibri"/>
                <a:cs typeface="Calibri"/>
              </a:rPr>
              <a:t>ıda  </a:t>
            </a:r>
            <a:r>
              <a:rPr sz="1800" spc="-10" dirty="0">
                <a:latin typeface="Calibri"/>
                <a:cs typeface="Calibri"/>
              </a:rPr>
              <a:t>fark</a:t>
            </a:r>
            <a:endParaRPr sz="1800">
              <a:latin typeface="Calibri"/>
              <a:cs typeface="Calibri"/>
            </a:endParaRPr>
          </a:p>
          <a:p>
            <a:pPr marL="12700">
              <a:lnSpc>
                <a:spcPct val="100000"/>
              </a:lnSpc>
            </a:pPr>
            <a:r>
              <a:rPr sz="1800" dirty="0">
                <a:latin typeface="Calibri"/>
                <a:cs typeface="Calibri"/>
              </a:rPr>
              <a:t>y</a:t>
            </a:r>
            <a:r>
              <a:rPr sz="1800" spc="-5" dirty="0">
                <a:latin typeface="Calibri"/>
                <a:cs typeface="Calibri"/>
              </a:rPr>
              <a:t>ılın</a:t>
            </a:r>
            <a:r>
              <a:rPr sz="1800" dirty="0">
                <a:latin typeface="Calibri"/>
                <a:cs typeface="Calibri"/>
              </a:rPr>
              <a:t>da</a:t>
            </a:r>
            <a:endParaRPr sz="1800">
              <a:latin typeface="Calibri"/>
              <a:cs typeface="Calibri"/>
            </a:endParaRPr>
          </a:p>
        </p:txBody>
      </p:sp>
      <p:sp>
        <p:nvSpPr>
          <p:cNvPr id="11" name="object 11"/>
          <p:cNvSpPr txBox="1"/>
          <p:nvPr/>
        </p:nvSpPr>
        <p:spPr>
          <a:xfrm>
            <a:off x="1486027" y="2651505"/>
            <a:ext cx="740410" cy="574040"/>
          </a:xfrm>
          <a:prstGeom prst="rect">
            <a:avLst/>
          </a:prstGeom>
        </p:spPr>
        <p:txBody>
          <a:bodyPr vert="horz" wrap="square" lIns="0" tIns="12700" rIns="0" bIns="0" rtlCol="0">
            <a:spAutoFit/>
          </a:bodyPr>
          <a:lstStyle/>
          <a:p>
            <a:pPr marL="263525">
              <a:lnSpc>
                <a:spcPct val="100000"/>
              </a:lnSpc>
              <a:spcBef>
                <a:spcPts val="100"/>
              </a:spcBef>
            </a:pPr>
            <a:r>
              <a:rPr sz="1800" spc="-5" dirty="0">
                <a:latin typeface="Calibri"/>
                <a:cs typeface="Calibri"/>
              </a:rPr>
              <a:t>1719</a:t>
            </a:r>
            <a:endParaRPr sz="1800">
              <a:latin typeface="Calibri"/>
              <a:cs typeface="Calibri"/>
            </a:endParaRPr>
          </a:p>
          <a:p>
            <a:pPr marL="12700">
              <a:lnSpc>
                <a:spcPct val="100000"/>
              </a:lnSpc>
            </a:pPr>
            <a:r>
              <a:rPr sz="1800" spc="-5" dirty="0">
                <a:latin typeface="Calibri"/>
                <a:cs typeface="Calibri"/>
              </a:rPr>
              <a:t>bundan</a:t>
            </a:r>
            <a:endParaRPr sz="1800">
              <a:latin typeface="Calibri"/>
              <a:cs typeface="Calibri"/>
            </a:endParaRPr>
          </a:p>
        </p:txBody>
      </p:sp>
      <p:sp>
        <p:nvSpPr>
          <p:cNvPr id="12" name="object 12"/>
          <p:cNvSpPr txBox="1"/>
          <p:nvPr/>
        </p:nvSpPr>
        <p:spPr>
          <a:xfrm>
            <a:off x="77520" y="3200146"/>
            <a:ext cx="21456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esinlenerek </a:t>
            </a:r>
            <a:r>
              <a:rPr sz="1800" spc="-10" dirty="0">
                <a:latin typeface="Calibri"/>
                <a:cs typeface="Calibri"/>
              </a:rPr>
              <a:t>kendir</a:t>
            </a:r>
            <a:r>
              <a:rPr sz="1800" spc="270" dirty="0">
                <a:latin typeface="Calibri"/>
                <a:cs typeface="Calibri"/>
              </a:rPr>
              <a:t> </a:t>
            </a:r>
            <a:r>
              <a:rPr sz="1800" spc="-10" dirty="0">
                <a:latin typeface="Calibri"/>
                <a:cs typeface="Calibri"/>
              </a:rPr>
              <a:t>ve</a:t>
            </a:r>
            <a:endParaRPr sz="1800">
              <a:latin typeface="Calibri"/>
              <a:cs typeface="Calibri"/>
            </a:endParaRPr>
          </a:p>
        </p:txBody>
      </p:sp>
      <p:sp>
        <p:nvSpPr>
          <p:cNvPr id="13" name="object 13"/>
          <p:cNvSpPr txBox="1"/>
          <p:nvPr/>
        </p:nvSpPr>
        <p:spPr>
          <a:xfrm>
            <a:off x="77520" y="3474542"/>
            <a:ext cx="1451610" cy="848994"/>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Calibri"/>
                <a:cs typeface="Calibri"/>
              </a:rPr>
              <a:t>paçavra  </a:t>
            </a:r>
            <a:r>
              <a:rPr sz="1800" spc="-5" dirty="0">
                <a:latin typeface="Calibri"/>
                <a:cs typeface="Calibri"/>
              </a:rPr>
              <a:t>odundan  </a:t>
            </a:r>
            <a:r>
              <a:rPr sz="1800" spc="-25" dirty="0">
                <a:latin typeface="Calibri"/>
                <a:cs typeface="Calibri"/>
              </a:rPr>
              <a:t>y</a:t>
            </a:r>
            <a:r>
              <a:rPr sz="1800" dirty="0">
                <a:latin typeface="Calibri"/>
                <a:cs typeface="Calibri"/>
              </a:rPr>
              <a:t>apı</a:t>
            </a:r>
            <a:r>
              <a:rPr sz="1800" spc="-10" dirty="0">
                <a:latin typeface="Calibri"/>
                <a:cs typeface="Calibri"/>
              </a:rPr>
              <a:t>l</a:t>
            </a:r>
            <a:r>
              <a:rPr sz="1800" dirty="0">
                <a:latin typeface="Calibri"/>
                <a:cs typeface="Calibri"/>
              </a:rPr>
              <a:t>abi</a:t>
            </a:r>
            <a:r>
              <a:rPr sz="1800" spc="-10" dirty="0">
                <a:latin typeface="Calibri"/>
                <a:cs typeface="Calibri"/>
              </a:rPr>
              <a:t>l</a:t>
            </a:r>
            <a:r>
              <a:rPr sz="1800" spc="15" dirty="0">
                <a:latin typeface="Calibri"/>
                <a:cs typeface="Calibri"/>
              </a:rPr>
              <a:t>e</a:t>
            </a:r>
            <a:r>
              <a:rPr sz="1800" spc="-10" dirty="0">
                <a:latin typeface="Calibri"/>
                <a:cs typeface="Calibri"/>
              </a:rPr>
              <a:t>c</a:t>
            </a:r>
            <a:r>
              <a:rPr sz="1800" dirty="0">
                <a:latin typeface="Calibri"/>
                <a:cs typeface="Calibri"/>
              </a:rPr>
              <a:t>e</a:t>
            </a:r>
            <a:r>
              <a:rPr sz="1800" spc="5" dirty="0">
                <a:latin typeface="Calibri"/>
                <a:cs typeface="Calibri"/>
              </a:rPr>
              <a:t>ğ</a:t>
            </a:r>
            <a:r>
              <a:rPr sz="1800" spc="-5" dirty="0">
                <a:latin typeface="Calibri"/>
                <a:cs typeface="Calibri"/>
              </a:rPr>
              <a:t>ini</a:t>
            </a:r>
            <a:endParaRPr sz="1800">
              <a:latin typeface="Calibri"/>
              <a:cs typeface="Calibri"/>
            </a:endParaRPr>
          </a:p>
        </p:txBody>
      </p:sp>
      <p:sp>
        <p:nvSpPr>
          <p:cNvPr id="14" name="object 14"/>
          <p:cNvSpPr txBox="1"/>
          <p:nvPr/>
        </p:nvSpPr>
        <p:spPr>
          <a:xfrm>
            <a:off x="1618614" y="3474542"/>
            <a:ext cx="607060" cy="848994"/>
          </a:xfrm>
          <a:prstGeom prst="rect">
            <a:avLst/>
          </a:prstGeom>
        </p:spPr>
        <p:txBody>
          <a:bodyPr vert="horz" wrap="square" lIns="0" tIns="12700" rIns="0" bIns="0" rtlCol="0">
            <a:spAutoFit/>
          </a:bodyPr>
          <a:lstStyle/>
          <a:p>
            <a:pPr marL="147955" marR="5080" indent="-135890" algn="just">
              <a:lnSpc>
                <a:spcPct val="100000"/>
              </a:lnSpc>
              <a:spcBef>
                <a:spcPts val="100"/>
              </a:spcBef>
            </a:pPr>
            <a:r>
              <a:rPr sz="1800" spc="-25" dirty="0">
                <a:latin typeface="Calibri"/>
                <a:cs typeface="Calibri"/>
              </a:rPr>
              <a:t>y</a:t>
            </a:r>
            <a:r>
              <a:rPr sz="1800" dirty="0">
                <a:latin typeface="Calibri"/>
                <a:cs typeface="Calibri"/>
              </a:rPr>
              <a:t>er</a:t>
            </a:r>
            <a:r>
              <a:rPr sz="1800" spc="-10" dirty="0">
                <a:latin typeface="Calibri"/>
                <a:cs typeface="Calibri"/>
              </a:rPr>
              <a:t>i</a:t>
            </a:r>
            <a:r>
              <a:rPr sz="1800" spc="-5" dirty="0">
                <a:latin typeface="Calibri"/>
                <a:cs typeface="Calibri"/>
              </a:rPr>
              <a:t>ne  </a:t>
            </a:r>
            <a:r>
              <a:rPr sz="1800" spc="-40" dirty="0">
                <a:latin typeface="Calibri"/>
                <a:cs typeface="Calibri"/>
              </a:rPr>
              <a:t>k</a:t>
            </a:r>
            <a:r>
              <a:rPr sz="1800" dirty="0">
                <a:latin typeface="Calibri"/>
                <a:cs typeface="Calibri"/>
              </a:rPr>
              <a:t>ağ</a:t>
            </a:r>
            <a:r>
              <a:rPr sz="1800" spc="-5" dirty="0">
                <a:latin typeface="Calibri"/>
                <a:cs typeface="Calibri"/>
              </a:rPr>
              <a:t>ı</a:t>
            </a:r>
            <a:r>
              <a:rPr sz="1800" dirty="0">
                <a:latin typeface="Calibri"/>
                <a:cs typeface="Calibri"/>
              </a:rPr>
              <a:t>t  </a:t>
            </a:r>
            <a:r>
              <a:rPr sz="1800" spc="-5" dirty="0">
                <a:latin typeface="Calibri"/>
                <a:cs typeface="Calibri"/>
              </a:rPr>
              <a:t>ileri</a:t>
            </a:r>
            <a:endParaRPr sz="1800">
              <a:latin typeface="Calibri"/>
              <a:cs typeface="Calibri"/>
            </a:endParaRPr>
          </a:p>
        </p:txBody>
      </p:sp>
      <p:sp>
        <p:nvSpPr>
          <p:cNvPr id="15" name="object 15"/>
          <p:cNvSpPr txBox="1"/>
          <p:nvPr/>
        </p:nvSpPr>
        <p:spPr>
          <a:xfrm>
            <a:off x="77520" y="4297807"/>
            <a:ext cx="2148840" cy="1671955"/>
          </a:xfrm>
          <a:prstGeom prst="rect">
            <a:avLst/>
          </a:prstGeom>
        </p:spPr>
        <p:txBody>
          <a:bodyPr vert="horz" wrap="square" lIns="0" tIns="12700" rIns="0" bIns="0" rtlCol="0">
            <a:spAutoFit/>
          </a:bodyPr>
          <a:lstStyle/>
          <a:p>
            <a:pPr marL="12700" marR="5080" algn="just">
              <a:lnSpc>
                <a:spcPct val="100000"/>
              </a:lnSpc>
              <a:spcBef>
                <a:spcPts val="100"/>
              </a:spcBef>
              <a:tabLst>
                <a:tab pos="1156970" algn="l"/>
                <a:tab pos="1421130" algn="l"/>
              </a:tabLst>
            </a:pPr>
            <a:r>
              <a:rPr sz="1800" spc="-25" dirty="0">
                <a:latin typeface="Calibri"/>
                <a:cs typeface="Calibri"/>
              </a:rPr>
              <a:t>sürmüştür. </a:t>
            </a:r>
            <a:r>
              <a:rPr sz="1800" spc="-5" dirty="0">
                <a:latin typeface="Calibri"/>
                <a:cs typeface="Calibri"/>
              </a:rPr>
              <a:t>Friedrich </a:t>
            </a:r>
            <a:r>
              <a:rPr sz="1800" dirty="0">
                <a:latin typeface="Calibri"/>
                <a:cs typeface="Calibri"/>
              </a:rPr>
              <a:t>G.  </a:t>
            </a:r>
            <a:r>
              <a:rPr sz="1800" spc="-40" dirty="0">
                <a:latin typeface="Calibri"/>
                <a:cs typeface="Calibri"/>
              </a:rPr>
              <a:t>K</a:t>
            </a:r>
            <a:r>
              <a:rPr sz="1800" dirty="0">
                <a:latin typeface="Calibri"/>
                <a:cs typeface="Calibri"/>
              </a:rPr>
              <a:t>el</a:t>
            </a:r>
            <a:r>
              <a:rPr sz="1800" spc="-10" dirty="0">
                <a:latin typeface="Calibri"/>
                <a:cs typeface="Calibri"/>
              </a:rPr>
              <a:t>l</a:t>
            </a:r>
            <a:r>
              <a:rPr sz="1800" dirty="0">
                <a:latin typeface="Calibri"/>
                <a:cs typeface="Calibri"/>
              </a:rPr>
              <a:t>er		</a:t>
            </a:r>
            <a:r>
              <a:rPr sz="1800" spc="10" dirty="0">
                <a:latin typeface="Calibri"/>
                <a:cs typeface="Calibri"/>
              </a:rPr>
              <a:t>b</a:t>
            </a:r>
            <a:r>
              <a:rPr sz="1800" spc="-5" dirty="0">
                <a:latin typeface="Calibri"/>
                <a:cs typeface="Calibri"/>
              </a:rPr>
              <a:t>u</a:t>
            </a:r>
            <a:r>
              <a:rPr sz="1800" dirty="0">
                <a:latin typeface="Calibri"/>
                <a:cs typeface="Calibri"/>
              </a:rPr>
              <a:t>n</a:t>
            </a:r>
            <a:r>
              <a:rPr sz="1800" spc="-5" dirty="0">
                <a:latin typeface="Calibri"/>
                <a:cs typeface="Calibri"/>
              </a:rPr>
              <a:t>dan  esinlenip odun liflerini  </a:t>
            </a:r>
            <a:r>
              <a:rPr sz="1800" spc="-10" dirty="0">
                <a:latin typeface="Calibri"/>
                <a:cs typeface="Calibri"/>
              </a:rPr>
              <a:t>kullanarak kağıt </a:t>
            </a:r>
            <a:r>
              <a:rPr sz="1800" spc="-5" dirty="0">
                <a:latin typeface="Calibri"/>
                <a:cs typeface="Calibri"/>
              </a:rPr>
              <a:t>yapan  bi</a:t>
            </a:r>
            <a:r>
              <a:rPr sz="1800" dirty="0">
                <a:latin typeface="Calibri"/>
                <a:cs typeface="Calibri"/>
              </a:rPr>
              <a:t>r	ma</a:t>
            </a:r>
            <a:r>
              <a:rPr sz="1800" spc="10" dirty="0">
                <a:latin typeface="Calibri"/>
                <a:cs typeface="Calibri"/>
              </a:rPr>
              <a:t>k</a:t>
            </a:r>
            <a:r>
              <a:rPr sz="1800" spc="-5" dirty="0">
                <a:latin typeface="Calibri"/>
                <a:cs typeface="Calibri"/>
              </a:rPr>
              <a:t>in</a:t>
            </a:r>
            <a:r>
              <a:rPr sz="1800" dirty="0">
                <a:latin typeface="Calibri"/>
                <a:cs typeface="Calibri"/>
              </a:rPr>
              <a:t>e</a:t>
            </a:r>
            <a:r>
              <a:rPr sz="1800" spc="-5" dirty="0">
                <a:latin typeface="Calibri"/>
                <a:cs typeface="Calibri"/>
              </a:rPr>
              <a:t>nin  </a:t>
            </a:r>
            <a:r>
              <a:rPr sz="1800" spc="-10" dirty="0">
                <a:latin typeface="Calibri"/>
                <a:cs typeface="Calibri"/>
              </a:rPr>
              <a:t>patentini</a:t>
            </a:r>
            <a:r>
              <a:rPr sz="1800" dirty="0">
                <a:latin typeface="Calibri"/>
                <a:cs typeface="Calibri"/>
              </a:rPr>
              <a:t> </a:t>
            </a:r>
            <a:r>
              <a:rPr sz="1800" spc="-5" dirty="0">
                <a:latin typeface="Calibri"/>
                <a:cs typeface="Calibri"/>
              </a:rPr>
              <a:t>almıştır</a:t>
            </a:r>
            <a:endParaRPr sz="1800">
              <a:latin typeface="Calibri"/>
              <a:cs typeface="Calibri"/>
            </a:endParaRPr>
          </a:p>
        </p:txBody>
      </p:sp>
      <p:sp>
        <p:nvSpPr>
          <p:cNvPr id="16" name="object 16"/>
          <p:cNvSpPr/>
          <p:nvPr/>
        </p:nvSpPr>
        <p:spPr>
          <a:xfrm>
            <a:off x="2413635" y="404647"/>
            <a:ext cx="6730364" cy="62549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927" y="134492"/>
            <a:ext cx="9030335" cy="6691630"/>
          </a:xfrm>
          <a:prstGeom prst="rect">
            <a:avLst/>
          </a:prstGeom>
        </p:spPr>
        <p:txBody>
          <a:bodyPr vert="horz" wrap="square" lIns="0" tIns="12700" rIns="0" bIns="0" rtlCol="0">
            <a:spAutoFit/>
          </a:bodyPr>
          <a:lstStyle/>
          <a:p>
            <a:pPr marL="12700" algn="just">
              <a:lnSpc>
                <a:spcPct val="100000"/>
              </a:lnSpc>
              <a:spcBef>
                <a:spcPts val="100"/>
              </a:spcBef>
            </a:pPr>
            <a:r>
              <a:rPr sz="1800" b="1" spc="-5" dirty="0">
                <a:latin typeface="Calibri"/>
                <a:cs typeface="Calibri"/>
              </a:rPr>
              <a:t>Kağıt </a:t>
            </a:r>
            <a:r>
              <a:rPr sz="1800" b="1" spc="-20" dirty="0">
                <a:latin typeface="Calibri"/>
                <a:cs typeface="Calibri"/>
              </a:rPr>
              <a:t>Yapımı</a:t>
            </a:r>
            <a:endParaRPr sz="1800">
              <a:latin typeface="Calibri"/>
              <a:cs typeface="Calibri"/>
            </a:endParaRPr>
          </a:p>
          <a:p>
            <a:pPr marL="12700" marR="48895" algn="just">
              <a:lnSpc>
                <a:spcPct val="100000"/>
              </a:lnSpc>
            </a:pPr>
            <a:r>
              <a:rPr sz="1800" spc="-10" dirty="0">
                <a:latin typeface="Calibri"/>
                <a:cs typeface="Calibri"/>
              </a:rPr>
              <a:t>Kâğıt </a:t>
            </a:r>
            <a:r>
              <a:rPr sz="1800" spc="-5" dirty="0">
                <a:latin typeface="Calibri"/>
                <a:cs typeface="Calibri"/>
              </a:rPr>
              <a:t>imalatı yapan </a:t>
            </a:r>
            <a:r>
              <a:rPr sz="1800" spc="-10" dirty="0">
                <a:latin typeface="Calibri"/>
                <a:cs typeface="Calibri"/>
              </a:rPr>
              <a:t>fabrikaları; kâğıt </a:t>
            </a:r>
            <a:r>
              <a:rPr sz="1800" spc="-5" dirty="0">
                <a:latin typeface="Calibri"/>
                <a:cs typeface="Calibri"/>
              </a:rPr>
              <a:t>hamuru </a:t>
            </a:r>
            <a:r>
              <a:rPr sz="1800" spc="-10" dirty="0">
                <a:latin typeface="Calibri"/>
                <a:cs typeface="Calibri"/>
              </a:rPr>
              <a:t>fabrikaları </a:t>
            </a:r>
            <a:r>
              <a:rPr sz="1800" dirty="0">
                <a:latin typeface="Calibri"/>
                <a:cs typeface="Calibri"/>
              </a:rPr>
              <a:t>-bugün </a:t>
            </a:r>
            <a:r>
              <a:rPr sz="1800" spc="-10" dirty="0">
                <a:latin typeface="Calibri"/>
                <a:cs typeface="Calibri"/>
              </a:rPr>
              <a:t>selüloz fabrikaları olarak  </a:t>
            </a:r>
            <a:r>
              <a:rPr sz="1800" spc="-5" dirty="0">
                <a:latin typeface="Calibri"/>
                <a:cs typeface="Calibri"/>
              </a:rPr>
              <a:t>bilinmektedir ve </a:t>
            </a:r>
            <a:r>
              <a:rPr sz="1800" spc="-10" dirty="0">
                <a:latin typeface="Calibri"/>
                <a:cs typeface="Calibri"/>
              </a:rPr>
              <a:t>kâğıt fabrikaları olarak ikiye </a:t>
            </a:r>
            <a:r>
              <a:rPr sz="1800" spc="-5" dirty="0">
                <a:latin typeface="Calibri"/>
                <a:cs typeface="Calibri"/>
              </a:rPr>
              <a:t>ayırmak </a:t>
            </a:r>
            <a:r>
              <a:rPr sz="1800" spc="-20" dirty="0">
                <a:latin typeface="Calibri"/>
                <a:cs typeface="Calibri"/>
              </a:rPr>
              <a:t>mümkündür. </a:t>
            </a:r>
            <a:r>
              <a:rPr sz="1800" spc="-5" dirty="0">
                <a:latin typeface="Calibri"/>
                <a:cs typeface="Calibri"/>
              </a:rPr>
              <a:t>Ancak </a:t>
            </a:r>
            <a:r>
              <a:rPr sz="1800" dirty="0">
                <a:latin typeface="Calibri"/>
                <a:cs typeface="Calibri"/>
              </a:rPr>
              <a:t>bugün </a:t>
            </a:r>
            <a:r>
              <a:rPr sz="1800" spc="-10" dirty="0">
                <a:latin typeface="Calibri"/>
                <a:cs typeface="Calibri"/>
              </a:rPr>
              <a:t>kâğıt fabrikaları  </a:t>
            </a:r>
            <a:r>
              <a:rPr sz="1800" dirty="0">
                <a:latin typeface="Calibri"/>
                <a:cs typeface="Calibri"/>
              </a:rPr>
              <a:t>hem </a:t>
            </a:r>
            <a:r>
              <a:rPr sz="1800" spc="-10" dirty="0">
                <a:latin typeface="Calibri"/>
                <a:cs typeface="Calibri"/>
              </a:rPr>
              <a:t>kâğıt </a:t>
            </a:r>
            <a:r>
              <a:rPr sz="1800" dirty="0">
                <a:latin typeface="Calibri"/>
                <a:cs typeface="Calibri"/>
              </a:rPr>
              <a:t>hem de </a:t>
            </a:r>
            <a:r>
              <a:rPr sz="1800" spc="-5" dirty="0">
                <a:latin typeface="Calibri"/>
                <a:cs typeface="Calibri"/>
              </a:rPr>
              <a:t>hamur </a:t>
            </a:r>
            <a:r>
              <a:rPr sz="1800" spc="-10" dirty="0">
                <a:latin typeface="Calibri"/>
                <a:cs typeface="Calibri"/>
              </a:rPr>
              <a:t>üretimi </a:t>
            </a:r>
            <a:r>
              <a:rPr sz="1800" spc="-5" dirty="0">
                <a:latin typeface="Calibri"/>
                <a:cs typeface="Calibri"/>
              </a:rPr>
              <a:t>yapan </a:t>
            </a:r>
            <a:r>
              <a:rPr sz="1800" spc="-10" dirty="0">
                <a:latin typeface="Calibri"/>
                <a:cs typeface="Calibri"/>
              </a:rPr>
              <a:t>entegre tesisler olarak</a:t>
            </a:r>
            <a:r>
              <a:rPr sz="1800" spc="120" dirty="0">
                <a:latin typeface="Calibri"/>
                <a:cs typeface="Calibri"/>
              </a:rPr>
              <a:t> </a:t>
            </a:r>
            <a:r>
              <a:rPr sz="1800" spc="-20" dirty="0">
                <a:latin typeface="Calibri"/>
                <a:cs typeface="Calibri"/>
              </a:rPr>
              <a:t>kurulmaktadır.</a:t>
            </a:r>
            <a:endParaRPr sz="1800">
              <a:latin typeface="Calibri"/>
              <a:cs typeface="Calibri"/>
            </a:endParaRPr>
          </a:p>
          <a:p>
            <a:pPr marL="12700" marR="48260" algn="just">
              <a:lnSpc>
                <a:spcPct val="100000"/>
              </a:lnSpc>
            </a:pPr>
            <a:r>
              <a:rPr sz="1800" spc="-5" dirty="0">
                <a:latin typeface="Calibri"/>
                <a:cs typeface="Calibri"/>
              </a:rPr>
              <a:t>Hamur </a:t>
            </a:r>
            <a:r>
              <a:rPr sz="1800" spc="-10" dirty="0">
                <a:latin typeface="Calibri"/>
                <a:cs typeface="Calibri"/>
              </a:rPr>
              <a:t>üretim </a:t>
            </a:r>
            <a:r>
              <a:rPr sz="1800" spc="-5" dirty="0">
                <a:latin typeface="Calibri"/>
                <a:cs typeface="Calibri"/>
              </a:rPr>
              <a:t>bölümünde çeşitli </a:t>
            </a:r>
            <a:r>
              <a:rPr sz="1800" spc="-10" dirty="0">
                <a:latin typeface="Calibri"/>
                <a:cs typeface="Calibri"/>
              </a:rPr>
              <a:t>metotlarla söz </a:t>
            </a:r>
            <a:r>
              <a:rPr sz="1800" spc="-15" dirty="0">
                <a:latin typeface="Calibri"/>
                <a:cs typeface="Calibri"/>
              </a:rPr>
              <a:t>konusu </a:t>
            </a:r>
            <a:r>
              <a:rPr sz="1800" spc="-5" dirty="0">
                <a:latin typeface="Calibri"/>
                <a:cs typeface="Calibri"/>
              </a:rPr>
              <a:t>hammaddelerden </a:t>
            </a:r>
            <a:r>
              <a:rPr sz="1800" spc="-10" dirty="0">
                <a:latin typeface="Calibri"/>
                <a:cs typeface="Calibri"/>
              </a:rPr>
              <a:t>kâğıt </a:t>
            </a:r>
            <a:r>
              <a:rPr sz="1800" dirty="0">
                <a:latin typeface="Calibri"/>
                <a:cs typeface="Calibri"/>
              </a:rPr>
              <a:t>hamuru </a:t>
            </a:r>
            <a:r>
              <a:rPr sz="1800" spc="-30" dirty="0">
                <a:latin typeface="Calibri"/>
                <a:cs typeface="Calibri"/>
              </a:rPr>
              <a:t>üretilir.  </a:t>
            </a:r>
            <a:r>
              <a:rPr sz="1800" spc="-10" dirty="0">
                <a:latin typeface="Calibri"/>
                <a:cs typeface="Calibri"/>
              </a:rPr>
              <a:t>Üretilen </a:t>
            </a:r>
            <a:r>
              <a:rPr sz="1800" spc="-5" dirty="0">
                <a:latin typeface="Calibri"/>
                <a:cs typeface="Calibri"/>
              </a:rPr>
              <a:t>hamur </a:t>
            </a:r>
            <a:r>
              <a:rPr sz="1800" spc="-15" dirty="0">
                <a:latin typeface="Calibri"/>
                <a:cs typeface="Calibri"/>
              </a:rPr>
              <a:t>ya </a:t>
            </a:r>
            <a:r>
              <a:rPr sz="1800" spc="-5" dirty="0">
                <a:latin typeface="Calibri"/>
                <a:cs typeface="Calibri"/>
              </a:rPr>
              <a:t>sulu halde uygun </a:t>
            </a:r>
            <a:r>
              <a:rPr sz="1800" spc="-10" dirty="0">
                <a:latin typeface="Calibri"/>
                <a:cs typeface="Calibri"/>
              </a:rPr>
              <a:t>karışımlar ile </a:t>
            </a:r>
            <a:r>
              <a:rPr sz="1800" spc="-5" dirty="0">
                <a:latin typeface="Calibri"/>
                <a:cs typeface="Calibri"/>
              </a:rPr>
              <a:t>doğrudan doğruya </a:t>
            </a:r>
            <a:r>
              <a:rPr sz="1800" spc="-10" dirty="0">
                <a:latin typeface="Calibri"/>
                <a:cs typeface="Calibri"/>
              </a:rPr>
              <a:t>kâğıt </a:t>
            </a:r>
            <a:r>
              <a:rPr sz="1800" spc="-5" dirty="0">
                <a:latin typeface="Calibri"/>
                <a:cs typeface="Calibri"/>
              </a:rPr>
              <a:t>makinesine verilir  </a:t>
            </a:r>
            <a:r>
              <a:rPr sz="1800" spc="-15" dirty="0">
                <a:latin typeface="Calibri"/>
                <a:cs typeface="Calibri"/>
              </a:rPr>
              <a:t>veya </a:t>
            </a:r>
            <a:r>
              <a:rPr sz="1800" dirty="0">
                <a:latin typeface="Calibri"/>
                <a:cs typeface="Calibri"/>
              </a:rPr>
              <a:t>suyu </a:t>
            </a:r>
            <a:r>
              <a:rPr sz="1800" spc="-10" dirty="0">
                <a:latin typeface="Calibri"/>
                <a:cs typeface="Calibri"/>
              </a:rPr>
              <a:t>alınarak yoğunlaştırılmış </a:t>
            </a:r>
            <a:r>
              <a:rPr sz="1800" spc="-5" dirty="0">
                <a:latin typeface="Calibri"/>
                <a:cs typeface="Calibri"/>
              </a:rPr>
              <a:t>halde</a:t>
            </a:r>
            <a:r>
              <a:rPr sz="1800" spc="85" dirty="0">
                <a:latin typeface="Calibri"/>
                <a:cs typeface="Calibri"/>
              </a:rPr>
              <a:t> </a:t>
            </a:r>
            <a:r>
              <a:rPr sz="1800" spc="-30" dirty="0">
                <a:latin typeface="Calibri"/>
                <a:cs typeface="Calibri"/>
              </a:rPr>
              <a:t>satılır.</a:t>
            </a:r>
            <a:endParaRPr sz="1800">
              <a:latin typeface="Calibri"/>
              <a:cs typeface="Calibri"/>
            </a:endParaRPr>
          </a:p>
          <a:p>
            <a:pPr marL="40005" algn="just">
              <a:lnSpc>
                <a:spcPct val="100000"/>
              </a:lnSpc>
              <a:spcBef>
                <a:spcPts val="875"/>
              </a:spcBef>
            </a:pPr>
            <a:r>
              <a:rPr sz="1800" i="1" u="heavy" spc="-15" dirty="0">
                <a:uFill>
                  <a:solidFill>
                    <a:srgbClr val="000000"/>
                  </a:solidFill>
                </a:uFill>
                <a:latin typeface="Calibri"/>
                <a:cs typeface="Calibri"/>
              </a:rPr>
              <a:t>Mekanik </a:t>
            </a:r>
            <a:r>
              <a:rPr sz="1800" i="1" u="heavy" spc="-10" dirty="0">
                <a:uFill>
                  <a:solidFill>
                    <a:srgbClr val="000000"/>
                  </a:solidFill>
                </a:uFill>
                <a:latin typeface="Calibri"/>
                <a:cs typeface="Calibri"/>
              </a:rPr>
              <a:t>selüloz </a:t>
            </a:r>
            <a:r>
              <a:rPr sz="1800" i="1" u="heavy" spc="-5" dirty="0">
                <a:uFill>
                  <a:solidFill>
                    <a:srgbClr val="000000"/>
                  </a:solidFill>
                </a:uFill>
                <a:latin typeface="Calibri"/>
                <a:cs typeface="Calibri"/>
              </a:rPr>
              <a:t>hamur</a:t>
            </a:r>
            <a:r>
              <a:rPr sz="1800" i="1" u="heavy" spc="55" dirty="0">
                <a:uFill>
                  <a:solidFill>
                    <a:srgbClr val="000000"/>
                  </a:solidFill>
                </a:uFill>
                <a:latin typeface="Calibri"/>
                <a:cs typeface="Calibri"/>
              </a:rPr>
              <a:t> </a:t>
            </a:r>
            <a:r>
              <a:rPr sz="1800" i="1" u="heavy" spc="-5" dirty="0">
                <a:uFill>
                  <a:solidFill>
                    <a:srgbClr val="000000"/>
                  </a:solidFill>
                </a:uFill>
                <a:latin typeface="Calibri"/>
                <a:cs typeface="Calibri"/>
              </a:rPr>
              <a:t>üretimi</a:t>
            </a:r>
            <a:r>
              <a:rPr sz="1800" i="1" u="heavy" spc="10" dirty="0">
                <a:uFill>
                  <a:solidFill>
                    <a:srgbClr val="000000"/>
                  </a:solidFill>
                </a:uFill>
                <a:latin typeface="Calibri"/>
                <a:cs typeface="Calibri"/>
              </a:rPr>
              <a:t> </a:t>
            </a:r>
            <a:endParaRPr sz="1800">
              <a:latin typeface="Calibri"/>
              <a:cs typeface="Calibri"/>
            </a:endParaRPr>
          </a:p>
          <a:p>
            <a:pPr marL="40005" marR="19050" algn="just">
              <a:lnSpc>
                <a:spcPct val="100000"/>
              </a:lnSpc>
            </a:pPr>
            <a:r>
              <a:rPr sz="1800" spc="-5" dirty="0">
                <a:latin typeface="Calibri"/>
                <a:cs typeface="Calibri"/>
              </a:rPr>
              <a:t>Genellikle </a:t>
            </a:r>
            <a:r>
              <a:rPr sz="1800" dirty="0">
                <a:latin typeface="Calibri"/>
                <a:cs typeface="Calibri"/>
              </a:rPr>
              <a:t>meşe gibi bazı </a:t>
            </a:r>
            <a:r>
              <a:rPr sz="1800" spc="-10" dirty="0">
                <a:latin typeface="Calibri"/>
                <a:cs typeface="Calibri"/>
              </a:rPr>
              <a:t>yapraklı </a:t>
            </a:r>
            <a:r>
              <a:rPr sz="1800" spc="-5" dirty="0">
                <a:latin typeface="Calibri"/>
                <a:cs typeface="Calibri"/>
              </a:rPr>
              <a:t>ağaçların dışında ağaçlar 1-1,5 </a:t>
            </a:r>
            <a:r>
              <a:rPr sz="1800" dirty="0">
                <a:latin typeface="Calibri"/>
                <a:cs typeface="Calibri"/>
              </a:rPr>
              <a:t>m </a:t>
            </a:r>
            <a:r>
              <a:rPr sz="1800" spc="-10" dirty="0">
                <a:latin typeface="Calibri"/>
                <a:cs typeface="Calibri"/>
              </a:rPr>
              <a:t>boylarda kesilerek,  </a:t>
            </a:r>
            <a:r>
              <a:rPr sz="1800" spc="-15" dirty="0">
                <a:latin typeface="Calibri"/>
                <a:cs typeface="Calibri"/>
              </a:rPr>
              <a:t>gerekiyorsa </a:t>
            </a:r>
            <a:r>
              <a:rPr sz="1800" spc="-5" dirty="0">
                <a:latin typeface="Calibri"/>
                <a:cs typeface="Calibri"/>
              </a:rPr>
              <a:t>nemlendirildikten </a:t>
            </a:r>
            <a:r>
              <a:rPr sz="1800" spc="-10" dirty="0">
                <a:latin typeface="Calibri"/>
                <a:cs typeface="Calibri"/>
              </a:rPr>
              <a:t>sonra, taşlı </a:t>
            </a:r>
            <a:r>
              <a:rPr sz="1800" spc="-5" dirty="0">
                <a:latin typeface="Calibri"/>
                <a:cs typeface="Calibri"/>
              </a:rPr>
              <a:t>liflendirici denilen </a:t>
            </a:r>
            <a:r>
              <a:rPr sz="1800" dirty="0">
                <a:latin typeface="Calibri"/>
                <a:cs typeface="Calibri"/>
              </a:rPr>
              <a:t>bir </a:t>
            </a:r>
            <a:r>
              <a:rPr sz="1800" spc="-5" dirty="0">
                <a:latin typeface="Calibri"/>
                <a:cs typeface="Calibri"/>
              </a:rPr>
              <a:t>makinada </a:t>
            </a:r>
            <a:r>
              <a:rPr sz="1800" dirty="0">
                <a:latin typeface="Calibri"/>
                <a:cs typeface="Calibri"/>
              </a:rPr>
              <a:t>liflerine </a:t>
            </a:r>
            <a:r>
              <a:rPr sz="1800" spc="-10" dirty="0">
                <a:latin typeface="Calibri"/>
                <a:cs typeface="Calibri"/>
              </a:rPr>
              <a:t>ayrılarak </a:t>
            </a:r>
            <a:r>
              <a:rPr sz="1800" spc="-5" dirty="0">
                <a:latin typeface="Calibri"/>
                <a:cs typeface="Calibri"/>
              </a:rPr>
              <a:t>lif </a:t>
            </a:r>
            <a:r>
              <a:rPr sz="1800" spc="15" dirty="0">
                <a:latin typeface="Calibri"/>
                <a:cs typeface="Calibri"/>
              </a:rPr>
              <a:t>su  </a:t>
            </a:r>
            <a:r>
              <a:rPr sz="1800" spc="-10" dirty="0">
                <a:latin typeface="Calibri"/>
                <a:cs typeface="Calibri"/>
              </a:rPr>
              <a:t>karışımı </a:t>
            </a:r>
            <a:r>
              <a:rPr sz="1800" spc="-5" dirty="0">
                <a:latin typeface="Calibri"/>
                <a:cs typeface="Calibri"/>
              </a:rPr>
              <a:t>süspansiyonu </a:t>
            </a:r>
            <a:r>
              <a:rPr sz="1800" dirty="0">
                <a:latin typeface="Calibri"/>
                <a:cs typeface="Calibri"/>
              </a:rPr>
              <a:t>elde </a:t>
            </a:r>
            <a:r>
              <a:rPr sz="1800" spc="-30" dirty="0">
                <a:latin typeface="Calibri"/>
                <a:cs typeface="Calibri"/>
              </a:rPr>
              <a:t>edilr. </a:t>
            </a:r>
            <a:r>
              <a:rPr sz="1800" spc="-10" dirty="0">
                <a:latin typeface="Calibri"/>
                <a:cs typeface="Calibri"/>
              </a:rPr>
              <a:t>muhtelif </a:t>
            </a:r>
            <a:r>
              <a:rPr sz="1800" spc="-5" dirty="0">
                <a:latin typeface="Calibri"/>
                <a:cs typeface="Calibri"/>
              </a:rPr>
              <a:t>eleklerden geçirildikten </a:t>
            </a:r>
            <a:r>
              <a:rPr sz="1800" spc="-10" dirty="0">
                <a:latin typeface="Calibri"/>
                <a:cs typeface="Calibri"/>
              </a:rPr>
              <a:t>sonra, kağıt </a:t>
            </a:r>
            <a:r>
              <a:rPr sz="1800" spc="-5" dirty="0">
                <a:latin typeface="Calibri"/>
                <a:cs typeface="Calibri"/>
              </a:rPr>
              <a:t>makinası hamur  </a:t>
            </a:r>
            <a:r>
              <a:rPr sz="1800" spc="-10" dirty="0">
                <a:latin typeface="Calibri"/>
                <a:cs typeface="Calibri"/>
              </a:rPr>
              <a:t>hazırlamaya</a:t>
            </a:r>
            <a:r>
              <a:rPr sz="1800" spc="15" dirty="0">
                <a:latin typeface="Calibri"/>
                <a:cs typeface="Calibri"/>
              </a:rPr>
              <a:t> </a:t>
            </a:r>
            <a:r>
              <a:rPr sz="1800" spc="-10" dirty="0">
                <a:latin typeface="Calibri"/>
                <a:cs typeface="Calibri"/>
              </a:rPr>
              <a:t>yollanır</a:t>
            </a:r>
            <a:endParaRPr sz="1800">
              <a:latin typeface="Calibri"/>
              <a:cs typeface="Calibri"/>
            </a:endParaRPr>
          </a:p>
          <a:p>
            <a:pPr marL="55244" algn="just">
              <a:lnSpc>
                <a:spcPct val="100000"/>
              </a:lnSpc>
              <a:spcBef>
                <a:spcPts val="1055"/>
              </a:spcBef>
            </a:pPr>
            <a:r>
              <a:rPr sz="1800" i="1" u="heavy" spc="-980" dirty="0">
                <a:uFill>
                  <a:solidFill>
                    <a:srgbClr val="000000"/>
                  </a:solidFill>
                </a:uFill>
                <a:latin typeface="Calibri"/>
                <a:cs typeface="Calibri"/>
              </a:rPr>
              <a:t>R</a:t>
            </a:r>
            <a:r>
              <a:rPr sz="1800" i="1" spc="590" dirty="0">
                <a:latin typeface="Calibri"/>
                <a:cs typeface="Calibri"/>
              </a:rPr>
              <a:t> </a:t>
            </a:r>
            <a:r>
              <a:rPr sz="1800" i="1" u="heavy" spc="-5" dirty="0">
                <a:uFill>
                  <a:solidFill>
                    <a:srgbClr val="000000"/>
                  </a:solidFill>
                </a:uFill>
                <a:latin typeface="Calibri"/>
                <a:cs typeface="Calibri"/>
              </a:rPr>
              <a:t>afinör </a:t>
            </a:r>
            <a:r>
              <a:rPr sz="1800" i="1" u="heavy" spc="-15" dirty="0">
                <a:uFill>
                  <a:solidFill>
                    <a:srgbClr val="000000"/>
                  </a:solidFill>
                </a:uFill>
                <a:latin typeface="Calibri"/>
                <a:cs typeface="Calibri"/>
              </a:rPr>
              <a:t>mekanik</a:t>
            </a:r>
            <a:r>
              <a:rPr sz="1800" i="1" u="heavy" spc="10" dirty="0">
                <a:uFill>
                  <a:solidFill>
                    <a:srgbClr val="000000"/>
                  </a:solidFill>
                </a:uFill>
                <a:latin typeface="Calibri"/>
                <a:cs typeface="Calibri"/>
              </a:rPr>
              <a:t> </a:t>
            </a:r>
            <a:r>
              <a:rPr sz="1800" i="1" u="heavy" spc="-5" dirty="0">
                <a:uFill>
                  <a:solidFill>
                    <a:srgbClr val="000000"/>
                  </a:solidFill>
                </a:uFill>
                <a:latin typeface="Calibri"/>
                <a:cs typeface="Calibri"/>
              </a:rPr>
              <a:t>hamuru</a:t>
            </a:r>
            <a:r>
              <a:rPr sz="1800" i="1" u="heavy" spc="5" dirty="0">
                <a:uFill>
                  <a:solidFill>
                    <a:srgbClr val="000000"/>
                  </a:solidFill>
                </a:uFill>
                <a:latin typeface="Calibri"/>
                <a:cs typeface="Calibri"/>
              </a:rPr>
              <a:t> </a:t>
            </a:r>
            <a:endParaRPr sz="1800">
              <a:latin typeface="Calibri"/>
              <a:cs typeface="Calibri"/>
            </a:endParaRPr>
          </a:p>
          <a:p>
            <a:pPr marL="55244" marR="5080" algn="just">
              <a:lnSpc>
                <a:spcPct val="100000"/>
              </a:lnSpc>
            </a:pPr>
            <a:r>
              <a:rPr sz="1800" dirty="0">
                <a:latin typeface="Calibri"/>
                <a:cs typeface="Calibri"/>
              </a:rPr>
              <a:t>Bu </a:t>
            </a:r>
            <a:r>
              <a:rPr sz="1800" spc="-10" dirty="0">
                <a:latin typeface="Calibri"/>
                <a:cs typeface="Calibri"/>
              </a:rPr>
              <a:t>yöntemde </a:t>
            </a:r>
            <a:r>
              <a:rPr sz="1800" dirty="0">
                <a:latin typeface="Calibri"/>
                <a:cs typeface="Calibri"/>
              </a:rPr>
              <a:t>de </a:t>
            </a:r>
            <a:r>
              <a:rPr sz="1800" spc="-10" dirty="0">
                <a:latin typeface="Calibri"/>
                <a:cs typeface="Calibri"/>
              </a:rPr>
              <a:t>kimyasal </a:t>
            </a:r>
            <a:r>
              <a:rPr sz="1800" spc="-5" dirty="0">
                <a:latin typeface="Calibri"/>
                <a:cs typeface="Calibri"/>
              </a:rPr>
              <a:t>madde kullanılmaz, ağaç </a:t>
            </a:r>
            <a:r>
              <a:rPr sz="1800" spc="-10" dirty="0">
                <a:latin typeface="Calibri"/>
                <a:cs typeface="Calibri"/>
              </a:rPr>
              <a:t>yongaları </a:t>
            </a:r>
            <a:r>
              <a:rPr sz="1800" spc="-5" dirty="0">
                <a:latin typeface="Calibri"/>
                <a:cs typeface="Calibri"/>
              </a:rPr>
              <a:t>diskli </a:t>
            </a:r>
            <a:r>
              <a:rPr sz="1800" spc="-10" dirty="0">
                <a:latin typeface="Calibri"/>
                <a:cs typeface="Calibri"/>
              </a:rPr>
              <a:t>rafinörlerde </a:t>
            </a:r>
            <a:r>
              <a:rPr sz="1800" spc="-5" dirty="0">
                <a:latin typeface="Calibri"/>
                <a:cs typeface="Calibri"/>
              </a:rPr>
              <a:t>liflerine </a:t>
            </a:r>
            <a:r>
              <a:rPr sz="1800" spc="-15" dirty="0">
                <a:latin typeface="Calibri"/>
                <a:cs typeface="Calibri"/>
              </a:rPr>
              <a:t>ayırarak,  </a:t>
            </a:r>
            <a:r>
              <a:rPr sz="1800" spc="-5" dirty="0">
                <a:latin typeface="Calibri"/>
                <a:cs typeface="Calibri"/>
              </a:rPr>
              <a:t>hamur </a:t>
            </a:r>
            <a:r>
              <a:rPr sz="1800" spc="-10" dirty="0">
                <a:latin typeface="Calibri"/>
                <a:cs typeface="Calibri"/>
              </a:rPr>
              <a:t>üretimi</a:t>
            </a:r>
            <a:r>
              <a:rPr sz="1800" spc="25" dirty="0">
                <a:latin typeface="Calibri"/>
                <a:cs typeface="Calibri"/>
              </a:rPr>
              <a:t> </a:t>
            </a:r>
            <a:r>
              <a:rPr sz="1800" spc="-20" dirty="0">
                <a:latin typeface="Calibri"/>
                <a:cs typeface="Calibri"/>
              </a:rPr>
              <a:t>yapılmaktadır.</a:t>
            </a:r>
            <a:endParaRPr sz="1800">
              <a:latin typeface="Calibri"/>
              <a:cs typeface="Calibri"/>
            </a:endParaRPr>
          </a:p>
          <a:p>
            <a:pPr marL="55244" algn="just">
              <a:lnSpc>
                <a:spcPct val="100000"/>
              </a:lnSpc>
            </a:pPr>
            <a:r>
              <a:rPr sz="1800" i="1" u="heavy" spc="-20" dirty="0">
                <a:uFill>
                  <a:solidFill>
                    <a:srgbClr val="000000"/>
                  </a:solidFill>
                </a:uFill>
                <a:latin typeface="Calibri"/>
                <a:cs typeface="Calibri"/>
              </a:rPr>
              <a:t>Termomekanik</a:t>
            </a:r>
            <a:r>
              <a:rPr sz="1800" i="1" u="heavy" spc="-5" dirty="0">
                <a:uFill>
                  <a:solidFill>
                    <a:srgbClr val="000000"/>
                  </a:solidFill>
                </a:uFill>
                <a:latin typeface="Calibri"/>
                <a:cs typeface="Calibri"/>
              </a:rPr>
              <a:t> hamur</a:t>
            </a:r>
            <a:r>
              <a:rPr sz="1800" i="1" u="heavy" spc="5" dirty="0">
                <a:uFill>
                  <a:solidFill>
                    <a:srgbClr val="000000"/>
                  </a:solidFill>
                </a:uFill>
                <a:latin typeface="Calibri"/>
                <a:cs typeface="Calibri"/>
              </a:rPr>
              <a:t> </a:t>
            </a:r>
            <a:endParaRPr sz="1800">
              <a:latin typeface="Calibri"/>
              <a:cs typeface="Calibri"/>
            </a:endParaRPr>
          </a:p>
          <a:p>
            <a:pPr marL="55244" marR="7620" algn="just">
              <a:lnSpc>
                <a:spcPct val="100000"/>
              </a:lnSpc>
            </a:pPr>
            <a:r>
              <a:rPr sz="1800" spc="-10" dirty="0">
                <a:latin typeface="Calibri"/>
                <a:cs typeface="Calibri"/>
              </a:rPr>
              <a:t>Rafinör </a:t>
            </a:r>
            <a:r>
              <a:rPr sz="1800" spc="-5" dirty="0">
                <a:latin typeface="Calibri"/>
                <a:cs typeface="Calibri"/>
              </a:rPr>
              <a:t>mekanik hamur usulünden </a:t>
            </a:r>
            <a:r>
              <a:rPr sz="1800" spc="-10" dirty="0">
                <a:latin typeface="Calibri"/>
                <a:cs typeface="Calibri"/>
              </a:rPr>
              <a:t>farklı olarak </a:t>
            </a:r>
            <a:r>
              <a:rPr sz="1800" spc="-5" dirty="0">
                <a:latin typeface="Calibri"/>
                <a:cs typeface="Calibri"/>
              </a:rPr>
              <a:t>odun </a:t>
            </a:r>
            <a:r>
              <a:rPr sz="1800" spc="-10" dirty="0">
                <a:latin typeface="Calibri"/>
                <a:cs typeface="Calibri"/>
              </a:rPr>
              <a:t>yongalarının </a:t>
            </a:r>
            <a:r>
              <a:rPr sz="1800" spc="-15" dirty="0">
                <a:latin typeface="Calibri"/>
                <a:cs typeface="Calibri"/>
              </a:rPr>
              <a:t>rafinöre </a:t>
            </a:r>
            <a:r>
              <a:rPr sz="1800" dirty="0">
                <a:latin typeface="Calibri"/>
                <a:cs typeface="Calibri"/>
              </a:rPr>
              <a:t>girmeden </a:t>
            </a:r>
            <a:r>
              <a:rPr sz="1800" spc="-5" dirty="0">
                <a:latin typeface="Calibri"/>
                <a:cs typeface="Calibri"/>
              </a:rPr>
              <a:t>önce  buharla </a:t>
            </a:r>
            <a:r>
              <a:rPr sz="1800" spc="5" dirty="0">
                <a:latin typeface="Calibri"/>
                <a:cs typeface="Calibri"/>
              </a:rPr>
              <a:t>ön </a:t>
            </a:r>
            <a:r>
              <a:rPr sz="1800" spc="-5" dirty="0">
                <a:latin typeface="Calibri"/>
                <a:cs typeface="Calibri"/>
              </a:rPr>
              <a:t>işlem </a:t>
            </a:r>
            <a:r>
              <a:rPr sz="1800" spc="-15" dirty="0">
                <a:latin typeface="Calibri"/>
                <a:cs typeface="Calibri"/>
              </a:rPr>
              <a:t>uygulayarak yumuşatılmasıdır. </a:t>
            </a:r>
            <a:r>
              <a:rPr sz="1800" dirty="0">
                <a:latin typeface="Calibri"/>
                <a:cs typeface="Calibri"/>
              </a:rPr>
              <a:t>Bundan </a:t>
            </a:r>
            <a:r>
              <a:rPr sz="1800" spc="-10" dirty="0">
                <a:latin typeface="Calibri"/>
                <a:cs typeface="Calibri"/>
              </a:rPr>
              <a:t>dolayı </a:t>
            </a:r>
            <a:r>
              <a:rPr sz="1800" spc="-5" dirty="0">
                <a:latin typeface="Calibri"/>
                <a:cs typeface="Calibri"/>
              </a:rPr>
              <a:t>liflendirme işleminde lifler daha  </a:t>
            </a:r>
            <a:r>
              <a:rPr sz="1800" dirty="0">
                <a:latin typeface="Calibri"/>
                <a:cs typeface="Calibri"/>
              </a:rPr>
              <a:t>az </a:t>
            </a:r>
            <a:r>
              <a:rPr sz="1800" spc="-5" dirty="0">
                <a:latin typeface="Calibri"/>
                <a:cs typeface="Calibri"/>
              </a:rPr>
              <a:t>hasar </a:t>
            </a:r>
            <a:r>
              <a:rPr sz="1800" spc="-10" dirty="0">
                <a:latin typeface="Calibri"/>
                <a:cs typeface="Calibri"/>
              </a:rPr>
              <a:t>görerek </a:t>
            </a:r>
            <a:r>
              <a:rPr sz="1800" spc="-5" dirty="0">
                <a:latin typeface="Calibri"/>
                <a:cs typeface="Calibri"/>
              </a:rPr>
              <a:t>daha iyi </a:t>
            </a:r>
            <a:r>
              <a:rPr sz="1800" spc="-15" dirty="0">
                <a:latin typeface="Calibri"/>
                <a:cs typeface="Calibri"/>
              </a:rPr>
              <a:t>nitelikte </a:t>
            </a:r>
            <a:r>
              <a:rPr sz="1800" spc="-5" dirty="0">
                <a:latin typeface="Calibri"/>
                <a:cs typeface="Calibri"/>
              </a:rPr>
              <a:t>bir hamur </a:t>
            </a:r>
            <a:r>
              <a:rPr sz="1800" dirty="0">
                <a:latin typeface="Calibri"/>
                <a:cs typeface="Calibri"/>
              </a:rPr>
              <a:t>elde</a:t>
            </a:r>
            <a:r>
              <a:rPr sz="1800" spc="140" dirty="0">
                <a:latin typeface="Calibri"/>
                <a:cs typeface="Calibri"/>
              </a:rPr>
              <a:t> </a:t>
            </a:r>
            <a:r>
              <a:rPr sz="1800" spc="-20" dirty="0">
                <a:latin typeface="Calibri"/>
                <a:cs typeface="Calibri"/>
              </a:rPr>
              <a:t>edilebilir.</a:t>
            </a:r>
            <a:endParaRPr sz="1800">
              <a:latin typeface="Calibri"/>
              <a:cs typeface="Calibri"/>
            </a:endParaRPr>
          </a:p>
          <a:p>
            <a:pPr marL="12700" algn="just">
              <a:lnSpc>
                <a:spcPct val="100000"/>
              </a:lnSpc>
              <a:spcBef>
                <a:spcPts val="875"/>
              </a:spcBef>
            </a:pPr>
            <a:r>
              <a:rPr sz="1800" u="heavy" spc="-450" dirty="0">
                <a:uFill>
                  <a:solidFill>
                    <a:srgbClr val="000000"/>
                  </a:solidFill>
                </a:uFill>
                <a:latin typeface="Times New Roman"/>
                <a:cs typeface="Times New Roman"/>
              </a:rPr>
              <a:t> </a:t>
            </a:r>
            <a:r>
              <a:rPr sz="1800" i="1" u="heavy" spc="-10" dirty="0">
                <a:uFill>
                  <a:solidFill>
                    <a:srgbClr val="000000"/>
                  </a:solidFill>
                </a:uFill>
                <a:latin typeface="Calibri"/>
                <a:cs typeface="Calibri"/>
              </a:rPr>
              <a:t>Kimyasal </a:t>
            </a:r>
            <a:r>
              <a:rPr sz="1800" i="1" u="heavy" spc="-5" dirty="0">
                <a:uFill>
                  <a:solidFill>
                    <a:srgbClr val="000000"/>
                  </a:solidFill>
                </a:uFill>
                <a:latin typeface="Calibri"/>
                <a:cs typeface="Calibri"/>
              </a:rPr>
              <a:t>hamur</a:t>
            </a:r>
            <a:r>
              <a:rPr sz="1800" i="1" u="heavy" spc="10" dirty="0">
                <a:uFill>
                  <a:solidFill>
                    <a:srgbClr val="000000"/>
                  </a:solidFill>
                </a:uFill>
                <a:latin typeface="Calibri"/>
                <a:cs typeface="Calibri"/>
              </a:rPr>
              <a:t> </a:t>
            </a:r>
            <a:r>
              <a:rPr sz="1800" i="1" u="heavy" spc="-10" dirty="0">
                <a:uFill>
                  <a:solidFill>
                    <a:srgbClr val="000000"/>
                  </a:solidFill>
                </a:uFill>
                <a:latin typeface="Calibri"/>
                <a:cs typeface="Calibri"/>
              </a:rPr>
              <a:t>(selüloz)</a:t>
            </a:r>
            <a:endParaRPr sz="1800">
              <a:latin typeface="Calibri"/>
              <a:cs typeface="Calibri"/>
            </a:endParaRPr>
          </a:p>
          <a:p>
            <a:pPr marL="12700" marR="50165" algn="just">
              <a:lnSpc>
                <a:spcPct val="100000"/>
              </a:lnSpc>
            </a:pPr>
            <a:r>
              <a:rPr sz="1800" spc="-35" dirty="0">
                <a:latin typeface="Calibri"/>
                <a:cs typeface="Calibri"/>
              </a:rPr>
              <a:t>Yarı </a:t>
            </a:r>
            <a:r>
              <a:rPr sz="1800" spc="-10" dirty="0">
                <a:latin typeface="Calibri"/>
                <a:cs typeface="Calibri"/>
              </a:rPr>
              <a:t>kimyasal </a:t>
            </a:r>
            <a:r>
              <a:rPr sz="1800" spc="-5" dirty="0">
                <a:latin typeface="Calibri"/>
                <a:cs typeface="Calibri"/>
              </a:rPr>
              <a:t>hamur </a:t>
            </a:r>
            <a:r>
              <a:rPr sz="1800" spc="-10" dirty="0">
                <a:latin typeface="Calibri"/>
                <a:cs typeface="Calibri"/>
              </a:rPr>
              <a:t>üretim yöntemleri </a:t>
            </a:r>
            <a:r>
              <a:rPr sz="1800" spc="-5" dirty="0">
                <a:latin typeface="Calibri"/>
                <a:cs typeface="Calibri"/>
              </a:rPr>
              <a:t>olmakla bereber </a:t>
            </a:r>
            <a:r>
              <a:rPr sz="1800" spc="-10" dirty="0">
                <a:latin typeface="Calibri"/>
                <a:cs typeface="Calibri"/>
              </a:rPr>
              <a:t>birçok kimyasal </a:t>
            </a:r>
            <a:r>
              <a:rPr sz="1800" spc="-5" dirty="0">
                <a:latin typeface="Calibri"/>
                <a:cs typeface="Calibri"/>
              </a:rPr>
              <a:t>hamur </a:t>
            </a:r>
            <a:r>
              <a:rPr sz="1800" spc="-10" dirty="0">
                <a:latin typeface="Calibri"/>
                <a:cs typeface="Calibri"/>
              </a:rPr>
              <a:t>üretim yöntemi  </a:t>
            </a:r>
            <a:r>
              <a:rPr sz="1800" spc="-20" dirty="0">
                <a:latin typeface="Calibri"/>
                <a:cs typeface="Calibri"/>
              </a:rPr>
              <a:t>bulunmaktadır. </a:t>
            </a:r>
            <a:r>
              <a:rPr sz="1800" spc="-10" dirty="0">
                <a:latin typeface="Calibri"/>
                <a:cs typeface="Calibri"/>
              </a:rPr>
              <a:t>Bunlardan </a:t>
            </a:r>
            <a:r>
              <a:rPr sz="1800" dirty="0">
                <a:latin typeface="Calibri"/>
                <a:cs typeface="Calibri"/>
              </a:rPr>
              <a:t>en </a:t>
            </a:r>
            <a:r>
              <a:rPr sz="1800" spc="-15" dirty="0">
                <a:latin typeface="Calibri"/>
                <a:cs typeface="Calibri"/>
              </a:rPr>
              <a:t>yaygın </a:t>
            </a:r>
            <a:r>
              <a:rPr sz="1800" spc="-10" dirty="0">
                <a:latin typeface="Calibri"/>
                <a:cs typeface="Calibri"/>
              </a:rPr>
              <a:t>olarak </a:t>
            </a:r>
            <a:r>
              <a:rPr sz="1800" spc="-5" dirty="0">
                <a:latin typeface="Calibri"/>
                <a:cs typeface="Calibri"/>
              </a:rPr>
              <a:t>kullanılan </a:t>
            </a:r>
            <a:r>
              <a:rPr sz="1800" spc="-10" dirty="0">
                <a:latin typeface="Calibri"/>
                <a:cs typeface="Calibri"/>
              </a:rPr>
              <a:t>sülfat </a:t>
            </a:r>
            <a:r>
              <a:rPr sz="1800" spc="-15" dirty="0">
                <a:latin typeface="Calibri"/>
                <a:cs typeface="Calibri"/>
              </a:rPr>
              <a:t>(Kraft) </a:t>
            </a:r>
            <a:r>
              <a:rPr sz="1800" spc="-25" dirty="0">
                <a:latin typeface="Calibri"/>
                <a:cs typeface="Calibri"/>
              </a:rPr>
              <a:t>yöntemidir. </a:t>
            </a:r>
            <a:r>
              <a:rPr sz="1800" dirty="0">
                <a:latin typeface="Calibri"/>
                <a:cs typeface="Calibri"/>
              </a:rPr>
              <a:t>Bunun </a:t>
            </a:r>
            <a:r>
              <a:rPr sz="1800" spc="-5" dirty="0">
                <a:latin typeface="Calibri"/>
                <a:cs typeface="Calibri"/>
              </a:rPr>
              <a:t>7yanında  Soda </a:t>
            </a:r>
            <a:r>
              <a:rPr sz="1800" spc="-10" dirty="0">
                <a:latin typeface="Calibri"/>
                <a:cs typeface="Calibri"/>
              </a:rPr>
              <a:t>prosesi </a:t>
            </a:r>
            <a:r>
              <a:rPr sz="1800" spc="-5" dirty="0">
                <a:latin typeface="Calibri"/>
                <a:cs typeface="Calibri"/>
              </a:rPr>
              <a:t>ve süfit </a:t>
            </a:r>
            <a:r>
              <a:rPr sz="1800" spc="-10" dirty="0">
                <a:latin typeface="Calibri"/>
                <a:cs typeface="Calibri"/>
              </a:rPr>
              <a:t>prosesi </a:t>
            </a:r>
            <a:r>
              <a:rPr sz="1800" dirty="0">
                <a:latin typeface="Calibri"/>
                <a:cs typeface="Calibri"/>
              </a:rPr>
              <a:t>de</a:t>
            </a:r>
            <a:r>
              <a:rPr sz="1800" spc="45" dirty="0">
                <a:latin typeface="Calibri"/>
                <a:cs typeface="Calibri"/>
              </a:rPr>
              <a:t> </a:t>
            </a:r>
            <a:r>
              <a:rPr sz="1800" spc="-20" dirty="0">
                <a:latin typeface="Calibri"/>
                <a:cs typeface="Calibri"/>
              </a:rPr>
              <a:t>bulunmaktadır.</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206502"/>
            <a:ext cx="1067435" cy="299720"/>
          </a:xfrm>
          <a:prstGeom prst="rect">
            <a:avLst/>
          </a:prstGeom>
        </p:spPr>
        <p:txBody>
          <a:bodyPr vert="horz" wrap="square" lIns="0" tIns="12700" rIns="0" bIns="0" rtlCol="0">
            <a:spAutoFit/>
          </a:bodyPr>
          <a:lstStyle/>
          <a:p>
            <a:pPr marL="12700">
              <a:lnSpc>
                <a:spcPct val="100000"/>
              </a:lnSpc>
              <a:spcBef>
                <a:spcPts val="100"/>
              </a:spcBef>
            </a:pPr>
            <a:r>
              <a:rPr spc="-5" dirty="0"/>
              <a:t>Pişirme</a:t>
            </a:r>
            <a:r>
              <a:rPr spc="-80" dirty="0"/>
              <a:t> </a:t>
            </a:r>
            <a:r>
              <a:rPr spc="-5" dirty="0"/>
              <a:t>…..</a:t>
            </a:r>
          </a:p>
        </p:txBody>
      </p:sp>
      <p:sp>
        <p:nvSpPr>
          <p:cNvPr id="3" name="object 3"/>
          <p:cNvSpPr txBox="1"/>
          <p:nvPr/>
        </p:nvSpPr>
        <p:spPr>
          <a:xfrm>
            <a:off x="186334" y="854709"/>
            <a:ext cx="876554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Pişirmede </a:t>
            </a:r>
            <a:r>
              <a:rPr sz="1800" dirty="0">
                <a:latin typeface="Calibri"/>
                <a:cs typeface="Calibri"/>
              </a:rPr>
              <a:t>amaç </a:t>
            </a:r>
            <a:r>
              <a:rPr sz="1800" spc="-5" dirty="0">
                <a:latin typeface="Calibri"/>
                <a:cs typeface="Calibri"/>
              </a:rPr>
              <a:t>odunda bulunan hemiselülüloz ve ligninin </a:t>
            </a:r>
            <a:r>
              <a:rPr sz="1800" dirty="0">
                <a:latin typeface="Calibri"/>
                <a:cs typeface="Calibri"/>
              </a:rPr>
              <a:t>mümkün </a:t>
            </a:r>
            <a:r>
              <a:rPr sz="1800" spc="-5" dirty="0">
                <a:latin typeface="Calibri"/>
                <a:cs typeface="Calibri"/>
              </a:rPr>
              <a:t>olduğu </a:t>
            </a:r>
            <a:r>
              <a:rPr sz="1800" spc="-10" dirty="0">
                <a:latin typeface="Calibri"/>
                <a:cs typeface="Calibri"/>
              </a:rPr>
              <a:t>kadarının </a:t>
            </a:r>
            <a:r>
              <a:rPr sz="1800" spc="-15" dirty="0">
                <a:latin typeface="Calibri"/>
                <a:cs typeface="Calibri"/>
              </a:rPr>
              <a:t>çözeltiye  </a:t>
            </a:r>
            <a:r>
              <a:rPr sz="1800" spc="-5" dirty="0">
                <a:latin typeface="Calibri"/>
                <a:cs typeface="Calibri"/>
              </a:rPr>
              <a:t>geçmesini </a:t>
            </a:r>
            <a:r>
              <a:rPr sz="1800" spc="-20" dirty="0">
                <a:latin typeface="Calibri"/>
                <a:cs typeface="Calibri"/>
              </a:rPr>
              <a:t>sağlamaktır. </a:t>
            </a:r>
            <a:r>
              <a:rPr sz="1800" dirty="0">
                <a:latin typeface="Calibri"/>
                <a:cs typeface="Calibri"/>
              </a:rPr>
              <a:t>Bu </a:t>
            </a:r>
            <a:r>
              <a:rPr sz="1800" spc="-10" dirty="0">
                <a:latin typeface="Calibri"/>
                <a:cs typeface="Calibri"/>
              </a:rPr>
              <a:t>arada </a:t>
            </a:r>
            <a:r>
              <a:rPr sz="1800" spc="-5" dirty="0">
                <a:latin typeface="Calibri"/>
                <a:cs typeface="Calibri"/>
              </a:rPr>
              <a:t>selüloz </a:t>
            </a:r>
            <a:r>
              <a:rPr sz="1800" dirty="0">
                <a:latin typeface="Calibri"/>
                <a:cs typeface="Calibri"/>
              </a:rPr>
              <a:t>mümkün </a:t>
            </a:r>
            <a:r>
              <a:rPr sz="1800" spc="-5" dirty="0">
                <a:latin typeface="Calibri"/>
                <a:cs typeface="Calibri"/>
              </a:rPr>
              <a:t>olduğunca değişikliğe</a:t>
            </a:r>
            <a:r>
              <a:rPr sz="1800" spc="105" dirty="0">
                <a:latin typeface="Calibri"/>
                <a:cs typeface="Calibri"/>
              </a:rPr>
              <a:t> </a:t>
            </a:r>
            <a:r>
              <a:rPr sz="1800" spc="-20" dirty="0">
                <a:latin typeface="Calibri"/>
                <a:cs typeface="Calibri"/>
              </a:rPr>
              <a:t>uğramamalıdır.</a:t>
            </a:r>
            <a:endParaRPr sz="1800">
              <a:latin typeface="Calibri"/>
              <a:cs typeface="Calibri"/>
            </a:endParaRPr>
          </a:p>
        </p:txBody>
      </p:sp>
      <p:sp>
        <p:nvSpPr>
          <p:cNvPr id="4" name="object 4"/>
          <p:cNvSpPr/>
          <p:nvPr/>
        </p:nvSpPr>
        <p:spPr>
          <a:xfrm>
            <a:off x="899591" y="1488821"/>
            <a:ext cx="1944624" cy="238023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98262" y="1488831"/>
            <a:ext cx="4732987" cy="525780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8416" y="4005059"/>
            <a:ext cx="2266950" cy="26384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3874</Words>
  <Application>Microsoft Office PowerPoint</Application>
  <PresentationFormat>Ekran Gösterisi (4:3)</PresentationFormat>
  <Paragraphs>176</Paragraphs>
  <Slides>41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Arial</vt:lpstr>
      <vt:lpstr>Calibri</vt:lpstr>
      <vt:lpstr>Times New Roman</vt:lpstr>
      <vt:lpstr>Verdana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Pişirme …..</vt:lpstr>
      <vt:lpstr>PowerPoint Sunusu</vt:lpstr>
      <vt:lpstr>PowerPoint Sunusu</vt:lpstr>
      <vt:lpstr>PowerPoint Sunusu</vt:lpstr>
      <vt:lpstr>PowerPoint Sunusu</vt:lpstr>
      <vt:lpstr>Bunun dışında kullanılan ikinci yöntem odunu yongalayarak rifaynerlerde öğütmektir. Bu  yönteme termomekanik selüloz (TMP) üretimi denilmektedir.</vt:lpstr>
      <vt:lpstr>PowerPoint Sunusu</vt:lpstr>
      <vt:lpstr>PowerPoint Sunusu</vt:lpstr>
      <vt:lpstr>1. Kraft Hamur Üretimi ( Sülfat Yöntemi) Pişirme kazanı içerisine konan odun yongaları 160-1700C’de pişirme çözeltisi ile muamele edilir.  Kraft pişirmesinin temel amacı ligninin odun yongasından çözünerek uzaklaştırılmasıdır. Kraft  pişirme çözeltisi ile karbonhidrat kısmından kayıp vermeden kâğıt hamuru üretmek mümkün  değildir. Bunun neticesinde tipik Kraft pişirme işlemiyle odundaki ligninin %80’i, hemiselülozların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Selüloz</dc:title>
  <dc:creator>http://www.nedir.org</dc:creator>
  <cp:lastModifiedBy>mehmet genç</cp:lastModifiedBy>
  <cp:revision>1</cp:revision>
  <dcterms:created xsi:type="dcterms:W3CDTF">2018-11-16T08:35:47Z</dcterms:created>
  <dcterms:modified xsi:type="dcterms:W3CDTF">2018-11-16T08:36:25Z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2014-04-12T00:00:00Z</vt:filetime>
  </property>
  <property fmtid="{D5CDD505-2E9C-101B-9397-08002B2CF9AE}" pid="3" name="Creator">
    <vt:lpwstr>Microsoft® PowerPoint® 2010</vt:lpwstr>
  </property>
  <property fmtid="{D5CDD505-2E9C-101B-9397-08002B2CF9AE}" pid="4" name="LastSaved">
    <vt:filetime>2018-11-16T00:00:00Z</vt:filetime>
  </property>
</Properties>
</file>