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9"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FF9966"/>
    <a:srgbClr val="F5C6FE"/>
    <a:srgbClr val="CEF6FE"/>
    <a:srgbClr val="75E9EF"/>
    <a:srgbClr val="00FF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6962" autoAdjust="0"/>
    <p:restoredTop sz="94660"/>
  </p:normalViewPr>
  <p:slideViewPr>
    <p:cSldViewPr>
      <p:cViewPr varScale="1">
        <p:scale>
          <a:sx n="85" d="100"/>
          <a:sy n="85" d="100"/>
        </p:scale>
        <p:origin x="1002" y="84"/>
      </p:cViewPr>
      <p:guideLst>
        <p:guide orient="horz" pos="2160"/>
        <p:guide pos="2880"/>
      </p:guideLst>
    </p:cSldViewPr>
  </p:slideViewPr>
  <p:notesTextViewPr>
    <p:cViewPr>
      <p:scale>
        <a:sx n="100" d="100"/>
        <a:sy n="100" d="100"/>
      </p:scale>
      <p:origin x="0" y="0"/>
    </p:cViewPr>
  </p:notesText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3F768A12-8748-47BE-9070-078F71AFDE4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40963" name="Rectangle 3">
            <a:extLst>
              <a:ext uri="{FF2B5EF4-FFF2-40B4-BE49-F238E27FC236}">
                <a16:creationId xmlns:a16="http://schemas.microsoft.com/office/drawing/2014/main" id="{899BB14D-BABB-41A8-A42B-67016626B06B}"/>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40964" name="Rectangle 4">
            <a:extLst>
              <a:ext uri="{FF2B5EF4-FFF2-40B4-BE49-F238E27FC236}">
                <a16:creationId xmlns:a16="http://schemas.microsoft.com/office/drawing/2014/main" id="{C3EC0264-64E2-4CCB-AF2C-80346E6C9FB5}"/>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40965" name="Rectangle 5">
            <a:extLst>
              <a:ext uri="{FF2B5EF4-FFF2-40B4-BE49-F238E27FC236}">
                <a16:creationId xmlns:a16="http://schemas.microsoft.com/office/drawing/2014/main" id="{4FAD23BC-0378-4516-B3F0-0CFCEE48DBF1}"/>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B73C82-4990-44BE-8538-444A14FC2966}" type="slidenum">
              <a:rPr lang="tr-TR" altLang="tr-TR"/>
              <a:pPr/>
              <a:t>‹#›</a:t>
            </a:fld>
            <a:endParaRPr lang="tr-TR" alt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157FB374-6ACF-4243-AAC2-722A7F29065E}"/>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atin typeface="Arial" charset="0"/>
              </a:defRPr>
            </a:lvl1pPr>
          </a:lstStyle>
          <a:p>
            <a:pPr>
              <a:defRPr/>
            </a:pPr>
            <a:endParaRPr lang="tr-TR"/>
          </a:p>
        </p:txBody>
      </p:sp>
      <p:sp>
        <p:nvSpPr>
          <p:cNvPr id="35843" name="Rectangle 3">
            <a:extLst>
              <a:ext uri="{FF2B5EF4-FFF2-40B4-BE49-F238E27FC236}">
                <a16:creationId xmlns:a16="http://schemas.microsoft.com/office/drawing/2014/main" id="{421474CC-4EE5-4F86-A33C-F73667BF40FA}"/>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atin typeface="Arial" charset="0"/>
              </a:defRPr>
            </a:lvl1pPr>
          </a:lstStyle>
          <a:p>
            <a:pPr>
              <a:defRPr/>
            </a:pPr>
            <a:endParaRPr lang="tr-TR"/>
          </a:p>
        </p:txBody>
      </p:sp>
      <p:sp>
        <p:nvSpPr>
          <p:cNvPr id="17412" name="Rectangle 4">
            <a:extLst>
              <a:ext uri="{FF2B5EF4-FFF2-40B4-BE49-F238E27FC236}">
                <a16:creationId xmlns:a16="http://schemas.microsoft.com/office/drawing/2014/main" id="{1D53D15D-48DD-4A57-9888-D5DD4145DF60}"/>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5">
            <a:extLst>
              <a:ext uri="{FF2B5EF4-FFF2-40B4-BE49-F238E27FC236}">
                <a16:creationId xmlns:a16="http://schemas.microsoft.com/office/drawing/2014/main" id="{69858991-719A-4396-9CA7-8489C7D17EB2}"/>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noProof="0"/>
              <a:t>Asıl metin stillerini düzenlemek için tıklatın</a:t>
            </a:r>
          </a:p>
          <a:p>
            <a:pPr lvl="1"/>
            <a:r>
              <a:rPr lang="tr-TR" noProof="0"/>
              <a:t>İkinci düzey</a:t>
            </a:r>
          </a:p>
          <a:p>
            <a:pPr lvl="2"/>
            <a:r>
              <a:rPr lang="tr-TR" noProof="0"/>
              <a:t>Üçüncü düzey</a:t>
            </a:r>
          </a:p>
          <a:p>
            <a:pPr lvl="3"/>
            <a:r>
              <a:rPr lang="tr-TR" noProof="0"/>
              <a:t>Dördüncü düzey</a:t>
            </a:r>
          </a:p>
          <a:p>
            <a:pPr lvl="4"/>
            <a:r>
              <a:rPr lang="tr-TR" noProof="0"/>
              <a:t>Beşinci düzey</a:t>
            </a:r>
          </a:p>
        </p:txBody>
      </p:sp>
      <p:sp>
        <p:nvSpPr>
          <p:cNvPr id="35846" name="Rectangle 6">
            <a:extLst>
              <a:ext uri="{FF2B5EF4-FFF2-40B4-BE49-F238E27FC236}">
                <a16:creationId xmlns:a16="http://schemas.microsoft.com/office/drawing/2014/main" id="{3B2C062B-0E77-447B-95F0-0F6A01C247E6}"/>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atin typeface="Arial" charset="0"/>
              </a:defRPr>
            </a:lvl1pPr>
          </a:lstStyle>
          <a:p>
            <a:pPr>
              <a:defRPr/>
            </a:pPr>
            <a:endParaRPr lang="tr-TR"/>
          </a:p>
        </p:txBody>
      </p:sp>
      <p:sp>
        <p:nvSpPr>
          <p:cNvPr id="35847" name="Rectangle 7">
            <a:extLst>
              <a:ext uri="{FF2B5EF4-FFF2-40B4-BE49-F238E27FC236}">
                <a16:creationId xmlns:a16="http://schemas.microsoft.com/office/drawing/2014/main" id="{9CE8A188-8157-47A6-AA53-C92E9E041F04}"/>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A31EC77-5EEE-4751-A1C4-14C3707D7979}"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17F51C40-CB30-42A9-AC2B-75C80099D1F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B70EDEB-1995-4C58-BA9F-85F55A0CC16F}" type="slidenum">
              <a:rPr lang="tr-TR" altLang="tr-TR"/>
              <a:pPr eaLnBrk="1" hangingPunct="1"/>
              <a:t>5</a:t>
            </a:fld>
            <a:endParaRPr lang="tr-TR" altLang="tr-TR"/>
          </a:p>
        </p:txBody>
      </p:sp>
      <p:sp>
        <p:nvSpPr>
          <p:cNvPr id="18435" name="Rectangle 2">
            <a:extLst>
              <a:ext uri="{FF2B5EF4-FFF2-40B4-BE49-F238E27FC236}">
                <a16:creationId xmlns:a16="http://schemas.microsoft.com/office/drawing/2014/main" id="{C4D071E5-DDC0-429E-98D1-ABF8CC2066DD}"/>
              </a:ext>
            </a:extLst>
          </p:cNvPr>
          <p:cNvSpPr>
            <a:spLocks noRot="1" noChangeArrowheads="1" noTextEdit="1"/>
          </p:cNvSpPr>
          <p:nvPr>
            <p:ph type="sldImg"/>
          </p:nvPr>
        </p:nvSpPr>
        <p:spPr>
          <a:ln/>
        </p:spPr>
      </p:sp>
      <p:sp>
        <p:nvSpPr>
          <p:cNvPr id="18436" name="Rectangle 3">
            <a:extLst>
              <a:ext uri="{FF2B5EF4-FFF2-40B4-BE49-F238E27FC236}">
                <a16:creationId xmlns:a16="http://schemas.microsoft.com/office/drawing/2014/main" id="{BDE7F3FB-1D85-4B18-9A67-BD8830320E0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a:t>Asıl alt başlık stilini düzenlemek için tıklatın</a:t>
            </a:r>
          </a:p>
        </p:txBody>
      </p:sp>
      <p:sp>
        <p:nvSpPr>
          <p:cNvPr id="4" name="Rectangle 4">
            <a:extLst>
              <a:ext uri="{FF2B5EF4-FFF2-40B4-BE49-F238E27FC236}">
                <a16:creationId xmlns:a16="http://schemas.microsoft.com/office/drawing/2014/main" id="{F76D022C-019E-4049-B397-8A25830FEC56}"/>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4095580787"/>
      </p:ext>
    </p:extLst>
  </p:cSld>
  <p:clrMapOvr>
    <a:masterClrMapping/>
  </p:clrMapOvr>
  <p:transition spd="slow" advTm="1400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546FC1F6-9EDA-4D1B-84C6-BDFB335EC912}"/>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3839695995"/>
      </p:ext>
    </p:extLst>
  </p:cSld>
  <p:clrMapOvr>
    <a:masterClrMapping/>
  </p:clrMapOvr>
  <p:transition spd="slow" advTm="1400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43688" y="274638"/>
            <a:ext cx="2062162" cy="5835650"/>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34088" cy="5835650"/>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2C13359B-CF12-49DB-AE98-BE58AAD1857F}"/>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1307726034"/>
      </p:ext>
    </p:extLst>
  </p:cSld>
  <p:clrMapOvr>
    <a:masterClrMapping/>
  </p:clrMapOvr>
  <p:transition spd="slow" advTm="14000"/>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p>
            <a:r>
              <a:rPr lang="tr-TR"/>
              <a:t>Asıl başlık stili için tıklatın</a:t>
            </a:r>
          </a:p>
        </p:txBody>
      </p:sp>
      <p:sp>
        <p:nvSpPr>
          <p:cNvPr id="3" name="2 Metin Yer Tutucusu"/>
          <p:cNvSpPr>
            <a:spLocks noGrp="1"/>
          </p:cNvSpPr>
          <p:nvPr>
            <p:ph type="body" sz="half" idx="1"/>
          </p:nvPr>
        </p:nvSpPr>
        <p:spPr>
          <a:xfrm>
            <a:off x="476250" y="1584325"/>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67250" y="1584325"/>
            <a:ext cx="4038600" cy="4525963"/>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72D03CD7-2A45-4CF1-9DC4-62D967D20A6D}"/>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4118142201"/>
      </p:ext>
    </p:extLst>
  </p:cSld>
  <p:clrMapOvr>
    <a:masterClrMapping/>
  </p:clrMapOvr>
  <p:transition spd="slow" advTm="14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Rectangle 4">
            <a:extLst>
              <a:ext uri="{FF2B5EF4-FFF2-40B4-BE49-F238E27FC236}">
                <a16:creationId xmlns:a16="http://schemas.microsoft.com/office/drawing/2014/main" id="{DB622A0C-2B45-47F5-933E-9DD265D71807}"/>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2978593381"/>
      </p:ext>
    </p:extLst>
  </p:cSld>
  <p:clrMapOvr>
    <a:masterClrMapping/>
  </p:clrMapOvr>
  <p:transition spd="slow" advTm="1400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a:t>Asıl metin stillerini düzenlemek için tıklatın</a:t>
            </a:r>
          </a:p>
        </p:txBody>
      </p:sp>
      <p:sp>
        <p:nvSpPr>
          <p:cNvPr id="4" name="Rectangle 4">
            <a:extLst>
              <a:ext uri="{FF2B5EF4-FFF2-40B4-BE49-F238E27FC236}">
                <a16:creationId xmlns:a16="http://schemas.microsoft.com/office/drawing/2014/main" id="{5011AB7C-71BA-4BDF-9F6C-D056E6D82310}"/>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3732308008"/>
      </p:ext>
    </p:extLst>
  </p:cSld>
  <p:clrMapOvr>
    <a:masterClrMapping/>
  </p:clrMapOvr>
  <p:transition spd="slow" advTm="1400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76250" y="15843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67250" y="1584325"/>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Rectangle 4">
            <a:extLst>
              <a:ext uri="{FF2B5EF4-FFF2-40B4-BE49-F238E27FC236}">
                <a16:creationId xmlns:a16="http://schemas.microsoft.com/office/drawing/2014/main" id="{85BEF2F1-0FD8-4241-9814-8604A9364958}"/>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3807531470"/>
      </p:ext>
    </p:extLst>
  </p:cSld>
  <p:clrMapOvr>
    <a:masterClrMapping/>
  </p:clrMapOvr>
  <p:transition spd="slow" advTm="1400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Rectangle 4">
            <a:extLst>
              <a:ext uri="{FF2B5EF4-FFF2-40B4-BE49-F238E27FC236}">
                <a16:creationId xmlns:a16="http://schemas.microsoft.com/office/drawing/2014/main" id="{E5C17A9D-55D0-4D32-861E-E0947D51492E}"/>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3497720485"/>
      </p:ext>
    </p:extLst>
  </p:cSld>
  <p:clrMapOvr>
    <a:masterClrMapping/>
  </p:clrMapOvr>
  <p:transition spd="slow" advTm="1400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Rectangle 4">
            <a:extLst>
              <a:ext uri="{FF2B5EF4-FFF2-40B4-BE49-F238E27FC236}">
                <a16:creationId xmlns:a16="http://schemas.microsoft.com/office/drawing/2014/main" id="{CE7D65A2-FAA0-4454-AB93-AEAC28A004A7}"/>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1711036984"/>
      </p:ext>
    </p:extLst>
  </p:cSld>
  <p:clrMapOvr>
    <a:masterClrMapping/>
  </p:clrMapOvr>
  <p:transition spd="slow" advTm="1400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03337BB3-C7DE-47BB-8062-60FC3B9FB4F2}"/>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1504412316"/>
      </p:ext>
    </p:extLst>
  </p:cSld>
  <p:clrMapOvr>
    <a:masterClrMapping/>
  </p:clrMapOvr>
  <p:transition spd="slow" advTm="1400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2EA008CE-C9B0-4BE3-AF31-50C51607B1BD}"/>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2480431695"/>
      </p:ext>
    </p:extLst>
  </p:cSld>
  <p:clrMapOvr>
    <a:masterClrMapping/>
  </p:clrMapOvr>
  <p:transition spd="slow" advTm="1400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Rectangle 4">
            <a:extLst>
              <a:ext uri="{FF2B5EF4-FFF2-40B4-BE49-F238E27FC236}">
                <a16:creationId xmlns:a16="http://schemas.microsoft.com/office/drawing/2014/main" id="{A22B08C1-D4D6-4057-B33C-71428A98AC7D}"/>
              </a:ext>
            </a:extLst>
          </p:cNvPr>
          <p:cNvSpPr>
            <a:spLocks noGrp="1" noChangeArrowheads="1"/>
          </p:cNvSpPr>
          <p:nvPr>
            <p:ph type="dt" sz="half" idx="10"/>
          </p:nvPr>
        </p:nvSpPr>
        <p:spPr>
          <a:ln/>
        </p:spPr>
        <p:txBody>
          <a:bodyPr/>
          <a:lstStyle>
            <a:lvl1pPr>
              <a:defRPr/>
            </a:lvl1pPr>
          </a:lstStyle>
          <a:p>
            <a:pPr>
              <a:defRPr/>
            </a:pPr>
            <a:r>
              <a:rPr lang="tr-TR"/>
              <a:t>20.05.2010 21:51</a:t>
            </a:r>
          </a:p>
        </p:txBody>
      </p:sp>
    </p:spTree>
    <p:extLst>
      <p:ext uri="{BB962C8B-B14F-4D97-AF65-F5344CB8AC3E}">
        <p14:creationId xmlns:p14="http://schemas.microsoft.com/office/powerpoint/2010/main" val="2348303960"/>
      </p:ext>
    </p:extLst>
  </p:cSld>
  <p:clrMapOvr>
    <a:masterClrMapping/>
  </p:clrMapOvr>
  <p:transition spd="slow" advTm="1400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EF6FE"/>
            </a:gs>
            <a:gs pos="100000">
              <a:srgbClr val="D7F8FE"/>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03038F1-CD65-412E-82C0-DA76A70F074E}"/>
              </a:ext>
            </a:extLst>
          </p:cNvPr>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Rectangle 3">
            <a:extLst>
              <a:ext uri="{FF2B5EF4-FFF2-40B4-BE49-F238E27FC236}">
                <a16:creationId xmlns:a16="http://schemas.microsoft.com/office/drawing/2014/main" id="{40BDD485-5C24-4E7C-8506-7E689337CDE8}"/>
              </a:ext>
            </a:extLst>
          </p:cNvPr>
          <p:cNvSpPr>
            <a:spLocks noGrp="1" noChangeArrowheads="1"/>
          </p:cNvSpPr>
          <p:nvPr>
            <p:ph type="body" idx="1"/>
          </p:nvPr>
        </p:nvSpPr>
        <p:spPr bwMode="auto">
          <a:xfrm>
            <a:off x="476250" y="1584325"/>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1028" name="Rectangle 4">
            <a:extLst>
              <a:ext uri="{FF2B5EF4-FFF2-40B4-BE49-F238E27FC236}">
                <a16:creationId xmlns:a16="http://schemas.microsoft.com/office/drawing/2014/main" id="{EDC76B24-80B8-4095-92FE-5ED33F170B84}"/>
              </a:ext>
            </a:extLst>
          </p:cNvPr>
          <p:cNvSpPr>
            <a:spLocks noGrp="1" noChangeArrowheads="1"/>
          </p:cNvSpPr>
          <p:nvPr>
            <p:ph type="dt" sz="half" idx="2"/>
          </p:nvPr>
        </p:nvSpPr>
        <p:spPr bwMode="auto">
          <a:xfrm>
            <a:off x="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r>
              <a:rPr lang="tr-TR"/>
              <a:t>20.05.2010 21:51</a:t>
            </a:r>
          </a:p>
        </p:txBody>
      </p:sp>
      <p:sp>
        <p:nvSpPr>
          <p:cNvPr id="1037" name="AutoShape 13">
            <a:hlinkClick r:id="" action="ppaction://hlinkshowjump?jump=nextslide" highlightClick="1"/>
            <a:extLst>
              <a:ext uri="{FF2B5EF4-FFF2-40B4-BE49-F238E27FC236}">
                <a16:creationId xmlns:a16="http://schemas.microsoft.com/office/drawing/2014/main" id="{9D28CB3D-131D-4EF4-9623-B6F7C7075452}"/>
              </a:ext>
            </a:extLst>
          </p:cNvPr>
          <p:cNvSpPr>
            <a:spLocks noChangeArrowheads="1"/>
          </p:cNvSpPr>
          <p:nvPr userDrawn="1"/>
        </p:nvSpPr>
        <p:spPr bwMode="auto">
          <a:xfrm>
            <a:off x="7407275" y="6489700"/>
            <a:ext cx="449263" cy="368300"/>
          </a:xfrm>
          <a:prstGeom prst="actionButtonForwardNext">
            <a:avLst/>
          </a:prstGeom>
          <a:solidFill>
            <a:schemeClr val="accent1"/>
          </a:solidFill>
          <a:ln w="9525">
            <a:noFill/>
            <a:miter lim="800000"/>
            <a:headEnd/>
            <a:tailEnd/>
          </a:ln>
          <a:effectLst/>
        </p:spPr>
        <p:txBody>
          <a:bodyPr wrap="none" anchor="ctr"/>
          <a:lstStyle/>
          <a:p>
            <a:pPr>
              <a:defRPr/>
            </a:pPr>
            <a:endParaRPr lang="tr-TR">
              <a:latin typeface="Arial" charset="0"/>
            </a:endParaRPr>
          </a:p>
        </p:txBody>
      </p:sp>
      <p:sp>
        <p:nvSpPr>
          <p:cNvPr id="1038" name="AutoShape 14">
            <a:hlinkClick r:id="" action="ppaction://hlinkshowjump?jump=previousslide" highlightClick="1"/>
            <a:extLst>
              <a:ext uri="{FF2B5EF4-FFF2-40B4-BE49-F238E27FC236}">
                <a16:creationId xmlns:a16="http://schemas.microsoft.com/office/drawing/2014/main" id="{2F2D7B2F-B34B-43AF-BAED-A3E61BE2D667}"/>
              </a:ext>
            </a:extLst>
          </p:cNvPr>
          <p:cNvSpPr>
            <a:spLocks noChangeArrowheads="1"/>
          </p:cNvSpPr>
          <p:nvPr userDrawn="1"/>
        </p:nvSpPr>
        <p:spPr bwMode="auto">
          <a:xfrm>
            <a:off x="6281738" y="6497638"/>
            <a:ext cx="449262" cy="360362"/>
          </a:xfrm>
          <a:prstGeom prst="actionButtonBackPrevious">
            <a:avLst/>
          </a:prstGeom>
          <a:solidFill>
            <a:schemeClr val="accent1"/>
          </a:solidFill>
          <a:ln w="9525">
            <a:noFill/>
            <a:miter lim="800000"/>
            <a:headEnd/>
            <a:tailEnd/>
          </a:ln>
          <a:effectLst/>
        </p:spPr>
        <p:txBody>
          <a:bodyPr wrap="none" anchor="ctr"/>
          <a:lstStyle/>
          <a:p>
            <a:pPr>
              <a:defRPr/>
            </a:pPr>
            <a:endParaRPr lang="tr-TR">
              <a:latin typeface="Arial"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advTm="14000"/>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Comic Sans MS" pitchFamily="66" charset="0"/>
        </a:defRPr>
      </a:lvl2pPr>
      <a:lvl3pPr algn="ctr" rtl="0" eaLnBrk="0" fontAlgn="base" hangingPunct="0">
        <a:spcBef>
          <a:spcPct val="0"/>
        </a:spcBef>
        <a:spcAft>
          <a:spcPct val="0"/>
        </a:spcAft>
        <a:defRPr sz="3200">
          <a:solidFill>
            <a:schemeClr val="tx2"/>
          </a:solidFill>
          <a:latin typeface="Comic Sans MS" pitchFamily="66" charset="0"/>
        </a:defRPr>
      </a:lvl3pPr>
      <a:lvl4pPr algn="ctr" rtl="0" eaLnBrk="0" fontAlgn="base" hangingPunct="0">
        <a:spcBef>
          <a:spcPct val="0"/>
        </a:spcBef>
        <a:spcAft>
          <a:spcPct val="0"/>
        </a:spcAft>
        <a:defRPr sz="3200">
          <a:solidFill>
            <a:schemeClr val="tx2"/>
          </a:solidFill>
          <a:latin typeface="Comic Sans MS" pitchFamily="66" charset="0"/>
        </a:defRPr>
      </a:lvl4pPr>
      <a:lvl5pPr algn="ctr" rtl="0" eaLnBrk="0" fontAlgn="base" hangingPunct="0">
        <a:spcBef>
          <a:spcPct val="0"/>
        </a:spcBef>
        <a:spcAft>
          <a:spcPct val="0"/>
        </a:spcAft>
        <a:defRPr sz="3200">
          <a:solidFill>
            <a:schemeClr val="tx2"/>
          </a:solidFill>
          <a:latin typeface="Comic Sans MS" pitchFamily="66" charset="0"/>
        </a:defRPr>
      </a:lvl5pPr>
      <a:lvl6pPr marL="457200" algn="ctr" rtl="0" fontAlgn="base">
        <a:spcBef>
          <a:spcPct val="0"/>
        </a:spcBef>
        <a:spcAft>
          <a:spcPct val="0"/>
        </a:spcAft>
        <a:defRPr sz="3200">
          <a:solidFill>
            <a:schemeClr val="tx2"/>
          </a:solidFill>
          <a:latin typeface="Comic Sans MS" pitchFamily="66" charset="0"/>
        </a:defRPr>
      </a:lvl6pPr>
      <a:lvl7pPr marL="914400" algn="ctr" rtl="0" fontAlgn="base">
        <a:spcBef>
          <a:spcPct val="0"/>
        </a:spcBef>
        <a:spcAft>
          <a:spcPct val="0"/>
        </a:spcAft>
        <a:defRPr sz="3200">
          <a:solidFill>
            <a:schemeClr val="tx2"/>
          </a:solidFill>
          <a:latin typeface="Comic Sans MS" pitchFamily="66" charset="0"/>
        </a:defRPr>
      </a:lvl7pPr>
      <a:lvl8pPr marL="1371600" algn="ctr" rtl="0" fontAlgn="base">
        <a:spcBef>
          <a:spcPct val="0"/>
        </a:spcBef>
        <a:spcAft>
          <a:spcPct val="0"/>
        </a:spcAft>
        <a:defRPr sz="3200">
          <a:solidFill>
            <a:schemeClr val="tx2"/>
          </a:solidFill>
          <a:latin typeface="Comic Sans MS" pitchFamily="66" charset="0"/>
        </a:defRPr>
      </a:lvl8pPr>
      <a:lvl9pPr marL="1828800" algn="ctr" rtl="0" fontAlgn="base">
        <a:spcBef>
          <a:spcPct val="0"/>
        </a:spcBef>
        <a:spcAft>
          <a:spcPct val="0"/>
        </a:spcAft>
        <a:defRPr sz="3200">
          <a:solidFill>
            <a:schemeClr val="tx2"/>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file:///C:\Users\Halil\Desktop\yar&#305;&#351;ma\bitenler\&#351;ule%20yavuz\Farid%20Farjad%20-%20Track%203.mp3" TargetMode="External"/></Relationships>
</file>

<file path=ppt/slides/_rels/slide1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0.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eyd@cob.gov.tr" TargetMode="External"/><Relationship Id="rId2" Type="http://schemas.openxmlformats.org/officeDocument/2006/relationships/slide" Target="slide2.xml"/><Relationship Id="rId1" Type="http://schemas.openxmlformats.org/officeDocument/2006/relationships/slideLayout" Target="../slideLayouts/slideLayout2.xml"/><Relationship Id="rId4" Type="http://schemas.openxmlformats.org/officeDocument/2006/relationships/hyperlink" Target="http://sunuindir.blogspot.com" TargetMode="External"/></Relationships>
</file>

<file path=ppt/slides/_rels/slide2.xml.rels><?xml version="1.0" encoding="UTF-8" standalone="yes"?>
<Relationships xmlns="http://schemas.openxmlformats.org/package/2006/relationships"><Relationship Id="rId3" Type="http://schemas.openxmlformats.org/officeDocument/2006/relationships/slide" Target="slide5.xml"/><Relationship Id="rId7" Type="http://schemas.openxmlformats.org/officeDocument/2006/relationships/slide" Target="slide13.xml"/><Relationship Id="rId2" Type="http://schemas.openxmlformats.org/officeDocument/2006/relationships/slide" Target="slide4.xml"/><Relationship Id="rId1" Type="http://schemas.openxmlformats.org/officeDocument/2006/relationships/slideLayout" Target="../slideLayouts/slideLayout1.xml"/><Relationship Id="rId6" Type="http://schemas.openxmlformats.org/officeDocument/2006/relationships/slide" Target="slide12.xml"/><Relationship Id="rId5" Type="http://schemas.openxmlformats.org/officeDocument/2006/relationships/slide" Target="slide11.xml"/><Relationship Id="rId4" Type="http://schemas.openxmlformats.org/officeDocument/2006/relationships/slide" Target="slide10.xml"/></Relationships>
</file>

<file path=ppt/slides/_rels/slide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slide" Target="slide2.xml"/></Relationships>
</file>

<file path=ppt/slides/_rels/slide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image" Target="../media/image8.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AutoShape 5">
            <a:hlinkClick r:id="" action="ppaction://noaction" highlightClick="1"/>
            <a:extLst>
              <a:ext uri="{FF2B5EF4-FFF2-40B4-BE49-F238E27FC236}">
                <a16:creationId xmlns:a16="http://schemas.microsoft.com/office/drawing/2014/main" id="{EA3510DB-AD14-4B31-8CF2-9D47DEA7FFEF}"/>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32775" name="WordArt 7">
            <a:extLst>
              <a:ext uri="{FF2B5EF4-FFF2-40B4-BE49-F238E27FC236}">
                <a16:creationId xmlns:a16="http://schemas.microsoft.com/office/drawing/2014/main" id="{B29D8E0C-08B3-4A37-BCD5-B1B7478F96AB}"/>
              </a:ext>
            </a:extLst>
          </p:cNvPr>
          <p:cNvSpPr>
            <a:spLocks noChangeArrowheads="1" noChangeShapeType="1" noTextEdit="1"/>
          </p:cNvSpPr>
          <p:nvPr/>
        </p:nvSpPr>
        <p:spPr bwMode="auto">
          <a:xfrm>
            <a:off x="1106488" y="1584325"/>
            <a:ext cx="6570662" cy="2070100"/>
          </a:xfrm>
          <a:prstGeom prst="rect">
            <a:avLst/>
          </a:prstGeom>
        </p:spPr>
        <p:txBody>
          <a:bodyPr wrap="none" fromWordArt="1">
            <a:prstTxWarp prst="textWave1">
              <a:avLst>
                <a:gd name="adj1" fmla="val 13005"/>
                <a:gd name="adj2" fmla="val 0"/>
              </a:avLst>
            </a:prstTxWarp>
          </a:bodyPr>
          <a:lstStyle/>
          <a:p>
            <a:pPr algn="ctr"/>
            <a:r>
              <a:rPr lang="tr-TR" sz="3600" kern="10">
                <a:ln w="9525">
                  <a:solidFill>
                    <a:srgbClr val="33CCCC"/>
                  </a:solidFill>
                  <a:round/>
                  <a:headEnd/>
                  <a:tailEnd/>
                </a:ln>
                <a:gradFill rotWithShape="1">
                  <a:gsLst>
                    <a:gs pos="0">
                      <a:srgbClr val="FFFFFF"/>
                    </a:gs>
                    <a:gs pos="100000">
                      <a:srgbClr val="009999"/>
                    </a:gs>
                  </a:gsLst>
                  <a:lin ang="5400000" scaled="1"/>
                </a:gradFill>
                <a:effectLst>
                  <a:outerShdw dist="53882" dir="2700000" algn="ctr" rotWithShape="0">
                    <a:srgbClr val="C0C0C0">
                      <a:alpha val="79999"/>
                    </a:srgbClr>
                  </a:outerShdw>
                </a:effectLst>
                <a:latin typeface="Times New Roman" panose="02020603050405020304" pitchFamily="18" charset="0"/>
                <a:cs typeface="Times New Roman" panose="02020603050405020304" pitchFamily="18" charset="0"/>
              </a:rPr>
              <a:t>BİYOLOJİK ÇEŞİTLİLİK</a:t>
            </a:r>
          </a:p>
        </p:txBody>
      </p:sp>
      <p:pic>
        <p:nvPicPr>
          <p:cNvPr id="32776" name="Farid Farjad - Track 3.mp3">
            <a:hlinkClick r:id="" action="ppaction://media"/>
            <a:extLst>
              <a:ext uri="{FF2B5EF4-FFF2-40B4-BE49-F238E27FC236}">
                <a16:creationId xmlns:a16="http://schemas.microsoft.com/office/drawing/2014/main" id="{4B53CEA2-9096-4131-B408-C89FAB43CB2F}"/>
              </a:ext>
            </a:extLst>
          </p:cNvPr>
          <p:cNvPicPr>
            <a:picLocks noRot="1" noChangeAspect="1" noChangeArrowheads="1"/>
          </p:cNvPicPr>
          <p:nvPr>
            <a:audioFile r:link="rId1"/>
          </p:nvPr>
        </p:nvPicPr>
        <p:blipFill>
          <a:blip r:embed="rId3">
            <a:extLst>
              <a:ext uri="{28A0092B-C50C-407E-A947-70E740481C1C}">
                <a14:useLocalDpi xmlns:a14="http://schemas.microsoft.com/office/drawing/2010/main" val="0"/>
              </a:ext>
            </a:extLst>
          </a:blip>
          <a:srcRect/>
          <a:stretch>
            <a:fillRect/>
          </a:stretch>
        </p:blipFill>
        <p:spPr bwMode="auto">
          <a:xfrm>
            <a:off x="8667750" y="65532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advTm="7000"/>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32776"/>
                                        </p:tgtEl>
                                      </p:cBhvr>
                                    </p:cmd>
                                  </p:childTnLst>
                                </p:cTn>
                              </p:par>
                              <p:par>
                                <p:cTn id="7" presetID="21" presetClass="entr" presetSubtype="4" fill="hold" nodeType="withEffect">
                                  <p:stCondLst>
                                    <p:cond delay="0"/>
                                  </p:stCondLst>
                                  <p:childTnLst>
                                    <p:set>
                                      <p:cBhvr>
                                        <p:cTn id="8" dur="1" fill="hold">
                                          <p:stCondLst>
                                            <p:cond delay="0"/>
                                          </p:stCondLst>
                                        </p:cTn>
                                        <p:tgtEl>
                                          <p:spTgt spid="32775"/>
                                        </p:tgtEl>
                                        <p:attrNameLst>
                                          <p:attrName>style.visibility</p:attrName>
                                        </p:attrNameLst>
                                      </p:cBhvr>
                                      <p:to>
                                        <p:strVal val="visible"/>
                                      </p:to>
                                    </p:set>
                                    <p:animEffect transition="in" filter="wheel(4)">
                                      <p:cBhvr>
                                        <p:cTn id="9" dur="2000"/>
                                        <p:tgtEl>
                                          <p:spTgt spid="32775"/>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numSld="15" showWhenStopped="0">
                <p:cTn id="10" repeatCount="2000" fill="remove" display="0">
                  <p:stCondLst>
                    <p:cond delay="indefinite"/>
                  </p:stCondLst>
                  <p:endCondLst>
                    <p:cond evt="onPrev" delay="0">
                      <p:tgtEl>
                        <p:sldTgt/>
                      </p:tgtEl>
                    </p:cond>
                    <p:cond evt="onStopAudio" delay="0">
                      <p:tgtEl>
                        <p:sldTgt/>
                      </p:tgtEl>
                    </p:cond>
                  </p:endCondLst>
                </p:cTn>
                <p:tgtEl>
                  <p:spTgt spid="32776"/>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a:extLst>
              <a:ext uri="{FF2B5EF4-FFF2-40B4-BE49-F238E27FC236}">
                <a16:creationId xmlns:a16="http://schemas.microsoft.com/office/drawing/2014/main" id="{78EEB406-2999-4060-A6B5-FF2B5B326F25}"/>
              </a:ext>
            </a:extLst>
          </p:cNvPr>
          <p:cNvSpPr>
            <a:spLocks noGrp="1" noChangeArrowheads="1"/>
          </p:cNvSpPr>
          <p:nvPr>
            <p:ph type="title"/>
          </p:nvPr>
        </p:nvSpPr>
        <p:spPr>
          <a:xfrm>
            <a:off x="385763" y="188913"/>
            <a:ext cx="8229600" cy="1143000"/>
          </a:xfrm>
        </p:spPr>
        <p:txBody>
          <a:bodyPr/>
          <a:lstStyle/>
          <a:p>
            <a:pPr eaLnBrk="1" hangingPunct="1"/>
            <a:r>
              <a:rPr lang="tr-TR" altLang="tr-TR">
                <a:solidFill>
                  <a:srgbClr val="FF3300"/>
                </a:solidFill>
              </a:rPr>
              <a:t>BİYOLOJİK ÇEŞİTLİLİĞİN YOK OLMA NEDENLERİ</a:t>
            </a:r>
          </a:p>
        </p:txBody>
      </p:sp>
      <p:sp>
        <p:nvSpPr>
          <p:cNvPr id="22533" name="Rectangle 5">
            <a:extLst>
              <a:ext uri="{FF2B5EF4-FFF2-40B4-BE49-F238E27FC236}">
                <a16:creationId xmlns:a16="http://schemas.microsoft.com/office/drawing/2014/main" id="{6EFEA97E-6631-43B6-B97B-1011434245AD}"/>
              </a:ext>
            </a:extLst>
          </p:cNvPr>
          <p:cNvSpPr>
            <a:spLocks noGrp="1" noChangeArrowheads="1"/>
          </p:cNvSpPr>
          <p:nvPr>
            <p:ph type="body" sz="half" idx="1"/>
          </p:nvPr>
        </p:nvSpPr>
        <p:spPr>
          <a:xfrm>
            <a:off x="250825" y="1268413"/>
            <a:ext cx="4230688" cy="4995862"/>
          </a:xfrm>
        </p:spPr>
        <p:txBody>
          <a:bodyPr/>
          <a:lstStyle/>
          <a:p>
            <a:pPr eaLnBrk="1" hangingPunct="1">
              <a:buFontTx/>
              <a:buNone/>
            </a:pPr>
            <a:r>
              <a:rPr lang="tr-TR" altLang="tr-TR" sz="2000"/>
              <a:t>Biyolojik çeşitliliğin giderek yok olması, genetik çeşitliliğin de yok olması anlamına gelmekte olup, bu durumda genetik çeşitliliğe sahip olmayan canlı türleri, değişen çevre koşullarına ayak uyduramayıp tükeneceklerdir. Bu olaya </a:t>
            </a:r>
            <a:r>
              <a:rPr lang="tr-TR" altLang="tr-TR" sz="2000">
                <a:solidFill>
                  <a:srgbClr val="FF3300"/>
                </a:solidFill>
              </a:rPr>
              <a:t>“genetik kaynak erozyonu”</a:t>
            </a:r>
            <a:r>
              <a:rPr lang="tr-TR" altLang="tr-TR" sz="2000"/>
              <a:t> adı da verilmektedir. Önceleri genetik kaynak erozyonunu tetikleyen iklim koşulları iken, günümüzde insan müdahaleleri bunun yerini almıştır.</a:t>
            </a:r>
          </a:p>
          <a:p>
            <a:pPr algn="ctr" eaLnBrk="1" hangingPunct="1">
              <a:buFontTx/>
              <a:buNone/>
            </a:pPr>
            <a:endParaRPr lang="tr-TR" altLang="tr-TR" sz="2800"/>
          </a:p>
        </p:txBody>
      </p:sp>
      <p:pic>
        <p:nvPicPr>
          <p:cNvPr id="11268" name="Picture 7" descr="E9">
            <a:extLst>
              <a:ext uri="{FF2B5EF4-FFF2-40B4-BE49-F238E27FC236}">
                <a16:creationId xmlns:a16="http://schemas.microsoft.com/office/drawing/2014/main" id="{D00A21A6-3CE7-4C6C-B036-AB3DED8792E2}"/>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62488" y="1898650"/>
            <a:ext cx="4038600" cy="3556000"/>
          </a:xfrm>
          <a:noFill/>
        </p:spPr>
      </p:pic>
      <p:sp>
        <p:nvSpPr>
          <p:cNvPr id="11269" name="AutoShape 9">
            <a:hlinkClick r:id="rId3" action="ppaction://hlinksldjump" highlightClick="1"/>
            <a:extLst>
              <a:ext uri="{FF2B5EF4-FFF2-40B4-BE49-F238E27FC236}">
                <a16:creationId xmlns:a16="http://schemas.microsoft.com/office/drawing/2014/main" id="{5550E19B-8F46-45DD-A030-CDDA36C7CB0C}"/>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2532"/>
                                        </p:tgtEl>
                                        <p:attrNameLst>
                                          <p:attrName>style.visibility</p:attrName>
                                        </p:attrNameLst>
                                      </p:cBhvr>
                                      <p:to>
                                        <p:strVal val="visible"/>
                                      </p:to>
                                    </p:set>
                                    <p:anim calcmode="lin" valueType="num">
                                      <p:cBhvr>
                                        <p:cTn id="7" dur="1000" fill="hold"/>
                                        <p:tgtEl>
                                          <p:spTgt spid="22532"/>
                                        </p:tgtEl>
                                        <p:attrNameLst>
                                          <p:attrName>ppt_w</p:attrName>
                                        </p:attrNameLst>
                                      </p:cBhvr>
                                      <p:tavLst>
                                        <p:tav tm="0">
                                          <p:val>
                                            <p:strVal val="#ppt_w*0.70"/>
                                          </p:val>
                                        </p:tav>
                                        <p:tav tm="100000">
                                          <p:val>
                                            <p:strVal val="#ppt_w"/>
                                          </p:val>
                                        </p:tav>
                                      </p:tavLst>
                                    </p:anim>
                                    <p:anim calcmode="lin" valueType="num">
                                      <p:cBhvr>
                                        <p:cTn id="8" dur="1000" fill="hold"/>
                                        <p:tgtEl>
                                          <p:spTgt spid="22532"/>
                                        </p:tgtEl>
                                        <p:attrNameLst>
                                          <p:attrName>ppt_h</p:attrName>
                                        </p:attrNameLst>
                                      </p:cBhvr>
                                      <p:tavLst>
                                        <p:tav tm="0">
                                          <p:val>
                                            <p:strVal val="#ppt_h"/>
                                          </p:val>
                                        </p:tav>
                                        <p:tav tm="100000">
                                          <p:val>
                                            <p:strVal val="#ppt_h"/>
                                          </p:val>
                                        </p:tav>
                                      </p:tavLst>
                                    </p:anim>
                                    <p:animEffect transition="in" filter="fade">
                                      <p:cBhvr>
                                        <p:cTn id="9" dur="1000"/>
                                        <p:tgtEl>
                                          <p:spTgt spid="22532"/>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22533">
                                            <p:txEl>
                                              <p:pRg st="0" end="0"/>
                                            </p:txEl>
                                          </p:spTgt>
                                        </p:tgtEl>
                                        <p:attrNameLst>
                                          <p:attrName>style.visibility</p:attrName>
                                        </p:attrNameLst>
                                      </p:cBhvr>
                                      <p:to>
                                        <p:strVal val="visible"/>
                                      </p:to>
                                    </p:set>
                                    <p:anim calcmode="lin" valueType="num">
                                      <p:cBhvr>
                                        <p:cTn id="14" dur="500" fill="hold"/>
                                        <p:tgtEl>
                                          <p:spTgt spid="2253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2533">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253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253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25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6" name="Rectangle 4">
            <a:extLst>
              <a:ext uri="{FF2B5EF4-FFF2-40B4-BE49-F238E27FC236}">
                <a16:creationId xmlns:a16="http://schemas.microsoft.com/office/drawing/2014/main" id="{84ED6AF7-E25A-4BC6-9E39-AE904661CD32}"/>
              </a:ext>
            </a:extLst>
          </p:cNvPr>
          <p:cNvSpPr>
            <a:spLocks noGrp="1" noChangeArrowheads="1"/>
          </p:cNvSpPr>
          <p:nvPr>
            <p:ph type="title"/>
          </p:nvPr>
        </p:nvSpPr>
        <p:spPr/>
        <p:txBody>
          <a:bodyPr/>
          <a:lstStyle/>
          <a:p>
            <a:pPr eaLnBrk="1" hangingPunct="1"/>
            <a:r>
              <a:rPr lang="tr-TR" altLang="tr-TR">
                <a:solidFill>
                  <a:srgbClr val="FF3300"/>
                </a:solidFill>
              </a:rPr>
              <a:t>BİTKİ ÇEŞİTLİLİĞİNİN ÖNEMİ</a:t>
            </a:r>
            <a:br>
              <a:rPr lang="tr-TR" altLang="tr-TR"/>
            </a:br>
            <a:endParaRPr lang="tr-TR" altLang="tr-TR"/>
          </a:p>
        </p:txBody>
      </p:sp>
      <p:sp>
        <p:nvSpPr>
          <p:cNvPr id="23557" name="Rectangle 5">
            <a:extLst>
              <a:ext uri="{FF2B5EF4-FFF2-40B4-BE49-F238E27FC236}">
                <a16:creationId xmlns:a16="http://schemas.microsoft.com/office/drawing/2014/main" id="{787F4800-EBD6-4E78-ADA9-0A93E68DAA2A}"/>
              </a:ext>
            </a:extLst>
          </p:cNvPr>
          <p:cNvSpPr>
            <a:spLocks noGrp="1" noChangeArrowheads="1"/>
          </p:cNvSpPr>
          <p:nvPr>
            <p:ph type="body" sz="half" idx="1"/>
          </p:nvPr>
        </p:nvSpPr>
        <p:spPr>
          <a:xfrm>
            <a:off x="250825" y="908050"/>
            <a:ext cx="4635500" cy="5670550"/>
          </a:xfrm>
        </p:spPr>
        <p:txBody>
          <a:bodyPr/>
          <a:lstStyle/>
          <a:p>
            <a:pPr eaLnBrk="1" hangingPunct="1">
              <a:buFontTx/>
              <a:buNone/>
            </a:pPr>
            <a:r>
              <a:rPr lang="tr-TR" altLang="tr-TR" sz="1800"/>
              <a:t>Bitkiler havayı temizler, erozyonu önler, toprağa organik madde kazandırır. Tarih boyunca 3000 kadar bitki türünün beslenmede kullanıldığı ve bunların % 30 ‘unun gıda üretiminin çoğunu karşıladığı belirtilmektedir. Geri kalan türlerin de tarım için önemi büyüktür. Bugün Genetik Mühendisliği ve Biyoteknolojideki ilerlemeler sonucu, günümüzde kullanılan çeşitlere yabani akrabalarından gen aktarımı yapılarak zararlı böcek, hastalık, yabancı otlar ve kuraklığa dayanıklı yeni çeşitler elde edilmektedir. Bugün, tarımda kullanılmayan doğada bulunan birçok bitkinin gelecekte tarımda kullanılma potansiyeli vardır. </a:t>
            </a:r>
          </a:p>
          <a:p>
            <a:pPr eaLnBrk="1" hangingPunct="1"/>
            <a:endParaRPr lang="tr-TR" altLang="tr-TR" sz="2800"/>
          </a:p>
        </p:txBody>
      </p:sp>
      <p:pic>
        <p:nvPicPr>
          <p:cNvPr id="12292" name="Picture 7" descr="ot1">
            <a:extLst>
              <a:ext uri="{FF2B5EF4-FFF2-40B4-BE49-F238E27FC236}">
                <a16:creationId xmlns:a16="http://schemas.microsoft.com/office/drawing/2014/main" id="{667E7196-1C44-4A58-9C71-BA542E94841C}"/>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57788" y="1133475"/>
            <a:ext cx="3357562" cy="5040313"/>
          </a:xfrm>
          <a:noFill/>
        </p:spPr>
      </p:pic>
      <p:sp>
        <p:nvSpPr>
          <p:cNvPr id="12293" name="AutoShape 9">
            <a:hlinkClick r:id="rId3" action="ppaction://hlinksldjump" highlightClick="1"/>
            <a:extLst>
              <a:ext uri="{FF2B5EF4-FFF2-40B4-BE49-F238E27FC236}">
                <a16:creationId xmlns:a16="http://schemas.microsoft.com/office/drawing/2014/main" id="{1E9A942B-B7EF-46A9-A8F1-D2D5659F1A94}"/>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1000" fill="hold"/>
                                        <p:tgtEl>
                                          <p:spTgt spid="23556"/>
                                        </p:tgtEl>
                                        <p:attrNameLst>
                                          <p:attrName>ppt_w</p:attrName>
                                        </p:attrNameLst>
                                      </p:cBhvr>
                                      <p:tavLst>
                                        <p:tav tm="0">
                                          <p:val>
                                            <p:strVal val="#ppt_w*0.70"/>
                                          </p:val>
                                        </p:tav>
                                        <p:tav tm="100000">
                                          <p:val>
                                            <p:strVal val="#ppt_w"/>
                                          </p:val>
                                        </p:tav>
                                      </p:tavLst>
                                    </p:anim>
                                    <p:anim calcmode="lin" valueType="num">
                                      <p:cBhvr>
                                        <p:cTn id="8" dur="1000" fill="hold"/>
                                        <p:tgtEl>
                                          <p:spTgt spid="23556"/>
                                        </p:tgtEl>
                                        <p:attrNameLst>
                                          <p:attrName>ppt_h</p:attrName>
                                        </p:attrNameLst>
                                      </p:cBhvr>
                                      <p:tavLst>
                                        <p:tav tm="0">
                                          <p:val>
                                            <p:strVal val="#ppt_h"/>
                                          </p:val>
                                        </p:tav>
                                        <p:tav tm="100000">
                                          <p:val>
                                            <p:strVal val="#ppt_h"/>
                                          </p:val>
                                        </p:tav>
                                      </p:tavLst>
                                    </p:anim>
                                    <p:animEffect transition="in" filter="fade">
                                      <p:cBhvr>
                                        <p:cTn id="9" dur="1000"/>
                                        <p:tgtEl>
                                          <p:spTgt spid="2355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23557">
                                            <p:txEl>
                                              <p:pRg st="0" end="0"/>
                                            </p:txEl>
                                          </p:spTgt>
                                        </p:tgtEl>
                                        <p:attrNameLst>
                                          <p:attrName>style.visibility</p:attrName>
                                        </p:attrNameLst>
                                      </p:cBhvr>
                                      <p:to>
                                        <p:strVal val="visible"/>
                                      </p:to>
                                    </p:set>
                                    <p:anim calcmode="lin" valueType="num">
                                      <p:cBhvr>
                                        <p:cTn id="14" dur="500" fill="hold"/>
                                        <p:tgtEl>
                                          <p:spTgt spid="2355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355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355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355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355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85BE2787-9910-4702-B69D-4FD5C8F743AE}"/>
              </a:ext>
            </a:extLst>
          </p:cNvPr>
          <p:cNvSpPr>
            <a:spLocks noGrp="1" noChangeArrowheads="1"/>
          </p:cNvSpPr>
          <p:nvPr>
            <p:ph type="title"/>
          </p:nvPr>
        </p:nvSpPr>
        <p:spPr>
          <a:xfrm>
            <a:off x="457200" y="274638"/>
            <a:ext cx="8229600" cy="588962"/>
          </a:xfrm>
        </p:spPr>
        <p:txBody>
          <a:bodyPr/>
          <a:lstStyle/>
          <a:p>
            <a:pPr eaLnBrk="1" hangingPunct="1"/>
            <a:r>
              <a:rPr lang="tr-TR" altLang="tr-TR" sz="2800">
                <a:solidFill>
                  <a:srgbClr val="FF3300"/>
                </a:solidFill>
              </a:rPr>
              <a:t>HAYVAN ÇEŞİTLİLİĞİNİN ÖNEMİ</a:t>
            </a:r>
            <a:br>
              <a:rPr lang="tr-TR" altLang="tr-TR" sz="2800"/>
            </a:br>
            <a:endParaRPr lang="tr-TR" altLang="tr-TR" sz="2800"/>
          </a:p>
        </p:txBody>
      </p:sp>
      <p:sp>
        <p:nvSpPr>
          <p:cNvPr id="26628" name="Rectangle 4">
            <a:extLst>
              <a:ext uri="{FF2B5EF4-FFF2-40B4-BE49-F238E27FC236}">
                <a16:creationId xmlns:a16="http://schemas.microsoft.com/office/drawing/2014/main" id="{6D34A5EE-762F-473D-B55C-DBC01F7DB4B8}"/>
              </a:ext>
            </a:extLst>
          </p:cNvPr>
          <p:cNvSpPr>
            <a:spLocks noGrp="1" noChangeArrowheads="1"/>
          </p:cNvSpPr>
          <p:nvPr>
            <p:ph type="body" sz="half" idx="1"/>
          </p:nvPr>
        </p:nvSpPr>
        <p:spPr>
          <a:xfrm>
            <a:off x="0" y="954088"/>
            <a:ext cx="4816475" cy="5354637"/>
          </a:xfrm>
        </p:spPr>
        <p:txBody>
          <a:bodyPr/>
          <a:lstStyle/>
          <a:p>
            <a:pPr eaLnBrk="1" hangingPunct="1">
              <a:lnSpc>
                <a:spcPct val="90000"/>
              </a:lnSpc>
              <a:buFontTx/>
              <a:buNone/>
            </a:pPr>
            <a:r>
              <a:rPr lang="tr-TR" altLang="tr-TR" sz="1800"/>
              <a:t>İnsanlar, ilk çağlardan günümüze kadar hayvanları avlayarak, evcilleştirerek gıda kaynağı olarak, taşımacılıkta, giyimde ve tıpta kobay amaçlı kullanmışlardır. Yine kültüre alınan hayvanların yabani akrabaları, hayvan ıslahında kullanılmaktadır. Böceklere bakıldığında 1.200.000 böcek türünden, ancak 750 tür kültür bitkilerinde zararlı olmaktadır. Geri kalan türler bizim için faydalı türlerdir. Bunlardan bazıları tarımda zararlı türlerin üzerinde beslenerek bu türlerin savaşımında kullanılmaktadır. Bitkilerin büyük çoğunluğu tozlaşma için böceklere gereksinim duymaktadır. Böcekler, bitkilerin tozlaşmasını sağlayarak bitki yaşamının devamlılığı ve çeşitliliğine olanak vermekte ve ekosistemin devamlılığını sağlamaktadır. </a:t>
            </a:r>
            <a:endParaRPr lang="tr-TR" altLang="tr-TR" sz="2800"/>
          </a:p>
        </p:txBody>
      </p:sp>
      <p:pic>
        <p:nvPicPr>
          <p:cNvPr id="13316" name="Picture 6" descr="mal3">
            <a:extLst>
              <a:ext uri="{FF2B5EF4-FFF2-40B4-BE49-F238E27FC236}">
                <a16:creationId xmlns:a16="http://schemas.microsoft.com/office/drawing/2014/main" id="{C87CB5A6-79D7-447D-A05E-2D812C6FF3C7}"/>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021263" y="1493838"/>
            <a:ext cx="3805237" cy="4140200"/>
          </a:xfrm>
          <a:noFill/>
        </p:spPr>
      </p:pic>
      <p:sp>
        <p:nvSpPr>
          <p:cNvPr id="13317" name="AutoShape 8">
            <a:hlinkClick r:id="rId3" action="ppaction://hlinksldjump" highlightClick="1"/>
            <a:extLst>
              <a:ext uri="{FF2B5EF4-FFF2-40B4-BE49-F238E27FC236}">
                <a16:creationId xmlns:a16="http://schemas.microsoft.com/office/drawing/2014/main" id="{CB87D633-A2DF-41FA-AA2A-8321301FB65F}"/>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 calcmode="lin" valueType="num">
                                      <p:cBhvr>
                                        <p:cTn id="7" dur="1000" fill="hold"/>
                                        <p:tgtEl>
                                          <p:spTgt spid="26626"/>
                                        </p:tgtEl>
                                        <p:attrNameLst>
                                          <p:attrName>ppt_w</p:attrName>
                                        </p:attrNameLst>
                                      </p:cBhvr>
                                      <p:tavLst>
                                        <p:tav tm="0">
                                          <p:val>
                                            <p:strVal val="#ppt_w*0.70"/>
                                          </p:val>
                                        </p:tav>
                                        <p:tav tm="100000">
                                          <p:val>
                                            <p:strVal val="#ppt_w"/>
                                          </p:val>
                                        </p:tav>
                                      </p:tavLst>
                                    </p:anim>
                                    <p:anim calcmode="lin" valueType="num">
                                      <p:cBhvr>
                                        <p:cTn id="8" dur="1000" fill="hold"/>
                                        <p:tgtEl>
                                          <p:spTgt spid="26626"/>
                                        </p:tgtEl>
                                        <p:attrNameLst>
                                          <p:attrName>ppt_h</p:attrName>
                                        </p:attrNameLst>
                                      </p:cBhvr>
                                      <p:tavLst>
                                        <p:tav tm="0">
                                          <p:val>
                                            <p:strVal val="#ppt_h"/>
                                          </p:val>
                                        </p:tav>
                                        <p:tav tm="100000">
                                          <p:val>
                                            <p:strVal val="#ppt_h"/>
                                          </p:val>
                                        </p:tav>
                                      </p:tavLst>
                                    </p:anim>
                                    <p:animEffect transition="in" filter="fade">
                                      <p:cBhvr>
                                        <p:cTn id="9" dur="1000"/>
                                        <p:tgtEl>
                                          <p:spTgt spid="2662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26628">
                                            <p:txEl>
                                              <p:pRg st="0" end="0"/>
                                            </p:txEl>
                                          </p:spTgt>
                                        </p:tgtEl>
                                        <p:attrNameLst>
                                          <p:attrName>style.visibility</p:attrName>
                                        </p:attrNameLst>
                                      </p:cBhvr>
                                      <p:to>
                                        <p:strVal val="visible"/>
                                      </p:to>
                                    </p:set>
                                    <p:anim calcmode="lin" valueType="num">
                                      <p:cBhvr>
                                        <p:cTn id="14" dur="500" fill="hold"/>
                                        <p:tgtEl>
                                          <p:spTgt spid="2662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6628">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662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662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662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7FCD9489-E01C-4735-AF8E-8F02E1061A7B}"/>
              </a:ext>
            </a:extLst>
          </p:cNvPr>
          <p:cNvSpPr>
            <a:spLocks noGrp="1" noChangeArrowheads="1"/>
          </p:cNvSpPr>
          <p:nvPr>
            <p:ph type="title"/>
          </p:nvPr>
        </p:nvSpPr>
        <p:spPr>
          <a:xfrm>
            <a:off x="431800" y="684213"/>
            <a:ext cx="8229600" cy="723900"/>
          </a:xfrm>
        </p:spPr>
        <p:txBody>
          <a:bodyPr/>
          <a:lstStyle/>
          <a:p>
            <a:pPr eaLnBrk="1" hangingPunct="1"/>
            <a:r>
              <a:rPr lang="tr-TR" altLang="tr-TR" sz="2800">
                <a:solidFill>
                  <a:srgbClr val="FF3300"/>
                </a:solidFill>
              </a:rPr>
              <a:t>Biyolojik Çeşitlilik Sözleşmesi</a:t>
            </a:r>
            <a:br>
              <a:rPr lang="tr-TR" altLang="tr-TR" sz="2800"/>
            </a:br>
            <a:endParaRPr lang="tr-TR" altLang="tr-TR" sz="2800"/>
          </a:p>
        </p:txBody>
      </p:sp>
      <p:sp>
        <p:nvSpPr>
          <p:cNvPr id="28675" name="Rectangle 3">
            <a:extLst>
              <a:ext uri="{FF2B5EF4-FFF2-40B4-BE49-F238E27FC236}">
                <a16:creationId xmlns:a16="http://schemas.microsoft.com/office/drawing/2014/main" id="{2DDB95D0-C656-47D7-9B5A-2FB5F704BA4B}"/>
              </a:ext>
            </a:extLst>
          </p:cNvPr>
          <p:cNvSpPr>
            <a:spLocks noGrp="1" noChangeArrowheads="1"/>
          </p:cNvSpPr>
          <p:nvPr>
            <p:ph type="body" idx="1"/>
          </p:nvPr>
        </p:nvSpPr>
        <p:spPr>
          <a:xfrm>
            <a:off x="476250" y="1493838"/>
            <a:ext cx="8229600" cy="4525962"/>
          </a:xfrm>
        </p:spPr>
        <p:txBody>
          <a:bodyPr/>
          <a:lstStyle/>
          <a:p>
            <a:pPr eaLnBrk="1" hangingPunct="1">
              <a:lnSpc>
                <a:spcPct val="80000"/>
              </a:lnSpc>
              <a:buFontTx/>
              <a:buNone/>
            </a:pPr>
            <a:r>
              <a:rPr lang="tr-TR" altLang="tr-TR" sz="1800"/>
              <a:t>1992 BM Rio Zirvesi’nde biyolojik çeşitliliğin mevcut ve gelecek nesillerin yararına korunmasını ve sürdürülebilir şekilde kullanılmasını hedef alan sözleşmedir. 1992 Rio Çevre Zirvesi’nin en somut sonuçlarından birisi, Biyolojik Çeşitlilik Sözleşmesi’nin imzaya açılması olmuştur. 1994 yılında yeterli sayıda ülkenin yasama organlarınca onaylanarak yürürlüğe giren sözleşme, TBMM tarafından Aralık 1996’da kabul edilmiştir. Böylece ülkemiz antlaşmaya taraf olmuştur. Bağlayıcı bir sözleşme olan Biyolojik Çeşitlilik Sözleşmesi taraflarına bazı yükümlülükler getirmektedir. </a:t>
            </a:r>
          </a:p>
          <a:p>
            <a:pPr eaLnBrk="1" hangingPunct="1">
              <a:lnSpc>
                <a:spcPct val="80000"/>
              </a:lnSpc>
              <a:buFontTx/>
              <a:buNone/>
            </a:pPr>
            <a:r>
              <a:rPr lang="tr-TR" altLang="tr-TR" sz="1800"/>
              <a:t> Bunları kısaca şöyle özetleyebiliriz: </a:t>
            </a:r>
          </a:p>
          <a:p>
            <a:pPr eaLnBrk="1" hangingPunct="1">
              <a:lnSpc>
                <a:spcPct val="80000"/>
              </a:lnSpc>
            </a:pPr>
            <a:r>
              <a:rPr lang="tr-TR" altLang="tr-TR" sz="1800"/>
              <a:t> Ulusal stratejilerin belirlenmesi, bir eylem plan ve programının oluşturulması.</a:t>
            </a:r>
          </a:p>
          <a:p>
            <a:pPr eaLnBrk="1" hangingPunct="1">
              <a:lnSpc>
                <a:spcPct val="80000"/>
              </a:lnSpc>
            </a:pPr>
            <a:r>
              <a:rPr lang="tr-TR" altLang="tr-TR" sz="1800"/>
              <a:t> Biyolojik çeşitliliğin acil olarak korunma gereksinimi olan türlere veya mekanlara öncelik verilerek izlenmesi.</a:t>
            </a:r>
          </a:p>
          <a:p>
            <a:pPr eaLnBrk="1" hangingPunct="1">
              <a:lnSpc>
                <a:spcPct val="80000"/>
              </a:lnSpc>
            </a:pPr>
            <a:r>
              <a:rPr lang="tr-TR" altLang="tr-TR" sz="1800"/>
              <a:t> Koruma alanlarının belirlenmesi ve kurulması</a:t>
            </a:r>
          </a:p>
          <a:p>
            <a:pPr eaLnBrk="1" hangingPunct="1">
              <a:lnSpc>
                <a:spcPct val="80000"/>
              </a:lnSpc>
            </a:pPr>
            <a:r>
              <a:rPr lang="tr-TR" altLang="tr-TR" sz="1800"/>
              <a:t> Koruma altına alınmayan bölgelerde de doğa ve kaynakların kullanımında sürdürülebilirlik ilkesinin geçerli olması.</a:t>
            </a:r>
          </a:p>
        </p:txBody>
      </p:sp>
      <p:sp>
        <p:nvSpPr>
          <p:cNvPr id="14340" name="AutoShape 5">
            <a:hlinkClick r:id="rId2" action="ppaction://hlinksldjump" highlightClick="1"/>
            <a:extLst>
              <a:ext uri="{FF2B5EF4-FFF2-40B4-BE49-F238E27FC236}">
                <a16:creationId xmlns:a16="http://schemas.microsoft.com/office/drawing/2014/main" id="{BC31AEBB-A741-46BB-B38A-FDB43879A3F4}"/>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674"/>
                                        </p:tgtEl>
                                        <p:attrNameLst>
                                          <p:attrName>style.visibility</p:attrName>
                                        </p:attrNameLst>
                                      </p:cBhvr>
                                      <p:to>
                                        <p:strVal val="visible"/>
                                      </p:to>
                                    </p:set>
                                    <p:anim calcmode="lin" valueType="num">
                                      <p:cBhvr>
                                        <p:cTn id="7" dur="1000" fill="hold"/>
                                        <p:tgtEl>
                                          <p:spTgt spid="28674"/>
                                        </p:tgtEl>
                                        <p:attrNameLst>
                                          <p:attrName>ppt_w</p:attrName>
                                        </p:attrNameLst>
                                      </p:cBhvr>
                                      <p:tavLst>
                                        <p:tav tm="0">
                                          <p:val>
                                            <p:strVal val="#ppt_w*0.70"/>
                                          </p:val>
                                        </p:tav>
                                        <p:tav tm="100000">
                                          <p:val>
                                            <p:strVal val="#ppt_w"/>
                                          </p:val>
                                        </p:tav>
                                      </p:tavLst>
                                    </p:anim>
                                    <p:anim calcmode="lin" valueType="num">
                                      <p:cBhvr>
                                        <p:cTn id="8" dur="1000" fill="hold"/>
                                        <p:tgtEl>
                                          <p:spTgt spid="28674"/>
                                        </p:tgtEl>
                                        <p:attrNameLst>
                                          <p:attrName>ppt_h</p:attrName>
                                        </p:attrNameLst>
                                      </p:cBhvr>
                                      <p:tavLst>
                                        <p:tav tm="0">
                                          <p:val>
                                            <p:strVal val="#ppt_h"/>
                                          </p:val>
                                        </p:tav>
                                        <p:tav tm="100000">
                                          <p:val>
                                            <p:strVal val="#ppt_h"/>
                                          </p:val>
                                        </p:tav>
                                      </p:tavLst>
                                    </p:anim>
                                    <p:animEffect transition="in" filter="fade">
                                      <p:cBhvr>
                                        <p:cTn id="9" dur="1000"/>
                                        <p:tgtEl>
                                          <p:spTgt spid="2867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grpId="0" nodeType="clickEffect">
                                  <p:stCondLst>
                                    <p:cond delay="0"/>
                                  </p:stCondLst>
                                  <p:iterate type="lt">
                                    <p:tmPct val="10000"/>
                                  </p:iterate>
                                  <p:childTnLst>
                                    <p:set>
                                      <p:cBhvr>
                                        <p:cTn id="13" dur="1" fill="hold">
                                          <p:stCondLst>
                                            <p:cond delay="0"/>
                                          </p:stCondLst>
                                        </p:cTn>
                                        <p:tgtEl>
                                          <p:spTgt spid="28675">
                                            <p:txEl>
                                              <p:pRg st="0" end="0"/>
                                            </p:txEl>
                                          </p:spTgt>
                                        </p:tgtEl>
                                        <p:attrNameLst>
                                          <p:attrName>style.visibility</p:attrName>
                                        </p:attrNameLst>
                                      </p:cBhvr>
                                      <p:to>
                                        <p:strVal val="visible"/>
                                      </p:to>
                                    </p:set>
                                    <p:anim calcmode="lin" valueType="num">
                                      <p:cBhvr>
                                        <p:cTn id="14" dur="500" fill="hold"/>
                                        <p:tgtEl>
                                          <p:spTgt spid="2867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28675">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2867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2867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28675">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grpId="0" nodeType="clickEffect">
                                  <p:stCondLst>
                                    <p:cond delay="0"/>
                                  </p:stCondLst>
                                  <p:iterate type="lt">
                                    <p:tmPct val="10000"/>
                                  </p:iterate>
                                  <p:childTnLst>
                                    <p:set>
                                      <p:cBhvr>
                                        <p:cTn id="22" dur="1" fill="hold">
                                          <p:stCondLst>
                                            <p:cond delay="0"/>
                                          </p:stCondLst>
                                        </p:cTn>
                                        <p:tgtEl>
                                          <p:spTgt spid="28675">
                                            <p:txEl>
                                              <p:pRg st="1" end="1"/>
                                            </p:txEl>
                                          </p:spTgt>
                                        </p:tgtEl>
                                        <p:attrNameLst>
                                          <p:attrName>style.visibility</p:attrName>
                                        </p:attrNameLst>
                                      </p:cBhvr>
                                      <p:to>
                                        <p:strVal val="visible"/>
                                      </p:to>
                                    </p:set>
                                    <p:anim calcmode="lin" valueType="num">
                                      <p:cBhvr>
                                        <p:cTn id="23" dur="500" fill="hold"/>
                                        <p:tgtEl>
                                          <p:spTgt spid="2867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28675">
                                            <p:txEl>
                                              <p:pRg st="1" end="1"/>
                                            </p:txEl>
                                          </p:spTgt>
                                        </p:tgtEl>
                                        <p:attrNameLst>
                                          <p:attrName>ppt_y</p:attrName>
                                        </p:attrNameLst>
                                      </p:cBhvr>
                                      <p:tavLst>
                                        <p:tav tm="0">
                                          <p:val>
                                            <p:strVal val="#ppt_y"/>
                                          </p:val>
                                        </p:tav>
                                        <p:tav tm="100000">
                                          <p:val>
                                            <p:strVal val="#ppt_y"/>
                                          </p:val>
                                        </p:tav>
                                      </p:tavLst>
                                    </p:anim>
                                    <p:anim calcmode="lin" valueType="num">
                                      <p:cBhvr>
                                        <p:cTn id="25" dur="500" fill="hold"/>
                                        <p:tgtEl>
                                          <p:spTgt spid="2867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2867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28675">
                                            <p:txEl>
                                              <p:pRg st="1" end="1"/>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28675">
                                            <p:txEl>
                                              <p:pRg st="2" end="2"/>
                                            </p:txEl>
                                          </p:spTgt>
                                        </p:tgtEl>
                                        <p:attrNameLst>
                                          <p:attrName>style.visibility</p:attrName>
                                        </p:attrNameLst>
                                      </p:cBhvr>
                                      <p:to>
                                        <p:strVal val="visible"/>
                                      </p:to>
                                    </p:set>
                                    <p:anim calcmode="lin" valueType="num">
                                      <p:cBhvr>
                                        <p:cTn id="32" dur="500" fill="hold"/>
                                        <p:tgtEl>
                                          <p:spTgt spid="28675">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28675">
                                            <p:txEl>
                                              <p:pRg st="2" end="2"/>
                                            </p:txEl>
                                          </p:spTgt>
                                        </p:tgtEl>
                                        <p:attrNameLst>
                                          <p:attrName>ppt_y</p:attrName>
                                        </p:attrNameLst>
                                      </p:cBhvr>
                                      <p:tavLst>
                                        <p:tav tm="0">
                                          <p:val>
                                            <p:strVal val="#ppt_y"/>
                                          </p:val>
                                        </p:tav>
                                        <p:tav tm="100000">
                                          <p:val>
                                            <p:strVal val="#ppt_y"/>
                                          </p:val>
                                        </p:tav>
                                      </p:tavLst>
                                    </p:anim>
                                    <p:anim calcmode="lin" valueType="num">
                                      <p:cBhvr>
                                        <p:cTn id="34" dur="500" fill="hold"/>
                                        <p:tgtEl>
                                          <p:spTgt spid="28675">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28675">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tmFilter="0,0; .5, 1; 1, 1"/>
                                        <p:tgtEl>
                                          <p:spTgt spid="28675">
                                            <p:txEl>
                                              <p:pRg st="2" end="2"/>
                                            </p:txEl>
                                          </p:spTgt>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41" presetClass="entr" presetSubtype="0" fill="hold" grpId="0" nodeType="clickEffect">
                                  <p:stCondLst>
                                    <p:cond delay="0"/>
                                  </p:stCondLst>
                                  <p:iterate type="lt">
                                    <p:tmPct val="10000"/>
                                  </p:iterate>
                                  <p:childTnLst>
                                    <p:set>
                                      <p:cBhvr>
                                        <p:cTn id="40" dur="1" fill="hold">
                                          <p:stCondLst>
                                            <p:cond delay="0"/>
                                          </p:stCondLst>
                                        </p:cTn>
                                        <p:tgtEl>
                                          <p:spTgt spid="28675">
                                            <p:txEl>
                                              <p:pRg st="3" end="3"/>
                                            </p:txEl>
                                          </p:spTgt>
                                        </p:tgtEl>
                                        <p:attrNameLst>
                                          <p:attrName>style.visibility</p:attrName>
                                        </p:attrNameLst>
                                      </p:cBhvr>
                                      <p:to>
                                        <p:strVal val="visible"/>
                                      </p:to>
                                    </p:set>
                                    <p:anim calcmode="lin" valueType="num">
                                      <p:cBhvr>
                                        <p:cTn id="41" dur="500" fill="hold"/>
                                        <p:tgtEl>
                                          <p:spTgt spid="2867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28675">
                                            <p:txEl>
                                              <p:pRg st="3" end="3"/>
                                            </p:txEl>
                                          </p:spTgt>
                                        </p:tgtEl>
                                        <p:attrNameLst>
                                          <p:attrName>ppt_y</p:attrName>
                                        </p:attrNameLst>
                                      </p:cBhvr>
                                      <p:tavLst>
                                        <p:tav tm="0">
                                          <p:val>
                                            <p:strVal val="#ppt_y"/>
                                          </p:val>
                                        </p:tav>
                                        <p:tav tm="100000">
                                          <p:val>
                                            <p:strVal val="#ppt_y"/>
                                          </p:val>
                                        </p:tav>
                                      </p:tavLst>
                                    </p:anim>
                                    <p:anim calcmode="lin" valueType="num">
                                      <p:cBhvr>
                                        <p:cTn id="43" dur="500" fill="hold"/>
                                        <p:tgtEl>
                                          <p:spTgt spid="2867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2867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28675">
                                            <p:txEl>
                                              <p:pRg st="3" end="3"/>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1" presetClass="entr" presetSubtype="0" fill="hold" grpId="0" nodeType="clickEffect">
                                  <p:stCondLst>
                                    <p:cond delay="0"/>
                                  </p:stCondLst>
                                  <p:iterate type="lt">
                                    <p:tmPct val="10000"/>
                                  </p:iterate>
                                  <p:childTnLst>
                                    <p:set>
                                      <p:cBhvr>
                                        <p:cTn id="49" dur="1" fill="hold">
                                          <p:stCondLst>
                                            <p:cond delay="0"/>
                                          </p:stCondLst>
                                        </p:cTn>
                                        <p:tgtEl>
                                          <p:spTgt spid="28675">
                                            <p:txEl>
                                              <p:pRg st="4" end="4"/>
                                            </p:txEl>
                                          </p:spTgt>
                                        </p:tgtEl>
                                        <p:attrNameLst>
                                          <p:attrName>style.visibility</p:attrName>
                                        </p:attrNameLst>
                                      </p:cBhvr>
                                      <p:to>
                                        <p:strVal val="visible"/>
                                      </p:to>
                                    </p:set>
                                    <p:anim calcmode="lin" valueType="num">
                                      <p:cBhvr>
                                        <p:cTn id="50" dur="500" fill="hold"/>
                                        <p:tgtEl>
                                          <p:spTgt spid="28675">
                                            <p:txEl>
                                              <p:pRg st="4" end="4"/>
                                            </p:txEl>
                                          </p:spTgt>
                                        </p:tgtEl>
                                        <p:attrNameLst>
                                          <p:attrName>ppt_x</p:attrName>
                                        </p:attrNameLst>
                                      </p:cBhvr>
                                      <p:tavLst>
                                        <p:tav tm="0">
                                          <p:val>
                                            <p:strVal val="#ppt_x"/>
                                          </p:val>
                                        </p:tav>
                                        <p:tav tm="50000">
                                          <p:val>
                                            <p:strVal val="#ppt_x+.1"/>
                                          </p:val>
                                        </p:tav>
                                        <p:tav tm="100000">
                                          <p:val>
                                            <p:strVal val="#ppt_x"/>
                                          </p:val>
                                        </p:tav>
                                      </p:tavLst>
                                    </p:anim>
                                    <p:anim calcmode="lin" valueType="num">
                                      <p:cBhvr>
                                        <p:cTn id="51" dur="500" fill="hold"/>
                                        <p:tgtEl>
                                          <p:spTgt spid="28675">
                                            <p:txEl>
                                              <p:pRg st="4" end="4"/>
                                            </p:txEl>
                                          </p:spTgt>
                                        </p:tgtEl>
                                        <p:attrNameLst>
                                          <p:attrName>ppt_y</p:attrName>
                                        </p:attrNameLst>
                                      </p:cBhvr>
                                      <p:tavLst>
                                        <p:tav tm="0">
                                          <p:val>
                                            <p:strVal val="#ppt_y"/>
                                          </p:val>
                                        </p:tav>
                                        <p:tav tm="100000">
                                          <p:val>
                                            <p:strVal val="#ppt_y"/>
                                          </p:val>
                                        </p:tav>
                                      </p:tavLst>
                                    </p:anim>
                                    <p:anim calcmode="lin" valueType="num">
                                      <p:cBhvr>
                                        <p:cTn id="52" dur="500" fill="hold"/>
                                        <p:tgtEl>
                                          <p:spTgt spid="28675">
                                            <p:txEl>
                                              <p:pRg st="4" end="4"/>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3" dur="500" fill="hold"/>
                                        <p:tgtEl>
                                          <p:spTgt spid="28675">
                                            <p:txEl>
                                              <p:pRg st="4" end="4"/>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4" dur="500" tmFilter="0,0; .5, 1; 1, 1"/>
                                        <p:tgtEl>
                                          <p:spTgt spid="28675">
                                            <p:txEl>
                                              <p:pRg st="4" end="4"/>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41" presetClass="entr" presetSubtype="0" fill="hold" grpId="0" nodeType="clickEffect">
                                  <p:stCondLst>
                                    <p:cond delay="0"/>
                                  </p:stCondLst>
                                  <p:iterate type="lt">
                                    <p:tmPct val="10000"/>
                                  </p:iterate>
                                  <p:childTnLst>
                                    <p:set>
                                      <p:cBhvr>
                                        <p:cTn id="58" dur="1" fill="hold">
                                          <p:stCondLst>
                                            <p:cond delay="0"/>
                                          </p:stCondLst>
                                        </p:cTn>
                                        <p:tgtEl>
                                          <p:spTgt spid="28675">
                                            <p:txEl>
                                              <p:pRg st="5" end="5"/>
                                            </p:txEl>
                                          </p:spTgt>
                                        </p:tgtEl>
                                        <p:attrNameLst>
                                          <p:attrName>style.visibility</p:attrName>
                                        </p:attrNameLst>
                                      </p:cBhvr>
                                      <p:to>
                                        <p:strVal val="visible"/>
                                      </p:to>
                                    </p:set>
                                    <p:anim calcmode="lin" valueType="num">
                                      <p:cBhvr>
                                        <p:cTn id="59" dur="500" fill="hold"/>
                                        <p:tgtEl>
                                          <p:spTgt spid="2867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60" dur="500" fill="hold"/>
                                        <p:tgtEl>
                                          <p:spTgt spid="28675">
                                            <p:txEl>
                                              <p:pRg st="5" end="5"/>
                                            </p:txEl>
                                          </p:spTgt>
                                        </p:tgtEl>
                                        <p:attrNameLst>
                                          <p:attrName>ppt_y</p:attrName>
                                        </p:attrNameLst>
                                      </p:cBhvr>
                                      <p:tavLst>
                                        <p:tav tm="0">
                                          <p:val>
                                            <p:strVal val="#ppt_y"/>
                                          </p:val>
                                        </p:tav>
                                        <p:tav tm="100000">
                                          <p:val>
                                            <p:strVal val="#ppt_y"/>
                                          </p:val>
                                        </p:tav>
                                      </p:tavLst>
                                    </p:anim>
                                    <p:anim calcmode="lin" valueType="num">
                                      <p:cBhvr>
                                        <p:cTn id="61" dur="500" fill="hold"/>
                                        <p:tgtEl>
                                          <p:spTgt spid="2867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2" dur="500" fill="hold"/>
                                        <p:tgtEl>
                                          <p:spTgt spid="2867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3" dur="500" tmFilter="0,0; .5, 1; 1, 1"/>
                                        <p:tgtEl>
                                          <p:spTgt spid="2867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AD038D67-7059-4D59-A0E2-36992103AAD1}"/>
              </a:ext>
            </a:extLst>
          </p:cNvPr>
          <p:cNvSpPr>
            <a:spLocks noGrp="1" noChangeArrowheads="1"/>
          </p:cNvSpPr>
          <p:nvPr>
            <p:ph type="body" idx="1"/>
          </p:nvPr>
        </p:nvSpPr>
        <p:spPr>
          <a:xfrm>
            <a:off x="431800" y="863600"/>
            <a:ext cx="8229600" cy="4995863"/>
          </a:xfrm>
        </p:spPr>
        <p:txBody>
          <a:bodyPr/>
          <a:lstStyle/>
          <a:p>
            <a:pPr eaLnBrk="1" hangingPunct="1">
              <a:lnSpc>
                <a:spcPct val="90000"/>
              </a:lnSpc>
            </a:pPr>
            <a:r>
              <a:rPr lang="tr-TR" altLang="tr-TR" sz="2000"/>
              <a:t> Sözleşmenin uygulanması için gerekli yasal ve idari düzenlemelerin yapılması.</a:t>
            </a:r>
          </a:p>
          <a:p>
            <a:pPr eaLnBrk="1" hangingPunct="1">
              <a:lnSpc>
                <a:spcPct val="90000"/>
              </a:lnSpc>
            </a:pPr>
            <a:r>
              <a:rPr lang="tr-TR" altLang="tr-TR" sz="2000"/>
              <a:t> Halkın biyolojik çeşitliliğin değeri ve önemi konusunda eğitilmesi.</a:t>
            </a:r>
          </a:p>
          <a:p>
            <a:pPr eaLnBrk="1" hangingPunct="1">
              <a:lnSpc>
                <a:spcPct val="90000"/>
              </a:lnSpc>
            </a:pPr>
            <a:r>
              <a:rPr lang="tr-TR" altLang="tr-TR" sz="2000"/>
              <a:t> Bu konuda yapılan araştırmaların ve bulguların ülkeler arasında serbestçe paylaşılması</a:t>
            </a:r>
          </a:p>
          <a:p>
            <a:pPr eaLnBrk="1" hangingPunct="1">
              <a:lnSpc>
                <a:spcPct val="90000"/>
              </a:lnSpc>
            </a:pPr>
            <a:r>
              <a:rPr lang="tr-TR" altLang="tr-TR" sz="2000"/>
              <a:t> Kalkınmış ülkelerin, biyolojik çeşitliliğin korunabilmesi için kalkınmakta olan ülkelere gerekli parasal ve teknik yardımları sağlamaları.</a:t>
            </a:r>
          </a:p>
          <a:p>
            <a:pPr eaLnBrk="1" hangingPunct="1">
              <a:lnSpc>
                <a:spcPct val="90000"/>
              </a:lnSpc>
            </a:pPr>
            <a:endParaRPr lang="tr-TR" altLang="tr-TR" sz="2000"/>
          </a:p>
          <a:p>
            <a:pPr eaLnBrk="1" hangingPunct="1">
              <a:lnSpc>
                <a:spcPct val="90000"/>
              </a:lnSpc>
              <a:buFontTx/>
              <a:buNone/>
            </a:pPr>
            <a:r>
              <a:rPr lang="tr-TR" altLang="tr-TR" sz="2000"/>
              <a:t>    Çevre ve Orman Bakanlığı Doğa Koruma ve Milli Parklar Genel Müdürlüğü tarafından GEF mali desteğiyle ve ilgili bütün kurum ve kuruluşların yanı sıra çeşitli üniversiteler ve sivil toplum örgütlerinin katılımıyla Türkiye Ulusal Biyolojik Çeşitlilik Stratejisi ve Eylem Planı 2007 yılında hazırlanmış ve 2008 yılında ilgili kurumlara dağıtılmıştır.</a:t>
            </a:r>
          </a:p>
        </p:txBody>
      </p:sp>
      <p:sp>
        <p:nvSpPr>
          <p:cNvPr id="15363" name="AutoShape 5">
            <a:hlinkClick r:id="rId2" action="ppaction://hlinksldjump" highlightClick="1"/>
            <a:extLst>
              <a:ext uri="{FF2B5EF4-FFF2-40B4-BE49-F238E27FC236}">
                <a16:creationId xmlns:a16="http://schemas.microsoft.com/office/drawing/2014/main" id="{62F8B0BE-569E-433C-9DE0-A71871EBCBF5}"/>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9699">
                                            <p:txEl>
                                              <p:pRg st="0" end="0"/>
                                            </p:txEl>
                                          </p:spTgt>
                                        </p:tgtEl>
                                        <p:attrNameLst>
                                          <p:attrName>style.visibility</p:attrName>
                                        </p:attrNameLst>
                                      </p:cBhvr>
                                      <p:to>
                                        <p:strVal val="visible"/>
                                      </p:to>
                                    </p:set>
                                    <p:anim calcmode="lin" valueType="num">
                                      <p:cBhvr>
                                        <p:cTn id="7" dur="500" fill="hold"/>
                                        <p:tgtEl>
                                          <p:spTgt spid="2969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969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2969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969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9699">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29699">
                                            <p:txEl>
                                              <p:pRg st="1" end="1"/>
                                            </p:txEl>
                                          </p:spTgt>
                                        </p:tgtEl>
                                        <p:attrNameLst>
                                          <p:attrName>style.visibility</p:attrName>
                                        </p:attrNameLst>
                                      </p:cBhvr>
                                      <p:to>
                                        <p:strVal val="visible"/>
                                      </p:to>
                                    </p:set>
                                    <p:anim calcmode="lin" valueType="num">
                                      <p:cBhvr>
                                        <p:cTn id="16" dur="500" fill="hold"/>
                                        <p:tgtEl>
                                          <p:spTgt spid="29699">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29699">
                                            <p:txEl>
                                              <p:pRg st="1" end="1"/>
                                            </p:txEl>
                                          </p:spTgt>
                                        </p:tgtEl>
                                        <p:attrNameLst>
                                          <p:attrName>ppt_y</p:attrName>
                                        </p:attrNameLst>
                                      </p:cBhvr>
                                      <p:tavLst>
                                        <p:tav tm="0">
                                          <p:val>
                                            <p:strVal val="#ppt_y"/>
                                          </p:val>
                                        </p:tav>
                                        <p:tav tm="100000">
                                          <p:val>
                                            <p:strVal val="#ppt_y"/>
                                          </p:val>
                                        </p:tav>
                                      </p:tavLst>
                                    </p:anim>
                                    <p:anim calcmode="lin" valueType="num">
                                      <p:cBhvr>
                                        <p:cTn id="18" dur="500" fill="hold"/>
                                        <p:tgtEl>
                                          <p:spTgt spid="29699">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29699">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29699">
                                            <p:txEl>
                                              <p:pRg st="1" end="1"/>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29699">
                                            <p:txEl>
                                              <p:pRg st="2" end="2"/>
                                            </p:txEl>
                                          </p:spTgt>
                                        </p:tgtEl>
                                        <p:attrNameLst>
                                          <p:attrName>style.visibility</p:attrName>
                                        </p:attrNameLst>
                                      </p:cBhvr>
                                      <p:to>
                                        <p:strVal val="visible"/>
                                      </p:to>
                                    </p:set>
                                    <p:anim calcmode="lin" valueType="num">
                                      <p:cBhvr>
                                        <p:cTn id="25" dur="500" fill="hold"/>
                                        <p:tgtEl>
                                          <p:spTgt spid="29699">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29699">
                                            <p:txEl>
                                              <p:pRg st="2" end="2"/>
                                            </p:txEl>
                                          </p:spTgt>
                                        </p:tgtEl>
                                        <p:attrNameLst>
                                          <p:attrName>ppt_y</p:attrName>
                                        </p:attrNameLst>
                                      </p:cBhvr>
                                      <p:tavLst>
                                        <p:tav tm="0">
                                          <p:val>
                                            <p:strVal val="#ppt_y"/>
                                          </p:val>
                                        </p:tav>
                                        <p:tav tm="100000">
                                          <p:val>
                                            <p:strVal val="#ppt_y"/>
                                          </p:val>
                                        </p:tav>
                                      </p:tavLst>
                                    </p:anim>
                                    <p:anim calcmode="lin" valueType="num">
                                      <p:cBhvr>
                                        <p:cTn id="27" dur="500" fill="hold"/>
                                        <p:tgtEl>
                                          <p:spTgt spid="29699">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29699">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29699">
                                            <p:txEl>
                                              <p:pRg st="2" end="2"/>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29699">
                                            <p:txEl>
                                              <p:pRg st="3" end="3"/>
                                            </p:txEl>
                                          </p:spTgt>
                                        </p:tgtEl>
                                        <p:attrNameLst>
                                          <p:attrName>style.visibility</p:attrName>
                                        </p:attrNameLst>
                                      </p:cBhvr>
                                      <p:to>
                                        <p:strVal val="visible"/>
                                      </p:to>
                                    </p:set>
                                    <p:anim calcmode="lin" valueType="num">
                                      <p:cBhvr>
                                        <p:cTn id="34" dur="500" fill="hold"/>
                                        <p:tgtEl>
                                          <p:spTgt spid="29699">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29699">
                                            <p:txEl>
                                              <p:pRg st="3" end="3"/>
                                            </p:txEl>
                                          </p:spTgt>
                                        </p:tgtEl>
                                        <p:attrNameLst>
                                          <p:attrName>ppt_y</p:attrName>
                                        </p:attrNameLst>
                                      </p:cBhvr>
                                      <p:tavLst>
                                        <p:tav tm="0">
                                          <p:val>
                                            <p:strVal val="#ppt_y"/>
                                          </p:val>
                                        </p:tav>
                                        <p:tav tm="100000">
                                          <p:val>
                                            <p:strVal val="#ppt_y"/>
                                          </p:val>
                                        </p:tav>
                                      </p:tavLst>
                                    </p:anim>
                                    <p:anim calcmode="lin" valueType="num">
                                      <p:cBhvr>
                                        <p:cTn id="36" dur="500" fill="hold"/>
                                        <p:tgtEl>
                                          <p:spTgt spid="29699">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29699">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29699">
                                            <p:txEl>
                                              <p:pRg st="3" end="3"/>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29699">
                                            <p:txEl>
                                              <p:pRg st="5" end="5"/>
                                            </p:txEl>
                                          </p:spTgt>
                                        </p:tgtEl>
                                        <p:attrNameLst>
                                          <p:attrName>style.visibility</p:attrName>
                                        </p:attrNameLst>
                                      </p:cBhvr>
                                      <p:to>
                                        <p:strVal val="visible"/>
                                      </p:to>
                                    </p:set>
                                    <p:anim calcmode="lin" valueType="num">
                                      <p:cBhvr>
                                        <p:cTn id="43" dur="500" fill="hold"/>
                                        <p:tgtEl>
                                          <p:spTgt spid="29699">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29699">
                                            <p:txEl>
                                              <p:pRg st="5" end="5"/>
                                            </p:txEl>
                                          </p:spTgt>
                                        </p:tgtEl>
                                        <p:attrNameLst>
                                          <p:attrName>ppt_y</p:attrName>
                                        </p:attrNameLst>
                                      </p:cBhvr>
                                      <p:tavLst>
                                        <p:tav tm="0">
                                          <p:val>
                                            <p:strVal val="#ppt_y"/>
                                          </p:val>
                                        </p:tav>
                                        <p:tav tm="100000">
                                          <p:val>
                                            <p:strVal val="#ppt_y"/>
                                          </p:val>
                                        </p:tav>
                                      </p:tavLst>
                                    </p:anim>
                                    <p:anim calcmode="lin" valueType="num">
                                      <p:cBhvr>
                                        <p:cTn id="45" dur="500" fill="hold"/>
                                        <p:tgtEl>
                                          <p:spTgt spid="29699">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29699">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4">
            <a:hlinkClick r:id="rId2" action="ppaction://hlinksldjump" highlightClick="1"/>
            <a:extLst>
              <a:ext uri="{FF2B5EF4-FFF2-40B4-BE49-F238E27FC236}">
                <a16:creationId xmlns:a16="http://schemas.microsoft.com/office/drawing/2014/main" id="{56E9B3C8-5962-43D9-9522-9178FD02806B}"/>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
        <p:nvSpPr>
          <p:cNvPr id="16387" name="AutoShape 5">
            <a:extLst>
              <a:ext uri="{FF2B5EF4-FFF2-40B4-BE49-F238E27FC236}">
                <a16:creationId xmlns:a16="http://schemas.microsoft.com/office/drawing/2014/main" id="{2A99D596-18C2-4C63-88BE-2B9D8F3A459B}"/>
              </a:ext>
            </a:extLst>
          </p:cNvPr>
          <p:cNvSpPr>
            <a:spLocks noChangeArrowheads="1"/>
          </p:cNvSpPr>
          <p:nvPr/>
        </p:nvSpPr>
        <p:spPr bwMode="auto">
          <a:xfrm>
            <a:off x="7947025" y="6443663"/>
            <a:ext cx="855663" cy="414337"/>
          </a:xfrm>
          <a:prstGeom prst="wave">
            <a:avLst>
              <a:gd name="adj1" fmla="val 13005"/>
              <a:gd name="adj2" fmla="val 0"/>
            </a:avLst>
          </a:prstGeom>
          <a:solidFill>
            <a:schemeClr val="accent1"/>
          </a:solidFill>
          <a:ln w="9525">
            <a:solidFill>
              <a:schemeClr val="tx1"/>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b="1">
                <a:latin typeface="Comic Sans MS" panose="030F0702030302020204" pitchFamily="66" charset="0"/>
              </a:rPr>
              <a:t>BİTİR..</a:t>
            </a:r>
          </a:p>
        </p:txBody>
      </p:sp>
      <p:sp>
        <p:nvSpPr>
          <p:cNvPr id="16388" name="Rectangle 8">
            <a:extLst>
              <a:ext uri="{FF2B5EF4-FFF2-40B4-BE49-F238E27FC236}">
                <a16:creationId xmlns:a16="http://schemas.microsoft.com/office/drawing/2014/main" id="{986AC24C-48BF-4609-9308-FD0DEAC4999F}"/>
              </a:ext>
            </a:extLst>
          </p:cNvPr>
          <p:cNvSpPr>
            <a:spLocks noChangeArrowheads="1"/>
          </p:cNvSpPr>
          <p:nvPr/>
        </p:nvSpPr>
        <p:spPr bwMode="auto">
          <a:xfrm>
            <a:off x="206375" y="693738"/>
            <a:ext cx="8551863" cy="447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tr-TR" altLang="tr-TR" sz="2400" b="1">
                <a:latin typeface="Comic Sans MS" panose="030F0702030302020204" pitchFamily="66" charset="0"/>
              </a:rPr>
              <a:t>T.C</a:t>
            </a:r>
          </a:p>
          <a:p>
            <a:pPr algn="ctr" eaLnBrk="1" hangingPunct="1"/>
            <a:r>
              <a:rPr lang="tr-TR" altLang="tr-TR" sz="2400" b="1">
                <a:latin typeface="Comic Sans MS" panose="030F0702030302020204" pitchFamily="66" charset="0"/>
              </a:rPr>
              <a:t>ÇEVRE VE ORMAN BAKANLIĞI</a:t>
            </a:r>
          </a:p>
          <a:p>
            <a:pPr algn="ctr" eaLnBrk="1" hangingPunct="1"/>
            <a:r>
              <a:rPr lang="tr-TR" altLang="tr-TR" sz="2400" b="1">
                <a:latin typeface="Comic Sans MS" panose="030F0702030302020204" pitchFamily="66" charset="0"/>
                <a:hlinkClick r:id="rId3"/>
              </a:rPr>
              <a:t>eyd@cob.gov.tr</a:t>
            </a:r>
            <a:endParaRPr lang="tr-TR" altLang="tr-TR" sz="2400" b="1">
              <a:latin typeface="Comic Sans MS" panose="030F0702030302020204" pitchFamily="66" charset="0"/>
            </a:endParaRPr>
          </a:p>
          <a:p>
            <a:pPr algn="ctr" eaLnBrk="1" hangingPunct="1"/>
            <a:endParaRPr lang="tr-TR" altLang="tr-TR" sz="2400" b="1">
              <a:latin typeface="Comic Sans MS" panose="030F0702030302020204" pitchFamily="66" charset="0"/>
            </a:endParaRPr>
          </a:p>
          <a:p>
            <a:pPr algn="ctr" eaLnBrk="1" hangingPunct="1"/>
            <a:r>
              <a:rPr lang="tr-TR" altLang="tr-TR" sz="2400" b="1">
                <a:latin typeface="Comic Sans MS" panose="030F0702030302020204" pitchFamily="66" charset="0"/>
              </a:rPr>
              <a:t>İlköğretim Öğrencileri Sunu Yarışması 2010</a:t>
            </a:r>
          </a:p>
          <a:p>
            <a:pPr algn="ctr" eaLnBrk="1" hangingPunct="1"/>
            <a:endParaRPr lang="tr-TR" altLang="tr-TR" sz="2400" b="1">
              <a:latin typeface="Comic Sans MS" panose="030F0702030302020204" pitchFamily="66" charset="0"/>
            </a:endParaRPr>
          </a:p>
          <a:p>
            <a:pPr algn="ctr" eaLnBrk="1" hangingPunct="1"/>
            <a:endParaRPr lang="tr-TR" altLang="tr-TR" sz="2400" b="1">
              <a:latin typeface="Comic Sans MS" panose="030F0702030302020204" pitchFamily="66" charset="0"/>
            </a:endParaRPr>
          </a:p>
          <a:p>
            <a:pPr algn="ctr" eaLnBrk="1" hangingPunct="1"/>
            <a:endParaRPr lang="tr-TR" altLang="tr-TR" sz="2400" b="1">
              <a:latin typeface="Comic Sans MS" panose="030F0702030302020204" pitchFamily="66" charset="0"/>
            </a:endParaRPr>
          </a:p>
          <a:p>
            <a:pPr eaLnBrk="1" hangingPunct="1"/>
            <a:r>
              <a:rPr lang="tr-TR" altLang="tr-TR" sz="2400" b="1">
                <a:latin typeface="Comic Sans MS" panose="030F0702030302020204" pitchFamily="66" charset="0"/>
              </a:rPr>
              <a:t>Adı Soyadı: Şule YAVUZ</a:t>
            </a:r>
          </a:p>
          <a:p>
            <a:pPr eaLnBrk="1" hangingPunct="1"/>
            <a:r>
              <a:rPr lang="tr-TR" altLang="tr-TR" sz="2400" b="1">
                <a:latin typeface="Comic Sans MS" panose="030F0702030302020204" pitchFamily="66" charset="0"/>
              </a:rPr>
              <a:t>Katıldığı İl: KASTAMONU</a:t>
            </a:r>
          </a:p>
          <a:p>
            <a:pPr eaLnBrk="1" hangingPunct="1"/>
            <a:r>
              <a:rPr lang="tr-TR" altLang="tr-TR" sz="2400" b="1">
                <a:latin typeface="Comic Sans MS" panose="030F0702030302020204" pitchFamily="66" charset="0"/>
              </a:rPr>
              <a:t>Okulu: Kayı İlköğretim Okulu</a:t>
            </a:r>
          </a:p>
          <a:p>
            <a:pPr algn="ctr"/>
            <a:endParaRPr lang="tr-TR" altLang="tr-TR" sz="2400">
              <a:latin typeface="Comic Sans MS" panose="030F0702030302020204" pitchFamily="66" charset="0"/>
            </a:endParaRPr>
          </a:p>
        </p:txBody>
      </p:sp>
      <p:sp>
        <p:nvSpPr>
          <p:cNvPr id="16389" name="4 Metin kutusu">
            <a:hlinkClick r:id="rId4"/>
            <a:extLst>
              <a:ext uri="{FF2B5EF4-FFF2-40B4-BE49-F238E27FC236}">
                <a16:creationId xmlns:a16="http://schemas.microsoft.com/office/drawing/2014/main" id="{E269E828-A3FC-4CBE-87AA-375BE4856CFD}"/>
              </a:ext>
            </a:extLst>
          </p:cNvPr>
          <p:cNvSpPr txBox="1">
            <a:spLocks noChangeArrowheads="1"/>
          </p:cNvSpPr>
          <p:nvPr/>
        </p:nvSpPr>
        <p:spPr bwMode="auto">
          <a:xfrm>
            <a:off x="0" y="5724525"/>
            <a:ext cx="5427663"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tr-TR" altLang="tr-TR" b="1" u="sng"/>
              <a:t>Sunu deponuz: http://sunuindir.blogspot.com</a:t>
            </a:r>
          </a:p>
        </p:txBody>
      </p:sp>
    </p:spTree>
  </p:cSld>
  <p:clrMapOvr>
    <a:masterClrMapping/>
  </p:clrMapOvr>
  <p:transition spd="slow" advTm="14000"/>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C68B0F2-76C9-45A3-897B-211FE4FD7076}"/>
              </a:ext>
            </a:extLst>
          </p:cNvPr>
          <p:cNvSpPr>
            <a:spLocks noGrp="1" noChangeArrowheads="1"/>
          </p:cNvSpPr>
          <p:nvPr>
            <p:ph type="ctrTitle"/>
          </p:nvPr>
        </p:nvSpPr>
        <p:spPr/>
        <p:txBody>
          <a:bodyPr/>
          <a:lstStyle/>
          <a:p>
            <a:pPr eaLnBrk="1" hangingPunct="1"/>
            <a:br>
              <a:rPr lang="tr-TR" altLang="tr-TR"/>
            </a:br>
            <a:endParaRPr lang="tr-TR" altLang="tr-TR"/>
          </a:p>
        </p:txBody>
      </p:sp>
      <p:sp>
        <p:nvSpPr>
          <p:cNvPr id="5125" name="Rectangle 5">
            <a:extLst>
              <a:ext uri="{FF2B5EF4-FFF2-40B4-BE49-F238E27FC236}">
                <a16:creationId xmlns:a16="http://schemas.microsoft.com/office/drawing/2014/main" id="{961FFC94-4B38-4310-8283-30494B9DAA7D}"/>
              </a:ext>
            </a:extLst>
          </p:cNvPr>
          <p:cNvSpPr>
            <a:spLocks noGrp="1" noChangeArrowheads="1"/>
          </p:cNvSpPr>
          <p:nvPr>
            <p:ph type="subTitle" idx="1"/>
          </p:nvPr>
        </p:nvSpPr>
        <p:spPr>
          <a:xfrm>
            <a:off x="250825" y="773113"/>
            <a:ext cx="8559800" cy="5354637"/>
          </a:xfrm>
        </p:spPr>
        <p:txBody>
          <a:bodyPr/>
          <a:lstStyle/>
          <a:p>
            <a:pPr eaLnBrk="1" hangingPunct="1">
              <a:lnSpc>
                <a:spcPct val="90000"/>
              </a:lnSpc>
            </a:pPr>
            <a:endParaRPr lang="tr-TR" altLang="tr-TR" sz="2400" b="1"/>
          </a:p>
          <a:p>
            <a:pPr algn="l" eaLnBrk="1" hangingPunct="1">
              <a:lnSpc>
                <a:spcPct val="90000"/>
              </a:lnSpc>
            </a:pPr>
            <a:r>
              <a:rPr lang="tr-TR" altLang="tr-TR" sz="2400" b="1">
                <a:hlinkClick r:id="rId2" action="ppaction://hlinksldjump"/>
              </a:rPr>
              <a:t>EKOSİSTEM ÇEŞİTLİLİĞİ</a:t>
            </a:r>
            <a:endParaRPr lang="tr-TR" altLang="tr-TR" sz="2400" b="1"/>
          </a:p>
          <a:p>
            <a:pPr algn="l" eaLnBrk="1" hangingPunct="1">
              <a:lnSpc>
                <a:spcPct val="90000"/>
              </a:lnSpc>
            </a:pPr>
            <a:endParaRPr lang="tr-TR" altLang="tr-TR" sz="2400" b="1"/>
          </a:p>
          <a:p>
            <a:pPr algn="l" eaLnBrk="1" hangingPunct="1">
              <a:lnSpc>
                <a:spcPct val="90000"/>
              </a:lnSpc>
            </a:pPr>
            <a:r>
              <a:rPr lang="tr-TR" altLang="tr-TR" sz="2400" b="1">
                <a:hlinkClick r:id="rId3" action="ppaction://hlinksldjump"/>
              </a:rPr>
              <a:t>BİYOJİK  ÇEŞİTLİLİĞİN  ÖNEMİ</a:t>
            </a:r>
            <a:endParaRPr lang="tr-TR" altLang="tr-TR" sz="2400" b="1"/>
          </a:p>
          <a:p>
            <a:pPr algn="l" eaLnBrk="1" hangingPunct="1">
              <a:lnSpc>
                <a:spcPct val="90000"/>
              </a:lnSpc>
            </a:pPr>
            <a:endParaRPr lang="tr-TR" altLang="tr-TR" sz="2400" b="1"/>
          </a:p>
          <a:p>
            <a:pPr algn="l" eaLnBrk="1" hangingPunct="1">
              <a:lnSpc>
                <a:spcPct val="90000"/>
              </a:lnSpc>
            </a:pPr>
            <a:r>
              <a:rPr lang="tr-TR" altLang="tr-TR" sz="2400" b="1">
                <a:hlinkClick r:id="rId4" action="ppaction://hlinksldjump"/>
              </a:rPr>
              <a:t>BİYOLOJİK ÇEŞİTLİLİĞİN YOK OLMA NEDENLERİ</a:t>
            </a:r>
            <a:endParaRPr lang="tr-TR" altLang="tr-TR" sz="2400" b="1"/>
          </a:p>
          <a:p>
            <a:pPr algn="l" eaLnBrk="1" hangingPunct="1">
              <a:lnSpc>
                <a:spcPct val="90000"/>
              </a:lnSpc>
            </a:pPr>
            <a:endParaRPr lang="tr-TR" altLang="tr-TR" sz="2400" b="1"/>
          </a:p>
          <a:p>
            <a:pPr algn="l" eaLnBrk="1" hangingPunct="1">
              <a:lnSpc>
                <a:spcPct val="90000"/>
              </a:lnSpc>
            </a:pPr>
            <a:r>
              <a:rPr lang="tr-TR" altLang="tr-TR" sz="2400" b="1">
                <a:hlinkClick r:id="rId5" action="ppaction://hlinksldjump"/>
              </a:rPr>
              <a:t>BİTKİ ÇEŞİTLİLİĞİNİN ÖNEMİ</a:t>
            </a:r>
            <a:endParaRPr lang="tr-TR" altLang="tr-TR" sz="2400" b="1"/>
          </a:p>
          <a:p>
            <a:pPr algn="l" eaLnBrk="1" hangingPunct="1">
              <a:lnSpc>
                <a:spcPct val="90000"/>
              </a:lnSpc>
            </a:pPr>
            <a:endParaRPr lang="tr-TR" altLang="tr-TR" sz="2400" b="1"/>
          </a:p>
          <a:p>
            <a:pPr algn="l" eaLnBrk="1" hangingPunct="1">
              <a:lnSpc>
                <a:spcPct val="90000"/>
              </a:lnSpc>
            </a:pPr>
            <a:r>
              <a:rPr lang="tr-TR" altLang="tr-TR" sz="2400" b="1">
                <a:hlinkClick r:id="rId6" action="ppaction://hlinksldjump"/>
              </a:rPr>
              <a:t>HAYVAN ÇEŞİTLİLİĞİNİN ÖNEMİ</a:t>
            </a:r>
          </a:p>
          <a:p>
            <a:pPr algn="l" eaLnBrk="1" hangingPunct="1">
              <a:lnSpc>
                <a:spcPct val="90000"/>
              </a:lnSpc>
            </a:pPr>
            <a:endParaRPr lang="tr-TR" altLang="tr-TR" sz="2400" b="1"/>
          </a:p>
          <a:p>
            <a:pPr algn="l" eaLnBrk="1" hangingPunct="1">
              <a:lnSpc>
                <a:spcPct val="90000"/>
              </a:lnSpc>
            </a:pPr>
            <a:r>
              <a:rPr lang="tr-TR" altLang="tr-TR" sz="2400" b="1">
                <a:hlinkClick r:id="rId7" action="ppaction://hlinksldjump"/>
              </a:rPr>
              <a:t>BİYOLOJİK ÇEŞİTLİLİK SÖZLEŞMESİ</a:t>
            </a:r>
            <a:br>
              <a:rPr lang="tr-TR" altLang="tr-TR" sz="2400" b="1">
                <a:hlinkClick r:id="rId7" action="ppaction://hlinksldjump"/>
              </a:rPr>
            </a:br>
            <a:endParaRPr lang="tr-TR" altLang="tr-TR"/>
          </a:p>
        </p:txBody>
      </p:sp>
      <p:sp>
        <p:nvSpPr>
          <p:cNvPr id="3076" name="AutoShape 10">
            <a:hlinkClick r:id="" action="ppaction://noaction" highlightClick="1"/>
            <a:extLst>
              <a:ext uri="{FF2B5EF4-FFF2-40B4-BE49-F238E27FC236}">
                <a16:creationId xmlns:a16="http://schemas.microsoft.com/office/drawing/2014/main" id="{0A0EAA72-1B16-4F00-A8B5-CE6FDA8F939E}"/>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125">
                                            <p:txEl>
                                              <p:pRg st="1" end="1"/>
                                            </p:txEl>
                                          </p:spTgt>
                                        </p:tgtEl>
                                        <p:attrNameLst>
                                          <p:attrName>style.visibility</p:attrName>
                                        </p:attrNameLst>
                                      </p:cBhvr>
                                      <p:to>
                                        <p:strVal val="visible"/>
                                      </p:to>
                                    </p:set>
                                    <p:anim calcmode="lin" valueType="num">
                                      <p:cBhvr>
                                        <p:cTn id="7" dur="500" fill="hold"/>
                                        <p:tgtEl>
                                          <p:spTgt spid="5125">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125">
                                            <p:txEl>
                                              <p:pRg st="1" end="1"/>
                                            </p:txEl>
                                          </p:spTgt>
                                        </p:tgtEl>
                                        <p:attrNameLst>
                                          <p:attrName>ppt_y</p:attrName>
                                        </p:attrNameLst>
                                      </p:cBhvr>
                                      <p:tavLst>
                                        <p:tav tm="0">
                                          <p:val>
                                            <p:strVal val="#ppt_y"/>
                                          </p:val>
                                        </p:tav>
                                        <p:tav tm="100000">
                                          <p:val>
                                            <p:strVal val="#ppt_y"/>
                                          </p:val>
                                        </p:tav>
                                      </p:tavLst>
                                    </p:anim>
                                    <p:anim calcmode="lin" valueType="num">
                                      <p:cBhvr>
                                        <p:cTn id="9" dur="500" fill="hold"/>
                                        <p:tgtEl>
                                          <p:spTgt spid="5125">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125">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125">
                                            <p:txEl>
                                              <p:pRg st="1" end="1"/>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41" presetClass="entr" presetSubtype="0" fill="hold" grpId="0" nodeType="clickEffect">
                                  <p:stCondLst>
                                    <p:cond delay="0"/>
                                  </p:stCondLst>
                                  <p:iterate type="lt">
                                    <p:tmPct val="10000"/>
                                  </p:iterate>
                                  <p:childTnLst>
                                    <p:set>
                                      <p:cBhvr>
                                        <p:cTn id="15" dur="1" fill="hold">
                                          <p:stCondLst>
                                            <p:cond delay="0"/>
                                          </p:stCondLst>
                                        </p:cTn>
                                        <p:tgtEl>
                                          <p:spTgt spid="5125">
                                            <p:txEl>
                                              <p:pRg st="3" end="3"/>
                                            </p:txEl>
                                          </p:spTgt>
                                        </p:tgtEl>
                                        <p:attrNameLst>
                                          <p:attrName>style.visibility</p:attrName>
                                        </p:attrNameLst>
                                      </p:cBhvr>
                                      <p:to>
                                        <p:strVal val="visible"/>
                                      </p:to>
                                    </p:set>
                                    <p:anim calcmode="lin" valueType="num">
                                      <p:cBhvr>
                                        <p:cTn id="16" dur="500" fill="hold"/>
                                        <p:tgtEl>
                                          <p:spTgt spid="5125">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17" dur="500" fill="hold"/>
                                        <p:tgtEl>
                                          <p:spTgt spid="5125">
                                            <p:txEl>
                                              <p:pRg st="3" end="3"/>
                                            </p:txEl>
                                          </p:spTgt>
                                        </p:tgtEl>
                                        <p:attrNameLst>
                                          <p:attrName>ppt_y</p:attrName>
                                        </p:attrNameLst>
                                      </p:cBhvr>
                                      <p:tavLst>
                                        <p:tav tm="0">
                                          <p:val>
                                            <p:strVal val="#ppt_y"/>
                                          </p:val>
                                        </p:tav>
                                        <p:tav tm="100000">
                                          <p:val>
                                            <p:strVal val="#ppt_y"/>
                                          </p:val>
                                        </p:tav>
                                      </p:tavLst>
                                    </p:anim>
                                    <p:anim calcmode="lin" valueType="num">
                                      <p:cBhvr>
                                        <p:cTn id="18" dur="500" fill="hold"/>
                                        <p:tgtEl>
                                          <p:spTgt spid="5125">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9" dur="500" fill="hold"/>
                                        <p:tgtEl>
                                          <p:spTgt spid="5125">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0" dur="500" tmFilter="0,0; .5, 1; 1, 1"/>
                                        <p:tgtEl>
                                          <p:spTgt spid="5125">
                                            <p:txEl>
                                              <p:pRg st="3" end="3"/>
                                            </p:txEl>
                                          </p:spTgt>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41" presetClass="entr" presetSubtype="0" fill="hold" grpId="0" nodeType="clickEffect">
                                  <p:stCondLst>
                                    <p:cond delay="0"/>
                                  </p:stCondLst>
                                  <p:iterate type="lt">
                                    <p:tmPct val="10000"/>
                                  </p:iterate>
                                  <p:childTnLst>
                                    <p:set>
                                      <p:cBhvr>
                                        <p:cTn id="24" dur="1" fill="hold">
                                          <p:stCondLst>
                                            <p:cond delay="0"/>
                                          </p:stCondLst>
                                        </p:cTn>
                                        <p:tgtEl>
                                          <p:spTgt spid="5125">
                                            <p:txEl>
                                              <p:pRg st="5" end="5"/>
                                            </p:txEl>
                                          </p:spTgt>
                                        </p:tgtEl>
                                        <p:attrNameLst>
                                          <p:attrName>style.visibility</p:attrName>
                                        </p:attrNameLst>
                                      </p:cBhvr>
                                      <p:to>
                                        <p:strVal val="visible"/>
                                      </p:to>
                                    </p:set>
                                    <p:anim calcmode="lin" valueType="num">
                                      <p:cBhvr>
                                        <p:cTn id="25" dur="500" fill="hold"/>
                                        <p:tgtEl>
                                          <p:spTgt spid="5125">
                                            <p:txEl>
                                              <p:pRg st="5" end="5"/>
                                            </p:txEl>
                                          </p:spTgt>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5125">
                                            <p:txEl>
                                              <p:pRg st="5" end="5"/>
                                            </p:txEl>
                                          </p:spTgt>
                                        </p:tgtEl>
                                        <p:attrNameLst>
                                          <p:attrName>ppt_y</p:attrName>
                                        </p:attrNameLst>
                                      </p:cBhvr>
                                      <p:tavLst>
                                        <p:tav tm="0">
                                          <p:val>
                                            <p:strVal val="#ppt_y"/>
                                          </p:val>
                                        </p:tav>
                                        <p:tav tm="100000">
                                          <p:val>
                                            <p:strVal val="#ppt_y"/>
                                          </p:val>
                                        </p:tav>
                                      </p:tavLst>
                                    </p:anim>
                                    <p:anim calcmode="lin" valueType="num">
                                      <p:cBhvr>
                                        <p:cTn id="27" dur="500" fill="hold"/>
                                        <p:tgtEl>
                                          <p:spTgt spid="5125">
                                            <p:txEl>
                                              <p:pRg st="5" end="5"/>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5125">
                                            <p:txEl>
                                              <p:pRg st="5" end="5"/>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5125">
                                            <p:txEl>
                                              <p:pRg st="5" end="5"/>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41" presetClass="entr" presetSubtype="0" fill="hold" grpId="0" nodeType="clickEffect">
                                  <p:stCondLst>
                                    <p:cond delay="0"/>
                                  </p:stCondLst>
                                  <p:iterate type="lt">
                                    <p:tmPct val="10000"/>
                                  </p:iterate>
                                  <p:childTnLst>
                                    <p:set>
                                      <p:cBhvr>
                                        <p:cTn id="33" dur="1" fill="hold">
                                          <p:stCondLst>
                                            <p:cond delay="0"/>
                                          </p:stCondLst>
                                        </p:cTn>
                                        <p:tgtEl>
                                          <p:spTgt spid="5125">
                                            <p:txEl>
                                              <p:pRg st="7" end="7"/>
                                            </p:txEl>
                                          </p:spTgt>
                                        </p:tgtEl>
                                        <p:attrNameLst>
                                          <p:attrName>style.visibility</p:attrName>
                                        </p:attrNameLst>
                                      </p:cBhvr>
                                      <p:to>
                                        <p:strVal val="visible"/>
                                      </p:to>
                                    </p:set>
                                    <p:anim calcmode="lin" valueType="num">
                                      <p:cBhvr>
                                        <p:cTn id="34" dur="500" fill="hold"/>
                                        <p:tgtEl>
                                          <p:spTgt spid="5125">
                                            <p:txEl>
                                              <p:pRg st="7" end="7"/>
                                            </p:txEl>
                                          </p:spTgt>
                                        </p:tgtEl>
                                        <p:attrNameLst>
                                          <p:attrName>ppt_x</p:attrName>
                                        </p:attrNameLst>
                                      </p:cBhvr>
                                      <p:tavLst>
                                        <p:tav tm="0">
                                          <p:val>
                                            <p:strVal val="#ppt_x"/>
                                          </p:val>
                                        </p:tav>
                                        <p:tav tm="50000">
                                          <p:val>
                                            <p:strVal val="#ppt_x+.1"/>
                                          </p:val>
                                        </p:tav>
                                        <p:tav tm="100000">
                                          <p:val>
                                            <p:strVal val="#ppt_x"/>
                                          </p:val>
                                        </p:tav>
                                      </p:tavLst>
                                    </p:anim>
                                    <p:anim calcmode="lin" valueType="num">
                                      <p:cBhvr>
                                        <p:cTn id="35" dur="500" fill="hold"/>
                                        <p:tgtEl>
                                          <p:spTgt spid="5125">
                                            <p:txEl>
                                              <p:pRg st="7" end="7"/>
                                            </p:txEl>
                                          </p:spTgt>
                                        </p:tgtEl>
                                        <p:attrNameLst>
                                          <p:attrName>ppt_y</p:attrName>
                                        </p:attrNameLst>
                                      </p:cBhvr>
                                      <p:tavLst>
                                        <p:tav tm="0">
                                          <p:val>
                                            <p:strVal val="#ppt_y"/>
                                          </p:val>
                                        </p:tav>
                                        <p:tav tm="100000">
                                          <p:val>
                                            <p:strVal val="#ppt_y"/>
                                          </p:val>
                                        </p:tav>
                                      </p:tavLst>
                                    </p:anim>
                                    <p:anim calcmode="lin" valueType="num">
                                      <p:cBhvr>
                                        <p:cTn id="36" dur="500" fill="hold"/>
                                        <p:tgtEl>
                                          <p:spTgt spid="5125">
                                            <p:txEl>
                                              <p:pRg st="7" end="7"/>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7" dur="500" fill="hold"/>
                                        <p:tgtEl>
                                          <p:spTgt spid="5125">
                                            <p:txEl>
                                              <p:pRg st="7" end="7"/>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8" dur="500" tmFilter="0,0; .5, 1; 1, 1"/>
                                        <p:tgtEl>
                                          <p:spTgt spid="5125">
                                            <p:txEl>
                                              <p:pRg st="7" end="7"/>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41" presetClass="entr" presetSubtype="0" fill="hold" grpId="0" nodeType="clickEffect">
                                  <p:stCondLst>
                                    <p:cond delay="0"/>
                                  </p:stCondLst>
                                  <p:iterate type="lt">
                                    <p:tmPct val="10000"/>
                                  </p:iterate>
                                  <p:childTnLst>
                                    <p:set>
                                      <p:cBhvr>
                                        <p:cTn id="42" dur="1" fill="hold">
                                          <p:stCondLst>
                                            <p:cond delay="0"/>
                                          </p:stCondLst>
                                        </p:cTn>
                                        <p:tgtEl>
                                          <p:spTgt spid="5125">
                                            <p:txEl>
                                              <p:pRg st="9" end="9"/>
                                            </p:txEl>
                                          </p:spTgt>
                                        </p:tgtEl>
                                        <p:attrNameLst>
                                          <p:attrName>style.visibility</p:attrName>
                                        </p:attrNameLst>
                                      </p:cBhvr>
                                      <p:to>
                                        <p:strVal val="visible"/>
                                      </p:to>
                                    </p:set>
                                    <p:anim calcmode="lin" valueType="num">
                                      <p:cBhvr>
                                        <p:cTn id="43" dur="500" fill="hold"/>
                                        <p:tgtEl>
                                          <p:spTgt spid="5125">
                                            <p:txEl>
                                              <p:pRg st="9" end="9"/>
                                            </p:txEl>
                                          </p:spTgt>
                                        </p:tgtEl>
                                        <p:attrNameLst>
                                          <p:attrName>ppt_x</p:attrName>
                                        </p:attrNameLst>
                                      </p:cBhvr>
                                      <p:tavLst>
                                        <p:tav tm="0">
                                          <p:val>
                                            <p:strVal val="#ppt_x"/>
                                          </p:val>
                                        </p:tav>
                                        <p:tav tm="50000">
                                          <p:val>
                                            <p:strVal val="#ppt_x+.1"/>
                                          </p:val>
                                        </p:tav>
                                        <p:tav tm="100000">
                                          <p:val>
                                            <p:strVal val="#ppt_x"/>
                                          </p:val>
                                        </p:tav>
                                      </p:tavLst>
                                    </p:anim>
                                    <p:anim calcmode="lin" valueType="num">
                                      <p:cBhvr>
                                        <p:cTn id="44" dur="500" fill="hold"/>
                                        <p:tgtEl>
                                          <p:spTgt spid="5125">
                                            <p:txEl>
                                              <p:pRg st="9" end="9"/>
                                            </p:txEl>
                                          </p:spTgt>
                                        </p:tgtEl>
                                        <p:attrNameLst>
                                          <p:attrName>ppt_y</p:attrName>
                                        </p:attrNameLst>
                                      </p:cBhvr>
                                      <p:tavLst>
                                        <p:tav tm="0">
                                          <p:val>
                                            <p:strVal val="#ppt_y"/>
                                          </p:val>
                                        </p:tav>
                                        <p:tav tm="100000">
                                          <p:val>
                                            <p:strVal val="#ppt_y"/>
                                          </p:val>
                                        </p:tav>
                                      </p:tavLst>
                                    </p:anim>
                                    <p:anim calcmode="lin" valueType="num">
                                      <p:cBhvr>
                                        <p:cTn id="45" dur="500" fill="hold"/>
                                        <p:tgtEl>
                                          <p:spTgt spid="5125">
                                            <p:txEl>
                                              <p:pRg st="9" end="9"/>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46" dur="500" fill="hold"/>
                                        <p:tgtEl>
                                          <p:spTgt spid="5125">
                                            <p:txEl>
                                              <p:pRg st="9" end="9"/>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47" dur="500" tmFilter="0,0; .5, 1; 1, 1"/>
                                        <p:tgtEl>
                                          <p:spTgt spid="5125">
                                            <p:txEl>
                                              <p:pRg st="9" end="9"/>
                                            </p:txEl>
                                          </p:spTgt>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1" presetClass="entr" presetSubtype="0" fill="hold" grpId="0" nodeType="clickEffect">
                                  <p:stCondLst>
                                    <p:cond delay="0"/>
                                  </p:stCondLst>
                                  <p:iterate type="lt">
                                    <p:tmPct val="10000"/>
                                  </p:iterate>
                                  <p:childTnLst>
                                    <p:set>
                                      <p:cBhvr>
                                        <p:cTn id="51" dur="1" fill="hold">
                                          <p:stCondLst>
                                            <p:cond delay="0"/>
                                          </p:stCondLst>
                                        </p:cTn>
                                        <p:tgtEl>
                                          <p:spTgt spid="5125">
                                            <p:txEl>
                                              <p:pRg st="11" end="11"/>
                                            </p:txEl>
                                          </p:spTgt>
                                        </p:tgtEl>
                                        <p:attrNameLst>
                                          <p:attrName>style.visibility</p:attrName>
                                        </p:attrNameLst>
                                      </p:cBhvr>
                                      <p:to>
                                        <p:strVal val="visible"/>
                                      </p:to>
                                    </p:set>
                                    <p:anim calcmode="lin" valueType="num">
                                      <p:cBhvr>
                                        <p:cTn id="52" dur="500" fill="hold"/>
                                        <p:tgtEl>
                                          <p:spTgt spid="5125">
                                            <p:txEl>
                                              <p:pRg st="11" end="11"/>
                                            </p:txEl>
                                          </p:spTgt>
                                        </p:tgtEl>
                                        <p:attrNameLst>
                                          <p:attrName>ppt_x</p:attrName>
                                        </p:attrNameLst>
                                      </p:cBhvr>
                                      <p:tavLst>
                                        <p:tav tm="0">
                                          <p:val>
                                            <p:strVal val="#ppt_x"/>
                                          </p:val>
                                        </p:tav>
                                        <p:tav tm="50000">
                                          <p:val>
                                            <p:strVal val="#ppt_x+.1"/>
                                          </p:val>
                                        </p:tav>
                                        <p:tav tm="100000">
                                          <p:val>
                                            <p:strVal val="#ppt_x"/>
                                          </p:val>
                                        </p:tav>
                                      </p:tavLst>
                                    </p:anim>
                                    <p:anim calcmode="lin" valueType="num">
                                      <p:cBhvr>
                                        <p:cTn id="53" dur="500" fill="hold"/>
                                        <p:tgtEl>
                                          <p:spTgt spid="5125">
                                            <p:txEl>
                                              <p:pRg st="11" end="11"/>
                                            </p:txEl>
                                          </p:spTgt>
                                        </p:tgtEl>
                                        <p:attrNameLst>
                                          <p:attrName>ppt_y</p:attrName>
                                        </p:attrNameLst>
                                      </p:cBhvr>
                                      <p:tavLst>
                                        <p:tav tm="0">
                                          <p:val>
                                            <p:strVal val="#ppt_y"/>
                                          </p:val>
                                        </p:tav>
                                        <p:tav tm="100000">
                                          <p:val>
                                            <p:strVal val="#ppt_y"/>
                                          </p:val>
                                        </p:tav>
                                      </p:tavLst>
                                    </p:anim>
                                    <p:anim calcmode="lin" valueType="num">
                                      <p:cBhvr>
                                        <p:cTn id="54" dur="500" fill="hold"/>
                                        <p:tgtEl>
                                          <p:spTgt spid="5125">
                                            <p:txEl>
                                              <p:pRg st="11" end="1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55" dur="500" fill="hold"/>
                                        <p:tgtEl>
                                          <p:spTgt spid="5125">
                                            <p:txEl>
                                              <p:pRg st="11" end="1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56" dur="500" tmFilter="0,0; .5, 1; 1, 1"/>
                                        <p:tgtEl>
                                          <p:spTgt spid="512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4C43F16B-4966-40F2-ABAE-9364ACC1D136}"/>
              </a:ext>
            </a:extLst>
          </p:cNvPr>
          <p:cNvSpPr>
            <a:spLocks noGrp="1" noChangeArrowheads="1"/>
          </p:cNvSpPr>
          <p:nvPr>
            <p:ph type="title"/>
          </p:nvPr>
        </p:nvSpPr>
        <p:spPr>
          <a:xfrm>
            <a:off x="476250" y="279400"/>
            <a:ext cx="8229600" cy="1143000"/>
          </a:xfrm>
        </p:spPr>
        <p:txBody>
          <a:bodyPr/>
          <a:lstStyle/>
          <a:p>
            <a:pPr eaLnBrk="1" hangingPunct="1"/>
            <a:br>
              <a:rPr lang="tr-TR" altLang="tr-TR" sz="2000" b="1"/>
            </a:br>
            <a:r>
              <a:rPr lang="tr-TR" altLang="tr-TR" sz="2000" b="1">
                <a:solidFill>
                  <a:srgbClr val="FF3300"/>
                </a:solidFill>
              </a:rPr>
              <a:t>Biyolojik Çeşitlilik Nedir</a:t>
            </a:r>
            <a:r>
              <a:rPr lang="tr-TR" altLang="tr-TR" sz="2000">
                <a:solidFill>
                  <a:srgbClr val="FF3300"/>
                </a:solidFill>
              </a:rPr>
              <a:t> ?</a:t>
            </a:r>
            <a:br>
              <a:rPr lang="tr-TR" altLang="tr-TR" sz="2000">
                <a:solidFill>
                  <a:srgbClr val="FF3300"/>
                </a:solidFill>
              </a:rPr>
            </a:br>
            <a:endParaRPr lang="tr-TR" altLang="tr-TR" sz="2000">
              <a:solidFill>
                <a:srgbClr val="FF3300"/>
              </a:solidFill>
            </a:endParaRPr>
          </a:p>
        </p:txBody>
      </p:sp>
      <p:sp>
        <p:nvSpPr>
          <p:cNvPr id="6147" name="Rectangle 3">
            <a:extLst>
              <a:ext uri="{FF2B5EF4-FFF2-40B4-BE49-F238E27FC236}">
                <a16:creationId xmlns:a16="http://schemas.microsoft.com/office/drawing/2014/main" id="{94F607E4-61BF-4B09-AE09-5777FA41CA26}"/>
              </a:ext>
            </a:extLst>
          </p:cNvPr>
          <p:cNvSpPr>
            <a:spLocks noGrp="1" noChangeArrowheads="1"/>
          </p:cNvSpPr>
          <p:nvPr>
            <p:ph type="body" sz="half" idx="4294967295"/>
          </p:nvPr>
        </p:nvSpPr>
        <p:spPr>
          <a:xfrm>
            <a:off x="0" y="1584325"/>
            <a:ext cx="4616450" cy="4410075"/>
          </a:xfrm>
        </p:spPr>
        <p:txBody>
          <a:bodyPr/>
          <a:lstStyle/>
          <a:p>
            <a:pPr eaLnBrk="1" hangingPunct="1">
              <a:lnSpc>
                <a:spcPct val="90000"/>
              </a:lnSpc>
              <a:buFontTx/>
              <a:buNone/>
            </a:pPr>
            <a:r>
              <a:rPr lang="tr-TR" altLang="tr-TR" sz="2000"/>
              <a:t>Biyolojik çeşitlilik, canlıların farklılığını ve değişkenliğini, içinde bulundukları karmaşık ekolojik yapılarla, birbirleriyle ve çevreleriyle karşılıklı etkileşimlerini ifade etmektedir. "Biyolojik çeşitlilik" kavramı ilk kez Eliot Korse ve arkadaşları tarafından ortaya atılmış olup, çeşitlilik üç aşamada tanımlanmıştır; genetik çeşitlilik, tür çeşitliliği ve ekosistem çeşitliliği. </a:t>
            </a:r>
            <a:br>
              <a:rPr lang="tr-TR" altLang="tr-TR" sz="2000"/>
            </a:br>
            <a:endParaRPr lang="tr-TR" altLang="tr-TR" sz="2800"/>
          </a:p>
        </p:txBody>
      </p:sp>
      <p:pic>
        <p:nvPicPr>
          <p:cNvPr id="4100" name="Picture 5" descr="E1">
            <a:extLst>
              <a:ext uri="{FF2B5EF4-FFF2-40B4-BE49-F238E27FC236}">
                <a16:creationId xmlns:a16="http://schemas.microsoft.com/office/drawing/2014/main" id="{E2F018B6-D6FE-4FBD-AA08-E96BD10134A0}"/>
              </a:ext>
            </a:extLst>
          </p:cNvPr>
          <p:cNvPicPr>
            <a:picLocks noChangeAspect="1" noChangeArrowheads="1"/>
          </p:cNvPicPr>
          <p:nvPr>
            <p:ph sz="half" idx="4294967295"/>
          </p:nvPr>
        </p:nvPicPr>
        <p:blipFill>
          <a:blip r:embed="rId2">
            <a:extLst>
              <a:ext uri="{28A0092B-C50C-407E-A947-70E740481C1C}">
                <a14:useLocalDpi xmlns:a14="http://schemas.microsoft.com/office/drawing/2010/main" val="0"/>
              </a:ext>
            </a:extLst>
          </a:blip>
          <a:srcRect/>
          <a:stretch>
            <a:fillRect/>
          </a:stretch>
        </p:blipFill>
        <p:spPr>
          <a:xfrm>
            <a:off x="5202238" y="1673225"/>
            <a:ext cx="3419475" cy="2940050"/>
          </a:xfrm>
          <a:noFill/>
        </p:spPr>
      </p:pic>
      <p:sp>
        <p:nvSpPr>
          <p:cNvPr id="6150" name="Text Box 6">
            <a:extLst>
              <a:ext uri="{FF2B5EF4-FFF2-40B4-BE49-F238E27FC236}">
                <a16:creationId xmlns:a16="http://schemas.microsoft.com/office/drawing/2014/main" id="{28F288E0-8653-4570-B8EE-67004E2F1D9F}"/>
              </a:ext>
            </a:extLst>
          </p:cNvPr>
          <p:cNvSpPr txBox="1">
            <a:spLocks noChangeArrowheads="1"/>
          </p:cNvSpPr>
          <p:nvPr/>
        </p:nvSpPr>
        <p:spPr bwMode="auto">
          <a:xfrm>
            <a:off x="296863" y="5454650"/>
            <a:ext cx="8054975"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80000"/>
              </a:lnSpc>
              <a:spcBef>
                <a:spcPct val="20000"/>
              </a:spcBef>
            </a:pPr>
            <a:r>
              <a:rPr lang="tr-TR" altLang="tr-TR" sz="2000">
                <a:solidFill>
                  <a:srgbClr val="FF3300"/>
                </a:solidFill>
                <a:latin typeface="Comic Sans MS" panose="030F0702030302020204" pitchFamily="66" charset="0"/>
              </a:rPr>
              <a:t>"Genetik Çeşitlilik"</a:t>
            </a:r>
            <a:r>
              <a:rPr lang="tr-TR" altLang="tr-TR" sz="2000">
                <a:latin typeface="Comic Sans MS" panose="030F0702030302020204" pitchFamily="66" charset="0"/>
              </a:rPr>
              <a:t> bir tür içindeki çeşitliliği ifade etmektedir. Belli bir tür, popülasyon, varyete, alttür ya da ırk içindeki gen farklılığıyla ölçülür. </a:t>
            </a:r>
          </a:p>
          <a:p>
            <a:pPr eaLnBrk="1" hangingPunct="1">
              <a:spcBef>
                <a:spcPct val="50000"/>
              </a:spcBef>
            </a:pPr>
            <a:endParaRPr lang="tr-TR" altLang="tr-TR" sz="2000">
              <a:latin typeface="Comic Sans MS" panose="030F0702030302020204" pitchFamily="66" charset="0"/>
            </a:endParaRPr>
          </a:p>
        </p:txBody>
      </p:sp>
      <p:sp>
        <p:nvSpPr>
          <p:cNvPr id="4102" name="AutoShape 8">
            <a:hlinkClick r:id="rId3" action="ppaction://hlinksldjump" highlightClick="1"/>
            <a:extLst>
              <a:ext uri="{FF2B5EF4-FFF2-40B4-BE49-F238E27FC236}">
                <a16:creationId xmlns:a16="http://schemas.microsoft.com/office/drawing/2014/main" id="{FCEC6FD4-3E45-4C86-BFE6-536FD24B0D4D}"/>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 calcmode="lin" valueType="num">
                                      <p:cBhvr>
                                        <p:cTn id="7" dur="1000" fill="hold"/>
                                        <p:tgtEl>
                                          <p:spTgt spid="6146"/>
                                        </p:tgtEl>
                                        <p:attrNameLst>
                                          <p:attrName>ppt_w</p:attrName>
                                        </p:attrNameLst>
                                      </p:cBhvr>
                                      <p:tavLst>
                                        <p:tav tm="0">
                                          <p:val>
                                            <p:strVal val="#ppt_w*0.70"/>
                                          </p:val>
                                        </p:tav>
                                        <p:tav tm="100000">
                                          <p:val>
                                            <p:strVal val="#ppt_w"/>
                                          </p:val>
                                        </p:tav>
                                      </p:tavLst>
                                    </p:anim>
                                    <p:anim calcmode="lin" valueType="num">
                                      <p:cBhvr>
                                        <p:cTn id="8" dur="1000" fill="hold"/>
                                        <p:tgtEl>
                                          <p:spTgt spid="6146"/>
                                        </p:tgtEl>
                                        <p:attrNameLst>
                                          <p:attrName>ppt_h</p:attrName>
                                        </p:attrNameLst>
                                      </p:cBhvr>
                                      <p:tavLst>
                                        <p:tav tm="0">
                                          <p:val>
                                            <p:strVal val="#ppt_h"/>
                                          </p:val>
                                        </p:tav>
                                        <p:tav tm="100000">
                                          <p:val>
                                            <p:strVal val="#ppt_h"/>
                                          </p:val>
                                        </p:tav>
                                      </p:tavLst>
                                    </p:anim>
                                    <p:animEffect transition="in" filter="fade">
                                      <p:cBhvr>
                                        <p:cTn id="9" dur="1000"/>
                                        <p:tgtEl>
                                          <p:spTgt spid="614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6147">
                                            <p:txEl>
                                              <p:pRg st="0" end="0"/>
                                            </p:txEl>
                                          </p:spTgt>
                                        </p:tgtEl>
                                        <p:attrNameLst>
                                          <p:attrName>style.visibility</p:attrName>
                                        </p:attrNameLst>
                                      </p:cBhvr>
                                      <p:to>
                                        <p:strVal val="visible"/>
                                      </p:to>
                                    </p:set>
                                    <p:anim calcmode="lin" valueType="num">
                                      <p:cBhvr>
                                        <p:cTn id="14" dur="500" fill="hold"/>
                                        <p:tgtEl>
                                          <p:spTgt spid="6147">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147">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6147">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147">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147">
                                            <p:txEl>
                                              <p:pRg st="0" end="0"/>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41" presetClass="entr" presetSubtype="0" fill="hold" nodeType="clickEffect">
                                  <p:stCondLst>
                                    <p:cond delay="0"/>
                                  </p:stCondLst>
                                  <p:iterate type="lt">
                                    <p:tmPct val="10000"/>
                                  </p:iterate>
                                  <p:childTnLst>
                                    <p:set>
                                      <p:cBhvr>
                                        <p:cTn id="22" dur="1" fill="hold">
                                          <p:stCondLst>
                                            <p:cond delay="0"/>
                                          </p:stCondLst>
                                        </p:cTn>
                                        <p:tgtEl>
                                          <p:spTgt spid="6150">
                                            <p:txEl>
                                              <p:pRg st="0" end="0"/>
                                            </p:txEl>
                                          </p:spTgt>
                                        </p:tgtEl>
                                        <p:attrNameLst>
                                          <p:attrName>style.visibility</p:attrName>
                                        </p:attrNameLst>
                                      </p:cBhvr>
                                      <p:to>
                                        <p:strVal val="visible"/>
                                      </p:to>
                                    </p:set>
                                    <p:anim calcmode="lin" valueType="num">
                                      <p:cBhvr>
                                        <p:cTn id="23" dur="500" fill="hold"/>
                                        <p:tgtEl>
                                          <p:spTgt spid="615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24" dur="500" fill="hold"/>
                                        <p:tgtEl>
                                          <p:spTgt spid="6150">
                                            <p:txEl>
                                              <p:pRg st="0" end="0"/>
                                            </p:txEl>
                                          </p:spTgt>
                                        </p:tgtEl>
                                        <p:attrNameLst>
                                          <p:attrName>ppt_y</p:attrName>
                                        </p:attrNameLst>
                                      </p:cBhvr>
                                      <p:tavLst>
                                        <p:tav tm="0">
                                          <p:val>
                                            <p:strVal val="#ppt_y"/>
                                          </p:val>
                                        </p:tav>
                                        <p:tav tm="100000">
                                          <p:val>
                                            <p:strVal val="#ppt_y"/>
                                          </p:val>
                                        </p:tav>
                                      </p:tavLst>
                                    </p:anim>
                                    <p:anim calcmode="lin" valueType="num">
                                      <p:cBhvr>
                                        <p:cTn id="25" dur="500" fill="hold"/>
                                        <p:tgtEl>
                                          <p:spTgt spid="615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6" dur="500" fill="hold"/>
                                        <p:tgtEl>
                                          <p:spTgt spid="615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7" dur="500" tmFilter="0,0; .5, 1; 1, 1"/>
                                        <p:tgtEl>
                                          <p:spTgt spid="615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399BD044-5300-411C-B28A-C03FED384435}"/>
              </a:ext>
            </a:extLst>
          </p:cNvPr>
          <p:cNvSpPr>
            <a:spLocks noGrp="1" noChangeArrowheads="1"/>
          </p:cNvSpPr>
          <p:nvPr>
            <p:ph type="title"/>
          </p:nvPr>
        </p:nvSpPr>
        <p:spPr/>
        <p:txBody>
          <a:bodyPr/>
          <a:lstStyle/>
          <a:p>
            <a:pPr eaLnBrk="1" hangingPunct="1"/>
            <a:r>
              <a:rPr lang="tr-TR" altLang="tr-TR" sz="2800">
                <a:solidFill>
                  <a:srgbClr val="FF3300"/>
                </a:solidFill>
              </a:rPr>
              <a:t>EKOSİSTEM ÇEŞİTLİLİĞİ</a:t>
            </a:r>
          </a:p>
        </p:txBody>
      </p:sp>
      <p:sp>
        <p:nvSpPr>
          <p:cNvPr id="7171" name="Rectangle 3">
            <a:extLst>
              <a:ext uri="{FF2B5EF4-FFF2-40B4-BE49-F238E27FC236}">
                <a16:creationId xmlns:a16="http://schemas.microsoft.com/office/drawing/2014/main" id="{150A65A3-DD38-4BF2-A674-4E38FFAAF73F}"/>
              </a:ext>
            </a:extLst>
          </p:cNvPr>
          <p:cNvSpPr>
            <a:spLocks noGrp="1" noChangeArrowheads="1"/>
          </p:cNvSpPr>
          <p:nvPr>
            <p:ph type="body" sz="half" idx="1"/>
          </p:nvPr>
        </p:nvSpPr>
        <p:spPr>
          <a:xfrm>
            <a:off x="250825" y="1584325"/>
            <a:ext cx="4140200" cy="4859338"/>
          </a:xfrm>
        </p:spPr>
        <p:txBody>
          <a:bodyPr/>
          <a:lstStyle/>
          <a:p>
            <a:pPr eaLnBrk="1" hangingPunct="1">
              <a:buFontTx/>
              <a:buNone/>
            </a:pPr>
            <a:r>
              <a:rPr lang="tr-TR" altLang="tr-TR" sz="2000">
                <a:solidFill>
                  <a:srgbClr val="FF3300"/>
                </a:solidFill>
              </a:rPr>
              <a:t>“Ekosistem Çeşitliliği”</a:t>
            </a:r>
            <a:r>
              <a:rPr lang="tr-TR" altLang="tr-TR" sz="2000"/>
              <a:t> Bir ekolojik birim olarak karşılıklı etkileşim içinde olan organizmalar topluluğu ile fiziksel çevrelerinin oluşturduğu bütünle ilgilidir. Ekosistem; kendisini topluluk düzeyinden ayıranken dileri cansız olan fakat canlı topluluklarının oluşumunu, yapısını ve karşılıklı etkileşimlerini etkileyen yangın, iklim ve besin döngüsü gibi faktörleri de içerir.</a:t>
            </a:r>
            <a:endParaRPr lang="tr-TR" altLang="tr-TR" sz="2400"/>
          </a:p>
        </p:txBody>
      </p:sp>
      <p:pic>
        <p:nvPicPr>
          <p:cNvPr id="5124" name="Picture 5" descr="E2">
            <a:extLst>
              <a:ext uri="{FF2B5EF4-FFF2-40B4-BE49-F238E27FC236}">
                <a16:creationId xmlns:a16="http://schemas.microsoft.com/office/drawing/2014/main" id="{646B2F06-8D62-41EB-9F78-115F7E563946}"/>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16450" y="1943100"/>
            <a:ext cx="4038600" cy="3038475"/>
          </a:xfrm>
          <a:noFill/>
        </p:spPr>
      </p:pic>
      <p:sp>
        <p:nvSpPr>
          <p:cNvPr id="5125" name="AutoShape 7">
            <a:hlinkClick r:id="rId3" action="ppaction://hlinksldjump" highlightClick="1"/>
            <a:extLst>
              <a:ext uri="{FF2B5EF4-FFF2-40B4-BE49-F238E27FC236}">
                <a16:creationId xmlns:a16="http://schemas.microsoft.com/office/drawing/2014/main" id="{AB41CC84-6412-43A6-8AB7-7BC52B8BF2B0}"/>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p:cTn id="7" dur="1000" fill="hold"/>
                                        <p:tgtEl>
                                          <p:spTgt spid="7170"/>
                                        </p:tgtEl>
                                        <p:attrNameLst>
                                          <p:attrName>ppt_w</p:attrName>
                                        </p:attrNameLst>
                                      </p:cBhvr>
                                      <p:tavLst>
                                        <p:tav tm="0">
                                          <p:val>
                                            <p:strVal val="#ppt_w*0.70"/>
                                          </p:val>
                                        </p:tav>
                                        <p:tav tm="100000">
                                          <p:val>
                                            <p:strVal val="#ppt_w"/>
                                          </p:val>
                                        </p:tav>
                                      </p:tavLst>
                                    </p:anim>
                                    <p:anim calcmode="lin" valueType="num">
                                      <p:cBhvr>
                                        <p:cTn id="8" dur="1000" fill="hold"/>
                                        <p:tgtEl>
                                          <p:spTgt spid="7170"/>
                                        </p:tgtEl>
                                        <p:attrNameLst>
                                          <p:attrName>ppt_h</p:attrName>
                                        </p:attrNameLst>
                                      </p:cBhvr>
                                      <p:tavLst>
                                        <p:tav tm="0">
                                          <p:val>
                                            <p:strVal val="#ppt_h"/>
                                          </p:val>
                                        </p:tav>
                                        <p:tav tm="100000">
                                          <p:val>
                                            <p:strVal val="#ppt_h"/>
                                          </p:val>
                                        </p:tav>
                                      </p:tavLst>
                                    </p:anim>
                                    <p:animEffect transition="in" filter="fade">
                                      <p:cBhvr>
                                        <p:cTn id="9" dur="1000"/>
                                        <p:tgtEl>
                                          <p:spTgt spid="7170"/>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7171">
                                            <p:txEl>
                                              <p:pRg st="0" end="0"/>
                                            </p:txEl>
                                          </p:spTgt>
                                        </p:tgtEl>
                                        <p:attrNameLst>
                                          <p:attrName>style.visibility</p:attrName>
                                        </p:attrNameLst>
                                      </p:cBhvr>
                                      <p:to>
                                        <p:strVal val="visible"/>
                                      </p:to>
                                    </p:set>
                                    <p:anim calcmode="lin" valueType="num">
                                      <p:cBhvr>
                                        <p:cTn id="14" dur="500" fill="hold"/>
                                        <p:tgtEl>
                                          <p:spTgt spid="7171">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7171">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7171">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7171">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71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D993487-772E-40EE-A1F6-CC80EF792B9F}"/>
              </a:ext>
            </a:extLst>
          </p:cNvPr>
          <p:cNvSpPr>
            <a:spLocks noGrp="1" noChangeArrowheads="1"/>
          </p:cNvSpPr>
          <p:nvPr>
            <p:ph type="title"/>
          </p:nvPr>
        </p:nvSpPr>
        <p:spPr/>
        <p:txBody>
          <a:bodyPr/>
          <a:lstStyle/>
          <a:p>
            <a:pPr eaLnBrk="1" hangingPunct="1"/>
            <a:r>
              <a:rPr lang="tr-TR" altLang="tr-TR" sz="2000" b="1">
                <a:solidFill>
                  <a:srgbClr val="FF3300"/>
                </a:solidFill>
              </a:rPr>
              <a:t>BİYOLOJİK ÇEŞİTLİLİĞİN ÖNEMİ</a:t>
            </a:r>
          </a:p>
        </p:txBody>
      </p:sp>
      <p:sp>
        <p:nvSpPr>
          <p:cNvPr id="8196" name="Rectangle 4">
            <a:extLst>
              <a:ext uri="{FF2B5EF4-FFF2-40B4-BE49-F238E27FC236}">
                <a16:creationId xmlns:a16="http://schemas.microsoft.com/office/drawing/2014/main" id="{CEA8FA1A-AA67-4D94-ABB2-BE92010E9FC7}"/>
              </a:ext>
            </a:extLst>
          </p:cNvPr>
          <p:cNvSpPr>
            <a:spLocks noGrp="1" noChangeArrowheads="1"/>
          </p:cNvSpPr>
          <p:nvPr>
            <p:ph type="body" sz="half" idx="1"/>
          </p:nvPr>
        </p:nvSpPr>
        <p:spPr>
          <a:xfrm>
            <a:off x="0" y="1179513"/>
            <a:ext cx="4527550" cy="5129212"/>
          </a:xfrm>
        </p:spPr>
        <p:txBody>
          <a:bodyPr/>
          <a:lstStyle/>
          <a:p>
            <a:pPr eaLnBrk="1" hangingPunct="1">
              <a:lnSpc>
                <a:spcPct val="90000"/>
              </a:lnSpc>
              <a:buFontTx/>
              <a:buNone/>
            </a:pPr>
            <a:r>
              <a:rPr lang="tr-TR" altLang="tr-TR" sz="2000"/>
              <a:t>İnsanoğlunun günümüzde ve gelecekte biyolojik çeşitliliğe olan gereksinimi kaçınılmazdır. Çünkü insanlar barınma, giyinme, ilaç ve beslenme gibi çeşitli kullanım amaçları olan bitkiler ve bu bitkilerden beslenen hayvanlar sayesinde yaşamlarını sürdürmektedir. İnsanoğlunun parçası olduğu ve varlığını sürdürebilmesi için temel desteği sağlayan ekosistemlerle uyumlu ve denge içinde, yaşam kalitesinin yükseltilmesi ve geliştirilmesi için yani sürdürülebilir kalkınma için, biyolojik çeşitlilik de sürdürülebilir.</a:t>
            </a:r>
          </a:p>
          <a:p>
            <a:pPr eaLnBrk="1" hangingPunct="1">
              <a:lnSpc>
                <a:spcPct val="90000"/>
              </a:lnSpc>
            </a:pPr>
            <a:endParaRPr lang="tr-TR" altLang="tr-TR" sz="2800"/>
          </a:p>
        </p:txBody>
      </p:sp>
      <p:pic>
        <p:nvPicPr>
          <p:cNvPr id="6148" name="Picture 6" descr="E3">
            <a:extLst>
              <a:ext uri="{FF2B5EF4-FFF2-40B4-BE49-F238E27FC236}">
                <a16:creationId xmlns:a16="http://schemas.microsoft.com/office/drawing/2014/main" id="{EED1A96A-1882-4937-96CA-AF6DB42A066C}"/>
              </a:ext>
            </a:extLst>
          </p:cNvPr>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4797425" y="1538288"/>
            <a:ext cx="3690938" cy="3470275"/>
          </a:xfrm>
          <a:noFill/>
        </p:spPr>
      </p:pic>
      <p:sp>
        <p:nvSpPr>
          <p:cNvPr id="6149" name="AutoShape 8">
            <a:hlinkClick r:id="rId4" action="ppaction://hlinksldjump" highlightClick="1"/>
            <a:extLst>
              <a:ext uri="{FF2B5EF4-FFF2-40B4-BE49-F238E27FC236}">
                <a16:creationId xmlns:a16="http://schemas.microsoft.com/office/drawing/2014/main" id="{AC024591-B838-4129-A064-9DEEBEDD93A0}"/>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strVal val="#ppt_w*0.70"/>
                                          </p:val>
                                        </p:tav>
                                        <p:tav tm="100000">
                                          <p:val>
                                            <p:strVal val="#ppt_w"/>
                                          </p:val>
                                        </p:tav>
                                      </p:tavLst>
                                    </p:anim>
                                    <p:anim calcmode="lin" valueType="num">
                                      <p:cBhvr>
                                        <p:cTn id="8" dur="1000" fill="hold"/>
                                        <p:tgtEl>
                                          <p:spTgt spid="8194"/>
                                        </p:tgtEl>
                                        <p:attrNameLst>
                                          <p:attrName>ppt_h</p:attrName>
                                        </p:attrNameLst>
                                      </p:cBhvr>
                                      <p:tavLst>
                                        <p:tav tm="0">
                                          <p:val>
                                            <p:strVal val="#ppt_h"/>
                                          </p:val>
                                        </p:tav>
                                        <p:tav tm="100000">
                                          <p:val>
                                            <p:strVal val="#ppt_h"/>
                                          </p:val>
                                        </p:tav>
                                      </p:tavLst>
                                    </p:anim>
                                    <p:animEffect transition="in" filter="fade">
                                      <p:cBhvr>
                                        <p:cTn id="9" dur="1000"/>
                                        <p:tgtEl>
                                          <p:spTgt spid="81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41" presetClass="entr" presetSubtype="0" fill="hold" nodeType="clickEffect">
                                  <p:stCondLst>
                                    <p:cond delay="0"/>
                                  </p:stCondLst>
                                  <p:iterate type="lt">
                                    <p:tmPct val="10000"/>
                                  </p:iterate>
                                  <p:childTnLst>
                                    <p:set>
                                      <p:cBhvr>
                                        <p:cTn id="13" dur="1" fill="hold">
                                          <p:stCondLst>
                                            <p:cond delay="0"/>
                                          </p:stCondLst>
                                        </p:cTn>
                                        <p:tgtEl>
                                          <p:spTgt spid="8196">
                                            <p:txEl>
                                              <p:pRg st="0" end="0"/>
                                            </p:txEl>
                                          </p:spTgt>
                                        </p:tgtEl>
                                        <p:attrNameLst>
                                          <p:attrName>style.visibility</p:attrName>
                                        </p:attrNameLst>
                                      </p:cBhvr>
                                      <p:to>
                                        <p:strVal val="visible"/>
                                      </p:to>
                                    </p:set>
                                    <p:anim calcmode="lin" valueType="num">
                                      <p:cBhvr>
                                        <p:cTn id="14" dur="500" fill="hold"/>
                                        <p:tgtEl>
                                          <p:spTgt spid="819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8196">
                                            <p:txEl>
                                              <p:pRg st="0" end="0"/>
                                            </p:txEl>
                                          </p:spTgt>
                                        </p:tgtEl>
                                        <p:attrNameLst>
                                          <p:attrName>ppt_y</p:attrName>
                                        </p:attrNameLst>
                                      </p:cBhvr>
                                      <p:tavLst>
                                        <p:tav tm="0">
                                          <p:val>
                                            <p:strVal val="#ppt_y"/>
                                          </p:val>
                                        </p:tav>
                                        <p:tav tm="100000">
                                          <p:val>
                                            <p:strVal val="#ppt_y"/>
                                          </p:val>
                                        </p:tav>
                                      </p:tavLst>
                                    </p:anim>
                                    <p:anim calcmode="lin" valueType="num">
                                      <p:cBhvr>
                                        <p:cTn id="16" dur="500" fill="hold"/>
                                        <p:tgtEl>
                                          <p:spTgt spid="819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819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819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id="{61CA7C55-E884-468F-948C-7BDBC8890744}"/>
              </a:ext>
            </a:extLst>
          </p:cNvPr>
          <p:cNvSpPr>
            <a:spLocks noGrp="1" noChangeArrowheads="1"/>
          </p:cNvSpPr>
          <p:nvPr>
            <p:ph type="body" sz="half" idx="1"/>
          </p:nvPr>
        </p:nvSpPr>
        <p:spPr>
          <a:xfrm>
            <a:off x="250825" y="549275"/>
            <a:ext cx="4411663" cy="5759450"/>
          </a:xfrm>
        </p:spPr>
        <p:txBody>
          <a:bodyPr/>
          <a:lstStyle/>
          <a:p>
            <a:pPr eaLnBrk="1" hangingPunct="1">
              <a:lnSpc>
                <a:spcPct val="90000"/>
              </a:lnSpc>
              <a:buFontTx/>
              <a:buNone/>
            </a:pPr>
            <a:r>
              <a:rPr lang="tr-TR" altLang="tr-TR" sz="2000"/>
              <a:t>Dünya yüzeyinin sadece %3'ünü oluşturan tarım alanları erozyon, yoğun kentleşme ,endüstrileşme, tuzlaşma gibi giderek  problemlere paralel olarak hızla azalmakta olduğundan dünya tarımı ve dolayısıyla insanların beslenmesi çok ciddi bir tehlikeyle karşı karşıyadır. Ayrıca, dünyada birçok bitkisel madde yapay olarak elde edilmiş (sentetik lif, sentetik kauçuk vb.) olmasına karşın, dünyadaki insanların üçte birinin beslenmesi için gerekli olan çeltik, buğday, mısır ve patates gibi bitkisel besin maddeleri sentetik olarak elde edilememiştir. </a:t>
            </a:r>
          </a:p>
          <a:p>
            <a:pPr eaLnBrk="1" hangingPunct="1">
              <a:lnSpc>
                <a:spcPct val="90000"/>
              </a:lnSpc>
            </a:pPr>
            <a:endParaRPr lang="tr-TR" altLang="tr-TR" sz="2800"/>
          </a:p>
        </p:txBody>
      </p:sp>
      <p:pic>
        <p:nvPicPr>
          <p:cNvPr id="7171" name="Picture 6" descr="E4">
            <a:extLst>
              <a:ext uri="{FF2B5EF4-FFF2-40B4-BE49-F238E27FC236}">
                <a16:creationId xmlns:a16="http://schemas.microsoft.com/office/drawing/2014/main" id="{DAD9F101-2F95-4660-8ED6-5D6C29FA1020}"/>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06938" y="1268413"/>
            <a:ext cx="3916362" cy="3916362"/>
          </a:xfrm>
          <a:noFill/>
        </p:spPr>
      </p:pic>
      <p:sp>
        <p:nvSpPr>
          <p:cNvPr id="7172" name="AutoShape 8">
            <a:hlinkClick r:id="rId3" action="ppaction://hlinksldjump" highlightClick="1"/>
            <a:extLst>
              <a:ext uri="{FF2B5EF4-FFF2-40B4-BE49-F238E27FC236}">
                <a16:creationId xmlns:a16="http://schemas.microsoft.com/office/drawing/2014/main" id="{CF6EC139-DFD2-4234-9A23-CCE8E8B284E3}"/>
              </a:ext>
            </a:extLst>
          </p:cNvPr>
          <p:cNvSpPr>
            <a:spLocks noChangeArrowheads="1"/>
          </p:cNvSpPr>
          <p:nvPr/>
        </p:nvSpPr>
        <p:spPr bwMode="auto">
          <a:xfrm>
            <a:off x="677703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9219">
                                            <p:txEl>
                                              <p:pRg st="0" end="0"/>
                                            </p:txEl>
                                          </p:spTgt>
                                        </p:tgtEl>
                                        <p:attrNameLst>
                                          <p:attrName>style.visibility</p:attrName>
                                        </p:attrNameLst>
                                      </p:cBhvr>
                                      <p:to>
                                        <p:strVal val="visible"/>
                                      </p:to>
                                    </p:set>
                                    <p:anim calcmode="lin" valueType="num">
                                      <p:cBhvr>
                                        <p:cTn id="7" dur="500" fill="hold"/>
                                        <p:tgtEl>
                                          <p:spTgt spid="921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921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921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921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92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a:extLst>
              <a:ext uri="{FF2B5EF4-FFF2-40B4-BE49-F238E27FC236}">
                <a16:creationId xmlns:a16="http://schemas.microsoft.com/office/drawing/2014/main" id="{AC513C63-D02A-4263-9E9F-49E10B54068F}"/>
              </a:ext>
            </a:extLst>
          </p:cNvPr>
          <p:cNvSpPr>
            <a:spLocks noGrp="1" noChangeArrowheads="1"/>
          </p:cNvSpPr>
          <p:nvPr>
            <p:ph type="body" sz="half" idx="1"/>
          </p:nvPr>
        </p:nvSpPr>
        <p:spPr>
          <a:xfrm>
            <a:off x="206375" y="503238"/>
            <a:ext cx="4365625" cy="5805487"/>
          </a:xfrm>
        </p:spPr>
        <p:txBody>
          <a:bodyPr/>
          <a:lstStyle/>
          <a:p>
            <a:pPr eaLnBrk="1" hangingPunct="1">
              <a:lnSpc>
                <a:spcPct val="90000"/>
              </a:lnSpc>
              <a:buFontTx/>
              <a:buNone/>
            </a:pPr>
            <a:r>
              <a:rPr lang="tr-TR" altLang="tr-TR" sz="2000"/>
              <a:t>Klasik ve modern ıslah yöntemleri kullanılarak, yeni çeşitlerin geliştirilmesiyle tarımsal üretimin arttırılması çalışmaları hızla devam etmektedir. Bu amaçla geliştirilen yeni çeşitlerin özelliklerinin iyileştirilmesi için kullanılan yegâne kaynağın "gen kaynakları" olduğu göz önünde bulundurulmalıdır. Gelecekte değişen biyotit ve abiyotik koşullara karşı yeni çeşitlerin geliştirilmesinde kullanılacak olan ve oldukça geniş genetik çeşitliliğe sahip gen depolarının yabani veya ilkel çeşitler olarak da adlandırılan gen kaynakları olduğu kesinlikle unutulmamalıdır. </a:t>
            </a:r>
            <a:endParaRPr lang="tr-TR" altLang="tr-TR" sz="2800"/>
          </a:p>
        </p:txBody>
      </p:sp>
      <p:pic>
        <p:nvPicPr>
          <p:cNvPr id="8195" name="Picture 7" descr="E5">
            <a:extLst>
              <a:ext uri="{FF2B5EF4-FFF2-40B4-BE49-F238E27FC236}">
                <a16:creationId xmlns:a16="http://schemas.microsoft.com/office/drawing/2014/main" id="{E21D907E-B76A-4934-B9B4-0E248604A1EA}"/>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706938" y="1403350"/>
            <a:ext cx="4049712" cy="3960813"/>
          </a:xfrm>
          <a:noFill/>
        </p:spPr>
      </p:pic>
      <p:sp>
        <p:nvSpPr>
          <p:cNvPr id="8196" name="AutoShape 9">
            <a:hlinkClick r:id="rId3" action="ppaction://hlinksldjump" highlightClick="1"/>
            <a:extLst>
              <a:ext uri="{FF2B5EF4-FFF2-40B4-BE49-F238E27FC236}">
                <a16:creationId xmlns:a16="http://schemas.microsoft.com/office/drawing/2014/main" id="{9FD291E3-5874-465F-810F-5B40F783B527}"/>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5365">
                                            <p:txEl>
                                              <p:pRg st="0" end="0"/>
                                            </p:txEl>
                                          </p:spTgt>
                                        </p:tgtEl>
                                        <p:attrNameLst>
                                          <p:attrName>style.visibility</p:attrName>
                                        </p:attrNameLst>
                                      </p:cBhvr>
                                      <p:to>
                                        <p:strVal val="visible"/>
                                      </p:to>
                                    </p:set>
                                    <p:anim calcmode="lin" valueType="num">
                                      <p:cBhvr>
                                        <p:cTn id="7" dur="500" fill="hold"/>
                                        <p:tgtEl>
                                          <p:spTgt spid="15365">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536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5365">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5365">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536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5">
            <a:extLst>
              <a:ext uri="{FF2B5EF4-FFF2-40B4-BE49-F238E27FC236}">
                <a16:creationId xmlns:a16="http://schemas.microsoft.com/office/drawing/2014/main" id="{95642504-F5BE-40C8-8815-7168144F3FC7}"/>
              </a:ext>
            </a:extLst>
          </p:cNvPr>
          <p:cNvSpPr>
            <a:spLocks noGrp="1" noChangeArrowheads="1"/>
          </p:cNvSpPr>
          <p:nvPr>
            <p:ph type="body" sz="half" idx="1"/>
          </p:nvPr>
        </p:nvSpPr>
        <p:spPr>
          <a:xfrm>
            <a:off x="250825" y="549275"/>
            <a:ext cx="4276725" cy="5715000"/>
          </a:xfrm>
        </p:spPr>
        <p:txBody>
          <a:bodyPr/>
          <a:lstStyle/>
          <a:p>
            <a:pPr eaLnBrk="1" hangingPunct="1">
              <a:lnSpc>
                <a:spcPct val="90000"/>
              </a:lnSpc>
              <a:buFontTx/>
              <a:buNone/>
            </a:pPr>
            <a:r>
              <a:rPr lang="tr-TR" altLang="tr-TR" sz="1800"/>
              <a:t>Günümüzde insanlığın ortak sorunlarından birisi de biyolojik çeşitliliğin korunmasıdır. Biyolojik çeşitlilik, sadece doğal kaynakların bozulmasından değil, sosyal ve ekonomik şartlar neticesinde belirli insan faaliyetleri yüzünden gün geçtikçe daha fazla oranda tahrip ve hatta yok olma tehlikesiyle karşı karşıyadır.Bu stratejik kaynakların herhangi bir parçasının yok olması bütün dünya milletleri yoksullaşmaya yol açacaktır. Bu nedenle biyolojik çeşitlilik, dünya mirasının istisnai öneme sahip bir parçasıdır.Yeryüzünün yeri doldurulamaz bir parçası olan; bilim, kültür ve ekonomik açıdan giderek değerleri artan canlı türleri özellikle ticaret ve kaçakçılık nedeniyle yok olma tehlikesiyle karşı karşıyadır…</a:t>
            </a:r>
            <a:endParaRPr lang="tr-TR" altLang="tr-TR" sz="2800"/>
          </a:p>
        </p:txBody>
      </p:sp>
      <p:pic>
        <p:nvPicPr>
          <p:cNvPr id="9219" name="Picture 7" descr="E7">
            <a:extLst>
              <a:ext uri="{FF2B5EF4-FFF2-40B4-BE49-F238E27FC236}">
                <a16:creationId xmlns:a16="http://schemas.microsoft.com/office/drawing/2014/main" id="{51E2D65C-00CB-46CF-868C-040142A1A132}"/>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572000" y="1584325"/>
            <a:ext cx="3921125" cy="3960813"/>
          </a:xfrm>
          <a:noFill/>
        </p:spPr>
      </p:pic>
      <p:sp>
        <p:nvSpPr>
          <p:cNvPr id="9220" name="AutoShape 9">
            <a:hlinkClick r:id="rId3" action="ppaction://hlinksldjump" highlightClick="1"/>
            <a:extLst>
              <a:ext uri="{FF2B5EF4-FFF2-40B4-BE49-F238E27FC236}">
                <a16:creationId xmlns:a16="http://schemas.microsoft.com/office/drawing/2014/main" id="{1C67CA02-9803-4464-B6DD-2A9127361E23}"/>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6389">
                                            <p:txEl>
                                              <p:pRg st="0" end="0"/>
                                            </p:txEl>
                                          </p:spTgt>
                                        </p:tgtEl>
                                        <p:attrNameLst>
                                          <p:attrName>style.visibility</p:attrName>
                                        </p:attrNameLst>
                                      </p:cBhvr>
                                      <p:to>
                                        <p:strVal val="visible"/>
                                      </p:to>
                                    </p:set>
                                    <p:anim calcmode="lin" valueType="num">
                                      <p:cBhvr>
                                        <p:cTn id="7" dur="500" fill="hold"/>
                                        <p:tgtEl>
                                          <p:spTgt spid="16389">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6389">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6389">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6389">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63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5">
            <a:extLst>
              <a:ext uri="{FF2B5EF4-FFF2-40B4-BE49-F238E27FC236}">
                <a16:creationId xmlns:a16="http://schemas.microsoft.com/office/drawing/2014/main" id="{3FD46487-EFBE-438B-A49A-A35986A2E06B}"/>
              </a:ext>
            </a:extLst>
          </p:cNvPr>
          <p:cNvSpPr>
            <a:spLocks noGrp="1" noChangeArrowheads="1"/>
          </p:cNvSpPr>
          <p:nvPr>
            <p:ph type="body" sz="half" idx="1"/>
          </p:nvPr>
        </p:nvSpPr>
        <p:spPr>
          <a:xfrm>
            <a:off x="250825" y="503238"/>
            <a:ext cx="4321175" cy="5761037"/>
          </a:xfrm>
        </p:spPr>
        <p:txBody>
          <a:bodyPr/>
          <a:lstStyle/>
          <a:p>
            <a:pPr eaLnBrk="1" hangingPunct="1">
              <a:lnSpc>
                <a:spcPct val="90000"/>
              </a:lnSpc>
              <a:buFontTx/>
              <a:buNone/>
            </a:pPr>
            <a:r>
              <a:rPr lang="tr-TR" altLang="tr-TR" sz="2000"/>
              <a:t>Biyolojik çeşitliliği ve dolayısıyla insanlığın geleceğini tahrip eden insanoğlu için belki de en acı olanı, çevreyi güzelleştirmek, orman alanları yaratmak, çevre dostu olmak adına genetik çeşitlilik ve ekolojik çeşitliliği içeren biyolojik zenginliklerin yok edilmesidir. Biyolojik çeşitlilik açısından önem taşıyan alanlarda arazide dikkate bile almadığımız bir ot, o alana diktiğimiz binlerce fidandan çok daha değerlidir. O halde biyolojik çeşitliliğin korunması için önem arz eden alanların koruma altına alınması tahribi önlediği gibi insanlığın geleceğini de muhafaza altına alacaktır.</a:t>
            </a:r>
            <a:endParaRPr lang="tr-TR" altLang="tr-TR" sz="2800"/>
          </a:p>
        </p:txBody>
      </p:sp>
      <p:pic>
        <p:nvPicPr>
          <p:cNvPr id="10243" name="Picture 7" descr="E8">
            <a:extLst>
              <a:ext uri="{FF2B5EF4-FFF2-40B4-BE49-F238E27FC236}">
                <a16:creationId xmlns:a16="http://schemas.microsoft.com/office/drawing/2014/main" id="{30EA68FF-6107-4D66-A72B-9D87126407EE}"/>
              </a:ext>
            </a:extLst>
          </p:cNvPr>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616450" y="1449388"/>
            <a:ext cx="4038600" cy="3779837"/>
          </a:xfrm>
          <a:noFill/>
        </p:spPr>
      </p:pic>
      <p:sp>
        <p:nvSpPr>
          <p:cNvPr id="10244" name="AutoShape 9">
            <a:hlinkClick r:id="rId3" action="ppaction://hlinksldjump" highlightClick="1"/>
            <a:extLst>
              <a:ext uri="{FF2B5EF4-FFF2-40B4-BE49-F238E27FC236}">
                <a16:creationId xmlns:a16="http://schemas.microsoft.com/office/drawing/2014/main" id="{28EE8050-7FAA-4404-A3FC-9D1E7C35C147}"/>
              </a:ext>
            </a:extLst>
          </p:cNvPr>
          <p:cNvSpPr>
            <a:spLocks noChangeArrowheads="1"/>
          </p:cNvSpPr>
          <p:nvPr/>
        </p:nvSpPr>
        <p:spPr bwMode="auto">
          <a:xfrm>
            <a:off x="6821488" y="6489700"/>
            <a:ext cx="495300" cy="368300"/>
          </a:xfrm>
          <a:prstGeom prst="actionButtonHome">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tr-TR" altLang="tr-TR"/>
          </a:p>
        </p:txBody>
      </p:sp>
    </p:spTree>
  </p:cSld>
  <p:clrMapOvr>
    <a:masterClrMapping/>
  </p:clrMapOvr>
  <p:transition spd="slow" advTm="1400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17413">
                                            <p:txEl>
                                              <p:pRg st="0" end="0"/>
                                            </p:txEl>
                                          </p:spTgt>
                                        </p:tgtEl>
                                        <p:attrNameLst>
                                          <p:attrName>style.visibility</p:attrName>
                                        </p:attrNameLst>
                                      </p:cBhvr>
                                      <p:to>
                                        <p:strVal val="visible"/>
                                      </p:to>
                                    </p:set>
                                    <p:anim calcmode="lin" valueType="num">
                                      <p:cBhvr>
                                        <p:cTn id="7" dur="500" fill="hold"/>
                                        <p:tgtEl>
                                          <p:spTgt spid="17413">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17413">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7413">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17413">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1741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Comic Sans MS"/>
        <a:ea typeface=""/>
        <a:cs typeface=""/>
      </a:majorFont>
      <a:minorFont>
        <a:latin typeface="Comic Sans MS"/>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798</TotalTime>
  <Words>998</Words>
  <Application>Microsoft Office PowerPoint</Application>
  <PresentationFormat>Ekran Gösterisi (4:3)</PresentationFormat>
  <Paragraphs>58</Paragraphs>
  <Slides>15</Slides>
  <Notes>1</Notes>
  <HiddenSlides>0</HiddenSlides>
  <MMClips>1</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15</vt:i4>
      </vt:variant>
    </vt:vector>
  </HeadingPairs>
  <TitlesOfParts>
    <vt:vector size="18" baseType="lpstr">
      <vt:lpstr>Arial</vt:lpstr>
      <vt:lpstr>Comic Sans MS</vt:lpstr>
      <vt:lpstr>Varsayılan Tasarım</vt:lpstr>
      <vt:lpstr>PowerPoint Sunusu</vt:lpstr>
      <vt:lpstr> </vt:lpstr>
      <vt:lpstr> Biyolojik Çeşitlilik Nedir ? </vt:lpstr>
      <vt:lpstr>EKOSİSTEM ÇEŞİTLİLİĞİ</vt:lpstr>
      <vt:lpstr>BİYOLOJİK ÇEŞİTLİLİĞİN ÖNEMİ</vt:lpstr>
      <vt:lpstr>PowerPoint Sunusu</vt:lpstr>
      <vt:lpstr>PowerPoint Sunusu</vt:lpstr>
      <vt:lpstr>PowerPoint Sunusu</vt:lpstr>
      <vt:lpstr>PowerPoint Sunusu</vt:lpstr>
      <vt:lpstr>BİYOLOJİK ÇEŞİTLİLİĞİN YOK OLMA NEDENLERİ</vt:lpstr>
      <vt:lpstr>BİTKİ ÇEŞİTLİLİĞİNİN ÖNEMİ </vt:lpstr>
      <vt:lpstr>HAYVAN ÇEŞİTLİLİĞİNİN ÖNEMİ </vt:lpstr>
      <vt:lpstr>Biyolojik Çeşitlilik Sözleşmesi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BİYOLOJİK ÇEŞİTLİLİĞİN ÖNEMİ</dc:title>
  <dc:creator>http://www.nedir.org</dc:creator>
  <cp:lastModifiedBy>mehmet genç</cp:lastModifiedBy>
  <cp:revision>16</cp:revision>
  <cp:lastPrinted>1601-01-01T00:00:00Z</cp:lastPrinted>
  <dcterms:created xsi:type="dcterms:W3CDTF">1601-01-01T00:00:00Z</dcterms:created>
  <dcterms:modified xsi:type="dcterms:W3CDTF">2018-11-08T07:42:52Z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