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20"/>
  </p:notesMasterIdLst>
  <p:sldIdLst>
    <p:sldId id="352" r:id="rId2"/>
    <p:sldId id="353" r:id="rId3"/>
    <p:sldId id="354" r:id="rId4"/>
    <p:sldId id="355" r:id="rId5"/>
    <p:sldId id="356" r:id="rId6"/>
    <p:sldId id="357" r:id="rId7"/>
    <p:sldId id="358" r:id="rId8"/>
    <p:sldId id="359" r:id="rId9"/>
    <p:sldId id="360" r:id="rId10"/>
    <p:sldId id="361" r:id="rId11"/>
    <p:sldId id="368" r:id="rId12"/>
    <p:sldId id="363" r:id="rId13"/>
    <p:sldId id="362" r:id="rId14"/>
    <p:sldId id="364" r:id="rId15"/>
    <p:sldId id="365" r:id="rId16"/>
    <p:sldId id="366" r:id="rId17"/>
    <p:sldId id="367" r:id="rId18"/>
    <p:sldId id="369"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66FF66"/>
    <a:srgbClr val="990099"/>
    <a:srgbClr val="6DEF63"/>
    <a:srgbClr val="CC0099"/>
    <a:srgbClr val="CC66FF"/>
    <a:srgbClr val="66FF99"/>
    <a:srgbClr val="FF66FF"/>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61" autoAdjust="0"/>
    <p:restoredTop sz="94660"/>
  </p:normalViewPr>
  <p:slideViewPr>
    <p:cSldViewPr>
      <p:cViewPr>
        <p:scale>
          <a:sx n="103" d="100"/>
          <a:sy n="103" d="100"/>
        </p:scale>
        <p:origin x="-10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B3C34C-8155-46C3-A4B2-F8A46316F5CE}" type="datetimeFigureOut">
              <a:rPr lang="tr-TR" smtClean="0"/>
              <a:pPr/>
              <a:t>05.03.2016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B8E79D-127D-4432-9804-9C82C23CFDD8}" type="slidenum">
              <a:rPr lang="tr-TR" smtClean="0"/>
              <a:pPr/>
              <a:t>‹#›</a:t>
            </a:fld>
            <a:endParaRPr lang="tr-TR"/>
          </a:p>
        </p:txBody>
      </p:sp>
    </p:spTree>
    <p:extLst>
      <p:ext uri="{BB962C8B-B14F-4D97-AF65-F5344CB8AC3E}">
        <p14:creationId xmlns:p14="http://schemas.microsoft.com/office/powerpoint/2010/main" val="231032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8B8E79D-127D-4432-9804-9C82C23CFDD8}" type="slidenum">
              <a:rPr lang="tr-TR" smtClean="0"/>
              <a:pPr/>
              <a:t>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F6064C28-F613-4CE0-BE40-7E0AD2DCA603}" type="datetimeFigureOut">
              <a:rPr lang="tr-TR" smtClean="0"/>
              <a:pPr/>
              <a:t>05.03.2016</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6458A3A-ACDE-45BC-A0E1-5AC15D178C2B}" type="slidenum">
              <a:rPr lang="tr-TR" smtClean="0"/>
              <a:pPr/>
              <a:t>‹#›</a:t>
            </a:fld>
            <a:endParaRPr lang="tr-T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6064C28-F613-4CE0-BE40-7E0AD2DCA603}" type="datetimeFigureOut">
              <a:rPr lang="tr-TR" smtClean="0"/>
              <a:pPr/>
              <a:t>05.03.2016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6458A3A-ACDE-45BC-A0E1-5AC15D178C2B}" type="slidenum">
              <a:rPr lang="tr-TR" smtClean="0"/>
              <a:pPr/>
              <a:t>‹#›</a:t>
            </a:fld>
            <a:endParaRPr lang="tr-T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6064C28-F613-4CE0-BE40-7E0AD2DCA603}" type="datetimeFigureOut">
              <a:rPr lang="tr-TR" smtClean="0"/>
              <a:pPr/>
              <a:t>05.03.2016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6458A3A-ACDE-45BC-A0E1-5AC15D178C2B}" type="slidenum">
              <a:rPr lang="tr-TR" smtClean="0"/>
              <a:pPr/>
              <a:t>‹#›</a:t>
            </a:fld>
            <a:endParaRPr lang="tr-T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F6064C28-F613-4CE0-BE40-7E0AD2DCA603}" type="datetimeFigureOut">
              <a:rPr lang="tr-TR" smtClean="0"/>
              <a:pPr/>
              <a:t>05.03.2016</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16458A3A-ACDE-45BC-A0E1-5AC15D178C2B}" type="slidenum">
              <a:rPr lang="tr-TR" smtClean="0"/>
              <a:pPr/>
              <a:t>‹#›</a:t>
            </a:fld>
            <a:endParaRPr lang="tr-T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F6064C28-F613-4CE0-BE40-7E0AD2DCA603}" type="datetimeFigureOut">
              <a:rPr lang="tr-TR" smtClean="0"/>
              <a:pPr/>
              <a:t>05.03.2016</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16458A3A-ACDE-45BC-A0E1-5AC15D178C2B}"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F6064C28-F613-4CE0-BE40-7E0AD2DCA603}" type="datetimeFigureOut">
              <a:rPr lang="tr-TR" smtClean="0"/>
              <a:pPr/>
              <a:t>05.03.2016</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16458A3A-ACDE-45BC-A0E1-5AC15D178C2B}" type="slidenum">
              <a:rPr lang="tr-TR" smtClean="0"/>
              <a:pPr/>
              <a:t>‹#›</a:t>
            </a:fld>
            <a:endParaRPr lang="tr-T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F6064C28-F613-4CE0-BE40-7E0AD2DCA603}" type="datetimeFigureOut">
              <a:rPr lang="tr-TR" smtClean="0"/>
              <a:pPr/>
              <a:t>05.03.2016</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16458A3A-ACDE-45BC-A0E1-5AC15D178C2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F6064C28-F613-4CE0-BE40-7E0AD2DCA603}" type="datetimeFigureOut">
              <a:rPr lang="tr-TR" smtClean="0"/>
              <a:pPr/>
              <a:t>05.03.2016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6458A3A-ACDE-45BC-A0E1-5AC15D178C2B}" type="slidenum">
              <a:rPr lang="tr-TR" smtClean="0"/>
              <a:pPr/>
              <a:t>‹#›</a:t>
            </a:fld>
            <a:endParaRPr lang="tr-T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F6064C28-F613-4CE0-BE40-7E0AD2DCA603}" type="datetimeFigureOut">
              <a:rPr lang="tr-TR" smtClean="0"/>
              <a:pPr/>
              <a:t>05.03.2016</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16458A3A-ACDE-45BC-A0E1-5AC15D178C2B}" type="slidenum">
              <a:rPr lang="tr-TR" smtClean="0"/>
              <a:pPr/>
              <a:t>‹#›</a:t>
            </a:fld>
            <a:endParaRPr lang="tr-T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F6064C28-F613-4CE0-BE40-7E0AD2DCA603}" type="datetimeFigureOut">
              <a:rPr lang="tr-TR" smtClean="0"/>
              <a:pPr/>
              <a:t>05.03.2016</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16458A3A-ACDE-45BC-A0E1-5AC15D178C2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F6064C28-F613-4CE0-BE40-7E0AD2DCA603}" type="datetimeFigureOut">
              <a:rPr lang="tr-TR" smtClean="0"/>
              <a:pPr/>
              <a:t>05.03.2016</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16458A3A-ACDE-45BC-A0E1-5AC15D178C2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6064C28-F613-4CE0-BE40-7E0AD2DCA603}" type="datetimeFigureOut">
              <a:rPr lang="tr-TR" smtClean="0"/>
              <a:pPr/>
              <a:t>05.03.2016</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6458A3A-ACDE-45BC-A0E1-5AC15D178C2B}"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ransition spd="med"/>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tr/url?sa=i&amp;rct=j&amp;q=&amp;esrc=s&amp;frm=1&amp;source=images&amp;cd=&amp;cad=rja&amp;docid=hV5moUXm8E5XVM&amp;tbnid=TX6Ec2Cj_o1WIM:&amp;ved=0CAUQjRw&amp;url=http://www.eskisohbet.com/deniz-dalgalarinin-insan-hayatindaki-onemi-nedir.html/buyuk-dalga&amp;ei=lyqaUsr4MIOMtAbo0IDgDw&amp;psig=AFQjCNHkDmhOkRrWQSrO3mJaoymm23RK1w&amp;ust=1385921522424561"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1.xml"/><Relationship Id="rId4" Type="http://schemas.openxmlformats.org/officeDocument/2006/relationships/image" Target="../media/image10.gif"/></Relationships>
</file>

<file path=ppt/slides/_rels/slide1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8" Type="http://schemas.openxmlformats.org/officeDocument/2006/relationships/image" Target="../media/image16.gif"/><Relationship Id="rId3" Type="http://schemas.openxmlformats.org/officeDocument/2006/relationships/image" Target="../media/image13.gif"/><Relationship Id="rId7" Type="http://schemas.openxmlformats.org/officeDocument/2006/relationships/hyperlink" Target="http://www.loadtr.com/423556-alk&#305;&#351;.htm" TargetMode="External"/><Relationship Id="rId2" Type="http://schemas.openxmlformats.org/officeDocument/2006/relationships/hyperlink" Target="http://www.gifanimasyon.com/" TargetMode="External"/><Relationship Id="rId1" Type="http://schemas.openxmlformats.org/officeDocument/2006/relationships/slideLayout" Target="../slideLayouts/slideLayout7.xml"/><Relationship Id="rId6" Type="http://schemas.openxmlformats.org/officeDocument/2006/relationships/image" Target="../media/image15.gif"/><Relationship Id="rId5" Type="http://schemas.openxmlformats.org/officeDocument/2006/relationships/hyperlink" Target="http://www.loadtr.com/283313-alk&#305;&#351;_ifadesi.htm" TargetMode="External"/><Relationship Id="rId4" Type="http://schemas.openxmlformats.org/officeDocument/2006/relationships/image" Target="../media/image14.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www.eskisohbet.com/wp-content/uploads/buyuk-dalga.jpg">
            <a:hlinkClick r:id="rId2"/>
          </p:cNvPr>
          <p:cNvPicPr>
            <a:picLocks noChangeAspect="1" noChangeArrowheads="1"/>
          </p:cNvPicPr>
          <p:nvPr/>
        </p:nvPicPr>
        <p:blipFill>
          <a:blip r:embed="rId3" cstate="print"/>
          <a:srcRect/>
          <a:stretch>
            <a:fillRect/>
          </a:stretch>
        </p:blipFill>
        <p:spPr bwMode="auto">
          <a:xfrm>
            <a:off x="0" y="0"/>
            <a:ext cx="9144000" cy="6887063"/>
          </a:xfrm>
          <a:prstGeom prst="rect">
            <a:avLst/>
          </a:prstGeom>
          <a:noFill/>
        </p:spPr>
      </p:pic>
      <p:sp>
        <p:nvSpPr>
          <p:cNvPr id="8" name="7 Dikdörtgen"/>
          <p:cNvSpPr/>
          <p:nvPr/>
        </p:nvSpPr>
        <p:spPr>
          <a:xfrm>
            <a:off x="0" y="0"/>
            <a:ext cx="7975581" cy="1107996"/>
          </a:xfrm>
          <a:prstGeom prst="rect">
            <a:avLst/>
          </a:prstGeom>
        </p:spPr>
        <p:txBody>
          <a:bodyPr wrap="none">
            <a:spAutoFit/>
          </a:bodyPr>
          <a:lstStyle/>
          <a:p>
            <a:r>
              <a:rPr lang="tr-TR" sz="6600" b="1" i="1" dirty="0" smtClean="0">
                <a:solidFill>
                  <a:schemeClr val="accent1">
                    <a:lumMod val="75000"/>
                  </a:schemeClr>
                </a:solidFill>
                <a:latin typeface="Footlight MT Light" pitchFamily="18" charset="0"/>
              </a:rPr>
              <a:t>DALGA VE AKINTILAR</a:t>
            </a:r>
            <a:endParaRPr lang="tr-TR" sz="6600" b="1" i="1" dirty="0">
              <a:solidFill>
                <a:schemeClr val="accent1">
                  <a:lumMod val="75000"/>
                </a:schemeClr>
              </a:solidFill>
              <a:latin typeface="Footlight MT Light" pitchFamily="18" charset="0"/>
            </a:endParaRPr>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ox(in)">
                                      <p:cBhvr>
                                        <p:cTn id="7" dur="5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lide(fromBottom)">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0"/>
            <a:ext cx="8229600" cy="1399032"/>
          </a:xfrm>
        </p:spPr>
        <p:txBody>
          <a:bodyPr>
            <a:normAutofit/>
          </a:bodyPr>
          <a:lstStyle/>
          <a:p>
            <a:r>
              <a:rPr lang="tr-TR" sz="7200" dirty="0" smtClean="0"/>
              <a:t>5. </a:t>
            </a:r>
            <a:r>
              <a:rPr lang="tr-TR" sz="7200" dirty="0" err="1" smtClean="0"/>
              <a:t>Tombolo</a:t>
            </a:r>
            <a:endParaRPr lang="tr-TR" sz="7200" dirty="0"/>
          </a:p>
        </p:txBody>
      </p:sp>
      <p:sp>
        <p:nvSpPr>
          <p:cNvPr id="3" name="2 İçerik Yer Tutucusu"/>
          <p:cNvSpPr>
            <a:spLocks noGrp="1"/>
          </p:cNvSpPr>
          <p:nvPr>
            <p:ph idx="1"/>
          </p:nvPr>
        </p:nvSpPr>
        <p:spPr>
          <a:xfrm>
            <a:off x="0" y="1357298"/>
            <a:ext cx="9144000" cy="5500702"/>
          </a:xfrm>
        </p:spPr>
        <p:txBody>
          <a:bodyPr/>
          <a:lstStyle/>
          <a:p>
            <a:r>
              <a:rPr lang="tr-TR" sz="5400" dirty="0" smtClean="0"/>
              <a:t>Kıyı yakınındaki bir adanın bir kordonla kıyıya bağlanması sonucu oluşan yarım adalara </a:t>
            </a:r>
            <a:r>
              <a:rPr lang="tr-TR" sz="5400" dirty="0" err="1" smtClean="0"/>
              <a:t>tombolo</a:t>
            </a:r>
            <a:r>
              <a:rPr lang="tr-TR" sz="5400" dirty="0" smtClean="0"/>
              <a:t> denir. </a:t>
            </a:r>
          </a:p>
          <a:p>
            <a:pPr>
              <a:buNone/>
            </a:pPr>
            <a:endParaRPr lang="tr-TR" dirty="0"/>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strips(downLeft)">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42" name="Picture 2" descr="J:\coğrafya performans\dalga ve akıntı foto\tombolo12.jpg"/>
          <p:cNvPicPr>
            <a:picLocks noChangeAspect="1" noChangeArrowheads="1"/>
          </p:cNvPicPr>
          <p:nvPr/>
        </p:nvPicPr>
        <p:blipFill>
          <a:blip r:embed="rId2" cstate="print"/>
          <a:srcRect/>
          <a:stretch>
            <a:fillRect/>
          </a:stretch>
        </p:blipFill>
        <p:spPr bwMode="auto">
          <a:xfrm>
            <a:off x="1428728" y="1357298"/>
            <a:ext cx="6096000" cy="4572000"/>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12642"/>
                                        </p:tgtEl>
                                        <p:attrNameLst>
                                          <p:attrName>style.visibility</p:attrName>
                                        </p:attrNameLst>
                                      </p:cBhvr>
                                      <p:to>
                                        <p:strVal val="visible"/>
                                      </p:to>
                                    </p:set>
                                    <p:anim calcmode="lin" valueType="num">
                                      <p:cBhvr>
                                        <p:cTn id="7" dur="1000" fill="hold"/>
                                        <p:tgtEl>
                                          <p:spTgt spid="112642"/>
                                        </p:tgtEl>
                                        <p:attrNameLst>
                                          <p:attrName>ppt_w</p:attrName>
                                        </p:attrNameLst>
                                      </p:cBhvr>
                                      <p:tavLst>
                                        <p:tav tm="0">
                                          <p:val>
                                            <p:fltVal val="0"/>
                                          </p:val>
                                        </p:tav>
                                        <p:tav tm="100000">
                                          <p:val>
                                            <p:strVal val="#ppt_w"/>
                                          </p:val>
                                        </p:tav>
                                      </p:tavLst>
                                    </p:anim>
                                    <p:anim calcmode="lin" valueType="num">
                                      <p:cBhvr>
                                        <p:cTn id="8" dur="1000" fill="hold"/>
                                        <p:tgtEl>
                                          <p:spTgt spid="112642"/>
                                        </p:tgtEl>
                                        <p:attrNameLst>
                                          <p:attrName>ppt_h</p:attrName>
                                        </p:attrNameLst>
                                      </p:cBhvr>
                                      <p:tavLst>
                                        <p:tav tm="0">
                                          <p:val>
                                            <p:fltVal val="0"/>
                                          </p:val>
                                        </p:tav>
                                        <p:tav tm="100000">
                                          <p:val>
                                            <p:strVal val="#ppt_h"/>
                                          </p:val>
                                        </p:tav>
                                      </p:tavLst>
                                    </p:anim>
                                    <p:anim calcmode="lin" valueType="num">
                                      <p:cBhvr>
                                        <p:cTn id="9" dur="1000" fill="hold"/>
                                        <p:tgtEl>
                                          <p:spTgt spid="11264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264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Dikdörtgen"/>
          <p:cNvSpPr/>
          <p:nvPr/>
        </p:nvSpPr>
        <p:spPr>
          <a:xfrm rot="19956278">
            <a:off x="1759179" y="2967335"/>
            <a:ext cx="6063263" cy="156966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tr-TR" sz="9600" b="1" cap="none" spc="0" dirty="0" smtClean="0">
                <a:ln/>
                <a:solidFill>
                  <a:schemeClr val="accent3"/>
                </a:solidFill>
                <a:effectLst/>
                <a:latin typeface="Constantia" pitchFamily="18" charset="0"/>
              </a:rPr>
              <a:t>SORULAR</a:t>
            </a:r>
            <a:endParaRPr lang="tr-TR" sz="9600" b="1" cap="none" spc="0" dirty="0">
              <a:ln/>
              <a:solidFill>
                <a:schemeClr val="accent3"/>
              </a:solidFill>
              <a:effectLst/>
              <a:latin typeface="Constantia" pitchFamily="18" charset="0"/>
            </a:endParaRPr>
          </a:p>
        </p:txBody>
      </p:sp>
      <p:pic>
        <p:nvPicPr>
          <p:cNvPr id="6146" name="Picture 2" descr="http://img297.imageshack.us/img297/3272/17099732lx3.gif"/>
          <p:cNvPicPr>
            <a:picLocks noChangeAspect="1" noChangeArrowheads="1" noCrop="1"/>
          </p:cNvPicPr>
          <p:nvPr/>
        </p:nvPicPr>
        <p:blipFill>
          <a:blip r:embed="rId2" cstate="print"/>
          <a:srcRect/>
          <a:stretch>
            <a:fillRect/>
          </a:stretch>
        </p:blipFill>
        <p:spPr bwMode="auto">
          <a:xfrm>
            <a:off x="539552" y="404664"/>
            <a:ext cx="3168352" cy="3168352"/>
          </a:xfrm>
          <a:prstGeom prst="rect">
            <a:avLst/>
          </a:prstGeom>
          <a:noFill/>
        </p:spPr>
      </p:pic>
      <p:pic>
        <p:nvPicPr>
          <p:cNvPr id="6148" name="Picture 4" descr="http://1-ps.googleusercontent.com/x/www.hayatnotu.com/img294.imageshack.us/img294/5787/50fe4.gif.pagespeed.ce.DMSTcXgvln.gif"/>
          <p:cNvPicPr>
            <a:picLocks noChangeAspect="1" noChangeArrowheads="1" noCrop="1"/>
          </p:cNvPicPr>
          <p:nvPr/>
        </p:nvPicPr>
        <p:blipFill>
          <a:blip r:embed="rId3" cstate="print"/>
          <a:srcRect/>
          <a:stretch>
            <a:fillRect/>
          </a:stretch>
        </p:blipFill>
        <p:spPr bwMode="auto">
          <a:xfrm>
            <a:off x="5004048" y="4869160"/>
            <a:ext cx="1642864" cy="1730875"/>
          </a:xfrm>
          <a:prstGeom prst="rect">
            <a:avLst/>
          </a:prstGeom>
          <a:noFill/>
        </p:spPr>
      </p:pic>
      <p:pic>
        <p:nvPicPr>
          <p:cNvPr id="6150" name="Picture 6" descr="http://www.msnburada.com/smiley/soru-isaretleri/7.gif"/>
          <p:cNvPicPr>
            <a:picLocks noChangeAspect="1" noChangeArrowheads="1" noCrop="1"/>
          </p:cNvPicPr>
          <p:nvPr/>
        </p:nvPicPr>
        <p:blipFill>
          <a:blip r:embed="rId4" cstate="print"/>
          <a:srcRect/>
          <a:stretch>
            <a:fillRect/>
          </a:stretch>
        </p:blipFill>
        <p:spPr bwMode="auto">
          <a:xfrm>
            <a:off x="7596336" y="260648"/>
            <a:ext cx="1296144" cy="1857811"/>
          </a:xfrm>
          <a:prstGeom prst="rect">
            <a:avLst/>
          </a:prstGeom>
          <a:noFill/>
        </p:spPr>
      </p:pic>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 calcmode="lin" valueType="num">
                                      <p:cBhvr>
                                        <p:cTn id="14" dur="1000" fill="hold"/>
                                        <p:tgtEl>
                                          <p:spTgt spid="614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6146"/>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6146"/>
                                        </p:tgtEl>
                                        <p:attrNameLst>
                                          <p:attrName>ppt_y</p:attrName>
                                        </p:attrNameLst>
                                      </p:cBhvr>
                                      <p:tavLst>
                                        <p:tav tm="0">
                                          <p:val>
                                            <p:strVal val="#ppt_y"/>
                                          </p:val>
                                        </p:tav>
                                        <p:tav tm="100000">
                                          <p:val>
                                            <p:strVal val="#ppt_y"/>
                                          </p:val>
                                        </p:tav>
                                      </p:tavLst>
                                    </p:anim>
                                    <p:animEffect transition="in" filter="fade">
                                      <p:cBhvr>
                                        <p:cTn id="17" dur="1000"/>
                                        <p:tgtEl>
                                          <p:spTgt spid="6146"/>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iterate type="lt">
                                    <p:tmPct val="5000"/>
                                  </p:iterate>
                                  <p:childTnLst>
                                    <p:set>
                                      <p:cBhvr>
                                        <p:cTn id="21" dur="1" fill="hold">
                                          <p:stCondLst>
                                            <p:cond delay="0"/>
                                          </p:stCondLst>
                                        </p:cTn>
                                        <p:tgtEl>
                                          <p:spTgt spid="6150"/>
                                        </p:tgtEl>
                                        <p:attrNameLst>
                                          <p:attrName>style.visibility</p:attrName>
                                        </p:attrNameLst>
                                      </p:cBhvr>
                                      <p:to>
                                        <p:strVal val="visible"/>
                                      </p:to>
                                    </p:set>
                                    <p:anim calcmode="lin" valueType="num">
                                      <p:cBhvr>
                                        <p:cTn id="22" dur="1000" fill="hold"/>
                                        <p:tgtEl>
                                          <p:spTgt spid="6150"/>
                                        </p:tgtEl>
                                        <p:attrNameLst>
                                          <p:attrName>ppt_w</p:attrName>
                                        </p:attrNameLst>
                                      </p:cBhvr>
                                      <p:tavLst>
                                        <p:tav tm="0">
                                          <p:val>
                                            <p:fltVal val="0"/>
                                          </p:val>
                                        </p:tav>
                                        <p:tav tm="100000">
                                          <p:val>
                                            <p:strVal val="#ppt_w"/>
                                          </p:val>
                                        </p:tav>
                                      </p:tavLst>
                                    </p:anim>
                                    <p:anim calcmode="lin" valueType="num">
                                      <p:cBhvr>
                                        <p:cTn id="23" dur="1000" fill="hold"/>
                                        <p:tgtEl>
                                          <p:spTgt spid="6150"/>
                                        </p:tgtEl>
                                        <p:attrNameLst>
                                          <p:attrName>ppt_h</p:attrName>
                                        </p:attrNameLst>
                                      </p:cBhvr>
                                      <p:tavLst>
                                        <p:tav tm="0">
                                          <p:val>
                                            <p:fltVal val="0"/>
                                          </p:val>
                                        </p:tav>
                                        <p:tav tm="100000">
                                          <p:val>
                                            <p:strVal val="#ppt_h"/>
                                          </p:val>
                                        </p:tav>
                                      </p:tavLst>
                                    </p:anim>
                                    <p:anim calcmode="lin" valueType="num">
                                      <p:cBhvr>
                                        <p:cTn id="24" dur="1000" fill="hold"/>
                                        <p:tgtEl>
                                          <p:spTgt spid="6150"/>
                                        </p:tgtEl>
                                        <p:attrNameLst>
                                          <p:attrName>style.rotation</p:attrName>
                                        </p:attrNameLst>
                                      </p:cBhvr>
                                      <p:tavLst>
                                        <p:tav tm="0">
                                          <p:val>
                                            <p:fltVal val="90"/>
                                          </p:val>
                                        </p:tav>
                                        <p:tav tm="100000">
                                          <p:val>
                                            <p:fltVal val="0"/>
                                          </p:val>
                                        </p:tav>
                                      </p:tavLst>
                                    </p:anim>
                                    <p:animEffect transition="in" filter="fade">
                                      <p:cBhvr>
                                        <p:cTn id="25" dur="1000"/>
                                        <p:tgtEl>
                                          <p:spTgt spid="615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6148"/>
                                        </p:tgtEl>
                                        <p:attrNameLst>
                                          <p:attrName>style.visibility</p:attrName>
                                        </p:attrNameLst>
                                      </p:cBhvr>
                                      <p:to>
                                        <p:strVal val="visible"/>
                                      </p:to>
                                    </p:set>
                                    <p:animEffect transition="in" filter="wipe(down)">
                                      <p:cBhvr>
                                        <p:cTn id="30"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28596" y="500042"/>
            <a:ext cx="7239000" cy="3500462"/>
          </a:xfrm>
        </p:spPr>
        <p:txBody>
          <a:bodyPr>
            <a:normAutofit fontScale="90000"/>
          </a:bodyPr>
          <a:lstStyle/>
          <a:p>
            <a:r>
              <a:rPr lang="tr-TR" sz="4900" dirty="0" smtClean="0"/>
              <a:t>Aşağıdakilerden hangisi karstik aşındırma şekillerinden değildir?</a:t>
            </a:r>
            <a:br>
              <a:rPr lang="tr-TR" sz="4900" dirty="0" smtClean="0"/>
            </a:br>
            <a:r>
              <a:rPr lang="tr-TR" sz="4900" dirty="0" smtClean="0"/>
              <a:t>    </a:t>
            </a:r>
            <a:br>
              <a:rPr lang="tr-TR" sz="4900" dirty="0" smtClean="0"/>
            </a:br>
            <a:r>
              <a:rPr lang="tr-TR" dirty="0" smtClean="0"/>
              <a:t> </a:t>
            </a:r>
            <a:br>
              <a:rPr lang="tr-TR" dirty="0" smtClean="0"/>
            </a:br>
            <a:endParaRPr lang="tr-TR" dirty="0"/>
          </a:p>
        </p:txBody>
      </p:sp>
      <p:sp>
        <p:nvSpPr>
          <p:cNvPr id="5" name="4 Metin Yer Tutucusu"/>
          <p:cNvSpPr>
            <a:spLocks noGrp="1"/>
          </p:cNvSpPr>
          <p:nvPr>
            <p:ph type="body" idx="1"/>
          </p:nvPr>
        </p:nvSpPr>
        <p:spPr>
          <a:xfrm>
            <a:off x="571472" y="3643314"/>
            <a:ext cx="8001056" cy="3000396"/>
          </a:xfrm>
        </p:spPr>
        <p:txBody>
          <a:bodyPr>
            <a:normAutofit/>
          </a:bodyPr>
          <a:lstStyle/>
          <a:p>
            <a:r>
              <a:rPr lang="tr-TR" sz="3600" dirty="0" smtClean="0"/>
              <a:t>A) Obruk      B) </a:t>
            </a:r>
            <a:r>
              <a:rPr lang="tr-TR" sz="3600" dirty="0" err="1" smtClean="0"/>
              <a:t>Dolin</a:t>
            </a:r>
            <a:r>
              <a:rPr lang="tr-TR" sz="3600" dirty="0" smtClean="0"/>
              <a:t>      C) </a:t>
            </a:r>
            <a:r>
              <a:rPr lang="tr-TR" sz="3600" dirty="0" err="1" smtClean="0"/>
              <a:t>Polye</a:t>
            </a:r>
            <a:r>
              <a:rPr lang="tr-TR" sz="3600" dirty="0" smtClean="0"/>
              <a:t/>
            </a:r>
            <a:br>
              <a:rPr lang="tr-TR" sz="3600" dirty="0" smtClean="0"/>
            </a:br>
            <a:r>
              <a:rPr lang="tr-TR" sz="3600" dirty="0" smtClean="0"/>
              <a:t>    D) </a:t>
            </a:r>
            <a:r>
              <a:rPr lang="tr-TR" sz="3600" dirty="0" err="1" smtClean="0"/>
              <a:t>Uvala</a:t>
            </a:r>
            <a:r>
              <a:rPr lang="tr-TR" sz="3600" dirty="0" smtClean="0"/>
              <a:t>          E) Dikit</a:t>
            </a:r>
            <a:endParaRPr lang="tr-TR" sz="3600" dirty="0"/>
          </a:p>
        </p:txBody>
      </p:sp>
      <p:pic>
        <p:nvPicPr>
          <p:cNvPr id="5122" name="Picture 2" descr="http://www.msnburada.com/smiley/soru-isaretleri/9.gif"/>
          <p:cNvPicPr>
            <a:picLocks noChangeAspect="1" noChangeArrowheads="1" noCrop="1"/>
          </p:cNvPicPr>
          <p:nvPr/>
        </p:nvPicPr>
        <p:blipFill>
          <a:blip r:embed="rId2" cstate="print"/>
          <a:srcRect/>
          <a:stretch>
            <a:fillRect/>
          </a:stretch>
        </p:blipFill>
        <p:spPr bwMode="auto">
          <a:xfrm>
            <a:off x="6948264" y="4509120"/>
            <a:ext cx="2012801" cy="2057534"/>
          </a:xfrm>
          <a:prstGeom prst="rect">
            <a:avLst/>
          </a:prstGeom>
          <a:noFill/>
        </p:spPr>
      </p:pic>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0" presetClass="entr" presetSubtype="0" fill="hold" nodeType="clickEffect">
                                  <p:stCondLst>
                                    <p:cond delay="0"/>
                                  </p:stCondLst>
                                  <p:childTnLst>
                                    <p:set>
                                      <p:cBhvr>
                                        <p:cTn id="17" dur="1" fill="hold">
                                          <p:stCondLst>
                                            <p:cond delay="0"/>
                                          </p:stCondLst>
                                        </p:cTn>
                                        <p:tgtEl>
                                          <p:spTgt spid="5122"/>
                                        </p:tgtEl>
                                        <p:attrNameLst>
                                          <p:attrName>style.visibility</p:attrName>
                                        </p:attrNameLst>
                                      </p:cBhvr>
                                      <p:to>
                                        <p:strVal val="visible"/>
                                      </p:to>
                                    </p:set>
                                    <p:animEffect transition="in" filter="fade">
                                      <p:cBhvr>
                                        <p:cTn id="18" dur="800" decel="100000"/>
                                        <p:tgtEl>
                                          <p:spTgt spid="5122"/>
                                        </p:tgtEl>
                                      </p:cBhvr>
                                    </p:animEffect>
                                    <p:anim calcmode="lin" valueType="num">
                                      <p:cBhvr>
                                        <p:cTn id="19" dur="800" decel="100000" fill="hold"/>
                                        <p:tgtEl>
                                          <p:spTgt spid="5122"/>
                                        </p:tgtEl>
                                        <p:attrNameLst>
                                          <p:attrName>style.rotation</p:attrName>
                                        </p:attrNameLst>
                                      </p:cBhvr>
                                      <p:tavLst>
                                        <p:tav tm="0">
                                          <p:val>
                                            <p:fltVal val="-90"/>
                                          </p:val>
                                        </p:tav>
                                        <p:tav tm="100000">
                                          <p:val>
                                            <p:fltVal val="0"/>
                                          </p:val>
                                        </p:tav>
                                      </p:tavLst>
                                    </p:anim>
                                    <p:anim calcmode="lin" valueType="num">
                                      <p:cBhvr>
                                        <p:cTn id="20" dur="800" decel="100000" fill="hold"/>
                                        <p:tgtEl>
                                          <p:spTgt spid="5122"/>
                                        </p:tgtEl>
                                        <p:attrNameLst>
                                          <p:attrName>ppt_x</p:attrName>
                                        </p:attrNameLst>
                                      </p:cBhvr>
                                      <p:tavLst>
                                        <p:tav tm="0">
                                          <p:val>
                                            <p:strVal val="#ppt_x+0.4"/>
                                          </p:val>
                                        </p:tav>
                                        <p:tav tm="100000">
                                          <p:val>
                                            <p:strVal val="#ppt_x-0.05"/>
                                          </p:val>
                                        </p:tav>
                                      </p:tavLst>
                                    </p:anim>
                                    <p:anim calcmode="lin" valueType="num">
                                      <p:cBhvr>
                                        <p:cTn id="21" dur="800" decel="100000" fill="hold"/>
                                        <p:tgtEl>
                                          <p:spTgt spid="5122"/>
                                        </p:tgtEl>
                                        <p:attrNameLst>
                                          <p:attrName>ppt_y</p:attrName>
                                        </p:attrNameLst>
                                      </p:cBhvr>
                                      <p:tavLst>
                                        <p:tav tm="0">
                                          <p:val>
                                            <p:strVal val="#ppt_y-0.4"/>
                                          </p:val>
                                        </p:tav>
                                        <p:tav tm="100000">
                                          <p:val>
                                            <p:strVal val="#ppt_y+0.1"/>
                                          </p:val>
                                        </p:tav>
                                      </p:tavLst>
                                    </p:anim>
                                    <p:anim calcmode="lin" valueType="num">
                                      <p:cBhvr>
                                        <p:cTn id="22"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23"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Dikdörtgen"/>
          <p:cNvSpPr/>
          <p:nvPr/>
        </p:nvSpPr>
        <p:spPr>
          <a:xfrm>
            <a:off x="357158" y="1142984"/>
            <a:ext cx="8786842" cy="4524315"/>
          </a:xfrm>
          <a:prstGeom prst="rect">
            <a:avLst/>
          </a:prstGeom>
          <a:noFill/>
        </p:spPr>
        <p:txBody>
          <a:bodyPr wrap="square" lIns="91440" tIns="45720" rIns="91440" bIns="45720">
            <a:spAutoFit/>
          </a:bodyPr>
          <a:lstStyle/>
          <a:p>
            <a:pPr algn="ctr"/>
            <a:r>
              <a:rPr lang="tr-TR" sz="9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Goudy Stout" pitchFamily="18" charset="0"/>
              </a:rPr>
              <a:t>CEVAP;</a:t>
            </a:r>
          </a:p>
          <a:p>
            <a:pPr algn="ctr"/>
            <a:endParaRPr lang="tr-TR" sz="9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Goudy Stout" pitchFamily="18" charset="0"/>
            </a:endParaRPr>
          </a:p>
          <a:p>
            <a:pPr algn="ctr"/>
            <a:r>
              <a:rPr lang="tr-TR" sz="9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Goudy Stout" pitchFamily="18" charset="0"/>
              </a:rPr>
              <a:t>E</a:t>
            </a:r>
            <a:endParaRPr lang="tr-TR" sz="9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Goudy Stout" pitchFamily="18" charset="0"/>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14"/>
                                        </p:tgtEl>
                                      </p:cBhvr>
                                      <p:to x="80000" y="100000"/>
                                    </p:animScale>
                                    <p:anim by="(#ppt_w*0.10)" calcmode="lin" valueType="num">
                                      <p:cBhvr>
                                        <p:cTn id="7" dur="250" autoRev="1" fill="hold">
                                          <p:stCondLst>
                                            <p:cond delay="0"/>
                                          </p:stCondLst>
                                        </p:cTn>
                                        <p:tgtEl>
                                          <p:spTgt spid="14"/>
                                        </p:tgtEl>
                                        <p:attrNameLst>
                                          <p:attrName>ppt_x</p:attrName>
                                        </p:attrNameLst>
                                      </p:cBhvr>
                                    </p:anim>
                                    <p:anim by="(-#ppt_w*0.10)" calcmode="lin" valueType="num">
                                      <p:cBhvr>
                                        <p:cTn id="8" dur="250" autoRev="1" fill="hold">
                                          <p:stCondLst>
                                            <p:cond delay="0"/>
                                          </p:stCondLst>
                                        </p:cTn>
                                        <p:tgtEl>
                                          <p:spTgt spid="14"/>
                                        </p:tgtEl>
                                        <p:attrNameLst>
                                          <p:attrName>ppt_y</p:attrName>
                                        </p:attrNameLst>
                                      </p:cBhvr>
                                    </p:anim>
                                    <p:animRot by="-480000">
                                      <p:cBhvr>
                                        <p:cTn id="9" dur="250" autoRev="1" fill="hold">
                                          <p:stCondLst>
                                            <p:cond delay="0"/>
                                          </p:stCondLst>
                                        </p:cTn>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381000" y="271464"/>
            <a:ext cx="7239000" cy="2943222"/>
          </a:xfrm>
        </p:spPr>
        <p:txBody>
          <a:bodyPr>
            <a:normAutofit/>
          </a:bodyPr>
          <a:lstStyle/>
          <a:p>
            <a:r>
              <a:rPr lang="tr-TR" dirty="0" smtClean="0"/>
              <a:t>Ülkemiz kıyılarında bir çok delta varken, haliç olmamasının sebebi aşağıdakilerden hangisidir?</a:t>
            </a:r>
            <a:br>
              <a:rPr lang="tr-TR" dirty="0" smtClean="0"/>
            </a:br>
            <a:endParaRPr lang="tr-TR" dirty="0"/>
          </a:p>
        </p:txBody>
      </p:sp>
      <p:sp>
        <p:nvSpPr>
          <p:cNvPr id="6" name="5 Metin Yer Tutucusu"/>
          <p:cNvSpPr>
            <a:spLocks noGrp="1"/>
          </p:cNvSpPr>
          <p:nvPr>
            <p:ph type="body" idx="1"/>
          </p:nvPr>
        </p:nvSpPr>
        <p:spPr>
          <a:xfrm>
            <a:off x="285720" y="2643182"/>
            <a:ext cx="8858280" cy="4214818"/>
          </a:xfrm>
        </p:spPr>
        <p:txBody>
          <a:bodyPr>
            <a:normAutofit/>
          </a:bodyPr>
          <a:lstStyle/>
          <a:p>
            <a:r>
              <a:rPr lang="tr-TR" sz="3600" dirty="0" smtClean="0"/>
              <a:t>A)     Gel-git olayının etkili olmaması</a:t>
            </a:r>
          </a:p>
          <a:p>
            <a:r>
              <a:rPr lang="tr-TR" sz="3600" dirty="0" smtClean="0"/>
              <a:t>B)      Kıyılarımızın çok derin olması</a:t>
            </a:r>
          </a:p>
          <a:p>
            <a:r>
              <a:rPr lang="tr-TR" sz="3600" dirty="0" smtClean="0"/>
              <a:t>C)      Kıyılarımızın çok girintili olması</a:t>
            </a:r>
          </a:p>
          <a:p>
            <a:r>
              <a:rPr lang="tr-TR" sz="3600" dirty="0" smtClean="0"/>
              <a:t>D)      Dağların kıyıya paralel olması</a:t>
            </a:r>
          </a:p>
          <a:p>
            <a:r>
              <a:rPr lang="tr-TR" sz="3600" dirty="0" smtClean="0"/>
              <a:t>E)       Akarsuların denizlere ulaştığı kıyıların çok yüksek olmaları</a:t>
            </a:r>
          </a:p>
          <a:p>
            <a:endParaRPr lang="tr-TR" dirty="0"/>
          </a:p>
        </p:txBody>
      </p:sp>
    </p:spTree>
  </p:cSld>
  <p:clrMapOvr>
    <a:masterClrMapping/>
  </p:clrMapOvr>
  <p:transition spd="med">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ppt_w</p:attrName>
                                        </p:attrNameLst>
                                      </p:cBhvr>
                                      <p:tavLst>
                                        <p:tav tm="0">
                                          <p:val>
                                            <p:strVal val="#ppt_w*0.05"/>
                                          </p:val>
                                        </p:tav>
                                        <p:tav tm="100000">
                                          <p:val>
                                            <p:strVal val="#ppt_w"/>
                                          </p:val>
                                        </p:tav>
                                      </p:tavLst>
                                    </p:anim>
                                    <p:anim calcmode="lin" valueType="num">
                                      <p:cBhvr>
                                        <p:cTn id="15" dur="5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16" dur="5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18" dur="5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 calcmode="lin" valueType="num">
                                      <p:cBhvr>
                                        <p:cTn id="23" dur="500" fill="hold"/>
                                        <p:tgtEl>
                                          <p:spTgt spid="6">
                                            <p:txEl>
                                              <p:pRg st="1" end="1"/>
                                            </p:txEl>
                                          </p:spTgt>
                                        </p:tgtEl>
                                        <p:attrNameLst>
                                          <p:attrName>ppt_w</p:attrName>
                                        </p:attrNameLst>
                                      </p:cBhvr>
                                      <p:tavLst>
                                        <p:tav tm="0">
                                          <p:val>
                                            <p:strVal val="#ppt_w*0.05"/>
                                          </p:val>
                                        </p:tav>
                                        <p:tav tm="100000">
                                          <p:val>
                                            <p:strVal val="#ppt_w"/>
                                          </p:val>
                                        </p:tav>
                                      </p:tavLst>
                                    </p:anim>
                                    <p:anim calcmode="lin" valueType="num">
                                      <p:cBhvr>
                                        <p:cTn id="24" dur="500" fill="hold"/>
                                        <p:tgtEl>
                                          <p:spTgt spid="6">
                                            <p:txEl>
                                              <p:pRg st="1" end="1"/>
                                            </p:txEl>
                                          </p:spTgt>
                                        </p:tgtEl>
                                        <p:attrNameLst>
                                          <p:attrName>ppt_h</p:attrName>
                                        </p:attrNameLst>
                                      </p:cBhvr>
                                      <p:tavLst>
                                        <p:tav tm="0">
                                          <p:val>
                                            <p:strVal val="#ppt_h"/>
                                          </p:val>
                                        </p:tav>
                                        <p:tav tm="100000">
                                          <p:val>
                                            <p:strVal val="#ppt_h"/>
                                          </p:val>
                                        </p:tav>
                                      </p:tavLst>
                                    </p:anim>
                                    <p:anim calcmode="lin" valueType="num">
                                      <p:cBhvr>
                                        <p:cTn id="25" dur="500" fill="hold"/>
                                        <p:tgtEl>
                                          <p:spTgt spid="6">
                                            <p:txEl>
                                              <p:pRg st="1" end="1"/>
                                            </p:txEl>
                                          </p:spTgt>
                                        </p:tgtEl>
                                        <p:attrNameLst>
                                          <p:attrName>ppt_x</p:attrName>
                                        </p:attrNameLst>
                                      </p:cBhvr>
                                      <p:tavLst>
                                        <p:tav tm="0">
                                          <p:val>
                                            <p:strVal val="#ppt_x-.2"/>
                                          </p:val>
                                        </p:tav>
                                        <p:tav tm="100000">
                                          <p:val>
                                            <p:strVal val="#ppt_x"/>
                                          </p:val>
                                        </p:tav>
                                      </p:tavLst>
                                    </p:anim>
                                    <p:anim calcmode="lin" valueType="num">
                                      <p:cBhvr>
                                        <p:cTn id="26" dur="500" fill="hold"/>
                                        <p:tgtEl>
                                          <p:spTgt spid="6">
                                            <p:txEl>
                                              <p:pRg st="1" end="1"/>
                                            </p:txEl>
                                          </p:spTgt>
                                        </p:tgtEl>
                                        <p:attrNameLst>
                                          <p:attrName>ppt_y</p:attrName>
                                        </p:attrNameLst>
                                      </p:cBhvr>
                                      <p:tavLst>
                                        <p:tav tm="0">
                                          <p:val>
                                            <p:strVal val="#ppt_y"/>
                                          </p:val>
                                        </p:tav>
                                        <p:tav tm="100000">
                                          <p:val>
                                            <p:strVal val="#ppt_y"/>
                                          </p:val>
                                        </p:tav>
                                      </p:tavLst>
                                    </p:anim>
                                    <p:animEffect transition="in" filter="fade">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4" presetClass="entr" presetSubtype="0" accel="100000" fill="hold" grpId="0"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 calcmode="lin" valueType="num">
                                      <p:cBhvr>
                                        <p:cTn id="32" dur="500" fill="hold"/>
                                        <p:tgtEl>
                                          <p:spTgt spid="6">
                                            <p:txEl>
                                              <p:pRg st="2" end="2"/>
                                            </p:txEl>
                                          </p:spTgt>
                                        </p:tgtEl>
                                        <p:attrNameLst>
                                          <p:attrName>ppt_w</p:attrName>
                                        </p:attrNameLst>
                                      </p:cBhvr>
                                      <p:tavLst>
                                        <p:tav tm="0">
                                          <p:val>
                                            <p:strVal val="#ppt_w*0.05"/>
                                          </p:val>
                                        </p:tav>
                                        <p:tav tm="100000">
                                          <p:val>
                                            <p:strVal val="#ppt_w"/>
                                          </p:val>
                                        </p:tav>
                                      </p:tavLst>
                                    </p:anim>
                                    <p:anim calcmode="lin" valueType="num">
                                      <p:cBhvr>
                                        <p:cTn id="33" dur="500" fill="hold"/>
                                        <p:tgtEl>
                                          <p:spTgt spid="6">
                                            <p:txEl>
                                              <p:pRg st="2" end="2"/>
                                            </p:txEl>
                                          </p:spTgt>
                                        </p:tgtEl>
                                        <p:attrNameLst>
                                          <p:attrName>ppt_h</p:attrName>
                                        </p:attrNameLst>
                                      </p:cBhvr>
                                      <p:tavLst>
                                        <p:tav tm="0">
                                          <p:val>
                                            <p:strVal val="#ppt_h"/>
                                          </p:val>
                                        </p:tav>
                                        <p:tav tm="100000">
                                          <p:val>
                                            <p:strVal val="#ppt_h"/>
                                          </p:val>
                                        </p:tav>
                                      </p:tavLst>
                                    </p:anim>
                                    <p:anim calcmode="lin" valueType="num">
                                      <p:cBhvr>
                                        <p:cTn id="34" dur="500" fill="hold"/>
                                        <p:tgtEl>
                                          <p:spTgt spid="6">
                                            <p:txEl>
                                              <p:pRg st="2" end="2"/>
                                            </p:txEl>
                                          </p:spTgt>
                                        </p:tgtEl>
                                        <p:attrNameLst>
                                          <p:attrName>ppt_x</p:attrName>
                                        </p:attrNameLst>
                                      </p:cBhvr>
                                      <p:tavLst>
                                        <p:tav tm="0">
                                          <p:val>
                                            <p:strVal val="#ppt_x-.2"/>
                                          </p:val>
                                        </p:tav>
                                        <p:tav tm="100000">
                                          <p:val>
                                            <p:strVal val="#ppt_x"/>
                                          </p:val>
                                        </p:tav>
                                      </p:tavLst>
                                    </p:anim>
                                    <p:anim calcmode="lin" valueType="num">
                                      <p:cBhvr>
                                        <p:cTn id="35" dur="500" fill="hold"/>
                                        <p:tgtEl>
                                          <p:spTgt spid="6">
                                            <p:txEl>
                                              <p:pRg st="2" end="2"/>
                                            </p:txEl>
                                          </p:spTgt>
                                        </p:tgtEl>
                                        <p:attrNameLst>
                                          <p:attrName>ppt_y</p:attrName>
                                        </p:attrNameLst>
                                      </p:cBhvr>
                                      <p:tavLst>
                                        <p:tav tm="0">
                                          <p:val>
                                            <p:strVal val="#ppt_y"/>
                                          </p:val>
                                        </p:tav>
                                        <p:tav tm="100000">
                                          <p:val>
                                            <p:strVal val="#ppt_y"/>
                                          </p:val>
                                        </p:tav>
                                      </p:tavLst>
                                    </p:anim>
                                    <p:animEffect transition="in" filter="fade">
                                      <p:cBhvr>
                                        <p:cTn id="36" dur="500"/>
                                        <p:tgtEl>
                                          <p:spTgt spid="6">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4" presetClass="entr" presetSubtype="0" accel="100000" fill="hold" grpId="0" nodeType="click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anim calcmode="lin" valueType="num">
                                      <p:cBhvr>
                                        <p:cTn id="41" dur="500" fill="hold"/>
                                        <p:tgtEl>
                                          <p:spTgt spid="6">
                                            <p:txEl>
                                              <p:pRg st="3" end="3"/>
                                            </p:txEl>
                                          </p:spTgt>
                                        </p:tgtEl>
                                        <p:attrNameLst>
                                          <p:attrName>ppt_w</p:attrName>
                                        </p:attrNameLst>
                                      </p:cBhvr>
                                      <p:tavLst>
                                        <p:tav tm="0">
                                          <p:val>
                                            <p:strVal val="#ppt_w*0.05"/>
                                          </p:val>
                                        </p:tav>
                                        <p:tav tm="100000">
                                          <p:val>
                                            <p:strVal val="#ppt_w"/>
                                          </p:val>
                                        </p:tav>
                                      </p:tavLst>
                                    </p:anim>
                                    <p:anim calcmode="lin" valueType="num">
                                      <p:cBhvr>
                                        <p:cTn id="42" dur="500" fill="hold"/>
                                        <p:tgtEl>
                                          <p:spTgt spid="6">
                                            <p:txEl>
                                              <p:pRg st="3" end="3"/>
                                            </p:txEl>
                                          </p:spTgt>
                                        </p:tgtEl>
                                        <p:attrNameLst>
                                          <p:attrName>ppt_h</p:attrName>
                                        </p:attrNameLst>
                                      </p:cBhvr>
                                      <p:tavLst>
                                        <p:tav tm="0">
                                          <p:val>
                                            <p:strVal val="#ppt_h"/>
                                          </p:val>
                                        </p:tav>
                                        <p:tav tm="100000">
                                          <p:val>
                                            <p:strVal val="#ppt_h"/>
                                          </p:val>
                                        </p:tav>
                                      </p:tavLst>
                                    </p:anim>
                                    <p:anim calcmode="lin" valueType="num">
                                      <p:cBhvr>
                                        <p:cTn id="43" dur="500" fill="hold"/>
                                        <p:tgtEl>
                                          <p:spTgt spid="6">
                                            <p:txEl>
                                              <p:pRg st="3" end="3"/>
                                            </p:txEl>
                                          </p:spTgt>
                                        </p:tgtEl>
                                        <p:attrNameLst>
                                          <p:attrName>ppt_x</p:attrName>
                                        </p:attrNameLst>
                                      </p:cBhvr>
                                      <p:tavLst>
                                        <p:tav tm="0">
                                          <p:val>
                                            <p:strVal val="#ppt_x-.2"/>
                                          </p:val>
                                        </p:tav>
                                        <p:tav tm="100000">
                                          <p:val>
                                            <p:strVal val="#ppt_x"/>
                                          </p:val>
                                        </p:tav>
                                      </p:tavLst>
                                    </p:anim>
                                    <p:anim calcmode="lin" valueType="num">
                                      <p:cBhvr>
                                        <p:cTn id="44" dur="500" fill="hold"/>
                                        <p:tgtEl>
                                          <p:spTgt spid="6">
                                            <p:txEl>
                                              <p:pRg st="3" end="3"/>
                                            </p:txEl>
                                          </p:spTgt>
                                        </p:tgtEl>
                                        <p:attrNameLst>
                                          <p:attrName>ppt_y</p:attrName>
                                        </p:attrNameLst>
                                      </p:cBhvr>
                                      <p:tavLst>
                                        <p:tav tm="0">
                                          <p:val>
                                            <p:strVal val="#ppt_y"/>
                                          </p:val>
                                        </p:tav>
                                        <p:tav tm="100000">
                                          <p:val>
                                            <p:strVal val="#ppt_y"/>
                                          </p:val>
                                        </p:tav>
                                      </p:tavLst>
                                    </p:anim>
                                    <p:animEffect transition="in" filter="fade">
                                      <p:cBhvr>
                                        <p:cTn id="45" dur="500"/>
                                        <p:tgtEl>
                                          <p:spTgt spid="6">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4" presetClass="entr" presetSubtype="0" accel="100000" fill="hold" grpId="0" nodeType="clickEffect">
                                  <p:stCondLst>
                                    <p:cond delay="0"/>
                                  </p:stCondLst>
                                  <p:childTnLst>
                                    <p:set>
                                      <p:cBhvr>
                                        <p:cTn id="49" dur="1" fill="hold">
                                          <p:stCondLst>
                                            <p:cond delay="0"/>
                                          </p:stCondLst>
                                        </p:cTn>
                                        <p:tgtEl>
                                          <p:spTgt spid="6">
                                            <p:txEl>
                                              <p:pRg st="4" end="4"/>
                                            </p:txEl>
                                          </p:spTgt>
                                        </p:tgtEl>
                                        <p:attrNameLst>
                                          <p:attrName>style.visibility</p:attrName>
                                        </p:attrNameLst>
                                      </p:cBhvr>
                                      <p:to>
                                        <p:strVal val="visible"/>
                                      </p:to>
                                    </p:set>
                                    <p:anim calcmode="lin" valueType="num">
                                      <p:cBhvr>
                                        <p:cTn id="50" dur="500" fill="hold"/>
                                        <p:tgtEl>
                                          <p:spTgt spid="6">
                                            <p:txEl>
                                              <p:pRg st="4" end="4"/>
                                            </p:txEl>
                                          </p:spTgt>
                                        </p:tgtEl>
                                        <p:attrNameLst>
                                          <p:attrName>ppt_w</p:attrName>
                                        </p:attrNameLst>
                                      </p:cBhvr>
                                      <p:tavLst>
                                        <p:tav tm="0">
                                          <p:val>
                                            <p:strVal val="#ppt_w*0.05"/>
                                          </p:val>
                                        </p:tav>
                                        <p:tav tm="100000">
                                          <p:val>
                                            <p:strVal val="#ppt_w"/>
                                          </p:val>
                                        </p:tav>
                                      </p:tavLst>
                                    </p:anim>
                                    <p:anim calcmode="lin" valueType="num">
                                      <p:cBhvr>
                                        <p:cTn id="51" dur="500" fill="hold"/>
                                        <p:tgtEl>
                                          <p:spTgt spid="6">
                                            <p:txEl>
                                              <p:pRg st="4" end="4"/>
                                            </p:txEl>
                                          </p:spTgt>
                                        </p:tgtEl>
                                        <p:attrNameLst>
                                          <p:attrName>ppt_h</p:attrName>
                                        </p:attrNameLst>
                                      </p:cBhvr>
                                      <p:tavLst>
                                        <p:tav tm="0">
                                          <p:val>
                                            <p:strVal val="#ppt_h"/>
                                          </p:val>
                                        </p:tav>
                                        <p:tav tm="100000">
                                          <p:val>
                                            <p:strVal val="#ppt_h"/>
                                          </p:val>
                                        </p:tav>
                                      </p:tavLst>
                                    </p:anim>
                                    <p:anim calcmode="lin" valueType="num">
                                      <p:cBhvr>
                                        <p:cTn id="52" dur="500" fill="hold"/>
                                        <p:tgtEl>
                                          <p:spTgt spid="6">
                                            <p:txEl>
                                              <p:pRg st="4" end="4"/>
                                            </p:txEl>
                                          </p:spTgt>
                                        </p:tgtEl>
                                        <p:attrNameLst>
                                          <p:attrName>ppt_x</p:attrName>
                                        </p:attrNameLst>
                                      </p:cBhvr>
                                      <p:tavLst>
                                        <p:tav tm="0">
                                          <p:val>
                                            <p:strVal val="#ppt_x-.2"/>
                                          </p:val>
                                        </p:tav>
                                        <p:tav tm="100000">
                                          <p:val>
                                            <p:strVal val="#ppt_x"/>
                                          </p:val>
                                        </p:tav>
                                      </p:tavLst>
                                    </p:anim>
                                    <p:anim calcmode="lin" valueType="num">
                                      <p:cBhvr>
                                        <p:cTn id="53" dur="500" fill="hold"/>
                                        <p:tgtEl>
                                          <p:spTgt spid="6">
                                            <p:txEl>
                                              <p:pRg st="4" end="4"/>
                                            </p:txEl>
                                          </p:spTgt>
                                        </p:tgtEl>
                                        <p:attrNameLst>
                                          <p:attrName>ppt_y</p:attrName>
                                        </p:attrNameLst>
                                      </p:cBhvr>
                                      <p:tavLst>
                                        <p:tav tm="0">
                                          <p:val>
                                            <p:strVal val="#ppt_y"/>
                                          </p:val>
                                        </p:tav>
                                        <p:tav tm="100000">
                                          <p:val>
                                            <p:strVal val="#ppt_y"/>
                                          </p:val>
                                        </p:tav>
                                      </p:tavLst>
                                    </p:anim>
                                    <p:animEffect transition="in" filter="fade">
                                      <p:cBhvr>
                                        <p:cTn id="5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Dikdörtgen"/>
          <p:cNvSpPr/>
          <p:nvPr/>
        </p:nvSpPr>
        <p:spPr>
          <a:xfrm>
            <a:off x="1714480" y="1142984"/>
            <a:ext cx="5857915" cy="4524315"/>
          </a:xfrm>
          <a:prstGeom prst="rect">
            <a:avLst/>
          </a:prstGeom>
          <a:noFill/>
        </p:spPr>
        <p:txBody>
          <a:bodyPr wrap="square" lIns="91440" tIns="45720" rIns="91440" bIns="45720">
            <a:spAutoFit/>
          </a:bodyPr>
          <a:lstStyle/>
          <a:p>
            <a:pPr algn="ctr"/>
            <a:r>
              <a:rPr lang="tr-TR" sz="9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latin typeface="Algerian" pitchFamily="82" charset="0"/>
              </a:rPr>
              <a:t>CEVAP; </a:t>
            </a:r>
          </a:p>
          <a:p>
            <a:pPr algn="ctr"/>
            <a:endParaRPr lang="tr-TR" sz="9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lgerian" pitchFamily="82" charset="0"/>
            </a:endParaRPr>
          </a:p>
          <a:p>
            <a:pPr algn="ctr"/>
            <a:r>
              <a:rPr lang="tr-TR" sz="9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lgerian" pitchFamily="82" charset="0"/>
              </a:rPr>
              <a:t>A</a:t>
            </a:r>
            <a:endParaRPr lang="tr-TR" sz="9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latin typeface="Algerian" pitchFamily="82" charset="0"/>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rot="20932866">
            <a:off x="435207" y="595445"/>
            <a:ext cx="7810151" cy="1569660"/>
          </a:xfrm>
          <a:prstGeom prst="rect">
            <a:avLst/>
          </a:prstGeom>
          <a:noFill/>
        </p:spPr>
        <p:txBody>
          <a:bodyPr wrap="none" lIns="91440" tIns="45720" rIns="91440" bIns="45720">
            <a:spAutoFit/>
          </a:bodyPr>
          <a:lstStyle/>
          <a:p>
            <a:pPr algn="ctr"/>
            <a:r>
              <a:rPr lang="tr-TR" sz="9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howcard Gothic" pitchFamily="82" charset="0"/>
              </a:rPr>
              <a:t>HAZIRLAYAN</a:t>
            </a:r>
            <a:endParaRPr lang="tr-TR" sz="9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howcard Gothic" pitchFamily="82" charset="0"/>
            </a:endParaRPr>
          </a:p>
        </p:txBody>
      </p:sp>
      <p:sp>
        <p:nvSpPr>
          <p:cNvPr id="6" name="5 Dikdörtgen"/>
          <p:cNvSpPr/>
          <p:nvPr/>
        </p:nvSpPr>
        <p:spPr>
          <a:xfrm>
            <a:off x="3357554" y="5357826"/>
            <a:ext cx="5731056" cy="120032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7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PMingLiU" pitchFamily="18" charset="-120"/>
                <a:ea typeface="PMingLiU" pitchFamily="18" charset="-120"/>
              </a:rPr>
              <a:t>MERVE ÖZER</a:t>
            </a:r>
            <a:endParaRPr lang="tr-TR" sz="7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PMingLiU" pitchFamily="18" charset="-120"/>
              <a:ea typeface="PMingLiU" pitchFamily="18" charset="-120"/>
            </a:endParaRPr>
          </a:p>
        </p:txBody>
      </p:sp>
      <p:sp>
        <p:nvSpPr>
          <p:cNvPr id="7" name="6 Dikdörtgen"/>
          <p:cNvSpPr/>
          <p:nvPr/>
        </p:nvSpPr>
        <p:spPr>
          <a:xfrm rot="382785">
            <a:off x="504439" y="3182699"/>
            <a:ext cx="8632491" cy="923330"/>
          </a:xfrm>
          <a:prstGeom prst="rect">
            <a:avLst/>
          </a:prstGeom>
          <a:noFill/>
        </p:spPr>
        <p:txBody>
          <a:bodyPr wrap="none" lIns="91440" tIns="45720" rIns="91440" bIns="45720">
            <a:spAutoFit/>
          </a:bodyPr>
          <a:lstStyle/>
          <a:p>
            <a:pPr algn="ctr"/>
            <a:r>
              <a:rPr lang="tr-TR" sz="5400" b="1" cap="all" spc="0"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Gill Sans Ultra Bold" pitchFamily="34" charset="0"/>
              </a:rPr>
              <a:t>1222                 10-A</a:t>
            </a:r>
            <a:endParaRPr lang="tr-TR" sz="5400" b="1" cap="all" spc="0"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Gill Sans Ultra Bold" pitchFamily="34" charset="0"/>
            </a:endParaRPr>
          </a:p>
        </p:txBody>
      </p:sp>
      <p:pic>
        <p:nvPicPr>
          <p:cNvPr id="1034" name="Picture 10" descr="http://img262.imageshack.us/img262/6720/11980820xg2.gif"/>
          <p:cNvPicPr>
            <a:picLocks noChangeAspect="1" noChangeArrowheads="1" noCrop="1"/>
          </p:cNvPicPr>
          <p:nvPr/>
        </p:nvPicPr>
        <p:blipFill>
          <a:blip r:embed="rId2" cstate="print"/>
          <a:srcRect/>
          <a:stretch>
            <a:fillRect/>
          </a:stretch>
        </p:blipFill>
        <p:spPr bwMode="auto">
          <a:xfrm>
            <a:off x="323528" y="4005064"/>
            <a:ext cx="2907343" cy="2574211"/>
          </a:xfrm>
          <a:prstGeom prst="rect">
            <a:avLst/>
          </a:prstGeom>
          <a:noFill/>
        </p:spPr>
      </p:pic>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anim calcmode="lin" valueType="num">
                                      <p:cBhvr>
                                        <p:cTn id="15" dur="2000" fill="hold"/>
                                        <p:tgtEl>
                                          <p:spTgt spid="6"/>
                                        </p:tgtEl>
                                        <p:attrNameLst>
                                          <p:attrName>style.rotation</p:attrName>
                                        </p:attrNameLst>
                                      </p:cBhvr>
                                      <p:tavLst>
                                        <p:tav tm="0">
                                          <p:val>
                                            <p:fltVal val="720"/>
                                          </p:val>
                                        </p:tav>
                                        <p:tav tm="100000">
                                          <p:val>
                                            <p:fltVal val="0"/>
                                          </p:val>
                                        </p:tav>
                                      </p:tavLst>
                                    </p:anim>
                                    <p:anim calcmode="lin" valueType="num">
                                      <p:cBhvr>
                                        <p:cTn id="16" dur="2000" fill="hold"/>
                                        <p:tgtEl>
                                          <p:spTgt spid="6"/>
                                        </p:tgtEl>
                                        <p:attrNameLst>
                                          <p:attrName>ppt_h</p:attrName>
                                        </p:attrNameLst>
                                      </p:cBhvr>
                                      <p:tavLst>
                                        <p:tav tm="0">
                                          <p:val>
                                            <p:fltVal val="0"/>
                                          </p:val>
                                        </p:tav>
                                        <p:tav tm="100000">
                                          <p:val>
                                            <p:strVal val="#ppt_h"/>
                                          </p:val>
                                        </p:tav>
                                      </p:tavLst>
                                    </p:anim>
                                    <p:anim calcmode="lin" valueType="num">
                                      <p:cBhvr>
                                        <p:cTn id="17" dur="2000" fill="hold"/>
                                        <p:tgtEl>
                                          <p:spTgt spid="6"/>
                                        </p:tgtEl>
                                        <p:attrNameLst>
                                          <p:attrName>ppt_w</p:attrName>
                                        </p:attrNameLst>
                                      </p:cBhvr>
                                      <p:tavLst>
                                        <p:tav tm="0">
                                          <p:val>
                                            <p:fltVal val="0"/>
                                          </p:val>
                                        </p:tav>
                                        <p:tav tm="100000">
                                          <p:val>
                                            <p:strVal val="#ppt_w"/>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iterate type="lt">
                                    <p:tmPct val="5000"/>
                                  </p:iterate>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ppt_w</p:attrName>
                                        </p:attrNameLst>
                                      </p:cBhvr>
                                      <p:tavLst>
                                        <p:tav tm="0">
                                          <p:val>
                                            <p:fltVal val="0"/>
                                          </p:val>
                                        </p:tav>
                                        <p:tav tm="100000">
                                          <p:val>
                                            <p:strVal val="#ppt_w"/>
                                          </p:val>
                                        </p:tav>
                                      </p:tavLst>
                                    </p:anim>
                                    <p:anim calcmode="lin" valueType="num">
                                      <p:cBhvr>
                                        <p:cTn id="23" dur="1000" fill="hold"/>
                                        <p:tgtEl>
                                          <p:spTgt spid="7"/>
                                        </p:tgtEl>
                                        <p:attrNameLst>
                                          <p:attrName>ppt_h</p:attrName>
                                        </p:attrNameLst>
                                      </p:cBhvr>
                                      <p:tavLst>
                                        <p:tav tm="0">
                                          <p:val>
                                            <p:fltVal val="0"/>
                                          </p:val>
                                        </p:tav>
                                        <p:tav tm="100000">
                                          <p:val>
                                            <p:strVal val="#ppt_h"/>
                                          </p:val>
                                        </p:tav>
                                      </p:tavLst>
                                    </p:anim>
                                    <p:anim calcmode="lin" valueType="num">
                                      <p:cBhvr>
                                        <p:cTn id="24" dur="1000" fill="hold"/>
                                        <p:tgtEl>
                                          <p:spTgt spid="7"/>
                                        </p:tgtEl>
                                        <p:attrNameLst>
                                          <p:attrName>style.rotation</p:attrName>
                                        </p:attrNameLst>
                                      </p:cBhvr>
                                      <p:tavLst>
                                        <p:tav tm="0">
                                          <p:val>
                                            <p:fltVal val="90"/>
                                          </p:val>
                                        </p:tav>
                                        <p:tav tm="100000">
                                          <p:val>
                                            <p:fltVal val="0"/>
                                          </p:val>
                                        </p:tav>
                                      </p:tavLst>
                                    </p:anim>
                                    <p:animEffect transition="in" filter="fade">
                                      <p:cBhvr>
                                        <p:cTn id="25" dur="1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30" presetClass="entr" presetSubtype="0" fill="hold" nodeType="clickEffect">
                                  <p:stCondLst>
                                    <p:cond delay="0"/>
                                  </p:stCondLst>
                                  <p:childTnLst>
                                    <p:set>
                                      <p:cBhvr>
                                        <p:cTn id="29" dur="1" fill="hold">
                                          <p:stCondLst>
                                            <p:cond delay="0"/>
                                          </p:stCondLst>
                                        </p:cTn>
                                        <p:tgtEl>
                                          <p:spTgt spid="1034"/>
                                        </p:tgtEl>
                                        <p:attrNameLst>
                                          <p:attrName>style.visibility</p:attrName>
                                        </p:attrNameLst>
                                      </p:cBhvr>
                                      <p:to>
                                        <p:strVal val="visible"/>
                                      </p:to>
                                    </p:set>
                                    <p:animEffect transition="in" filter="fade">
                                      <p:cBhvr>
                                        <p:cTn id="30" dur="800" decel="100000"/>
                                        <p:tgtEl>
                                          <p:spTgt spid="1034"/>
                                        </p:tgtEl>
                                      </p:cBhvr>
                                    </p:animEffect>
                                    <p:anim calcmode="lin" valueType="num">
                                      <p:cBhvr>
                                        <p:cTn id="31" dur="800" decel="100000" fill="hold"/>
                                        <p:tgtEl>
                                          <p:spTgt spid="1034"/>
                                        </p:tgtEl>
                                        <p:attrNameLst>
                                          <p:attrName>style.rotation</p:attrName>
                                        </p:attrNameLst>
                                      </p:cBhvr>
                                      <p:tavLst>
                                        <p:tav tm="0">
                                          <p:val>
                                            <p:fltVal val="-90"/>
                                          </p:val>
                                        </p:tav>
                                        <p:tav tm="100000">
                                          <p:val>
                                            <p:fltVal val="0"/>
                                          </p:val>
                                        </p:tav>
                                      </p:tavLst>
                                    </p:anim>
                                    <p:anim calcmode="lin" valueType="num">
                                      <p:cBhvr>
                                        <p:cTn id="32" dur="800" decel="100000" fill="hold"/>
                                        <p:tgtEl>
                                          <p:spTgt spid="1034"/>
                                        </p:tgtEl>
                                        <p:attrNameLst>
                                          <p:attrName>ppt_x</p:attrName>
                                        </p:attrNameLst>
                                      </p:cBhvr>
                                      <p:tavLst>
                                        <p:tav tm="0">
                                          <p:val>
                                            <p:strVal val="#ppt_x+0.4"/>
                                          </p:val>
                                        </p:tav>
                                        <p:tav tm="100000">
                                          <p:val>
                                            <p:strVal val="#ppt_x-0.05"/>
                                          </p:val>
                                        </p:tav>
                                      </p:tavLst>
                                    </p:anim>
                                    <p:anim calcmode="lin" valueType="num">
                                      <p:cBhvr>
                                        <p:cTn id="33" dur="800" decel="100000" fill="hold"/>
                                        <p:tgtEl>
                                          <p:spTgt spid="1034"/>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1034"/>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103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idx="4294967295"/>
          </p:nvPr>
        </p:nvSpPr>
        <p:spPr>
          <a:xfrm>
            <a:off x="0" y="2492896"/>
            <a:ext cx="9434736" cy="1362075"/>
          </a:xfrm>
        </p:spPr>
        <p:txBody>
          <a:bodyPr>
            <a:noAutofit/>
          </a:bodyPr>
          <a:lstStyle/>
          <a:p>
            <a:r>
              <a:rPr lang="tr-TR" sz="6000" b="1" i="1" dirty="0" smtClean="0">
                <a:solidFill>
                  <a:schemeClr val="accent1">
                    <a:lumMod val="75000"/>
                  </a:schemeClr>
                </a:solidFill>
                <a:latin typeface="Bell MT" pitchFamily="18" charset="0"/>
              </a:rPr>
              <a:t>DİNLEDİĞİNİZ İÇİN </a:t>
            </a:r>
            <a:br>
              <a:rPr lang="tr-TR" sz="6000" b="1" i="1" dirty="0" smtClean="0">
                <a:solidFill>
                  <a:schemeClr val="accent1">
                    <a:lumMod val="75000"/>
                  </a:schemeClr>
                </a:solidFill>
                <a:latin typeface="Bell MT" pitchFamily="18" charset="0"/>
              </a:rPr>
            </a:br>
            <a:r>
              <a:rPr lang="tr-TR" sz="6000" b="1" i="1" dirty="0" smtClean="0">
                <a:solidFill>
                  <a:schemeClr val="accent1">
                    <a:lumMod val="75000"/>
                  </a:schemeClr>
                </a:solidFill>
                <a:latin typeface="Bell MT" pitchFamily="18" charset="0"/>
              </a:rPr>
              <a:t>TEŞEKKÜR EDERİM</a:t>
            </a:r>
            <a:endParaRPr lang="tr-TR" sz="6000" b="1" i="1" dirty="0">
              <a:solidFill>
                <a:schemeClr val="accent1">
                  <a:lumMod val="75000"/>
                </a:schemeClr>
              </a:solidFill>
              <a:latin typeface="Bell MT" pitchFamily="18" charset="0"/>
            </a:endParaRPr>
          </a:p>
        </p:txBody>
      </p:sp>
      <p:pic>
        <p:nvPicPr>
          <p:cNvPr id="121860" name="Picture 4" descr="http://i028.radikal.ru/1012/db/11081337cc7f.gif">
            <a:hlinkClick r:id="rId2"/>
          </p:cNvPr>
          <p:cNvPicPr>
            <a:picLocks noChangeAspect="1" noChangeArrowheads="1" noCrop="1"/>
          </p:cNvPicPr>
          <p:nvPr/>
        </p:nvPicPr>
        <p:blipFill>
          <a:blip r:embed="rId3" cstate="print"/>
          <a:srcRect/>
          <a:stretch>
            <a:fillRect/>
          </a:stretch>
        </p:blipFill>
        <p:spPr bwMode="auto">
          <a:xfrm>
            <a:off x="5940152" y="4005064"/>
            <a:ext cx="2798593" cy="2852936"/>
          </a:xfrm>
          <a:prstGeom prst="rect">
            <a:avLst/>
          </a:prstGeom>
          <a:noFill/>
        </p:spPr>
      </p:pic>
      <p:pic>
        <p:nvPicPr>
          <p:cNvPr id="121862" name="Picture 6" descr="Alkış"/>
          <p:cNvPicPr>
            <a:picLocks noChangeAspect="1" noChangeArrowheads="1"/>
          </p:cNvPicPr>
          <p:nvPr/>
        </p:nvPicPr>
        <p:blipFill>
          <a:blip r:embed="rId4" cstate="print"/>
          <a:srcRect/>
          <a:stretch>
            <a:fillRect/>
          </a:stretch>
        </p:blipFill>
        <p:spPr bwMode="auto">
          <a:xfrm>
            <a:off x="0" y="0"/>
            <a:ext cx="2411760" cy="2226240"/>
          </a:xfrm>
          <a:prstGeom prst="rect">
            <a:avLst/>
          </a:prstGeom>
          <a:noFill/>
        </p:spPr>
      </p:pic>
      <p:pic>
        <p:nvPicPr>
          <p:cNvPr id="121864" name="Picture 8" descr="alkış ifadesi resimleri">
            <a:hlinkClick r:id="rId5" tooltip="alkış ifadesi resimleri"/>
          </p:cNvPr>
          <p:cNvPicPr>
            <a:picLocks noChangeAspect="1" noChangeArrowheads="1" noCrop="1"/>
          </p:cNvPicPr>
          <p:nvPr/>
        </p:nvPicPr>
        <p:blipFill>
          <a:blip r:embed="rId6" cstate="print"/>
          <a:srcRect/>
          <a:stretch>
            <a:fillRect/>
          </a:stretch>
        </p:blipFill>
        <p:spPr bwMode="auto">
          <a:xfrm>
            <a:off x="5796137" y="-1"/>
            <a:ext cx="3347864" cy="2008719"/>
          </a:xfrm>
          <a:prstGeom prst="rect">
            <a:avLst/>
          </a:prstGeom>
          <a:noFill/>
        </p:spPr>
      </p:pic>
      <p:pic>
        <p:nvPicPr>
          <p:cNvPr id="121866" name="Picture 10" descr="alkış resimleri">
            <a:hlinkClick r:id="rId7" tooltip="alkış resimleri"/>
          </p:cNvPr>
          <p:cNvPicPr>
            <a:picLocks noChangeAspect="1" noChangeArrowheads="1" noCrop="1"/>
          </p:cNvPicPr>
          <p:nvPr/>
        </p:nvPicPr>
        <p:blipFill>
          <a:blip r:embed="rId8" cstate="print"/>
          <a:srcRect/>
          <a:stretch>
            <a:fillRect/>
          </a:stretch>
        </p:blipFill>
        <p:spPr bwMode="auto">
          <a:xfrm>
            <a:off x="0" y="4641227"/>
            <a:ext cx="2987824" cy="2216773"/>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6981398" cy="1415772"/>
          </a:xfrm>
          <a:prstGeom prst="rect">
            <a:avLst/>
          </a:prstGeom>
        </p:spPr>
        <p:txBody>
          <a:bodyPr wrap="none">
            <a:spAutoFit/>
          </a:bodyPr>
          <a:lstStyle/>
          <a:p>
            <a:r>
              <a:rPr lang="tr-TR" sz="5400" dirty="0" smtClean="0">
                <a:solidFill>
                  <a:schemeClr val="accent2">
                    <a:lumMod val="60000"/>
                    <a:lumOff val="40000"/>
                  </a:schemeClr>
                </a:solidFill>
              </a:rPr>
              <a:t>1.Falezler (Yalıyarlar)</a:t>
            </a:r>
          </a:p>
          <a:p>
            <a:endParaRPr lang="tr-TR" sz="3200" dirty="0">
              <a:solidFill>
                <a:schemeClr val="accent2">
                  <a:lumMod val="60000"/>
                  <a:lumOff val="40000"/>
                </a:schemeClr>
              </a:solidFill>
            </a:endParaRPr>
          </a:p>
        </p:txBody>
      </p:sp>
      <p:sp>
        <p:nvSpPr>
          <p:cNvPr id="98305" name="Rectangle 1"/>
          <p:cNvSpPr>
            <a:spLocks noChangeArrowheads="1"/>
          </p:cNvSpPr>
          <p:nvPr/>
        </p:nvSpPr>
        <p:spPr bwMode="auto">
          <a:xfrm>
            <a:off x="0" y="948690"/>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400" b="0" i="0" u="none" strike="noStrike" cap="none" normalizeH="0" baseline="0" dirty="0" smtClean="0">
                <a:ln>
                  <a:noFill/>
                </a:ln>
                <a:solidFill>
                  <a:schemeClr val="tx1"/>
                </a:solidFill>
                <a:effectLst/>
                <a:latin typeface="Arial TUR"/>
                <a:ea typeface="Times New Roman" pitchFamily="18" charset="0"/>
                <a:cs typeface="Times New Roman" pitchFamily="18" charset="0"/>
              </a:rPr>
              <a:t>Y</a:t>
            </a:r>
            <a:r>
              <a:rPr kumimoji="0" lang="tr-TR" sz="5400" b="0" i="0" u="none" strike="noStrike" cap="none" normalizeH="0" baseline="0" dirty="0" smtClean="0">
                <a:ln>
                  <a:noFill/>
                </a:ln>
                <a:solidFill>
                  <a:schemeClr val="tx1"/>
                </a:solidFill>
                <a:effectLst/>
                <a:latin typeface="Calibri"/>
                <a:ea typeface="Times New Roman" pitchFamily="18" charset="0"/>
                <a:cs typeface="Times New Roman" pitchFamily="18" charset="0"/>
              </a:rPr>
              <a:t>ü</a:t>
            </a:r>
            <a:r>
              <a:rPr kumimoji="0" lang="tr-TR" sz="5400" b="0" i="0" u="none" strike="noStrike" cap="none" normalizeH="0" baseline="0" dirty="0" smtClean="0">
                <a:ln>
                  <a:noFill/>
                </a:ln>
                <a:solidFill>
                  <a:schemeClr val="tx1"/>
                </a:solidFill>
                <a:effectLst/>
                <a:latin typeface="Arial TUR"/>
                <a:ea typeface="Times New Roman" pitchFamily="18" charset="0"/>
                <a:cs typeface="Times New Roman" pitchFamily="18" charset="0"/>
              </a:rPr>
              <a:t>ksek kıyılarda dalgaların etkisiyle kıyıların alt kısımları aşındırılır ve bazı oyuklar oluşur. Bu oyuklar b</a:t>
            </a:r>
            <a:r>
              <a:rPr kumimoji="0" lang="tr-TR" sz="5400" b="0" i="0" u="none" strike="noStrike" cap="none" normalizeH="0" baseline="0" dirty="0" smtClean="0">
                <a:ln>
                  <a:noFill/>
                </a:ln>
                <a:solidFill>
                  <a:schemeClr val="tx1"/>
                </a:solidFill>
                <a:effectLst/>
                <a:latin typeface="Calibri"/>
                <a:ea typeface="Times New Roman" pitchFamily="18" charset="0"/>
                <a:cs typeface="Times New Roman" pitchFamily="18" charset="0"/>
              </a:rPr>
              <a:t>ü</a:t>
            </a:r>
            <a:r>
              <a:rPr kumimoji="0" lang="tr-TR" sz="5400" b="0" i="0" u="none" strike="noStrike" cap="none" normalizeH="0" baseline="0" dirty="0" smtClean="0">
                <a:ln>
                  <a:noFill/>
                </a:ln>
                <a:solidFill>
                  <a:schemeClr val="tx1"/>
                </a:solidFill>
                <a:effectLst/>
                <a:latin typeface="Arial TUR"/>
                <a:ea typeface="Times New Roman" pitchFamily="18" charset="0"/>
                <a:cs typeface="Times New Roman" pitchFamily="18" charset="0"/>
              </a:rPr>
              <a:t>y</a:t>
            </a:r>
            <a:r>
              <a:rPr kumimoji="0" lang="tr-TR" sz="5400" b="0" i="0" u="none" strike="noStrike" cap="none" normalizeH="0" baseline="0" dirty="0" smtClean="0">
                <a:ln>
                  <a:noFill/>
                </a:ln>
                <a:solidFill>
                  <a:schemeClr val="tx1"/>
                </a:solidFill>
                <a:effectLst/>
                <a:latin typeface="Calibri"/>
                <a:ea typeface="Times New Roman" pitchFamily="18" charset="0"/>
                <a:cs typeface="Times New Roman" pitchFamily="18" charset="0"/>
              </a:rPr>
              <a:t>ü</a:t>
            </a:r>
            <a:r>
              <a:rPr kumimoji="0" lang="tr-TR" sz="5400" b="0" i="0" u="none" strike="noStrike" cap="none" normalizeH="0" baseline="0" dirty="0" smtClean="0">
                <a:ln>
                  <a:noFill/>
                </a:ln>
                <a:solidFill>
                  <a:schemeClr val="tx1"/>
                </a:solidFill>
                <a:effectLst/>
                <a:latin typeface="Arial TUR"/>
                <a:ea typeface="Times New Roman" pitchFamily="18" charset="0"/>
                <a:cs typeface="Times New Roman" pitchFamily="18" charset="0"/>
              </a:rPr>
              <a:t>d</a:t>
            </a:r>
            <a:r>
              <a:rPr kumimoji="0" lang="tr-TR" sz="5400" b="0" i="0" u="none" strike="noStrike" cap="none" normalizeH="0" baseline="0" dirty="0" smtClean="0">
                <a:ln>
                  <a:noFill/>
                </a:ln>
                <a:solidFill>
                  <a:schemeClr val="tx1"/>
                </a:solidFill>
                <a:effectLst/>
                <a:latin typeface="Calibri"/>
                <a:ea typeface="Times New Roman" pitchFamily="18" charset="0"/>
                <a:cs typeface="Times New Roman" pitchFamily="18" charset="0"/>
              </a:rPr>
              <a:t>ü</a:t>
            </a:r>
            <a:r>
              <a:rPr kumimoji="0" lang="tr-TR" sz="5400" b="0" i="0" u="none" strike="noStrike" cap="none" normalizeH="0" baseline="0" dirty="0" smtClean="0">
                <a:ln>
                  <a:noFill/>
                </a:ln>
                <a:solidFill>
                  <a:schemeClr val="tx1"/>
                </a:solidFill>
                <a:effectLst/>
                <a:latin typeface="Arial TUR"/>
                <a:ea typeface="Times New Roman" pitchFamily="18" charset="0"/>
                <a:cs typeface="Times New Roman" pitchFamily="18" charset="0"/>
              </a:rPr>
              <a:t>ğ</a:t>
            </a:r>
            <a:r>
              <a:rPr kumimoji="0" lang="tr-TR" sz="5400" b="0" i="0" u="none" strike="noStrike" cap="none" normalizeH="0" baseline="0" dirty="0" smtClean="0">
                <a:ln>
                  <a:noFill/>
                </a:ln>
                <a:solidFill>
                  <a:schemeClr val="tx1"/>
                </a:solidFill>
                <a:effectLst/>
                <a:latin typeface="Calibri"/>
                <a:ea typeface="Times New Roman" pitchFamily="18" charset="0"/>
                <a:cs typeface="Times New Roman" pitchFamily="18" charset="0"/>
              </a:rPr>
              <a:t>ü</a:t>
            </a:r>
            <a:r>
              <a:rPr kumimoji="0" lang="tr-TR" sz="5400" b="0" i="0" u="none" strike="noStrike" cap="none" normalizeH="0" baseline="0" dirty="0" smtClean="0">
                <a:ln>
                  <a:noFill/>
                </a:ln>
                <a:solidFill>
                  <a:schemeClr val="tx1"/>
                </a:solidFill>
                <a:effectLst/>
                <a:latin typeface="Arial TUR"/>
                <a:ea typeface="Times New Roman" pitchFamily="18" charset="0"/>
                <a:cs typeface="Times New Roman" pitchFamily="18" charset="0"/>
              </a:rPr>
              <a:t> zaman tavanları </a:t>
            </a:r>
            <a:r>
              <a:rPr kumimoji="0" lang="tr-TR" sz="5400" b="0" i="0" u="none" strike="noStrike" cap="none" normalizeH="0" baseline="0" dirty="0" smtClean="0">
                <a:ln>
                  <a:noFill/>
                </a:ln>
                <a:solidFill>
                  <a:schemeClr val="tx1"/>
                </a:solidFill>
                <a:effectLst/>
                <a:latin typeface="Calibri"/>
                <a:ea typeface="Times New Roman" pitchFamily="18" charset="0"/>
                <a:cs typeface="Times New Roman" pitchFamily="18" charset="0"/>
              </a:rPr>
              <a:t>çö</a:t>
            </a:r>
            <a:r>
              <a:rPr kumimoji="0" lang="tr-TR" sz="5400" b="0" i="0" u="none" strike="noStrike" cap="none" normalizeH="0" baseline="0" dirty="0" smtClean="0">
                <a:ln>
                  <a:noFill/>
                </a:ln>
                <a:solidFill>
                  <a:schemeClr val="tx1"/>
                </a:solidFill>
                <a:effectLst/>
                <a:latin typeface="Arial TUR"/>
                <a:ea typeface="Times New Roman" pitchFamily="18" charset="0"/>
                <a:cs typeface="Times New Roman" pitchFamily="18" charset="0"/>
              </a:rPr>
              <a:t>ker ve denize dik kıyılar meydana gelir</a:t>
            </a:r>
            <a:endParaRPr kumimoji="0" lang="tr-TR" sz="5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98305"/>
                                        </p:tgtEl>
                                        <p:attrNameLst>
                                          <p:attrName>style.visibility</p:attrName>
                                        </p:attrNameLst>
                                      </p:cBhvr>
                                      <p:to>
                                        <p:strVal val="visible"/>
                                      </p:to>
                                    </p:set>
                                    <p:animEffect transition="in" filter="fade">
                                      <p:cBhvr>
                                        <p:cTn id="14" dur="1000"/>
                                        <p:tgtEl>
                                          <p:spTgt spid="98305"/>
                                        </p:tgtEl>
                                      </p:cBhvr>
                                    </p:animEffect>
                                    <p:anim calcmode="lin" valueType="num">
                                      <p:cBhvr>
                                        <p:cTn id="15" dur="1000" fill="hold"/>
                                        <p:tgtEl>
                                          <p:spTgt spid="98305"/>
                                        </p:tgtEl>
                                        <p:attrNameLst>
                                          <p:attrName>ppt_x</p:attrName>
                                        </p:attrNameLst>
                                      </p:cBhvr>
                                      <p:tavLst>
                                        <p:tav tm="0">
                                          <p:val>
                                            <p:strVal val="#ppt_x"/>
                                          </p:val>
                                        </p:tav>
                                        <p:tav tm="100000">
                                          <p:val>
                                            <p:strVal val="#ppt_x"/>
                                          </p:val>
                                        </p:tav>
                                      </p:tavLst>
                                    </p:anim>
                                    <p:anim calcmode="lin" valueType="num">
                                      <p:cBhvr>
                                        <p:cTn id="16" dur="900" decel="100000" fill="hold"/>
                                        <p:tgtEl>
                                          <p:spTgt spid="98305"/>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9830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830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Picture 2" descr="J:\coğrafya performans\buzullar foto\falez.jpg"/>
          <p:cNvPicPr>
            <a:picLocks noChangeAspect="1" noChangeArrowheads="1"/>
          </p:cNvPicPr>
          <p:nvPr/>
        </p:nvPicPr>
        <p:blipFill>
          <a:blip r:embed="rId2" cstate="print"/>
          <a:srcRect/>
          <a:stretch>
            <a:fillRect/>
          </a:stretch>
        </p:blipFill>
        <p:spPr bwMode="auto">
          <a:xfrm>
            <a:off x="1000100" y="714356"/>
            <a:ext cx="6858048" cy="5136916"/>
          </a:xfrm>
          <a:prstGeom prst="rect">
            <a:avLst/>
          </a:prstGeom>
          <a:noFill/>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08546"/>
                                        </p:tgtEl>
                                        <p:attrNameLst>
                                          <p:attrName>style.visibility</p:attrName>
                                        </p:attrNameLst>
                                      </p:cBhvr>
                                      <p:to>
                                        <p:strVal val="visible"/>
                                      </p:to>
                                    </p:set>
                                    <p:anim calcmode="lin" valueType="num">
                                      <p:cBhvr>
                                        <p:cTn id="7" dur="1000" fill="hold"/>
                                        <p:tgtEl>
                                          <p:spTgt spid="108546"/>
                                        </p:tgtEl>
                                        <p:attrNameLst>
                                          <p:attrName>ppt_w</p:attrName>
                                        </p:attrNameLst>
                                      </p:cBhvr>
                                      <p:tavLst>
                                        <p:tav tm="0">
                                          <p:val>
                                            <p:strVal val="#ppt_w*0.70"/>
                                          </p:val>
                                        </p:tav>
                                        <p:tav tm="100000">
                                          <p:val>
                                            <p:strVal val="#ppt_w"/>
                                          </p:val>
                                        </p:tav>
                                      </p:tavLst>
                                    </p:anim>
                                    <p:anim calcmode="lin" valueType="num">
                                      <p:cBhvr>
                                        <p:cTn id="8" dur="1000" fill="hold"/>
                                        <p:tgtEl>
                                          <p:spTgt spid="108546"/>
                                        </p:tgtEl>
                                        <p:attrNameLst>
                                          <p:attrName>ppt_h</p:attrName>
                                        </p:attrNameLst>
                                      </p:cBhvr>
                                      <p:tavLst>
                                        <p:tav tm="0">
                                          <p:val>
                                            <p:strVal val="#ppt_h"/>
                                          </p:val>
                                        </p:tav>
                                        <p:tav tm="100000">
                                          <p:val>
                                            <p:strVal val="#ppt_h"/>
                                          </p:val>
                                        </p:tav>
                                      </p:tavLst>
                                    </p:anim>
                                    <p:animEffect transition="in" filter="fade">
                                      <p:cBhvr>
                                        <p:cTn id="9" dur="1000"/>
                                        <p:tgtEl>
                                          <p:spTgt spid="1085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0" y="0"/>
            <a:ext cx="9144000" cy="1399032"/>
          </a:xfrm>
        </p:spPr>
        <p:txBody>
          <a:bodyPr>
            <a:noAutofit/>
          </a:bodyPr>
          <a:lstStyle/>
          <a:p>
            <a:r>
              <a:rPr lang="tr-TR" sz="5400" dirty="0" smtClean="0"/>
              <a:t>2. Kıyı Kumsalları(Plajlar)</a:t>
            </a:r>
            <a:endParaRPr lang="tr-TR" sz="5400" dirty="0"/>
          </a:p>
        </p:txBody>
      </p:sp>
      <p:sp>
        <p:nvSpPr>
          <p:cNvPr id="7" name="6 İçerik Yer Tutucusu"/>
          <p:cNvSpPr>
            <a:spLocks noGrp="1"/>
          </p:cNvSpPr>
          <p:nvPr>
            <p:ph idx="1"/>
          </p:nvPr>
        </p:nvSpPr>
        <p:spPr>
          <a:xfrm>
            <a:off x="0" y="1214422"/>
            <a:ext cx="9144000" cy="5643578"/>
          </a:xfrm>
        </p:spPr>
        <p:txBody>
          <a:bodyPr>
            <a:normAutofit/>
          </a:bodyPr>
          <a:lstStyle/>
          <a:p>
            <a:r>
              <a:rPr lang="tr-TR" sz="4800" dirty="0" smtClean="0"/>
              <a:t>Dalga ve akıntıların etkileriyle kıyıdan koparılan malzemeler, bir müddet sonra sürtünme sonucu iyice ufalanır, incelir. Dalgalar bu küçülen malzemeleri alçak kıyılarda biriktirirler. </a:t>
            </a:r>
            <a:endParaRPr lang="tr-TR" sz="4800" dirty="0"/>
          </a:p>
        </p:txBody>
      </p:sp>
    </p:spTree>
  </p:cSld>
  <p:clrMapOvr>
    <a:masterClrMapping/>
  </p:clrMapOvr>
  <p:transition spd="med">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70" name="Picture 2" descr="J:\coğrafya performans\dalga ve akıntı foto\kumullar.jpg"/>
          <p:cNvPicPr>
            <a:picLocks noChangeAspect="1" noChangeArrowheads="1"/>
          </p:cNvPicPr>
          <p:nvPr/>
        </p:nvPicPr>
        <p:blipFill>
          <a:blip r:embed="rId3" cstate="print"/>
          <a:srcRect/>
          <a:stretch>
            <a:fillRect/>
          </a:stretch>
        </p:blipFill>
        <p:spPr bwMode="auto">
          <a:xfrm>
            <a:off x="1259632" y="1196752"/>
            <a:ext cx="6215106" cy="4655330"/>
          </a:xfrm>
          <a:prstGeom prst="rect">
            <a:avLst/>
          </a:prstGeom>
          <a:noFill/>
        </p:spPr>
      </p:pic>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09570"/>
                                        </p:tgtEl>
                                        <p:attrNameLst>
                                          <p:attrName>style.visibility</p:attrName>
                                        </p:attrNameLst>
                                      </p:cBhvr>
                                      <p:to>
                                        <p:strVal val="visible"/>
                                      </p:to>
                                    </p:set>
                                    <p:anim calcmode="lin" valueType="num">
                                      <p:cBhvr>
                                        <p:cTn id="7" dur="500" fill="hold"/>
                                        <p:tgtEl>
                                          <p:spTgt spid="109570"/>
                                        </p:tgtEl>
                                        <p:attrNameLst>
                                          <p:attrName>ppt_w</p:attrName>
                                        </p:attrNameLst>
                                      </p:cBhvr>
                                      <p:tavLst>
                                        <p:tav tm="0">
                                          <p:val>
                                            <p:fltVal val="0"/>
                                          </p:val>
                                        </p:tav>
                                        <p:tav tm="100000">
                                          <p:val>
                                            <p:strVal val="#ppt_w"/>
                                          </p:val>
                                        </p:tav>
                                      </p:tavLst>
                                    </p:anim>
                                    <p:anim calcmode="lin" valueType="num">
                                      <p:cBhvr>
                                        <p:cTn id="8" dur="500" fill="hold"/>
                                        <p:tgtEl>
                                          <p:spTgt spid="10957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0" y="0"/>
            <a:ext cx="8229600" cy="1399032"/>
          </a:xfrm>
        </p:spPr>
        <p:txBody>
          <a:bodyPr>
            <a:normAutofit/>
          </a:bodyPr>
          <a:lstStyle/>
          <a:p>
            <a:r>
              <a:rPr lang="tr-TR" sz="4800" dirty="0" smtClean="0"/>
              <a:t>3. Kıyı Okları ve Kordonları</a:t>
            </a:r>
            <a:endParaRPr lang="tr-TR" sz="4800" dirty="0"/>
          </a:p>
        </p:txBody>
      </p:sp>
      <p:sp>
        <p:nvSpPr>
          <p:cNvPr id="6" name="5 İçerik Yer Tutucusu"/>
          <p:cNvSpPr>
            <a:spLocks noGrp="1"/>
          </p:cNvSpPr>
          <p:nvPr>
            <p:ph idx="1"/>
          </p:nvPr>
        </p:nvSpPr>
        <p:spPr>
          <a:xfrm>
            <a:off x="0" y="1285860"/>
            <a:ext cx="9144000" cy="5572140"/>
          </a:xfrm>
        </p:spPr>
        <p:txBody>
          <a:bodyPr/>
          <a:lstStyle/>
          <a:p>
            <a:r>
              <a:rPr lang="tr-TR" sz="4000" dirty="0" smtClean="0"/>
              <a:t>Dalgalar ve kıyı akıntıları, taşıdıkları materyalleri özellikle koyların kenarında biriktirirler. Sonuçta kıyılarda çıkıntılar oluşur.</a:t>
            </a:r>
          </a:p>
          <a:p>
            <a:r>
              <a:rPr lang="tr-TR" sz="4000" dirty="0" smtClean="0"/>
              <a:t>Bunlara kıyı oku denir. Kıyı okları zamanla daha da genişler ve uzar. Bunlara da kıyı kordonu adı verilir.</a:t>
            </a:r>
          </a:p>
          <a:p>
            <a:pPr>
              <a:buNone/>
            </a:pPr>
            <a:endParaRPr lang="tr-TR" dirty="0"/>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 calcmode="lin" valueType="num">
                                      <p:cBhvr additive="base">
                                        <p:cTn id="18"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4" name="Picture 2" descr="J:\coğrafya performans\dalga ve akıntı foto\kiyioku01b.jpg"/>
          <p:cNvPicPr>
            <a:picLocks noChangeAspect="1" noChangeArrowheads="1"/>
          </p:cNvPicPr>
          <p:nvPr/>
        </p:nvPicPr>
        <p:blipFill>
          <a:blip r:embed="rId2" cstate="print"/>
          <a:srcRect/>
          <a:stretch>
            <a:fillRect/>
          </a:stretch>
        </p:blipFill>
        <p:spPr bwMode="auto">
          <a:xfrm>
            <a:off x="1403648" y="908720"/>
            <a:ext cx="6286544" cy="4714908"/>
          </a:xfrm>
          <a:prstGeom prst="rect">
            <a:avLst/>
          </a:prstGeom>
          <a:noFill/>
        </p:spPr>
      </p:pic>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10594"/>
                                        </p:tgtEl>
                                        <p:attrNameLst>
                                          <p:attrName>style.visibility</p:attrName>
                                        </p:attrNameLst>
                                      </p:cBhvr>
                                      <p:to>
                                        <p:strVal val="visible"/>
                                      </p:to>
                                    </p:set>
                                    <p:anim calcmode="lin" valueType="num">
                                      <p:cBhvr>
                                        <p:cTn id="7" dur="500" fill="hold"/>
                                        <p:tgtEl>
                                          <p:spTgt spid="11059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1059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1059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105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8229600" cy="1399032"/>
          </a:xfrm>
        </p:spPr>
        <p:txBody>
          <a:bodyPr>
            <a:normAutofit/>
          </a:bodyPr>
          <a:lstStyle/>
          <a:p>
            <a:r>
              <a:rPr lang="tr-TR" sz="6000" dirty="0" smtClean="0"/>
              <a:t>4. Lâgünler</a:t>
            </a:r>
            <a:endParaRPr lang="tr-TR" sz="6000" dirty="0"/>
          </a:p>
        </p:txBody>
      </p:sp>
      <p:sp>
        <p:nvSpPr>
          <p:cNvPr id="3" name="2 İçerik Yer Tutucusu"/>
          <p:cNvSpPr>
            <a:spLocks noGrp="1"/>
          </p:cNvSpPr>
          <p:nvPr>
            <p:ph idx="1"/>
          </p:nvPr>
        </p:nvSpPr>
        <p:spPr>
          <a:xfrm>
            <a:off x="0" y="1357298"/>
            <a:ext cx="9144000" cy="5500702"/>
          </a:xfrm>
        </p:spPr>
        <p:txBody>
          <a:bodyPr/>
          <a:lstStyle/>
          <a:p>
            <a:r>
              <a:rPr lang="tr-TR" sz="4000" dirty="0" smtClean="0"/>
              <a:t>Koyların önünde oluşan kıyı kordonları zamanla koyun önünü tamamen kapatır ve denizle olan bağlantısını keserek deniz kenarında bir göl oluşumuna sebebiyet verir. Böyle oluşan göllere lâgün ya da deniz kulağı denir. </a:t>
            </a:r>
          </a:p>
          <a:p>
            <a:pPr>
              <a:buNone/>
            </a:pPr>
            <a:endParaRPr lang="tr-TR" dirty="0"/>
          </a:p>
        </p:txBody>
      </p:sp>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618" name="Picture 2" descr="J:\coğrafya performans\dalga ve akıntı foto\lagün.jpg"/>
          <p:cNvPicPr>
            <a:picLocks noChangeAspect="1" noChangeArrowheads="1"/>
          </p:cNvPicPr>
          <p:nvPr/>
        </p:nvPicPr>
        <p:blipFill>
          <a:blip r:embed="rId2" cstate="print"/>
          <a:srcRect/>
          <a:stretch>
            <a:fillRect/>
          </a:stretch>
        </p:blipFill>
        <p:spPr bwMode="auto">
          <a:xfrm>
            <a:off x="1214414" y="1428736"/>
            <a:ext cx="6929486" cy="4695806"/>
          </a:xfrm>
          <a:prstGeom prst="rect">
            <a:avLst/>
          </a:prstGeom>
          <a:noFill/>
        </p:spPr>
      </p:pic>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11618"/>
                                        </p:tgtEl>
                                        <p:attrNameLst>
                                          <p:attrName>style.visibility</p:attrName>
                                        </p:attrNameLst>
                                      </p:cBhvr>
                                      <p:to>
                                        <p:strVal val="visible"/>
                                      </p:to>
                                    </p:set>
                                    <p:animEffect transition="in" filter="wheel(4)">
                                      <p:cBhvr>
                                        <p:cTn id="7" dur="2000"/>
                                        <p:tgtEl>
                                          <p:spTgt spid="111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588</TotalTime>
  <Words>238</Words>
  <Application>Microsoft Office PowerPoint</Application>
  <PresentationFormat>Ekran Gösterisi (4:3)</PresentationFormat>
  <Paragraphs>32</Paragraphs>
  <Slides>18</Slides>
  <Notes>1</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Canlı</vt:lpstr>
      <vt:lpstr>PowerPoint Sunusu</vt:lpstr>
      <vt:lpstr>PowerPoint Sunusu</vt:lpstr>
      <vt:lpstr>PowerPoint Sunusu</vt:lpstr>
      <vt:lpstr>2. Kıyı Kumsalları(Plajlar)</vt:lpstr>
      <vt:lpstr>PowerPoint Sunusu</vt:lpstr>
      <vt:lpstr>3. Kıyı Okları ve Kordonları</vt:lpstr>
      <vt:lpstr>PowerPoint Sunusu</vt:lpstr>
      <vt:lpstr>4. Lâgünler</vt:lpstr>
      <vt:lpstr>PowerPoint Sunusu</vt:lpstr>
      <vt:lpstr>5. Tombolo</vt:lpstr>
      <vt:lpstr>PowerPoint Sunusu</vt:lpstr>
      <vt:lpstr>PowerPoint Sunusu</vt:lpstr>
      <vt:lpstr>Aşağıdakilerden hangisi karstik aşındırma şekillerinden değildir?        </vt:lpstr>
      <vt:lpstr>PowerPoint Sunusu</vt:lpstr>
      <vt:lpstr>Ülkemiz kıyılarında bir çok delta varken, haliç olmamasının sebebi aşağıdakilerden hangisidir? </vt:lpstr>
      <vt:lpstr>PowerPoint Sunusu</vt:lpstr>
      <vt:lpstr>PowerPoint Sunusu</vt:lpstr>
      <vt:lpstr>DİNLEDİĞİNİZ İÇİN  TEŞEKKÜR EDERİM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HILAL©</dc:creator>
  <cp:lastModifiedBy>The Uur</cp:lastModifiedBy>
  <cp:revision>62</cp:revision>
  <dcterms:created xsi:type="dcterms:W3CDTF">2013-10-07T14:15:24Z</dcterms:created>
  <dcterms:modified xsi:type="dcterms:W3CDTF">2016-03-05T12:46:10Z</dcterms:modified>
</cp:coreProperties>
</file>