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2" r:id="rId2"/>
    <p:sldId id="273" r:id="rId3"/>
    <p:sldId id="258" r:id="rId4"/>
    <p:sldId id="285" r:id="rId5"/>
    <p:sldId id="274" r:id="rId6"/>
    <p:sldId id="259" r:id="rId7"/>
    <p:sldId id="278" r:id="rId8"/>
    <p:sldId id="260" r:id="rId9"/>
    <p:sldId id="261" r:id="rId10"/>
    <p:sldId id="262" r:id="rId11"/>
    <p:sldId id="275" r:id="rId12"/>
    <p:sldId id="263" r:id="rId13"/>
    <p:sldId id="267" r:id="rId14"/>
    <p:sldId id="277" r:id="rId15"/>
    <p:sldId id="265" r:id="rId16"/>
    <p:sldId id="266" r:id="rId17"/>
    <p:sldId id="270" r:id="rId18"/>
    <p:sldId id="279" r:id="rId19"/>
    <p:sldId id="296" r:id="rId20"/>
    <p:sldId id="280" r:id="rId21"/>
    <p:sldId id="281" r:id="rId22"/>
    <p:sldId id="282" r:id="rId23"/>
    <p:sldId id="283" r:id="rId24"/>
    <p:sldId id="284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67" autoAdjust="0"/>
    <p:restoredTop sz="94660"/>
  </p:normalViewPr>
  <p:slideViewPr>
    <p:cSldViewPr>
      <p:cViewPr>
        <p:scale>
          <a:sx n="100" d="100"/>
          <a:sy n="100" d="100"/>
        </p:scale>
        <p:origin x="-9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745210-7101-472E-8E65-EDE53B29288B}" type="datetimeFigureOut">
              <a:rPr lang="tr-TR"/>
              <a:pPr>
                <a:defRPr/>
              </a:pPr>
              <a:t>10.08.2016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032627-B182-4C37-A5DE-1F814C5180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808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BF99-FF45-461C-B00D-2BD314341D1D}" type="datetimeFigureOut">
              <a:rPr lang="tr-TR"/>
              <a:pPr>
                <a:defRPr/>
              </a:pPr>
              <a:t>10.08.2016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CE738-15D4-4AC0-9D86-6BEE7781ED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93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6847-D416-4079-98EB-8BCE315239EC}" type="datetimeFigureOut">
              <a:rPr lang="tr-TR"/>
              <a:pPr>
                <a:defRPr/>
              </a:pPr>
              <a:t>10.08.2016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285B-E96C-4AF9-BBC8-78380D2079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32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8585-B0CC-44C4-979E-48AF081DAC27}" type="datetimeFigureOut">
              <a:rPr lang="tr-TR"/>
              <a:pPr>
                <a:defRPr/>
              </a:pPr>
              <a:t>10.08.2016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E230E-89FC-4617-8B94-A89469EF71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86781-AEE3-4C48-8FAE-A8A517CDB1C7}" type="datetimeFigureOut">
              <a:rPr lang="tr-TR"/>
              <a:pPr>
                <a:defRPr/>
              </a:pPr>
              <a:t>10.08.2016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EDC9-A619-4700-BC98-0A588BE2C59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43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31F0-A07B-41D7-BE49-6E3C439AB1A8}" type="datetimeFigureOut">
              <a:rPr lang="tr-TR"/>
              <a:pPr>
                <a:defRPr/>
              </a:pPr>
              <a:t>10.08.2016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EA6F-9479-4D2A-8056-9733D21B71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75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55C9E-CEAB-4C2F-A91F-B7028D34C80F}" type="datetimeFigureOut">
              <a:rPr lang="tr-TR"/>
              <a:pPr>
                <a:defRPr/>
              </a:pPr>
              <a:t>10.08.2016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9E649-0327-4D49-BF55-0E4A934C78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99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2066F-4765-4779-88E2-FA2FF6C2FE0C}" type="datetimeFigureOut">
              <a:rPr lang="tr-TR"/>
              <a:pPr>
                <a:defRPr/>
              </a:pPr>
              <a:t>10.08.2016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C330-6AE2-46D2-9D96-035DD0EF9BD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9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FEFE-1737-4100-B198-574E37DF79FC}" type="datetimeFigureOut">
              <a:rPr lang="tr-TR"/>
              <a:pPr>
                <a:defRPr/>
              </a:pPr>
              <a:t>10.08.2016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DF242-8F3E-4FC5-A6EA-F995124D30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64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CD2A-8777-49ED-A7E0-D691CDDB656E}" type="datetimeFigureOut">
              <a:rPr lang="tr-TR"/>
              <a:pPr>
                <a:defRPr/>
              </a:pPr>
              <a:t>10.08.2016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366E-7C00-49A5-B8FA-DB586ABE6C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7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E0CDF-9EC9-44EB-862D-90215C603C49}" type="datetimeFigureOut">
              <a:rPr lang="tr-TR"/>
              <a:pPr>
                <a:defRPr/>
              </a:pPr>
              <a:t>10.08.2016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704F-247B-428C-AB6D-F272884AF5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5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7987-43D1-464D-9CAD-F940BE0A9CBC}" type="datetimeFigureOut">
              <a:rPr lang="tr-TR"/>
              <a:pPr>
                <a:defRPr/>
              </a:pPr>
              <a:t>10.08.2016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A848-22C3-46DC-B99A-F4D5E244FA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867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B1ACCF-9FFC-4061-A9D6-F02DC8CAD163}" type="datetimeFigureOut">
              <a:rPr lang="tr-TR"/>
              <a:pPr>
                <a:defRPr/>
              </a:pPr>
              <a:t>10.08.2016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FD278A-B555-4537-A0AD-34BA16354D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STS_SUNU\Anafen%20Uzun_Vokalli_1,04SN.wa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STS_SUNU\Anafen%20Uzun_Vokalli_1,04SN.wa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STS_SUNU\Anafen%20Uzun_Vokalli_1,04SN.wav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STS_SUNU\Anafen%20Uzun_Vokalli_1,04SN.wa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0" y="3573016"/>
            <a:ext cx="9144000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3800" b="1" dirty="0">
                <a:ln w="11430"/>
                <a:solidFill>
                  <a:srgbClr val="D6009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PERSPEKTİF</a:t>
            </a:r>
          </a:p>
        </p:txBody>
      </p:sp>
      <p:pic>
        <p:nvPicPr>
          <p:cNvPr id="11" name="Anafen Uzun_Vokalli_1,04S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500813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857250"/>
            <a:ext cx="5572125" cy="5357813"/>
          </a:xfrm>
        </p:spPr>
      </p:pic>
      <p:sp>
        <p:nvSpPr>
          <p:cNvPr id="5" name="4 Dikdörtgen"/>
          <p:cNvSpPr/>
          <p:nvPr/>
        </p:nvSpPr>
        <p:spPr>
          <a:xfrm>
            <a:off x="1" y="1071546"/>
            <a:ext cx="178591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714348" y="2786058"/>
            <a:ext cx="7763023" cy="36317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00" b="1" dirty="0">
                <a:ln w="11430"/>
                <a:solidFill>
                  <a:srgbClr val="D6009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İKİ NOKTA PERSPEKTİFİ</a:t>
            </a:r>
          </a:p>
        </p:txBody>
      </p:sp>
      <p:pic>
        <p:nvPicPr>
          <p:cNvPr id="11" name="Anafen Uzun_Vokalli_1,04S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500813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119 Grup"/>
          <p:cNvGrpSpPr>
            <a:grpSpLocks/>
          </p:cNvGrpSpPr>
          <p:nvPr/>
        </p:nvGrpSpPr>
        <p:grpSpPr bwMode="auto">
          <a:xfrm>
            <a:off x="857250" y="357188"/>
            <a:ext cx="1430338" cy="1214437"/>
            <a:chOff x="357158" y="214290"/>
            <a:chExt cx="1430348" cy="1215240"/>
          </a:xfrm>
        </p:grpSpPr>
        <p:cxnSp>
          <p:nvCxnSpPr>
            <p:cNvPr id="5" name="4 Düz Bağlayıcı"/>
            <p:cNvCxnSpPr/>
            <p:nvPr/>
          </p:nvCxnSpPr>
          <p:spPr>
            <a:xfrm>
              <a:off x="357158" y="500229"/>
              <a:ext cx="857256" cy="4289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Düz Bağlayıcı"/>
            <p:cNvCxnSpPr/>
            <p:nvPr/>
          </p:nvCxnSpPr>
          <p:spPr>
            <a:xfrm rot="5400000">
              <a:off x="963425" y="1178540"/>
              <a:ext cx="500393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Düz Bağlayıcı"/>
            <p:cNvCxnSpPr/>
            <p:nvPr/>
          </p:nvCxnSpPr>
          <p:spPr>
            <a:xfrm flipV="1">
              <a:off x="1214414" y="428744"/>
              <a:ext cx="571504" cy="5003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Düz Bağlayıcı"/>
            <p:cNvCxnSpPr/>
            <p:nvPr/>
          </p:nvCxnSpPr>
          <p:spPr>
            <a:xfrm>
              <a:off x="357158" y="1000622"/>
              <a:ext cx="857256" cy="4289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Düz Bağlayıcı"/>
            <p:cNvCxnSpPr/>
            <p:nvPr/>
          </p:nvCxnSpPr>
          <p:spPr>
            <a:xfrm rot="5400000">
              <a:off x="107756" y="746454"/>
              <a:ext cx="500393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5400000">
              <a:off x="1537309" y="699592"/>
              <a:ext cx="498805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flipV="1">
              <a:off x="1214414" y="929137"/>
              <a:ext cx="571504" cy="5003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Düz Bağlayıcı"/>
            <p:cNvCxnSpPr/>
            <p:nvPr/>
          </p:nvCxnSpPr>
          <p:spPr>
            <a:xfrm>
              <a:off x="1000100" y="214290"/>
              <a:ext cx="785817" cy="21445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flipV="1">
              <a:off x="357158" y="214290"/>
              <a:ext cx="642942" cy="2859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21 Düz Bağlayıcı"/>
          <p:cNvCxnSpPr/>
          <p:nvPr/>
        </p:nvCxnSpPr>
        <p:spPr>
          <a:xfrm rot="5400000">
            <a:off x="6215856" y="1999457"/>
            <a:ext cx="71437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>
            <a:off x="4714875" y="357188"/>
            <a:ext cx="3643313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Oval"/>
          <p:cNvSpPr/>
          <p:nvPr/>
        </p:nvSpPr>
        <p:spPr>
          <a:xfrm>
            <a:off x="4929188" y="319088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7" name="26 Oval"/>
          <p:cNvSpPr/>
          <p:nvPr/>
        </p:nvSpPr>
        <p:spPr>
          <a:xfrm>
            <a:off x="8143875" y="30480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grpSp>
        <p:nvGrpSpPr>
          <p:cNvPr id="3" name="42 Grup"/>
          <p:cNvGrpSpPr>
            <a:grpSpLocks/>
          </p:cNvGrpSpPr>
          <p:nvPr/>
        </p:nvGrpSpPr>
        <p:grpSpPr bwMode="auto">
          <a:xfrm>
            <a:off x="4965700" y="365125"/>
            <a:ext cx="3214688" cy="1992313"/>
            <a:chOff x="4964910" y="365366"/>
            <a:chExt cx="3214708" cy="1992065"/>
          </a:xfrm>
        </p:grpSpPr>
        <p:cxnSp>
          <p:nvCxnSpPr>
            <p:cNvPr id="29" name="28 Düz Bağlayıcı"/>
            <p:cNvCxnSpPr>
              <a:stCxn id="26" idx="5"/>
            </p:cNvCxnSpPr>
            <p:nvPr/>
          </p:nvCxnSpPr>
          <p:spPr>
            <a:xfrm rot="16200000" flipH="1">
              <a:off x="5150731" y="220819"/>
              <a:ext cx="1261906" cy="1582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Düz Bağlayıcı"/>
            <p:cNvCxnSpPr>
              <a:endCxn id="26" idx="4"/>
            </p:cNvCxnSpPr>
            <p:nvPr/>
          </p:nvCxnSpPr>
          <p:spPr>
            <a:xfrm rot="16200000" flipV="1">
              <a:off x="4785649" y="570023"/>
              <a:ext cx="1966668" cy="16081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Düz Bağlayıcı"/>
            <p:cNvCxnSpPr>
              <a:endCxn id="27" idx="3"/>
            </p:cNvCxnSpPr>
            <p:nvPr/>
          </p:nvCxnSpPr>
          <p:spPr>
            <a:xfrm flipV="1">
              <a:off x="6573058" y="365366"/>
              <a:ext cx="1581160" cy="1277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Düz Bağlayıcı"/>
            <p:cNvCxnSpPr>
              <a:endCxn id="27" idx="4"/>
            </p:cNvCxnSpPr>
            <p:nvPr/>
          </p:nvCxnSpPr>
          <p:spPr>
            <a:xfrm rot="5400000" flipH="1" flipV="1">
              <a:off x="6385067" y="562880"/>
              <a:ext cx="1980953" cy="16081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44 Düz Bağlayıcı"/>
          <p:cNvCxnSpPr/>
          <p:nvPr/>
        </p:nvCxnSpPr>
        <p:spPr>
          <a:xfrm rot="5400000">
            <a:off x="5535613" y="1131888"/>
            <a:ext cx="357187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Düz Bağlayıcı"/>
          <p:cNvCxnSpPr/>
          <p:nvPr/>
        </p:nvCxnSpPr>
        <p:spPr>
          <a:xfrm rot="5400000">
            <a:off x="7164388" y="1212850"/>
            <a:ext cx="374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Düz Bağlayıcı"/>
          <p:cNvCxnSpPr/>
          <p:nvPr/>
        </p:nvCxnSpPr>
        <p:spPr>
          <a:xfrm>
            <a:off x="5715008" y="928670"/>
            <a:ext cx="857256" cy="714380"/>
          </a:xfrm>
          <a:prstGeom prst="line">
            <a:avLst/>
          </a:prstGeom>
          <a:ln w="25400">
            <a:solidFill>
              <a:srgbClr val="FF0000"/>
            </a:solidFill>
          </a:ln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Düz Bağlayıcı"/>
          <p:cNvCxnSpPr/>
          <p:nvPr/>
        </p:nvCxnSpPr>
        <p:spPr>
          <a:xfrm rot="16200000" flipH="1">
            <a:off x="5607843" y="1393032"/>
            <a:ext cx="1071563" cy="857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Düz Bağlayıcı"/>
          <p:cNvCxnSpPr/>
          <p:nvPr/>
        </p:nvCxnSpPr>
        <p:spPr>
          <a:xfrm flipV="1">
            <a:off x="6572250" y="1000125"/>
            <a:ext cx="785813" cy="6429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Düz Bağlayıcı"/>
          <p:cNvCxnSpPr/>
          <p:nvPr/>
        </p:nvCxnSpPr>
        <p:spPr>
          <a:xfrm rot="5400000">
            <a:off x="6481763" y="1481137"/>
            <a:ext cx="966788" cy="7858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Düz Bağlayıcı"/>
          <p:cNvCxnSpPr>
            <a:stCxn id="26" idx="6"/>
          </p:cNvCxnSpPr>
          <p:nvPr/>
        </p:nvCxnSpPr>
        <p:spPr>
          <a:xfrm>
            <a:off x="5000625" y="355600"/>
            <a:ext cx="2357438" cy="644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Düz Bağlayıcı"/>
          <p:cNvCxnSpPr>
            <a:stCxn id="26" idx="2"/>
          </p:cNvCxnSpPr>
          <p:nvPr/>
        </p:nvCxnSpPr>
        <p:spPr>
          <a:xfrm rot="10800000" flipH="1" flipV="1">
            <a:off x="4929188" y="355600"/>
            <a:ext cx="2428875" cy="1001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Düz Bağlayıcı"/>
          <p:cNvCxnSpPr>
            <a:endCxn id="27" idx="6"/>
          </p:cNvCxnSpPr>
          <p:nvPr/>
        </p:nvCxnSpPr>
        <p:spPr>
          <a:xfrm flipV="1">
            <a:off x="5715000" y="339725"/>
            <a:ext cx="250031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Düz Bağlayıcı"/>
          <p:cNvCxnSpPr>
            <a:endCxn id="27" idx="3"/>
          </p:cNvCxnSpPr>
          <p:nvPr/>
        </p:nvCxnSpPr>
        <p:spPr>
          <a:xfrm flipV="1">
            <a:off x="5715000" y="365125"/>
            <a:ext cx="2439988" cy="920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Düz Bağlayıcı"/>
          <p:cNvCxnSpPr/>
          <p:nvPr/>
        </p:nvCxnSpPr>
        <p:spPr>
          <a:xfrm rot="16200000" flipH="1">
            <a:off x="6376612" y="838570"/>
            <a:ext cx="214314" cy="71438"/>
          </a:xfrm>
          <a:prstGeom prst="line">
            <a:avLst/>
          </a:prstGeom>
          <a:ln w="25400"/>
          <a:scene3d>
            <a:camera prst="orthographicFront">
              <a:rot lat="0" lon="0" rev="9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Düz Bağlayıcı"/>
          <p:cNvCxnSpPr/>
          <p:nvPr/>
        </p:nvCxnSpPr>
        <p:spPr>
          <a:xfrm flipV="1">
            <a:off x="5705475" y="728663"/>
            <a:ext cx="785813" cy="2143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Düz Bağlayıcı"/>
          <p:cNvCxnSpPr/>
          <p:nvPr/>
        </p:nvCxnSpPr>
        <p:spPr>
          <a:xfrm>
            <a:off x="6476043" y="742349"/>
            <a:ext cx="857256" cy="285752"/>
          </a:xfrm>
          <a:prstGeom prst="line">
            <a:avLst/>
          </a:prstGeom>
          <a:ln w="25400">
            <a:solidFill>
              <a:srgbClr val="FF0000"/>
            </a:solidFill>
          </a:ln>
          <a:scene3d>
            <a:camera prst="orthographicFront">
              <a:rot lat="0" lon="0" rev="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117 Grup"/>
          <p:cNvGrpSpPr>
            <a:grpSpLocks/>
          </p:cNvGrpSpPr>
          <p:nvPr/>
        </p:nvGrpSpPr>
        <p:grpSpPr bwMode="auto">
          <a:xfrm>
            <a:off x="6286500" y="4286250"/>
            <a:ext cx="1652588" cy="1628775"/>
            <a:chOff x="5857834" y="3800551"/>
            <a:chExt cx="1652648" cy="1628713"/>
          </a:xfrm>
        </p:grpSpPr>
        <p:cxnSp>
          <p:nvCxnSpPr>
            <p:cNvPr id="104" name="103 Düz Bağlayıcı"/>
            <p:cNvCxnSpPr/>
            <p:nvPr/>
          </p:nvCxnSpPr>
          <p:spPr>
            <a:xfrm rot="5400000">
              <a:off x="6368260" y="5071297"/>
              <a:ext cx="714348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Düz Bağlayıcı"/>
            <p:cNvCxnSpPr/>
            <p:nvPr/>
          </p:nvCxnSpPr>
          <p:spPr>
            <a:xfrm rot="5400000">
              <a:off x="5687979" y="4203761"/>
              <a:ext cx="357174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Düz Bağlayıcı"/>
            <p:cNvCxnSpPr/>
            <p:nvPr/>
          </p:nvCxnSpPr>
          <p:spPr>
            <a:xfrm rot="5400000">
              <a:off x="7316814" y="4284721"/>
              <a:ext cx="37463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Düz Bağlayıcı"/>
            <p:cNvCxnSpPr/>
            <p:nvPr/>
          </p:nvCxnSpPr>
          <p:spPr>
            <a:xfrm>
              <a:off x="5867408" y="4000504"/>
              <a:ext cx="857256" cy="714380"/>
            </a:xfrm>
            <a:prstGeom prst="line">
              <a:avLst/>
            </a:prstGeom>
            <a:ln w="25400">
              <a:solidFill>
                <a:srgbClr val="FF0000"/>
              </a:solidFill>
            </a:ln>
            <a:scene3d>
              <a:camera prst="orthographicFront">
                <a:rot lat="12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Düz Bağlayıcı"/>
            <p:cNvCxnSpPr/>
            <p:nvPr/>
          </p:nvCxnSpPr>
          <p:spPr>
            <a:xfrm rot="16200000" flipH="1">
              <a:off x="5760239" y="4464863"/>
              <a:ext cx="1071521" cy="85728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Düz Bağlayıcı"/>
            <p:cNvCxnSpPr/>
            <p:nvPr/>
          </p:nvCxnSpPr>
          <p:spPr>
            <a:xfrm flipV="1">
              <a:off x="6724640" y="4072004"/>
              <a:ext cx="785842" cy="6429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Düz Bağlayıcı"/>
            <p:cNvCxnSpPr/>
            <p:nvPr/>
          </p:nvCxnSpPr>
          <p:spPr>
            <a:xfrm rot="5400000">
              <a:off x="6634186" y="4552968"/>
              <a:ext cx="966750" cy="7858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Düz Bağlayıcı"/>
            <p:cNvCxnSpPr/>
            <p:nvPr/>
          </p:nvCxnSpPr>
          <p:spPr>
            <a:xfrm rot="16200000" flipH="1">
              <a:off x="6529012" y="3910404"/>
              <a:ext cx="214314" cy="71438"/>
            </a:xfrm>
            <a:prstGeom prst="line">
              <a:avLst/>
            </a:prstGeom>
            <a:ln w="25400"/>
            <a:scene3d>
              <a:camera prst="orthographicFront">
                <a:rot lat="0" lon="0" rev="9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Düz Bağlayıcı"/>
            <p:cNvCxnSpPr/>
            <p:nvPr/>
          </p:nvCxnSpPr>
          <p:spPr>
            <a:xfrm flipV="1">
              <a:off x="5857834" y="3800551"/>
              <a:ext cx="785842" cy="21430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Düz Bağlayıcı"/>
            <p:cNvCxnSpPr/>
            <p:nvPr/>
          </p:nvCxnSpPr>
          <p:spPr>
            <a:xfrm>
              <a:off x="6628443" y="3814183"/>
              <a:ext cx="857256" cy="285752"/>
            </a:xfrm>
            <a:prstGeom prst="line">
              <a:avLst/>
            </a:prstGeom>
            <a:ln w="25400">
              <a:solidFill>
                <a:srgbClr val="FF0000"/>
              </a:solidFill>
            </a:ln>
            <a:scene3d>
              <a:camera prst="orthographicFront">
                <a:rot lat="0" lon="0" rev="6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Düz Bağlayıcı"/>
            <p:cNvCxnSpPr/>
            <p:nvPr/>
          </p:nvCxnSpPr>
          <p:spPr>
            <a:xfrm flipV="1">
              <a:off x="5857834" y="4072004"/>
              <a:ext cx="785842" cy="2857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Düz Bağlayıcı"/>
            <p:cNvCxnSpPr/>
            <p:nvPr/>
          </p:nvCxnSpPr>
          <p:spPr>
            <a:xfrm>
              <a:off x="6643676" y="4072004"/>
              <a:ext cx="857281" cy="35717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118 Aşağı Ok"/>
          <p:cNvSpPr/>
          <p:nvPr/>
        </p:nvSpPr>
        <p:spPr>
          <a:xfrm>
            <a:off x="6572250" y="3000375"/>
            <a:ext cx="785813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1" name="120 Metin kutusu"/>
          <p:cNvSpPr txBox="1">
            <a:spLocks noChangeArrowheads="1"/>
          </p:cNvSpPr>
          <p:nvPr/>
        </p:nvSpPr>
        <p:spPr bwMode="auto">
          <a:xfrm>
            <a:off x="142875" y="1643063"/>
            <a:ext cx="5357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C00000"/>
                </a:solidFill>
                <a:latin typeface="Calibri" pitchFamily="34" charset="0"/>
              </a:rPr>
              <a:t>1.ADIM:</a:t>
            </a:r>
            <a:r>
              <a:rPr lang="tr-TR" altLang="tr-TR">
                <a:latin typeface="Calibri" pitchFamily="34" charset="0"/>
              </a:rPr>
              <a:t>ŞEKLİN KAĞIT ÜZERİNE PARELEL OLMAYAN ÖN YÜZÜNDEKİ AYRIT İÇİN  DİKEY BİR ÇİZGİ ÇİZİLİR</a:t>
            </a:r>
          </a:p>
        </p:txBody>
      </p:sp>
      <p:sp>
        <p:nvSpPr>
          <p:cNvPr id="122" name="121 Metin kutusu"/>
          <p:cNvSpPr txBox="1">
            <a:spLocks noChangeArrowheads="1"/>
          </p:cNvSpPr>
          <p:nvPr/>
        </p:nvSpPr>
        <p:spPr bwMode="auto">
          <a:xfrm>
            <a:off x="142875" y="2357438"/>
            <a:ext cx="4714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C00000"/>
                </a:solidFill>
                <a:latin typeface="Calibri" pitchFamily="34" charset="0"/>
              </a:rPr>
              <a:t>2.ADIM: </a:t>
            </a:r>
            <a:r>
              <a:rPr lang="tr-TR" altLang="tr-TR">
                <a:latin typeface="Calibri" pitchFamily="34" charset="0"/>
              </a:rPr>
              <a:t>DOĞRU PARÇASININ ÜST TARAFINA YATAY BİR DOĞRU ÇİZİLİR</a:t>
            </a:r>
          </a:p>
        </p:txBody>
      </p:sp>
      <p:sp>
        <p:nvSpPr>
          <p:cNvPr id="123" name="122 Metin kutusu"/>
          <p:cNvSpPr txBox="1">
            <a:spLocks noChangeArrowheads="1"/>
          </p:cNvSpPr>
          <p:nvPr/>
        </p:nvSpPr>
        <p:spPr bwMode="auto">
          <a:xfrm>
            <a:off x="214313" y="3000375"/>
            <a:ext cx="5919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C00000"/>
                </a:solidFill>
                <a:latin typeface="Calibri" pitchFamily="34" charset="0"/>
              </a:rPr>
              <a:t>3.ADIM:</a:t>
            </a:r>
            <a:r>
              <a:rPr lang="tr-TR" altLang="tr-TR">
                <a:latin typeface="Calibri" pitchFamily="34" charset="0"/>
              </a:rPr>
              <a:t>DOĞRUNUN SAĞ VE SOLUNDA İKİ NOKTA BELİRLENİR</a:t>
            </a:r>
          </a:p>
        </p:txBody>
      </p:sp>
      <p:sp>
        <p:nvSpPr>
          <p:cNvPr id="124" name="123 Metin kutusu"/>
          <p:cNvSpPr txBox="1">
            <a:spLocks noChangeArrowheads="1"/>
          </p:cNvSpPr>
          <p:nvPr/>
        </p:nvSpPr>
        <p:spPr bwMode="auto">
          <a:xfrm>
            <a:off x="214313" y="3500438"/>
            <a:ext cx="5500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C00000"/>
                </a:solidFill>
                <a:latin typeface="Calibri" pitchFamily="34" charset="0"/>
              </a:rPr>
              <a:t>4. ADIM</a:t>
            </a:r>
            <a:r>
              <a:rPr lang="tr-TR" altLang="tr-TR">
                <a:latin typeface="Calibri" pitchFamily="34" charset="0"/>
              </a:rPr>
              <a:t>: DİKEY DOĞRU PARÇASININ UÇLARINDAN NOKTALARA DOĞRULAR ÇİZİLİR(KAYBOLUNAN DOĞRU)</a:t>
            </a:r>
          </a:p>
        </p:txBody>
      </p:sp>
      <p:sp>
        <p:nvSpPr>
          <p:cNvPr id="125" name="124 Metin kutusu"/>
          <p:cNvSpPr txBox="1">
            <a:spLocks noChangeArrowheads="1"/>
          </p:cNvSpPr>
          <p:nvPr/>
        </p:nvSpPr>
        <p:spPr bwMode="auto">
          <a:xfrm>
            <a:off x="142875" y="4214813"/>
            <a:ext cx="5786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C00000"/>
                </a:solidFill>
                <a:latin typeface="Calibri" pitchFamily="34" charset="0"/>
              </a:rPr>
              <a:t>5.ADIM: </a:t>
            </a:r>
            <a:r>
              <a:rPr lang="tr-TR" altLang="tr-TR">
                <a:latin typeface="Calibri" pitchFamily="34" charset="0"/>
              </a:rPr>
              <a:t>ŞEKLİN UZUNLUĞU VE GENİŞLİĞİ İÇİN  ÇİZİLEN DOĞRULAR ARASINDA DİKEY DOĞRULAR ÇİZİLİR</a:t>
            </a:r>
          </a:p>
        </p:txBody>
      </p:sp>
      <p:sp>
        <p:nvSpPr>
          <p:cNvPr id="126" name="125 Metin kutusu"/>
          <p:cNvSpPr txBox="1">
            <a:spLocks noChangeArrowheads="1"/>
          </p:cNvSpPr>
          <p:nvPr/>
        </p:nvSpPr>
        <p:spPr bwMode="auto">
          <a:xfrm>
            <a:off x="214313" y="4929188"/>
            <a:ext cx="528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C00000"/>
                </a:solidFill>
                <a:latin typeface="Calibri" pitchFamily="34" charset="0"/>
              </a:rPr>
              <a:t>6. ADIM</a:t>
            </a:r>
            <a:r>
              <a:rPr lang="tr-TR" altLang="tr-TR">
                <a:latin typeface="Calibri" pitchFamily="34" charset="0"/>
              </a:rPr>
              <a:t>: ŞEKLİN GÖRÜNMEYEN YÜZÜNDE  KALAN AYRITLAR İÇİN ÇİZGİLER ÇİZİLİR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19" grpId="0" animBg="1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000125"/>
            <a:ext cx="6572250" cy="5126038"/>
          </a:xfrm>
        </p:spPr>
      </p:pic>
      <p:sp>
        <p:nvSpPr>
          <p:cNvPr id="6" name="5 Dikdörtgen"/>
          <p:cNvSpPr/>
          <p:nvPr/>
        </p:nvSpPr>
        <p:spPr>
          <a:xfrm>
            <a:off x="1" y="1071546"/>
            <a:ext cx="178591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Metin kutusu"/>
          <p:cNvSpPr txBox="1">
            <a:spLocks noChangeArrowheads="1"/>
          </p:cNvSpPr>
          <p:nvPr/>
        </p:nvSpPr>
        <p:spPr bwMode="auto">
          <a:xfrm>
            <a:off x="285750" y="1928813"/>
            <a:ext cx="4929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latin typeface="Calibri" pitchFamily="34" charset="0"/>
              </a:rPr>
              <a:t>PRİZMA MODELİNİN ÖN YÜZÜ ÇİZİM YAPILAN KAĞIDA PARALEL İSE </a:t>
            </a:r>
            <a:r>
              <a:rPr lang="tr-TR" altLang="tr-TR" b="1">
                <a:solidFill>
                  <a:srgbClr val="7030A0"/>
                </a:solidFill>
                <a:latin typeface="Calibri" pitchFamily="34" charset="0"/>
              </a:rPr>
              <a:t>BİR NOKTA PERSPEKTİFİ </a:t>
            </a:r>
            <a:r>
              <a:rPr lang="tr-TR" altLang="tr-TR">
                <a:latin typeface="Calibri" pitchFamily="34" charset="0"/>
              </a:rPr>
              <a:t>İLE ÇİZİM YAPILMIŞTIR</a:t>
            </a:r>
          </a:p>
        </p:txBody>
      </p:sp>
      <p:sp>
        <p:nvSpPr>
          <p:cNvPr id="15363" name="6 Metin kutusu"/>
          <p:cNvSpPr txBox="1">
            <a:spLocks noChangeArrowheads="1"/>
          </p:cNvSpPr>
          <p:nvPr/>
        </p:nvSpPr>
        <p:spPr bwMode="auto">
          <a:xfrm>
            <a:off x="214313" y="4000500"/>
            <a:ext cx="5214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latin typeface="Calibri" pitchFamily="34" charset="0"/>
              </a:rPr>
              <a:t>PRİZMA MODELİNİN  HİÇBİR YÜZÜ ÇİZİM YAPILAN DÜZLEME PARALEL DEĞİLSE </a:t>
            </a:r>
            <a:r>
              <a:rPr lang="tr-TR" altLang="tr-TR" b="1">
                <a:solidFill>
                  <a:srgbClr val="7030A0"/>
                </a:solidFill>
                <a:latin typeface="Calibri" pitchFamily="34" charset="0"/>
              </a:rPr>
              <a:t>İKİ NOKTA PERSPEKTİFİ </a:t>
            </a:r>
            <a:r>
              <a:rPr lang="tr-TR" altLang="tr-TR">
                <a:latin typeface="Calibri" pitchFamily="34" charset="0"/>
              </a:rPr>
              <a:t>İLE ÇİZİM YAPILMIŞTIR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40719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929063"/>
            <a:ext cx="26114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3071802" y="1000108"/>
            <a:ext cx="1437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428750"/>
            <a:ext cx="7000875" cy="4929188"/>
          </a:xfrm>
        </p:spPr>
      </p:pic>
      <p:sp>
        <p:nvSpPr>
          <p:cNvPr id="6" name="5 Dikdörtgen"/>
          <p:cNvSpPr/>
          <p:nvPr/>
        </p:nvSpPr>
        <p:spPr>
          <a:xfrm>
            <a:off x="-214346" y="928670"/>
            <a:ext cx="178591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600200"/>
            <a:ext cx="6215062" cy="4525963"/>
          </a:xfrm>
        </p:spPr>
      </p:pic>
      <p:sp>
        <p:nvSpPr>
          <p:cNvPr id="6" name="5 Dikdörtgen"/>
          <p:cNvSpPr/>
          <p:nvPr/>
        </p:nvSpPr>
        <p:spPr>
          <a:xfrm>
            <a:off x="3286116" y="785794"/>
            <a:ext cx="178591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1600200"/>
            <a:ext cx="5072063" cy="4525963"/>
          </a:xfrm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0125"/>
            <a:ext cx="6643688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Dikdörtgen"/>
          <p:cNvSpPr/>
          <p:nvPr/>
        </p:nvSpPr>
        <p:spPr>
          <a:xfrm>
            <a:off x="3357554" y="357166"/>
            <a:ext cx="178591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46291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Düz Ok Bağlayıcısı"/>
          <p:cNvCxnSpPr/>
          <p:nvPr/>
        </p:nvCxnSpPr>
        <p:spPr>
          <a:xfrm flipV="1">
            <a:off x="928688" y="642938"/>
            <a:ext cx="2928937" cy="1820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flipV="1">
            <a:off x="928688" y="642938"/>
            <a:ext cx="2928937" cy="9286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/>
          <p:nvPr/>
        </p:nvCxnSpPr>
        <p:spPr>
          <a:xfrm flipV="1">
            <a:off x="1428750" y="642938"/>
            <a:ext cx="2428875" cy="428625"/>
          </a:xfrm>
          <a:prstGeom prst="straightConnector1">
            <a:avLst/>
          </a:prstGeom>
          <a:ln w="28575">
            <a:solidFill>
              <a:schemeClr val="accent1">
                <a:shade val="95000"/>
                <a:satMod val="105000"/>
                <a:alpha val="84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Oval"/>
          <p:cNvSpPr/>
          <p:nvPr/>
        </p:nvSpPr>
        <p:spPr>
          <a:xfrm>
            <a:off x="3143250" y="4286250"/>
            <a:ext cx="285750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0 Grup"/>
          <p:cNvGrpSpPr>
            <a:grpSpLocks/>
          </p:cNvGrpSpPr>
          <p:nvPr/>
        </p:nvGrpSpPr>
        <p:grpSpPr bwMode="auto">
          <a:xfrm>
            <a:off x="5429250" y="2714625"/>
            <a:ext cx="2774950" cy="2000250"/>
            <a:chOff x="5429256" y="2714620"/>
            <a:chExt cx="2775620" cy="2000264"/>
          </a:xfrm>
        </p:grpSpPr>
        <p:cxnSp>
          <p:nvCxnSpPr>
            <p:cNvPr id="9" name="8 Düz Bağlayıcı"/>
            <p:cNvCxnSpPr/>
            <p:nvPr/>
          </p:nvCxnSpPr>
          <p:spPr>
            <a:xfrm rot="10800000" flipH="1">
              <a:off x="6501078" y="2714620"/>
              <a:ext cx="1703798" cy="1014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>
              <a:endCxn id="6" idx="2"/>
            </p:cNvCxnSpPr>
            <p:nvPr/>
          </p:nvCxnSpPr>
          <p:spPr>
            <a:xfrm flipV="1">
              <a:off x="5429256" y="2725733"/>
              <a:ext cx="2715280" cy="989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Düz Bağlayıcı"/>
            <p:cNvCxnSpPr>
              <a:endCxn id="6" idx="3"/>
            </p:cNvCxnSpPr>
            <p:nvPr/>
          </p:nvCxnSpPr>
          <p:spPr>
            <a:xfrm rot="5400000" flipH="1" flipV="1">
              <a:off x="7345945" y="2906633"/>
              <a:ext cx="963619" cy="652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5400000" flipH="1" flipV="1">
              <a:off x="6845878" y="3406699"/>
              <a:ext cx="1963751" cy="652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5243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Dikdörtgen"/>
          <p:cNvSpPr/>
          <p:nvPr/>
        </p:nvSpPr>
        <p:spPr>
          <a:xfrm>
            <a:off x="5429250" y="3714750"/>
            <a:ext cx="2071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4" name="3 Düz Bağlayıcı"/>
          <p:cNvCxnSpPr/>
          <p:nvPr/>
        </p:nvCxnSpPr>
        <p:spPr>
          <a:xfrm>
            <a:off x="4714875" y="2714625"/>
            <a:ext cx="3786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31 Grup"/>
          <p:cNvGrpSpPr>
            <a:grpSpLocks/>
          </p:cNvGrpSpPr>
          <p:nvPr/>
        </p:nvGrpSpPr>
        <p:grpSpPr bwMode="auto">
          <a:xfrm>
            <a:off x="6500813" y="2690813"/>
            <a:ext cx="1714500" cy="1062037"/>
            <a:chOff x="6500826" y="2690682"/>
            <a:chExt cx="1714512" cy="1061394"/>
          </a:xfrm>
        </p:grpSpPr>
        <p:sp>
          <p:nvSpPr>
            <p:cNvPr id="6" name="5 Oval"/>
            <p:cNvSpPr/>
            <p:nvPr/>
          </p:nvSpPr>
          <p:spPr>
            <a:xfrm>
              <a:off x="8143899" y="2690682"/>
              <a:ext cx="71439" cy="713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7" name="6 Oval"/>
            <p:cNvSpPr/>
            <p:nvPr/>
          </p:nvSpPr>
          <p:spPr>
            <a:xfrm>
              <a:off x="6500826" y="3680682"/>
              <a:ext cx="71437" cy="713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sp>
        <p:nvSpPr>
          <p:cNvPr id="33" name="32 Oval"/>
          <p:cNvSpPr/>
          <p:nvPr/>
        </p:nvSpPr>
        <p:spPr>
          <a:xfrm>
            <a:off x="571500" y="1285875"/>
            <a:ext cx="285750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nafen Uzun_Vokalli_1,04S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500813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6 Resim" descr="29907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857250"/>
            <a:ext cx="43418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7 Metin kutusu"/>
          <p:cNvSpPr txBox="1">
            <a:spLocks noChangeArrowheads="1"/>
          </p:cNvSpPr>
          <p:nvPr/>
        </p:nvSpPr>
        <p:spPr bwMode="auto">
          <a:xfrm>
            <a:off x="142875" y="1500188"/>
            <a:ext cx="450056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tr-TR" altLang="tr-TR" sz="2800">
                <a:latin typeface="Calibri" pitchFamily="34" charset="0"/>
              </a:rPr>
              <a:t> CİSİMLER BİZDEN UZAKLAŞTIKÇA SOLUKLAŞIR VE KÜÇÜKMÜŞ GİBİ GÖRÜNÜR. İŞTE BU KURALA UYGUN YAPILAN ÇİZİMLERE PERSPEKTİF ÇİZİMİ DENİR.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10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Düz Bağlayıcı"/>
          <p:cNvCxnSpPr/>
          <p:nvPr/>
        </p:nvCxnSpPr>
        <p:spPr>
          <a:xfrm rot="16200000" flipV="1">
            <a:off x="428626" y="928687"/>
            <a:ext cx="2286000" cy="1285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Bağlayıcı"/>
          <p:cNvCxnSpPr/>
          <p:nvPr/>
        </p:nvCxnSpPr>
        <p:spPr>
          <a:xfrm rot="10800000">
            <a:off x="857250" y="357188"/>
            <a:ext cx="2428875" cy="10715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Oval"/>
          <p:cNvSpPr/>
          <p:nvPr/>
        </p:nvSpPr>
        <p:spPr>
          <a:xfrm>
            <a:off x="500063" y="4643438"/>
            <a:ext cx="285750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6157913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Düz Bağlayıcı"/>
          <p:cNvCxnSpPr/>
          <p:nvPr/>
        </p:nvCxnSpPr>
        <p:spPr>
          <a:xfrm flipH="1" flipV="1">
            <a:off x="2700338" y="0"/>
            <a:ext cx="2735262" cy="26368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Bağlayıcı"/>
          <p:cNvCxnSpPr/>
          <p:nvPr/>
        </p:nvCxnSpPr>
        <p:spPr>
          <a:xfrm flipH="1" flipV="1">
            <a:off x="2143125" y="1000125"/>
            <a:ext cx="3221038" cy="16367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0063"/>
            <a:ext cx="44672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Oval"/>
          <p:cNvSpPr/>
          <p:nvPr/>
        </p:nvSpPr>
        <p:spPr>
          <a:xfrm>
            <a:off x="571500" y="5072063"/>
            <a:ext cx="285750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500063"/>
            <a:ext cx="44862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Oval"/>
          <p:cNvSpPr/>
          <p:nvPr/>
        </p:nvSpPr>
        <p:spPr>
          <a:xfrm>
            <a:off x="5143500" y="3286125"/>
            <a:ext cx="285750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44386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Düz Bağlayıcı"/>
          <p:cNvCxnSpPr/>
          <p:nvPr/>
        </p:nvCxnSpPr>
        <p:spPr>
          <a:xfrm rot="16200000" flipV="1">
            <a:off x="821532" y="392906"/>
            <a:ext cx="1928812" cy="1857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Bağlayıcı"/>
          <p:cNvCxnSpPr/>
          <p:nvPr/>
        </p:nvCxnSpPr>
        <p:spPr>
          <a:xfrm rot="16200000" flipV="1">
            <a:off x="321469" y="892969"/>
            <a:ext cx="2643187" cy="15716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rot="16200000" flipV="1">
            <a:off x="71438" y="1143000"/>
            <a:ext cx="2786062" cy="1214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Bağlayıcı"/>
          <p:cNvCxnSpPr/>
          <p:nvPr/>
        </p:nvCxnSpPr>
        <p:spPr>
          <a:xfrm rot="16200000" flipV="1">
            <a:off x="-250031" y="1464469"/>
            <a:ext cx="3071812" cy="8572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Metin kutusu"/>
          <p:cNvSpPr txBox="1">
            <a:spLocks noChangeArrowheads="1"/>
          </p:cNvSpPr>
          <p:nvPr/>
        </p:nvSpPr>
        <p:spPr bwMode="auto">
          <a:xfrm>
            <a:off x="1357313" y="2346325"/>
            <a:ext cx="428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800" b="1">
                <a:solidFill>
                  <a:srgbClr val="FF0000"/>
                </a:solidFill>
                <a:latin typeface="Calibri" pitchFamily="34" charset="0"/>
              </a:rPr>
              <a:t>.</a:t>
            </a:r>
            <a:r>
              <a:rPr lang="tr-TR" altLang="tr-TR" sz="2000" b="1">
                <a:solidFill>
                  <a:srgbClr val="FF0000"/>
                </a:solidFill>
                <a:latin typeface="Calibri" pitchFamily="34" charset="0"/>
              </a:rPr>
              <a:t> C</a:t>
            </a:r>
          </a:p>
        </p:txBody>
      </p:sp>
      <p:sp>
        <p:nvSpPr>
          <p:cNvPr id="25" name="24 Metin kutusu"/>
          <p:cNvSpPr txBox="1">
            <a:spLocks noChangeArrowheads="1"/>
          </p:cNvSpPr>
          <p:nvPr/>
        </p:nvSpPr>
        <p:spPr bwMode="auto">
          <a:xfrm>
            <a:off x="1892300" y="1989138"/>
            <a:ext cx="428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 sz="2800" b="1">
                <a:solidFill>
                  <a:srgbClr val="FF0000"/>
                </a:solidFill>
                <a:latin typeface="Calibri" pitchFamily="34" charset="0"/>
              </a:rPr>
              <a:t>.</a:t>
            </a:r>
            <a:r>
              <a:rPr lang="tr-TR" altLang="tr-TR" sz="2000" b="1">
                <a:solidFill>
                  <a:srgbClr val="FF0000"/>
                </a:solidFill>
                <a:latin typeface="Calibri" pitchFamily="34" charset="0"/>
              </a:rPr>
              <a:t> B</a:t>
            </a:r>
          </a:p>
        </p:txBody>
      </p:sp>
      <p:sp>
        <p:nvSpPr>
          <p:cNvPr id="26" name="25 Oval"/>
          <p:cNvSpPr/>
          <p:nvPr/>
        </p:nvSpPr>
        <p:spPr>
          <a:xfrm>
            <a:off x="679450" y="5000625"/>
            <a:ext cx="285750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45434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0"/>
            <a:ext cx="44386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286000"/>
            <a:ext cx="31432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Oval"/>
          <p:cNvSpPr/>
          <p:nvPr/>
        </p:nvSpPr>
        <p:spPr>
          <a:xfrm>
            <a:off x="4000500" y="4286250"/>
            <a:ext cx="285750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6" name="5 Düz Bağlayıcı"/>
          <p:cNvCxnSpPr/>
          <p:nvPr/>
        </p:nvCxnSpPr>
        <p:spPr>
          <a:xfrm rot="5400000" flipH="1" flipV="1">
            <a:off x="6036469" y="3178969"/>
            <a:ext cx="2143125" cy="3571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rot="5400000" flipH="1" flipV="1">
            <a:off x="6572251" y="3643312"/>
            <a:ext cx="1143000" cy="428625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9 Grup"/>
          <p:cNvGrpSpPr>
            <a:grpSpLocks/>
          </p:cNvGrpSpPr>
          <p:nvPr/>
        </p:nvGrpSpPr>
        <p:grpSpPr bwMode="auto">
          <a:xfrm>
            <a:off x="6929438" y="4071938"/>
            <a:ext cx="500062" cy="357187"/>
            <a:chOff x="6929454" y="4071942"/>
            <a:chExt cx="500066" cy="357190"/>
          </a:xfrm>
        </p:grpSpPr>
        <p:cxnSp>
          <p:nvCxnSpPr>
            <p:cNvPr id="18" name="17 Düz Bağlayıcı"/>
            <p:cNvCxnSpPr/>
            <p:nvPr/>
          </p:nvCxnSpPr>
          <p:spPr>
            <a:xfrm flipV="1">
              <a:off x="6929454" y="4214818"/>
              <a:ext cx="285752" cy="214314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Düz Bağlayıcı"/>
            <p:cNvCxnSpPr/>
            <p:nvPr/>
          </p:nvCxnSpPr>
          <p:spPr>
            <a:xfrm flipV="1">
              <a:off x="7215206" y="4071942"/>
              <a:ext cx="214314" cy="142876"/>
            </a:xfrm>
            <a:prstGeom prst="line">
              <a:avLst/>
            </a:prstGeom>
            <a:ln w="3175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30 Oval"/>
          <p:cNvSpPr/>
          <p:nvPr/>
        </p:nvSpPr>
        <p:spPr>
          <a:xfrm>
            <a:off x="5072063" y="1571625"/>
            <a:ext cx="285750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458152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Oval"/>
          <p:cNvSpPr/>
          <p:nvPr/>
        </p:nvSpPr>
        <p:spPr>
          <a:xfrm>
            <a:off x="428625" y="5143500"/>
            <a:ext cx="285750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&amp;A\Desktop\zümre\perspektif\dl_Rela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&amp;A\Desktop\zümre\perspektif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A&amp;A\Desktop\zümre\perspektif\untitled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&amp;A\Desktop\zümre\perspektif\untitled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14438"/>
            <a:ext cx="5424488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Düz Bağlayıcı"/>
          <p:cNvCxnSpPr/>
          <p:nvPr/>
        </p:nvCxnSpPr>
        <p:spPr>
          <a:xfrm>
            <a:off x="1928813" y="2428875"/>
            <a:ext cx="4929187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18 Grup"/>
          <p:cNvGrpSpPr>
            <a:grpSpLocks/>
          </p:cNvGrpSpPr>
          <p:nvPr/>
        </p:nvGrpSpPr>
        <p:grpSpPr bwMode="auto">
          <a:xfrm>
            <a:off x="1857375" y="2428875"/>
            <a:ext cx="4929188" cy="3143250"/>
            <a:chOff x="1857356" y="2428868"/>
            <a:chExt cx="4929222" cy="3143272"/>
          </a:xfrm>
        </p:grpSpPr>
        <p:cxnSp>
          <p:nvCxnSpPr>
            <p:cNvPr id="16" name="15 Düz Bağlayıcı"/>
            <p:cNvCxnSpPr/>
            <p:nvPr/>
          </p:nvCxnSpPr>
          <p:spPr>
            <a:xfrm rot="5400000">
              <a:off x="1428728" y="2857496"/>
              <a:ext cx="3071835" cy="221457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17 Düz Bağlayıcı"/>
            <p:cNvCxnSpPr/>
            <p:nvPr/>
          </p:nvCxnSpPr>
          <p:spPr>
            <a:xfrm rot="16200000" flipH="1">
              <a:off x="3857621" y="2643182"/>
              <a:ext cx="3143272" cy="27146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20 Düz Ok Bağlayıcısı"/>
          <p:cNvCxnSpPr/>
          <p:nvPr/>
        </p:nvCxnSpPr>
        <p:spPr>
          <a:xfrm rot="5400000" flipH="1" flipV="1">
            <a:off x="5393532" y="1107281"/>
            <a:ext cx="1357312" cy="128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" name="25 Grup"/>
          <p:cNvGrpSpPr>
            <a:grpSpLocks/>
          </p:cNvGrpSpPr>
          <p:nvPr/>
        </p:nvGrpSpPr>
        <p:grpSpPr bwMode="auto">
          <a:xfrm>
            <a:off x="1143000" y="4000500"/>
            <a:ext cx="4643438" cy="287338"/>
            <a:chOff x="1142976" y="4000504"/>
            <a:chExt cx="4643470" cy="287340"/>
          </a:xfrm>
        </p:grpSpPr>
        <p:cxnSp>
          <p:nvCxnSpPr>
            <p:cNvPr id="23" name="22 Düz Ok Bağlayıcısı"/>
            <p:cNvCxnSpPr/>
            <p:nvPr/>
          </p:nvCxnSpPr>
          <p:spPr>
            <a:xfrm rot="10800000" flipV="1">
              <a:off x="1142976" y="4000504"/>
              <a:ext cx="1785950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24 Düz Ok Bağlayıcısı"/>
            <p:cNvCxnSpPr/>
            <p:nvPr/>
          </p:nvCxnSpPr>
          <p:spPr>
            <a:xfrm rot="10800000">
              <a:off x="1214414" y="4286256"/>
              <a:ext cx="45720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" name="29 Grup"/>
          <p:cNvGrpSpPr>
            <a:grpSpLocks/>
          </p:cNvGrpSpPr>
          <p:nvPr/>
        </p:nvGrpSpPr>
        <p:grpSpPr bwMode="auto">
          <a:xfrm>
            <a:off x="2786063" y="1285875"/>
            <a:ext cx="1357312" cy="1214438"/>
            <a:chOff x="1928794" y="1000108"/>
            <a:chExt cx="2214578" cy="1500198"/>
          </a:xfrm>
        </p:grpSpPr>
        <p:cxnSp>
          <p:nvCxnSpPr>
            <p:cNvPr id="28" name="27 Düz Ok Bağlayıcısı"/>
            <p:cNvCxnSpPr/>
            <p:nvPr/>
          </p:nvCxnSpPr>
          <p:spPr>
            <a:xfrm rot="10800000">
              <a:off x="1928794" y="1000108"/>
              <a:ext cx="1999596" cy="12864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28 Oval"/>
            <p:cNvSpPr/>
            <p:nvPr/>
          </p:nvSpPr>
          <p:spPr>
            <a:xfrm>
              <a:off x="4000915" y="2357149"/>
              <a:ext cx="142457" cy="1431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sp>
        <p:nvSpPr>
          <p:cNvPr id="31" name="30 Metin kutusu"/>
          <p:cNvSpPr txBox="1">
            <a:spLocks noChangeArrowheads="1"/>
          </p:cNvSpPr>
          <p:nvPr/>
        </p:nvSpPr>
        <p:spPr bwMode="auto">
          <a:xfrm>
            <a:off x="6786563" y="785813"/>
            <a:ext cx="1411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latin typeface="Calibri" pitchFamily="34" charset="0"/>
              </a:rPr>
              <a:t>UFUK ÇİZGİSİ</a:t>
            </a:r>
          </a:p>
        </p:txBody>
      </p:sp>
      <p:sp>
        <p:nvSpPr>
          <p:cNvPr id="32" name="31 Metin kutusu"/>
          <p:cNvSpPr txBox="1">
            <a:spLocks noChangeArrowheads="1"/>
          </p:cNvSpPr>
          <p:nvPr/>
        </p:nvSpPr>
        <p:spPr bwMode="auto">
          <a:xfrm>
            <a:off x="1714500" y="1000125"/>
            <a:ext cx="218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latin typeface="Calibri" pitchFamily="34" charset="0"/>
              </a:rPr>
              <a:t>KAYBOLUNAN NOKTA</a:t>
            </a:r>
          </a:p>
        </p:txBody>
      </p:sp>
      <p:sp>
        <p:nvSpPr>
          <p:cNvPr id="33" name="32 Metin kutusu"/>
          <p:cNvSpPr txBox="1">
            <a:spLocks noChangeArrowheads="1"/>
          </p:cNvSpPr>
          <p:nvPr/>
        </p:nvSpPr>
        <p:spPr bwMode="auto">
          <a:xfrm rot="-5400000">
            <a:off x="-563562" y="3778250"/>
            <a:ext cx="278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latin typeface="Calibri" pitchFamily="34" charset="0"/>
              </a:rPr>
              <a:t>KAYBOLUNAN DOĞRULAR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A&amp;A\Desktop\zümre\perspektif\untitled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914400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&amp;A\Desktop\zümre\perspektif\untitled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0"/>
            <a:ext cx="5191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&amp;A\Desktop\zümre\perspektif\untitled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0"/>
            <a:ext cx="671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&amp;A\Desktop\zümre\perspektif\'Three_Streaks_Of_Falls'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04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&amp;A\Desktop\zümre\perspektif\'Mirror_Ball'_-_The_inset_appears_to_scintil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&amp;A\Desktop\zümre\perspektif\perspectiv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7688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714348" y="2786058"/>
            <a:ext cx="7763023" cy="36317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500" b="1" dirty="0">
                <a:ln w="11430"/>
                <a:solidFill>
                  <a:srgbClr val="D6009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BİR NOKTA PERSPEKTİFİ</a:t>
            </a:r>
          </a:p>
        </p:txBody>
      </p:sp>
      <p:pic>
        <p:nvPicPr>
          <p:cNvPr id="11" name="Anafen Uzun_Vokalli_1,04S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500813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66 Grup"/>
          <p:cNvGrpSpPr>
            <a:grpSpLocks/>
          </p:cNvGrpSpPr>
          <p:nvPr/>
        </p:nvGrpSpPr>
        <p:grpSpPr bwMode="auto">
          <a:xfrm>
            <a:off x="500063" y="428625"/>
            <a:ext cx="1571625" cy="1285875"/>
            <a:chOff x="500034" y="428604"/>
            <a:chExt cx="1571636" cy="1285884"/>
          </a:xfrm>
        </p:grpSpPr>
        <p:sp>
          <p:nvSpPr>
            <p:cNvPr id="4" name="3 Dikdörtgen"/>
            <p:cNvSpPr/>
            <p:nvPr/>
          </p:nvSpPr>
          <p:spPr>
            <a:xfrm>
              <a:off x="500034" y="928671"/>
              <a:ext cx="1571636" cy="7858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cxnSp>
          <p:nvCxnSpPr>
            <p:cNvPr id="6" name="5 Düz Bağlayıcı"/>
            <p:cNvCxnSpPr/>
            <p:nvPr/>
          </p:nvCxnSpPr>
          <p:spPr>
            <a:xfrm rot="5400000" flipH="1" flipV="1">
              <a:off x="428595" y="500043"/>
              <a:ext cx="500067" cy="35718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Düz Bağlayıcı"/>
            <p:cNvCxnSpPr/>
            <p:nvPr/>
          </p:nvCxnSpPr>
          <p:spPr>
            <a:xfrm rot="16200000" flipV="1">
              <a:off x="1678760" y="535762"/>
              <a:ext cx="500067" cy="2857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Düz Bağlayıcı"/>
            <p:cNvCxnSpPr/>
            <p:nvPr/>
          </p:nvCxnSpPr>
          <p:spPr>
            <a:xfrm>
              <a:off x="857223" y="428604"/>
              <a:ext cx="928695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15 Dikdörtgen"/>
          <p:cNvSpPr/>
          <p:nvPr/>
        </p:nvSpPr>
        <p:spPr>
          <a:xfrm>
            <a:off x="6072188" y="1533525"/>
            <a:ext cx="1571625" cy="785813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22" name="21 Düz Bağlayıcı"/>
          <p:cNvCxnSpPr/>
          <p:nvPr/>
        </p:nvCxnSpPr>
        <p:spPr>
          <a:xfrm>
            <a:off x="5000625" y="533400"/>
            <a:ext cx="3786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63 Grup"/>
          <p:cNvGrpSpPr>
            <a:grpSpLocks/>
          </p:cNvGrpSpPr>
          <p:nvPr/>
        </p:nvGrpSpPr>
        <p:grpSpPr bwMode="auto">
          <a:xfrm>
            <a:off x="6786563" y="500063"/>
            <a:ext cx="74612" cy="1071562"/>
            <a:chOff x="6786578" y="500042"/>
            <a:chExt cx="74648" cy="1071570"/>
          </a:xfrm>
        </p:grpSpPr>
        <p:sp>
          <p:nvSpPr>
            <p:cNvPr id="23" name="22 Oval"/>
            <p:cNvSpPr/>
            <p:nvPr/>
          </p:nvSpPr>
          <p:spPr>
            <a:xfrm>
              <a:off x="6789755" y="500042"/>
              <a:ext cx="71471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sp>
          <p:nvSpPr>
            <p:cNvPr id="24" name="23 Oval"/>
            <p:cNvSpPr/>
            <p:nvPr/>
          </p:nvSpPr>
          <p:spPr>
            <a:xfrm>
              <a:off x="6786578" y="1500174"/>
              <a:ext cx="71471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</p:grpSp>
      <p:grpSp>
        <p:nvGrpSpPr>
          <p:cNvPr id="5" name="41 Grup"/>
          <p:cNvGrpSpPr>
            <a:grpSpLocks/>
          </p:cNvGrpSpPr>
          <p:nvPr/>
        </p:nvGrpSpPr>
        <p:grpSpPr bwMode="auto">
          <a:xfrm>
            <a:off x="6072188" y="542925"/>
            <a:ext cx="1571625" cy="1776413"/>
            <a:chOff x="5286380" y="2009572"/>
            <a:chExt cx="1571637" cy="1776620"/>
          </a:xfrm>
        </p:grpSpPr>
        <p:cxnSp>
          <p:nvCxnSpPr>
            <p:cNvPr id="26" name="25 Düz Bağlayıcı"/>
            <p:cNvCxnSpPr/>
            <p:nvPr/>
          </p:nvCxnSpPr>
          <p:spPr>
            <a:xfrm rot="5400000">
              <a:off x="5163294" y="2132658"/>
              <a:ext cx="990715" cy="74454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Düz Bağlayıcı"/>
            <p:cNvCxnSpPr>
              <a:stCxn id="23" idx="3"/>
            </p:cNvCxnSpPr>
            <p:nvPr/>
          </p:nvCxnSpPr>
          <p:spPr>
            <a:xfrm rot="16200000" flipH="1">
              <a:off x="5949907" y="2092178"/>
              <a:ext cx="973250" cy="84296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Düz Bağlayıcı"/>
            <p:cNvCxnSpPr/>
            <p:nvPr/>
          </p:nvCxnSpPr>
          <p:spPr>
            <a:xfrm rot="5400000">
              <a:off x="4775103" y="2520849"/>
              <a:ext cx="1776620" cy="75406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Düz Bağlayıcı"/>
            <p:cNvCxnSpPr/>
            <p:nvPr/>
          </p:nvCxnSpPr>
          <p:spPr>
            <a:xfrm rot="16200000" flipH="1">
              <a:off x="5564891" y="2493066"/>
              <a:ext cx="1775032" cy="81121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43 Düz Bağlayıcı"/>
          <p:cNvCxnSpPr/>
          <p:nvPr/>
        </p:nvCxnSpPr>
        <p:spPr>
          <a:xfrm>
            <a:off x="6429375" y="1071563"/>
            <a:ext cx="828675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64 Grup"/>
          <p:cNvGrpSpPr>
            <a:grpSpLocks/>
          </p:cNvGrpSpPr>
          <p:nvPr/>
        </p:nvGrpSpPr>
        <p:grpSpPr bwMode="auto">
          <a:xfrm>
            <a:off x="6072188" y="1071563"/>
            <a:ext cx="1577975" cy="500062"/>
            <a:chOff x="6072198" y="1034222"/>
            <a:chExt cx="1577756" cy="500066"/>
          </a:xfrm>
        </p:grpSpPr>
        <p:cxnSp>
          <p:nvCxnSpPr>
            <p:cNvPr id="52" name="51 Düz Bağlayıcı"/>
            <p:cNvCxnSpPr/>
            <p:nvPr/>
          </p:nvCxnSpPr>
          <p:spPr>
            <a:xfrm rot="5400000">
              <a:off x="6000734" y="1105686"/>
              <a:ext cx="500066" cy="3571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Düz Bağlayıcı"/>
            <p:cNvCxnSpPr/>
            <p:nvPr/>
          </p:nvCxnSpPr>
          <p:spPr>
            <a:xfrm rot="16200000" flipH="1">
              <a:off x="7182464" y="1066797"/>
              <a:ext cx="500066" cy="43491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67 Metin kutusu"/>
          <p:cNvSpPr txBox="1">
            <a:spLocks noChangeArrowheads="1"/>
          </p:cNvSpPr>
          <p:nvPr/>
        </p:nvSpPr>
        <p:spPr bwMode="auto">
          <a:xfrm>
            <a:off x="0" y="2000250"/>
            <a:ext cx="557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0000"/>
                </a:solidFill>
                <a:latin typeface="Calibri" pitchFamily="34" charset="0"/>
              </a:rPr>
              <a:t>1.ADIM: </a:t>
            </a:r>
            <a:r>
              <a:rPr lang="tr-TR" altLang="tr-TR">
                <a:latin typeface="Calibri" pitchFamily="34" charset="0"/>
              </a:rPr>
              <a:t>DİKDÖRTGENİN ÖN YÜZÜ İÇİN KAĞIT DÜZLEME BİR DİKDÖRTGEN ÇİZİLİR</a:t>
            </a:r>
          </a:p>
        </p:txBody>
      </p:sp>
      <p:sp>
        <p:nvSpPr>
          <p:cNvPr id="69" name="68 Metin kutusu"/>
          <p:cNvSpPr txBox="1">
            <a:spLocks noChangeArrowheads="1"/>
          </p:cNvSpPr>
          <p:nvPr/>
        </p:nvSpPr>
        <p:spPr bwMode="auto">
          <a:xfrm>
            <a:off x="0" y="2571750"/>
            <a:ext cx="428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0000"/>
                </a:solidFill>
                <a:latin typeface="Calibri" pitchFamily="34" charset="0"/>
              </a:rPr>
              <a:t>2.ADIM : </a:t>
            </a:r>
            <a:r>
              <a:rPr lang="tr-TR" altLang="tr-TR">
                <a:latin typeface="Calibri" pitchFamily="34" charset="0"/>
              </a:rPr>
              <a:t>DİKDÖRTGENİN ÜST TARAFINA  DİKDÖRTGENE PARALEL BİR ÇİZGİ ÇİZİLİR</a:t>
            </a:r>
          </a:p>
        </p:txBody>
      </p:sp>
      <p:sp>
        <p:nvSpPr>
          <p:cNvPr id="70" name="69 Metin kutusu"/>
          <p:cNvSpPr txBox="1">
            <a:spLocks noChangeArrowheads="1"/>
          </p:cNvSpPr>
          <p:nvPr/>
        </p:nvSpPr>
        <p:spPr bwMode="auto">
          <a:xfrm>
            <a:off x="0" y="3143250"/>
            <a:ext cx="535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0000"/>
                </a:solidFill>
                <a:latin typeface="Calibri" pitchFamily="34" charset="0"/>
              </a:rPr>
              <a:t>3.ADIM: </a:t>
            </a:r>
            <a:r>
              <a:rPr lang="tr-TR" altLang="tr-TR">
                <a:latin typeface="Calibri" pitchFamily="34" charset="0"/>
              </a:rPr>
              <a:t>KAYBOLUNAN NOKTA  DİKDÖRTGENİN TABANININ   ORTASINA  GELECEK ŞEKİLDE BELİRLENİR</a:t>
            </a:r>
          </a:p>
        </p:txBody>
      </p:sp>
      <p:sp>
        <p:nvSpPr>
          <p:cNvPr id="71" name="70 Metin kutusu"/>
          <p:cNvSpPr txBox="1">
            <a:spLocks noChangeArrowheads="1"/>
          </p:cNvSpPr>
          <p:nvPr/>
        </p:nvSpPr>
        <p:spPr bwMode="auto">
          <a:xfrm>
            <a:off x="0" y="3714750"/>
            <a:ext cx="5143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0000"/>
                </a:solidFill>
                <a:latin typeface="Calibri" pitchFamily="34" charset="0"/>
              </a:rPr>
              <a:t>4.ADIM : </a:t>
            </a:r>
            <a:r>
              <a:rPr lang="tr-TR" altLang="tr-TR">
                <a:latin typeface="Calibri" pitchFamily="34" charset="0"/>
              </a:rPr>
              <a:t>BELİRLEDİĞİMİZ  NOKTAYA DİKDÖRTGENİN DÖRT NOKTASINDAN  NOKTALI DOĞRULAR ÇİZİLİR(KAYBOLUNAN DOĞRULAR)</a:t>
            </a:r>
          </a:p>
        </p:txBody>
      </p:sp>
      <p:sp>
        <p:nvSpPr>
          <p:cNvPr id="72" name="71 Metin kutusu"/>
          <p:cNvSpPr txBox="1">
            <a:spLocks noChangeArrowheads="1"/>
          </p:cNvSpPr>
          <p:nvPr/>
        </p:nvSpPr>
        <p:spPr bwMode="auto">
          <a:xfrm>
            <a:off x="0" y="4643438"/>
            <a:ext cx="5214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0000"/>
                </a:solidFill>
                <a:latin typeface="Calibri" pitchFamily="34" charset="0"/>
              </a:rPr>
              <a:t>5. ADIM: </a:t>
            </a:r>
            <a:r>
              <a:rPr lang="tr-TR" altLang="tr-TR">
                <a:latin typeface="Calibri" pitchFamily="34" charset="0"/>
              </a:rPr>
              <a:t>NOKTALI DOĞRU PARÇALARININ ARASINDA KALACAK VE DİKDÖRTGENİN KENARLARINA PARALEL OLACAK ŞEKİLDE DOĞRU ÇİZİLİR</a:t>
            </a:r>
          </a:p>
        </p:txBody>
      </p:sp>
      <p:sp>
        <p:nvSpPr>
          <p:cNvPr id="74" name="73 Metin kutusu"/>
          <p:cNvSpPr txBox="1">
            <a:spLocks noChangeArrowheads="1"/>
          </p:cNvSpPr>
          <p:nvPr/>
        </p:nvSpPr>
        <p:spPr bwMode="auto">
          <a:xfrm>
            <a:off x="0" y="5643563"/>
            <a:ext cx="4714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0000"/>
                </a:solidFill>
                <a:latin typeface="Calibri" pitchFamily="34" charset="0"/>
              </a:rPr>
              <a:t>6.ADIM: </a:t>
            </a:r>
            <a:r>
              <a:rPr lang="tr-TR" altLang="tr-TR">
                <a:latin typeface="Calibri" pitchFamily="34" charset="0"/>
              </a:rPr>
              <a:t>ARKADA SAKLI DURAN DİĞER AYRITLAR ÇİZİLİR VE FAZLALIKLAR SİLİNİR</a:t>
            </a:r>
          </a:p>
        </p:txBody>
      </p:sp>
      <p:grpSp>
        <p:nvGrpSpPr>
          <p:cNvPr id="9" name="94 Grup"/>
          <p:cNvGrpSpPr>
            <a:grpSpLocks/>
          </p:cNvGrpSpPr>
          <p:nvPr/>
        </p:nvGrpSpPr>
        <p:grpSpPr bwMode="auto">
          <a:xfrm>
            <a:off x="6429375" y="1071563"/>
            <a:ext cx="787400" cy="358775"/>
            <a:chOff x="6428594" y="1071546"/>
            <a:chExt cx="787406" cy="358778"/>
          </a:xfrm>
        </p:grpSpPr>
        <p:cxnSp>
          <p:nvCxnSpPr>
            <p:cNvPr id="76" name="75 Düz Bağlayıcı"/>
            <p:cNvCxnSpPr/>
            <p:nvPr/>
          </p:nvCxnSpPr>
          <p:spPr>
            <a:xfrm rot="5400000">
              <a:off x="7037406" y="1250140"/>
              <a:ext cx="355603" cy="1587"/>
            </a:xfrm>
            <a:prstGeom prst="line">
              <a:avLst/>
            </a:prstGeom>
            <a:ln w="254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Düz Bağlayıcı"/>
            <p:cNvCxnSpPr/>
            <p:nvPr/>
          </p:nvCxnSpPr>
          <p:spPr>
            <a:xfrm rot="5400000">
              <a:off x="6250793" y="1249347"/>
              <a:ext cx="357190" cy="1588"/>
            </a:xfrm>
            <a:prstGeom prst="line">
              <a:avLst/>
            </a:prstGeom>
            <a:ln w="254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Düz Bağlayıcı"/>
            <p:cNvCxnSpPr/>
            <p:nvPr/>
          </p:nvCxnSpPr>
          <p:spPr>
            <a:xfrm>
              <a:off x="6430182" y="1428736"/>
              <a:ext cx="784231" cy="1588"/>
            </a:xfrm>
            <a:prstGeom prst="line">
              <a:avLst/>
            </a:prstGeom>
            <a:ln w="254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113 Grup"/>
          <p:cNvGrpSpPr>
            <a:grpSpLocks/>
          </p:cNvGrpSpPr>
          <p:nvPr/>
        </p:nvGrpSpPr>
        <p:grpSpPr bwMode="auto">
          <a:xfrm>
            <a:off x="6715125" y="4071938"/>
            <a:ext cx="1571625" cy="1285875"/>
            <a:chOff x="6715140" y="4071942"/>
            <a:chExt cx="1571636" cy="1285884"/>
          </a:xfrm>
        </p:grpSpPr>
        <p:grpSp>
          <p:nvGrpSpPr>
            <p:cNvPr id="7189" name="65 Grup"/>
            <p:cNvGrpSpPr>
              <a:grpSpLocks/>
            </p:cNvGrpSpPr>
            <p:nvPr/>
          </p:nvGrpSpPr>
          <p:grpSpPr bwMode="auto">
            <a:xfrm>
              <a:off x="6715140" y="4071942"/>
              <a:ext cx="1571636" cy="1285884"/>
              <a:chOff x="6286512" y="5214950"/>
              <a:chExt cx="1571636" cy="1285884"/>
            </a:xfrm>
          </p:grpSpPr>
          <p:sp>
            <p:nvSpPr>
              <p:cNvPr id="56" name="55 Dikdörtgen"/>
              <p:cNvSpPr/>
              <p:nvPr/>
            </p:nvSpPr>
            <p:spPr>
              <a:xfrm>
                <a:off x="6286512" y="5715015"/>
                <a:ext cx="1571636" cy="785819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/>
              </a:p>
            </p:txBody>
          </p:sp>
          <p:cxnSp>
            <p:nvCxnSpPr>
              <p:cNvPr id="59" name="58 Düz Bağlayıcı"/>
              <p:cNvCxnSpPr/>
              <p:nvPr/>
            </p:nvCxnSpPr>
            <p:spPr>
              <a:xfrm>
                <a:off x="6643703" y="5214950"/>
                <a:ext cx="828681" cy="158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Düz Bağlayıcı"/>
              <p:cNvCxnSpPr/>
              <p:nvPr/>
            </p:nvCxnSpPr>
            <p:spPr>
              <a:xfrm rot="5400000">
                <a:off x="6215075" y="5286387"/>
                <a:ext cx="500065" cy="35719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60 Düz Bağlayıcı"/>
              <p:cNvCxnSpPr/>
              <p:nvPr/>
            </p:nvCxnSpPr>
            <p:spPr>
              <a:xfrm rot="16200000" flipH="1">
                <a:off x="7410471" y="5267337"/>
                <a:ext cx="500065" cy="39529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96 Düz Bağlayıcı"/>
            <p:cNvCxnSpPr/>
            <p:nvPr/>
          </p:nvCxnSpPr>
          <p:spPr>
            <a:xfrm rot="5400000">
              <a:off x="6858016" y="4286255"/>
              <a:ext cx="428628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Düz Bağlayıcı"/>
            <p:cNvCxnSpPr/>
            <p:nvPr/>
          </p:nvCxnSpPr>
          <p:spPr>
            <a:xfrm rot="16200000" flipH="1">
              <a:off x="7643833" y="4286257"/>
              <a:ext cx="4286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Düz Bağlayıcı"/>
            <p:cNvCxnSpPr/>
            <p:nvPr/>
          </p:nvCxnSpPr>
          <p:spPr>
            <a:xfrm>
              <a:off x="7092968" y="4500570"/>
              <a:ext cx="78581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Düz Bağlayıcı"/>
            <p:cNvCxnSpPr/>
            <p:nvPr/>
          </p:nvCxnSpPr>
          <p:spPr>
            <a:xfrm rot="5400000">
              <a:off x="6465107" y="4750603"/>
              <a:ext cx="857256" cy="357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Düz Bağlayıcı"/>
            <p:cNvCxnSpPr/>
            <p:nvPr/>
          </p:nvCxnSpPr>
          <p:spPr>
            <a:xfrm rot="16200000" flipH="1">
              <a:off x="7643835" y="4714883"/>
              <a:ext cx="857256" cy="428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107 Aşağı Ok"/>
          <p:cNvSpPr/>
          <p:nvPr/>
        </p:nvSpPr>
        <p:spPr>
          <a:xfrm>
            <a:off x="6786563" y="2786063"/>
            <a:ext cx="1500187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grpSp>
        <p:nvGrpSpPr>
          <p:cNvPr id="12" name="112 Grup"/>
          <p:cNvGrpSpPr>
            <a:grpSpLocks/>
          </p:cNvGrpSpPr>
          <p:nvPr/>
        </p:nvGrpSpPr>
        <p:grpSpPr bwMode="auto">
          <a:xfrm>
            <a:off x="6072188" y="1370013"/>
            <a:ext cx="1558925" cy="928687"/>
            <a:chOff x="6072198" y="1369998"/>
            <a:chExt cx="1558936" cy="928694"/>
          </a:xfrm>
        </p:grpSpPr>
        <p:cxnSp>
          <p:nvCxnSpPr>
            <p:cNvPr id="110" name="109 Düz Bağlayıcı"/>
            <p:cNvCxnSpPr/>
            <p:nvPr/>
          </p:nvCxnSpPr>
          <p:spPr>
            <a:xfrm rot="5400000">
              <a:off x="5822165" y="1678768"/>
              <a:ext cx="857256" cy="3571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Düz Bağlayıcı"/>
            <p:cNvCxnSpPr/>
            <p:nvPr/>
          </p:nvCxnSpPr>
          <p:spPr>
            <a:xfrm rot="16200000" flipH="1">
              <a:off x="6952473" y="1620031"/>
              <a:ext cx="928694" cy="4286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8" grpId="0"/>
      <p:bldP spid="69" grpId="0"/>
      <p:bldP spid="70" grpId="0"/>
      <p:bldP spid="71" grpId="0"/>
      <p:bldP spid="72" grpId="0"/>
      <p:bldP spid="74" grpId="0"/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Metin kutusu"/>
          <p:cNvSpPr txBox="1">
            <a:spLocks noChangeArrowheads="1"/>
          </p:cNvSpPr>
          <p:nvPr/>
        </p:nvSpPr>
        <p:spPr bwMode="auto">
          <a:xfrm>
            <a:off x="1714500" y="2714625"/>
            <a:ext cx="4286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tr-TR">
                <a:latin typeface="Calibri" pitchFamily="34" charset="0"/>
              </a:rPr>
              <a:t>BİR NOKTA PERSPEKTİFİNDE KAYBOLUNAN NOKTA </a:t>
            </a:r>
            <a:r>
              <a:rPr lang="tr-TR" altLang="tr-TR" b="1">
                <a:solidFill>
                  <a:srgbClr val="0070C0"/>
                </a:solidFill>
                <a:latin typeface="Calibri" pitchFamily="34" charset="0"/>
              </a:rPr>
              <a:t>SAĞDAN </a:t>
            </a:r>
            <a:r>
              <a:rPr lang="tr-TR" altLang="tr-TR">
                <a:latin typeface="Calibri" pitchFamily="34" charset="0"/>
              </a:rPr>
              <a:t>BAKILDIĞINDA UFUK ÇİZGİSİNİN ÜZERİNDE  VE </a:t>
            </a:r>
            <a:r>
              <a:rPr lang="tr-TR" altLang="tr-TR" b="1">
                <a:solidFill>
                  <a:srgbClr val="0070C0"/>
                </a:solidFill>
                <a:latin typeface="Calibri" pitchFamily="34" charset="0"/>
              </a:rPr>
              <a:t>SAĞDA</a:t>
            </a:r>
            <a:r>
              <a:rPr lang="tr-TR" altLang="tr-TR">
                <a:latin typeface="Calibri" pitchFamily="34" charset="0"/>
              </a:rPr>
              <a:t> , </a:t>
            </a:r>
            <a:r>
              <a:rPr lang="tr-TR" altLang="tr-TR" b="1">
                <a:solidFill>
                  <a:srgbClr val="FF0000"/>
                </a:solidFill>
                <a:latin typeface="Calibri" pitchFamily="34" charset="0"/>
              </a:rPr>
              <a:t>SOLDAN</a:t>
            </a:r>
            <a:r>
              <a:rPr lang="tr-TR" altLang="tr-TR">
                <a:latin typeface="Calibri" pitchFamily="34" charset="0"/>
              </a:rPr>
              <a:t> BAKILDIĞINDA İSE </a:t>
            </a:r>
            <a:r>
              <a:rPr lang="tr-TR" altLang="tr-TR" b="1">
                <a:solidFill>
                  <a:srgbClr val="FF0000"/>
                </a:solidFill>
                <a:latin typeface="Calibri" pitchFamily="34" charset="0"/>
              </a:rPr>
              <a:t>SOLDA</a:t>
            </a:r>
            <a:r>
              <a:rPr lang="tr-TR" altLang="tr-TR">
                <a:latin typeface="Calibri" pitchFamily="34" charset="0"/>
              </a:rPr>
              <a:t> BULUNUR. AŞAĞIDAN VEYA YUKARIDAN BAKILMASI BU DURUMU DEĞİŞTİRMEZ.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000364" y="1500174"/>
            <a:ext cx="1437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4.98496E-6 L 4.44444E-6 -0.1364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7 Grup"/>
          <p:cNvGrpSpPr>
            <a:grpSpLocks/>
          </p:cNvGrpSpPr>
          <p:nvPr/>
        </p:nvGrpSpPr>
        <p:grpSpPr bwMode="auto">
          <a:xfrm>
            <a:off x="0" y="0"/>
            <a:ext cx="6858000" cy="5929313"/>
            <a:chOff x="0" y="0"/>
            <a:chExt cx="6858000" cy="5929313"/>
          </a:xfrm>
        </p:grpSpPr>
        <p:pic>
          <p:nvPicPr>
            <p:cNvPr id="9221" name="Picture 2"/>
            <p:cNvPicPr>
              <a:picLocks noChangeAspect="1" noChangeArrowheads="1"/>
            </p:cNvPicPr>
            <p:nvPr/>
          </p:nvPicPr>
          <p:blipFill>
            <a:blip r:embed="rId2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24250" cy="278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3"/>
            <p:cNvPicPr>
              <a:picLocks noChangeAspect="1" noChangeArrowheads="1"/>
            </p:cNvPicPr>
            <p:nvPr/>
          </p:nvPicPr>
          <p:blipFill>
            <a:blip r:embed="rId3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0"/>
              <a:ext cx="3429000" cy="254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4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3500438"/>
              <a:ext cx="2857500" cy="242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2"/>
            <p:cNvPicPr>
              <a:picLocks noChangeAspect="1" noChangeArrowheads="1"/>
            </p:cNvPicPr>
            <p:nvPr/>
          </p:nvPicPr>
          <p:blipFill>
            <a:blip r:embed="rId5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3429000"/>
              <a:ext cx="1857375" cy="231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5 Metin kutusu"/>
          <p:cNvSpPr txBox="1">
            <a:spLocks noChangeArrowheads="1"/>
          </p:cNvSpPr>
          <p:nvPr/>
        </p:nvSpPr>
        <p:spPr bwMode="auto">
          <a:xfrm>
            <a:off x="6643688" y="1714500"/>
            <a:ext cx="23574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tr-TR" altLang="tr-TR" sz="2000" b="1">
                <a:solidFill>
                  <a:srgbClr val="7030A0"/>
                </a:solidFill>
                <a:latin typeface="Calibri" pitchFamily="34" charset="0"/>
              </a:rPr>
              <a:t>YANDA VERİLEN ŞEKİLLERE NASIL BAKILDIĞINI, KAYBOLUNAN NOKTANIN  CİSMİN NERESİNDE OLDUĞUNU SÖYLEYİNİZ.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1000125"/>
            <a:ext cx="5143500" cy="5168900"/>
          </a:xfrm>
        </p:spPr>
      </p:pic>
      <p:sp>
        <p:nvSpPr>
          <p:cNvPr id="5" name="4 Dikdörtgen"/>
          <p:cNvSpPr/>
          <p:nvPr/>
        </p:nvSpPr>
        <p:spPr>
          <a:xfrm>
            <a:off x="1" y="1071546"/>
            <a:ext cx="178591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pektif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Perspektif</Template>
  <TotalTime>4</TotalTime>
  <Words>254</Words>
  <Application>Microsoft Office PowerPoint</Application>
  <PresentationFormat>Ekran Gösterisi (4:3)</PresentationFormat>
  <Paragraphs>33</Paragraphs>
  <Slides>34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Perspektif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MAT_RAG</dc:creator>
  <cp:lastModifiedBy>mehmet genç</cp:lastModifiedBy>
  <cp:revision>2</cp:revision>
  <dcterms:created xsi:type="dcterms:W3CDTF">2013-04-19T07:46:24Z</dcterms:created>
  <dcterms:modified xsi:type="dcterms:W3CDTF">2016-08-10T06:05:17Z</dcterms:modified>
</cp:coreProperties>
</file>