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60" r:id="rId3"/>
    <p:sldId id="259" r:id="rId4"/>
    <p:sldId id="258" r:id="rId5"/>
    <p:sldId id="266" r:id="rId6"/>
    <p:sldId id="265" r:id="rId7"/>
    <p:sldId id="262" r:id="rId8"/>
    <p:sldId id="268" r:id="rId9"/>
    <p:sldId id="270" r:id="rId10"/>
    <p:sldId id="271" r:id="rId11"/>
    <p:sldId id="269" r:id="rId12"/>
    <p:sldId id="264" r:id="rId13"/>
    <p:sldId id="257" r:id="rId14"/>
  </p:sldIdLst>
  <p:sldSz cx="9144000" cy="6858000" type="screen4x3"/>
  <p:notesSz cx="6858000" cy="9144000"/>
  <p:custDataLst>
    <p:tags r:id="rId16"/>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94660"/>
  </p:normalViewPr>
  <p:slideViewPr>
    <p:cSldViewPr>
      <p:cViewPr>
        <p:scale>
          <a:sx n="94" d="100"/>
          <a:sy n="94" d="100"/>
        </p:scale>
        <p:origin x="-1260"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BC317-6C05-42E9-A456-28E174982EDE}" type="datetimeFigureOut">
              <a:rPr lang="tr-TR" smtClean="0"/>
              <a:pPr/>
              <a:t>1.10.2016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F3821-4B0C-48DF-8F78-DBF5409065A7}" type="slidenum">
              <a:rPr lang="tr-TR" smtClean="0"/>
              <a:pPr/>
              <a:t>‹#›</a:t>
            </a:fld>
            <a:endParaRPr lang="tr-TR"/>
          </a:p>
        </p:txBody>
      </p:sp>
    </p:spTree>
    <p:extLst>
      <p:ext uri="{BB962C8B-B14F-4D97-AF65-F5344CB8AC3E}">
        <p14:creationId xmlns:p14="http://schemas.microsoft.com/office/powerpoint/2010/main" val="2432381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BF1766EB-2D5A-4AAF-8F61-E4111F5FCB51}" type="datetimeFigureOut">
              <a:rPr lang="tr-TR" smtClean="0"/>
              <a:pPr/>
              <a:t>1.10.2016</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92366D12-62B8-4CA1-BAC3-A042DC4CC94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F1766EB-2D5A-4AAF-8F61-E4111F5FCB51}" type="datetimeFigureOut">
              <a:rPr lang="tr-TR" smtClean="0"/>
              <a:pPr/>
              <a:t>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366D12-62B8-4CA1-BAC3-A042DC4CC94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F1766EB-2D5A-4AAF-8F61-E4111F5FCB51}" type="datetimeFigureOut">
              <a:rPr lang="tr-TR" smtClean="0"/>
              <a:pPr/>
              <a:t>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366D12-62B8-4CA1-BAC3-A042DC4CC94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BF1766EB-2D5A-4AAF-8F61-E4111F5FCB51}" type="datetimeFigureOut">
              <a:rPr lang="tr-TR" smtClean="0"/>
              <a:pPr/>
              <a:t>1.10.2016</a:t>
            </a:fld>
            <a:endParaRPr lang="tr-TR"/>
          </a:p>
        </p:txBody>
      </p:sp>
      <p:sp>
        <p:nvSpPr>
          <p:cNvPr id="9" name="8 Slayt Numarası Yer Tutucusu"/>
          <p:cNvSpPr>
            <a:spLocks noGrp="1"/>
          </p:cNvSpPr>
          <p:nvPr>
            <p:ph type="sldNum" sz="quarter" idx="15"/>
          </p:nvPr>
        </p:nvSpPr>
        <p:spPr/>
        <p:txBody>
          <a:bodyPr rtlCol="0"/>
          <a:lstStyle/>
          <a:p>
            <a:fld id="{92366D12-62B8-4CA1-BAC3-A042DC4CC940}"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BF1766EB-2D5A-4AAF-8F61-E4111F5FCB51}" type="datetimeFigureOut">
              <a:rPr lang="tr-TR" smtClean="0"/>
              <a:pPr/>
              <a:t>1.10.2016</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92366D12-62B8-4CA1-BAC3-A042DC4CC94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BF1766EB-2D5A-4AAF-8F61-E4111F5FCB51}" type="datetimeFigureOut">
              <a:rPr lang="tr-TR" smtClean="0"/>
              <a:pPr/>
              <a:t>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366D12-62B8-4CA1-BAC3-A042DC4CC940}"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BF1766EB-2D5A-4AAF-8F61-E4111F5FCB51}" type="datetimeFigureOut">
              <a:rPr lang="tr-TR" smtClean="0"/>
              <a:pPr/>
              <a:t>1.10.2016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2366D12-62B8-4CA1-BAC3-A042DC4CC940}"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BF1766EB-2D5A-4AAF-8F61-E4111F5FCB51}" type="datetimeFigureOut">
              <a:rPr lang="tr-TR" smtClean="0"/>
              <a:pPr/>
              <a:t>1.10.2016</a:t>
            </a:fld>
            <a:endParaRPr lang="tr-TR"/>
          </a:p>
        </p:txBody>
      </p:sp>
      <p:sp>
        <p:nvSpPr>
          <p:cNvPr id="7" name="6 Slayt Numarası Yer Tutucusu"/>
          <p:cNvSpPr>
            <a:spLocks noGrp="1"/>
          </p:cNvSpPr>
          <p:nvPr>
            <p:ph type="sldNum" sz="quarter" idx="11"/>
          </p:nvPr>
        </p:nvSpPr>
        <p:spPr/>
        <p:txBody>
          <a:bodyPr rtlCol="0"/>
          <a:lstStyle/>
          <a:p>
            <a:fld id="{92366D12-62B8-4CA1-BAC3-A042DC4CC940}"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F1766EB-2D5A-4AAF-8F61-E4111F5FCB51}" type="datetimeFigureOut">
              <a:rPr lang="tr-TR" smtClean="0"/>
              <a:pPr/>
              <a:t>1.10.2016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2366D12-62B8-4CA1-BAC3-A042DC4CC94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BF1766EB-2D5A-4AAF-8F61-E4111F5FCB51}" type="datetimeFigureOut">
              <a:rPr lang="tr-TR" smtClean="0"/>
              <a:pPr/>
              <a:t>1.10.2016</a:t>
            </a:fld>
            <a:endParaRPr lang="tr-TR"/>
          </a:p>
        </p:txBody>
      </p:sp>
      <p:sp>
        <p:nvSpPr>
          <p:cNvPr id="22" name="21 Slayt Numarası Yer Tutucusu"/>
          <p:cNvSpPr>
            <a:spLocks noGrp="1"/>
          </p:cNvSpPr>
          <p:nvPr>
            <p:ph type="sldNum" sz="quarter" idx="15"/>
          </p:nvPr>
        </p:nvSpPr>
        <p:spPr/>
        <p:txBody>
          <a:bodyPr rtlCol="0"/>
          <a:lstStyle/>
          <a:p>
            <a:fld id="{92366D12-62B8-4CA1-BAC3-A042DC4CC940}"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BF1766EB-2D5A-4AAF-8F61-E4111F5FCB51}" type="datetimeFigureOut">
              <a:rPr lang="tr-TR" smtClean="0"/>
              <a:pPr/>
              <a:t>1.10.2016</a:t>
            </a:fld>
            <a:endParaRPr lang="tr-TR"/>
          </a:p>
        </p:txBody>
      </p:sp>
      <p:sp>
        <p:nvSpPr>
          <p:cNvPr id="18" name="17 Slayt Numarası Yer Tutucusu"/>
          <p:cNvSpPr>
            <a:spLocks noGrp="1"/>
          </p:cNvSpPr>
          <p:nvPr>
            <p:ph type="sldNum" sz="quarter" idx="11"/>
          </p:nvPr>
        </p:nvSpPr>
        <p:spPr/>
        <p:txBody>
          <a:bodyPr rtlCol="0"/>
          <a:lstStyle/>
          <a:p>
            <a:fld id="{92366D12-62B8-4CA1-BAC3-A042DC4CC940}"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F1766EB-2D5A-4AAF-8F61-E4111F5FCB51}" type="datetimeFigureOut">
              <a:rPr lang="tr-TR" smtClean="0"/>
              <a:pPr/>
              <a:t>1.10.2016</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2366D12-62B8-4CA1-BAC3-A042DC4CC94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toplum.com/" TargetMode="External"/><Relationship Id="rId2" Type="http://schemas.openxmlformats.org/officeDocument/2006/relationships/hyperlink" Target="http://www.toplumdusmani.net/modules/wfsection/article.php?articleid=207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ctr"/>
            <a:r>
              <a:rPr lang="tr-TR" sz="8800" dirty="0" smtClean="0"/>
              <a:t> </a:t>
            </a:r>
            <a:endParaRPr lang="tr-TR" sz="8800" dirty="0"/>
          </a:p>
        </p:txBody>
      </p:sp>
      <p:sp>
        <p:nvSpPr>
          <p:cNvPr id="3" name="2 Alt Başlık"/>
          <p:cNvSpPr>
            <a:spLocks noGrp="1"/>
          </p:cNvSpPr>
          <p:nvPr>
            <p:ph type="subTitle" idx="1"/>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HazIrlayan</a:t>
            </a:r>
            <a:r>
              <a:rPr lang="tr-TR"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a:t>
            </a:r>
            <a:r>
              <a:rPr lang="tr-TR"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Vecİhe</a:t>
            </a:r>
            <a:r>
              <a:rPr lang="tr-TR"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 –</a:t>
            </a:r>
            <a:r>
              <a:rPr lang="tr-TR"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PInaR</a:t>
            </a:r>
            <a:r>
              <a:rPr lang="tr-TR"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 AVCI</a:t>
            </a:r>
          </a:p>
          <a:p>
            <a:r>
              <a:rPr lang="tr-TR"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              </a:t>
            </a:r>
            <a:r>
              <a:rPr lang="tr-TR" sz="2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     4/a    138</a:t>
            </a:r>
            <a:endParaRPr lang="tr-TR"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endParaRPr>
          </a:p>
        </p:txBody>
      </p:sp>
      <p:sp>
        <p:nvSpPr>
          <p:cNvPr id="4" name="3 Dikdörtgen"/>
          <p:cNvSpPr/>
          <p:nvPr/>
        </p:nvSpPr>
        <p:spPr>
          <a:xfrm>
            <a:off x="3120320" y="2967335"/>
            <a:ext cx="4022255"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8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SANAT</a:t>
            </a:r>
            <a:endParaRPr lang="tr-TR"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i="1" dirty="0" smtClean="0"/>
              <a:t>E</a:t>
            </a:r>
            <a:r>
              <a:rPr lang="tr-TR" sz="3600" i="1" dirty="0" smtClean="0"/>
              <a:t>n eski heykel</a:t>
            </a:r>
            <a:endParaRPr lang="tr-TR" sz="3600" i="1" dirty="0"/>
          </a:p>
        </p:txBody>
      </p:sp>
      <p:sp>
        <p:nvSpPr>
          <p:cNvPr id="3" name="2 İçerik Yer Tutucusu"/>
          <p:cNvSpPr>
            <a:spLocks noGrp="1"/>
          </p:cNvSpPr>
          <p:nvPr>
            <p:ph sz="quarter" idx="1"/>
          </p:nvPr>
        </p:nvSpPr>
        <p:spPr/>
        <p:txBody>
          <a:bodyPr/>
          <a:lstStyle/>
          <a:p>
            <a:r>
              <a:rPr lang="tr-TR" i="1" dirty="0" smtClean="0"/>
              <a:t>Yeryüzünde görülen en eski heykel, yaklaşık olarak MÖ önce 40.000 yıllarından kaldığı tahmin edilen mamut dişinden yontulmuş bir kadın başıdır.</a:t>
            </a:r>
            <a:endParaRPr lang="tr-TR"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t>ESERLERİNDEN ÖRNEKLER:</a:t>
            </a:r>
            <a:endParaRPr lang="tr-TR" i="1" dirty="0"/>
          </a:p>
        </p:txBody>
      </p:sp>
      <p:pic>
        <p:nvPicPr>
          <p:cNvPr id="1026" name="Picture 2" descr="michaelangelodavidtu5.jpg"/>
          <p:cNvPicPr>
            <a:picLocks noChangeAspect="1" noChangeArrowheads="1"/>
          </p:cNvPicPr>
          <p:nvPr/>
        </p:nvPicPr>
        <p:blipFill>
          <a:blip r:embed="rId2"/>
          <a:srcRect/>
          <a:stretch>
            <a:fillRect/>
          </a:stretch>
        </p:blipFill>
        <p:spPr bwMode="auto">
          <a:xfrm>
            <a:off x="285720" y="1428736"/>
            <a:ext cx="4071966" cy="5076842"/>
          </a:xfrm>
          <a:prstGeom prst="rect">
            <a:avLst/>
          </a:prstGeom>
          <a:noFill/>
        </p:spPr>
      </p:pic>
      <p:pic>
        <p:nvPicPr>
          <p:cNvPr id="1036" name="Picture 12" descr="http://smarthistory.org/assets/images/New_Images/michelangelo_moses1.jpg"/>
          <p:cNvPicPr>
            <a:picLocks noChangeAspect="1" noChangeArrowheads="1"/>
          </p:cNvPicPr>
          <p:nvPr/>
        </p:nvPicPr>
        <p:blipFill>
          <a:blip r:embed="rId3"/>
          <a:srcRect/>
          <a:stretch>
            <a:fillRect/>
          </a:stretch>
        </p:blipFill>
        <p:spPr bwMode="auto">
          <a:xfrm>
            <a:off x="4572000" y="1571612"/>
            <a:ext cx="3382334" cy="478632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HEYKELLERDEN BAZI  			ÖRNEKLER</a:t>
            </a:r>
            <a:endParaRPr lang="tr-TR" dirty="0"/>
          </a:p>
        </p:txBody>
      </p:sp>
      <p:pic>
        <p:nvPicPr>
          <p:cNvPr id="1026" name="Picture 2" descr="http://img514.imageshack.us/img514/2086/resim25zfnx5.jpg"/>
          <p:cNvPicPr>
            <a:picLocks noChangeAspect="1" noChangeArrowheads="1"/>
          </p:cNvPicPr>
          <p:nvPr/>
        </p:nvPicPr>
        <p:blipFill>
          <a:blip r:embed="rId2"/>
          <a:srcRect/>
          <a:stretch>
            <a:fillRect/>
          </a:stretch>
        </p:blipFill>
        <p:spPr bwMode="auto">
          <a:xfrm>
            <a:off x="357158" y="1571612"/>
            <a:ext cx="3571900" cy="2214577"/>
          </a:xfrm>
          <a:prstGeom prst="rect">
            <a:avLst/>
          </a:prstGeom>
          <a:noFill/>
        </p:spPr>
      </p:pic>
      <p:pic>
        <p:nvPicPr>
          <p:cNvPr id="1028" name="Picture 4" descr="http://img513.imageshack.us/img513/1493/resim37xawm4.jpg"/>
          <p:cNvPicPr>
            <a:picLocks noChangeAspect="1" noChangeArrowheads="1"/>
          </p:cNvPicPr>
          <p:nvPr/>
        </p:nvPicPr>
        <p:blipFill>
          <a:blip r:embed="rId3"/>
          <a:srcRect/>
          <a:stretch>
            <a:fillRect/>
          </a:stretch>
        </p:blipFill>
        <p:spPr bwMode="auto">
          <a:xfrm>
            <a:off x="4071934" y="3857628"/>
            <a:ext cx="3929090" cy="262891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sz="quarter" idx="1"/>
          </p:nvPr>
        </p:nvSpPr>
        <p:spPr/>
        <p:txBody>
          <a:bodyPr/>
          <a:lstStyle/>
          <a:p>
            <a:r>
              <a:rPr lang="tr-TR" i="1" dirty="0" smtClean="0">
                <a:hlinkClick r:id="rId2"/>
              </a:rPr>
              <a:t>http://www.</a:t>
            </a:r>
            <a:r>
              <a:rPr lang="tr-TR" i="1" dirty="0" err="1" smtClean="0">
                <a:hlinkClick r:id="rId2"/>
              </a:rPr>
              <a:t>toplumdusmani</a:t>
            </a:r>
            <a:r>
              <a:rPr lang="tr-TR" i="1" dirty="0" smtClean="0">
                <a:hlinkClick r:id="rId2"/>
              </a:rPr>
              <a:t>.net/</a:t>
            </a:r>
            <a:r>
              <a:rPr lang="tr-TR" i="1" dirty="0" err="1" smtClean="0">
                <a:hlinkClick r:id="rId2"/>
              </a:rPr>
              <a:t>modules</a:t>
            </a:r>
            <a:r>
              <a:rPr lang="tr-TR" i="1" dirty="0" smtClean="0">
                <a:hlinkClick r:id="rId2"/>
              </a:rPr>
              <a:t>/</a:t>
            </a:r>
            <a:r>
              <a:rPr lang="tr-TR" i="1" dirty="0" err="1" smtClean="0">
                <a:hlinkClick r:id="rId2"/>
              </a:rPr>
              <a:t>wfsection</a:t>
            </a:r>
            <a:r>
              <a:rPr lang="tr-TR" i="1" dirty="0" smtClean="0">
                <a:hlinkClick r:id="rId2"/>
              </a:rPr>
              <a:t>/</a:t>
            </a:r>
            <a:r>
              <a:rPr lang="tr-TR" i="1" dirty="0" err="1" smtClean="0">
                <a:hlinkClick r:id="rId2"/>
              </a:rPr>
              <a:t>article</a:t>
            </a:r>
            <a:r>
              <a:rPr lang="tr-TR" i="1" dirty="0" smtClean="0">
                <a:hlinkClick r:id="rId2"/>
              </a:rPr>
              <a:t>.</a:t>
            </a:r>
            <a:r>
              <a:rPr lang="tr-TR" i="1" dirty="0" err="1" smtClean="0">
                <a:hlinkClick r:id="rId2"/>
              </a:rPr>
              <a:t>php</a:t>
            </a:r>
            <a:r>
              <a:rPr lang="tr-TR" i="1" dirty="0" smtClean="0">
                <a:hlinkClick r:id="rId2"/>
              </a:rPr>
              <a:t>?</a:t>
            </a:r>
            <a:r>
              <a:rPr lang="tr-TR" i="1" dirty="0" err="1" smtClean="0">
                <a:hlinkClick r:id="rId2"/>
              </a:rPr>
              <a:t>articleid</a:t>
            </a:r>
            <a:r>
              <a:rPr lang="tr-TR" i="1" dirty="0" smtClean="0">
                <a:hlinkClick r:id="rId2"/>
              </a:rPr>
              <a:t>=2076</a:t>
            </a:r>
            <a:endParaRPr lang="tr-TR" i="1" dirty="0" smtClean="0"/>
          </a:p>
          <a:p>
            <a:r>
              <a:rPr lang="tr-TR" i="1" dirty="0" smtClean="0">
                <a:hlinkClick r:id="rId3"/>
              </a:rPr>
              <a:t>http</a:t>
            </a:r>
            <a:r>
              <a:rPr lang="tr-TR" i="1" dirty="0" smtClean="0">
                <a:solidFill>
                  <a:schemeClr val="accent1">
                    <a:lumMod val="75000"/>
                  </a:schemeClr>
                </a:solidFill>
                <a:hlinkClick r:id="rId3"/>
              </a:rPr>
              <a:t>://www.</a:t>
            </a:r>
            <a:r>
              <a:rPr lang="tr-TR" i="1" dirty="0" err="1" smtClean="0">
                <a:solidFill>
                  <a:schemeClr val="accent1">
                    <a:lumMod val="75000"/>
                  </a:schemeClr>
                </a:solidFill>
                <a:hlinkClick r:id="rId3"/>
              </a:rPr>
              <a:t>etoplum</a:t>
            </a:r>
            <a:r>
              <a:rPr lang="tr-TR" i="1" dirty="0" smtClean="0">
                <a:solidFill>
                  <a:schemeClr val="accent1">
                    <a:lumMod val="75000"/>
                  </a:schemeClr>
                </a:solidFill>
                <a:hlinkClick r:id="rId3"/>
              </a:rPr>
              <a:t>.com/</a:t>
            </a:r>
            <a:r>
              <a:rPr lang="tr-TR" i="1" dirty="0" smtClean="0">
                <a:solidFill>
                  <a:schemeClr val="accent1">
                    <a:lumMod val="75000"/>
                  </a:schemeClr>
                </a:solidFill>
              </a:rPr>
              <a:t> </a:t>
            </a:r>
          </a:p>
          <a:p>
            <a:r>
              <a:rPr lang="tr-TR" i="1" dirty="0" smtClean="0">
                <a:solidFill>
                  <a:schemeClr val="accent1">
                    <a:lumMod val="75000"/>
                  </a:schemeClr>
                </a:solidFill>
              </a:rPr>
              <a:t>http://www.</a:t>
            </a:r>
            <a:r>
              <a:rPr lang="tr-TR" i="1" dirty="0" err="1" smtClean="0">
                <a:solidFill>
                  <a:schemeClr val="accent1">
                    <a:lumMod val="75000"/>
                  </a:schemeClr>
                </a:solidFill>
              </a:rPr>
              <a:t>fikirbul</a:t>
            </a:r>
            <a:r>
              <a:rPr lang="tr-TR" i="1" dirty="0" smtClean="0">
                <a:solidFill>
                  <a:schemeClr val="accent1">
                    <a:lumMod val="75000"/>
                  </a:schemeClr>
                </a:solidFill>
              </a:rPr>
              <a:t>.com</a:t>
            </a:r>
          </a:p>
          <a:p>
            <a:endParaRPr lang="tr-TR" dirty="0" smtClean="0">
              <a:solidFill>
                <a:schemeClr val="accent1">
                  <a:lumMod val="75000"/>
                </a:schemeClr>
              </a:solidFill>
            </a:endParaRPr>
          </a:p>
          <a:p>
            <a:r>
              <a:rPr lang="tr-TR" dirty="0" smtClean="0">
                <a:solidFill>
                  <a:schemeClr val="accent1">
                    <a:lumMod val="75000"/>
                  </a:schemeClr>
                </a:solidFill>
              </a:rPr>
              <a:t>http://sehir.ekolay.net</a:t>
            </a:r>
            <a:endParaRPr lang="tr-TR" dirty="0">
              <a:solidFill>
                <a:schemeClr val="accent1">
                  <a:lumMod val="75000"/>
                </a:schemeClr>
              </a:solidFill>
            </a:endParaRPr>
          </a:p>
        </p:txBody>
      </p:sp>
      <p:sp>
        <p:nvSpPr>
          <p:cNvPr id="4" name="3 Dikdörtgen"/>
          <p:cNvSpPr/>
          <p:nvPr/>
        </p:nvSpPr>
        <p:spPr>
          <a:xfrm>
            <a:off x="2357422" y="785795"/>
            <a:ext cx="5164786" cy="642942"/>
          </a:xfrm>
          <a:prstGeom prst="rect">
            <a:avLst/>
          </a:prstGeom>
          <a:noFill/>
        </p:spPr>
        <p:txBody>
          <a:bodyPr wrap="square" lIns="91440" tIns="45720" rIns="91440" bIns="45720">
            <a:spAutoFit/>
          </a:bodyPr>
          <a:lstStyle/>
          <a:p>
            <a:pPr algn="ctr"/>
            <a:r>
              <a:rPr lang="tr-TR"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KAYNAKÇAM</a:t>
            </a:r>
            <a:endParaRPr lang="tr-TR" sz="3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i="1" dirty="0" smtClean="0"/>
              <a:t>    SANAT NEDİR?</a:t>
            </a:r>
            <a:endParaRPr lang="tr-TR" i="1" dirty="0"/>
          </a:p>
        </p:txBody>
      </p:sp>
      <p:sp>
        <p:nvSpPr>
          <p:cNvPr id="3" name="2 İçerik Yer Tutucusu"/>
          <p:cNvSpPr>
            <a:spLocks noGrp="1"/>
          </p:cNvSpPr>
          <p:nvPr>
            <p:ph sz="quarter" idx="1"/>
          </p:nvPr>
        </p:nvSpPr>
        <p:spPr/>
        <p:txBody>
          <a:bodyPr>
            <a:noAutofit/>
          </a:bodyPr>
          <a:lstStyle/>
          <a:p>
            <a:pPr lvl="3">
              <a:buNone/>
            </a:pPr>
            <a:r>
              <a:rPr lang="tr-TR" sz="3200" i="1" dirty="0" smtClean="0"/>
              <a:t>Sanat, insanlık tarihinin her döneminde var olan bir olgudur. İnsanlığın geçirdiği evrimler yaşama biçimlerini, yaşama bakışlarını, sanat biçimlerini ve sanata bakışlarını değiştirmiş, her dönemde ve her toplumda, sanat farklı görünümlerde ortaya çıkmıştır. </a:t>
            </a:r>
            <a:r>
              <a:rPr lang="tr-TR" sz="3200" dirty="0" smtClean="0"/>
              <a:t/>
            </a:r>
            <a:br>
              <a:rPr lang="tr-TR" sz="3200" dirty="0" smtClean="0"/>
            </a:br>
            <a:r>
              <a:rPr lang="tr-TR" sz="2200" dirty="0" smtClean="0"/>
              <a:t/>
            </a:r>
            <a:br>
              <a:rPr lang="tr-TR" sz="2200" dirty="0" smtClean="0"/>
            </a:br>
            <a:r>
              <a:rPr lang="tr-TR" sz="2200" dirty="0" smtClean="0"/>
              <a:t/>
            </a:r>
            <a:br>
              <a:rPr lang="tr-TR" sz="2200" dirty="0" smtClean="0"/>
            </a:br>
            <a:endParaRPr lang="tr-TR"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t>SANATIN DALLARI NELERDİR?</a:t>
            </a:r>
            <a:endParaRPr lang="tr-TR" i="1" dirty="0"/>
          </a:p>
        </p:txBody>
      </p:sp>
      <p:sp>
        <p:nvSpPr>
          <p:cNvPr id="3" name="2 İçerik Yer Tutucusu"/>
          <p:cNvSpPr>
            <a:spLocks noGrp="1"/>
          </p:cNvSpPr>
          <p:nvPr>
            <p:ph sz="quarter" idx="1"/>
          </p:nvPr>
        </p:nvSpPr>
        <p:spPr>
          <a:xfrm>
            <a:off x="428596" y="1643050"/>
            <a:ext cx="7467600" cy="4873752"/>
          </a:xfrm>
        </p:spPr>
        <p:txBody>
          <a:bodyPr>
            <a:normAutofit/>
          </a:bodyPr>
          <a:lstStyle/>
          <a:p>
            <a:pPr>
              <a:lnSpc>
                <a:spcPct val="160000"/>
              </a:lnSpc>
              <a:buNone/>
            </a:pPr>
            <a:r>
              <a:rPr lang="tr-TR" sz="2800" i="1" dirty="0" smtClean="0"/>
              <a:t>Sanatın Dalları İkiye Ayrılır:</a:t>
            </a:r>
          </a:p>
          <a:p>
            <a:pPr>
              <a:lnSpc>
                <a:spcPct val="160000"/>
              </a:lnSpc>
            </a:pPr>
            <a:r>
              <a:rPr lang="tr-TR" sz="2800" i="1" dirty="0" smtClean="0"/>
              <a:t>PRATİK SANATLAR</a:t>
            </a:r>
          </a:p>
          <a:p>
            <a:pPr>
              <a:lnSpc>
                <a:spcPct val="160000"/>
              </a:lnSpc>
              <a:buNone/>
            </a:pPr>
            <a:r>
              <a:rPr lang="tr-TR" sz="2800" i="1" dirty="0" smtClean="0"/>
              <a:t>	Duvarcılık  dokumacılık marangozluk gibi  alışkanlık ve ustalık isteyen mesleklere Pratik Sanatlar, zanaat, bunları yapanlara ise  zanaatçı  denir.</a:t>
            </a:r>
          </a:p>
          <a:p>
            <a:pPr>
              <a:lnSpc>
                <a:spcPct val="160000"/>
              </a:lnSpc>
              <a:buNone/>
            </a:pPr>
            <a:endParaRPr lang="tr-T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t>                     SANAT NEDİR? </a:t>
            </a:r>
            <a:endParaRPr lang="tr-TR" i="1" dirty="0"/>
          </a:p>
        </p:txBody>
      </p:sp>
      <p:sp>
        <p:nvSpPr>
          <p:cNvPr id="3" name="2 İçerik Yer Tutucusu"/>
          <p:cNvSpPr>
            <a:spLocks noGrp="1"/>
          </p:cNvSpPr>
          <p:nvPr>
            <p:ph sz="quarter" idx="1"/>
          </p:nvPr>
        </p:nvSpPr>
        <p:spPr>
          <a:xfrm>
            <a:off x="357158" y="1357298"/>
            <a:ext cx="7496204" cy="5116654"/>
          </a:xfrm>
        </p:spPr>
        <p:txBody>
          <a:bodyPr>
            <a:noAutofit/>
          </a:bodyPr>
          <a:lstStyle/>
          <a:p>
            <a:pPr>
              <a:lnSpc>
                <a:spcPct val="160000"/>
              </a:lnSpc>
            </a:pPr>
            <a:r>
              <a:rPr lang="tr-TR" sz="3200" i="1" dirty="0" smtClean="0"/>
              <a:t>GÜZEL SANATLAR</a:t>
            </a:r>
          </a:p>
          <a:p>
            <a:pPr>
              <a:lnSpc>
                <a:spcPct val="160000"/>
              </a:lnSpc>
              <a:buNone/>
            </a:pPr>
            <a:r>
              <a:rPr lang="tr-TR" sz="3200" i="1" dirty="0" smtClean="0"/>
              <a:t>	Güzel Sanatlar duyguların etkilenmesi bakımından ikiye ayrılır:</a:t>
            </a:r>
          </a:p>
          <a:p>
            <a:pPr algn="just">
              <a:lnSpc>
                <a:spcPct val="160000"/>
              </a:lnSpc>
            </a:pPr>
            <a:r>
              <a:rPr lang="tr-TR" sz="3200" i="1" dirty="0" smtClean="0"/>
              <a:t>SESSELSANATLAR</a:t>
            </a:r>
          </a:p>
          <a:p>
            <a:pPr algn="just">
              <a:lnSpc>
                <a:spcPct val="160000"/>
              </a:lnSpc>
            </a:pPr>
            <a:r>
              <a:rPr lang="tr-TR" sz="3200" i="1" dirty="0" smtClean="0"/>
              <a:t>GÖRSEL SANATLAR</a:t>
            </a:r>
            <a:endParaRPr lang="tr-TR" sz="32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t>                   GÖRSEL SANATLAR</a:t>
            </a:r>
            <a:endParaRPr lang="tr-TR" i="1" dirty="0"/>
          </a:p>
        </p:txBody>
      </p:sp>
      <p:sp>
        <p:nvSpPr>
          <p:cNvPr id="3" name="2 İçerik Yer Tutucusu"/>
          <p:cNvSpPr>
            <a:spLocks noGrp="1"/>
          </p:cNvSpPr>
          <p:nvPr>
            <p:ph sz="quarter" idx="1"/>
          </p:nvPr>
        </p:nvSpPr>
        <p:spPr/>
        <p:txBody>
          <a:bodyPr>
            <a:normAutofit fontScale="92500" lnSpcReduction="10000"/>
          </a:bodyPr>
          <a:lstStyle/>
          <a:p>
            <a:r>
              <a:rPr lang="tr-TR" sz="3200" i="1" dirty="0" smtClean="0"/>
              <a:t>Görsel sanat, göze hitap eder.İşitsel sanat,kulağa hitap eder.Son olarak dramatik sanat,hem göze hem kulağa hitap eder.Görsel sanatlar;resim,fotoğraf,mimari ve heykel.İşitsel sanatlar;şiir,edebiyat ve müziktir.Dramatik sanatlar bunların hepsini kapsar.Yani;resim,fotoğraf,mimari,heykel,şiir,edebiyat ve müziktir. </a:t>
            </a:r>
            <a:br>
              <a:rPr lang="tr-TR" sz="3200" i="1" dirty="0" smtClean="0"/>
            </a:br>
            <a:r>
              <a:rPr lang="tr-TR" i="1" dirty="0" smtClean="0"/>
              <a:t/>
            </a:r>
            <a:br>
              <a:rPr lang="tr-TR" i="1" dirty="0" smtClean="0"/>
            </a:br>
            <a:endParaRPr lang="tr-TR"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i="1" dirty="0" smtClean="0"/>
              <a:t>SESSEL SANATLAR</a:t>
            </a:r>
            <a:endParaRPr lang="tr-TR" i="1" dirty="0"/>
          </a:p>
        </p:txBody>
      </p:sp>
      <p:sp>
        <p:nvSpPr>
          <p:cNvPr id="3" name="2 İçerik Yer Tutucusu"/>
          <p:cNvSpPr>
            <a:spLocks noGrp="1"/>
          </p:cNvSpPr>
          <p:nvPr>
            <p:ph sz="quarter" idx="1"/>
          </p:nvPr>
        </p:nvSpPr>
        <p:spPr/>
        <p:txBody>
          <a:bodyPr>
            <a:normAutofit/>
          </a:bodyPr>
          <a:lstStyle/>
          <a:p>
            <a:r>
              <a:rPr lang="tr-TR" sz="3600" i="1" dirty="0" smtClean="0"/>
              <a:t>Sessel sanatlar müzik ve edebiyat gibi ses ve sözle işitme duyumuza hitap eden sanatlardır.(Bale, Tiyatro, Opera, Müzik, Edebiyat) gibi olabilir</a:t>
            </a:r>
            <a:endParaRPr lang="tr-TR" sz="3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i="1" dirty="0" smtClean="0"/>
              <a:t>	HEYKEL</a:t>
            </a:r>
            <a:endParaRPr lang="tr-TR" i="1" dirty="0"/>
          </a:p>
        </p:txBody>
      </p:sp>
      <p:sp>
        <p:nvSpPr>
          <p:cNvPr id="3" name="2 İçerik Yer Tutucusu"/>
          <p:cNvSpPr>
            <a:spLocks noGrp="1"/>
          </p:cNvSpPr>
          <p:nvPr>
            <p:ph sz="quarter" idx="1"/>
          </p:nvPr>
        </p:nvSpPr>
        <p:spPr/>
        <p:txBody>
          <a:bodyPr>
            <a:normAutofit/>
          </a:bodyPr>
          <a:lstStyle/>
          <a:p>
            <a:r>
              <a:rPr lang="tr-TR" sz="3200" i="1" dirty="0" smtClean="0"/>
              <a:t>HEYKEL </a:t>
            </a:r>
          </a:p>
          <a:p>
            <a:r>
              <a:rPr lang="tr-TR" sz="3200" i="1" dirty="0" smtClean="0"/>
              <a:t>Rölyef</a:t>
            </a:r>
          </a:p>
          <a:p>
            <a:r>
              <a:rPr lang="tr-TR" sz="3200" i="1" dirty="0" smtClean="0"/>
              <a:t>Büst </a:t>
            </a:r>
          </a:p>
          <a:p>
            <a:r>
              <a:rPr lang="tr-TR" sz="3200" i="1" dirty="0" smtClean="0"/>
              <a:t>Anıt Heykeller</a:t>
            </a:r>
          </a:p>
          <a:p>
            <a:r>
              <a:rPr lang="tr-TR" sz="3200" i="1" dirty="0" smtClean="0"/>
              <a:t>Sanatçılar ve Eserleri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i="1" dirty="0" smtClean="0"/>
              <a:t>ÜNLÜ HEYKELTRAŞLAR</a:t>
            </a:r>
            <a:endParaRPr lang="tr-TR" i="1" dirty="0"/>
          </a:p>
        </p:txBody>
      </p:sp>
      <p:sp>
        <p:nvSpPr>
          <p:cNvPr id="3" name="2 İçerik Yer Tutucusu"/>
          <p:cNvSpPr>
            <a:spLocks noGrp="1"/>
          </p:cNvSpPr>
          <p:nvPr>
            <p:ph sz="quarter" idx="1"/>
          </p:nvPr>
        </p:nvSpPr>
        <p:spPr/>
        <p:txBody>
          <a:bodyPr/>
          <a:lstStyle/>
          <a:p>
            <a:r>
              <a:rPr lang="tr-TR" i="1" dirty="0" err="1" smtClean="0"/>
              <a:t>Michelengelo</a:t>
            </a:r>
            <a:r>
              <a:rPr lang="tr-TR" i="1" dirty="0" smtClean="0"/>
              <a:t>, 1475-1564 yılları arasında yaşamış, İtalyan ressam,</a:t>
            </a:r>
            <a:r>
              <a:rPr lang="tr-TR" i="1" dirty="0" err="1" smtClean="0"/>
              <a:t>heykeltraşçı</a:t>
            </a:r>
            <a:r>
              <a:rPr lang="tr-TR" i="1" dirty="0" smtClean="0"/>
              <a:t> ve mimardır.</a:t>
            </a:r>
          </a:p>
          <a:p>
            <a:endParaRPr lang="tr-TR" i="1" dirty="0" smtClean="0"/>
          </a:p>
          <a:p>
            <a:endParaRPr lang="tr-TR" i="1" dirty="0" smtClean="0"/>
          </a:p>
          <a:p>
            <a:endParaRPr lang="tr-TR" i="1" dirty="0" smtClean="0"/>
          </a:p>
          <a:p>
            <a:r>
              <a:rPr lang="tr-TR" i="1" dirty="0" err="1" smtClean="0"/>
              <a:t>Michelengelo’nun</a:t>
            </a:r>
            <a:r>
              <a:rPr lang="tr-TR" i="1" dirty="0" smtClean="0"/>
              <a:t> bir sözü:İnsanlar, benim ustalığımı elde etmek için ne kadar sıkı çalıştığımı bilseler, onun o kadar hayret edilecek bir şey olmadığını anlarlardır</a:t>
            </a:r>
            <a:r>
              <a:rPr lang="tr-TR" dirty="0" smtClean="0"/>
              <a:t>.</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i="1" dirty="0" err="1" smtClean="0"/>
              <a:t>nurbiye</a:t>
            </a:r>
            <a:r>
              <a:rPr lang="tr-TR" i="1" dirty="0" smtClean="0"/>
              <a:t> uz</a:t>
            </a:r>
            <a:endParaRPr lang="tr-TR" i="1" dirty="0"/>
          </a:p>
        </p:txBody>
      </p:sp>
      <p:sp>
        <p:nvSpPr>
          <p:cNvPr id="3" name="2 İçerik Yer Tutucusu"/>
          <p:cNvSpPr>
            <a:spLocks noGrp="1"/>
          </p:cNvSpPr>
          <p:nvPr>
            <p:ph sz="quarter" idx="1"/>
          </p:nvPr>
        </p:nvSpPr>
        <p:spPr/>
        <p:txBody>
          <a:bodyPr>
            <a:noAutofit/>
          </a:bodyPr>
          <a:lstStyle/>
          <a:p>
            <a:r>
              <a:rPr lang="tr-TR" sz="2800" dirty="0" smtClean="0"/>
              <a:t>1973 Eskişehir doğumlu sanatçı 1994 yılında Anadolu Üniversitesi G.S.F. Heykel Bölümü`</a:t>
            </a:r>
            <a:r>
              <a:rPr lang="tr-TR" sz="2800" dirty="0" err="1" smtClean="0"/>
              <a:t>nden</a:t>
            </a:r>
            <a:r>
              <a:rPr lang="tr-TR" sz="2800" dirty="0" smtClean="0"/>
              <a:t> mezun oldu. 1996 yılında Anadolu Üniversitesi Sosyal Bilimler Enstitüsü Heykel </a:t>
            </a:r>
            <a:r>
              <a:rPr lang="tr-TR" sz="2800" dirty="0" err="1" smtClean="0"/>
              <a:t>Anasanat</a:t>
            </a:r>
            <a:r>
              <a:rPr lang="tr-TR" sz="2800" dirty="0" smtClean="0"/>
              <a:t> Dalı`</a:t>
            </a:r>
            <a:r>
              <a:rPr lang="tr-TR" sz="2800" dirty="0" err="1" smtClean="0"/>
              <a:t>nda</a:t>
            </a:r>
            <a:r>
              <a:rPr lang="tr-TR" sz="2800" dirty="0" smtClean="0"/>
              <a:t> Yüksek Lisans Eğitimini tamamladı.2002 yılında ise Anadolu Üniversitesi Sosyal Bilimler Enstitüsü Heykel </a:t>
            </a:r>
            <a:r>
              <a:rPr lang="tr-TR" sz="2800" dirty="0" err="1" smtClean="0"/>
              <a:t>Anasanat</a:t>
            </a:r>
            <a:r>
              <a:rPr lang="tr-TR" sz="2800" dirty="0" smtClean="0"/>
              <a:t> Dalı’nda Sanatta Yeterlik programını tamamladı.</a:t>
            </a:r>
            <a:endParaRPr lang="tr-TR"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amp;quot;&quot;/&gt;&lt;property id=&quot;20307&quot; value=&quot;256&quot;/&gt;&lt;/object&gt;&lt;object type=&quot;3&quot; unique_id=&quot;10005&quot;&gt;&lt;property id=&quot;20148&quot; value=&quot;5&quot;/&gt;&lt;property id=&quot;20300&quot; value=&quot;Slide 2 - &amp;quot;                  SANAT NEDİR?&amp;quot;&quot;/&gt;&lt;property id=&quot;20307&quot; value=&quot;260&quot;/&gt;&lt;/object&gt;&lt;object type=&quot;3&quot; unique_id=&quot;10006&quot;&gt;&lt;property id=&quot;20148&quot; value=&quot;5&quot;/&gt;&lt;property id=&quot;20300&quot; value=&quot;Slide 3 - &amp;quot;SANATIN DALLARI NELERDİR?&amp;quot;&quot;/&gt;&lt;property id=&quot;20307&quot; value=&quot;259&quot;/&gt;&lt;/object&gt;&lt;object type=&quot;3&quot; unique_id=&quot;10007&quot;&gt;&lt;property id=&quot;20148&quot; value=&quot;5&quot;/&gt;&lt;property id=&quot;20300&quot; value=&quot;Slide 4 - &amp;quot;                     SANAT NEDİR? &amp;quot;&quot;/&gt;&lt;property id=&quot;20307&quot; value=&quot;258&quot;/&gt;&lt;/object&gt;&lt;object type=&quot;3&quot; unique_id=&quot;10008&quot;&gt;&lt;property id=&quot;20148&quot; value=&quot;5&quot;/&gt;&lt;property id=&quot;20300&quot; value=&quot;Slide 13 - &amp;quot;&amp;amp;#x09;&amp;amp;#x09;&amp;quot;&quot;/&gt;&lt;property id=&quot;20307&quot; value=&quot;257&quot;/&gt;&lt;/object&gt;&lt;object type=&quot;3&quot; unique_id=&quot;10087&quot;&gt;&lt;property id=&quot;20148&quot; value=&quot;5&quot;/&gt;&lt;property id=&quot;20300&quot; value=&quot;Slide 7 - &amp;quot;&amp;amp;#x09;&amp;amp;#x09;&amp;amp;#x09;HEYKEL&amp;quot;&quot;/&gt;&lt;property id=&quot;20307&quot; value=&quot;262&quot;/&gt;&lt;/object&gt;&lt;object type=&quot;3&quot; unique_id=&quot;10106&quot;&gt;&lt;property id=&quot;20148&quot; value=&quot;5&quot;/&gt;&lt;property id=&quot;20300&quot; value=&quot;Slide 5 - &amp;quot;                   GÖRSEL SANATLAR&amp;quot;&quot;/&gt;&lt;property id=&quot;20307&quot; value=&quot;266&quot;/&gt;&lt;/object&gt;&lt;object type=&quot;3&quot; unique_id=&quot;10107&quot;&gt;&lt;property id=&quot;20148&quot; value=&quot;5&quot;/&gt;&lt;property id=&quot;20300&quot; value=&quot;Slide 6 - &amp;quot;&amp;amp;#x09;&amp;amp;#x09;SESSEL SANATLAR&amp;quot;&quot;/&gt;&lt;property id=&quot;20307&quot; value=&quot;265&quot;/&gt;&lt;/object&gt;&lt;object type=&quot;3&quot; unique_id=&quot;10108&quot;&gt;&lt;property id=&quot;20148&quot; value=&quot;5&quot;/&gt;&lt;property id=&quot;20300&quot; value=&quot;Slide 8 - &amp;quot;&amp;amp;#x09;ÜNLÜ HEYKELTRAŞLAR&amp;quot;&quot;/&gt;&lt;property id=&quot;20307&quot; value=&quot;268&quot;/&gt;&lt;/object&gt;&lt;object type=&quot;3&quot; unique_id=&quot;10109&quot;&gt;&lt;property id=&quot;20148&quot; value=&quot;5&quot;/&gt;&lt;property id=&quot;20300&quot; value=&quot;Slide 9 - &amp;quot;&amp;amp;#x09;nurbiye uz&amp;quot;&quot;/&gt;&lt;property id=&quot;20307&quot; value=&quot;270&quot;/&gt;&lt;/object&gt;&lt;object type=&quot;3&quot; unique_id=&quot;10110&quot;&gt;&lt;property id=&quot;20148&quot; value=&quot;5&quot;/&gt;&lt;property id=&quot;20300&quot; value=&quot;Slide 10 - &amp;quot;En eski heykel&amp;quot;&quot;/&gt;&lt;property id=&quot;20307&quot; value=&quot;271&quot;/&gt;&lt;/object&gt;&lt;object type=&quot;3&quot; unique_id=&quot;10111&quot;&gt;&lt;property id=&quot;20148&quot; value=&quot;5&quot;/&gt;&lt;property id=&quot;20300&quot; value=&quot;Slide 11 - &amp;quot;ESERLERİNDEN ÖRNEKLER:&amp;quot;&quot;/&gt;&lt;property id=&quot;20307&quot; value=&quot;269&quot;/&gt;&lt;/object&gt;&lt;object type=&quot;3&quot; unique_id=&quot;10112&quot;&gt;&lt;property id=&quot;20148&quot; value=&quot;5&quot;/&gt;&lt;property id=&quot;20300&quot; value=&quot;Slide 12 - &amp;quot;&amp;amp;#x09;HEYKELLERDEN BAZI  &amp;amp;#x09;&amp;amp;#x09;&amp;amp;#x09;ÖRNEKLER&amp;quot;&quot;/&gt;&lt;property id=&quot;20307&quot; value=&quot;26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195</TotalTime>
  <Words>260</Words>
  <Application>Microsoft Office PowerPoint</Application>
  <PresentationFormat>Ekran Gösterisi (4:3)</PresentationFormat>
  <Paragraphs>44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Cumba</vt:lpstr>
      <vt:lpstr> </vt:lpstr>
      <vt:lpstr>                  SANAT NEDİR?</vt:lpstr>
      <vt:lpstr>SANATIN DALLARI NELERDİR?</vt:lpstr>
      <vt:lpstr>                     SANAT NEDİR? </vt:lpstr>
      <vt:lpstr>                   GÖRSEL SANATLAR</vt:lpstr>
      <vt:lpstr>  SESSEL SANATLAR</vt:lpstr>
      <vt:lpstr>   HEYKEL</vt:lpstr>
      <vt:lpstr> ÜNLÜ HEYKELTRAŞLAR</vt:lpstr>
      <vt:lpstr> nurbiye uz</vt:lpstr>
      <vt:lpstr>En eski heykel</vt:lpstr>
      <vt:lpstr>ESERLERİNDEN ÖRNEKLER:</vt:lpstr>
      <vt:lpstr> HEYKELLERDEN BAZI     ÖRNEKLER</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Labbpc12</dc:creator>
  <cp:lastModifiedBy>mehmet genç</cp:lastModifiedBy>
  <cp:revision>35</cp:revision>
  <dcterms:created xsi:type="dcterms:W3CDTF">2010-02-22T09:09:42Z</dcterms:created>
  <dcterms:modified xsi:type="dcterms:W3CDTF">2016-10-01T10:59:56Z</dcterms:modified>
</cp:coreProperties>
</file>