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Lst>
  <p:notesMasterIdLst>
    <p:notesMasterId r:id="rId84"/>
  </p:notesMasterIdLst>
  <p:sldIdLst>
    <p:sldId id="257" r:id="rId10"/>
    <p:sldId id="258" r:id="rId11"/>
    <p:sldId id="259" r:id="rId12"/>
    <p:sldId id="260" r:id="rId13"/>
    <p:sldId id="261"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9" r:id="rId49"/>
    <p:sldId id="301" r:id="rId50"/>
    <p:sldId id="317" r:id="rId51"/>
    <p:sldId id="318" r:id="rId52"/>
    <p:sldId id="319" r:id="rId53"/>
    <p:sldId id="320" r:id="rId54"/>
    <p:sldId id="321" r:id="rId55"/>
    <p:sldId id="322"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78"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notesMaster" Target="notesMasters/notesMaster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tr-TR"/>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tr-TR"/>
          </a:p>
        </p:txBody>
      </p:sp>
      <p:sp>
        <p:nvSpPr>
          <p:cNvPr id="860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tr-TR"/>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772303B-3D42-433D-BB50-C5AC0940AB12}" type="slidenum">
              <a:rPr lang="tr-TR"/>
              <a:pPr>
                <a:defRPr/>
              </a:pPr>
              <a:t>‹#›</a:t>
            </a:fld>
            <a:endParaRPr lang="tr-TR"/>
          </a:p>
        </p:txBody>
      </p:sp>
    </p:spTree>
    <p:extLst>
      <p:ext uri="{BB962C8B-B14F-4D97-AF65-F5344CB8AC3E}">
        <p14:creationId xmlns:p14="http://schemas.microsoft.com/office/powerpoint/2010/main" val="3097041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1E9421-40DC-468D-A18E-F42717EFFC45}" type="slidenum">
              <a:rPr lang="tr-TR" altLang="tr-TR"/>
              <a:pPr eaLnBrk="1" hangingPunct="1"/>
              <a:t>34</a:t>
            </a:fld>
            <a:endParaRPr lang="tr-TR" altLang="tr-TR"/>
          </a:p>
        </p:txBody>
      </p:sp>
      <p:sp>
        <p:nvSpPr>
          <p:cNvPr id="87043" name="Rectangle 2"/>
          <p:cNvSpPr>
            <a:spLocks noChangeArrowheads="1" noTextEdit="1"/>
          </p:cNvSpPr>
          <p:nvPr>
            <p:ph type="sldImg"/>
          </p:nvPr>
        </p:nvSpPr>
        <p:spPr>
          <a:xfrm>
            <a:off x="1319213" y="877888"/>
            <a:ext cx="4219575" cy="3165475"/>
          </a:xfrm>
          <a:solidFill>
            <a:srgbClr val="FFFFFF"/>
          </a:solidFill>
          <a:ln/>
        </p:spPr>
      </p:sp>
      <p:sp>
        <p:nvSpPr>
          <p:cNvPr id="87044" name="Rectangle 3"/>
          <p:cNvSpPr>
            <a:spLocks noChangeArrowheads="1"/>
          </p:cNvSpPr>
          <p:nvPr>
            <p:ph type="body" idx="1"/>
          </p:nvPr>
        </p:nvSpPr>
        <p:spPr>
          <a:xfrm>
            <a:off x="1062038" y="4349750"/>
            <a:ext cx="4740275" cy="351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ECF67E-9611-49F6-B2D7-3F8E8EE25731}" type="slidenum">
              <a:rPr lang="tr-TR" altLang="tr-TR"/>
              <a:pPr eaLnBrk="1" hangingPunct="1"/>
              <a:t>35</a:t>
            </a:fld>
            <a:endParaRPr lang="tr-TR" altLang="tr-TR"/>
          </a:p>
        </p:txBody>
      </p:sp>
      <p:sp>
        <p:nvSpPr>
          <p:cNvPr id="88067" name="Rectangle 2"/>
          <p:cNvSpPr>
            <a:spLocks noChangeArrowheads="1" noTextEdit="1"/>
          </p:cNvSpPr>
          <p:nvPr>
            <p:ph type="sldImg"/>
          </p:nvPr>
        </p:nvSpPr>
        <p:spPr>
          <a:xfrm>
            <a:off x="1319213" y="877888"/>
            <a:ext cx="4219575" cy="3165475"/>
          </a:xfrm>
          <a:solidFill>
            <a:srgbClr val="FFFFFF"/>
          </a:solidFill>
          <a:ln/>
        </p:spPr>
      </p:sp>
      <p:sp>
        <p:nvSpPr>
          <p:cNvPr id="88068" name="Rectangle 3"/>
          <p:cNvSpPr>
            <a:spLocks noChangeArrowheads="1"/>
          </p:cNvSpPr>
          <p:nvPr>
            <p:ph type="body" idx="1"/>
          </p:nvPr>
        </p:nvSpPr>
        <p:spPr>
          <a:xfrm>
            <a:off x="1062038" y="4349750"/>
            <a:ext cx="4740275" cy="351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6C57B3-C33A-42D7-92BF-EAF3A6DBA518}" type="slidenum">
              <a:rPr lang="en-US"/>
              <a:pPr>
                <a:defRPr/>
              </a:pPr>
              <a:t>‹#›</a:t>
            </a:fld>
            <a:endParaRPr lang="en-US"/>
          </a:p>
        </p:txBody>
      </p:sp>
    </p:spTree>
    <p:extLst>
      <p:ext uri="{BB962C8B-B14F-4D97-AF65-F5344CB8AC3E}">
        <p14:creationId xmlns:p14="http://schemas.microsoft.com/office/powerpoint/2010/main" val="376125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AA8BBE-FF00-44D1-9EB4-EEE7D9891B66}" type="slidenum">
              <a:rPr lang="en-US"/>
              <a:pPr>
                <a:defRPr/>
              </a:pPr>
              <a:t>‹#›</a:t>
            </a:fld>
            <a:endParaRPr lang="en-US"/>
          </a:p>
        </p:txBody>
      </p:sp>
    </p:spTree>
    <p:extLst>
      <p:ext uri="{BB962C8B-B14F-4D97-AF65-F5344CB8AC3E}">
        <p14:creationId xmlns:p14="http://schemas.microsoft.com/office/powerpoint/2010/main" val="7798951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04800"/>
            <a:ext cx="2057400" cy="64008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304800"/>
            <a:ext cx="6019800" cy="6400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5A2D3B-6D60-42A4-9FA4-8EEBAD55509E}" type="slidenum">
              <a:rPr lang="en-US"/>
              <a:pPr>
                <a:defRPr/>
              </a:pPr>
              <a:t>‹#›</a:t>
            </a:fld>
            <a:endParaRPr lang="en-US"/>
          </a:p>
        </p:txBody>
      </p:sp>
    </p:spTree>
    <p:extLst>
      <p:ext uri="{BB962C8B-B14F-4D97-AF65-F5344CB8AC3E}">
        <p14:creationId xmlns:p14="http://schemas.microsoft.com/office/powerpoint/2010/main" val="365315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11092-30EE-4E2B-AA86-056548B06DBE}" type="slidenum">
              <a:rPr lang="en-US"/>
              <a:pPr>
                <a:defRPr/>
              </a:pPr>
              <a:t>‹#›</a:t>
            </a:fld>
            <a:endParaRPr lang="en-US"/>
          </a:p>
        </p:txBody>
      </p:sp>
    </p:spTree>
    <p:extLst>
      <p:ext uri="{BB962C8B-B14F-4D97-AF65-F5344CB8AC3E}">
        <p14:creationId xmlns:p14="http://schemas.microsoft.com/office/powerpoint/2010/main" val="360707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24397-C9E5-4ACB-8C70-F912862BAC54}" type="slidenum">
              <a:rPr lang="en-US"/>
              <a:pPr>
                <a:defRPr/>
              </a:pPr>
              <a:t>‹#›</a:t>
            </a:fld>
            <a:endParaRPr lang="en-US"/>
          </a:p>
        </p:txBody>
      </p:sp>
    </p:spTree>
    <p:extLst>
      <p:ext uri="{BB962C8B-B14F-4D97-AF65-F5344CB8AC3E}">
        <p14:creationId xmlns:p14="http://schemas.microsoft.com/office/powerpoint/2010/main" val="200627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0F14F-721F-478C-886A-C44A2D019AA9}" type="slidenum">
              <a:rPr lang="en-US"/>
              <a:pPr>
                <a:defRPr/>
              </a:pPr>
              <a:t>‹#›</a:t>
            </a:fld>
            <a:endParaRPr lang="en-US"/>
          </a:p>
        </p:txBody>
      </p:sp>
    </p:spTree>
    <p:extLst>
      <p:ext uri="{BB962C8B-B14F-4D97-AF65-F5344CB8AC3E}">
        <p14:creationId xmlns:p14="http://schemas.microsoft.com/office/powerpoint/2010/main" val="3402085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6C112F-B383-496A-A976-B190E178059D}" type="slidenum">
              <a:rPr lang="en-US"/>
              <a:pPr>
                <a:defRPr/>
              </a:pPr>
              <a:t>‹#›</a:t>
            </a:fld>
            <a:endParaRPr lang="en-US"/>
          </a:p>
        </p:txBody>
      </p:sp>
    </p:spTree>
    <p:extLst>
      <p:ext uri="{BB962C8B-B14F-4D97-AF65-F5344CB8AC3E}">
        <p14:creationId xmlns:p14="http://schemas.microsoft.com/office/powerpoint/2010/main" val="138085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0171DA-BD50-4139-8FC7-B35E9238DB2E}" type="slidenum">
              <a:rPr lang="en-US"/>
              <a:pPr>
                <a:defRPr/>
              </a:pPr>
              <a:t>‹#›</a:t>
            </a:fld>
            <a:endParaRPr lang="en-US"/>
          </a:p>
        </p:txBody>
      </p:sp>
    </p:spTree>
    <p:extLst>
      <p:ext uri="{BB962C8B-B14F-4D97-AF65-F5344CB8AC3E}">
        <p14:creationId xmlns:p14="http://schemas.microsoft.com/office/powerpoint/2010/main" val="1340158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BF0B2E-7F8C-4A7D-9681-3C817D8CA6E7}" type="slidenum">
              <a:rPr lang="en-US"/>
              <a:pPr>
                <a:defRPr/>
              </a:pPr>
              <a:t>‹#›</a:t>
            </a:fld>
            <a:endParaRPr lang="en-US"/>
          </a:p>
        </p:txBody>
      </p:sp>
    </p:spTree>
    <p:extLst>
      <p:ext uri="{BB962C8B-B14F-4D97-AF65-F5344CB8AC3E}">
        <p14:creationId xmlns:p14="http://schemas.microsoft.com/office/powerpoint/2010/main" val="2191196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91AEB9-5E6F-469E-B479-B8DB06447582}" type="slidenum">
              <a:rPr lang="en-US"/>
              <a:pPr>
                <a:defRPr/>
              </a:pPr>
              <a:t>‹#›</a:t>
            </a:fld>
            <a:endParaRPr lang="en-US"/>
          </a:p>
        </p:txBody>
      </p:sp>
    </p:spTree>
    <p:extLst>
      <p:ext uri="{BB962C8B-B14F-4D97-AF65-F5344CB8AC3E}">
        <p14:creationId xmlns:p14="http://schemas.microsoft.com/office/powerpoint/2010/main" val="33062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AF09FE-D32A-4EDB-9453-C93C397CDAE6}" type="slidenum">
              <a:rPr lang="en-US"/>
              <a:pPr>
                <a:defRPr/>
              </a:pPr>
              <a:t>‹#›</a:t>
            </a:fld>
            <a:endParaRPr lang="en-US"/>
          </a:p>
        </p:txBody>
      </p:sp>
    </p:spTree>
    <p:extLst>
      <p:ext uri="{BB962C8B-B14F-4D97-AF65-F5344CB8AC3E}">
        <p14:creationId xmlns:p14="http://schemas.microsoft.com/office/powerpoint/2010/main" val="343004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201A41-05FA-4095-AF1E-ECDA577DC8CB}" type="slidenum">
              <a:rPr lang="en-US"/>
              <a:pPr>
                <a:defRPr/>
              </a:pPr>
              <a:t>‹#›</a:t>
            </a:fld>
            <a:endParaRPr lang="en-US"/>
          </a:p>
        </p:txBody>
      </p:sp>
    </p:spTree>
    <p:extLst>
      <p:ext uri="{BB962C8B-B14F-4D97-AF65-F5344CB8AC3E}">
        <p14:creationId xmlns:p14="http://schemas.microsoft.com/office/powerpoint/2010/main" val="427023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A4DD-3D84-418F-804E-72EF37B505C7}" type="slidenum">
              <a:rPr lang="en-US"/>
              <a:pPr>
                <a:defRPr/>
              </a:pPr>
              <a:t>‹#›</a:t>
            </a:fld>
            <a:endParaRPr lang="en-US"/>
          </a:p>
        </p:txBody>
      </p:sp>
    </p:spTree>
    <p:extLst>
      <p:ext uri="{BB962C8B-B14F-4D97-AF65-F5344CB8AC3E}">
        <p14:creationId xmlns:p14="http://schemas.microsoft.com/office/powerpoint/2010/main" val="487444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B7F0C8-F177-47DD-ABD0-81448361B75E}" type="slidenum">
              <a:rPr lang="en-US"/>
              <a:pPr>
                <a:defRPr/>
              </a:pPr>
              <a:t>‹#›</a:t>
            </a:fld>
            <a:endParaRPr lang="en-US"/>
          </a:p>
        </p:txBody>
      </p:sp>
    </p:spTree>
    <p:extLst>
      <p:ext uri="{BB962C8B-B14F-4D97-AF65-F5344CB8AC3E}">
        <p14:creationId xmlns:p14="http://schemas.microsoft.com/office/powerpoint/2010/main" val="309752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35CD8A-554C-4C58-8EF7-7FD1AEB1FE15}" type="slidenum">
              <a:rPr lang="en-US"/>
              <a:pPr>
                <a:defRPr/>
              </a:pPr>
              <a:t>‹#›</a:t>
            </a:fld>
            <a:endParaRPr lang="en-US"/>
          </a:p>
        </p:txBody>
      </p:sp>
    </p:spTree>
    <p:extLst>
      <p:ext uri="{BB962C8B-B14F-4D97-AF65-F5344CB8AC3E}">
        <p14:creationId xmlns:p14="http://schemas.microsoft.com/office/powerpoint/2010/main" val="2851191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05FEB8-75CF-4E4A-BCA4-F152C1F4CC58}" type="slidenum">
              <a:rPr lang="en-US"/>
              <a:pPr>
                <a:defRPr/>
              </a:pPr>
              <a:t>‹#›</a:t>
            </a:fld>
            <a:endParaRPr lang="en-US"/>
          </a:p>
        </p:txBody>
      </p:sp>
    </p:spTree>
    <p:extLst>
      <p:ext uri="{BB962C8B-B14F-4D97-AF65-F5344CB8AC3E}">
        <p14:creationId xmlns:p14="http://schemas.microsoft.com/office/powerpoint/2010/main" val="1648822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E3C9EB-D007-4173-B842-555555877890}" type="slidenum">
              <a:rPr lang="en-US"/>
              <a:pPr>
                <a:defRPr/>
              </a:pPr>
              <a:t>‹#›</a:t>
            </a:fld>
            <a:endParaRPr lang="en-US"/>
          </a:p>
        </p:txBody>
      </p:sp>
    </p:spTree>
    <p:extLst>
      <p:ext uri="{BB962C8B-B14F-4D97-AF65-F5344CB8AC3E}">
        <p14:creationId xmlns:p14="http://schemas.microsoft.com/office/powerpoint/2010/main" val="2064054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BFA362-6BD0-4276-B407-8633C44CEAB5}" type="slidenum">
              <a:rPr lang="en-US"/>
              <a:pPr>
                <a:defRPr/>
              </a:pPr>
              <a:t>‹#›</a:t>
            </a:fld>
            <a:endParaRPr lang="en-US"/>
          </a:p>
        </p:txBody>
      </p:sp>
    </p:spTree>
    <p:extLst>
      <p:ext uri="{BB962C8B-B14F-4D97-AF65-F5344CB8AC3E}">
        <p14:creationId xmlns:p14="http://schemas.microsoft.com/office/powerpoint/2010/main" val="32521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D3A38C-036E-4238-8CC2-0826B76FD645}" type="slidenum">
              <a:rPr lang="en-US"/>
              <a:pPr>
                <a:defRPr/>
              </a:pPr>
              <a:t>‹#›</a:t>
            </a:fld>
            <a:endParaRPr lang="en-US"/>
          </a:p>
        </p:txBody>
      </p:sp>
    </p:spTree>
    <p:extLst>
      <p:ext uri="{BB962C8B-B14F-4D97-AF65-F5344CB8AC3E}">
        <p14:creationId xmlns:p14="http://schemas.microsoft.com/office/powerpoint/2010/main" val="335228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A17E7B-2F69-4A94-BCE0-92A7A1E410DB}" type="slidenum">
              <a:rPr lang="en-US"/>
              <a:pPr>
                <a:defRPr/>
              </a:pPr>
              <a:t>‹#›</a:t>
            </a:fld>
            <a:endParaRPr lang="en-US"/>
          </a:p>
        </p:txBody>
      </p:sp>
    </p:spTree>
    <p:extLst>
      <p:ext uri="{BB962C8B-B14F-4D97-AF65-F5344CB8AC3E}">
        <p14:creationId xmlns:p14="http://schemas.microsoft.com/office/powerpoint/2010/main" val="1843456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CD26FA-4C13-4EA8-9B20-59C341081F95}" type="slidenum">
              <a:rPr lang="en-US"/>
              <a:pPr>
                <a:defRPr/>
              </a:pPr>
              <a:t>‹#›</a:t>
            </a:fld>
            <a:endParaRPr lang="en-US"/>
          </a:p>
        </p:txBody>
      </p:sp>
    </p:spTree>
    <p:extLst>
      <p:ext uri="{BB962C8B-B14F-4D97-AF65-F5344CB8AC3E}">
        <p14:creationId xmlns:p14="http://schemas.microsoft.com/office/powerpoint/2010/main" val="1679169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BFBF41-CF5D-4DA8-B244-18A2F8A64671}" type="slidenum">
              <a:rPr lang="en-US"/>
              <a:pPr>
                <a:defRPr/>
              </a:pPr>
              <a:t>‹#›</a:t>
            </a:fld>
            <a:endParaRPr lang="en-US"/>
          </a:p>
        </p:txBody>
      </p:sp>
    </p:spTree>
    <p:extLst>
      <p:ext uri="{BB962C8B-B14F-4D97-AF65-F5344CB8AC3E}">
        <p14:creationId xmlns:p14="http://schemas.microsoft.com/office/powerpoint/2010/main" val="1243314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B76721-187E-4A08-9F8E-05E5E3CF07DC}" type="slidenum">
              <a:rPr lang="en-US"/>
              <a:pPr>
                <a:defRPr/>
              </a:pPr>
              <a:t>‹#›</a:t>
            </a:fld>
            <a:endParaRPr lang="en-US"/>
          </a:p>
        </p:txBody>
      </p:sp>
    </p:spTree>
    <p:extLst>
      <p:ext uri="{BB962C8B-B14F-4D97-AF65-F5344CB8AC3E}">
        <p14:creationId xmlns:p14="http://schemas.microsoft.com/office/powerpoint/2010/main" val="253993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6AC7C6-C4C5-4294-9DDE-79A960BFED71}" type="slidenum">
              <a:rPr lang="en-US"/>
              <a:pPr>
                <a:defRPr/>
              </a:pPr>
              <a:t>‹#›</a:t>
            </a:fld>
            <a:endParaRPr lang="en-US"/>
          </a:p>
        </p:txBody>
      </p:sp>
    </p:spTree>
    <p:extLst>
      <p:ext uri="{BB962C8B-B14F-4D97-AF65-F5344CB8AC3E}">
        <p14:creationId xmlns:p14="http://schemas.microsoft.com/office/powerpoint/2010/main" val="1923674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824577-0ECF-4F93-A249-76BDCCDDC832}" type="slidenum">
              <a:rPr lang="en-US"/>
              <a:pPr>
                <a:defRPr/>
              </a:pPr>
              <a:t>‹#›</a:t>
            </a:fld>
            <a:endParaRPr lang="en-US"/>
          </a:p>
        </p:txBody>
      </p:sp>
    </p:spTree>
    <p:extLst>
      <p:ext uri="{BB962C8B-B14F-4D97-AF65-F5344CB8AC3E}">
        <p14:creationId xmlns:p14="http://schemas.microsoft.com/office/powerpoint/2010/main" val="2296455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DF7C42-FB13-41B5-8E38-5D4358EF8C17}" type="slidenum">
              <a:rPr lang="en-US"/>
              <a:pPr>
                <a:defRPr/>
              </a:pPr>
              <a:t>‹#›</a:t>
            </a:fld>
            <a:endParaRPr lang="en-US"/>
          </a:p>
        </p:txBody>
      </p:sp>
    </p:spTree>
    <p:extLst>
      <p:ext uri="{BB962C8B-B14F-4D97-AF65-F5344CB8AC3E}">
        <p14:creationId xmlns:p14="http://schemas.microsoft.com/office/powerpoint/2010/main" val="3541608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C1F03D-0EF1-465C-B83C-23D968CF079C}" type="slidenum">
              <a:rPr lang="en-US"/>
              <a:pPr>
                <a:defRPr/>
              </a:pPr>
              <a:t>‹#›</a:t>
            </a:fld>
            <a:endParaRPr lang="en-US"/>
          </a:p>
        </p:txBody>
      </p:sp>
    </p:spTree>
    <p:extLst>
      <p:ext uri="{BB962C8B-B14F-4D97-AF65-F5344CB8AC3E}">
        <p14:creationId xmlns:p14="http://schemas.microsoft.com/office/powerpoint/2010/main" val="881047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04800"/>
            <a:ext cx="2057400" cy="64008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304800"/>
            <a:ext cx="6019800" cy="6400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EF440C-852C-46AD-BF46-A3247DEF7A85}" type="slidenum">
              <a:rPr lang="en-US"/>
              <a:pPr>
                <a:defRPr/>
              </a:pPr>
              <a:t>‹#›</a:t>
            </a:fld>
            <a:endParaRPr lang="en-US"/>
          </a:p>
        </p:txBody>
      </p:sp>
    </p:spTree>
    <p:extLst>
      <p:ext uri="{BB962C8B-B14F-4D97-AF65-F5344CB8AC3E}">
        <p14:creationId xmlns:p14="http://schemas.microsoft.com/office/powerpoint/2010/main" val="961196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3C162F-EF55-4F83-A130-7ADFA9E969D4}" type="slidenum">
              <a:rPr lang="en-US"/>
              <a:pPr>
                <a:defRPr/>
              </a:pPr>
              <a:t>‹#›</a:t>
            </a:fld>
            <a:endParaRPr lang="en-US"/>
          </a:p>
        </p:txBody>
      </p:sp>
    </p:spTree>
    <p:extLst>
      <p:ext uri="{BB962C8B-B14F-4D97-AF65-F5344CB8AC3E}">
        <p14:creationId xmlns:p14="http://schemas.microsoft.com/office/powerpoint/2010/main" val="2455399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EABED-CFC2-465B-89F4-85FB5760C819}" type="slidenum">
              <a:rPr lang="en-US"/>
              <a:pPr>
                <a:defRPr/>
              </a:pPr>
              <a:t>‹#›</a:t>
            </a:fld>
            <a:endParaRPr lang="en-US"/>
          </a:p>
        </p:txBody>
      </p:sp>
    </p:spTree>
    <p:extLst>
      <p:ext uri="{BB962C8B-B14F-4D97-AF65-F5344CB8AC3E}">
        <p14:creationId xmlns:p14="http://schemas.microsoft.com/office/powerpoint/2010/main" val="691819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7F60C-EA28-463B-8001-079E47853A45}" type="slidenum">
              <a:rPr lang="en-US"/>
              <a:pPr>
                <a:defRPr/>
              </a:pPr>
              <a:t>‹#›</a:t>
            </a:fld>
            <a:endParaRPr lang="en-US"/>
          </a:p>
        </p:txBody>
      </p:sp>
    </p:spTree>
    <p:extLst>
      <p:ext uri="{BB962C8B-B14F-4D97-AF65-F5344CB8AC3E}">
        <p14:creationId xmlns:p14="http://schemas.microsoft.com/office/powerpoint/2010/main" val="837494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A37F32-B12D-4376-BB5A-B5C02D4BCC66}" type="slidenum">
              <a:rPr lang="en-US"/>
              <a:pPr>
                <a:defRPr/>
              </a:pPr>
              <a:t>‹#›</a:t>
            </a:fld>
            <a:endParaRPr lang="en-US"/>
          </a:p>
        </p:txBody>
      </p:sp>
    </p:spTree>
    <p:extLst>
      <p:ext uri="{BB962C8B-B14F-4D97-AF65-F5344CB8AC3E}">
        <p14:creationId xmlns:p14="http://schemas.microsoft.com/office/powerpoint/2010/main" val="414098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10E466-D180-46E2-9540-A7C02C9DDBFC}" type="slidenum">
              <a:rPr lang="en-US"/>
              <a:pPr>
                <a:defRPr/>
              </a:pPr>
              <a:t>‹#›</a:t>
            </a:fld>
            <a:endParaRPr lang="en-US"/>
          </a:p>
        </p:txBody>
      </p:sp>
    </p:spTree>
    <p:extLst>
      <p:ext uri="{BB962C8B-B14F-4D97-AF65-F5344CB8AC3E}">
        <p14:creationId xmlns:p14="http://schemas.microsoft.com/office/powerpoint/2010/main" val="516090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922493-61A1-4B7B-BA52-A416BFD0149C}" type="slidenum">
              <a:rPr lang="en-US"/>
              <a:pPr>
                <a:defRPr/>
              </a:pPr>
              <a:t>‹#›</a:t>
            </a:fld>
            <a:endParaRPr lang="en-US"/>
          </a:p>
        </p:txBody>
      </p:sp>
    </p:spTree>
    <p:extLst>
      <p:ext uri="{BB962C8B-B14F-4D97-AF65-F5344CB8AC3E}">
        <p14:creationId xmlns:p14="http://schemas.microsoft.com/office/powerpoint/2010/main" val="242857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ADD2C8-9449-4C1D-BABA-A8EFE2D93CF6}" type="slidenum">
              <a:rPr lang="en-US"/>
              <a:pPr>
                <a:defRPr/>
              </a:pPr>
              <a:t>‹#›</a:t>
            </a:fld>
            <a:endParaRPr lang="en-US"/>
          </a:p>
        </p:txBody>
      </p:sp>
    </p:spTree>
    <p:extLst>
      <p:ext uri="{BB962C8B-B14F-4D97-AF65-F5344CB8AC3E}">
        <p14:creationId xmlns:p14="http://schemas.microsoft.com/office/powerpoint/2010/main" val="3611960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7700D2-5277-4899-B7A3-63718F341D12}" type="slidenum">
              <a:rPr lang="en-US"/>
              <a:pPr>
                <a:defRPr/>
              </a:pPr>
              <a:t>‹#›</a:t>
            </a:fld>
            <a:endParaRPr lang="en-US"/>
          </a:p>
        </p:txBody>
      </p:sp>
    </p:spTree>
    <p:extLst>
      <p:ext uri="{BB962C8B-B14F-4D97-AF65-F5344CB8AC3E}">
        <p14:creationId xmlns:p14="http://schemas.microsoft.com/office/powerpoint/2010/main" val="654174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245661-6BD4-42E7-BE0B-900366DB11E1}" type="slidenum">
              <a:rPr lang="en-US"/>
              <a:pPr>
                <a:defRPr/>
              </a:pPr>
              <a:t>‹#›</a:t>
            </a:fld>
            <a:endParaRPr lang="en-US"/>
          </a:p>
        </p:txBody>
      </p:sp>
    </p:spTree>
    <p:extLst>
      <p:ext uri="{BB962C8B-B14F-4D97-AF65-F5344CB8AC3E}">
        <p14:creationId xmlns:p14="http://schemas.microsoft.com/office/powerpoint/2010/main" val="616448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58F231-2A72-41C2-AF75-B10D9AF6F42C}" type="slidenum">
              <a:rPr lang="en-US"/>
              <a:pPr>
                <a:defRPr/>
              </a:pPr>
              <a:t>‹#›</a:t>
            </a:fld>
            <a:endParaRPr lang="en-US"/>
          </a:p>
        </p:txBody>
      </p:sp>
    </p:spTree>
    <p:extLst>
      <p:ext uri="{BB962C8B-B14F-4D97-AF65-F5344CB8AC3E}">
        <p14:creationId xmlns:p14="http://schemas.microsoft.com/office/powerpoint/2010/main" val="3060544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15CF11-C3D7-4EC5-BA6C-5E70F5D3C26D}" type="slidenum">
              <a:rPr lang="en-US"/>
              <a:pPr>
                <a:defRPr/>
              </a:pPr>
              <a:t>‹#›</a:t>
            </a:fld>
            <a:endParaRPr lang="en-US"/>
          </a:p>
        </p:txBody>
      </p:sp>
    </p:spTree>
    <p:extLst>
      <p:ext uri="{BB962C8B-B14F-4D97-AF65-F5344CB8AC3E}">
        <p14:creationId xmlns:p14="http://schemas.microsoft.com/office/powerpoint/2010/main" val="1740702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06F1C7-9CF1-41E0-85A8-587BBC153693}" type="slidenum">
              <a:rPr lang="en-US"/>
              <a:pPr>
                <a:defRPr/>
              </a:pPr>
              <a:t>‹#›</a:t>
            </a:fld>
            <a:endParaRPr lang="en-US"/>
          </a:p>
        </p:txBody>
      </p:sp>
    </p:spTree>
    <p:extLst>
      <p:ext uri="{BB962C8B-B14F-4D97-AF65-F5344CB8AC3E}">
        <p14:creationId xmlns:p14="http://schemas.microsoft.com/office/powerpoint/2010/main" val="2260472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32C45-F447-46D8-96EA-289F315F478D}" type="slidenum">
              <a:rPr lang="en-US"/>
              <a:pPr>
                <a:defRPr/>
              </a:pPr>
              <a:t>‹#›</a:t>
            </a:fld>
            <a:endParaRPr lang="en-US"/>
          </a:p>
        </p:txBody>
      </p:sp>
    </p:spTree>
    <p:extLst>
      <p:ext uri="{BB962C8B-B14F-4D97-AF65-F5344CB8AC3E}">
        <p14:creationId xmlns:p14="http://schemas.microsoft.com/office/powerpoint/2010/main" val="4075096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9FE937-C5A7-43AF-87DF-E77C38280BC5}" type="slidenum">
              <a:rPr lang="en-US"/>
              <a:pPr>
                <a:defRPr/>
              </a:pPr>
              <a:t>‹#›</a:t>
            </a:fld>
            <a:endParaRPr lang="en-US"/>
          </a:p>
        </p:txBody>
      </p:sp>
    </p:spTree>
    <p:extLst>
      <p:ext uri="{BB962C8B-B14F-4D97-AF65-F5344CB8AC3E}">
        <p14:creationId xmlns:p14="http://schemas.microsoft.com/office/powerpoint/2010/main" val="3621569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8767A-78E5-45C0-9AA3-4B4D3C62858B}" type="slidenum">
              <a:rPr lang="en-US"/>
              <a:pPr>
                <a:defRPr/>
              </a:pPr>
              <a:t>‹#›</a:t>
            </a:fld>
            <a:endParaRPr lang="en-US"/>
          </a:p>
        </p:txBody>
      </p:sp>
    </p:spTree>
    <p:extLst>
      <p:ext uri="{BB962C8B-B14F-4D97-AF65-F5344CB8AC3E}">
        <p14:creationId xmlns:p14="http://schemas.microsoft.com/office/powerpoint/2010/main" val="574067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9C281D-5DCC-432A-B91F-91DD6F362970}" type="slidenum">
              <a:rPr lang="en-US"/>
              <a:pPr>
                <a:defRPr/>
              </a:pPr>
              <a:t>‹#›</a:t>
            </a:fld>
            <a:endParaRPr lang="en-US"/>
          </a:p>
        </p:txBody>
      </p:sp>
    </p:spTree>
    <p:extLst>
      <p:ext uri="{BB962C8B-B14F-4D97-AF65-F5344CB8AC3E}">
        <p14:creationId xmlns:p14="http://schemas.microsoft.com/office/powerpoint/2010/main" val="3700998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A00F0A-DC3C-4307-BE22-8F6CCF072333}" type="slidenum">
              <a:rPr lang="en-US"/>
              <a:pPr>
                <a:defRPr/>
              </a:pPr>
              <a:t>‹#›</a:t>
            </a:fld>
            <a:endParaRPr lang="en-US"/>
          </a:p>
        </p:txBody>
      </p:sp>
    </p:spTree>
    <p:extLst>
      <p:ext uri="{BB962C8B-B14F-4D97-AF65-F5344CB8AC3E}">
        <p14:creationId xmlns:p14="http://schemas.microsoft.com/office/powerpoint/2010/main" val="2356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07C58-5693-445C-86DF-3EABD8027858}" type="slidenum">
              <a:rPr lang="en-US"/>
              <a:pPr>
                <a:defRPr/>
              </a:pPr>
              <a:t>‹#›</a:t>
            </a:fld>
            <a:endParaRPr lang="en-US"/>
          </a:p>
        </p:txBody>
      </p:sp>
    </p:spTree>
    <p:extLst>
      <p:ext uri="{BB962C8B-B14F-4D97-AF65-F5344CB8AC3E}">
        <p14:creationId xmlns:p14="http://schemas.microsoft.com/office/powerpoint/2010/main" val="2094076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75C37C-AAA4-480B-8A8A-60BE9761D61D}" type="slidenum">
              <a:rPr lang="en-US"/>
              <a:pPr>
                <a:defRPr/>
              </a:pPr>
              <a:t>‹#›</a:t>
            </a:fld>
            <a:endParaRPr lang="en-US"/>
          </a:p>
        </p:txBody>
      </p:sp>
    </p:spTree>
    <p:extLst>
      <p:ext uri="{BB962C8B-B14F-4D97-AF65-F5344CB8AC3E}">
        <p14:creationId xmlns:p14="http://schemas.microsoft.com/office/powerpoint/2010/main" val="3069927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982DBA-7C6E-4859-B64C-D5A82EC60B07}" type="slidenum">
              <a:rPr lang="en-US"/>
              <a:pPr>
                <a:defRPr/>
              </a:pPr>
              <a:t>‹#›</a:t>
            </a:fld>
            <a:endParaRPr lang="en-US"/>
          </a:p>
        </p:txBody>
      </p:sp>
    </p:spTree>
    <p:extLst>
      <p:ext uri="{BB962C8B-B14F-4D97-AF65-F5344CB8AC3E}">
        <p14:creationId xmlns:p14="http://schemas.microsoft.com/office/powerpoint/2010/main" val="728794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21BDD1-94EB-4347-97B7-B4D7D997EDE4}" type="slidenum">
              <a:rPr lang="en-US"/>
              <a:pPr>
                <a:defRPr/>
              </a:pPr>
              <a:t>‹#›</a:t>
            </a:fld>
            <a:endParaRPr lang="en-US"/>
          </a:p>
        </p:txBody>
      </p:sp>
    </p:spTree>
    <p:extLst>
      <p:ext uri="{BB962C8B-B14F-4D97-AF65-F5344CB8AC3E}">
        <p14:creationId xmlns:p14="http://schemas.microsoft.com/office/powerpoint/2010/main" val="2266489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75772C-6692-4240-B4D4-1ADFADEDF8C1}" type="slidenum">
              <a:rPr lang="en-US"/>
              <a:pPr>
                <a:defRPr/>
              </a:pPr>
              <a:t>‹#›</a:t>
            </a:fld>
            <a:endParaRPr lang="en-US"/>
          </a:p>
        </p:txBody>
      </p:sp>
    </p:spTree>
    <p:extLst>
      <p:ext uri="{BB962C8B-B14F-4D97-AF65-F5344CB8AC3E}">
        <p14:creationId xmlns:p14="http://schemas.microsoft.com/office/powerpoint/2010/main" val="3943508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271E12-397E-4DE7-8884-992E2E742083}" type="slidenum">
              <a:rPr lang="en-US"/>
              <a:pPr>
                <a:defRPr/>
              </a:pPr>
              <a:t>‹#›</a:t>
            </a:fld>
            <a:endParaRPr lang="en-US"/>
          </a:p>
        </p:txBody>
      </p:sp>
    </p:spTree>
    <p:extLst>
      <p:ext uri="{BB962C8B-B14F-4D97-AF65-F5344CB8AC3E}">
        <p14:creationId xmlns:p14="http://schemas.microsoft.com/office/powerpoint/2010/main" val="2821432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92D2B7-7832-451B-93B7-98D93760D4E9}" type="slidenum">
              <a:rPr lang="en-US"/>
              <a:pPr>
                <a:defRPr/>
              </a:pPr>
              <a:t>‹#›</a:t>
            </a:fld>
            <a:endParaRPr lang="en-US"/>
          </a:p>
        </p:txBody>
      </p:sp>
    </p:spTree>
    <p:extLst>
      <p:ext uri="{BB962C8B-B14F-4D97-AF65-F5344CB8AC3E}">
        <p14:creationId xmlns:p14="http://schemas.microsoft.com/office/powerpoint/2010/main" val="39381767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1DA91-16A4-4BD1-B6E1-9149D05B71C8}" type="slidenum">
              <a:rPr lang="en-US"/>
              <a:pPr>
                <a:defRPr/>
              </a:pPr>
              <a:t>‹#›</a:t>
            </a:fld>
            <a:endParaRPr lang="en-US"/>
          </a:p>
        </p:txBody>
      </p:sp>
    </p:spTree>
    <p:extLst>
      <p:ext uri="{BB962C8B-B14F-4D97-AF65-F5344CB8AC3E}">
        <p14:creationId xmlns:p14="http://schemas.microsoft.com/office/powerpoint/2010/main" val="1633658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98539F-7201-410D-991C-F04AC4D160F4}" type="slidenum">
              <a:rPr lang="en-US"/>
              <a:pPr>
                <a:defRPr/>
              </a:pPr>
              <a:t>‹#›</a:t>
            </a:fld>
            <a:endParaRPr lang="en-US"/>
          </a:p>
        </p:txBody>
      </p:sp>
    </p:spTree>
    <p:extLst>
      <p:ext uri="{BB962C8B-B14F-4D97-AF65-F5344CB8AC3E}">
        <p14:creationId xmlns:p14="http://schemas.microsoft.com/office/powerpoint/2010/main" val="2524424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0EE2D9-253F-42D8-90A9-2DDEB8AC157F}" type="slidenum">
              <a:rPr lang="en-US"/>
              <a:pPr>
                <a:defRPr/>
              </a:pPr>
              <a:t>‹#›</a:t>
            </a:fld>
            <a:endParaRPr lang="en-US"/>
          </a:p>
        </p:txBody>
      </p:sp>
    </p:spTree>
    <p:extLst>
      <p:ext uri="{BB962C8B-B14F-4D97-AF65-F5344CB8AC3E}">
        <p14:creationId xmlns:p14="http://schemas.microsoft.com/office/powerpoint/2010/main" val="3062510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1EF7A2-70B0-46CB-88F8-584B7C574315}" type="slidenum">
              <a:rPr lang="en-US"/>
              <a:pPr>
                <a:defRPr/>
              </a:pPr>
              <a:t>‹#›</a:t>
            </a:fld>
            <a:endParaRPr lang="en-US"/>
          </a:p>
        </p:txBody>
      </p:sp>
    </p:spTree>
    <p:extLst>
      <p:ext uri="{BB962C8B-B14F-4D97-AF65-F5344CB8AC3E}">
        <p14:creationId xmlns:p14="http://schemas.microsoft.com/office/powerpoint/2010/main" val="9869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C41CBA-4FE1-4F56-9A2E-05B21FFAD36F}" type="slidenum">
              <a:rPr lang="en-US"/>
              <a:pPr>
                <a:defRPr/>
              </a:pPr>
              <a:t>‹#›</a:t>
            </a:fld>
            <a:endParaRPr lang="en-US"/>
          </a:p>
        </p:txBody>
      </p:sp>
    </p:spTree>
    <p:extLst>
      <p:ext uri="{BB962C8B-B14F-4D97-AF65-F5344CB8AC3E}">
        <p14:creationId xmlns:p14="http://schemas.microsoft.com/office/powerpoint/2010/main" val="1009650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DC9A23-EF34-4507-AEEC-A669F1BD9A1D}" type="slidenum">
              <a:rPr lang="en-US"/>
              <a:pPr>
                <a:defRPr/>
              </a:pPr>
              <a:t>‹#›</a:t>
            </a:fld>
            <a:endParaRPr lang="en-US"/>
          </a:p>
        </p:txBody>
      </p:sp>
    </p:spTree>
    <p:extLst>
      <p:ext uri="{BB962C8B-B14F-4D97-AF65-F5344CB8AC3E}">
        <p14:creationId xmlns:p14="http://schemas.microsoft.com/office/powerpoint/2010/main" val="21057174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A7FF10-62EA-4953-AE71-CDA9634B1C26}" type="slidenum">
              <a:rPr lang="en-US"/>
              <a:pPr>
                <a:defRPr/>
              </a:pPr>
              <a:t>‹#›</a:t>
            </a:fld>
            <a:endParaRPr lang="en-US"/>
          </a:p>
        </p:txBody>
      </p:sp>
    </p:spTree>
    <p:extLst>
      <p:ext uri="{BB962C8B-B14F-4D97-AF65-F5344CB8AC3E}">
        <p14:creationId xmlns:p14="http://schemas.microsoft.com/office/powerpoint/2010/main" val="1832367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8087D9-B0CC-4AEC-B866-CA235DCD99EF}" type="slidenum">
              <a:rPr lang="en-US"/>
              <a:pPr>
                <a:defRPr/>
              </a:pPr>
              <a:t>‹#›</a:t>
            </a:fld>
            <a:endParaRPr lang="en-US"/>
          </a:p>
        </p:txBody>
      </p:sp>
    </p:spTree>
    <p:extLst>
      <p:ext uri="{BB962C8B-B14F-4D97-AF65-F5344CB8AC3E}">
        <p14:creationId xmlns:p14="http://schemas.microsoft.com/office/powerpoint/2010/main" val="27385209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B3CDC0-D6FE-4E18-9176-65BA1422C791}" type="slidenum">
              <a:rPr lang="en-US"/>
              <a:pPr>
                <a:defRPr/>
              </a:pPr>
              <a:t>‹#›</a:t>
            </a:fld>
            <a:endParaRPr lang="en-US"/>
          </a:p>
        </p:txBody>
      </p:sp>
    </p:spTree>
    <p:extLst>
      <p:ext uri="{BB962C8B-B14F-4D97-AF65-F5344CB8AC3E}">
        <p14:creationId xmlns:p14="http://schemas.microsoft.com/office/powerpoint/2010/main" val="1355258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C99C51-BCF1-4BEB-811D-FAAFCC2BF0C0}" type="slidenum">
              <a:rPr lang="en-US"/>
              <a:pPr>
                <a:defRPr/>
              </a:pPr>
              <a:t>‹#›</a:t>
            </a:fld>
            <a:endParaRPr lang="en-US"/>
          </a:p>
        </p:txBody>
      </p:sp>
    </p:spTree>
    <p:extLst>
      <p:ext uri="{BB962C8B-B14F-4D97-AF65-F5344CB8AC3E}">
        <p14:creationId xmlns:p14="http://schemas.microsoft.com/office/powerpoint/2010/main" val="1578814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4110A8-C9EE-4588-B479-C3265DA92B25}" type="slidenum">
              <a:rPr lang="en-US"/>
              <a:pPr>
                <a:defRPr/>
              </a:pPr>
              <a:t>‹#›</a:t>
            </a:fld>
            <a:endParaRPr lang="en-US"/>
          </a:p>
        </p:txBody>
      </p:sp>
    </p:spTree>
    <p:extLst>
      <p:ext uri="{BB962C8B-B14F-4D97-AF65-F5344CB8AC3E}">
        <p14:creationId xmlns:p14="http://schemas.microsoft.com/office/powerpoint/2010/main" val="187287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04800"/>
            <a:ext cx="2057400" cy="64008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304800"/>
            <a:ext cx="6019800" cy="6400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A12F96-6499-4B2C-A4DF-AED5C9F2699E}" type="slidenum">
              <a:rPr lang="en-US"/>
              <a:pPr>
                <a:defRPr/>
              </a:pPr>
              <a:t>‹#›</a:t>
            </a:fld>
            <a:endParaRPr lang="en-US"/>
          </a:p>
        </p:txBody>
      </p:sp>
    </p:spTree>
    <p:extLst>
      <p:ext uri="{BB962C8B-B14F-4D97-AF65-F5344CB8AC3E}">
        <p14:creationId xmlns:p14="http://schemas.microsoft.com/office/powerpoint/2010/main" val="1111992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67FC48-14B3-4AED-B6EE-2B8A3A416543}" type="slidenum">
              <a:rPr lang="en-US"/>
              <a:pPr>
                <a:defRPr/>
              </a:pPr>
              <a:t>‹#›</a:t>
            </a:fld>
            <a:endParaRPr lang="en-US"/>
          </a:p>
        </p:txBody>
      </p:sp>
    </p:spTree>
    <p:extLst>
      <p:ext uri="{BB962C8B-B14F-4D97-AF65-F5344CB8AC3E}">
        <p14:creationId xmlns:p14="http://schemas.microsoft.com/office/powerpoint/2010/main" val="7529981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70837E-3A31-4993-818E-B30590EDFC21}" type="slidenum">
              <a:rPr lang="en-US"/>
              <a:pPr>
                <a:defRPr/>
              </a:pPr>
              <a:t>‹#›</a:t>
            </a:fld>
            <a:endParaRPr lang="en-US"/>
          </a:p>
        </p:txBody>
      </p:sp>
    </p:spTree>
    <p:extLst>
      <p:ext uri="{BB962C8B-B14F-4D97-AF65-F5344CB8AC3E}">
        <p14:creationId xmlns:p14="http://schemas.microsoft.com/office/powerpoint/2010/main" val="1500444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ACECA-DA6E-440F-BB08-C6B1FC04A821}" type="slidenum">
              <a:rPr lang="en-US"/>
              <a:pPr>
                <a:defRPr/>
              </a:pPr>
              <a:t>‹#›</a:t>
            </a:fld>
            <a:endParaRPr lang="en-US"/>
          </a:p>
        </p:txBody>
      </p:sp>
    </p:spTree>
    <p:extLst>
      <p:ext uri="{BB962C8B-B14F-4D97-AF65-F5344CB8AC3E}">
        <p14:creationId xmlns:p14="http://schemas.microsoft.com/office/powerpoint/2010/main" val="387925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5F4CD2-625C-4D0A-96F4-58EDD74FEAA9}" type="slidenum">
              <a:rPr lang="en-US"/>
              <a:pPr>
                <a:defRPr/>
              </a:pPr>
              <a:t>‹#›</a:t>
            </a:fld>
            <a:endParaRPr lang="en-US"/>
          </a:p>
        </p:txBody>
      </p:sp>
    </p:spTree>
    <p:extLst>
      <p:ext uri="{BB962C8B-B14F-4D97-AF65-F5344CB8AC3E}">
        <p14:creationId xmlns:p14="http://schemas.microsoft.com/office/powerpoint/2010/main" val="1463664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CEEC3B-CA92-43A0-ABBE-AD178451245D}" type="slidenum">
              <a:rPr lang="en-US"/>
              <a:pPr>
                <a:defRPr/>
              </a:pPr>
              <a:t>‹#›</a:t>
            </a:fld>
            <a:endParaRPr lang="en-US"/>
          </a:p>
        </p:txBody>
      </p:sp>
    </p:spTree>
    <p:extLst>
      <p:ext uri="{BB962C8B-B14F-4D97-AF65-F5344CB8AC3E}">
        <p14:creationId xmlns:p14="http://schemas.microsoft.com/office/powerpoint/2010/main" val="9503775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2DB0D8-1FB5-4141-A786-3BAABE396AF1}" type="slidenum">
              <a:rPr lang="en-US"/>
              <a:pPr>
                <a:defRPr/>
              </a:pPr>
              <a:t>‹#›</a:t>
            </a:fld>
            <a:endParaRPr lang="en-US"/>
          </a:p>
        </p:txBody>
      </p:sp>
    </p:spTree>
    <p:extLst>
      <p:ext uri="{BB962C8B-B14F-4D97-AF65-F5344CB8AC3E}">
        <p14:creationId xmlns:p14="http://schemas.microsoft.com/office/powerpoint/2010/main" val="36999523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DB0890-10A4-4847-9466-FAED1D53D42F}" type="slidenum">
              <a:rPr lang="en-US"/>
              <a:pPr>
                <a:defRPr/>
              </a:pPr>
              <a:t>‹#›</a:t>
            </a:fld>
            <a:endParaRPr lang="en-US"/>
          </a:p>
        </p:txBody>
      </p:sp>
    </p:spTree>
    <p:extLst>
      <p:ext uri="{BB962C8B-B14F-4D97-AF65-F5344CB8AC3E}">
        <p14:creationId xmlns:p14="http://schemas.microsoft.com/office/powerpoint/2010/main" val="1626454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F14B29-BB10-481C-A6A2-DF405EFE0398}" type="slidenum">
              <a:rPr lang="en-US"/>
              <a:pPr>
                <a:defRPr/>
              </a:pPr>
              <a:t>‹#›</a:t>
            </a:fld>
            <a:endParaRPr lang="en-US"/>
          </a:p>
        </p:txBody>
      </p:sp>
    </p:spTree>
    <p:extLst>
      <p:ext uri="{BB962C8B-B14F-4D97-AF65-F5344CB8AC3E}">
        <p14:creationId xmlns:p14="http://schemas.microsoft.com/office/powerpoint/2010/main" val="10064735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EEBEC4-AC71-4CC7-AEF6-B71BE6C89B39}" type="slidenum">
              <a:rPr lang="en-US"/>
              <a:pPr>
                <a:defRPr/>
              </a:pPr>
              <a:t>‹#›</a:t>
            </a:fld>
            <a:endParaRPr lang="en-US"/>
          </a:p>
        </p:txBody>
      </p:sp>
    </p:spTree>
    <p:extLst>
      <p:ext uri="{BB962C8B-B14F-4D97-AF65-F5344CB8AC3E}">
        <p14:creationId xmlns:p14="http://schemas.microsoft.com/office/powerpoint/2010/main" val="688520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B85321-82B9-40CB-B68F-A8D776FAD226}" type="slidenum">
              <a:rPr lang="en-US"/>
              <a:pPr>
                <a:defRPr/>
              </a:pPr>
              <a:t>‹#›</a:t>
            </a:fld>
            <a:endParaRPr lang="en-US"/>
          </a:p>
        </p:txBody>
      </p:sp>
    </p:spTree>
    <p:extLst>
      <p:ext uri="{BB962C8B-B14F-4D97-AF65-F5344CB8AC3E}">
        <p14:creationId xmlns:p14="http://schemas.microsoft.com/office/powerpoint/2010/main" val="30188761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4A0BAB-12D9-443D-9121-7E82498183E3}" type="slidenum">
              <a:rPr lang="en-US"/>
              <a:pPr>
                <a:defRPr/>
              </a:pPr>
              <a:t>‹#›</a:t>
            </a:fld>
            <a:endParaRPr lang="en-US"/>
          </a:p>
        </p:txBody>
      </p:sp>
    </p:spTree>
    <p:extLst>
      <p:ext uri="{BB962C8B-B14F-4D97-AF65-F5344CB8AC3E}">
        <p14:creationId xmlns:p14="http://schemas.microsoft.com/office/powerpoint/2010/main" val="23307717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5B00D6-4BD0-4B17-8F0C-64F3AAF73303}" type="slidenum">
              <a:rPr lang="en-US"/>
              <a:pPr>
                <a:defRPr/>
              </a:pPr>
              <a:t>‹#›</a:t>
            </a:fld>
            <a:endParaRPr lang="en-US"/>
          </a:p>
        </p:txBody>
      </p:sp>
    </p:spTree>
    <p:extLst>
      <p:ext uri="{BB962C8B-B14F-4D97-AF65-F5344CB8AC3E}">
        <p14:creationId xmlns:p14="http://schemas.microsoft.com/office/powerpoint/2010/main" val="34160899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DDCDF1-D270-4E53-9775-1264EE550342}" type="slidenum">
              <a:rPr lang="en-US"/>
              <a:pPr>
                <a:defRPr/>
              </a:pPr>
              <a:t>‹#›</a:t>
            </a:fld>
            <a:endParaRPr lang="en-US"/>
          </a:p>
        </p:txBody>
      </p:sp>
    </p:spTree>
    <p:extLst>
      <p:ext uri="{BB962C8B-B14F-4D97-AF65-F5344CB8AC3E}">
        <p14:creationId xmlns:p14="http://schemas.microsoft.com/office/powerpoint/2010/main" val="34828048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169BEF-AB4B-4A7F-953C-DD6442C0A656}" type="slidenum">
              <a:rPr lang="en-US"/>
              <a:pPr>
                <a:defRPr/>
              </a:pPr>
              <a:t>‹#›</a:t>
            </a:fld>
            <a:endParaRPr lang="en-US"/>
          </a:p>
        </p:txBody>
      </p:sp>
    </p:spTree>
    <p:extLst>
      <p:ext uri="{BB962C8B-B14F-4D97-AF65-F5344CB8AC3E}">
        <p14:creationId xmlns:p14="http://schemas.microsoft.com/office/powerpoint/2010/main" val="366155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A90514-A718-47FB-9436-C08F755E6323}" type="slidenum">
              <a:rPr lang="en-US"/>
              <a:pPr>
                <a:defRPr/>
              </a:pPr>
              <a:t>‹#›</a:t>
            </a:fld>
            <a:endParaRPr lang="en-US"/>
          </a:p>
        </p:txBody>
      </p:sp>
    </p:spTree>
    <p:extLst>
      <p:ext uri="{BB962C8B-B14F-4D97-AF65-F5344CB8AC3E}">
        <p14:creationId xmlns:p14="http://schemas.microsoft.com/office/powerpoint/2010/main" val="18471222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5445A-9B40-4252-8E83-5C1692001F31}" type="slidenum">
              <a:rPr lang="en-US"/>
              <a:pPr>
                <a:defRPr/>
              </a:pPr>
              <a:t>‹#›</a:t>
            </a:fld>
            <a:endParaRPr lang="en-US"/>
          </a:p>
        </p:txBody>
      </p:sp>
    </p:spTree>
    <p:extLst>
      <p:ext uri="{BB962C8B-B14F-4D97-AF65-F5344CB8AC3E}">
        <p14:creationId xmlns:p14="http://schemas.microsoft.com/office/powerpoint/2010/main" val="26923715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F646BB-2112-49D7-87AE-1B0055497338}" type="slidenum">
              <a:rPr lang="en-US"/>
              <a:pPr>
                <a:defRPr/>
              </a:pPr>
              <a:t>‹#›</a:t>
            </a:fld>
            <a:endParaRPr lang="en-US"/>
          </a:p>
        </p:txBody>
      </p:sp>
    </p:spTree>
    <p:extLst>
      <p:ext uri="{BB962C8B-B14F-4D97-AF65-F5344CB8AC3E}">
        <p14:creationId xmlns:p14="http://schemas.microsoft.com/office/powerpoint/2010/main" val="1102809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A3A42A-F182-4EEC-91CC-0F0F475110DC}" type="slidenum">
              <a:rPr lang="en-US"/>
              <a:pPr>
                <a:defRPr/>
              </a:pPr>
              <a:t>‹#›</a:t>
            </a:fld>
            <a:endParaRPr lang="en-US"/>
          </a:p>
        </p:txBody>
      </p:sp>
    </p:spTree>
    <p:extLst>
      <p:ext uri="{BB962C8B-B14F-4D97-AF65-F5344CB8AC3E}">
        <p14:creationId xmlns:p14="http://schemas.microsoft.com/office/powerpoint/2010/main" val="26604674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4FB16A-3707-40ED-A721-108A3316F11A}" type="slidenum">
              <a:rPr lang="en-US"/>
              <a:pPr>
                <a:defRPr/>
              </a:pPr>
              <a:t>‹#›</a:t>
            </a:fld>
            <a:endParaRPr lang="en-US"/>
          </a:p>
        </p:txBody>
      </p:sp>
    </p:spTree>
    <p:extLst>
      <p:ext uri="{BB962C8B-B14F-4D97-AF65-F5344CB8AC3E}">
        <p14:creationId xmlns:p14="http://schemas.microsoft.com/office/powerpoint/2010/main" val="39582479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46A53-CF37-44A3-AEB2-FDBA138DF623}" type="slidenum">
              <a:rPr lang="en-US"/>
              <a:pPr>
                <a:defRPr/>
              </a:pPr>
              <a:t>‹#›</a:t>
            </a:fld>
            <a:endParaRPr lang="en-US"/>
          </a:p>
        </p:txBody>
      </p:sp>
    </p:spTree>
    <p:extLst>
      <p:ext uri="{BB962C8B-B14F-4D97-AF65-F5344CB8AC3E}">
        <p14:creationId xmlns:p14="http://schemas.microsoft.com/office/powerpoint/2010/main" val="42716408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0571D1-7F5C-4415-9359-C6EFC787F8F8}" type="slidenum">
              <a:rPr lang="en-US"/>
              <a:pPr>
                <a:defRPr/>
              </a:pPr>
              <a:t>‹#›</a:t>
            </a:fld>
            <a:endParaRPr lang="en-US"/>
          </a:p>
        </p:txBody>
      </p:sp>
    </p:spTree>
    <p:extLst>
      <p:ext uri="{BB962C8B-B14F-4D97-AF65-F5344CB8AC3E}">
        <p14:creationId xmlns:p14="http://schemas.microsoft.com/office/powerpoint/2010/main" val="36698881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3798CD-9411-43F3-B468-086FBEC7386D}" type="slidenum">
              <a:rPr lang="en-US"/>
              <a:pPr>
                <a:defRPr/>
              </a:pPr>
              <a:t>‹#›</a:t>
            </a:fld>
            <a:endParaRPr lang="en-US"/>
          </a:p>
        </p:txBody>
      </p:sp>
    </p:spTree>
    <p:extLst>
      <p:ext uri="{BB962C8B-B14F-4D97-AF65-F5344CB8AC3E}">
        <p14:creationId xmlns:p14="http://schemas.microsoft.com/office/powerpoint/2010/main" val="39474449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38114D-043A-4185-B3E0-B652F3E5AF8D}" type="slidenum">
              <a:rPr lang="en-US"/>
              <a:pPr>
                <a:defRPr/>
              </a:pPr>
              <a:t>‹#›</a:t>
            </a:fld>
            <a:endParaRPr lang="en-US"/>
          </a:p>
        </p:txBody>
      </p:sp>
    </p:spTree>
    <p:extLst>
      <p:ext uri="{BB962C8B-B14F-4D97-AF65-F5344CB8AC3E}">
        <p14:creationId xmlns:p14="http://schemas.microsoft.com/office/powerpoint/2010/main" val="29555698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FA7551-BCB1-4A63-BE6C-CAA88BA2FB02}" type="slidenum">
              <a:rPr lang="en-US"/>
              <a:pPr>
                <a:defRPr/>
              </a:pPr>
              <a:t>‹#›</a:t>
            </a:fld>
            <a:endParaRPr lang="en-US"/>
          </a:p>
        </p:txBody>
      </p:sp>
    </p:spTree>
    <p:extLst>
      <p:ext uri="{BB962C8B-B14F-4D97-AF65-F5344CB8AC3E}">
        <p14:creationId xmlns:p14="http://schemas.microsoft.com/office/powerpoint/2010/main" val="8146037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2C1FD5-107F-463D-A8D1-8D5100A38424}" type="slidenum">
              <a:rPr lang="en-US"/>
              <a:pPr>
                <a:defRPr/>
              </a:pPr>
              <a:t>‹#›</a:t>
            </a:fld>
            <a:endParaRPr lang="en-US"/>
          </a:p>
        </p:txBody>
      </p:sp>
    </p:spTree>
    <p:extLst>
      <p:ext uri="{BB962C8B-B14F-4D97-AF65-F5344CB8AC3E}">
        <p14:creationId xmlns:p14="http://schemas.microsoft.com/office/powerpoint/2010/main" val="240966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1C81DA-9158-497C-A414-24F01083F5DC}" type="slidenum">
              <a:rPr lang="en-US"/>
              <a:pPr>
                <a:defRPr/>
              </a:pPr>
              <a:t>‹#›</a:t>
            </a:fld>
            <a:endParaRPr lang="en-US"/>
          </a:p>
        </p:txBody>
      </p:sp>
    </p:spTree>
    <p:extLst>
      <p:ext uri="{BB962C8B-B14F-4D97-AF65-F5344CB8AC3E}">
        <p14:creationId xmlns:p14="http://schemas.microsoft.com/office/powerpoint/2010/main" val="39766846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A0189-CE56-4314-93B8-517F41352386}" type="slidenum">
              <a:rPr lang="en-US"/>
              <a:pPr>
                <a:defRPr/>
              </a:pPr>
              <a:t>‹#›</a:t>
            </a:fld>
            <a:endParaRPr lang="en-US"/>
          </a:p>
        </p:txBody>
      </p:sp>
    </p:spTree>
    <p:extLst>
      <p:ext uri="{BB962C8B-B14F-4D97-AF65-F5344CB8AC3E}">
        <p14:creationId xmlns:p14="http://schemas.microsoft.com/office/powerpoint/2010/main" val="18212857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BD2187-703F-4441-B638-A2D0D4FA1E7E}" type="slidenum">
              <a:rPr lang="en-US"/>
              <a:pPr>
                <a:defRPr/>
              </a:pPr>
              <a:t>‹#›</a:t>
            </a:fld>
            <a:endParaRPr lang="en-US"/>
          </a:p>
        </p:txBody>
      </p:sp>
    </p:spTree>
    <p:extLst>
      <p:ext uri="{BB962C8B-B14F-4D97-AF65-F5344CB8AC3E}">
        <p14:creationId xmlns:p14="http://schemas.microsoft.com/office/powerpoint/2010/main" val="35893853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151D1-1917-4A42-972C-77A7A67C3479}" type="slidenum">
              <a:rPr lang="en-US"/>
              <a:pPr>
                <a:defRPr/>
              </a:pPr>
              <a:t>‹#›</a:t>
            </a:fld>
            <a:endParaRPr lang="en-US"/>
          </a:p>
        </p:txBody>
      </p:sp>
    </p:spTree>
    <p:extLst>
      <p:ext uri="{BB962C8B-B14F-4D97-AF65-F5344CB8AC3E}">
        <p14:creationId xmlns:p14="http://schemas.microsoft.com/office/powerpoint/2010/main" val="38473229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BE9080-76BF-4FB6-9154-5BB4307E21C9}" type="slidenum">
              <a:rPr lang="en-US"/>
              <a:pPr>
                <a:defRPr/>
              </a:pPr>
              <a:t>‹#›</a:t>
            </a:fld>
            <a:endParaRPr lang="en-US"/>
          </a:p>
        </p:txBody>
      </p:sp>
    </p:spTree>
    <p:extLst>
      <p:ext uri="{BB962C8B-B14F-4D97-AF65-F5344CB8AC3E}">
        <p14:creationId xmlns:p14="http://schemas.microsoft.com/office/powerpoint/2010/main" val="17711865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B481270-4600-4C50-94BF-8D12C6C48C15}" type="slidenum">
              <a:rPr lang="en-US"/>
              <a:pPr>
                <a:defRPr/>
              </a:pPr>
              <a:t>‹#›</a:t>
            </a:fld>
            <a:endParaRPr lang="en-US"/>
          </a:p>
        </p:txBody>
      </p:sp>
    </p:spTree>
    <p:extLst>
      <p:ext uri="{BB962C8B-B14F-4D97-AF65-F5344CB8AC3E}">
        <p14:creationId xmlns:p14="http://schemas.microsoft.com/office/powerpoint/2010/main" val="14401130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BC8F83-D93B-4304-9418-F63624A89660}" type="slidenum">
              <a:rPr lang="en-US"/>
              <a:pPr>
                <a:defRPr/>
              </a:pPr>
              <a:t>‹#›</a:t>
            </a:fld>
            <a:endParaRPr lang="en-US"/>
          </a:p>
        </p:txBody>
      </p:sp>
    </p:spTree>
    <p:extLst>
      <p:ext uri="{BB962C8B-B14F-4D97-AF65-F5344CB8AC3E}">
        <p14:creationId xmlns:p14="http://schemas.microsoft.com/office/powerpoint/2010/main" val="32998746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CDCFDE-0728-4DA6-942D-5F82A98C9A52}" type="slidenum">
              <a:rPr lang="en-US"/>
              <a:pPr>
                <a:defRPr/>
              </a:pPr>
              <a:t>‹#›</a:t>
            </a:fld>
            <a:endParaRPr lang="en-US"/>
          </a:p>
        </p:txBody>
      </p:sp>
    </p:spTree>
    <p:extLst>
      <p:ext uri="{BB962C8B-B14F-4D97-AF65-F5344CB8AC3E}">
        <p14:creationId xmlns:p14="http://schemas.microsoft.com/office/powerpoint/2010/main" val="5814622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43123A-0963-400C-AE38-303EAB79617F}" type="slidenum">
              <a:rPr lang="en-US"/>
              <a:pPr>
                <a:defRPr/>
              </a:pPr>
              <a:t>‹#›</a:t>
            </a:fld>
            <a:endParaRPr lang="en-US"/>
          </a:p>
        </p:txBody>
      </p:sp>
    </p:spTree>
    <p:extLst>
      <p:ext uri="{BB962C8B-B14F-4D97-AF65-F5344CB8AC3E}">
        <p14:creationId xmlns:p14="http://schemas.microsoft.com/office/powerpoint/2010/main" val="32118181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2E5F64-29C0-4BFF-A782-B8335C44A446}" type="slidenum">
              <a:rPr lang="en-US"/>
              <a:pPr>
                <a:defRPr/>
              </a:pPr>
              <a:t>‹#›</a:t>
            </a:fld>
            <a:endParaRPr lang="en-US"/>
          </a:p>
        </p:txBody>
      </p:sp>
    </p:spTree>
    <p:extLst>
      <p:ext uri="{BB962C8B-B14F-4D97-AF65-F5344CB8AC3E}">
        <p14:creationId xmlns:p14="http://schemas.microsoft.com/office/powerpoint/2010/main" val="10823697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98DEE-0876-4775-8156-E46F3DE4E469}" type="slidenum">
              <a:rPr lang="en-US"/>
              <a:pPr>
                <a:defRPr/>
              </a:pPr>
              <a:t>‹#›</a:t>
            </a:fld>
            <a:endParaRPr lang="en-US"/>
          </a:p>
        </p:txBody>
      </p:sp>
    </p:spTree>
    <p:extLst>
      <p:ext uri="{BB962C8B-B14F-4D97-AF65-F5344CB8AC3E}">
        <p14:creationId xmlns:p14="http://schemas.microsoft.com/office/powerpoint/2010/main" val="227319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EAA510C-51EF-4F1F-A5ED-4661F4BBE6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6810C91-F58D-47E0-AB9F-2E44462A5A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0243" name="Rectangle 3"/>
          <p:cNvSpPr>
            <a:spLocks noGrp="1" noChangeArrowheads="1"/>
          </p:cNvSpPr>
          <p:nvPr>
            <p:ph type="body" idx="1"/>
          </p:nvPr>
        </p:nvSpPr>
        <p:spPr bwMode="auto">
          <a:xfrm>
            <a:off x="457200" y="4389438"/>
            <a:ext cx="8229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A248726-4C3A-4C5A-A8E6-958A23C4F2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5C2666E-F45F-4497-8155-902AC88FD3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059B2EC-C099-491E-BE7C-3B288F7D91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3315" name="Rectangle 3"/>
          <p:cNvSpPr>
            <a:spLocks noGrp="1" noChangeArrowheads="1"/>
          </p:cNvSpPr>
          <p:nvPr>
            <p:ph type="body" idx="1"/>
          </p:nvPr>
        </p:nvSpPr>
        <p:spPr bwMode="auto">
          <a:xfrm>
            <a:off x="457200" y="4389438"/>
            <a:ext cx="8229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4CDD11A-2CDB-4C7B-9E75-9FCF6B9065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D7E99E3-17FC-47AF-802E-0A068F9D1B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DC935F0-4C4D-4FED-98DE-5BCF8E9CA9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6387" name="Rectangle 3"/>
          <p:cNvSpPr>
            <a:spLocks noGrp="1" noChangeArrowheads="1"/>
          </p:cNvSpPr>
          <p:nvPr>
            <p:ph type="body" idx="1"/>
          </p:nvPr>
        </p:nvSpPr>
        <p:spPr bwMode="auto">
          <a:xfrm>
            <a:off x="457200" y="4389438"/>
            <a:ext cx="8229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D424790-0FA2-4152-9DB1-C957354483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9.jpe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0.jpe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4.jpe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8.xml"/><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2.jpe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73.xml"/><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xml"/><Relationship Id="rId1" Type="http://schemas.openxmlformats.org/officeDocument/2006/relationships/slideLayout" Target="../slideLayouts/slideLayout73.xml"/><Relationship Id="rId5" Type="http://schemas.openxmlformats.org/officeDocument/2006/relationships/image" Target="../media/image43.jpeg"/><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xml"/><Relationship Id="rId1" Type="http://schemas.openxmlformats.org/officeDocument/2006/relationships/slideLayout" Target="../slideLayouts/slideLayout73.xml"/><Relationship Id="rId5" Type="http://schemas.openxmlformats.org/officeDocument/2006/relationships/image" Target="../media/image46.jpeg"/><Relationship Id="rId4" Type="http://schemas.openxmlformats.org/officeDocument/2006/relationships/image" Target="../media/image4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8.xml"/><Relationship Id="rId4" Type="http://schemas.openxmlformats.org/officeDocument/2006/relationships/image" Target="../media/image16.gif"/></Relationships>
</file>

<file path=ppt/slides/_rels/slide6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6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3.xml"/></Relationships>
</file>

<file path=ppt/slides/_rels/slide7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5.jpeg"/><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6.jpeg"/><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7.jpeg"/><Relationship Id="rId1" Type="http://schemas.openxmlformats.org/officeDocument/2006/relationships/slideLayout" Target="../slideLayouts/slideLayout73.xml"/></Relationships>
</file>

<file path=ppt/slides/_rels/slide7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8.jpeg"/><Relationship Id="rId1" Type="http://schemas.openxmlformats.org/officeDocument/2006/relationships/slideLayout" Target="../slideLayouts/slideLayout73.xml"/></Relationships>
</file>

<file path=ppt/slides/_rels/slide7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rot="-417036">
            <a:off x="1187450" y="1557338"/>
            <a:ext cx="6365875" cy="3240087"/>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effectLst>
                  <a:outerShdw dist="35921" dir="2700000" sy="50000" kx="2115830" algn="bl" rotWithShape="0">
                    <a:srgbClr val="C0C0C0">
                      <a:alpha val="79999"/>
                    </a:srgbClr>
                  </a:outerShdw>
                </a:effectLst>
                <a:latin typeface="Arial Black"/>
              </a:rPr>
              <a:t>İKLİM BİLGİSİ</a:t>
            </a:r>
          </a:p>
        </p:txBody>
      </p:sp>
      <p:pic>
        <p:nvPicPr>
          <p:cNvPr id="17411" name="Picture 3" descr="schule00038og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652963"/>
            <a:ext cx="172402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roposfe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620713"/>
            <a:ext cx="7129463" cy="5329237"/>
          </a:xfrm>
          <a:noFill/>
        </p:spPr>
      </p:pic>
      <p:pic>
        <p:nvPicPr>
          <p:cNvPr id="25603" name="Picture 3" descr="att00002fu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252788"/>
            <a:ext cx="133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ircle(in)">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sz="half" idx="1"/>
          </p:nvPr>
        </p:nvSpPr>
        <p:spPr>
          <a:xfrm>
            <a:off x="360363" y="1844675"/>
            <a:ext cx="3851275" cy="4464050"/>
          </a:xfrm>
        </p:spPr>
        <p:txBody>
          <a:bodyPr/>
          <a:lstStyle/>
          <a:p>
            <a:pPr eaLnBrk="1" hangingPunct="1">
              <a:buClr>
                <a:schemeClr val="bg1"/>
              </a:buClr>
              <a:buSzPct val="150000"/>
              <a:buFont typeface="Arial" charset="0"/>
              <a:buChar char="☻"/>
            </a:pPr>
            <a:r>
              <a:rPr lang="tr-TR" altLang="tr-TR" sz="2400" b="1" smtClean="0">
                <a:solidFill>
                  <a:schemeClr val="hlink"/>
                </a:solidFill>
                <a:latin typeface="Comic Sans MS" pitchFamily="66" charset="0"/>
              </a:rPr>
              <a:t>Troposferin üstünde 17-30 km.ler arasındaki tabakadır.</a:t>
            </a:r>
          </a:p>
          <a:p>
            <a:pPr eaLnBrk="1" hangingPunct="1">
              <a:buClr>
                <a:schemeClr val="bg1"/>
              </a:buClr>
              <a:buSzPct val="150000"/>
              <a:buFont typeface="Arial" charset="0"/>
              <a:buChar char="☻"/>
            </a:pPr>
            <a:r>
              <a:rPr lang="tr-TR" altLang="tr-TR" sz="2400" b="1" smtClean="0">
                <a:solidFill>
                  <a:schemeClr val="hlink"/>
                </a:solidFill>
                <a:latin typeface="Comic Sans MS" pitchFamily="66" charset="0"/>
              </a:rPr>
              <a:t>İklim olayları görülmez.</a:t>
            </a:r>
          </a:p>
          <a:p>
            <a:pPr eaLnBrk="1" hangingPunct="1">
              <a:buClr>
                <a:schemeClr val="bg1"/>
              </a:buClr>
              <a:buSzPct val="150000"/>
              <a:buFont typeface="Arial" charset="0"/>
              <a:buChar char="☻"/>
            </a:pPr>
            <a:r>
              <a:rPr lang="tr-TR" altLang="tr-TR" sz="2400" b="1" smtClean="0">
                <a:solidFill>
                  <a:schemeClr val="hlink"/>
                </a:solidFill>
                <a:latin typeface="Comic Sans MS" pitchFamily="66" charset="0"/>
              </a:rPr>
              <a:t>Sıcaklık değişimi azdır.</a:t>
            </a:r>
          </a:p>
          <a:p>
            <a:pPr eaLnBrk="1" hangingPunct="1">
              <a:buClr>
                <a:schemeClr val="bg1"/>
              </a:buClr>
              <a:buSzPct val="150000"/>
              <a:buFontTx/>
              <a:buNone/>
            </a:pPr>
            <a:r>
              <a:rPr lang="tr-TR" altLang="tr-TR" sz="2400" b="1" smtClean="0">
                <a:solidFill>
                  <a:schemeClr val="bg1"/>
                </a:solidFill>
                <a:latin typeface="Comic Sans MS" pitchFamily="66" charset="0"/>
              </a:rPr>
              <a:t> </a:t>
            </a:r>
          </a:p>
        </p:txBody>
      </p:sp>
      <p:sp>
        <p:nvSpPr>
          <p:cNvPr id="34819" name="WordArt 3"/>
          <p:cNvSpPr>
            <a:spLocks noChangeArrowheads="1" noChangeShapeType="1" noTextEdit="1"/>
          </p:cNvSpPr>
          <p:nvPr/>
        </p:nvSpPr>
        <p:spPr bwMode="auto">
          <a:xfrm>
            <a:off x="3686175" y="476250"/>
            <a:ext cx="2109788" cy="9366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tr-TR" sz="3600" kern="10">
                <a:ln w="9525">
                  <a:round/>
                  <a:headEnd/>
                  <a:tailEnd/>
                </a:ln>
                <a:gradFill rotWithShape="1">
                  <a:gsLst>
                    <a:gs pos="0">
                      <a:srgbClr val="FFFFCC"/>
                    </a:gs>
                    <a:gs pos="100000">
                      <a:schemeClr val="bg1"/>
                    </a:gs>
                  </a:gsLst>
                  <a:lin ang="5400000" scaled="1"/>
                </a:gradFill>
                <a:latin typeface="Times New Roman"/>
                <a:cs typeface="Times New Roman"/>
              </a:rPr>
              <a:t>Stratosfer</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060575"/>
            <a:ext cx="2962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schule00044dg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652963"/>
            <a:ext cx="16557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linds(horizontal)">
                                      <p:cBhvr>
                                        <p:cTn id="7" dur="10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diamond(in)">
                                      <p:cBhvr>
                                        <p:cTn id="12" dur="20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4818">
                                            <p:txEl>
                                              <p:pRg st="0" end="0"/>
                                            </p:txEl>
                                          </p:spTgt>
                                        </p:tgtEl>
                                        <p:attrNameLst>
                                          <p:attrName>style.visibility</p:attrName>
                                        </p:attrNameLst>
                                      </p:cBhvr>
                                      <p:to>
                                        <p:strVal val="visible"/>
                                      </p:to>
                                    </p:set>
                                    <p:anim calcmode="lin" valueType="num">
                                      <p:cBhvr additive="base">
                                        <p:cTn id="17" dur="10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48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4818">
                                            <p:txEl>
                                              <p:pRg st="1" end="1"/>
                                            </p:txEl>
                                          </p:spTgt>
                                        </p:tgtEl>
                                        <p:attrNameLst>
                                          <p:attrName>style.visibility</p:attrName>
                                        </p:attrNameLst>
                                      </p:cBhvr>
                                      <p:to>
                                        <p:strVal val="visible"/>
                                      </p:to>
                                    </p:set>
                                    <p:anim calcmode="lin" valueType="num">
                                      <p:cBhvr additive="base">
                                        <p:cTn id="23" dur="10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48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4818">
                                            <p:txEl>
                                              <p:pRg st="2" end="2"/>
                                            </p:txEl>
                                          </p:spTgt>
                                        </p:tgtEl>
                                        <p:attrNameLst>
                                          <p:attrName>style.visibility</p:attrName>
                                        </p:attrNameLst>
                                      </p:cBhvr>
                                      <p:to>
                                        <p:strVal val="visible"/>
                                      </p:to>
                                    </p:set>
                                    <p:anim calcmode="lin" valueType="num">
                                      <p:cBhvr additive="base">
                                        <p:cTn id="29" dur="10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48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3686175" y="476250"/>
            <a:ext cx="2109788" cy="9366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tr-TR" sz="3600" kern="10">
                <a:ln w="9525">
                  <a:round/>
                  <a:headEnd/>
                  <a:tailEnd/>
                </a:ln>
                <a:gradFill rotWithShape="1">
                  <a:gsLst>
                    <a:gs pos="0">
                      <a:srgbClr val="FFFFCC"/>
                    </a:gs>
                    <a:gs pos="100000">
                      <a:schemeClr val="bg1"/>
                    </a:gs>
                  </a:gsLst>
                  <a:lin ang="5400000" scaled="1"/>
                </a:gradFill>
                <a:latin typeface="Times New Roman"/>
                <a:cs typeface="Times New Roman"/>
              </a:rPr>
              <a:t>Ozonosfer</a:t>
            </a:r>
          </a:p>
        </p:txBody>
      </p:sp>
      <p:sp>
        <p:nvSpPr>
          <p:cNvPr id="35843" name="Rectangle 3"/>
          <p:cNvSpPr>
            <a:spLocks noChangeArrowheads="1"/>
          </p:cNvSpPr>
          <p:nvPr/>
        </p:nvSpPr>
        <p:spPr bwMode="auto">
          <a:xfrm>
            <a:off x="360363" y="1341438"/>
            <a:ext cx="38512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Ozon tabakasının iki önemli işlevi vardır: </a:t>
            </a:r>
          </a:p>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Birincisi yeryüzündeki temel ısı dengesine yardımcı olmak, </a:t>
            </a:r>
          </a:p>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ikincisi zararlı UV radyasyonunun yeryüzüne ulaşmasına engel olmak. </a:t>
            </a:r>
          </a:p>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Ozon her iki işlemi de stratosfer tabakasında gerçekleştirir. </a:t>
            </a:r>
          </a:p>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Ozonun yok olması ya doğal (UV radyasyon veya moleküllerin çarpışması) ya da insan kaynaklıdır (kloraflorakarbonlar, vs.).</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205038"/>
            <a:ext cx="29813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10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additive="base">
                                        <p:cTn id="18"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additive="base">
                                        <p:cTn id="24"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5843">
                                            <p:txEl>
                                              <p:pRg st="3" end="3"/>
                                            </p:txEl>
                                          </p:spTgt>
                                        </p:tgtEl>
                                        <p:attrNameLst>
                                          <p:attrName>style.visibility</p:attrName>
                                        </p:attrNameLst>
                                      </p:cBhvr>
                                      <p:to>
                                        <p:strVal val="visible"/>
                                      </p:to>
                                    </p:set>
                                    <p:anim calcmode="lin" valueType="num">
                                      <p:cBhvr additive="base">
                                        <p:cTn id="30"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5843">
                                            <p:txEl>
                                              <p:pRg st="4" end="4"/>
                                            </p:txEl>
                                          </p:spTgt>
                                        </p:tgtEl>
                                        <p:attrNameLst>
                                          <p:attrName>style.visibility</p:attrName>
                                        </p:attrNameLst>
                                      </p:cBhvr>
                                      <p:to>
                                        <p:strVal val="visible"/>
                                      </p:to>
                                    </p:set>
                                    <p:anim calcmode="lin" valueType="num">
                                      <p:cBhvr additive="base">
                                        <p:cTn id="36"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3686175" y="115888"/>
            <a:ext cx="2109788" cy="9366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tr-TR" sz="3600" kern="10">
                <a:ln w="9525">
                  <a:round/>
                  <a:headEnd/>
                  <a:tailEnd/>
                </a:ln>
                <a:gradFill rotWithShape="1">
                  <a:gsLst>
                    <a:gs pos="0">
                      <a:srgbClr val="FFFFCC"/>
                    </a:gs>
                    <a:gs pos="100000">
                      <a:schemeClr val="bg1"/>
                    </a:gs>
                  </a:gsLst>
                  <a:lin ang="5400000" scaled="1"/>
                </a:gradFill>
                <a:latin typeface="Times New Roman"/>
                <a:cs typeface="Times New Roman"/>
              </a:rPr>
              <a:t>Termosfer</a:t>
            </a:r>
          </a:p>
        </p:txBody>
      </p:sp>
      <p:sp>
        <p:nvSpPr>
          <p:cNvPr id="36867" name="Rectangle 3"/>
          <p:cNvSpPr>
            <a:spLocks noChangeArrowheads="1"/>
          </p:cNvSpPr>
          <p:nvPr/>
        </p:nvSpPr>
        <p:spPr bwMode="auto">
          <a:xfrm>
            <a:off x="360363" y="1125538"/>
            <a:ext cx="38512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bg1"/>
              </a:buClr>
              <a:buSzPct val="150000"/>
              <a:buFont typeface="Arial" charset="0"/>
              <a:buChar char="☻"/>
            </a:pPr>
            <a:r>
              <a:rPr lang="tr-TR" altLang="tr-TR" sz="1900" b="1">
                <a:solidFill>
                  <a:schemeClr val="hlink"/>
                </a:solidFill>
                <a:latin typeface="Comic Sans MS" pitchFamily="66" charset="0"/>
              </a:rPr>
              <a:t>80- 90 km.nin üzerinde uzanır. </a:t>
            </a:r>
          </a:p>
          <a:p>
            <a:pPr eaLnBrk="1" hangingPunct="1">
              <a:spcBef>
                <a:spcPct val="20000"/>
              </a:spcBef>
              <a:buClr>
                <a:schemeClr val="bg1"/>
              </a:buClr>
              <a:buSzPct val="150000"/>
              <a:buFont typeface="Arial" charset="0"/>
              <a:buChar char="☻"/>
            </a:pPr>
            <a:r>
              <a:rPr lang="tr-TR" altLang="tr-TR" sz="1900" b="1">
                <a:solidFill>
                  <a:schemeClr val="hlink"/>
                </a:solidFill>
                <a:latin typeface="Comic Sans MS" pitchFamily="66" charset="0"/>
              </a:rPr>
              <a:t>Hava çok incedir.</a:t>
            </a:r>
          </a:p>
          <a:p>
            <a:pPr eaLnBrk="1" hangingPunct="1">
              <a:spcBef>
                <a:spcPct val="20000"/>
              </a:spcBef>
              <a:buClr>
                <a:schemeClr val="bg1"/>
              </a:buClr>
              <a:buSzPct val="150000"/>
              <a:buFont typeface="Arial" charset="0"/>
              <a:buChar char="☻"/>
            </a:pPr>
            <a:r>
              <a:rPr lang="tr-TR" altLang="tr-TR" sz="1900" b="1">
                <a:solidFill>
                  <a:schemeClr val="hlink"/>
                </a:solidFill>
                <a:latin typeface="Comic Sans MS" pitchFamily="66" charset="0"/>
              </a:rPr>
              <a:t>Sıcaklık yükseklikle artar, sıcaklık çok yüksektir, burada ultraviyole radyasyonu ısıya dönüşmektedir. Bu tabakada sıcaklık 2000 dereceye kadar ulaşmaktadır. </a:t>
            </a:r>
          </a:p>
          <a:p>
            <a:pPr eaLnBrk="1" hangingPunct="1">
              <a:spcBef>
                <a:spcPct val="20000"/>
              </a:spcBef>
              <a:buClr>
                <a:schemeClr val="bg1"/>
              </a:buClr>
              <a:buSzPct val="150000"/>
              <a:buFont typeface="Arial" charset="0"/>
              <a:buChar char="☻"/>
            </a:pPr>
            <a:r>
              <a:rPr lang="tr-TR" altLang="tr-TR" sz="1900" b="1">
                <a:solidFill>
                  <a:schemeClr val="hlink"/>
                </a:solidFill>
                <a:latin typeface="Comic Sans MS" pitchFamily="66" charset="0"/>
              </a:rPr>
              <a:t>100-200 km.lerde atmosferdeki temel bileşenlerden nitrojen ve oksijen bulunmaktadır. Oksijen UV radyasyonunu absorbe etmektedir ve büyük miktarda kinetik enerji ortaya çıkmaktadır.</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133600"/>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heel(4)">
                                      <p:cBhvr>
                                        <p:cTn id="7" dur="1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6867">
                                            <p:txEl>
                                              <p:pRg st="3" end="3"/>
                                            </p:txEl>
                                          </p:spTgt>
                                        </p:tgtEl>
                                        <p:attrNameLst>
                                          <p:attrName>style.visibility</p:attrName>
                                        </p:attrNameLst>
                                      </p:cBhvr>
                                      <p:to>
                                        <p:strVal val="visible"/>
                                      </p:to>
                                    </p:set>
                                    <p:anim calcmode="lin" valueType="num">
                                      <p:cBhvr additive="base">
                                        <p:cTn id="30"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68288" y="333375"/>
            <a:ext cx="8610600" cy="457200"/>
          </a:xfrm>
          <a:prstGeom prst="rect">
            <a:avLst/>
          </a:prstGeom>
          <a:noFill/>
          <a:ln w="9525">
            <a:noFill/>
            <a:miter lim="800000"/>
            <a:headEnd/>
            <a:tailEnd/>
          </a:ln>
          <a:effectLst/>
        </p:spPr>
        <p:txBody>
          <a:bodyPr wrap="none">
            <a:spAutoFit/>
          </a:bodyPr>
          <a:lstStyle/>
          <a:p>
            <a:pPr algn="ctr">
              <a:defRPr/>
            </a:pPr>
            <a:r>
              <a:rPr lang="tr-TR" sz="2400" b="1">
                <a:solidFill>
                  <a:schemeClr val="accent1"/>
                </a:solidFill>
                <a:effectLst>
                  <a:outerShdw blurRad="38100" dist="38100" dir="2700000" algn="tl">
                    <a:srgbClr val="000000"/>
                  </a:outerShdw>
                </a:effectLst>
                <a:latin typeface="Comic Sans MS" pitchFamily="66" charset="0"/>
              </a:rPr>
              <a:t>Termosfer tabakası ikiye ayrılır: İyonosfer ve Eksosfer.</a:t>
            </a:r>
          </a:p>
        </p:txBody>
      </p:sp>
      <p:sp>
        <p:nvSpPr>
          <p:cNvPr id="37891" name="WordArt 3"/>
          <p:cNvSpPr>
            <a:spLocks noChangeArrowheads="1" noChangeShapeType="1" noTextEdit="1"/>
          </p:cNvSpPr>
          <p:nvPr/>
        </p:nvSpPr>
        <p:spPr bwMode="auto">
          <a:xfrm>
            <a:off x="611188" y="1052513"/>
            <a:ext cx="2109787"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3600" kern="10">
                <a:gradFill rotWithShape="1">
                  <a:gsLst>
                    <a:gs pos="0">
                      <a:srgbClr val="663300"/>
                    </a:gs>
                    <a:gs pos="100000">
                      <a:schemeClr val="bg1"/>
                    </a:gs>
                  </a:gsLst>
                  <a:lin ang="5400000" scaled="1"/>
                </a:gradFill>
                <a:effectLst>
                  <a:outerShdw dist="53882" dir="2700000" algn="ctr" rotWithShape="0">
                    <a:srgbClr val="C0C0C0">
                      <a:alpha val="79999"/>
                    </a:srgbClr>
                  </a:outerShdw>
                </a:effectLst>
                <a:latin typeface="Times New Roman"/>
                <a:cs typeface="Times New Roman"/>
              </a:rPr>
              <a:t>İyonosfer</a:t>
            </a:r>
          </a:p>
        </p:txBody>
      </p:sp>
      <p:sp>
        <p:nvSpPr>
          <p:cNvPr id="37892" name="Rectangle 4"/>
          <p:cNvSpPr>
            <a:spLocks noChangeArrowheads="1"/>
          </p:cNvSpPr>
          <p:nvPr/>
        </p:nvSpPr>
        <p:spPr bwMode="auto">
          <a:xfrm>
            <a:off x="360363" y="1844675"/>
            <a:ext cx="38512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Bu tabaka termosferin alt bölümüdür, </a:t>
            </a:r>
          </a:p>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80 ila 550 km arasında yer alır. </a:t>
            </a:r>
          </a:p>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Gaz partikülleri güneşten gelen ultraviyole ve X-ray radyasyonunu absorbe eder. </a:t>
            </a:r>
          </a:p>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Gaz partikülleri elektrik yüklenir (iyonlar). Radyo dalgaları bu seviyeden yeryüzüne döner. </a:t>
            </a:r>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565400"/>
            <a:ext cx="3876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0" fill="hold"/>
                                        <p:tgtEl>
                                          <p:spTgt spid="37890"/>
                                        </p:tgtEl>
                                        <p:attrNameLst>
                                          <p:attrName>ppt_x</p:attrName>
                                        </p:attrNameLst>
                                      </p:cBhvr>
                                      <p:tavLst>
                                        <p:tav tm="0">
                                          <p:val>
                                            <p:strVal val="#ppt_x"/>
                                          </p:val>
                                        </p:tav>
                                        <p:tav tm="100000">
                                          <p:val>
                                            <p:strVal val="#ppt_x"/>
                                          </p:val>
                                        </p:tav>
                                      </p:tavLst>
                                    </p:anim>
                                    <p:anim calcmode="lin" valueType="num">
                                      <p:cBhvr additive="base">
                                        <p:cTn id="8" dur="50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blinds(horizontal)">
                                      <p:cBhvr>
                                        <p:cTn id="13" dur="1000"/>
                                        <p:tgtEl>
                                          <p:spTgt spid="378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7893"/>
                                        </p:tgtEl>
                                        <p:attrNameLst>
                                          <p:attrName>style.visibility</p:attrName>
                                        </p:attrNameLst>
                                      </p:cBhvr>
                                      <p:to>
                                        <p:strVal val="visible"/>
                                      </p:to>
                                    </p:set>
                                    <p:anim calcmode="lin" valueType="num">
                                      <p:cBhvr additive="base">
                                        <p:cTn id="18" dur="1000" fill="hold"/>
                                        <p:tgtEl>
                                          <p:spTgt spid="37893"/>
                                        </p:tgtEl>
                                        <p:attrNameLst>
                                          <p:attrName>ppt_x</p:attrName>
                                        </p:attrNameLst>
                                      </p:cBhvr>
                                      <p:tavLst>
                                        <p:tav tm="0">
                                          <p:val>
                                            <p:strVal val="#ppt_x"/>
                                          </p:val>
                                        </p:tav>
                                        <p:tav tm="100000">
                                          <p:val>
                                            <p:strVal val="#ppt_x"/>
                                          </p:val>
                                        </p:tav>
                                      </p:tavLst>
                                    </p:anim>
                                    <p:anim calcmode="lin" valueType="num">
                                      <p:cBhvr additive="base">
                                        <p:cTn id="19" dur="10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7892">
                                            <p:txEl>
                                              <p:pRg st="0" end="0"/>
                                            </p:txEl>
                                          </p:spTgt>
                                        </p:tgtEl>
                                        <p:attrNameLst>
                                          <p:attrName>style.visibility</p:attrName>
                                        </p:attrNameLst>
                                      </p:cBhvr>
                                      <p:to>
                                        <p:strVal val="visible"/>
                                      </p:to>
                                    </p:set>
                                    <p:anim calcmode="lin" valueType="num">
                                      <p:cBhvr additive="base">
                                        <p:cTn id="24"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78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7892">
                                            <p:txEl>
                                              <p:pRg st="1" end="1"/>
                                            </p:txEl>
                                          </p:spTgt>
                                        </p:tgtEl>
                                        <p:attrNameLst>
                                          <p:attrName>style.visibility</p:attrName>
                                        </p:attrNameLst>
                                      </p:cBhvr>
                                      <p:to>
                                        <p:strVal val="visible"/>
                                      </p:to>
                                    </p:set>
                                    <p:anim calcmode="lin" valueType="num">
                                      <p:cBhvr additive="base">
                                        <p:cTn id="30" dur="1000" fill="hold"/>
                                        <p:tgtEl>
                                          <p:spTgt spid="37892">
                                            <p:txEl>
                                              <p:pRg st="1" end="1"/>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78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7892">
                                            <p:txEl>
                                              <p:pRg st="2" end="2"/>
                                            </p:txEl>
                                          </p:spTgt>
                                        </p:tgtEl>
                                        <p:attrNameLst>
                                          <p:attrName>style.visibility</p:attrName>
                                        </p:attrNameLst>
                                      </p:cBhvr>
                                      <p:to>
                                        <p:strVal val="visible"/>
                                      </p:to>
                                    </p:set>
                                    <p:anim calcmode="lin" valueType="num">
                                      <p:cBhvr additive="base">
                                        <p:cTn id="36" dur="1000" fill="hold"/>
                                        <p:tgtEl>
                                          <p:spTgt spid="37892">
                                            <p:txEl>
                                              <p:pRg st="2" end="2"/>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78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7892">
                                            <p:txEl>
                                              <p:pRg st="3" end="3"/>
                                            </p:txEl>
                                          </p:spTgt>
                                        </p:tgtEl>
                                        <p:attrNameLst>
                                          <p:attrName>style.visibility</p:attrName>
                                        </p:attrNameLst>
                                      </p:cBhvr>
                                      <p:to>
                                        <p:strVal val="visible"/>
                                      </p:to>
                                    </p:set>
                                    <p:anim calcmode="lin" valueType="num">
                                      <p:cBhvr additive="base">
                                        <p:cTn id="42" dur="1000" fill="hold"/>
                                        <p:tgtEl>
                                          <p:spTgt spid="37892">
                                            <p:txEl>
                                              <p:pRg st="3" end="3"/>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789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755650" y="549275"/>
            <a:ext cx="2109788"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3600" kern="10">
                <a:gradFill rotWithShape="1">
                  <a:gsLst>
                    <a:gs pos="0">
                      <a:srgbClr val="663300"/>
                    </a:gs>
                    <a:gs pos="100000">
                      <a:schemeClr val="bg1"/>
                    </a:gs>
                  </a:gsLst>
                  <a:lin ang="5400000" scaled="1"/>
                </a:gradFill>
                <a:effectLst>
                  <a:outerShdw dist="53882" dir="2700000" algn="ctr" rotWithShape="0">
                    <a:srgbClr val="C0C0C0">
                      <a:alpha val="79999"/>
                    </a:srgbClr>
                  </a:outerShdw>
                </a:effectLst>
                <a:latin typeface="Times New Roman"/>
                <a:cs typeface="Times New Roman"/>
              </a:rPr>
              <a:t>Eksozfer</a:t>
            </a:r>
          </a:p>
        </p:txBody>
      </p:sp>
      <p:sp>
        <p:nvSpPr>
          <p:cNvPr id="38915" name="Rectangle 3"/>
          <p:cNvSpPr>
            <a:spLocks noChangeArrowheads="1"/>
          </p:cNvSpPr>
          <p:nvPr/>
        </p:nvSpPr>
        <p:spPr bwMode="auto">
          <a:xfrm>
            <a:off x="360363" y="1341438"/>
            <a:ext cx="38512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Eksozfer yer yüzeyinden oldukça uzak mesafede bir bölgedir. </a:t>
            </a:r>
          </a:p>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550 km.den binlerce kilometreye kadar uzanır, genellikle uydular bu bölgede bulunur. </a:t>
            </a:r>
          </a:p>
          <a:p>
            <a:pPr eaLnBrk="1" hangingPunct="1">
              <a:spcBef>
                <a:spcPct val="20000"/>
              </a:spcBef>
              <a:buClr>
                <a:schemeClr val="bg1"/>
              </a:buClr>
              <a:buSzPct val="150000"/>
              <a:buFont typeface="Arial" charset="0"/>
              <a:buChar char="☻"/>
            </a:pPr>
            <a:r>
              <a:rPr lang="tr-TR" altLang="tr-TR" sz="2000" b="1">
                <a:solidFill>
                  <a:schemeClr val="hlink"/>
                </a:solidFill>
                <a:latin typeface="Comic Sans MS" pitchFamily="66" charset="0"/>
              </a:rPr>
              <a:t>Bu bölge yeryüzü atmosferi ile gezegenler arası uzayda bir geçiş zonu olarak adlandırılır.</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989138"/>
            <a:ext cx="2971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schule00044dg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941888"/>
            <a:ext cx="15843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heel(4)">
                                      <p:cBhvr>
                                        <p:cTn id="7" dur="1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additive="base">
                                        <p:cTn id="12" dur="1000" fill="hold"/>
                                        <p:tgtEl>
                                          <p:spTgt spid="38916"/>
                                        </p:tgtEl>
                                        <p:attrNameLst>
                                          <p:attrName>ppt_x</p:attrName>
                                        </p:attrNameLst>
                                      </p:cBhvr>
                                      <p:tavLst>
                                        <p:tav tm="0">
                                          <p:val>
                                            <p:strVal val="#ppt_x"/>
                                          </p:val>
                                        </p:tav>
                                        <p:tav tm="100000">
                                          <p:val>
                                            <p:strVal val="#ppt_x"/>
                                          </p:val>
                                        </p:tav>
                                      </p:tavLst>
                                    </p:anim>
                                    <p:anim calcmode="lin" valueType="num">
                                      <p:cBhvr additive="base">
                                        <p:cTn id="13" dur="10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38917"/>
                                        </p:tgtEl>
                                        <p:attrNameLst>
                                          <p:attrName>style.visibility</p:attrName>
                                        </p:attrNameLst>
                                      </p:cBhvr>
                                      <p:to>
                                        <p:strVal val="visible"/>
                                      </p:to>
                                    </p:set>
                                    <p:animEffect transition="in" filter="diamond(in)">
                                      <p:cBhvr>
                                        <p:cTn id="18" dur="2000"/>
                                        <p:tgtEl>
                                          <p:spTgt spid="389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8915">
                                            <p:txEl>
                                              <p:pRg st="0" end="0"/>
                                            </p:txEl>
                                          </p:spTgt>
                                        </p:tgtEl>
                                        <p:attrNameLst>
                                          <p:attrName>style.visibility</p:attrName>
                                        </p:attrNameLst>
                                      </p:cBhvr>
                                      <p:to>
                                        <p:strVal val="visible"/>
                                      </p:to>
                                    </p:set>
                                    <p:anim calcmode="lin" valueType="num">
                                      <p:cBhvr additive="base">
                                        <p:cTn id="23"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8915">
                                            <p:txEl>
                                              <p:pRg st="1" end="1"/>
                                            </p:txEl>
                                          </p:spTgt>
                                        </p:tgtEl>
                                        <p:attrNameLst>
                                          <p:attrName>style.visibility</p:attrName>
                                        </p:attrNameLst>
                                      </p:cBhvr>
                                      <p:to>
                                        <p:strVal val="visible"/>
                                      </p:to>
                                    </p:set>
                                    <p:anim calcmode="lin" valueType="num">
                                      <p:cBhvr additive="base">
                                        <p:cTn id="29"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8915">
                                            <p:txEl>
                                              <p:pRg st="2" end="2"/>
                                            </p:txEl>
                                          </p:spTgt>
                                        </p:tgtEl>
                                        <p:attrNameLst>
                                          <p:attrName>style.visibility</p:attrName>
                                        </p:attrNameLst>
                                      </p:cBhvr>
                                      <p:to>
                                        <p:strVal val="visible"/>
                                      </p:to>
                                    </p:set>
                                    <p:anim calcmode="lin" valueType="num">
                                      <p:cBhvr additive="base">
                                        <p:cTn id="35"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tr-TR" sz="3600" b="1" smtClean="0">
                <a:solidFill>
                  <a:schemeClr val="bg1"/>
                </a:solidFill>
                <a:effectLst>
                  <a:outerShdw blurRad="38100" dist="38100" dir="2700000" algn="tl">
                    <a:srgbClr val="000000"/>
                  </a:outerShdw>
                </a:effectLst>
                <a:latin typeface="Comic Sans MS" pitchFamily="66" charset="0"/>
              </a:rPr>
              <a:t>ATMOSFERİN FAYDALARI</a:t>
            </a:r>
          </a:p>
        </p:txBody>
      </p:sp>
      <p:sp>
        <p:nvSpPr>
          <p:cNvPr id="31747" name="Rectangle 3"/>
          <p:cNvSpPr>
            <a:spLocks noGrp="1" noChangeArrowheads="1"/>
          </p:cNvSpPr>
          <p:nvPr>
            <p:ph type="body" sz="half" idx="1"/>
          </p:nvPr>
        </p:nvSpPr>
        <p:spPr>
          <a:xfrm>
            <a:off x="358775" y="1844675"/>
            <a:ext cx="3708400" cy="4392613"/>
          </a:xfrm>
        </p:spPr>
        <p:txBody>
          <a:bodyPr/>
          <a:lstStyle/>
          <a:p>
            <a:pPr eaLnBrk="1" hangingPunct="1">
              <a:buClr>
                <a:schemeClr val="bg1"/>
              </a:buClr>
              <a:buSzPct val="150000"/>
              <a:buFont typeface="Wingdings" pitchFamily="2" charset="2"/>
              <a:buChar char="ÿ"/>
            </a:pPr>
            <a:r>
              <a:rPr lang="tr-TR" altLang="tr-TR" sz="3600" b="1" smtClean="0">
                <a:solidFill>
                  <a:schemeClr val="hlink"/>
                </a:solidFill>
                <a:latin typeface="Comic Sans MS" pitchFamily="66" charset="0"/>
              </a:rPr>
              <a:t>İklim olayları meydana gelir.</a:t>
            </a:r>
            <a:endParaRPr lang="tr-TR" altLang="tr-TR" sz="3600" smtClean="0">
              <a:solidFill>
                <a:schemeClr val="hlink"/>
              </a:solidFill>
              <a:latin typeface="Comic Sans MS" pitchFamily="66" charset="0"/>
            </a:endParaRP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341438"/>
            <a:ext cx="39433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5796c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292600"/>
            <a:ext cx="23526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heel(4)">
                                      <p:cBhvr>
                                        <p:cTn id="7"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457200" y="703263"/>
            <a:ext cx="8229600" cy="2078037"/>
          </a:xfrm>
        </p:spPr>
        <p:txBody>
          <a:bodyPr/>
          <a:lstStyle/>
          <a:p>
            <a:pPr eaLnBrk="1" hangingPunct="1">
              <a:buClr>
                <a:schemeClr val="bg1"/>
              </a:buClr>
              <a:buSzPct val="150000"/>
              <a:buFont typeface="Wingdings" pitchFamily="2" charset="2"/>
              <a:buChar char="ÿ"/>
            </a:pPr>
            <a:r>
              <a:rPr lang="tr-TR" altLang="tr-TR" sz="3600" b="1" smtClean="0">
                <a:solidFill>
                  <a:schemeClr val="hlink"/>
                </a:solidFill>
                <a:latin typeface="Comic Sans MS" pitchFamily="66" charset="0"/>
              </a:rPr>
              <a:t>Güneşten gelen ve canlılar için zararlı olan ışınları süzer.</a:t>
            </a:r>
          </a:p>
          <a:p>
            <a:pPr eaLnBrk="1" hangingPunct="1"/>
            <a:endParaRPr lang="tr-TR" altLang="tr-TR" sz="4000" i="1" smtClean="0">
              <a:solidFill>
                <a:schemeClr val="hlink"/>
              </a:solidFill>
              <a:latin typeface="Comic Sans MS" pitchFamily="66" charset="0"/>
            </a:endParaRPr>
          </a:p>
        </p:txBody>
      </p:sp>
      <p:sp>
        <p:nvSpPr>
          <p:cNvPr id="40963" name="Rectangle 3"/>
          <p:cNvSpPr>
            <a:spLocks noRot="1" noChangeArrowheads="1"/>
          </p:cNvSpPr>
          <p:nvPr/>
        </p:nvSpPr>
        <p:spPr bwMode="auto">
          <a:xfrm>
            <a:off x="539750" y="2276475"/>
            <a:ext cx="8540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bg1"/>
              </a:buClr>
              <a:buSzPct val="150000"/>
              <a:buFont typeface="Wingdings" pitchFamily="2" charset="2"/>
              <a:buChar char="ÿ"/>
            </a:pPr>
            <a:r>
              <a:rPr lang="tr-TR" altLang="tr-TR" sz="3600" b="1">
                <a:solidFill>
                  <a:schemeClr val="hlink"/>
                </a:solidFill>
                <a:latin typeface="Comic Sans MS" pitchFamily="66" charset="0"/>
              </a:rPr>
              <a:t>Dünyamızla birlikte dönerek sürtünmeden doğacak yanmayı önler.</a:t>
            </a:r>
          </a:p>
        </p:txBody>
      </p:sp>
      <p:sp>
        <p:nvSpPr>
          <p:cNvPr id="40964" name="Rectangle 4"/>
          <p:cNvSpPr>
            <a:spLocks noRot="1" noChangeArrowheads="1"/>
          </p:cNvSpPr>
          <p:nvPr/>
        </p:nvSpPr>
        <p:spPr bwMode="auto">
          <a:xfrm>
            <a:off x="568325" y="4486275"/>
            <a:ext cx="8540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bg1"/>
              </a:buClr>
              <a:buSzPct val="150000"/>
              <a:buFont typeface="Wingdings" pitchFamily="2" charset="2"/>
              <a:buChar char="ÿ"/>
            </a:pPr>
            <a:r>
              <a:rPr lang="tr-TR" altLang="tr-TR" sz="3600" b="1">
                <a:solidFill>
                  <a:schemeClr val="hlink"/>
                </a:solidFill>
                <a:latin typeface="Comic Sans MS" pitchFamily="66" charset="0"/>
              </a:rPr>
              <a:t>Hayat için gerekli gazları bulundurur.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blinds(horizontal)">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heel(4)">
                                      <p:cBhvr>
                                        <p:cTn id="12" dur="20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64">
                                            <p:txEl>
                                              <p:pRg st="0" end="0"/>
                                            </p:txEl>
                                          </p:spTgt>
                                        </p:tgtEl>
                                        <p:attrNameLst>
                                          <p:attrName>style.visibility</p:attrName>
                                        </p:attrNameLst>
                                      </p:cBhvr>
                                      <p:to>
                                        <p:strVal val="visible"/>
                                      </p:to>
                                    </p:set>
                                    <p:animEffect transition="in" filter="blinds(horizontal)">
                                      <p:cBhvr>
                                        <p:cTn id="17" dur="500"/>
                                        <p:tgtEl>
                                          <p:spTgt spid="409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287338" y="549275"/>
            <a:ext cx="4140200" cy="4560888"/>
          </a:xfrm>
        </p:spPr>
        <p:txBody>
          <a:bodyPr/>
          <a:lstStyle/>
          <a:p>
            <a:pPr eaLnBrk="1" hangingPunct="1">
              <a:buClr>
                <a:schemeClr val="bg1"/>
              </a:buClr>
              <a:buSzPct val="150000"/>
              <a:buFont typeface="Wingdings" pitchFamily="2" charset="2"/>
              <a:buChar char="ÿ"/>
            </a:pPr>
            <a:r>
              <a:rPr lang="tr-TR" altLang="tr-TR" sz="3600" b="1" smtClean="0">
                <a:solidFill>
                  <a:schemeClr val="hlink"/>
                </a:solidFill>
                <a:latin typeface="Comic Sans MS" pitchFamily="66" charset="0"/>
              </a:rPr>
              <a:t>Meteorların yeryüzüne düşmesini engeller.</a:t>
            </a:r>
          </a:p>
          <a:p>
            <a:pPr eaLnBrk="1" hangingPunct="1"/>
            <a:endParaRPr lang="tr-TR" altLang="tr-TR" sz="3600" smtClean="0">
              <a:solidFill>
                <a:schemeClr val="hlink"/>
              </a:solidFill>
              <a:latin typeface="Comic Sans MS" pitchFamily="66" charset="0"/>
            </a:endParaRP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92150"/>
            <a:ext cx="39608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600px-Meteor_bu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284538"/>
            <a:ext cx="40322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34232295mv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53088" y="3933825"/>
            <a:ext cx="22320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heel(4)">
                                      <p:cBhvr>
                                        <p:cTn id="7" dur="20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sz="half" idx="1"/>
          </p:nvPr>
        </p:nvSpPr>
        <p:spPr>
          <a:xfrm>
            <a:off x="539750" y="549275"/>
            <a:ext cx="3851275" cy="4824413"/>
          </a:xfrm>
        </p:spPr>
        <p:txBody>
          <a:bodyPr/>
          <a:lstStyle/>
          <a:p>
            <a:pPr eaLnBrk="1" hangingPunct="1">
              <a:buClr>
                <a:schemeClr val="bg1"/>
              </a:buClr>
              <a:buSzPct val="150000"/>
              <a:buFont typeface="Wingdings" pitchFamily="2" charset="2"/>
              <a:buChar char="ÿ"/>
            </a:pPr>
            <a:r>
              <a:rPr lang="tr-TR" altLang="tr-TR" sz="3600" b="1" smtClean="0">
                <a:solidFill>
                  <a:schemeClr val="hlink"/>
                </a:solidFill>
                <a:latin typeface="Comic Sans MS" pitchFamily="66" charset="0"/>
              </a:rPr>
              <a:t>Dünyamızın aşırı ısınmasını ve soğumasını önler.</a:t>
            </a:r>
          </a:p>
          <a:p>
            <a:pPr eaLnBrk="1" hangingPunct="1"/>
            <a:endParaRPr lang="tr-TR" altLang="tr-TR" sz="4000" i="1" smtClean="0">
              <a:solidFill>
                <a:schemeClr val="bg1"/>
              </a:solidFill>
              <a:latin typeface="Comic Sans MS" pitchFamily="66" charset="0"/>
            </a:endParaRPr>
          </a:p>
        </p:txBody>
      </p:sp>
      <p:pic>
        <p:nvPicPr>
          <p:cNvPr id="34819" name="Picture 4" descr="isinm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765175"/>
            <a:ext cx="3960812" cy="2951163"/>
          </a:xfrm>
          <a:noFill/>
        </p:spPr>
      </p:pic>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860800"/>
            <a:ext cx="39592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heel(4)">
                                      <p:cBhvr>
                                        <p:cTn id="7" dur="20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41313"/>
            <a:ext cx="8229600" cy="1143000"/>
          </a:xfrm>
        </p:spPr>
        <p:txBody>
          <a:bodyPr/>
          <a:lstStyle/>
          <a:p>
            <a:pPr eaLnBrk="1" hangingPunct="1"/>
            <a:r>
              <a:rPr lang="tr-TR" altLang="tr-TR" sz="6000" b="1" i="1" smtClean="0">
                <a:solidFill>
                  <a:schemeClr val="bg1"/>
                </a:solidFill>
                <a:latin typeface="Comic Sans MS" pitchFamily="66" charset="0"/>
              </a:rPr>
              <a:t>İKLİM</a:t>
            </a:r>
          </a:p>
        </p:txBody>
      </p:sp>
      <p:sp>
        <p:nvSpPr>
          <p:cNvPr id="23555" name="Rectangle 3"/>
          <p:cNvSpPr>
            <a:spLocks noGrp="1" noChangeArrowheads="1"/>
          </p:cNvSpPr>
          <p:nvPr>
            <p:ph type="body" idx="4294967295"/>
          </p:nvPr>
        </p:nvSpPr>
        <p:spPr>
          <a:xfrm>
            <a:off x="468313" y="1527175"/>
            <a:ext cx="8540750" cy="4422775"/>
          </a:xfrm>
        </p:spPr>
        <p:txBody>
          <a:bodyPr/>
          <a:lstStyle/>
          <a:p>
            <a:pPr eaLnBrk="1" hangingPunct="1">
              <a:buClr>
                <a:schemeClr val="tx2"/>
              </a:buClr>
              <a:buSzPct val="120000"/>
              <a:buFont typeface="Webdings" pitchFamily="18" charset="2"/>
              <a:buChar char="J"/>
              <a:defRPr/>
            </a:pPr>
            <a:r>
              <a:rPr lang="tr-TR" sz="2800" b="1" i="1" smtClean="0">
                <a:solidFill>
                  <a:schemeClr val="hlink"/>
                </a:solidFill>
                <a:latin typeface="Comic Sans MS" pitchFamily="66" charset="0"/>
              </a:rPr>
              <a:t>Atmosfer olaylarının uzun yıllar gösterdiği ortalama duruma (en az 40-50 yıl) iklim denir.</a:t>
            </a:r>
            <a:r>
              <a:rPr lang="tr-TR" sz="2800" b="1" i="1" smtClean="0">
                <a:solidFill>
                  <a:schemeClr val="hlink"/>
                </a:solidFill>
                <a:effectLst>
                  <a:outerShdw blurRad="38100" dist="38100" dir="2700000" algn="tl">
                    <a:srgbClr val="000000"/>
                  </a:outerShdw>
                </a:effectLst>
                <a:latin typeface="Comic Sans MS" pitchFamily="66" charset="0"/>
              </a:rPr>
              <a:t>Klimatoloji </a:t>
            </a:r>
            <a:r>
              <a:rPr lang="tr-TR" sz="2800" b="1" i="1" smtClean="0">
                <a:solidFill>
                  <a:schemeClr val="hlink"/>
                </a:solidFill>
                <a:latin typeface="Comic Sans MS" pitchFamily="66" charset="0"/>
              </a:rPr>
              <a:t>bilimi tarafından incelenir.</a:t>
            </a:r>
          </a:p>
          <a:p>
            <a:pPr eaLnBrk="1" hangingPunct="1">
              <a:buClr>
                <a:schemeClr val="bg1"/>
              </a:buClr>
              <a:buFont typeface="Wingdings" pitchFamily="2" charset="2"/>
              <a:buChar char="®"/>
              <a:defRPr/>
            </a:pPr>
            <a:r>
              <a:rPr lang="tr-TR" sz="2600" b="1" i="1" smtClean="0">
                <a:solidFill>
                  <a:schemeClr val="hlink"/>
                </a:solidFill>
                <a:latin typeface="Comic Sans MS" pitchFamily="66" charset="0"/>
              </a:rPr>
              <a:t>İklim geniş sahaları kapsar, </a:t>
            </a:r>
          </a:p>
          <a:p>
            <a:pPr eaLnBrk="1" hangingPunct="1">
              <a:buClr>
                <a:schemeClr val="bg1"/>
              </a:buClr>
              <a:buFont typeface="Wingdings" pitchFamily="2" charset="2"/>
              <a:buChar char="®"/>
              <a:defRPr/>
            </a:pPr>
            <a:r>
              <a:rPr lang="tr-TR" sz="2600" b="1" i="1" smtClean="0">
                <a:solidFill>
                  <a:schemeClr val="hlink"/>
                </a:solidFill>
                <a:latin typeface="Comic Sans MS" pitchFamily="66" charset="0"/>
              </a:rPr>
              <a:t>Uzun süreli hava olaylarını inceler.</a:t>
            </a:r>
          </a:p>
          <a:p>
            <a:pPr eaLnBrk="1" hangingPunct="1">
              <a:buClr>
                <a:schemeClr val="bg1"/>
              </a:buClr>
              <a:buFont typeface="Wingdings" pitchFamily="2" charset="2"/>
              <a:buChar char="®"/>
              <a:defRPr/>
            </a:pPr>
            <a:r>
              <a:rPr lang="tr-TR" sz="2600" b="1" i="1" smtClean="0">
                <a:solidFill>
                  <a:schemeClr val="hlink"/>
                </a:solidFill>
                <a:latin typeface="Comic Sans MS" pitchFamily="66" charset="0"/>
              </a:rPr>
              <a:t>İklimde değişkenlik az.</a:t>
            </a:r>
          </a:p>
          <a:p>
            <a:pPr eaLnBrk="1" hangingPunct="1">
              <a:buClr>
                <a:schemeClr val="bg1"/>
              </a:buClr>
              <a:buFont typeface="Wingdings" pitchFamily="2" charset="2"/>
              <a:buChar char="®"/>
              <a:defRPr/>
            </a:pPr>
            <a:r>
              <a:rPr lang="tr-TR" sz="2600" b="1" i="1" smtClean="0">
                <a:solidFill>
                  <a:schemeClr val="hlink"/>
                </a:solidFill>
                <a:latin typeface="Comic Sans MS" pitchFamily="66" charset="0"/>
              </a:rPr>
              <a:t>İklimde kurak, yağışlı, soğuk,gibi ifadeler kullanılır.</a:t>
            </a:r>
          </a:p>
        </p:txBody>
      </p:sp>
      <p:pic>
        <p:nvPicPr>
          <p:cNvPr id="23556" name="Picture 4" descr="schule00044dg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0413" y="5157788"/>
            <a:ext cx="107473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heel(4)">
                                      <p:cBhvr>
                                        <p:cTn id="7" dur="1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diamond(in)">
                                      <p:cBhvr>
                                        <p:cTn id="12" dur="1000"/>
                                        <p:tgtEl>
                                          <p:spTgt spid="23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3555">
                                            <p:txEl>
                                              <p:pRg st="0" end="0"/>
                                            </p:txEl>
                                          </p:spTgt>
                                        </p:tgtEl>
                                        <p:attrNameLst>
                                          <p:attrName>style.visibility</p:attrName>
                                        </p:attrNameLst>
                                      </p:cBhvr>
                                      <p:to>
                                        <p:strVal val="visible"/>
                                      </p:to>
                                    </p:set>
                                    <p:anim calcmode="lin" valueType="num">
                                      <p:cBhvr additive="base">
                                        <p:cTn id="1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3555">
                                            <p:txEl>
                                              <p:pRg st="1" end="1"/>
                                            </p:txEl>
                                          </p:spTgt>
                                        </p:tgtEl>
                                        <p:attrNameLst>
                                          <p:attrName>style.visibility</p:attrName>
                                        </p:attrNameLst>
                                      </p:cBhvr>
                                      <p:to>
                                        <p:strVal val="visible"/>
                                      </p:to>
                                    </p:set>
                                    <p:anim calcmode="lin" valueType="num">
                                      <p:cBhvr additive="base">
                                        <p:cTn id="2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555">
                                            <p:txEl>
                                              <p:pRg st="2" end="2"/>
                                            </p:txEl>
                                          </p:spTgt>
                                        </p:tgtEl>
                                        <p:attrNameLst>
                                          <p:attrName>style.visibility</p:attrName>
                                        </p:attrNameLst>
                                      </p:cBhvr>
                                      <p:to>
                                        <p:strVal val="visible"/>
                                      </p:to>
                                    </p:set>
                                    <p:anim calcmode="lin" valueType="num">
                                      <p:cBhvr additive="base">
                                        <p:cTn id="2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3555">
                                            <p:txEl>
                                              <p:pRg st="3" end="3"/>
                                            </p:txEl>
                                          </p:spTgt>
                                        </p:tgtEl>
                                        <p:attrNameLst>
                                          <p:attrName>style.visibility</p:attrName>
                                        </p:attrNameLst>
                                      </p:cBhvr>
                                      <p:to>
                                        <p:strVal val="visible"/>
                                      </p:to>
                                    </p:set>
                                    <p:anim calcmode="lin" valueType="num">
                                      <p:cBhvr additive="base">
                                        <p:cTn id="3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3555">
                                            <p:txEl>
                                              <p:pRg st="4" end="4"/>
                                            </p:txEl>
                                          </p:spTgt>
                                        </p:tgtEl>
                                        <p:attrNameLst>
                                          <p:attrName>style.visibility</p:attrName>
                                        </p:attrNameLst>
                                      </p:cBhvr>
                                      <p:to>
                                        <p:strVal val="visible"/>
                                      </p:to>
                                    </p:set>
                                    <p:anim calcmode="lin" valueType="num">
                                      <p:cBhvr additive="base">
                                        <p:cTn id="4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sz="half" idx="1"/>
          </p:nvPr>
        </p:nvSpPr>
        <p:spPr>
          <a:xfrm>
            <a:off x="360363" y="549275"/>
            <a:ext cx="3995737" cy="4824413"/>
          </a:xfrm>
        </p:spPr>
        <p:txBody>
          <a:bodyPr/>
          <a:lstStyle/>
          <a:p>
            <a:pPr eaLnBrk="1" hangingPunct="1">
              <a:buClr>
                <a:schemeClr val="bg1"/>
              </a:buClr>
              <a:buSzPct val="150000"/>
              <a:buFont typeface="Wingdings" pitchFamily="2" charset="2"/>
              <a:buChar char="ÿ"/>
            </a:pPr>
            <a:r>
              <a:rPr lang="tr-TR" altLang="tr-TR" sz="3600" b="1" smtClean="0">
                <a:solidFill>
                  <a:schemeClr val="hlink"/>
                </a:solidFill>
                <a:latin typeface="Comic Sans MS" pitchFamily="66" charset="0"/>
              </a:rPr>
              <a:t>Güneş ışınlarının dağılmasını sağlayarak, gölgede kalan yerleri de aydınlatır.</a:t>
            </a:r>
          </a:p>
          <a:p>
            <a:pPr eaLnBrk="1" hangingPunct="1"/>
            <a:endParaRPr lang="tr-TR" altLang="tr-TR" sz="3600" smtClean="0">
              <a:solidFill>
                <a:schemeClr val="hlink"/>
              </a:solidFill>
              <a:latin typeface="Comic Sans MS" pitchFamily="66" charset="0"/>
            </a:endParaRPr>
          </a:p>
        </p:txBody>
      </p:sp>
      <p:pic>
        <p:nvPicPr>
          <p:cNvPr id="35843" name="Picture 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260350"/>
            <a:ext cx="4319588" cy="3816350"/>
          </a:xfrm>
          <a:noFill/>
        </p:spPr>
      </p:pic>
      <p:pic>
        <p:nvPicPr>
          <p:cNvPr id="35844" name="Picture 4" descr="schule00044dg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941888"/>
            <a:ext cx="15843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wheel(4)">
                                      <p:cBhvr>
                                        <p:cTn id="7" dur="2000"/>
                                        <p:tgtEl>
                                          <p:spTgt spid="44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827088" y="1844675"/>
            <a:ext cx="7705725" cy="1944688"/>
          </a:xfrm>
          <a:prstGeom prst="rect">
            <a:avLst/>
          </a:prstGeom>
        </p:spPr>
        <p:txBody>
          <a:bodyPr wrap="none" fromWordArt="1">
            <a:prstTxWarp prst="textFadeUp">
              <a:avLst>
                <a:gd name="adj" fmla="val 9991"/>
              </a:avLst>
            </a:prstTxWarp>
          </a:bodyPr>
          <a:lstStyle/>
          <a:p>
            <a:pPr algn="ctr"/>
            <a:r>
              <a:rPr lang="tr-TR" sz="3600" kern="10">
                <a:ln w="12700">
                  <a:solidFill>
                    <a:srgbClr val="B2B2B2"/>
                  </a:solidFill>
                  <a:round/>
                  <a:headEnd/>
                  <a:tailEnd/>
                </a:ln>
                <a:gradFill rotWithShape="1">
                  <a:gsLst>
                    <a:gs pos="0">
                      <a:srgbClr val="663300"/>
                    </a:gs>
                    <a:gs pos="100000">
                      <a:schemeClr val="bg1"/>
                    </a:gs>
                  </a:gsLst>
                  <a:lin ang="5400000" scaled="1"/>
                </a:gradFill>
                <a:effectLst>
                  <a:outerShdw dist="35921" dir="2700000" sy="50000" rotWithShape="0">
                    <a:srgbClr val="875B0D">
                      <a:alpha val="70000"/>
                    </a:srgbClr>
                  </a:outerShdw>
                </a:effectLst>
                <a:latin typeface="Arial Black"/>
              </a:rPr>
              <a:t>İKLİM ELEMANLARI</a:t>
            </a:r>
          </a:p>
        </p:txBody>
      </p:sp>
      <p:pic>
        <p:nvPicPr>
          <p:cNvPr id="36867" name="Picture 3" descr="3dffqn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0663" y="4187825"/>
            <a:ext cx="133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4)">
                                      <p:cBhvr>
                                        <p:cTn id="7" dur="1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2"/>
          <p:cNvSpPr>
            <a:spLocks noChangeArrowheads="1" noChangeShapeType="1" noTextEdit="1"/>
          </p:cNvSpPr>
          <p:nvPr/>
        </p:nvSpPr>
        <p:spPr bwMode="auto">
          <a:xfrm>
            <a:off x="1403350" y="2924175"/>
            <a:ext cx="6048375" cy="1047750"/>
          </a:xfrm>
          <a:prstGeom prst="rect">
            <a:avLst/>
          </a:prstGeom>
        </p:spPr>
        <p:txBody>
          <a:bodyPr wrap="none" fromWordArt="1">
            <a:prstTxWarp prst="textFadeUp">
              <a:avLst>
                <a:gd name="adj" fmla="val 9991"/>
              </a:avLst>
            </a:prstTxWarp>
          </a:bodyPr>
          <a:lstStyle/>
          <a:p>
            <a:pPr algn="ctr"/>
            <a:r>
              <a:rPr lang="tr-TR" sz="3600" kern="10">
                <a:ln w="12700">
                  <a:solidFill>
                    <a:srgbClr val="B2B2B2"/>
                  </a:solidFill>
                  <a:round/>
                  <a:headEnd/>
                  <a:tailEnd/>
                </a:ln>
                <a:gradFill rotWithShape="1">
                  <a:gsLst>
                    <a:gs pos="0">
                      <a:srgbClr val="520402"/>
                    </a:gs>
                    <a:gs pos="100000">
                      <a:schemeClr val="accent2"/>
                    </a:gs>
                  </a:gsLst>
                  <a:lin ang="5400000" scaled="1"/>
                </a:gradFill>
                <a:effectLst>
                  <a:outerShdw dist="35921" dir="2700000" sy="50000" rotWithShape="0">
                    <a:srgbClr val="875B0D">
                      <a:alpha val="70000"/>
                    </a:srgbClr>
                  </a:outerShdw>
                </a:effectLst>
                <a:latin typeface="Arial Black"/>
              </a:rPr>
              <a:t>SICAKLIK</a:t>
            </a:r>
          </a:p>
        </p:txBody>
      </p:sp>
      <p:pic>
        <p:nvPicPr>
          <p:cNvPr id="37891" name="Picture 3" descr="3d4db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292600"/>
            <a:ext cx="133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77888" y="706438"/>
            <a:ext cx="8158162" cy="777875"/>
          </a:xfrm>
        </p:spPr>
        <p:txBody>
          <a:bodyPr/>
          <a:lstStyle/>
          <a:p>
            <a:pPr eaLnBrk="1" hangingPunct="1"/>
            <a:r>
              <a:rPr lang="tr-TR" altLang="tr-TR" sz="3200" b="1" smtClean="0">
                <a:solidFill>
                  <a:srgbClr val="FF00FF"/>
                </a:solidFill>
                <a:latin typeface="Comic Sans MS" pitchFamily="66" charset="0"/>
              </a:rPr>
              <a:t>SICAKLIĞI  ETKİLEYEN KOŞULLAR</a:t>
            </a:r>
            <a:r>
              <a:rPr lang="tr-TR" altLang="tr-TR" smtClean="0"/>
              <a:t> </a:t>
            </a:r>
          </a:p>
        </p:txBody>
      </p:sp>
      <p:sp>
        <p:nvSpPr>
          <p:cNvPr id="47107" name="Rectangle 3"/>
          <p:cNvSpPr>
            <a:spLocks noGrp="1" noChangeArrowheads="1"/>
          </p:cNvSpPr>
          <p:nvPr>
            <p:ph type="body" sz="half" idx="1"/>
          </p:nvPr>
        </p:nvSpPr>
        <p:spPr>
          <a:xfrm>
            <a:off x="827088" y="1600200"/>
            <a:ext cx="4032250" cy="4525963"/>
          </a:xfrm>
        </p:spPr>
        <p:txBody>
          <a:bodyPr/>
          <a:lstStyle/>
          <a:p>
            <a:pPr eaLnBrk="1" hangingPunct="1">
              <a:buClr>
                <a:srgbClr val="FF00FF"/>
              </a:buClr>
              <a:buFont typeface="Wingdings" pitchFamily="2" charset="2"/>
              <a:buChar char="v"/>
            </a:pPr>
            <a:r>
              <a:rPr lang="tr-TR" altLang="tr-TR" b="1" smtClean="0">
                <a:solidFill>
                  <a:schemeClr val="hlink"/>
                </a:solidFill>
                <a:latin typeface="Comic Sans MS" pitchFamily="66" charset="0"/>
              </a:rPr>
              <a:t>Güneş ışınlarının yere değme açısı</a:t>
            </a:r>
          </a:p>
          <a:p>
            <a:pPr eaLnBrk="1" hangingPunct="1">
              <a:buFontTx/>
              <a:buNone/>
            </a:pPr>
            <a:r>
              <a:rPr lang="tr-TR" altLang="tr-TR" b="1" smtClean="0">
                <a:solidFill>
                  <a:schemeClr val="hlink"/>
                </a:solidFill>
                <a:latin typeface="Comic Sans MS" pitchFamily="66" charset="0"/>
              </a:rPr>
              <a:t>   -enlem</a:t>
            </a:r>
          </a:p>
          <a:p>
            <a:pPr eaLnBrk="1" hangingPunct="1">
              <a:buFontTx/>
              <a:buNone/>
            </a:pPr>
            <a:r>
              <a:rPr lang="tr-TR" altLang="tr-TR" b="1" smtClean="0">
                <a:solidFill>
                  <a:schemeClr val="hlink"/>
                </a:solidFill>
                <a:latin typeface="Comic Sans MS" pitchFamily="66" charset="0"/>
              </a:rPr>
              <a:t>   -mevsimler</a:t>
            </a:r>
          </a:p>
          <a:p>
            <a:pPr eaLnBrk="1" hangingPunct="1">
              <a:buFontTx/>
              <a:buNone/>
            </a:pPr>
            <a:r>
              <a:rPr lang="tr-TR" altLang="tr-TR" b="1" smtClean="0">
                <a:solidFill>
                  <a:schemeClr val="hlink"/>
                </a:solidFill>
                <a:latin typeface="Comic Sans MS" pitchFamily="66" charset="0"/>
              </a:rPr>
              <a:t>   -günün saatleri</a:t>
            </a:r>
          </a:p>
          <a:p>
            <a:pPr eaLnBrk="1" hangingPunct="1">
              <a:buFontTx/>
              <a:buNone/>
            </a:pPr>
            <a:r>
              <a:rPr lang="tr-TR" altLang="tr-TR" b="1" smtClean="0">
                <a:solidFill>
                  <a:schemeClr val="hlink"/>
                </a:solidFill>
                <a:latin typeface="Comic Sans MS" pitchFamily="66" charset="0"/>
              </a:rPr>
              <a:t>   -bakı ve eğim</a:t>
            </a:r>
          </a:p>
          <a:p>
            <a:pPr eaLnBrk="1" hangingPunct="1">
              <a:buFontTx/>
              <a:buNone/>
            </a:pPr>
            <a:endParaRPr lang="tr-TR" altLang="tr-TR" b="1" smtClean="0">
              <a:solidFill>
                <a:schemeClr val="hlink"/>
              </a:solidFill>
              <a:latin typeface="Comic Sans MS" pitchFamily="66" charset="0"/>
            </a:endParaRPr>
          </a:p>
        </p:txBody>
      </p:sp>
      <p:sp>
        <p:nvSpPr>
          <p:cNvPr id="47108" name="Rectangle 4"/>
          <p:cNvSpPr>
            <a:spLocks noGrp="1" noChangeArrowheads="1"/>
          </p:cNvSpPr>
          <p:nvPr>
            <p:ph type="body" sz="half" idx="2"/>
          </p:nvPr>
        </p:nvSpPr>
        <p:spPr>
          <a:xfrm>
            <a:off x="4932363" y="1557338"/>
            <a:ext cx="4032250" cy="4525962"/>
          </a:xfrm>
        </p:spPr>
        <p:txBody>
          <a:bodyPr/>
          <a:lstStyle/>
          <a:p>
            <a:pPr eaLnBrk="1" hangingPunct="1">
              <a:buClr>
                <a:srgbClr val="FF00FF"/>
              </a:buClr>
              <a:buFont typeface="Wingdings" pitchFamily="2" charset="2"/>
              <a:buChar char="v"/>
            </a:pPr>
            <a:r>
              <a:rPr lang="tr-TR" altLang="tr-TR" b="1" smtClean="0">
                <a:solidFill>
                  <a:schemeClr val="hlink"/>
                </a:solidFill>
                <a:latin typeface="Comic Sans MS" pitchFamily="66" charset="0"/>
              </a:rPr>
              <a:t>Yükselti</a:t>
            </a:r>
          </a:p>
          <a:p>
            <a:pPr eaLnBrk="1" hangingPunct="1">
              <a:buClr>
                <a:srgbClr val="FF00FF"/>
              </a:buClr>
              <a:buFont typeface="Wingdings" pitchFamily="2" charset="2"/>
              <a:buChar char="v"/>
            </a:pPr>
            <a:r>
              <a:rPr lang="tr-TR" altLang="tr-TR" b="1" smtClean="0">
                <a:solidFill>
                  <a:schemeClr val="hlink"/>
                </a:solidFill>
                <a:latin typeface="Comic Sans MS" pitchFamily="66" charset="0"/>
              </a:rPr>
              <a:t>Nemlilik</a:t>
            </a:r>
          </a:p>
          <a:p>
            <a:pPr eaLnBrk="1" hangingPunct="1">
              <a:buClr>
                <a:srgbClr val="FF00FF"/>
              </a:buClr>
              <a:buFont typeface="Wingdings" pitchFamily="2" charset="2"/>
              <a:buChar char="v"/>
            </a:pPr>
            <a:r>
              <a:rPr lang="tr-TR" altLang="tr-TR" b="1" smtClean="0">
                <a:solidFill>
                  <a:schemeClr val="hlink"/>
                </a:solidFill>
                <a:latin typeface="Comic Sans MS" pitchFamily="66" charset="0"/>
              </a:rPr>
              <a:t>Kara ve denizlerin ısınma özelliği</a:t>
            </a:r>
          </a:p>
          <a:p>
            <a:pPr eaLnBrk="1" hangingPunct="1">
              <a:buClr>
                <a:srgbClr val="FF00FF"/>
              </a:buClr>
              <a:buFont typeface="Wingdings" pitchFamily="2" charset="2"/>
              <a:buChar char="v"/>
            </a:pPr>
            <a:r>
              <a:rPr lang="tr-TR" altLang="tr-TR" b="1" smtClean="0">
                <a:solidFill>
                  <a:schemeClr val="hlink"/>
                </a:solidFill>
                <a:latin typeface="Comic Sans MS" pitchFamily="66" charset="0"/>
              </a:rPr>
              <a:t>Okyanus akıntıları</a:t>
            </a:r>
          </a:p>
          <a:p>
            <a:pPr eaLnBrk="1" hangingPunct="1">
              <a:buClr>
                <a:srgbClr val="FF00FF"/>
              </a:buClr>
              <a:buFont typeface="Wingdings" pitchFamily="2" charset="2"/>
              <a:buChar char="v"/>
            </a:pPr>
            <a:r>
              <a:rPr lang="tr-TR" altLang="tr-TR" b="1" smtClean="0">
                <a:solidFill>
                  <a:schemeClr val="hlink"/>
                </a:solidFill>
                <a:latin typeface="Comic Sans MS" pitchFamily="66" charset="0"/>
              </a:rPr>
              <a:t>Rüzgarlar</a:t>
            </a:r>
          </a:p>
          <a:p>
            <a:pPr eaLnBrk="1" hangingPunct="1">
              <a:buClr>
                <a:srgbClr val="FF00FF"/>
              </a:buClr>
              <a:buFont typeface="Wingdings" pitchFamily="2" charset="2"/>
              <a:buChar char="v"/>
            </a:pPr>
            <a:r>
              <a:rPr lang="tr-TR" altLang="tr-TR" b="1" smtClean="0">
                <a:solidFill>
                  <a:schemeClr val="hlink"/>
                </a:solidFill>
                <a:latin typeface="Comic Sans MS" pitchFamily="66" charset="0"/>
              </a:rPr>
              <a:t>Yüzeyin özelliği</a:t>
            </a:r>
          </a:p>
        </p:txBody>
      </p:sp>
      <p:pic>
        <p:nvPicPr>
          <p:cNvPr id="38917" name="Picture 5" descr="schule00044dg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941888"/>
            <a:ext cx="15843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amond(in)">
                                      <p:cBhvr>
                                        <p:cTn id="7" dur="10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wheel(4)">
                                      <p:cBhvr>
                                        <p:cTn id="12" dur="20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7" dur="1000"/>
                                        <p:tgtEl>
                                          <p:spTgt spid="471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diamond(in)">
                                      <p:cBhvr>
                                        <p:cTn id="22" dur="2000"/>
                                        <p:tgtEl>
                                          <p:spTgt spid="471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27" dur="1000"/>
                                        <p:tgtEl>
                                          <p:spTgt spid="471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47107">
                                            <p:txEl>
                                              <p:pRg st="4" end="4"/>
                                            </p:txEl>
                                          </p:spTgt>
                                        </p:tgtEl>
                                        <p:attrNameLst>
                                          <p:attrName>style.visibility</p:attrName>
                                        </p:attrNameLst>
                                      </p:cBhvr>
                                      <p:to>
                                        <p:strVal val="visible"/>
                                      </p:to>
                                    </p:set>
                                    <p:animEffect transition="in" filter="diamond(in)">
                                      <p:cBhvr>
                                        <p:cTn id="32" dur="1000"/>
                                        <p:tgtEl>
                                          <p:spTgt spid="471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4" fill="hold" nodeType="clickEffect">
                                  <p:stCondLst>
                                    <p:cond delay="0"/>
                                  </p:stCondLst>
                                  <p:childTnLst>
                                    <p:set>
                                      <p:cBhvr>
                                        <p:cTn id="36" dur="1" fill="hold">
                                          <p:stCondLst>
                                            <p:cond delay="0"/>
                                          </p:stCondLst>
                                        </p:cTn>
                                        <p:tgtEl>
                                          <p:spTgt spid="47108">
                                            <p:txEl>
                                              <p:pRg st="0" end="0"/>
                                            </p:txEl>
                                          </p:spTgt>
                                        </p:tgtEl>
                                        <p:attrNameLst>
                                          <p:attrName>style.visibility</p:attrName>
                                        </p:attrNameLst>
                                      </p:cBhvr>
                                      <p:to>
                                        <p:strVal val="visible"/>
                                      </p:to>
                                    </p:set>
                                    <p:animEffect transition="in" filter="wheel(4)">
                                      <p:cBhvr>
                                        <p:cTn id="37" dur="2000"/>
                                        <p:tgtEl>
                                          <p:spTgt spid="4710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4" fill="hold" nodeType="clickEffect">
                                  <p:stCondLst>
                                    <p:cond delay="0"/>
                                  </p:stCondLst>
                                  <p:childTnLst>
                                    <p:set>
                                      <p:cBhvr>
                                        <p:cTn id="41" dur="1" fill="hold">
                                          <p:stCondLst>
                                            <p:cond delay="0"/>
                                          </p:stCondLst>
                                        </p:cTn>
                                        <p:tgtEl>
                                          <p:spTgt spid="47108">
                                            <p:txEl>
                                              <p:pRg st="1" end="1"/>
                                            </p:txEl>
                                          </p:spTgt>
                                        </p:tgtEl>
                                        <p:attrNameLst>
                                          <p:attrName>style.visibility</p:attrName>
                                        </p:attrNameLst>
                                      </p:cBhvr>
                                      <p:to>
                                        <p:strVal val="visible"/>
                                      </p:to>
                                    </p:set>
                                    <p:animEffect transition="in" filter="wheel(4)">
                                      <p:cBhvr>
                                        <p:cTn id="42" dur="2000"/>
                                        <p:tgtEl>
                                          <p:spTgt spid="47108">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4" fill="hold" nodeType="clickEffect">
                                  <p:stCondLst>
                                    <p:cond delay="0"/>
                                  </p:stCondLst>
                                  <p:childTnLst>
                                    <p:set>
                                      <p:cBhvr>
                                        <p:cTn id="46" dur="1" fill="hold">
                                          <p:stCondLst>
                                            <p:cond delay="0"/>
                                          </p:stCondLst>
                                        </p:cTn>
                                        <p:tgtEl>
                                          <p:spTgt spid="47108">
                                            <p:txEl>
                                              <p:pRg st="2" end="2"/>
                                            </p:txEl>
                                          </p:spTgt>
                                        </p:tgtEl>
                                        <p:attrNameLst>
                                          <p:attrName>style.visibility</p:attrName>
                                        </p:attrNameLst>
                                      </p:cBhvr>
                                      <p:to>
                                        <p:strVal val="visible"/>
                                      </p:to>
                                    </p:set>
                                    <p:animEffect transition="in" filter="wheel(4)">
                                      <p:cBhvr>
                                        <p:cTn id="47" dur="2000"/>
                                        <p:tgtEl>
                                          <p:spTgt spid="47108">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1" presetClass="entr" presetSubtype="4" fill="hold" nodeType="clickEffect">
                                  <p:stCondLst>
                                    <p:cond delay="0"/>
                                  </p:stCondLst>
                                  <p:childTnLst>
                                    <p:set>
                                      <p:cBhvr>
                                        <p:cTn id="51" dur="1" fill="hold">
                                          <p:stCondLst>
                                            <p:cond delay="0"/>
                                          </p:stCondLst>
                                        </p:cTn>
                                        <p:tgtEl>
                                          <p:spTgt spid="47108">
                                            <p:txEl>
                                              <p:pRg st="3" end="3"/>
                                            </p:txEl>
                                          </p:spTgt>
                                        </p:tgtEl>
                                        <p:attrNameLst>
                                          <p:attrName>style.visibility</p:attrName>
                                        </p:attrNameLst>
                                      </p:cBhvr>
                                      <p:to>
                                        <p:strVal val="visible"/>
                                      </p:to>
                                    </p:set>
                                    <p:animEffect transition="in" filter="wheel(4)">
                                      <p:cBhvr>
                                        <p:cTn id="52" dur="2000"/>
                                        <p:tgtEl>
                                          <p:spTgt spid="47108">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4" fill="hold" nodeType="clickEffect">
                                  <p:stCondLst>
                                    <p:cond delay="0"/>
                                  </p:stCondLst>
                                  <p:childTnLst>
                                    <p:set>
                                      <p:cBhvr>
                                        <p:cTn id="56" dur="1" fill="hold">
                                          <p:stCondLst>
                                            <p:cond delay="0"/>
                                          </p:stCondLst>
                                        </p:cTn>
                                        <p:tgtEl>
                                          <p:spTgt spid="47108">
                                            <p:txEl>
                                              <p:pRg st="4" end="4"/>
                                            </p:txEl>
                                          </p:spTgt>
                                        </p:tgtEl>
                                        <p:attrNameLst>
                                          <p:attrName>style.visibility</p:attrName>
                                        </p:attrNameLst>
                                      </p:cBhvr>
                                      <p:to>
                                        <p:strVal val="visible"/>
                                      </p:to>
                                    </p:set>
                                    <p:animEffect transition="in" filter="wheel(4)">
                                      <p:cBhvr>
                                        <p:cTn id="57" dur="2000"/>
                                        <p:tgtEl>
                                          <p:spTgt spid="47108">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1" presetClass="entr" presetSubtype="4" fill="hold" nodeType="clickEffect">
                                  <p:stCondLst>
                                    <p:cond delay="0"/>
                                  </p:stCondLst>
                                  <p:childTnLst>
                                    <p:set>
                                      <p:cBhvr>
                                        <p:cTn id="61" dur="1" fill="hold">
                                          <p:stCondLst>
                                            <p:cond delay="0"/>
                                          </p:stCondLst>
                                        </p:cTn>
                                        <p:tgtEl>
                                          <p:spTgt spid="47108">
                                            <p:txEl>
                                              <p:pRg st="5" end="5"/>
                                            </p:txEl>
                                          </p:spTgt>
                                        </p:tgtEl>
                                        <p:attrNameLst>
                                          <p:attrName>style.visibility</p:attrName>
                                        </p:attrNameLst>
                                      </p:cBhvr>
                                      <p:to>
                                        <p:strVal val="visible"/>
                                      </p:to>
                                    </p:set>
                                    <p:animEffect transition="in" filter="wheel(4)">
                                      <p:cBhvr>
                                        <p:cTn id="62" dur="2000"/>
                                        <p:tgtEl>
                                          <p:spTgt spid="47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849313" y="836613"/>
            <a:ext cx="75580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tr-TR" altLang="tr-TR" sz="2200" b="1">
                <a:solidFill>
                  <a:srgbClr val="FF00FF"/>
                </a:solidFill>
              </a:rPr>
              <a:t>a) Güneş ışınlarının yere düşme açısı dünyanın şekline göre değişir.</a:t>
            </a:r>
          </a:p>
          <a:p>
            <a:pPr eaLnBrk="1" hangingPunct="1">
              <a:lnSpc>
                <a:spcPct val="150000"/>
              </a:lnSpc>
            </a:pPr>
            <a:r>
              <a:rPr lang="tr-TR" altLang="tr-TR" sz="2200" b="1">
                <a:solidFill>
                  <a:schemeClr val="hlink"/>
                </a:solidFill>
                <a:latin typeface="Comic Sans MS" pitchFamily="66" charset="0"/>
              </a:rPr>
              <a:t>Dünyanın şekli nedeniyle güneş ışınları Ekvator’a yıl boyunca dik ve dike yakın açıyla gelirken, kutuplara doğru daha küçük açıyla gelmektedir. Işınların atmosferde aldığı yol uzadıkça yeryüzüne gelen enerji miktarı da azalmaktadır.</a:t>
            </a: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4437063"/>
            <a:ext cx="3168650" cy="1944687"/>
          </a:xfrm>
          <a:prstGeom prst="rect">
            <a:avLst/>
          </a:prstGeom>
          <a:noFill/>
          <a:ln w="76200" cmpd="tri">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49156" name="WordArt 4"/>
          <p:cNvSpPr>
            <a:spLocks noChangeArrowheads="1" noChangeShapeType="1" noTextEdit="1"/>
          </p:cNvSpPr>
          <p:nvPr/>
        </p:nvSpPr>
        <p:spPr bwMode="auto">
          <a:xfrm>
            <a:off x="1692275" y="384175"/>
            <a:ext cx="5981700" cy="5238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tr-TR" sz="3600" kern="10">
                <a:ln w="9525">
                  <a:round/>
                  <a:headEnd/>
                  <a:tailEnd/>
                </a:ln>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atin typeface="Comic Sans MS"/>
              </a:rPr>
              <a:t>1. Güneş Işınlarının Düşme Açısı</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heel(4)">
                                      <p:cBhvr>
                                        <p:cTn id="7" dur="10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154">
                                            <p:txEl>
                                              <p:pRg st="0" end="0"/>
                                            </p:txEl>
                                          </p:spTgt>
                                        </p:tgtEl>
                                        <p:attrNameLst>
                                          <p:attrName>style.visibility</p:attrName>
                                        </p:attrNameLst>
                                      </p:cBhvr>
                                      <p:to>
                                        <p:strVal val="visible"/>
                                      </p:to>
                                    </p:set>
                                    <p:animEffect transition="in" filter="blinds(horizontal)">
                                      <p:cBhvr>
                                        <p:cTn id="12" dur="1000"/>
                                        <p:tgtEl>
                                          <p:spTgt spid="491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9154">
                                            <p:txEl>
                                              <p:pRg st="1" end="1"/>
                                            </p:txEl>
                                          </p:spTgt>
                                        </p:tgtEl>
                                        <p:attrNameLst>
                                          <p:attrName>style.visibility</p:attrName>
                                        </p:attrNameLst>
                                      </p:cBhvr>
                                      <p:to>
                                        <p:strVal val="visible"/>
                                      </p:to>
                                    </p:set>
                                    <p:anim calcmode="lin" valueType="num">
                                      <p:cBhvr additive="base">
                                        <p:cTn id="17" dur="10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915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042988" y="476250"/>
            <a:ext cx="7558087"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tr-TR" altLang="tr-TR" sz="2400" b="1">
                <a:solidFill>
                  <a:srgbClr val="FF00FF"/>
                </a:solidFill>
                <a:latin typeface="Comic Sans MS" pitchFamily="66" charset="0"/>
              </a:rPr>
              <a:t>b) Güneş ışınlarının yere düşme açısı günün saatine göre değişir.</a:t>
            </a:r>
          </a:p>
          <a:p>
            <a:pPr algn="just" eaLnBrk="1" hangingPunct="1">
              <a:lnSpc>
                <a:spcPct val="150000"/>
              </a:lnSpc>
            </a:pPr>
            <a:r>
              <a:rPr lang="tr-TR" altLang="tr-TR" sz="2400" b="1">
                <a:solidFill>
                  <a:schemeClr val="hlink"/>
                </a:solidFill>
                <a:latin typeface="Comic Sans MS" pitchFamily="66" charset="0"/>
              </a:rPr>
              <a:t>Dünyanın günlük hareketi nedeniyle Güneş ışınlarının yere düşme açısı gün içinde değişir. Işınlar öğle saatinde daha büyük açıyla yere ulaştığından ısıtma derecesi artar. Yalnız günün en sıcak saati 13.00-14.00 arasındadır. Bunun nedeni o ana kadar birikmiş sıcaklık değeridir.</a:t>
            </a:r>
          </a:p>
          <a:p>
            <a:pPr algn="just" eaLnBrk="1" hangingPunct="1">
              <a:lnSpc>
                <a:spcPct val="150000"/>
              </a:lnSpc>
            </a:pPr>
            <a:endParaRPr lang="tr-TR" altLang="tr-TR" sz="2400">
              <a:solidFill>
                <a:schemeClr val="hlink"/>
              </a:solidFill>
              <a:latin typeface="Comic Sans MS" pitchFamily="66" charset="0"/>
            </a:endParaRPr>
          </a:p>
        </p:txBody>
      </p:sp>
      <p:pic>
        <p:nvPicPr>
          <p:cNvPr id="40963" name="Picture 3" descr="schule00044dg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941888"/>
            <a:ext cx="15843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blinds(horizontal)">
                                      <p:cBhvr>
                                        <p:cTn id="7" dur="1000"/>
                                        <p:tgtEl>
                                          <p:spTgt spid="501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 calcmode="lin" valueType="num">
                                      <p:cBhvr additive="base">
                                        <p:cTn id="12" dur="1000" fill="hold"/>
                                        <p:tgtEl>
                                          <p:spTgt spid="50178">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017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4292600"/>
            <a:ext cx="5705475" cy="1873250"/>
          </a:xfrm>
          <a:prstGeom prst="rect">
            <a:avLst/>
          </a:prstGeom>
          <a:noFill/>
          <a:ln w="76200" cmpd="tri">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51203" name="Rectangle 3"/>
          <p:cNvSpPr>
            <a:spLocks noChangeArrowheads="1"/>
          </p:cNvSpPr>
          <p:nvPr/>
        </p:nvSpPr>
        <p:spPr bwMode="auto">
          <a:xfrm>
            <a:off x="1262063" y="188913"/>
            <a:ext cx="75580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tr-TR" altLang="tr-TR" sz="2200">
                <a:solidFill>
                  <a:srgbClr val="FF00FF"/>
                </a:solidFill>
                <a:latin typeface="Comic Sans MS" pitchFamily="66" charset="0"/>
              </a:rPr>
              <a:t>c) Güneş ışınlarının yere düşme açısı mevsimlere göre de değişir.</a:t>
            </a:r>
          </a:p>
          <a:p>
            <a:pPr eaLnBrk="1" hangingPunct="1">
              <a:lnSpc>
                <a:spcPct val="150000"/>
              </a:lnSpc>
            </a:pPr>
            <a:r>
              <a:rPr lang="tr-TR" altLang="tr-TR" sz="2200" b="1">
                <a:solidFill>
                  <a:schemeClr val="hlink"/>
                </a:solidFill>
                <a:latin typeface="Comic Sans MS" pitchFamily="66" charset="0"/>
              </a:rPr>
              <a:t>Eksen eğikliği ve yıllık hareket nedeniyle Dünya’nın Güneşe olan konumu yıl içinde sürekli değişmektedir.</a:t>
            </a:r>
          </a:p>
          <a:p>
            <a:pPr eaLnBrk="1" hangingPunct="1">
              <a:lnSpc>
                <a:spcPct val="150000"/>
              </a:lnSpc>
            </a:pPr>
            <a:r>
              <a:rPr lang="tr-TR" altLang="tr-TR" sz="2200" b="1">
                <a:solidFill>
                  <a:schemeClr val="hlink"/>
                </a:solidFill>
                <a:latin typeface="Comic Sans MS" pitchFamily="66" charset="0"/>
              </a:rPr>
              <a:t>Güneş ışınları 21 Haziran’da Kuzey Yarımküre’ye, 21 Aralık’ta Güney Yarımküre’ye daha büyük açıya gelir. Işınların açısı büyüdükçe yere ulaşan enerji miktarı da artmaktadır.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10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 calcmode="lin" valueType="num">
                                      <p:cBhvr additive="base">
                                        <p:cTn id="12"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120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203">
                                            <p:txEl>
                                              <p:pRg st="2" end="2"/>
                                            </p:txEl>
                                          </p:spTgt>
                                        </p:tgtEl>
                                        <p:attrNameLst>
                                          <p:attrName>style.visibility</p:attrName>
                                        </p:attrNameLst>
                                      </p:cBhvr>
                                      <p:to>
                                        <p:strVal val="visible"/>
                                      </p:to>
                                    </p:set>
                                    <p:anim calcmode="lin" valueType="num">
                                      <p:cBhvr additive="base">
                                        <p:cTn id="16"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20713"/>
            <a:ext cx="6324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heel(4)">
                                      <p:cBhvr>
                                        <p:cTn id="7" dur="20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522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976313" y="306388"/>
            <a:ext cx="7916862"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tr-TR" altLang="tr-TR" sz="2200">
                <a:solidFill>
                  <a:srgbClr val="FF00FF"/>
                </a:solidFill>
                <a:latin typeface="Comic Sans MS" pitchFamily="66" charset="0"/>
              </a:rPr>
              <a:t>d) Güneş ışınlarının yere düşme açısı yer şekillerinin bakı durumuna ve eğimine göre değişir.</a:t>
            </a:r>
          </a:p>
          <a:p>
            <a:pPr eaLnBrk="1" hangingPunct="1">
              <a:lnSpc>
                <a:spcPct val="150000"/>
              </a:lnSpc>
            </a:pPr>
            <a:r>
              <a:rPr lang="tr-TR" altLang="tr-TR" b="1">
                <a:solidFill>
                  <a:schemeClr val="hlink"/>
                </a:solidFill>
                <a:latin typeface="Comic Sans MS" pitchFamily="66" charset="0"/>
              </a:rPr>
              <a:t>Güneşe dönük yamaçlar daha çok ısınır. Bu durum yarımkürelere göre değişir. Kuzey Yarımkürede güney yamaçlar, Güney Yarımkürede kuzey yamaçlar daha çok ısınmaktadır.</a:t>
            </a:r>
          </a:p>
          <a:p>
            <a:pPr eaLnBrk="1" hangingPunct="1">
              <a:lnSpc>
                <a:spcPct val="150000"/>
              </a:lnSpc>
            </a:pPr>
            <a:r>
              <a:rPr lang="tr-TR" altLang="tr-TR" b="1">
                <a:solidFill>
                  <a:schemeClr val="hlink"/>
                </a:solidFill>
                <a:latin typeface="Comic Sans MS" pitchFamily="66" charset="0"/>
              </a:rPr>
              <a:t>Güneş ışınlarının bir yüzeye dik veya eğik gelmesi gelen enerji miktarını etkilemektedir.</a:t>
            </a:r>
          </a:p>
          <a:p>
            <a:pPr eaLnBrk="1" hangingPunct="1">
              <a:lnSpc>
                <a:spcPct val="150000"/>
              </a:lnSpc>
            </a:pPr>
            <a:r>
              <a:rPr lang="tr-TR" altLang="tr-TR" b="1">
                <a:solidFill>
                  <a:schemeClr val="hlink"/>
                </a:solidFill>
                <a:latin typeface="Comic Sans MS" pitchFamily="66" charset="0"/>
              </a:rPr>
              <a:t>Işın demeti eğik geldiği zaman daha çok yansımaya uğrar. Ayrıca daha geniş bir alanı ısıtmak zorunda kaldığı için birim alana düşen enerji miktarı azalır. Dik gelen ışınlar daha çok ısıtır.</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88" y="4721225"/>
            <a:ext cx="4854575" cy="1587500"/>
          </a:xfrm>
          <a:prstGeom prst="rect">
            <a:avLst/>
          </a:prstGeom>
          <a:noFill/>
          <a:ln w="76200" cmpd="tri">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blinds(horizontal)">
                                      <p:cBhvr>
                                        <p:cTn id="7" dur="1000"/>
                                        <p:tgtEl>
                                          <p:spTgt spid="532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 calcmode="lin" valueType="num">
                                      <p:cBhvr additive="base">
                                        <p:cTn id="12" dur="10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3250">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3250">
                                            <p:txEl>
                                              <p:pRg st="2" end="2"/>
                                            </p:txEl>
                                          </p:spTgt>
                                        </p:tgtEl>
                                        <p:attrNameLst>
                                          <p:attrName>style.visibility</p:attrName>
                                        </p:attrNameLst>
                                      </p:cBhvr>
                                      <p:to>
                                        <p:strVal val="visible"/>
                                      </p:to>
                                    </p:set>
                                    <p:anim calcmode="lin" valueType="num">
                                      <p:cBhvr additive="base">
                                        <p:cTn id="16" dur="10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3250">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3250">
                                            <p:txEl>
                                              <p:pRg st="3" end="3"/>
                                            </p:txEl>
                                          </p:spTgt>
                                        </p:tgtEl>
                                        <p:attrNameLst>
                                          <p:attrName>style.visibility</p:attrName>
                                        </p:attrNameLst>
                                      </p:cBhvr>
                                      <p:to>
                                        <p:strVal val="visible"/>
                                      </p:to>
                                    </p:set>
                                    <p:anim calcmode="lin" valueType="num">
                                      <p:cBhvr additive="base">
                                        <p:cTn id="20" dur="10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532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Resim1"/>
          <p:cNvPicPr>
            <a:picLocks noChangeAspect="1" noChangeArrowheads="1"/>
          </p:cNvPicPr>
          <p:nvPr/>
        </p:nvPicPr>
        <p:blipFill>
          <a:blip r:embed="rId2">
            <a:extLst>
              <a:ext uri="{28A0092B-C50C-407E-A947-70E740481C1C}">
                <a14:useLocalDpi xmlns:a14="http://schemas.microsoft.com/office/drawing/2010/main" val="0"/>
              </a:ext>
            </a:extLst>
          </a:blip>
          <a:srcRect l="49220" b="51038"/>
          <a:stretch>
            <a:fillRect/>
          </a:stretch>
        </p:blipFill>
        <p:spPr bwMode="auto">
          <a:xfrm>
            <a:off x="5075238" y="476250"/>
            <a:ext cx="37449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Resim1"/>
          <p:cNvPicPr>
            <a:picLocks noChangeAspect="1" noChangeArrowheads="1"/>
          </p:cNvPicPr>
          <p:nvPr/>
        </p:nvPicPr>
        <p:blipFill>
          <a:blip r:embed="rId2">
            <a:extLst>
              <a:ext uri="{28A0092B-C50C-407E-A947-70E740481C1C}">
                <a14:useLocalDpi xmlns:a14="http://schemas.microsoft.com/office/drawing/2010/main" val="0"/>
              </a:ext>
            </a:extLst>
          </a:blip>
          <a:srcRect t="47900" r="50000"/>
          <a:stretch>
            <a:fillRect/>
          </a:stretch>
        </p:blipFill>
        <p:spPr bwMode="auto">
          <a:xfrm>
            <a:off x="638175" y="476250"/>
            <a:ext cx="357346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b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429000"/>
            <a:ext cx="50403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att00002fu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789363"/>
            <a:ext cx="133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heel(4)">
                                      <p:cBhvr>
                                        <p:cTn id="7" dur="2000"/>
                                        <p:tgtEl>
                                          <p:spTgt spid="54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blinds(horizontal)">
                                      <p:cBhvr>
                                        <p:cTn id="12" dur="2000"/>
                                        <p:tgtEl>
                                          <p:spTgt spid="54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54278"/>
                                        </p:tgtEl>
                                        <p:attrNameLst>
                                          <p:attrName>style.visibility</p:attrName>
                                        </p:attrNameLst>
                                      </p:cBhvr>
                                      <p:to>
                                        <p:strVal val="visible"/>
                                      </p:to>
                                    </p:set>
                                    <p:anim calcmode="lin" valueType="num">
                                      <p:cBhvr additive="base">
                                        <p:cTn id="17" dur="2000" fill="hold"/>
                                        <p:tgtEl>
                                          <p:spTgt spid="54278"/>
                                        </p:tgtEl>
                                        <p:attrNameLst>
                                          <p:attrName>ppt_x</p:attrName>
                                        </p:attrNameLst>
                                      </p:cBhvr>
                                      <p:tavLst>
                                        <p:tav tm="0">
                                          <p:val>
                                            <p:strVal val="#ppt_x"/>
                                          </p:val>
                                        </p:tav>
                                        <p:tav tm="100000">
                                          <p:val>
                                            <p:strVal val="#ppt_x"/>
                                          </p:val>
                                        </p:tav>
                                      </p:tavLst>
                                    </p:anim>
                                    <p:anim calcmode="lin" valueType="num">
                                      <p:cBhvr additive="base">
                                        <p:cTn id="18" dur="2000" fill="hold"/>
                                        <p:tgtEl>
                                          <p:spTgt spid="54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1547813" y="1989138"/>
            <a:ext cx="5903912" cy="2232025"/>
          </a:xfrm>
          <a:prstGeom prst="rect">
            <a:avLst/>
          </a:prstGeom>
        </p:spPr>
        <p:txBody>
          <a:bodyPr wrap="none" fromWordArt="1">
            <a:prstTxWarp prst="textFadeUp">
              <a:avLst>
                <a:gd name="adj" fmla="val 9991"/>
              </a:avLst>
            </a:prstTxWarp>
          </a:bodyPr>
          <a:lstStyle/>
          <a:p>
            <a:pPr algn="ctr"/>
            <a:r>
              <a:rPr lang="tr-TR" sz="3600" kern="10">
                <a:ln w="12700">
                  <a:solidFill>
                    <a:srgbClr val="B2B2B2"/>
                  </a:solidFill>
                  <a:round/>
                  <a:headEnd/>
                  <a:tailEnd/>
                </a:ln>
                <a:gradFill rotWithShape="1">
                  <a:gsLst>
                    <a:gs pos="0">
                      <a:schemeClr val="bg1"/>
                    </a:gs>
                    <a:gs pos="100000">
                      <a:srgbClr val="663300"/>
                    </a:gs>
                  </a:gsLst>
                  <a:lin ang="5400000" scaled="1"/>
                </a:gradFill>
                <a:effectLst>
                  <a:outerShdw dist="35921" dir="2700000" sy="50000" rotWithShape="0">
                    <a:srgbClr val="875B0D">
                      <a:alpha val="70000"/>
                    </a:srgbClr>
                  </a:outerShdw>
                </a:effectLst>
                <a:latin typeface="Arial Black"/>
              </a:rPr>
              <a:t>ATMOSFER</a:t>
            </a:r>
          </a:p>
        </p:txBody>
      </p:sp>
      <p:pic>
        <p:nvPicPr>
          <p:cNvPr id="19459" name="Picture 3" descr="3dffqn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0663" y="4187825"/>
            <a:ext cx="133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4)">
                                      <p:cBhvr>
                                        <p:cTn id="7"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65188" y="1055688"/>
            <a:ext cx="791686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tr-TR" altLang="tr-TR" sz="2400" b="1">
                <a:solidFill>
                  <a:schemeClr val="bg1"/>
                </a:solidFill>
                <a:latin typeface="Comic Sans MS" pitchFamily="66" charset="0"/>
              </a:rPr>
              <a:t>Atmosfer yerden yansıyan ışınlarla ısınmaya başlar. Bu yüzden yükseldikçe sıcaklık ortalama olarak her 200 m.de 1°C azalır.</a:t>
            </a:r>
          </a:p>
        </p:txBody>
      </p:sp>
      <p:sp>
        <p:nvSpPr>
          <p:cNvPr id="55299" name="Rectangle 3"/>
          <p:cNvSpPr>
            <a:spLocks noChangeArrowheads="1"/>
          </p:cNvSpPr>
          <p:nvPr/>
        </p:nvSpPr>
        <p:spPr bwMode="auto">
          <a:xfrm>
            <a:off x="971550" y="3213100"/>
            <a:ext cx="78105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pPr>
            <a:r>
              <a:rPr lang="tr-TR" altLang="tr-TR" b="1">
                <a:solidFill>
                  <a:schemeClr val="accent1"/>
                </a:solidFill>
                <a:latin typeface="Comic Sans MS" pitchFamily="66" charset="0"/>
              </a:rPr>
              <a:t>Aşağıdakilerden hangisi yükseltinin sıcaklık üzerindeki etkisine örnek gösterilebilir?</a:t>
            </a:r>
          </a:p>
          <a:p>
            <a:pPr eaLnBrk="1" hangingPunct="1">
              <a:lnSpc>
                <a:spcPct val="130000"/>
              </a:lnSpc>
              <a:buFontTx/>
              <a:buAutoNum type="alphaUcParenR"/>
            </a:pPr>
            <a:r>
              <a:rPr lang="tr-TR" altLang="tr-TR" b="1">
                <a:solidFill>
                  <a:schemeClr val="bg2"/>
                </a:solidFill>
                <a:latin typeface="Comic Sans MS" pitchFamily="66" charset="0"/>
              </a:rPr>
              <a:t>Bitkilerin kutuplara doğru kuşaklar oluşturması </a:t>
            </a:r>
          </a:p>
          <a:p>
            <a:pPr eaLnBrk="1" hangingPunct="1">
              <a:lnSpc>
                <a:spcPct val="130000"/>
              </a:lnSpc>
            </a:pPr>
            <a:r>
              <a:rPr lang="tr-TR" altLang="tr-TR" b="1">
                <a:solidFill>
                  <a:schemeClr val="bg2"/>
                </a:solidFill>
                <a:latin typeface="Comic Sans MS" pitchFamily="66" charset="0"/>
              </a:rPr>
              <a:t>B)	Temmuz ayında Asya’nın Avrupa’dan sıcak olması</a:t>
            </a:r>
          </a:p>
          <a:p>
            <a:pPr eaLnBrk="1" hangingPunct="1">
              <a:lnSpc>
                <a:spcPct val="130000"/>
              </a:lnSpc>
              <a:buFontTx/>
              <a:buAutoNum type="alphaUcParenR" startAt="3"/>
            </a:pPr>
            <a:r>
              <a:rPr lang="tr-TR" altLang="tr-TR" b="1">
                <a:solidFill>
                  <a:schemeClr val="bg2"/>
                </a:solidFill>
                <a:latin typeface="Comic Sans MS" pitchFamily="66" charset="0"/>
              </a:rPr>
              <a:t>Alçak enlemlerde ürünlerin olgunlaşma süresinin daha kısa olması </a:t>
            </a:r>
          </a:p>
          <a:p>
            <a:pPr eaLnBrk="1" hangingPunct="1">
              <a:lnSpc>
                <a:spcPct val="130000"/>
              </a:lnSpc>
              <a:buFontTx/>
              <a:buAutoNum type="alphaUcParenR" startAt="3"/>
            </a:pPr>
            <a:r>
              <a:rPr lang="tr-TR" altLang="tr-TR" b="1">
                <a:solidFill>
                  <a:schemeClr val="bg2"/>
                </a:solidFill>
                <a:latin typeface="Comic Sans MS" pitchFamily="66" charset="0"/>
              </a:rPr>
              <a:t>Ankara’nın ortalama sıcaklığın Erzurum’dan yüksek olması</a:t>
            </a:r>
          </a:p>
          <a:p>
            <a:pPr eaLnBrk="1" hangingPunct="1">
              <a:lnSpc>
                <a:spcPct val="130000"/>
              </a:lnSpc>
            </a:pPr>
            <a:r>
              <a:rPr lang="tr-TR" altLang="tr-TR" b="1">
                <a:solidFill>
                  <a:schemeClr val="bg2"/>
                </a:solidFill>
                <a:latin typeface="Comic Sans MS" pitchFamily="66" charset="0"/>
              </a:rPr>
              <a:t>E)	Kuzey Yarımkürede güneye bakan yamaçların daha sıcak olması</a:t>
            </a:r>
          </a:p>
        </p:txBody>
      </p:sp>
      <p:sp>
        <p:nvSpPr>
          <p:cNvPr id="55300" name="AutoShape 4"/>
          <p:cNvSpPr>
            <a:spLocks noChangeArrowheads="1"/>
          </p:cNvSpPr>
          <p:nvPr/>
        </p:nvSpPr>
        <p:spPr bwMode="auto">
          <a:xfrm>
            <a:off x="250825" y="5013325"/>
            <a:ext cx="374650" cy="357188"/>
          </a:xfrm>
          <a:prstGeom prst="star5">
            <a:avLst/>
          </a:prstGeom>
          <a:solidFill>
            <a:srgbClr val="FF99CC"/>
          </a:solidFill>
          <a:ln w="76200" cmpd="tri">
            <a:solidFill>
              <a:srgbClr val="CC99FF"/>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sp>
        <p:nvSpPr>
          <p:cNvPr id="55301" name="WordArt 5"/>
          <p:cNvSpPr>
            <a:spLocks noChangeArrowheads="1" noChangeShapeType="1" noTextEdit="1"/>
          </p:cNvSpPr>
          <p:nvPr/>
        </p:nvSpPr>
        <p:spPr bwMode="auto">
          <a:xfrm>
            <a:off x="1692275" y="620713"/>
            <a:ext cx="2228850" cy="4016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tr-TR" sz="3600" kern="10">
                <a:ln w="9525">
                  <a:round/>
                  <a:headEnd/>
                  <a:tailEnd/>
                </a:ln>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atin typeface="Comic Sans MS"/>
              </a:rPr>
              <a:t>2. Yükselti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wheel(4)">
                                      <p:cBhvr>
                                        <p:cTn id="7" dur="10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5298">
                                            <p:txEl>
                                              <p:pRg st="0" end="0"/>
                                            </p:txEl>
                                          </p:spTgt>
                                        </p:tgtEl>
                                        <p:attrNameLst>
                                          <p:attrName>style.visibility</p:attrName>
                                        </p:attrNameLst>
                                      </p:cBhvr>
                                      <p:to>
                                        <p:strVal val="visible"/>
                                      </p:to>
                                    </p:set>
                                    <p:anim calcmode="lin" valueType="num">
                                      <p:cBhvr additive="base">
                                        <p:cTn id="12" dur="10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5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5299"/>
                                        </p:tgtEl>
                                        <p:attrNameLst>
                                          <p:attrName>style.visibility</p:attrName>
                                        </p:attrNameLst>
                                      </p:cBhvr>
                                      <p:to>
                                        <p:strVal val="visible"/>
                                      </p:to>
                                    </p:set>
                                    <p:animEffect transition="in" filter="blinds(horizontal)">
                                      <p:cBhvr>
                                        <p:cTn id="18" dur="1000"/>
                                        <p:tgtEl>
                                          <p:spTgt spid="552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ccel="50000" decel="50000" fill="hold" grpId="0" nodeType="clickEffect">
                                  <p:stCondLst>
                                    <p:cond delay="0"/>
                                  </p:stCondLst>
                                  <p:childTnLst>
                                    <p:animMotion origin="layout" path="M 3.33333E-6 6.35838E-7 L 0.08194 0.00555 " pathEditMode="relative" rAng="0" ptsTypes="AA">
                                      <p:cBhvr>
                                        <p:cTn id="22" dur="2000" fill="hold"/>
                                        <p:tgtEl>
                                          <p:spTgt spid="55300"/>
                                        </p:tgtEl>
                                        <p:attrNameLst>
                                          <p:attrName>ppt_x</p:attrName>
                                          <p:attrName>ppt_y</p:attrName>
                                        </p:attrNameLst>
                                      </p:cBhvr>
                                      <p:rCtr x="4097" y="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animBg="1"/>
      <p:bldP spid="553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55650" y="257175"/>
            <a:ext cx="8275638"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tr-TR" altLang="tr-TR" b="1">
                <a:solidFill>
                  <a:schemeClr val="hlink"/>
                </a:solidFill>
                <a:latin typeface="Comic Sans MS" pitchFamily="66" charset="0"/>
              </a:rPr>
              <a:t>ÖRNEK :</a:t>
            </a:r>
            <a:r>
              <a:rPr lang="tr-TR" altLang="tr-TR" b="1">
                <a:latin typeface="Comic Sans MS" pitchFamily="66" charset="0"/>
              </a:rPr>
              <a:t> </a:t>
            </a:r>
          </a:p>
          <a:p>
            <a:pPr eaLnBrk="1" hangingPunct="1">
              <a:lnSpc>
                <a:spcPct val="150000"/>
              </a:lnSpc>
            </a:pPr>
            <a:r>
              <a:rPr lang="tr-TR" altLang="tr-TR" b="1">
                <a:solidFill>
                  <a:schemeClr val="accent1"/>
                </a:solidFill>
                <a:latin typeface="Comic Sans MS" pitchFamily="66" charset="0"/>
              </a:rPr>
              <a:t>1200 m yükseklikteki bir yerde hava sıcaklığı  6°C olarak ölçülmüştür. Diğer şartlar eşitse aynı anda deniz seviyesinde sıcaklığın kaç derece olması beklenir?</a:t>
            </a:r>
          </a:p>
          <a:p>
            <a:pPr eaLnBrk="1" hangingPunct="1">
              <a:lnSpc>
                <a:spcPct val="150000"/>
              </a:lnSpc>
            </a:pPr>
            <a:endParaRPr lang="tr-TR" altLang="tr-TR" b="1">
              <a:solidFill>
                <a:schemeClr val="accent1"/>
              </a:solidFill>
              <a:latin typeface="Comic Sans MS" pitchFamily="66" charset="0"/>
            </a:endParaRPr>
          </a:p>
          <a:p>
            <a:pPr eaLnBrk="1" hangingPunct="1">
              <a:lnSpc>
                <a:spcPct val="150000"/>
              </a:lnSpc>
            </a:pPr>
            <a:r>
              <a:rPr lang="tr-TR" altLang="tr-TR" b="1">
                <a:solidFill>
                  <a:schemeClr val="bg2"/>
                </a:solidFill>
                <a:latin typeface="Comic Sans MS" pitchFamily="66" charset="0"/>
              </a:rPr>
              <a:t>A)0	B)6	C)10	D)12	E)18</a:t>
            </a:r>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3190875"/>
            <a:ext cx="5762625" cy="2901950"/>
          </a:xfrm>
          <a:prstGeom prst="rect">
            <a:avLst/>
          </a:prstGeom>
          <a:noFill/>
          <a:ln w="76200" cmpd="tri">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heel(4)">
                                      <p:cBhvr>
                                        <p:cTn id="7" dur="2000"/>
                                        <p:tgtEl>
                                          <p:spTgt spid="56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wheel(4)">
                                      <p:cBhvr>
                                        <p:cTn id="12"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901700" y="476250"/>
            <a:ext cx="7558088" cy="2736850"/>
          </a:xfrm>
          <a:noFill/>
        </p:spPr>
        <p:txBody>
          <a:bodyPr/>
          <a:lstStyle/>
          <a:p>
            <a:pPr eaLnBrk="1" hangingPunct="1">
              <a:lnSpc>
                <a:spcPct val="90000"/>
              </a:lnSpc>
              <a:buClr>
                <a:schemeClr val="tx1"/>
              </a:buClr>
            </a:pPr>
            <a:r>
              <a:rPr lang="tr-TR" altLang="tr-TR" sz="2200" smtClean="0">
                <a:solidFill>
                  <a:schemeClr val="bg1"/>
                </a:solidFill>
                <a:latin typeface="Comic Sans MS" pitchFamily="66" charset="0"/>
              </a:rPr>
              <a:t> </a:t>
            </a:r>
            <a:r>
              <a:rPr lang="tr-TR" altLang="tr-TR" sz="2200" smtClean="0">
                <a:solidFill>
                  <a:srgbClr val="A50021"/>
                </a:solidFill>
                <a:latin typeface="Comic Sans MS" pitchFamily="66" charset="0"/>
              </a:rPr>
              <a:t>Gerçek sıcaklık</a:t>
            </a:r>
          </a:p>
          <a:p>
            <a:pPr eaLnBrk="1" hangingPunct="1">
              <a:lnSpc>
                <a:spcPct val="90000"/>
              </a:lnSpc>
              <a:buClr>
                <a:schemeClr val="tx1"/>
              </a:buClr>
              <a:buFontTx/>
              <a:buNone/>
            </a:pPr>
            <a:r>
              <a:rPr lang="tr-TR" altLang="tr-TR" sz="2200" smtClean="0">
                <a:solidFill>
                  <a:schemeClr val="bg1"/>
                </a:solidFill>
                <a:latin typeface="Comic Sans MS" pitchFamily="66" charset="0"/>
              </a:rPr>
              <a:t>      </a:t>
            </a:r>
            <a:r>
              <a:rPr lang="tr-TR" altLang="tr-TR" sz="2200" smtClean="0">
                <a:solidFill>
                  <a:schemeClr val="hlink"/>
                </a:solidFill>
                <a:latin typeface="Comic Sans MS" pitchFamily="66" charset="0"/>
              </a:rPr>
              <a:t>Yer şekilleri yani yükselti hesaba katılır.</a:t>
            </a:r>
          </a:p>
          <a:p>
            <a:pPr eaLnBrk="1" hangingPunct="1">
              <a:lnSpc>
                <a:spcPct val="90000"/>
              </a:lnSpc>
              <a:buClr>
                <a:schemeClr val="tx1"/>
              </a:buClr>
            </a:pPr>
            <a:r>
              <a:rPr lang="tr-TR" altLang="tr-TR" sz="2200" smtClean="0">
                <a:solidFill>
                  <a:schemeClr val="bg1"/>
                </a:solidFill>
                <a:latin typeface="Comic Sans MS" pitchFamily="66" charset="0"/>
              </a:rPr>
              <a:t> </a:t>
            </a:r>
            <a:r>
              <a:rPr lang="tr-TR" altLang="tr-TR" sz="2200" smtClean="0">
                <a:solidFill>
                  <a:srgbClr val="A50021"/>
                </a:solidFill>
                <a:latin typeface="Comic Sans MS" pitchFamily="66" charset="0"/>
              </a:rPr>
              <a:t>İndirgenmiş sıcaklık</a:t>
            </a:r>
          </a:p>
          <a:p>
            <a:pPr eaLnBrk="1" hangingPunct="1">
              <a:lnSpc>
                <a:spcPct val="90000"/>
              </a:lnSpc>
              <a:buClr>
                <a:schemeClr val="tx1"/>
              </a:buClr>
              <a:buFontTx/>
              <a:buNone/>
            </a:pPr>
            <a:r>
              <a:rPr lang="tr-TR" altLang="tr-TR" sz="2200" smtClean="0">
                <a:solidFill>
                  <a:schemeClr val="bg1"/>
                </a:solidFill>
                <a:latin typeface="Comic Sans MS" pitchFamily="66" charset="0"/>
              </a:rPr>
              <a:t>       </a:t>
            </a:r>
            <a:r>
              <a:rPr lang="tr-TR" altLang="tr-TR" sz="2200" smtClean="0">
                <a:solidFill>
                  <a:schemeClr val="hlink"/>
                </a:solidFill>
                <a:latin typeface="Comic Sans MS" pitchFamily="66" charset="0"/>
              </a:rPr>
              <a:t>Yükseltiler yok sayılır sıcaklıklar deniz seviyesine indirilir.</a:t>
            </a:r>
            <a:r>
              <a:rPr lang="tr-TR" altLang="tr-TR" sz="2200" smtClean="0">
                <a:latin typeface="Comic Sans MS" pitchFamily="66" charset="0"/>
              </a:rPr>
              <a:t> </a:t>
            </a:r>
          </a:p>
        </p:txBody>
      </p:sp>
      <p:sp>
        <p:nvSpPr>
          <p:cNvPr id="57347" name="Rectangle 3"/>
          <p:cNvSpPr>
            <a:spLocks noChangeArrowheads="1"/>
          </p:cNvSpPr>
          <p:nvPr/>
        </p:nvSpPr>
        <p:spPr bwMode="auto">
          <a:xfrm>
            <a:off x="1042988" y="3429000"/>
            <a:ext cx="2449512" cy="2881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57348" name="Line 4"/>
          <p:cNvSpPr>
            <a:spLocks noChangeShapeType="1"/>
          </p:cNvSpPr>
          <p:nvPr/>
        </p:nvSpPr>
        <p:spPr bwMode="auto">
          <a:xfrm>
            <a:off x="1042988" y="4510088"/>
            <a:ext cx="24495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49" name="Line 5"/>
          <p:cNvSpPr>
            <a:spLocks noChangeShapeType="1"/>
          </p:cNvSpPr>
          <p:nvPr/>
        </p:nvSpPr>
        <p:spPr bwMode="auto">
          <a:xfrm>
            <a:off x="1042988" y="4941888"/>
            <a:ext cx="24495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50" name="Line 6"/>
          <p:cNvSpPr>
            <a:spLocks noChangeShapeType="1"/>
          </p:cNvSpPr>
          <p:nvPr/>
        </p:nvSpPr>
        <p:spPr bwMode="auto">
          <a:xfrm>
            <a:off x="1042988" y="5300663"/>
            <a:ext cx="24495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51" name="Line 7"/>
          <p:cNvSpPr>
            <a:spLocks noChangeShapeType="1"/>
          </p:cNvSpPr>
          <p:nvPr/>
        </p:nvSpPr>
        <p:spPr bwMode="auto">
          <a:xfrm>
            <a:off x="1042988" y="6021388"/>
            <a:ext cx="24495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52" name="Oval 8"/>
          <p:cNvSpPr>
            <a:spLocks noChangeArrowheads="1"/>
          </p:cNvSpPr>
          <p:nvPr/>
        </p:nvSpPr>
        <p:spPr bwMode="auto">
          <a:xfrm>
            <a:off x="1258888" y="5589588"/>
            <a:ext cx="1728787" cy="2159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57353" name="Line 9"/>
          <p:cNvSpPr>
            <a:spLocks noChangeShapeType="1"/>
          </p:cNvSpPr>
          <p:nvPr/>
        </p:nvSpPr>
        <p:spPr bwMode="auto">
          <a:xfrm>
            <a:off x="1042988" y="3860800"/>
            <a:ext cx="24495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54" name="Line 10"/>
          <p:cNvSpPr>
            <a:spLocks noChangeShapeType="1"/>
          </p:cNvSpPr>
          <p:nvPr/>
        </p:nvSpPr>
        <p:spPr bwMode="auto">
          <a:xfrm>
            <a:off x="1042988" y="3644900"/>
            <a:ext cx="24495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55" name="Oval 11"/>
          <p:cNvSpPr>
            <a:spLocks noChangeArrowheads="1"/>
          </p:cNvSpPr>
          <p:nvPr/>
        </p:nvSpPr>
        <p:spPr bwMode="auto">
          <a:xfrm>
            <a:off x="1331913" y="4076700"/>
            <a:ext cx="1728787" cy="2159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57356" name="Text Box 12"/>
          <p:cNvSpPr txBox="1">
            <a:spLocks noChangeArrowheads="1"/>
          </p:cNvSpPr>
          <p:nvPr/>
        </p:nvSpPr>
        <p:spPr bwMode="auto">
          <a:xfrm>
            <a:off x="3419475" y="3502025"/>
            <a:ext cx="7207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10 C</a:t>
            </a:r>
          </a:p>
        </p:txBody>
      </p:sp>
      <p:sp>
        <p:nvSpPr>
          <p:cNvPr id="57357" name="Text Box 13"/>
          <p:cNvSpPr txBox="1">
            <a:spLocks noChangeArrowheads="1"/>
          </p:cNvSpPr>
          <p:nvPr/>
        </p:nvSpPr>
        <p:spPr bwMode="auto">
          <a:xfrm>
            <a:off x="3492500" y="3717925"/>
            <a:ext cx="57626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9 C</a:t>
            </a:r>
          </a:p>
        </p:txBody>
      </p:sp>
      <p:sp>
        <p:nvSpPr>
          <p:cNvPr id="48142" name="Text Box 14"/>
          <p:cNvSpPr txBox="1">
            <a:spLocks noChangeArrowheads="1"/>
          </p:cNvSpPr>
          <p:nvPr/>
        </p:nvSpPr>
        <p:spPr bwMode="auto">
          <a:xfrm>
            <a:off x="3492500" y="4294188"/>
            <a:ext cx="503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8 C</a:t>
            </a:r>
          </a:p>
        </p:txBody>
      </p:sp>
      <p:sp>
        <p:nvSpPr>
          <p:cNvPr id="57359" name="Text Box 15"/>
          <p:cNvSpPr txBox="1">
            <a:spLocks noChangeArrowheads="1"/>
          </p:cNvSpPr>
          <p:nvPr/>
        </p:nvSpPr>
        <p:spPr bwMode="auto">
          <a:xfrm>
            <a:off x="3492500" y="4722813"/>
            <a:ext cx="503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7 C</a:t>
            </a:r>
          </a:p>
        </p:txBody>
      </p:sp>
      <p:sp>
        <p:nvSpPr>
          <p:cNvPr id="57360" name="Text Box 16"/>
          <p:cNvSpPr txBox="1">
            <a:spLocks noChangeArrowheads="1"/>
          </p:cNvSpPr>
          <p:nvPr/>
        </p:nvSpPr>
        <p:spPr bwMode="auto">
          <a:xfrm>
            <a:off x="3490913" y="5154613"/>
            <a:ext cx="5048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6 C</a:t>
            </a:r>
          </a:p>
        </p:txBody>
      </p:sp>
      <p:sp>
        <p:nvSpPr>
          <p:cNvPr id="57361" name="Text Box 17"/>
          <p:cNvSpPr txBox="1">
            <a:spLocks noChangeArrowheads="1"/>
          </p:cNvSpPr>
          <p:nvPr/>
        </p:nvSpPr>
        <p:spPr bwMode="auto">
          <a:xfrm>
            <a:off x="3492500" y="5946775"/>
            <a:ext cx="5746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5 C</a:t>
            </a:r>
          </a:p>
        </p:txBody>
      </p:sp>
      <p:sp>
        <p:nvSpPr>
          <p:cNvPr id="57362" name="Text Box 18"/>
          <p:cNvSpPr txBox="1">
            <a:spLocks noChangeArrowheads="1"/>
          </p:cNvSpPr>
          <p:nvPr/>
        </p:nvSpPr>
        <p:spPr bwMode="auto">
          <a:xfrm>
            <a:off x="2989263" y="4002088"/>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400" b="1">
                <a:solidFill>
                  <a:schemeClr val="hlink"/>
                </a:solidFill>
              </a:rPr>
              <a:t>-1 C</a:t>
            </a:r>
          </a:p>
        </p:txBody>
      </p:sp>
      <p:sp>
        <p:nvSpPr>
          <p:cNvPr id="57363" name="Text Box 19"/>
          <p:cNvSpPr txBox="1">
            <a:spLocks noChangeArrowheads="1"/>
          </p:cNvSpPr>
          <p:nvPr/>
        </p:nvSpPr>
        <p:spPr bwMode="auto">
          <a:xfrm>
            <a:off x="2914650" y="5514975"/>
            <a:ext cx="6492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11 C</a:t>
            </a:r>
          </a:p>
        </p:txBody>
      </p:sp>
      <p:sp>
        <p:nvSpPr>
          <p:cNvPr id="57364" name="Rectangle 20"/>
          <p:cNvSpPr>
            <a:spLocks noChangeArrowheads="1"/>
          </p:cNvSpPr>
          <p:nvPr/>
        </p:nvSpPr>
        <p:spPr bwMode="auto">
          <a:xfrm>
            <a:off x="5938838" y="3429000"/>
            <a:ext cx="2449512" cy="2881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57365" name="Line 21"/>
          <p:cNvSpPr>
            <a:spLocks noChangeShapeType="1"/>
          </p:cNvSpPr>
          <p:nvPr/>
        </p:nvSpPr>
        <p:spPr bwMode="auto">
          <a:xfrm>
            <a:off x="5938838" y="5949950"/>
            <a:ext cx="24495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66" name="Line 22"/>
          <p:cNvSpPr>
            <a:spLocks noChangeShapeType="1"/>
          </p:cNvSpPr>
          <p:nvPr/>
        </p:nvSpPr>
        <p:spPr bwMode="auto">
          <a:xfrm>
            <a:off x="5940425" y="3789363"/>
            <a:ext cx="244951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67" name="Line 23"/>
          <p:cNvSpPr>
            <a:spLocks noChangeShapeType="1"/>
          </p:cNvSpPr>
          <p:nvPr/>
        </p:nvSpPr>
        <p:spPr bwMode="auto">
          <a:xfrm>
            <a:off x="5940425" y="5302250"/>
            <a:ext cx="244951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68" name="Line 24"/>
          <p:cNvSpPr>
            <a:spLocks noChangeShapeType="1"/>
          </p:cNvSpPr>
          <p:nvPr/>
        </p:nvSpPr>
        <p:spPr bwMode="auto">
          <a:xfrm>
            <a:off x="5938838" y="4294188"/>
            <a:ext cx="24495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69" name="Line 25"/>
          <p:cNvSpPr>
            <a:spLocks noChangeShapeType="1"/>
          </p:cNvSpPr>
          <p:nvPr/>
        </p:nvSpPr>
        <p:spPr bwMode="auto">
          <a:xfrm>
            <a:off x="5938838" y="4724400"/>
            <a:ext cx="24495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70" name="Text Box 26"/>
          <p:cNvSpPr txBox="1">
            <a:spLocks noChangeArrowheads="1"/>
          </p:cNvSpPr>
          <p:nvPr/>
        </p:nvSpPr>
        <p:spPr bwMode="auto">
          <a:xfrm>
            <a:off x="8313738" y="5803900"/>
            <a:ext cx="7207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6 C</a:t>
            </a:r>
          </a:p>
        </p:txBody>
      </p:sp>
      <p:sp>
        <p:nvSpPr>
          <p:cNvPr id="57371" name="Text Box 27"/>
          <p:cNvSpPr txBox="1">
            <a:spLocks noChangeArrowheads="1"/>
          </p:cNvSpPr>
          <p:nvPr/>
        </p:nvSpPr>
        <p:spPr bwMode="auto">
          <a:xfrm>
            <a:off x="8315325" y="4506913"/>
            <a:ext cx="7207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8 C</a:t>
            </a:r>
          </a:p>
        </p:txBody>
      </p:sp>
      <p:sp>
        <p:nvSpPr>
          <p:cNvPr id="57372" name="Text Box 28"/>
          <p:cNvSpPr txBox="1">
            <a:spLocks noChangeArrowheads="1"/>
          </p:cNvSpPr>
          <p:nvPr/>
        </p:nvSpPr>
        <p:spPr bwMode="auto">
          <a:xfrm>
            <a:off x="8313738" y="4149725"/>
            <a:ext cx="7207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9 C</a:t>
            </a:r>
          </a:p>
        </p:txBody>
      </p:sp>
      <p:sp>
        <p:nvSpPr>
          <p:cNvPr id="57373" name="Text Box 29"/>
          <p:cNvSpPr txBox="1">
            <a:spLocks noChangeArrowheads="1"/>
          </p:cNvSpPr>
          <p:nvPr/>
        </p:nvSpPr>
        <p:spPr bwMode="auto">
          <a:xfrm>
            <a:off x="8313738" y="3573463"/>
            <a:ext cx="7207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10 C</a:t>
            </a:r>
          </a:p>
        </p:txBody>
      </p:sp>
      <p:sp>
        <p:nvSpPr>
          <p:cNvPr id="57374" name="Text Box 30"/>
          <p:cNvSpPr txBox="1">
            <a:spLocks noChangeArrowheads="1"/>
          </p:cNvSpPr>
          <p:nvPr/>
        </p:nvSpPr>
        <p:spPr bwMode="auto">
          <a:xfrm>
            <a:off x="8315325" y="5157788"/>
            <a:ext cx="7207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altLang="tr-TR" sz="1300" b="1">
                <a:solidFill>
                  <a:schemeClr val="hlink"/>
                </a:solidFill>
              </a:rPr>
              <a:t>7 C</a:t>
            </a:r>
          </a:p>
        </p:txBody>
      </p:sp>
      <p:sp>
        <p:nvSpPr>
          <p:cNvPr id="57375" name="Line 31"/>
          <p:cNvSpPr>
            <a:spLocks noChangeShapeType="1"/>
          </p:cNvSpPr>
          <p:nvPr/>
        </p:nvSpPr>
        <p:spPr bwMode="auto">
          <a:xfrm>
            <a:off x="2916238" y="4365625"/>
            <a:ext cx="1079500" cy="0"/>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7376" name="AutoShape 32"/>
          <p:cNvSpPr>
            <a:spLocks noChangeArrowheads="1"/>
          </p:cNvSpPr>
          <p:nvPr/>
        </p:nvSpPr>
        <p:spPr bwMode="auto">
          <a:xfrm>
            <a:off x="4211638" y="3357563"/>
            <a:ext cx="1295400" cy="863600"/>
          </a:xfrm>
          <a:prstGeom prst="wedgeRoundRectCallout">
            <a:avLst>
              <a:gd name="adj1" fmla="val -75120"/>
              <a:gd name="adj2" fmla="val 68199"/>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tr-TR" altLang="tr-TR" sz="1700" b="1">
                <a:solidFill>
                  <a:schemeClr val="hlink"/>
                </a:solidFill>
              </a:rPr>
              <a:t>Düşük sıcaklık adacığı</a:t>
            </a:r>
          </a:p>
        </p:txBody>
      </p:sp>
      <p:sp>
        <p:nvSpPr>
          <p:cNvPr id="57377" name="AutoShape 33"/>
          <p:cNvSpPr>
            <a:spLocks noChangeArrowheads="1"/>
          </p:cNvSpPr>
          <p:nvPr/>
        </p:nvSpPr>
        <p:spPr bwMode="auto">
          <a:xfrm>
            <a:off x="4067175" y="4797425"/>
            <a:ext cx="1295400" cy="863600"/>
          </a:xfrm>
          <a:prstGeom prst="wedgeRoundRectCallout">
            <a:avLst>
              <a:gd name="adj1" fmla="val -67523"/>
              <a:gd name="adj2" fmla="val 61764"/>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tr-TR" altLang="tr-TR" sz="1700" b="1">
                <a:solidFill>
                  <a:schemeClr val="hlink"/>
                </a:solidFill>
              </a:rPr>
              <a:t>Yüksek sıcaklık adacığı</a:t>
            </a:r>
          </a:p>
        </p:txBody>
      </p:sp>
      <p:sp>
        <p:nvSpPr>
          <p:cNvPr id="57378" name="Line 34"/>
          <p:cNvSpPr>
            <a:spLocks noChangeShapeType="1"/>
          </p:cNvSpPr>
          <p:nvPr/>
        </p:nvSpPr>
        <p:spPr bwMode="auto">
          <a:xfrm>
            <a:off x="2987675" y="5805488"/>
            <a:ext cx="1008063" cy="0"/>
          </a:xfrm>
          <a:prstGeom prst="line">
            <a:avLst/>
          </a:prstGeom>
          <a:noFill/>
          <a:ln w="508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7379" name="AutoShape 35"/>
          <p:cNvSpPr>
            <a:spLocks noChangeArrowheads="1"/>
          </p:cNvSpPr>
          <p:nvPr/>
        </p:nvSpPr>
        <p:spPr bwMode="auto">
          <a:xfrm>
            <a:off x="2482850" y="2492375"/>
            <a:ext cx="1801813" cy="865188"/>
          </a:xfrm>
          <a:prstGeom prst="cloudCallout">
            <a:avLst>
              <a:gd name="adj1" fmla="val -44537"/>
              <a:gd name="adj2" fmla="val 56606"/>
            </a:avLst>
          </a:prstGeom>
          <a:solidFill>
            <a:srgbClr val="FF99CC"/>
          </a:solidFill>
          <a:ln w="9525">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tr-TR" altLang="tr-TR" sz="2000" b="1" u="sng">
                <a:solidFill>
                  <a:schemeClr val="hlink"/>
                </a:solidFill>
              </a:rPr>
              <a:t>Gerçek sıcaklık</a:t>
            </a:r>
          </a:p>
        </p:txBody>
      </p:sp>
      <p:sp>
        <p:nvSpPr>
          <p:cNvPr id="57380" name="AutoShape 36"/>
          <p:cNvSpPr>
            <a:spLocks noChangeArrowheads="1"/>
          </p:cNvSpPr>
          <p:nvPr/>
        </p:nvSpPr>
        <p:spPr bwMode="auto">
          <a:xfrm>
            <a:off x="5867400" y="2276475"/>
            <a:ext cx="2520950" cy="865188"/>
          </a:xfrm>
          <a:prstGeom prst="cloudCallout">
            <a:avLst>
              <a:gd name="adj1" fmla="val 41690"/>
              <a:gd name="adj2" fmla="val 84861"/>
            </a:avLst>
          </a:prstGeom>
          <a:solidFill>
            <a:srgbClr val="CC99FF"/>
          </a:solidFill>
          <a:ln w="9525">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tr-TR" altLang="tr-TR" sz="2000" b="1" u="sng">
                <a:solidFill>
                  <a:schemeClr val="hlink"/>
                </a:solidFill>
              </a:rPr>
              <a:t>İndirgenmiş sıcaklık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diamond(in)">
                                      <p:cBhvr>
                                        <p:cTn id="7" dur="2000"/>
                                        <p:tgtEl>
                                          <p:spTgt spid="5734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7354"/>
                                        </p:tgtEl>
                                        <p:attrNameLst>
                                          <p:attrName>style.visibility</p:attrName>
                                        </p:attrNameLst>
                                      </p:cBhvr>
                                      <p:to>
                                        <p:strVal val="visible"/>
                                      </p:to>
                                    </p:set>
                                    <p:animEffect transition="in" filter="diamond(in)">
                                      <p:cBhvr>
                                        <p:cTn id="10" dur="2000"/>
                                        <p:tgtEl>
                                          <p:spTgt spid="5735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7353"/>
                                        </p:tgtEl>
                                        <p:attrNameLst>
                                          <p:attrName>style.visibility</p:attrName>
                                        </p:attrNameLst>
                                      </p:cBhvr>
                                      <p:to>
                                        <p:strVal val="visible"/>
                                      </p:to>
                                    </p:set>
                                    <p:animEffect transition="in" filter="diamond(in)">
                                      <p:cBhvr>
                                        <p:cTn id="13" dur="2000"/>
                                        <p:tgtEl>
                                          <p:spTgt spid="5735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7355"/>
                                        </p:tgtEl>
                                        <p:attrNameLst>
                                          <p:attrName>style.visibility</p:attrName>
                                        </p:attrNameLst>
                                      </p:cBhvr>
                                      <p:to>
                                        <p:strVal val="visible"/>
                                      </p:to>
                                    </p:set>
                                    <p:animEffect transition="in" filter="diamond(in)">
                                      <p:cBhvr>
                                        <p:cTn id="16" dur="2000"/>
                                        <p:tgtEl>
                                          <p:spTgt spid="57355"/>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7362"/>
                                        </p:tgtEl>
                                        <p:attrNameLst>
                                          <p:attrName>style.visibility</p:attrName>
                                        </p:attrNameLst>
                                      </p:cBhvr>
                                      <p:to>
                                        <p:strVal val="visible"/>
                                      </p:to>
                                    </p:set>
                                    <p:animEffect transition="in" filter="diamond(in)">
                                      <p:cBhvr>
                                        <p:cTn id="19" dur="2000"/>
                                        <p:tgtEl>
                                          <p:spTgt spid="57362"/>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7348"/>
                                        </p:tgtEl>
                                        <p:attrNameLst>
                                          <p:attrName>style.visibility</p:attrName>
                                        </p:attrNameLst>
                                      </p:cBhvr>
                                      <p:to>
                                        <p:strVal val="visible"/>
                                      </p:to>
                                    </p:set>
                                    <p:animEffect transition="in" filter="diamond(in)">
                                      <p:cBhvr>
                                        <p:cTn id="22" dur="2000"/>
                                        <p:tgtEl>
                                          <p:spTgt spid="5734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7349"/>
                                        </p:tgtEl>
                                        <p:attrNameLst>
                                          <p:attrName>style.visibility</p:attrName>
                                        </p:attrNameLst>
                                      </p:cBhvr>
                                      <p:to>
                                        <p:strVal val="visible"/>
                                      </p:to>
                                    </p:set>
                                    <p:animEffect transition="in" filter="diamond(in)">
                                      <p:cBhvr>
                                        <p:cTn id="25" dur="2000"/>
                                        <p:tgtEl>
                                          <p:spTgt spid="5734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7350"/>
                                        </p:tgtEl>
                                        <p:attrNameLst>
                                          <p:attrName>style.visibility</p:attrName>
                                        </p:attrNameLst>
                                      </p:cBhvr>
                                      <p:to>
                                        <p:strVal val="visible"/>
                                      </p:to>
                                    </p:set>
                                    <p:animEffect transition="in" filter="diamond(in)">
                                      <p:cBhvr>
                                        <p:cTn id="28" dur="2000"/>
                                        <p:tgtEl>
                                          <p:spTgt spid="57350"/>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7363"/>
                                        </p:tgtEl>
                                        <p:attrNameLst>
                                          <p:attrName>style.visibility</p:attrName>
                                        </p:attrNameLst>
                                      </p:cBhvr>
                                      <p:to>
                                        <p:strVal val="visible"/>
                                      </p:to>
                                    </p:set>
                                    <p:animEffect transition="in" filter="diamond(in)">
                                      <p:cBhvr>
                                        <p:cTn id="31" dur="2000"/>
                                        <p:tgtEl>
                                          <p:spTgt spid="5736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57352"/>
                                        </p:tgtEl>
                                        <p:attrNameLst>
                                          <p:attrName>style.visibility</p:attrName>
                                        </p:attrNameLst>
                                      </p:cBhvr>
                                      <p:to>
                                        <p:strVal val="visible"/>
                                      </p:to>
                                    </p:set>
                                    <p:animEffect transition="in" filter="diamond(in)">
                                      <p:cBhvr>
                                        <p:cTn id="34" dur="2000"/>
                                        <p:tgtEl>
                                          <p:spTgt spid="57352"/>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57351"/>
                                        </p:tgtEl>
                                        <p:attrNameLst>
                                          <p:attrName>style.visibility</p:attrName>
                                        </p:attrNameLst>
                                      </p:cBhvr>
                                      <p:to>
                                        <p:strVal val="visible"/>
                                      </p:to>
                                    </p:set>
                                    <p:animEffect transition="in" filter="diamond(in)">
                                      <p:cBhvr>
                                        <p:cTn id="37" dur="2000"/>
                                        <p:tgtEl>
                                          <p:spTgt spid="57351"/>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57361"/>
                                        </p:tgtEl>
                                        <p:attrNameLst>
                                          <p:attrName>style.visibility</p:attrName>
                                        </p:attrNameLst>
                                      </p:cBhvr>
                                      <p:to>
                                        <p:strVal val="visible"/>
                                      </p:to>
                                    </p:set>
                                    <p:animEffect transition="in" filter="diamond(in)">
                                      <p:cBhvr>
                                        <p:cTn id="40" dur="2000"/>
                                        <p:tgtEl>
                                          <p:spTgt spid="57361"/>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57360"/>
                                        </p:tgtEl>
                                        <p:attrNameLst>
                                          <p:attrName>style.visibility</p:attrName>
                                        </p:attrNameLst>
                                      </p:cBhvr>
                                      <p:to>
                                        <p:strVal val="visible"/>
                                      </p:to>
                                    </p:set>
                                    <p:animEffect transition="in" filter="diamond(in)">
                                      <p:cBhvr>
                                        <p:cTn id="43" dur="2000"/>
                                        <p:tgtEl>
                                          <p:spTgt spid="57360"/>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57359"/>
                                        </p:tgtEl>
                                        <p:attrNameLst>
                                          <p:attrName>style.visibility</p:attrName>
                                        </p:attrNameLst>
                                      </p:cBhvr>
                                      <p:to>
                                        <p:strVal val="visible"/>
                                      </p:to>
                                    </p:set>
                                    <p:animEffect transition="in" filter="diamond(in)">
                                      <p:cBhvr>
                                        <p:cTn id="46" dur="2000"/>
                                        <p:tgtEl>
                                          <p:spTgt spid="57359"/>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57357"/>
                                        </p:tgtEl>
                                        <p:attrNameLst>
                                          <p:attrName>style.visibility</p:attrName>
                                        </p:attrNameLst>
                                      </p:cBhvr>
                                      <p:to>
                                        <p:strVal val="visible"/>
                                      </p:to>
                                    </p:set>
                                    <p:animEffect transition="in" filter="diamond(in)">
                                      <p:cBhvr>
                                        <p:cTn id="49" dur="2000"/>
                                        <p:tgtEl>
                                          <p:spTgt spid="57357"/>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57356"/>
                                        </p:tgtEl>
                                        <p:attrNameLst>
                                          <p:attrName>style.visibility</p:attrName>
                                        </p:attrNameLst>
                                      </p:cBhvr>
                                      <p:to>
                                        <p:strVal val="visible"/>
                                      </p:to>
                                    </p:set>
                                    <p:animEffect transition="in" filter="diamond(in)">
                                      <p:cBhvr>
                                        <p:cTn id="52" dur="2000"/>
                                        <p:tgtEl>
                                          <p:spTgt spid="5735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7379"/>
                                        </p:tgtEl>
                                        <p:attrNameLst>
                                          <p:attrName>style.visibility</p:attrName>
                                        </p:attrNameLst>
                                      </p:cBhvr>
                                      <p:to>
                                        <p:strVal val="visible"/>
                                      </p:to>
                                    </p:set>
                                    <p:animEffect transition="in" filter="dissolve">
                                      <p:cBhvr>
                                        <p:cTn id="57" dur="500"/>
                                        <p:tgtEl>
                                          <p:spTgt spid="573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57375"/>
                                        </p:tgtEl>
                                        <p:attrNameLst>
                                          <p:attrName>style.visibility</p:attrName>
                                        </p:attrNameLst>
                                      </p:cBhvr>
                                      <p:to>
                                        <p:strVal val="visible"/>
                                      </p:to>
                                    </p:set>
                                    <p:anim calcmode="lin" valueType="num">
                                      <p:cBhvr additive="base">
                                        <p:cTn id="62" dur="500" fill="hold"/>
                                        <p:tgtEl>
                                          <p:spTgt spid="57375"/>
                                        </p:tgtEl>
                                        <p:attrNameLst>
                                          <p:attrName>ppt_x</p:attrName>
                                        </p:attrNameLst>
                                      </p:cBhvr>
                                      <p:tavLst>
                                        <p:tav tm="0">
                                          <p:val>
                                            <p:strVal val="0-#ppt_w/2"/>
                                          </p:val>
                                        </p:tav>
                                        <p:tav tm="100000">
                                          <p:val>
                                            <p:strVal val="#ppt_x"/>
                                          </p:val>
                                        </p:tav>
                                      </p:tavLst>
                                    </p:anim>
                                    <p:anim calcmode="lin" valueType="num">
                                      <p:cBhvr additive="base">
                                        <p:cTn id="63" dur="500" fill="hold"/>
                                        <p:tgtEl>
                                          <p:spTgt spid="57375"/>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1" presetClass="entr" presetSubtype="4" fill="hold" grpId="0" nodeType="clickEffect">
                                  <p:stCondLst>
                                    <p:cond delay="0"/>
                                  </p:stCondLst>
                                  <p:childTnLst>
                                    <p:set>
                                      <p:cBhvr>
                                        <p:cTn id="67" dur="1" fill="hold">
                                          <p:stCondLst>
                                            <p:cond delay="0"/>
                                          </p:stCondLst>
                                        </p:cTn>
                                        <p:tgtEl>
                                          <p:spTgt spid="57376"/>
                                        </p:tgtEl>
                                        <p:attrNameLst>
                                          <p:attrName>style.visibility</p:attrName>
                                        </p:attrNameLst>
                                      </p:cBhvr>
                                      <p:to>
                                        <p:strVal val="visible"/>
                                      </p:to>
                                    </p:set>
                                    <p:animEffect transition="in" filter="wheel(4)">
                                      <p:cBhvr>
                                        <p:cTn id="68" dur="2000"/>
                                        <p:tgtEl>
                                          <p:spTgt spid="5737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7378"/>
                                        </p:tgtEl>
                                        <p:attrNameLst>
                                          <p:attrName>style.visibility</p:attrName>
                                        </p:attrNameLst>
                                      </p:cBhvr>
                                      <p:to>
                                        <p:strVal val="visible"/>
                                      </p:to>
                                    </p:set>
                                    <p:anim calcmode="lin" valueType="num">
                                      <p:cBhvr additive="base">
                                        <p:cTn id="73" dur="500" fill="hold"/>
                                        <p:tgtEl>
                                          <p:spTgt spid="57378"/>
                                        </p:tgtEl>
                                        <p:attrNameLst>
                                          <p:attrName>ppt_x</p:attrName>
                                        </p:attrNameLst>
                                      </p:cBhvr>
                                      <p:tavLst>
                                        <p:tav tm="0">
                                          <p:val>
                                            <p:strVal val="0-#ppt_w/2"/>
                                          </p:val>
                                        </p:tav>
                                        <p:tav tm="100000">
                                          <p:val>
                                            <p:strVal val="#ppt_x"/>
                                          </p:val>
                                        </p:tav>
                                      </p:tavLst>
                                    </p:anim>
                                    <p:anim calcmode="lin" valueType="num">
                                      <p:cBhvr additive="base">
                                        <p:cTn id="74" dur="500" fill="hold"/>
                                        <p:tgtEl>
                                          <p:spTgt spid="57378"/>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7377"/>
                                        </p:tgtEl>
                                        <p:attrNameLst>
                                          <p:attrName>style.visibility</p:attrName>
                                        </p:attrNameLst>
                                      </p:cBhvr>
                                      <p:to>
                                        <p:strVal val="visible"/>
                                      </p:to>
                                    </p:set>
                                    <p:animEffect transition="in" filter="dissolve">
                                      <p:cBhvr>
                                        <p:cTn id="79" dur="500"/>
                                        <p:tgtEl>
                                          <p:spTgt spid="5737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7364"/>
                                        </p:tgtEl>
                                        <p:attrNameLst>
                                          <p:attrName>style.visibility</p:attrName>
                                        </p:attrNameLst>
                                      </p:cBhvr>
                                      <p:to>
                                        <p:strVal val="visible"/>
                                      </p:to>
                                    </p:set>
                                    <p:animEffect transition="in" filter="strips(downLeft)">
                                      <p:cBhvr>
                                        <p:cTn id="84" dur="500"/>
                                        <p:tgtEl>
                                          <p:spTgt spid="57364"/>
                                        </p:tgtEl>
                                      </p:cBhvr>
                                    </p:animEffect>
                                  </p:childTnLst>
                                </p:cTn>
                              </p:par>
                              <p:par>
                                <p:cTn id="85" presetID="18" presetClass="entr" presetSubtype="12" fill="hold" grpId="0" nodeType="withEffect">
                                  <p:stCondLst>
                                    <p:cond delay="0"/>
                                  </p:stCondLst>
                                  <p:childTnLst>
                                    <p:set>
                                      <p:cBhvr>
                                        <p:cTn id="86" dur="1" fill="hold">
                                          <p:stCondLst>
                                            <p:cond delay="0"/>
                                          </p:stCondLst>
                                        </p:cTn>
                                        <p:tgtEl>
                                          <p:spTgt spid="57366"/>
                                        </p:tgtEl>
                                        <p:attrNameLst>
                                          <p:attrName>style.visibility</p:attrName>
                                        </p:attrNameLst>
                                      </p:cBhvr>
                                      <p:to>
                                        <p:strVal val="visible"/>
                                      </p:to>
                                    </p:set>
                                    <p:animEffect transition="in" filter="strips(downLeft)">
                                      <p:cBhvr>
                                        <p:cTn id="87" dur="500"/>
                                        <p:tgtEl>
                                          <p:spTgt spid="57366"/>
                                        </p:tgtEl>
                                      </p:cBhvr>
                                    </p:animEffect>
                                  </p:childTnLst>
                                </p:cTn>
                              </p:par>
                              <p:par>
                                <p:cTn id="88" presetID="18" presetClass="entr" presetSubtype="12" fill="hold" grpId="0" nodeType="withEffect">
                                  <p:stCondLst>
                                    <p:cond delay="0"/>
                                  </p:stCondLst>
                                  <p:childTnLst>
                                    <p:set>
                                      <p:cBhvr>
                                        <p:cTn id="89" dur="1" fill="hold">
                                          <p:stCondLst>
                                            <p:cond delay="0"/>
                                          </p:stCondLst>
                                        </p:cTn>
                                        <p:tgtEl>
                                          <p:spTgt spid="57368"/>
                                        </p:tgtEl>
                                        <p:attrNameLst>
                                          <p:attrName>style.visibility</p:attrName>
                                        </p:attrNameLst>
                                      </p:cBhvr>
                                      <p:to>
                                        <p:strVal val="visible"/>
                                      </p:to>
                                    </p:set>
                                    <p:animEffect transition="in" filter="strips(downLeft)">
                                      <p:cBhvr>
                                        <p:cTn id="90" dur="500"/>
                                        <p:tgtEl>
                                          <p:spTgt spid="57368"/>
                                        </p:tgtEl>
                                      </p:cBhvr>
                                    </p:animEffect>
                                  </p:childTnLst>
                                </p:cTn>
                              </p:par>
                              <p:par>
                                <p:cTn id="91" presetID="18" presetClass="entr" presetSubtype="12" fill="hold" grpId="0" nodeType="withEffect">
                                  <p:stCondLst>
                                    <p:cond delay="0"/>
                                  </p:stCondLst>
                                  <p:childTnLst>
                                    <p:set>
                                      <p:cBhvr>
                                        <p:cTn id="92" dur="1" fill="hold">
                                          <p:stCondLst>
                                            <p:cond delay="0"/>
                                          </p:stCondLst>
                                        </p:cTn>
                                        <p:tgtEl>
                                          <p:spTgt spid="57369"/>
                                        </p:tgtEl>
                                        <p:attrNameLst>
                                          <p:attrName>style.visibility</p:attrName>
                                        </p:attrNameLst>
                                      </p:cBhvr>
                                      <p:to>
                                        <p:strVal val="visible"/>
                                      </p:to>
                                    </p:set>
                                    <p:animEffect transition="in" filter="strips(downLeft)">
                                      <p:cBhvr>
                                        <p:cTn id="93" dur="500"/>
                                        <p:tgtEl>
                                          <p:spTgt spid="57369"/>
                                        </p:tgtEl>
                                      </p:cBhvr>
                                    </p:animEffect>
                                  </p:childTnLst>
                                </p:cTn>
                              </p:par>
                              <p:par>
                                <p:cTn id="94" presetID="18" presetClass="entr" presetSubtype="12" fill="hold" grpId="0" nodeType="withEffect">
                                  <p:stCondLst>
                                    <p:cond delay="0"/>
                                  </p:stCondLst>
                                  <p:childTnLst>
                                    <p:set>
                                      <p:cBhvr>
                                        <p:cTn id="95" dur="1" fill="hold">
                                          <p:stCondLst>
                                            <p:cond delay="0"/>
                                          </p:stCondLst>
                                        </p:cTn>
                                        <p:tgtEl>
                                          <p:spTgt spid="57367"/>
                                        </p:tgtEl>
                                        <p:attrNameLst>
                                          <p:attrName>style.visibility</p:attrName>
                                        </p:attrNameLst>
                                      </p:cBhvr>
                                      <p:to>
                                        <p:strVal val="visible"/>
                                      </p:to>
                                    </p:set>
                                    <p:animEffect transition="in" filter="strips(downLeft)">
                                      <p:cBhvr>
                                        <p:cTn id="96" dur="500"/>
                                        <p:tgtEl>
                                          <p:spTgt spid="57367"/>
                                        </p:tgtEl>
                                      </p:cBhvr>
                                    </p:animEffect>
                                  </p:childTnLst>
                                </p:cTn>
                              </p:par>
                              <p:par>
                                <p:cTn id="97" presetID="18" presetClass="entr" presetSubtype="12" fill="hold" grpId="0" nodeType="withEffect">
                                  <p:stCondLst>
                                    <p:cond delay="0"/>
                                  </p:stCondLst>
                                  <p:childTnLst>
                                    <p:set>
                                      <p:cBhvr>
                                        <p:cTn id="98" dur="1" fill="hold">
                                          <p:stCondLst>
                                            <p:cond delay="0"/>
                                          </p:stCondLst>
                                        </p:cTn>
                                        <p:tgtEl>
                                          <p:spTgt spid="57365"/>
                                        </p:tgtEl>
                                        <p:attrNameLst>
                                          <p:attrName>style.visibility</p:attrName>
                                        </p:attrNameLst>
                                      </p:cBhvr>
                                      <p:to>
                                        <p:strVal val="visible"/>
                                      </p:to>
                                    </p:set>
                                    <p:animEffect transition="in" filter="strips(downLeft)">
                                      <p:cBhvr>
                                        <p:cTn id="99" dur="500"/>
                                        <p:tgtEl>
                                          <p:spTgt spid="57365"/>
                                        </p:tgtEl>
                                      </p:cBhvr>
                                    </p:animEffect>
                                  </p:childTnLst>
                                </p:cTn>
                              </p:par>
                              <p:par>
                                <p:cTn id="100" presetID="18" presetClass="entr" presetSubtype="12" fill="hold" grpId="0" nodeType="withEffect">
                                  <p:stCondLst>
                                    <p:cond delay="0"/>
                                  </p:stCondLst>
                                  <p:childTnLst>
                                    <p:set>
                                      <p:cBhvr>
                                        <p:cTn id="101" dur="1" fill="hold">
                                          <p:stCondLst>
                                            <p:cond delay="0"/>
                                          </p:stCondLst>
                                        </p:cTn>
                                        <p:tgtEl>
                                          <p:spTgt spid="57370"/>
                                        </p:tgtEl>
                                        <p:attrNameLst>
                                          <p:attrName>style.visibility</p:attrName>
                                        </p:attrNameLst>
                                      </p:cBhvr>
                                      <p:to>
                                        <p:strVal val="visible"/>
                                      </p:to>
                                    </p:set>
                                    <p:animEffect transition="in" filter="strips(downLeft)">
                                      <p:cBhvr>
                                        <p:cTn id="102" dur="500"/>
                                        <p:tgtEl>
                                          <p:spTgt spid="57370"/>
                                        </p:tgtEl>
                                      </p:cBhvr>
                                    </p:animEffect>
                                  </p:childTnLst>
                                </p:cTn>
                              </p:par>
                              <p:par>
                                <p:cTn id="103" presetID="18" presetClass="entr" presetSubtype="12" fill="hold" grpId="0" nodeType="withEffect">
                                  <p:stCondLst>
                                    <p:cond delay="0"/>
                                  </p:stCondLst>
                                  <p:childTnLst>
                                    <p:set>
                                      <p:cBhvr>
                                        <p:cTn id="104" dur="1" fill="hold">
                                          <p:stCondLst>
                                            <p:cond delay="0"/>
                                          </p:stCondLst>
                                        </p:cTn>
                                        <p:tgtEl>
                                          <p:spTgt spid="57374"/>
                                        </p:tgtEl>
                                        <p:attrNameLst>
                                          <p:attrName>style.visibility</p:attrName>
                                        </p:attrNameLst>
                                      </p:cBhvr>
                                      <p:to>
                                        <p:strVal val="visible"/>
                                      </p:to>
                                    </p:set>
                                    <p:animEffect transition="in" filter="strips(downLeft)">
                                      <p:cBhvr>
                                        <p:cTn id="105" dur="500"/>
                                        <p:tgtEl>
                                          <p:spTgt spid="57374"/>
                                        </p:tgtEl>
                                      </p:cBhvr>
                                    </p:animEffect>
                                  </p:childTnLst>
                                </p:cTn>
                              </p:par>
                              <p:par>
                                <p:cTn id="106" presetID="18" presetClass="entr" presetSubtype="12" fill="hold" grpId="0" nodeType="withEffect">
                                  <p:stCondLst>
                                    <p:cond delay="0"/>
                                  </p:stCondLst>
                                  <p:childTnLst>
                                    <p:set>
                                      <p:cBhvr>
                                        <p:cTn id="107" dur="1" fill="hold">
                                          <p:stCondLst>
                                            <p:cond delay="0"/>
                                          </p:stCondLst>
                                        </p:cTn>
                                        <p:tgtEl>
                                          <p:spTgt spid="57371"/>
                                        </p:tgtEl>
                                        <p:attrNameLst>
                                          <p:attrName>style.visibility</p:attrName>
                                        </p:attrNameLst>
                                      </p:cBhvr>
                                      <p:to>
                                        <p:strVal val="visible"/>
                                      </p:to>
                                    </p:set>
                                    <p:animEffect transition="in" filter="strips(downLeft)">
                                      <p:cBhvr>
                                        <p:cTn id="108" dur="500"/>
                                        <p:tgtEl>
                                          <p:spTgt spid="57371"/>
                                        </p:tgtEl>
                                      </p:cBhvr>
                                    </p:animEffect>
                                  </p:childTnLst>
                                </p:cTn>
                              </p:par>
                              <p:par>
                                <p:cTn id="109" presetID="18" presetClass="entr" presetSubtype="12" fill="hold" grpId="0" nodeType="withEffect">
                                  <p:stCondLst>
                                    <p:cond delay="0"/>
                                  </p:stCondLst>
                                  <p:childTnLst>
                                    <p:set>
                                      <p:cBhvr>
                                        <p:cTn id="110" dur="1" fill="hold">
                                          <p:stCondLst>
                                            <p:cond delay="0"/>
                                          </p:stCondLst>
                                        </p:cTn>
                                        <p:tgtEl>
                                          <p:spTgt spid="57372"/>
                                        </p:tgtEl>
                                        <p:attrNameLst>
                                          <p:attrName>style.visibility</p:attrName>
                                        </p:attrNameLst>
                                      </p:cBhvr>
                                      <p:to>
                                        <p:strVal val="visible"/>
                                      </p:to>
                                    </p:set>
                                    <p:animEffect transition="in" filter="strips(downLeft)">
                                      <p:cBhvr>
                                        <p:cTn id="111" dur="500"/>
                                        <p:tgtEl>
                                          <p:spTgt spid="57372"/>
                                        </p:tgtEl>
                                      </p:cBhvr>
                                    </p:animEffect>
                                  </p:childTnLst>
                                </p:cTn>
                              </p:par>
                              <p:par>
                                <p:cTn id="112" presetID="18" presetClass="entr" presetSubtype="12" fill="hold" grpId="0" nodeType="withEffect">
                                  <p:stCondLst>
                                    <p:cond delay="0"/>
                                  </p:stCondLst>
                                  <p:childTnLst>
                                    <p:set>
                                      <p:cBhvr>
                                        <p:cTn id="113" dur="1" fill="hold">
                                          <p:stCondLst>
                                            <p:cond delay="0"/>
                                          </p:stCondLst>
                                        </p:cTn>
                                        <p:tgtEl>
                                          <p:spTgt spid="57373"/>
                                        </p:tgtEl>
                                        <p:attrNameLst>
                                          <p:attrName>style.visibility</p:attrName>
                                        </p:attrNameLst>
                                      </p:cBhvr>
                                      <p:to>
                                        <p:strVal val="visible"/>
                                      </p:to>
                                    </p:set>
                                    <p:animEffect transition="in" filter="strips(downLeft)">
                                      <p:cBhvr>
                                        <p:cTn id="114" dur="500"/>
                                        <p:tgtEl>
                                          <p:spTgt spid="5737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57380"/>
                                        </p:tgtEl>
                                        <p:attrNameLst>
                                          <p:attrName>style.visibility</p:attrName>
                                        </p:attrNameLst>
                                      </p:cBhvr>
                                      <p:to>
                                        <p:strVal val="visible"/>
                                      </p:to>
                                    </p:set>
                                    <p:animEffect transition="in" filter="circle(in)">
                                      <p:cBhvr>
                                        <p:cTn id="119" dur="2000"/>
                                        <p:tgtEl>
                                          <p:spTgt spid="57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P spid="57348" grpId="0" animBg="1"/>
      <p:bldP spid="57349" grpId="0" animBg="1"/>
      <p:bldP spid="57350" grpId="0" animBg="1"/>
      <p:bldP spid="57351" grpId="0" animBg="1"/>
      <p:bldP spid="57352" grpId="0" animBg="1"/>
      <p:bldP spid="57353" grpId="0" animBg="1"/>
      <p:bldP spid="57354" grpId="0" animBg="1"/>
      <p:bldP spid="57355" grpId="0" animBg="1"/>
      <p:bldP spid="57356" grpId="0"/>
      <p:bldP spid="57357" grpId="0"/>
      <p:bldP spid="57359" grpId="0"/>
      <p:bldP spid="57360" grpId="0"/>
      <p:bldP spid="57361" grpId="0"/>
      <p:bldP spid="57362" grpId="0"/>
      <p:bldP spid="57363" grpId="0"/>
      <p:bldP spid="57364" grpId="0" animBg="1"/>
      <p:bldP spid="57365" grpId="0" animBg="1"/>
      <p:bldP spid="57366" grpId="0" animBg="1"/>
      <p:bldP spid="57367" grpId="0" animBg="1"/>
      <p:bldP spid="57368" grpId="0" animBg="1"/>
      <p:bldP spid="57369" grpId="0" animBg="1"/>
      <p:bldP spid="57370" grpId="0"/>
      <p:bldP spid="57371" grpId="0"/>
      <p:bldP spid="57372" grpId="0"/>
      <p:bldP spid="57373" grpId="0"/>
      <p:bldP spid="57374" grpId="0"/>
      <p:bldP spid="57375" grpId="0" animBg="1"/>
      <p:bldP spid="57376" grpId="0" animBg="1"/>
      <p:bldP spid="57377" grpId="0" animBg="1"/>
      <p:bldP spid="57378" grpId="0" animBg="1"/>
      <p:bldP spid="57379" grpId="0" animBg="1"/>
      <p:bldP spid="573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974725" y="765175"/>
            <a:ext cx="7558088"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endParaRPr lang="tr-TR" altLang="tr-TR" sz="2400" b="1">
              <a:solidFill>
                <a:srgbClr val="006600"/>
              </a:solidFill>
              <a:latin typeface="Verdana" pitchFamily="34" charset="0"/>
            </a:endParaRPr>
          </a:p>
          <a:p>
            <a:pPr eaLnBrk="1" hangingPunct="1">
              <a:lnSpc>
                <a:spcPct val="150000"/>
              </a:lnSpc>
            </a:pPr>
            <a:r>
              <a:rPr lang="tr-TR" altLang="tr-TR" sz="2400" b="1">
                <a:solidFill>
                  <a:schemeClr val="hlink"/>
                </a:solidFill>
                <a:latin typeface="Comic Sans MS" pitchFamily="66" charset="0"/>
              </a:rPr>
              <a:t>Havadaki nem, fazla ısınmayı ve soğumayı engellediği için nemin fazla olduğu alanlarda günlük ve yıllık sıcaklık farkı azdır. Nemin fazla olduğu yerlerde iklimin ılıman olmasının nedeni budur. Örneğin; nemli olan Rize’de günlük sıcaklık farkı nemin az olduğu Konya’dan daha az olmaktadır.</a:t>
            </a:r>
          </a:p>
        </p:txBody>
      </p:sp>
      <p:sp>
        <p:nvSpPr>
          <p:cNvPr id="58371" name="WordArt 3"/>
          <p:cNvSpPr>
            <a:spLocks noChangeArrowheads="1" noChangeShapeType="1" noTextEdit="1"/>
          </p:cNvSpPr>
          <p:nvPr/>
        </p:nvSpPr>
        <p:spPr bwMode="auto">
          <a:xfrm>
            <a:off x="1692275" y="620713"/>
            <a:ext cx="2228850" cy="4016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tr-TR" sz="3600" kern="10">
                <a:ln w="9525">
                  <a:round/>
                  <a:headEnd/>
                  <a:tailEnd/>
                </a:ln>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atin typeface="Comic Sans MS"/>
              </a:rPr>
              <a:t>3. Nem</a:t>
            </a:r>
          </a:p>
        </p:txBody>
      </p:sp>
      <p:pic>
        <p:nvPicPr>
          <p:cNvPr id="49156" name="Picture 4" descr="schule00044dg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3138" y="5157788"/>
            <a:ext cx="12954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wheel(4)">
                                      <p:cBhvr>
                                        <p:cTn id="7" dur="1000"/>
                                        <p:tgtEl>
                                          <p:spTgt spid="58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 calcmode="lin" valueType="num">
                                      <p:cBhvr additive="base">
                                        <p:cTn id="12"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837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1690688" y="-74613"/>
            <a:ext cx="60229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r" eaLnBrk="1">
              <a:lnSpc>
                <a:spcPct val="95000"/>
              </a:lnSpc>
              <a:buClr>
                <a:srgbClr val="000000"/>
              </a:buClr>
              <a:buSzPct val="45000"/>
              <a:buFont typeface="StarSymbol" charset="0"/>
              <a:buNone/>
            </a:pPr>
            <a:endParaRPr lang="en-GB" altLang="tr-TR" sz="2200">
              <a:solidFill>
                <a:srgbClr val="000000"/>
              </a:solidFill>
              <a:latin typeface="Times New Roman" pitchFamily="18" charset="0"/>
            </a:endParaRPr>
          </a:p>
          <a:p>
            <a:pPr algn="ctr" eaLnBrk="1">
              <a:lnSpc>
                <a:spcPct val="95000"/>
              </a:lnSpc>
              <a:buClr>
                <a:srgbClr val="000000"/>
              </a:buClr>
              <a:buSzPct val="45000"/>
              <a:buFont typeface="StarSymbol" charset="0"/>
              <a:buNone/>
            </a:pPr>
            <a:r>
              <a:rPr lang="en-GB" altLang="tr-TR" sz="2200">
                <a:solidFill>
                  <a:srgbClr val="000000"/>
                </a:solidFill>
                <a:latin typeface="Times New Roman" pitchFamily="18" charset="0"/>
              </a:rPr>
              <a:t>ÇÖL İKLİMİ</a:t>
            </a:r>
          </a:p>
        </p:txBody>
      </p:sp>
      <p:pic>
        <p:nvPicPr>
          <p:cNvPr id="205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823913"/>
            <a:ext cx="3859213" cy="42243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05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614363"/>
            <a:ext cx="5056188" cy="29432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3716338"/>
            <a:ext cx="373380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1690688" y="-74613"/>
            <a:ext cx="60229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r" eaLnBrk="1">
              <a:lnSpc>
                <a:spcPct val="95000"/>
              </a:lnSpc>
              <a:buClr>
                <a:srgbClr val="000000"/>
              </a:buClr>
              <a:buSzPct val="45000"/>
              <a:buFont typeface="StarSymbol" charset="0"/>
              <a:buNone/>
            </a:pPr>
            <a:endParaRPr lang="en-GB" altLang="tr-TR" sz="2200">
              <a:solidFill>
                <a:srgbClr val="000000"/>
              </a:solidFill>
              <a:latin typeface="Times New Roman" pitchFamily="18" charset="0"/>
            </a:endParaRPr>
          </a:p>
          <a:p>
            <a:pPr algn="ctr" eaLnBrk="1">
              <a:lnSpc>
                <a:spcPct val="95000"/>
              </a:lnSpc>
              <a:buClr>
                <a:srgbClr val="000000"/>
              </a:buClr>
              <a:buSzPct val="45000"/>
              <a:buFont typeface="StarSymbol" charset="0"/>
              <a:buNone/>
            </a:pPr>
            <a:r>
              <a:rPr lang="en-GB" altLang="tr-TR" sz="2200">
                <a:solidFill>
                  <a:srgbClr val="000000"/>
                </a:solidFill>
                <a:latin typeface="Times New Roman" pitchFamily="18" charset="0"/>
              </a:rPr>
              <a:t>EKVATORAL İKLİM</a:t>
            </a:r>
          </a:p>
        </p:txBody>
      </p:sp>
      <p:pic>
        <p:nvPicPr>
          <p:cNvPr id="307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738188"/>
            <a:ext cx="4827588" cy="28241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307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275" y="811213"/>
            <a:ext cx="3689350" cy="33210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 y="3732213"/>
            <a:ext cx="4872038"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974725" y="1068388"/>
            <a:ext cx="755808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tr-TR" altLang="tr-TR" b="1">
                <a:solidFill>
                  <a:schemeClr val="hlink"/>
                </a:solidFill>
                <a:latin typeface="Comic Sans MS" pitchFamily="66" charset="0"/>
              </a:rPr>
              <a:t>Kara ve denizlerin ısınma özellikleri farklı olduğu için, karalar denizlere oranla daha çabuk ısınır ve daha çabuk soğurlar. Denizlerde mevsimlik sıcaklık farkı azdır. En yüksek ve en düşük sıcaklıklara karalarda rastlanır.</a:t>
            </a:r>
          </a:p>
          <a:p>
            <a:pPr algn="just" eaLnBrk="1" hangingPunct="1">
              <a:lnSpc>
                <a:spcPct val="150000"/>
              </a:lnSpc>
            </a:pPr>
            <a:endParaRPr lang="tr-TR" altLang="tr-TR" b="1">
              <a:solidFill>
                <a:schemeClr val="hlink"/>
              </a:solidFill>
              <a:latin typeface="Comic Sans MS" pitchFamily="66" charset="0"/>
            </a:endParaRPr>
          </a:p>
          <a:p>
            <a:pPr algn="just" eaLnBrk="1" hangingPunct="1">
              <a:lnSpc>
                <a:spcPct val="150000"/>
              </a:lnSpc>
            </a:pPr>
            <a:r>
              <a:rPr lang="tr-TR" altLang="tr-TR" b="1">
                <a:solidFill>
                  <a:schemeClr val="hlink"/>
                </a:solidFill>
                <a:latin typeface="Comic Sans MS" pitchFamily="66" charset="0"/>
              </a:rPr>
              <a:t>Enlem etkisiyle Ekvator’dan gelen akıntılar sıcaklığı arttırırken, kutuplardan gelen akıntılar ise sıcaklığı düşürmektedir. Akıntılar geldikleri bölgelerin iklimleri üzerinde etkili olurlar. Aynı enlem üzerindeki karaların doğu ve batı kıyılarının sıcaklıklarının farklı olmasına yol açarlar.</a:t>
            </a:r>
          </a:p>
          <a:p>
            <a:pPr algn="just" eaLnBrk="1" hangingPunct="1">
              <a:lnSpc>
                <a:spcPct val="150000"/>
              </a:lnSpc>
            </a:pPr>
            <a:r>
              <a:rPr lang="tr-TR" altLang="tr-TR" b="1">
                <a:solidFill>
                  <a:schemeClr val="hlink"/>
                </a:solidFill>
                <a:latin typeface="Comic Sans MS" pitchFamily="66" charset="0"/>
              </a:rPr>
              <a:t>Örneğin; Gulf stream sıcak su akıntısı, İngiltere ve Batı Avrupa kıyılarında ılıman bir iklimin etkili olmasını sağlar.</a:t>
            </a:r>
          </a:p>
        </p:txBody>
      </p:sp>
      <p:sp>
        <p:nvSpPr>
          <p:cNvPr id="64515" name="WordArt 3"/>
          <p:cNvSpPr>
            <a:spLocks noChangeArrowheads="1" noChangeShapeType="1" noTextEdit="1"/>
          </p:cNvSpPr>
          <p:nvPr/>
        </p:nvSpPr>
        <p:spPr bwMode="auto">
          <a:xfrm>
            <a:off x="1116013" y="620713"/>
            <a:ext cx="2951162" cy="4016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tr-TR" sz="3600" kern="10">
                <a:ln w="9525">
                  <a:round/>
                  <a:headEnd/>
                  <a:tailEnd/>
                </a:ln>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atin typeface="Comic Sans MS"/>
              </a:rPr>
              <a:t>4. Kara ve Denizler</a:t>
            </a:r>
          </a:p>
        </p:txBody>
      </p:sp>
      <p:sp>
        <p:nvSpPr>
          <p:cNvPr id="64516" name="WordArt 4"/>
          <p:cNvSpPr>
            <a:spLocks noChangeArrowheads="1" noChangeShapeType="1" noTextEdit="1"/>
          </p:cNvSpPr>
          <p:nvPr/>
        </p:nvSpPr>
        <p:spPr bwMode="auto">
          <a:xfrm>
            <a:off x="1117600" y="2781300"/>
            <a:ext cx="3167063" cy="503238"/>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tr-TR" sz="3600" kern="10">
                <a:ln w="9525">
                  <a:round/>
                  <a:headEnd/>
                  <a:tailEnd/>
                </a:ln>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atin typeface="Comic Sans MS"/>
              </a:rPr>
              <a:t>5. Okyanus Akıntıları</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wheel(4)">
                                      <p:cBhvr>
                                        <p:cTn id="7" dur="10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4514">
                                            <p:txEl>
                                              <p:pRg st="0" end="0"/>
                                            </p:txEl>
                                          </p:spTgt>
                                        </p:tgtEl>
                                        <p:attrNameLst>
                                          <p:attrName>style.visibility</p:attrName>
                                        </p:attrNameLst>
                                      </p:cBhvr>
                                      <p:to>
                                        <p:strVal val="visible"/>
                                      </p:to>
                                    </p:set>
                                    <p:anim calcmode="lin" valueType="num">
                                      <p:cBhvr additive="base">
                                        <p:cTn id="12" dur="10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4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4516"/>
                                        </p:tgtEl>
                                        <p:attrNameLst>
                                          <p:attrName>style.visibility</p:attrName>
                                        </p:attrNameLst>
                                      </p:cBhvr>
                                      <p:to>
                                        <p:strVal val="visible"/>
                                      </p:to>
                                    </p:set>
                                    <p:animEffect transition="in" filter="wheel(4)">
                                      <p:cBhvr>
                                        <p:cTn id="18" dur="1000"/>
                                        <p:tgtEl>
                                          <p:spTgt spid="645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4514">
                                            <p:txEl>
                                              <p:pRg st="2" end="2"/>
                                            </p:txEl>
                                          </p:spTgt>
                                        </p:tgtEl>
                                        <p:attrNameLst>
                                          <p:attrName>style.visibility</p:attrName>
                                        </p:attrNameLst>
                                      </p:cBhvr>
                                      <p:to>
                                        <p:strVal val="visible"/>
                                      </p:to>
                                    </p:set>
                                    <p:anim calcmode="lin" valueType="num">
                                      <p:cBhvr additive="base">
                                        <p:cTn id="23" dur="1000" fill="hold"/>
                                        <p:tgtEl>
                                          <p:spTgt spid="64514">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451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4514">
                                            <p:txEl>
                                              <p:pRg st="3" end="3"/>
                                            </p:txEl>
                                          </p:spTgt>
                                        </p:tgtEl>
                                        <p:attrNameLst>
                                          <p:attrName>style.visibility</p:attrName>
                                        </p:attrNameLst>
                                      </p:cBhvr>
                                      <p:to>
                                        <p:strVal val="visible"/>
                                      </p:to>
                                    </p:set>
                                    <p:anim calcmode="lin" valueType="num">
                                      <p:cBhvr additive="base">
                                        <p:cTn id="27" dur="1000" fill="hold"/>
                                        <p:tgtEl>
                                          <p:spTgt spid="64514">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45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645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63575" y="490538"/>
            <a:ext cx="8229600" cy="706437"/>
          </a:xfrm>
          <a:noFill/>
        </p:spPr>
        <p:txBody>
          <a:bodyPr/>
          <a:lstStyle/>
          <a:p>
            <a:pPr eaLnBrk="1" hangingPunct="1"/>
            <a:r>
              <a:rPr lang="tr-TR" altLang="tr-TR" sz="3000" b="1" smtClean="0">
                <a:solidFill>
                  <a:schemeClr val="bg1"/>
                </a:solidFill>
                <a:latin typeface="Comic Sans MS" pitchFamily="66" charset="0"/>
              </a:rPr>
              <a:t>OKYANUS AKINTILARI</a:t>
            </a:r>
          </a:p>
        </p:txBody>
      </p:sp>
      <p:pic>
        <p:nvPicPr>
          <p:cNvPr id="51203" name="Picture 3" descr="oky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1052513"/>
            <a:ext cx="66960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046163" y="476250"/>
            <a:ext cx="7558087"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endParaRPr lang="tr-TR" altLang="tr-TR">
              <a:latin typeface="Verdana" pitchFamily="34" charset="0"/>
            </a:endParaRPr>
          </a:p>
          <a:p>
            <a:pPr eaLnBrk="1" hangingPunct="1">
              <a:lnSpc>
                <a:spcPct val="150000"/>
              </a:lnSpc>
            </a:pPr>
            <a:r>
              <a:rPr lang="tr-TR" altLang="tr-TR" b="1">
                <a:solidFill>
                  <a:schemeClr val="hlink"/>
                </a:solidFill>
                <a:latin typeface="Comic Sans MS" pitchFamily="66" charset="0"/>
              </a:rPr>
              <a:t>Sıcak rüzgarlardan etkilenen yerlerde sıcaklık yükselirken, soğuk rüzgarların etkisinde kalan alanlar da ise sıcaklık düşmektedir. Kuzey Yarımkürede güneyden esen rüzgarlar sıcak, kuzeyden esen rüzgar soğuk etkiye sahiptir. Bu durum enlem etkisiyle açıklanabilir.</a:t>
            </a:r>
          </a:p>
          <a:p>
            <a:pPr eaLnBrk="1" hangingPunct="1">
              <a:lnSpc>
                <a:spcPct val="150000"/>
              </a:lnSpc>
            </a:pPr>
            <a:endParaRPr lang="tr-TR" altLang="tr-TR">
              <a:solidFill>
                <a:schemeClr val="hlink"/>
              </a:solidFill>
              <a:latin typeface="Verdana" pitchFamily="34" charset="0"/>
            </a:endParaRPr>
          </a:p>
          <a:p>
            <a:pPr eaLnBrk="1" hangingPunct="1">
              <a:lnSpc>
                <a:spcPct val="150000"/>
              </a:lnSpc>
            </a:pPr>
            <a:r>
              <a:rPr lang="tr-TR" altLang="tr-TR" b="1">
                <a:solidFill>
                  <a:schemeClr val="hlink"/>
                </a:solidFill>
                <a:latin typeface="Comic Sans MS" pitchFamily="66" charset="0"/>
              </a:rPr>
              <a:t>Kara ve denizlerin dağılışı yeryüzündeki sıcaklığın dağılışını etkilemektedir. Her iki yarımkürede de denizler karalardan fazladır. Ancak Kuzey Yarımkürede karalar (%39), Güney Yarımküre’den (%19) daha fazladır. Buna bağlı olarak Kuzey Yarımküre’de yıllık sıcaklık ortalaması, nüfus sayısı, yıllık basınç farkı Güney Yarımküre’den daha fazladır.</a:t>
            </a:r>
          </a:p>
        </p:txBody>
      </p:sp>
      <p:sp>
        <p:nvSpPr>
          <p:cNvPr id="66564" name="WordArt 4"/>
          <p:cNvSpPr>
            <a:spLocks noChangeArrowheads="1" noChangeShapeType="1" noTextEdit="1"/>
          </p:cNvSpPr>
          <p:nvPr/>
        </p:nvSpPr>
        <p:spPr bwMode="auto">
          <a:xfrm>
            <a:off x="1116013" y="549275"/>
            <a:ext cx="2232025" cy="3587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tr-TR" sz="3600" kern="10">
                <a:ln w="9525">
                  <a:round/>
                  <a:headEnd/>
                  <a:tailEnd/>
                </a:ln>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atin typeface="Comic Sans MS"/>
              </a:rPr>
              <a:t>7. Rüzgarlar</a:t>
            </a:r>
          </a:p>
        </p:txBody>
      </p:sp>
      <p:sp>
        <p:nvSpPr>
          <p:cNvPr id="66565" name="WordArt 5"/>
          <p:cNvSpPr>
            <a:spLocks noChangeArrowheads="1" noChangeShapeType="1" noTextEdit="1"/>
          </p:cNvSpPr>
          <p:nvPr/>
        </p:nvSpPr>
        <p:spPr bwMode="auto">
          <a:xfrm>
            <a:off x="1187450" y="2997200"/>
            <a:ext cx="3529013" cy="431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tr-TR" sz="3600" kern="10">
                <a:ln w="9525">
                  <a:round/>
                  <a:headEnd/>
                  <a:tailEnd/>
                </a:ln>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atin typeface="Comic Sans MS"/>
              </a:rPr>
              <a:t>4. Kara ve Denizlerin Dağılışı</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wheel(4)">
                                      <p:cBhvr>
                                        <p:cTn id="7" dur="10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6562">
                                            <p:txEl>
                                              <p:pRg st="1" end="1"/>
                                            </p:txEl>
                                          </p:spTgt>
                                        </p:tgtEl>
                                        <p:attrNameLst>
                                          <p:attrName>style.visibility</p:attrName>
                                        </p:attrNameLst>
                                      </p:cBhvr>
                                      <p:to>
                                        <p:strVal val="visible"/>
                                      </p:to>
                                    </p:set>
                                    <p:anim calcmode="lin" valueType="num">
                                      <p:cBhvr additive="base">
                                        <p:cTn id="12" dur="1000" fill="hold"/>
                                        <p:tgtEl>
                                          <p:spTgt spid="6656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65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6565"/>
                                        </p:tgtEl>
                                        <p:attrNameLst>
                                          <p:attrName>style.visibility</p:attrName>
                                        </p:attrNameLst>
                                      </p:cBhvr>
                                      <p:to>
                                        <p:strVal val="visible"/>
                                      </p:to>
                                    </p:set>
                                    <p:animEffect transition="in" filter="wheel(4)">
                                      <p:cBhvr>
                                        <p:cTn id="18" dur="1000"/>
                                        <p:tgtEl>
                                          <p:spTgt spid="665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6562">
                                            <p:txEl>
                                              <p:pRg st="3" end="3"/>
                                            </p:txEl>
                                          </p:spTgt>
                                        </p:tgtEl>
                                        <p:attrNameLst>
                                          <p:attrName>style.visibility</p:attrName>
                                        </p:attrNameLst>
                                      </p:cBhvr>
                                      <p:to>
                                        <p:strVal val="visible"/>
                                      </p:to>
                                    </p:set>
                                    <p:anim calcmode="lin" valueType="num">
                                      <p:cBhvr additive="base">
                                        <p:cTn id="23" dur="1000" fill="hold"/>
                                        <p:tgtEl>
                                          <p:spTgt spid="66562">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65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19125" y="488950"/>
            <a:ext cx="7956550" cy="371475"/>
          </a:xfrm>
          <a:noFill/>
        </p:spPr>
        <p:txBody>
          <a:bodyPr/>
          <a:lstStyle/>
          <a:p>
            <a:pPr eaLnBrk="1" hangingPunct="1"/>
            <a:r>
              <a:rPr lang="tr-TR" altLang="tr-TR" sz="3000" b="1" smtClean="0">
                <a:solidFill>
                  <a:srgbClr val="FF00FF"/>
                </a:solidFill>
                <a:latin typeface="Comic Sans MS" pitchFamily="66" charset="0"/>
              </a:rPr>
              <a:t>DÜNYA YILLIK İZOTERM HARİTASI</a:t>
            </a: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25538"/>
            <a:ext cx="68421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txBox="1">
            <a:spLocks noChangeArrowheads="1"/>
          </p:cNvSpPr>
          <p:nvPr/>
        </p:nvSpPr>
        <p:spPr bwMode="auto">
          <a:xfrm>
            <a:off x="1042988" y="1052513"/>
            <a:ext cx="76327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En yüksek sıcaklıklara dönenceler civarındaki karaların iç kısımlarında rastlanır. (dinamik alçalıcı hava-nem azlığı)</a:t>
            </a:r>
          </a:p>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En yüksek sıcaklıklara K.Y.K.de rastlanır (karaların oranı)</a:t>
            </a:r>
          </a:p>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En düşük sıcaklıklara kutuplar çevresindeki karalar üzerinde rastlanır. (enlem ve karasallık)</a:t>
            </a:r>
          </a:p>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Yüksek enlemlerde kıtaların batı ve doğu kıyılarının sıcaklığı farklıdır (okyanus akıntıları)</a:t>
            </a:r>
          </a:p>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İzoterm eğrilerinin uzanışı paralellere uymaz. (kara ve deniz dağılımı- okyanus akıntıları)Bu durum kuzey yarım kürede karaların daha fazla olmasına bağlı olarak daha belirgindir.</a:t>
            </a:r>
          </a:p>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Karasallık, denizellik ve okyanus akıntılarının etkisiyle Termik ekvator Yer ekvatorundan sapmalar gösterir.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heel(4)">
                                      <p:cBhvr>
                                        <p:cTn id="7" dur="10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diamond(in)">
                                      <p:cBhvr>
                                        <p:cTn id="12" dur="2000"/>
                                        <p:tgtEl>
                                          <p:spTgt spid="675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nodeType="clickEffect">
                                  <p:stCondLst>
                                    <p:cond delay="0"/>
                                  </p:stCondLst>
                                  <p:childTnLst>
                                    <p:animEffect transition="out" filter="diamond(in)">
                                      <p:cBhvr>
                                        <p:cTn id="16" dur="2000"/>
                                        <p:tgtEl>
                                          <p:spTgt spid="67587"/>
                                        </p:tgtEl>
                                      </p:cBhvr>
                                    </p:animEffect>
                                    <p:set>
                                      <p:cBhvr>
                                        <p:cTn id="17" dur="1" fill="hold">
                                          <p:stCondLst>
                                            <p:cond delay="1999"/>
                                          </p:stCondLst>
                                        </p:cTn>
                                        <p:tgtEl>
                                          <p:spTgt spid="6758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7588">
                                            <p:txEl>
                                              <p:pRg st="0" end="0"/>
                                            </p:txEl>
                                          </p:spTgt>
                                        </p:tgtEl>
                                        <p:attrNameLst>
                                          <p:attrName>style.visibility</p:attrName>
                                        </p:attrNameLst>
                                      </p:cBhvr>
                                      <p:to>
                                        <p:strVal val="visible"/>
                                      </p:to>
                                    </p:set>
                                    <p:anim calcmode="lin" valueType="num">
                                      <p:cBhvr additive="base">
                                        <p:cTn id="22" dur="10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7588">
                                            <p:txEl>
                                              <p:pRg st="1" end="1"/>
                                            </p:txEl>
                                          </p:spTgt>
                                        </p:tgtEl>
                                        <p:attrNameLst>
                                          <p:attrName>style.visibility</p:attrName>
                                        </p:attrNameLst>
                                      </p:cBhvr>
                                      <p:to>
                                        <p:strVal val="visible"/>
                                      </p:to>
                                    </p:set>
                                    <p:anim calcmode="lin" valueType="num">
                                      <p:cBhvr additive="base">
                                        <p:cTn id="28" dur="1000" fill="hold"/>
                                        <p:tgtEl>
                                          <p:spTgt spid="67588">
                                            <p:txEl>
                                              <p:pRg st="1" end="1"/>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675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7588">
                                            <p:txEl>
                                              <p:pRg st="2" end="2"/>
                                            </p:txEl>
                                          </p:spTgt>
                                        </p:tgtEl>
                                        <p:attrNameLst>
                                          <p:attrName>style.visibility</p:attrName>
                                        </p:attrNameLst>
                                      </p:cBhvr>
                                      <p:to>
                                        <p:strVal val="visible"/>
                                      </p:to>
                                    </p:set>
                                    <p:anim calcmode="lin" valueType="num">
                                      <p:cBhvr additive="base">
                                        <p:cTn id="34" dur="10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675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7588">
                                            <p:txEl>
                                              <p:pRg st="3" end="3"/>
                                            </p:txEl>
                                          </p:spTgt>
                                        </p:tgtEl>
                                        <p:attrNameLst>
                                          <p:attrName>style.visibility</p:attrName>
                                        </p:attrNameLst>
                                      </p:cBhvr>
                                      <p:to>
                                        <p:strVal val="visible"/>
                                      </p:to>
                                    </p:set>
                                    <p:anim calcmode="lin" valueType="num">
                                      <p:cBhvr additive="base">
                                        <p:cTn id="40" dur="10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675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67588">
                                            <p:txEl>
                                              <p:pRg st="4" end="4"/>
                                            </p:txEl>
                                          </p:spTgt>
                                        </p:tgtEl>
                                        <p:attrNameLst>
                                          <p:attrName>style.visibility</p:attrName>
                                        </p:attrNameLst>
                                      </p:cBhvr>
                                      <p:to>
                                        <p:strVal val="visible"/>
                                      </p:to>
                                    </p:set>
                                    <p:anim calcmode="lin" valueType="num">
                                      <p:cBhvr additive="base">
                                        <p:cTn id="46" dur="10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675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67588">
                                            <p:txEl>
                                              <p:pRg st="5" end="5"/>
                                            </p:txEl>
                                          </p:spTgt>
                                        </p:tgtEl>
                                        <p:attrNameLst>
                                          <p:attrName>style.visibility</p:attrName>
                                        </p:attrNameLst>
                                      </p:cBhvr>
                                      <p:to>
                                        <p:strVal val="visible"/>
                                      </p:to>
                                    </p:set>
                                    <p:anim calcmode="lin" valueType="num">
                                      <p:cBhvr additive="base">
                                        <p:cTn id="52" dur="10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67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692150"/>
            <a:ext cx="3322638" cy="4525963"/>
          </a:xfrm>
        </p:spPr>
        <p:txBody>
          <a:bodyPr/>
          <a:lstStyle/>
          <a:p>
            <a:pPr eaLnBrk="1" hangingPunct="1">
              <a:lnSpc>
                <a:spcPct val="90000"/>
              </a:lnSpc>
              <a:buClr>
                <a:schemeClr val="bg1"/>
              </a:buClr>
              <a:buFont typeface="Wingdings" pitchFamily="2" charset="2"/>
              <a:buChar char="ÿ"/>
              <a:defRPr/>
            </a:pPr>
            <a:r>
              <a:rPr lang="tr-TR" sz="2000" smtClean="0">
                <a:solidFill>
                  <a:schemeClr val="hlink"/>
                </a:solidFill>
                <a:effectLst>
                  <a:outerShdw blurRad="38100" dist="38100" dir="2700000" algn="tl">
                    <a:srgbClr val="000000"/>
                  </a:outerShdw>
                </a:effectLst>
                <a:latin typeface="Comic Sans MS" pitchFamily="66" charset="0"/>
              </a:rPr>
              <a:t>Yeryüzünü saran hava tabakasına atmosfer denir. </a:t>
            </a:r>
          </a:p>
          <a:p>
            <a:pPr eaLnBrk="1" hangingPunct="1">
              <a:lnSpc>
                <a:spcPct val="90000"/>
              </a:lnSpc>
              <a:buClr>
                <a:schemeClr val="bg1"/>
              </a:buClr>
              <a:buFont typeface="Wingdings" pitchFamily="2" charset="2"/>
              <a:buChar char="ÿ"/>
              <a:defRPr/>
            </a:pPr>
            <a:r>
              <a:rPr lang="tr-TR" sz="2000" smtClean="0">
                <a:solidFill>
                  <a:schemeClr val="hlink"/>
                </a:solidFill>
                <a:effectLst>
                  <a:outerShdw blurRad="38100" dist="38100" dir="2700000" algn="tl">
                    <a:srgbClr val="000000"/>
                  </a:outerShdw>
                </a:effectLst>
                <a:latin typeface="Comic Sans MS" pitchFamily="66" charset="0"/>
              </a:rPr>
              <a:t>Atmosferin kalınlığı yerden itibaren 560 km.ye kadar uzanır. </a:t>
            </a:r>
          </a:p>
          <a:p>
            <a:pPr eaLnBrk="1" hangingPunct="1">
              <a:lnSpc>
                <a:spcPct val="90000"/>
              </a:lnSpc>
              <a:buClr>
                <a:schemeClr val="bg1"/>
              </a:buClr>
              <a:buFont typeface="Wingdings" pitchFamily="2" charset="2"/>
              <a:buChar char="ÿ"/>
              <a:defRPr/>
            </a:pPr>
            <a:r>
              <a:rPr lang="tr-TR" sz="2000" smtClean="0">
                <a:solidFill>
                  <a:schemeClr val="hlink"/>
                </a:solidFill>
                <a:effectLst>
                  <a:outerShdw blurRad="38100" dist="38100" dir="2700000" algn="tl">
                    <a:srgbClr val="000000"/>
                  </a:outerShdw>
                </a:effectLst>
                <a:latin typeface="Comic Sans MS" pitchFamily="66" charset="0"/>
              </a:rPr>
              <a:t>Atmosferin tabakalarını belirleyen en önemli faktör sıcaklıktır. </a:t>
            </a:r>
          </a:p>
          <a:p>
            <a:pPr eaLnBrk="1" hangingPunct="1">
              <a:lnSpc>
                <a:spcPct val="90000"/>
              </a:lnSpc>
              <a:buClr>
                <a:schemeClr val="bg1"/>
              </a:buClr>
              <a:buFont typeface="Wingdings" pitchFamily="2" charset="2"/>
              <a:buChar char="ÿ"/>
              <a:defRPr/>
            </a:pPr>
            <a:r>
              <a:rPr lang="tr-TR" sz="2000" smtClean="0">
                <a:solidFill>
                  <a:schemeClr val="hlink"/>
                </a:solidFill>
                <a:effectLst>
                  <a:outerShdw blurRad="38100" dist="38100" dir="2700000" algn="tl">
                    <a:srgbClr val="000000"/>
                  </a:outerShdw>
                </a:effectLst>
                <a:latin typeface="Comic Sans MS" pitchFamily="66" charset="0"/>
              </a:rPr>
              <a:t>Yerçekimi dolayısıyla havanın yeryüzüne yaptığı ağırlık “hava basıncı” olarak tanımlanır. Atmosferi oluşturan hava kütlesinin %99'u 32 km.nin altındadır</a:t>
            </a:r>
            <a:r>
              <a:rPr lang="tr-TR" sz="2000" smtClean="0">
                <a:solidFill>
                  <a:schemeClr val="hlink"/>
                </a:solidFill>
                <a:effectLst>
                  <a:outerShdw blurRad="38100" dist="38100" dir="2700000" algn="tl">
                    <a:srgbClr val="000000"/>
                  </a:outerShdw>
                </a:effectLst>
              </a:rPr>
              <a:t>.</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765175"/>
            <a:ext cx="453548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2">
                                            <p:txEl>
                                              <p:pRg st="2" end="2"/>
                                            </p:txEl>
                                          </p:spTgt>
                                        </p:tgtEl>
                                        <p:attrNameLst>
                                          <p:attrName>style.visibility</p:attrName>
                                        </p:attrNameLst>
                                      </p:cBhvr>
                                      <p:to>
                                        <p:strVal val="visible"/>
                                      </p:to>
                                    </p:set>
                                    <p:anim calcmode="lin" valueType="num">
                                      <p:cBhvr additive="base">
                                        <p:cTn id="19"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602">
                                            <p:txEl>
                                              <p:pRg st="3" end="3"/>
                                            </p:txEl>
                                          </p:spTgt>
                                        </p:tgtEl>
                                        <p:attrNameLst>
                                          <p:attrName>style.visibility</p:attrName>
                                        </p:attrNameLst>
                                      </p:cBhvr>
                                      <p:to>
                                        <p:strVal val="visible"/>
                                      </p:to>
                                    </p:set>
                                    <p:anim calcmode="lin" valueType="num">
                                      <p:cBhvr additive="base">
                                        <p:cTn id="25"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25603"/>
                                        </p:tgtEl>
                                        <p:attrNameLst>
                                          <p:attrName>style.visibility</p:attrName>
                                        </p:attrNameLst>
                                      </p:cBhvr>
                                      <p:to>
                                        <p:strVal val="visible"/>
                                      </p:to>
                                    </p:set>
                                    <p:anim calcmode="lin" valueType="num">
                                      <p:cBhvr additive="base">
                                        <p:cTn id="31" dur="5000" fill="hold"/>
                                        <p:tgtEl>
                                          <p:spTgt spid="25603"/>
                                        </p:tgtEl>
                                        <p:attrNameLst>
                                          <p:attrName>ppt_x</p:attrName>
                                        </p:attrNameLst>
                                      </p:cBhvr>
                                      <p:tavLst>
                                        <p:tav tm="0">
                                          <p:val>
                                            <p:strVal val="#ppt_x"/>
                                          </p:val>
                                        </p:tav>
                                        <p:tav tm="100000">
                                          <p:val>
                                            <p:strVal val="#ppt_x"/>
                                          </p:val>
                                        </p:tav>
                                      </p:tavLst>
                                    </p:anim>
                                    <p:anim calcmode="lin" valueType="num">
                                      <p:cBhvr additive="base">
                                        <p:cTn id="32" dur="50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19125" y="488950"/>
            <a:ext cx="7956550" cy="371475"/>
          </a:xfrm>
          <a:noFill/>
        </p:spPr>
        <p:txBody>
          <a:bodyPr/>
          <a:lstStyle/>
          <a:p>
            <a:pPr eaLnBrk="1" hangingPunct="1"/>
            <a:r>
              <a:rPr lang="tr-TR" altLang="tr-TR" sz="3000" b="1" smtClean="0">
                <a:solidFill>
                  <a:srgbClr val="FF00FF"/>
                </a:solidFill>
                <a:latin typeface="Comic Sans MS" pitchFamily="66" charset="0"/>
              </a:rPr>
              <a:t>DÜNYA TEMMUZ AYI İZOTERMİ</a:t>
            </a:r>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125538"/>
            <a:ext cx="59055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971550" y="1700213"/>
            <a:ext cx="76327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Kuzey yarım küre güney yarım küreden daha sıcaktır. (Mevsim etkisi-güneş ışınlarının düşme açısı- eksen eğikliği)</a:t>
            </a:r>
          </a:p>
          <a:p>
            <a:pPr eaLnBrk="1" hangingPunct="1">
              <a:spcBef>
                <a:spcPct val="50000"/>
              </a:spcBef>
              <a:buClr>
                <a:srgbClr val="FF00FF"/>
              </a:buClr>
              <a:buSzPct val="175000"/>
              <a:buFont typeface="Arial" charset="0"/>
              <a:buChar char="☻"/>
            </a:pPr>
            <a:r>
              <a:rPr lang="tr-TR" altLang="tr-TR"/>
              <a:t> </a:t>
            </a:r>
            <a:r>
              <a:rPr lang="tr-TR" altLang="tr-TR" sz="2000" b="1">
                <a:solidFill>
                  <a:schemeClr val="hlink"/>
                </a:solidFill>
                <a:latin typeface="Comic Sans MS" pitchFamily="66" charset="0"/>
              </a:rPr>
              <a:t>En sıcak yerler kuzey yarımkürede yengeç dönencesi civarındaki karaların iç kesimleridir.(dinamik alçalıcı hava hareketleri-nem azlığı)</a:t>
            </a:r>
          </a:p>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En soğuk yerler güney yarım kürede Antarktika kıtası üzerindedir. (Mevsim etkisi-güneş ışınlarının düşme açısı- eksen eğikliği)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heel(4)">
                                      <p:cBhvr>
                                        <p:cTn id="7" dur="10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diamond(in)">
                                      <p:cBhvr>
                                        <p:cTn id="12" dur="2000"/>
                                        <p:tgtEl>
                                          <p:spTgt spid="69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nodeType="clickEffect">
                                  <p:stCondLst>
                                    <p:cond delay="0"/>
                                  </p:stCondLst>
                                  <p:childTnLst>
                                    <p:animEffect transition="out" filter="diamond(in)">
                                      <p:cBhvr>
                                        <p:cTn id="16" dur="2000"/>
                                        <p:tgtEl>
                                          <p:spTgt spid="69635"/>
                                        </p:tgtEl>
                                      </p:cBhvr>
                                    </p:animEffect>
                                    <p:set>
                                      <p:cBhvr>
                                        <p:cTn id="17" dur="1" fill="hold">
                                          <p:stCondLst>
                                            <p:cond delay="1999"/>
                                          </p:stCondLst>
                                        </p:cTn>
                                        <p:tgtEl>
                                          <p:spTgt spid="6963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9636">
                                            <p:txEl>
                                              <p:pRg st="0" end="0"/>
                                            </p:txEl>
                                          </p:spTgt>
                                        </p:tgtEl>
                                        <p:attrNameLst>
                                          <p:attrName>style.visibility</p:attrName>
                                        </p:attrNameLst>
                                      </p:cBhvr>
                                      <p:to>
                                        <p:strVal val="visible"/>
                                      </p:to>
                                    </p:set>
                                    <p:anim calcmode="lin" valueType="num">
                                      <p:cBhvr additive="base">
                                        <p:cTn id="22" dur="1000" fill="hold"/>
                                        <p:tgtEl>
                                          <p:spTgt spid="6963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96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9636">
                                            <p:txEl>
                                              <p:pRg st="1" end="1"/>
                                            </p:txEl>
                                          </p:spTgt>
                                        </p:tgtEl>
                                        <p:attrNameLst>
                                          <p:attrName>style.visibility</p:attrName>
                                        </p:attrNameLst>
                                      </p:cBhvr>
                                      <p:to>
                                        <p:strVal val="visible"/>
                                      </p:to>
                                    </p:set>
                                    <p:anim calcmode="lin" valueType="num">
                                      <p:cBhvr additive="base">
                                        <p:cTn id="28" dur="1000" fill="hold"/>
                                        <p:tgtEl>
                                          <p:spTgt spid="69636">
                                            <p:txEl>
                                              <p:pRg st="1" end="1"/>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696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9636">
                                            <p:txEl>
                                              <p:pRg st="2" end="2"/>
                                            </p:txEl>
                                          </p:spTgt>
                                        </p:tgtEl>
                                        <p:attrNameLst>
                                          <p:attrName>style.visibility</p:attrName>
                                        </p:attrNameLst>
                                      </p:cBhvr>
                                      <p:to>
                                        <p:strVal val="visible"/>
                                      </p:to>
                                    </p:set>
                                    <p:anim calcmode="lin" valueType="num">
                                      <p:cBhvr additive="base">
                                        <p:cTn id="34" dur="1000" fill="hold"/>
                                        <p:tgtEl>
                                          <p:spTgt spid="69636">
                                            <p:txEl>
                                              <p:pRg st="2" end="2"/>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6963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19125" y="488950"/>
            <a:ext cx="7956550" cy="371475"/>
          </a:xfrm>
          <a:noFill/>
        </p:spPr>
        <p:txBody>
          <a:bodyPr/>
          <a:lstStyle/>
          <a:p>
            <a:pPr eaLnBrk="1" hangingPunct="1"/>
            <a:r>
              <a:rPr lang="tr-TR" altLang="tr-TR" sz="3000" b="1" smtClean="0">
                <a:solidFill>
                  <a:srgbClr val="FF00FF"/>
                </a:solidFill>
                <a:latin typeface="Comic Sans MS" pitchFamily="66" charset="0"/>
              </a:rPr>
              <a:t>DÜNYA OCAK AYI İZOTERMİ</a:t>
            </a: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981075"/>
            <a:ext cx="69151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4"/>
          <p:cNvSpPr txBox="1">
            <a:spLocks noChangeArrowheads="1"/>
          </p:cNvSpPr>
          <p:nvPr/>
        </p:nvSpPr>
        <p:spPr bwMode="auto">
          <a:xfrm>
            <a:off x="1116013" y="1268413"/>
            <a:ext cx="76327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Güney yarım küre kuzey yarım küreden daha sıcaktır. (Mevsim etkisi-güneş ışınlarının düşme açısı- eksen eğikliği)</a:t>
            </a:r>
          </a:p>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En sıcak yerler güney yarımkürede oğlak dönencesi civarındaki karaların iç kesimleridir.(dinamik alçalıcı hava hareketleri-nem azlığı)</a:t>
            </a:r>
          </a:p>
          <a:p>
            <a:pPr eaLnBrk="1" hangingPunct="1">
              <a:spcBef>
                <a:spcPct val="50000"/>
              </a:spcBef>
              <a:buClr>
                <a:srgbClr val="FF00FF"/>
              </a:buClr>
              <a:buSzPct val="175000"/>
              <a:buFont typeface="Arial" charset="0"/>
              <a:buChar char="☻"/>
            </a:pPr>
            <a:r>
              <a:rPr lang="tr-TR" altLang="tr-TR" sz="2000" b="1">
                <a:solidFill>
                  <a:schemeClr val="hlink"/>
                </a:solidFill>
                <a:latin typeface="Comic Sans MS" pitchFamily="66" charset="0"/>
              </a:rPr>
              <a:t> En soğuk yerler kuzey yarım kürede kutba yakın yerlerdeki karalar üzerindedir. (Mevsim etkisi-güneş ışınlarının düşme açısı- eksen eğikliği-karasallık)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wheel(4)">
                                      <p:cBhvr>
                                        <p:cTn id="7" dur="1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diamond(in)">
                                      <p:cBhvr>
                                        <p:cTn id="12" dur="2000"/>
                                        <p:tgtEl>
                                          <p:spTgt spid="71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nodeType="clickEffect">
                                  <p:stCondLst>
                                    <p:cond delay="0"/>
                                  </p:stCondLst>
                                  <p:childTnLst>
                                    <p:animEffect transition="out" filter="diamond(in)">
                                      <p:cBhvr>
                                        <p:cTn id="16" dur="2000"/>
                                        <p:tgtEl>
                                          <p:spTgt spid="71683"/>
                                        </p:tgtEl>
                                      </p:cBhvr>
                                    </p:animEffect>
                                    <p:set>
                                      <p:cBhvr>
                                        <p:cTn id="17" dur="1" fill="hold">
                                          <p:stCondLst>
                                            <p:cond delay="1999"/>
                                          </p:stCondLst>
                                        </p:cTn>
                                        <p:tgtEl>
                                          <p:spTgt spid="7168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1684">
                                            <p:txEl>
                                              <p:pRg st="0" end="0"/>
                                            </p:txEl>
                                          </p:spTgt>
                                        </p:tgtEl>
                                        <p:attrNameLst>
                                          <p:attrName>style.visibility</p:attrName>
                                        </p:attrNameLst>
                                      </p:cBhvr>
                                      <p:to>
                                        <p:strVal val="visible"/>
                                      </p:to>
                                    </p:set>
                                    <p:anim calcmode="lin" valueType="num">
                                      <p:cBhvr additive="base">
                                        <p:cTn id="22" dur="1000" fill="hold"/>
                                        <p:tgtEl>
                                          <p:spTgt spid="71684">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716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71684">
                                            <p:txEl>
                                              <p:pRg st="1" end="1"/>
                                            </p:txEl>
                                          </p:spTgt>
                                        </p:tgtEl>
                                        <p:attrNameLst>
                                          <p:attrName>style.visibility</p:attrName>
                                        </p:attrNameLst>
                                      </p:cBhvr>
                                      <p:to>
                                        <p:strVal val="visible"/>
                                      </p:to>
                                    </p:set>
                                    <p:anim calcmode="lin" valueType="num">
                                      <p:cBhvr additive="base">
                                        <p:cTn id="28" dur="1000" fill="hold"/>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716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1684">
                                            <p:txEl>
                                              <p:pRg st="2" end="2"/>
                                            </p:txEl>
                                          </p:spTgt>
                                        </p:tgtEl>
                                        <p:attrNameLst>
                                          <p:attrName>style.visibility</p:attrName>
                                        </p:attrNameLst>
                                      </p:cBhvr>
                                      <p:to>
                                        <p:strVal val="visible"/>
                                      </p:to>
                                    </p:set>
                                    <p:anim calcmode="lin" valueType="num">
                                      <p:cBhvr additive="base">
                                        <p:cTn id="34" dur="1000" fill="hold"/>
                                        <p:tgtEl>
                                          <p:spTgt spid="71684">
                                            <p:txEl>
                                              <p:pRg st="2" end="2"/>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7168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WordArt 4"/>
          <p:cNvSpPr>
            <a:spLocks noChangeArrowheads="1" noChangeShapeType="1" noTextEdit="1"/>
          </p:cNvSpPr>
          <p:nvPr/>
        </p:nvSpPr>
        <p:spPr bwMode="auto">
          <a:xfrm>
            <a:off x="1114425" y="2205038"/>
            <a:ext cx="6915150" cy="25923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8750"/>
              </a:avLst>
            </a:prstTxWarp>
          </a:bodyPr>
          <a:lstStyle/>
          <a:p>
            <a:pPr algn="ctr"/>
            <a:r>
              <a:rPr lang="tr-TR" sz="3600" kern="10">
                <a:gradFill rotWithShape="1">
                  <a:gsLst>
                    <a:gs pos="0">
                      <a:srgbClr val="663300"/>
                    </a:gs>
                    <a:gs pos="100000">
                      <a:schemeClr val="bg1"/>
                    </a:gs>
                  </a:gsLst>
                  <a:lin ang="5400000" scaled="1"/>
                </a:gradFill>
                <a:effectLst>
                  <a:outerShdw dist="53882" dir="2700000" algn="ctr" rotWithShape="0">
                    <a:srgbClr val="C0C0C0">
                      <a:alpha val="79999"/>
                    </a:srgbClr>
                  </a:outerShdw>
                </a:effectLst>
                <a:latin typeface="Times New Roman"/>
                <a:cs typeface="Times New Roman"/>
              </a:rPr>
              <a:t>Sıcaklığı Etkileyen Koşullara Örnekler</a:t>
            </a:r>
          </a:p>
        </p:txBody>
      </p:sp>
      <p:pic>
        <p:nvPicPr>
          <p:cNvPr id="56323" name="Picture 5" descr="att00007cw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4365625"/>
            <a:ext cx="133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heel(4)">
                                      <p:cBhvr>
                                        <p:cTn id="7" dur="10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ChangeArrowheads="1"/>
          </p:cNvSpPr>
          <p:nvPr/>
        </p:nvSpPr>
        <p:spPr bwMode="auto">
          <a:xfrm>
            <a:off x="611188" y="2428875"/>
            <a:ext cx="81518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Sinop’ta sıcaklığın Antalya’dan düşük olması</a:t>
            </a:r>
          </a:p>
        </p:txBody>
      </p:sp>
      <p:sp>
        <p:nvSpPr>
          <p:cNvPr id="57347" name="Rectangle 5"/>
          <p:cNvSpPr>
            <a:spLocks noChangeArrowheads="1"/>
          </p:cNvSpPr>
          <p:nvPr/>
        </p:nvSpPr>
        <p:spPr bwMode="auto">
          <a:xfrm>
            <a:off x="2700338" y="3284538"/>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89094" name="Text Box 6"/>
          <p:cNvSpPr txBox="1">
            <a:spLocks noChangeArrowheads="1"/>
          </p:cNvSpPr>
          <p:nvPr/>
        </p:nvSpPr>
        <p:spPr bwMode="auto">
          <a:xfrm>
            <a:off x="4357688" y="34290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89095" name="Text Box 7"/>
          <p:cNvSpPr txBox="1">
            <a:spLocks noChangeArrowheads="1"/>
          </p:cNvSpPr>
          <p:nvPr/>
        </p:nvSpPr>
        <p:spPr bwMode="auto">
          <a:xfrm>
            <a:off x="3276600" y="3717925"/>
            <a:ext cx="2735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Enlem</a:t>
            </a:r>
          </a:p>
        </p:txBody>
      </p:sp>
      <p:pic>
        <p:nvPicPr>
          <p:cNvPr id="89096" name="Picture 8"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9"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97425"/>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wheel(4)">
                                      <p:cBhvr>
                                        <p:cTn id="7" dur="1000"/>
                                        <p:tgtEl>
                                          <p:spTgt spid="89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9094"/>
                                        </p:tgtEl>
                                        <p:attrNameLst>
                                          <p:attrName>style.visibility</p:attrName>
                                        </p:attrNameLst>
                                      </p:cBhvr>
                                      <p:to>
                                        <p:strVal val="visible"/>
                                      </p:to>
                                    </p:set>
                                    <p:animEffect transition="in" filter="checkerboard(across)">
                                      <p:cBhvr>
                                        <p:cTn id="12" dur="500"/>
                                        <p:tgtEl>
                                          <p:spTgt spid="89094"/>
                                        </p:tgtEl>
                                      </p:cBhvr>
                                    </p:animEffect>
                                  </p:childTnLst>
                                </p:cTn>
                              </p:par>
                              <p:par>
                                <p:cTn id="13" presetID="5" presetClass="entr" presetSubtype="10" fill="hold" nodeType="withEffect">
                                  <p:stCondLst>
                                    <p:cond delay="0"/>
                                  </p:stCondLst>
                                  <p:childTnLst>
                                    <p:set>
                                      <p:cBhvr>
                                        <p:cTn id="14" dur="1" fill="hold">
                                          <p:stCondLst>
                                            <p:cond delay="0"/>
                                          </p:stCondLst>
                                        </p:cTn>
                                        <p:tgtEl>
                                          <p:spTgt spid="89096"/>
                                        </p:tgtEl>
                                        <p:attrNameLst>
                                          <p:attrName>style.visibility</p:attrName>
                                        </p:attrNameLst>
                                      </p:cBhvr>
                                      <p:to>
                                        <p:strVal val="visible"/>
                                      </p:to>
                                    </p:set>
                                    <p:animEffect transition="in" filter="checkerboard(across)">
                                      <p:cBhvr>
                                        <p:cTn id="15" dur="500"/>
                                        <p:tgtEl>
                                          <p:spTgt spid="890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89094"/>
                                        </p:tgtEl>
                                      </p:cBhvr>
                                    </p:animEffect>
                                    <p:set>
                                      <p:cBhvr>
                                        <p:cTn id="20" dur="1" fill="hold">
                                          <p:stCondLst>
                                            <p:cond delay="499"/>
                                          </p:stCondLst>
                                        </p:cTn>
                                        <p:tgtEl>
                                          <p:spTgt spid="89094"/>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89096"/>
                                        </p:tgtEl>
                                      </p:cBhvr>
                                    </p:animEffect>
                                    <p:set>
                                      <p:cBhvr>
                                        <p:cTn id="23" dur="1" fill="hold">
                                          <p:stCondLst>
                                            <p:cond delay="499"/>
                                          </p:stCondLst>
                                        </p:cTn>
                                        <p:tgtEl>
                                          <p:spTgt spid="8909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9095"/>
                                        </p:tgtEl>
                                        <p:attrNameLst>
                                          <p:attrName>style.visibility</p:attrName>
                                        </p:attrNameLst>
                                      </p:cBhvr>
                                      <p:to>
                                        <p:strVal val="visible"/>
                                      </p:to>
                                    </p:set>
                                    <p:animEffect transition="in" filter="checkerboard(across)">
                                      <p:cBhvr>
                                        <p:cTn id="28" dur="500"/>
                                        <p:tgtEl>
                                          <p:spTgt spid="89095"/>
                                        </p:tgtEl>
                                      </p:cBhvr>
                                    </p:animEffect>
                                  </p:childTnLst>
                                </p:cTn>
                              </p:par>
                              <p:par>
                                <p:cTn id="29" presetID="5" presetClass="entr" presetSubtype="10" fill="hold" nodeType="withEffect">
                                  <p:stCondLst>
                                    <p:cond delay="0"/>
                                  </p:stCondLst>
                                  <p:childTnLst>
                                    <p:set>
                                      <p:cBhvr>
                                        <p:cTn id="30" dur="1" fill="hold">
                                          <p:stCondLst>
                                            <p:cond delay="0"/>
                                          </p:stCondLst>
                                        </p:cTn>
                                        <p:tgtEl>
                                          <p:spTgt spid="89097"/>
                                        </p:tgtEl>
                                        <p:attrNameLst>
                                          <p:attrName>style.visibility</p:attrName>
                                        </p:attrNameLst>
                                      </p:cBhvr>
                                      <p:to>
                                        <p:strVal val="visible"/>
                                      </p:to>
                                    </p:set>
                                    <p:animEffect transition="in" filter="checkerboard(across)">
                                      <p:cBhvr>
                                        <p:cTn id="31" dur="500"/>
                                        <p:tgtEl>
                                          <p:spTgt spid="89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4" grpId="0"/>
      <p:bldP spid="89094" grpId="1"/>
      <p:bldP spid="8909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041400" y="2428875"/>
            <a:ext cx="66262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Türkiye’nin Norveç’ten sıcak olması</a:t>
            </a:r>
          </a:p>
        </p:txBody>
      </p:sp>
      <p:sp>
        <p:nvSpPr>
          <p:cNvPr id="58371" name="Rectangle 3"/>
          <p:cNvSpPr>
            <a:spLocks noChangeArrowheads="1"/>
          </p:cNvSpPr>
          <p:nvPr/>
        </p:nvSpPr>
        <p:spPr bwMode="auto">
          <a:xfrm>
            <a:off x="2555875" y="3213100"/>
            <a:ext cx="3816350" cy="1296988"/>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90116" name="Text Box 4"/>
          <p:cNvSpPr txBox="1">
            <a:spLocks noChangeArrowheads="1"/>
          </p:cNvSpPr>
          <p:nvPr/>
        </p:nvSpPr>
        <p:spPr bwMode="auto">
          <a:xfrm>
            <a:off x="4213225" y="3357563"/>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90117" name="Text Box 5"/>
          <p:cNvSpPr txBox="1">
            <a:spLocks noChangeArrowheads="1"/>
          </p:cNvSpPr>
          <p:nvPr/>
        </p:nvSpPr>
        <p:spPr bwMode="auto">
          <a:xfrm>
            <a:off x="3132138" y="3646488"/>
            <a:ext cx="2735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Enlem</a:t>
            </a:r>
          </a:p>
        </p:txBody>
      </p:sp>
      <p:pic>
        <p:nvPicPr>
          <p:cNvPr id="90118"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10080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652963"/>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wheel(4)">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0116"/>
                                        </p:tgtEl>
                                        <p:attrNameLst>
                                          <p:attrName>style.visibility</p:attrName>
                                        </p:attrNameLst>
                                      </p:cBhvr>
                                      <p:to>
                                        <p:strVal val="visible"/>
                                      </p:to>
                                    </p:set>
                                    <p:animEffect transition="in" filter="checkerboard(across)">
                                      <p:cBhvr>
                                        <p:cTn id="12" dur="500"/>
                                        <p:tgtEl>
                                          <p:spTgt spid="90116"/>
                                        </p:tgtEl>
                                      </p:cBhvr>
                                    </p:animEffect>
                                  </p:childTnLst>
                                </p:cTn>
                              </p:par>
                              <p:par>
                                <p:cTn id="13" presetID="5" presetClass="entr" presetSubtype="10" fill="hold" nodeType="withEffect">
                                  <p:stCondLst>
                                    <p:cond delay="0"/>
                                  </p:stCondLst>
                                  <p:childTnLst>
                                    <p:set>
                                      <p:cBhvr>
                                        <p:cTn id="14" dur="1" fill="hold">
                                          <p:stCondLst>
                                            <p:cond delay="0"/>
                                          </p:stCondLst>
                                        </p:cTn>
                                        <p:tgtEl>
                                          <p:spTgt spid="90118"/>
                                        </p:tgtEl>
                                        <p:attrNameLst>
                                          <p:attrName>style.visibility</p:attrName>
                                        </p:attrNameLst>
                                      </p:cBhvr>
                                      <p:to>
                                        <p:strVal val="visible"/>
                                      </p:to>
                                    </p:set>
                                    <p:animEffect transition="in" filter="checkerboard(across)">
                                      <p:cBhvr>
                                        <p:cTn id="15" dur="500"/>
                                        <p:tgtEl>
                                          <p:spTgt spid="901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90116"/>
                                        </p:tgtEl>
                                      </p:cBhvr>
                                    </p:animEffect>
                                    <p:set>
                                      <p:cBhvr>
                                        <p:cTn id="20" dur="1" fill="hold">
                                          <p:stCondLst>
                                            <p:cond delay="499"/>
                                          </p:stCondLst>
                                        </p:cTn>
                                        <p:tgtEl>
                                          <p:spTgt spid="90116"/>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90118"/>
                                        </p:tgtEl>
                                      </p:cBhvr>
                                    </p:animEffect>
                                    <p:set>
                                      <p:cBhvr>
                                        <p:cTn id="23" dur="1" fill="hold">
                                          <p:stCondLst>
                                            <p:cond delay="499"/>
                                          </p:stCondLst>
                                        </p:cTn>
                                        <p:tgtEl>
                                          <p:spTgt spid="9011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0117"/>
                                        </p:tgtEl>
                                        <p:attrNameLst>
                                          <p:attrName>style.visibility</p:attrName>
                                        </p:attrNameLst>
                                      </p:cBhvr>
                                      <p:to>
                                        <p:strVal val="visible"/>
                                      </p:to>
                                    </p:set>
                                    <p:animEffect transition="in" filter="checkerboard(across)">
                                      <p:cBhvr>
                                        <p:cTn id="28" dur="500"/>
                                        <p:tgtEl>
                                          <p:spTgt spid="90117"/>
                                        </p:tgtEl>
                                      </p:cBhvr>
                                    </p:animEffect>
                                  </p:childTnLst>
                                </p:cTn>
                              </p:par>
                              <p:par>
                                <p:cTn id="29" presetID="5" presetClass="entr" presetSubtype="10" fill="hold" nodeType="withEffect">
                                  <p:stCondLst>
                                    <p:cond delay="0"/>
                                  </p:stCondLst>
                                  <p:childTnLst>
                                    <p:set>
                                      <p:cBhvr>
                                        <p:cTn id="30" dur="1" fill="hold">
                                          <p:stCondLst>
                                            <p:cond delay="0"/>
                                          </p:stCondLst>
                                        </p:cTn>
                                        <p:tgtEl>
                                          <p:spTgt spid="90119"/>
                                        </p:tgtEl>
                                        <p:attrNameLst>
                                          <p:attrName>style.visibility</p:attrName>
                                        </p:attrNameLst>
                                      </p:cBhvr>
                                      <p:to>
                                        <p:strVal val="visible"/>
                                      </p:to>
                                    </p:set>
                                    <p:animEffect transition="in" filter="checkerboard(across)">
                                      <p:cBhvr>
                                        <p:cTn id="31" dur="500"/>
                                        <p:tgtEl>
                                          <p:spTgt spid="9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6" grpId="0"/>
      <p:bldP spid="90116" grpId="1"/>
      <p:bldP spid="901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31913" y="2565400"/>
            <a:ext cx="67706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Erzurum’un Ankara’dan soğuk olması</a:t>
            </a:r>
          </a:p>
        </p:txBody>
      </p:sp>
      <p:sp>
        <p:nvSpPr>
          <p:cNvPr id="59395" name="Rectangle 3"/>
          <p:cNvSpPr>
            <a:spLocks noChangeArrowheads="1"/>
          </p:cNvSpPr>
          <p:nvPr/>
        </p:nvSpPr>
        <p:spPr bwMode="auto">
          <a:xfrm>
            <a:off x="2627313" y="3357563"/>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91140" name="Text Box 4"/>
          <p:cNvSpPr txBox="1">
            <a:spLocks noChangeArrowheads="1"/>
          </p:cNvSpPr>
          <p:nvPr/>
        </p:nvSpPr>
        <p:spPr bwMode="auto">
          <a:xfrm>
            <a:off x="4284663" y="3502025"/>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91141" name="Text Box 5"/>
          <p:cNvSpPr txBox="1">
            <a:spLocks noChangeArrowheads="1"/>
          </p:cNvSpPr>
          <p:nvPr/>
        </p:nvSpPr>
        <p:spPr bwMode="auto">
          <a:xfrm>
            <a:off x="3203575" y="3790950"/>
            <a:ext cx="2735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Yükselti</a:t>
            </a:r>
          </a:p>
        </p:txBody>
      </p:sp>
      <p:pic>
        <p:nvPicPr>
          <p:cNvPr id="91142"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652963"/>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wheel(4)">
                                      <p:cBhvr>
                                        <p:cTn id="7" dur="20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140"/>
                                        </p:tgtEl>
                                        <p:attrNameLst>
                                          <p:attrName>style.visibility</p:attrName>
                                        </p:attrNameLst>
                                      </p:cBhvr>
                                      <p:to>
                                        <p:strVal val="visible"/>
                                      </p:to>
                                    </p:set>
                                    <p:animEffect transition="in" filter="checkerboard(across)">
                                      <p:cBhvr>
                                        <p:cTn id="12" dur="500"/>
                                        <p:tgtEl>
                                          <p:spTgt spid="91140"/>
                                        </p:tgtEl>
                                      </p:cBhvr>
                                    </p:animEffect>
                                  </p:childTnLst>
                                </p:cTn>
                              </p:par>
                              <p:par>
                                <p:cTn id="13" presetID="5" presetClass="entr" presetSubtype="10" fill="hold" nodeType="withEffect">
                                  <p:stCondLst>
                                    <p:cond delay="0"/>
                                  </p:stCondLst>
                                  <p:childTnLst>
                                    <p:set>
                                      <p:cBhvr>
                                        <p:cTn id="14" dur="1" fill="hold">
                                          <p:stCondLst>
                                            <p:cond delay="0"/>
                                          </p:stCondLst>
                                        </p:cTn>
                                        <p:tgtEl>
                                          <p:spTgt spid="91142"/>
                                        </p:tgtEl>
                                        <p:attrNameLst>
                                          <p:attrName>style.visibility</p:attrName>
                                        </p:attrNameLst>
                                      </p:cBhvr>
                                      <p:to>
                                        <p:strVal val="visible"/>
                                      </p:to>
                                    </p:set>
                                    <p:animEffect transition="in" filter="checkerboard(across)">
                                      <p:cBhvr>
                                        <p:cTn id="15" dur="500"/>
                                        <p:tgtEl>
                                          <p:spTgt spid="911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91140"/>
                                        </p:tgtEl>
                                      </p:cBhvr>
                                    </p:animEffect>
                                    <p:set>
                                      <p:cBhvr>
                                        <p:cTn id="20" dur="1" fill="hold">
                                          <p:stCondLst>
                                            <p:cond delay="499"/>
                                          </p:stCondLst>
                                        </p:cTn>
                                        <p:tgtEl>
                                          <p:spTgt spid="91140"/>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91142"/>
                                        </p:tgtEl>
                                      </p:cBhvr>
                                    </p:animEffect>
                                    <p:set>
                                      <p:cBhvr>
                                        <p:cTn id="23" dur="1" fill="hold">
                                          <p:stCondLst>
                                            <p:cond delay="499"/>
                                          </p:stCondLst>
                                        </p:cTn>
                                        <p:tgtEl>
                                          <p:spTgt spid="9114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1141"/>
                                        </p:tgtEl>
                                        <p:attrNameLst>
                                          <p:attrName>style.visibility</p:attrName>
                                        </p:attrNameLst>
                                      </p:cBhvr>
                                      <p:to>
                                        <p:strVal val="visible"/>
                                      </p:to>
                                    </p:set>
                                    <p:animEffect transition="in" filter="checkerboard(across)">
                                      <p:cBhvr>
                                        <p:cTn id="28" dur="500"/>
                                        <p:tgtEl>
                                          <p:spTgt spid="91141"/>
                                        </p:tgtEl>
                                      </p:cBhvr>
                                    </p:animEffect>
                                  </p:childTnLst>
                                </p:cTn>
                              </p:par>
                              <p:par>
                                <p:cTn id="29" presetID="5" presetClass="entr" presetSubtype="10" fill="hold" nodeType="withEffect">
                                  <p:stCondLst>
                                    <p:cond delay="0"/>
                                  </p:stCondLst>
                                  <p:childTnLst>
                                    <p:set>
                                      <p:cBhvr>
                                        <p:cTn id="30" dur="1" fill="hold">
                                          <p:stCondLst>
                                            <p:cond delay="0"/>
                                          </p:stCondLst>
                                        </p:cTn>
                                        <p:tgtEl>
                                          <p:spTgt spid="91143"/>
                                        </p:tgtEl>
                                        <p:attrNameLst>
                                          <p:attrName>style.visibility</p:attrName>
                                        </p:attrNameLst>
                                      </p:cBhvr>
                                      <p:to>
                                        <p:strVal val="visible"/>
                                      </p:to>
                                    </p:set>
                                    <p:animEffect transition="in" filter="checkerboard(across)">
                                      <p:cBhvr>
                                        <p:cTn id="31" dur="5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40" grpId="0"/>
      <p:bldP spid="91140" grpId="1"/>
      <p:bldP spid="9114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23850" y="2133600"/>
            <a:ext cx="84947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a:solidFill>
                  <a:srgbClr val="FF00FF"/>
                </a:solidFill>
                <a:latin typeface="Comic Sans MS" pitchFamily="66" charset="0"/>
              </a:rPr>
              <a:t>Kars’ın indirgenmiş sıcaklığı ile gerçek sıcaklığı </a:t>
            </a:r>
          </a:p>
          <a:p>
            <a:pPr algn="ctr" eaLnBrk="1" hangingPunct="1">
              <a:lnSpc>
                <a:spcPct val="90000"/>
              </a:lnSpc>
              <a:spcBef>
                <a:spcPct val="20000"/>
              </a:spcBef>
              <a:buClr>
                <a:srgbClr val="006600"/>
              </a:buClr>
              <a:buFont typeface="Wingdings" pitchFamily="2" charset="2"/>
              <a:buNone/>
            </a:pPr>
            <a:r>
              <a:rPr lang="tr-TR" altLang="tr-TR" sz="3000">
                <a:solidFill>
                  <a:srgbClr val="FF00FF"/>
                </a:solidFill>
                <a:latin typeface="Comic Sans MS" pitchFamily="66" charset="0"/>
              </a:rPr>
              <a:t>arasındaki farkın fazla olması</a:t>
            </a:r>
          </a:p>
        </p:txBody>
      </p:sp>
      <p:sp>
        <p:nvSpPr>
          <p:cNvPr id="60419" name="Rectangle 3"/>
          <p:cNvSpPr>
            <a:spLocks noChangeArrowheads="1"/>
          </p:cNvSpPr>
          <p:nvPr/>
        </p:nvSpPr>
        <p:spPr bwMode="auto">
          <a:xfrm>
            <a:off x="2484438" y="3357563"/>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92164" name="Text Box 4"/>
          <p:cNvSpPr txBox="1">
            <a:spLocks noChangeArrowheads="1"/>
          </p:cNvSpPr>
          <p:nvPr/>
        </p:nvSpPr>
        <p:spPr bwMode="auto">
          <a:xfrm>
            <a:off x="4141788" y="3502025"/>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92165" name="Text Box 5"/>
          <p:cNvSpPr txBox="1">
            <a:spLocks noChangeArrowheads="1"/>
          </p:cNvSpPr>
          <p:nvPr/>
        </p:nvSpPr>
        <p:spPr bwMode="auto">
          <a:xfrm>
            <a:off x="3060700" y="3790950"/>
            <a:ext cx="2735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Yükselti</a:t>
            </a:r>
          </a:p>
        </p:txBody>
      </p:sp>
      <p:pic>
        <p:nvPicPr>
          <p:cNvPr id="92167" name="Picture 7"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8"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652963"/>
            <a:ext cx="11509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wheel(4)">
                                      <p:cBhvr>
                                        <p:cTn id="7" dur="1000"/>
                                        <p:tgtEl>
                                          <p:spTgt spid="92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checkerboard(across)">
                                      <p:cBhvr>
                                        <p:cTn id="12" dur="500"/>
                                        <p:tgtEl>
                                          <p:spTgt spid="92164"/>
                                        </p:tgtEl>
                                      </p:cBhvr>
                                    </p:animEffect>
                                  </p:childTnLst>
                                </p:cTn>
                              </p:par>
                              <p:par>
                                <p:cTn id="13" presetID="5" presetClass="entr" presetSubtype="10" fill="hold" nodeType="withEffect">
                                  <p:stCondLst>
                                    <p:cond delay="0"/>
                                  </p:stCondLst>
                                  <p:childTnLst>
                                    <p:set>
                                      <p:cBhvr>
                                        <p:cTn id="14" dur="1" fill="hold">
                                          <p:stCondLst>
                                            <p:cond delay="0"/>
                                          </p:stCondLst>
                                        </p:cTn>
                                        <p:tgtEl>
                                          <p:spTgt spid="92167"/>
                                        </p:tgtEl>
                                        <p:attrNameLst>
                                          <p:attrName>style.visibility</p:attrName>
                                        </p:attrNameLst>
                                      </p:cBhvr>
                                      <p:to>
                                        <p:strVal val="visible"/>
                                      </p:to>
                                    </p:set>
                                    <p:animEffect transition="in" filter="checkerboard(across)">
                                      <p:cBhvr>
                                        <p:cTn id="15" dur="500"/>
                                        <p:tgtEl>
                                          <p:spTgt spid="921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92164"/>
                                        </p:tgtEl>
                                      </p:cBhvr>
                                    </p:animEffect>
                                    <p:set>
                                      <p:cBhvr>
                                        <p:cTn id="20" dur="1" fill="hold">
                                          <p:stCondLst>
                                            <p:cond delay="499"/>
                                          </p:stCondLst>
                                        </p:cTn>
                                        <p:tgtEl>
                                          <p:spTgt spid="92164"/>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92167"/>
                                        </p:tgtEl>
                                      </p:cBhvr>
                                    </p:animEffect>
                                    <p:set>
                                      <p:cBhvr>
                                        <p:cTn id="23" dur="1" fill="hold">
                                          <p:stCondLst>
                                            <p:cond delay="499"/>
                                          </p:stCondLst>
                                        </p:cTn>
                                        <p:tgtEl>
                                          <p:spTgt spid="9216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2165"/>
                                        </p:tgtEl>
                                        <p:attrNameLst>
                                          <p:attrName>style.visibility</p:attrName>
                                        </p:attrNameLst>
                                      </p:cBhvr>
                                      <p:to>
                                        <p:strVal val="visible"/>
                                      </p:to>
                                    </p:set>
                                    <p:animEffect transition="in" filter="checkerboard(across)">
                                      <p:cBhvr>
                                        <p:cTn id="28" dur="500"/>
                                        <p:tgtEl>
                                          <p:spTgt spid="92165"/>
                                        </p:tgtEl>
                                      </p:cBhvr>
                                    </p:animEffect>
                                  </p:childTnLst>
                                </p:cTn>
                              </p:par>
                              <p:par>
                                <p:cTn id="29" presetID="5" presetClass="entr" presetSubtype="10" fill="hold" nodeType="withEffect">
                                  <p:stCondLst>
                                    <p:cond delay="0"/>
                                  </p:stCondLst>
                                  <p:childTnLst>
                                    <p:set>
                                      <p:cBhvr>
                                        <p:cTn id="30" dur="1" fill="hold">
                                          <p:stCondLst>
                                            <p:cond delay="0"/>
                                          </p:stCondLst>
                                        </p:cTn>
                                        <p:tgtEl>
                                          <p:spTgt spid="92168"/>
                                        </p:tgtEl>
                                        <p:attrNameLst>
                                          <p:attrName>style.visibility</p:attrName>
                                        </p:attrNameLst>
                                      </p:cBhvr>
                                      <p:to>
                                        <p:strVal val="visible"/>
                                      </p:to>
                                    </p:set>
                                    <p:animEffect transition="in" filter="checkerboard(across)">
                                      <p:cBhvr>
                                        <p:cTn id="31" dur="500"/>
                                        <p:tgtEl>
                                          <p:spTgt spid="9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4" grpId="0"/>
      <p:bldP spid="92164" grpId="1"/>
      <p:bldP spid="9216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279400" y="1989138"/>
            <a:ext cx="8685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İzmir’deki yıllık sıcaklık farklarının Konya’dan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az olması</a:t>
            </a:r>
          </a:p>
        </p:txBody>
      </p:sp>
      <p:sp>
        <p:nvSpPr>
          <p:cNvPr id="61443" name="Rectangle 3"/>
          <p:cNvSpPr>
            <a:spLocks noChangeArrowheads="1"/>
          </p:cNvSpPr>
          <p:nvPr/>
        </p:nvSpPr>
        <p:spPr bwMode="auto">
          <a:xfrm>
            <a:off x="2627313" y="3213100"/>
            <a:ext cx="3816350" cy="1296988"/>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93188" name="Text Box 4"/>
          <p:cNvSpPr txBox="1">
            <a:spLocks noChangeArrowheads="1"/>
          </p:cNvSpPr>
          <p:nvPr/>
        </p:nvSpPr>
        <p:spPr bwMode="auto">
          <a:xfrm>
            <a:off x="4284663" y="3357563"/>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93189" name="Text Box 5"/>
          <p:cNvSpPr txBox="1">
            <a:spLocks noChangeArrowheads="1"/>
          </p:cNvSpPr>
          <p:nvPr/>
        </p:nvSpPr>
        <p:spPr bwMode="auto">
          <a:xfrm>
            <a:off x="3276600" y="3357563"/>
            <a:ext cx="27352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Nem-Deniz etkisi</a:t>
            </a:r>
          </a:p>
        </p:txBody>
      </p:sp>
      <p:pic>
        <p:nvPicPr>
          <p:cNvPr id="93190"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10080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797425"/>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wheel(4)">
                                      <p:cBhvr>
                                        <p:cTn id="7" dur="10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188"/>
                                        </p:tgtEl>
                                        <p:attrNameLst>
                                          <p:attrName>style.visibility</p:attrName>
                                        </p:attrNameLst>
                                      </p:cBhvr>
                                      <p:to>
                                        <p:strVal val="visible"/>
                                      </p:to>
                                    </p:set>
                                    <p:animEffect transition="in" filter="checkerboard(across)">
                                      <p:cBhvr>
                                        <p:cTn id="12" dur="500"/>
                                        <p:tgtEl>
                                          <p:spTgt spid="93188"/>
                                        </p:tgtEl>
                                      </p:cBhvr>
                                    </p:animEffect>
                                  </p:childTnLst>
                                </p:cTn>
                              </p:par>
                              <p:par>
                                <p:cTn id="13" presetID="5" presetClass="entr" presetSubtype="10" fill="hold" nodeType="withEffect">
                                  <p:stCondLst>
                                    <p:cond delay="0"/>
                                  </p:stCondLst>
                                  <p:childTnLst>
                                    <p:set>
                                      <p:cBhvr>
                                        <p:cTn id="14" dur="1" fill="hold">
                                          <p:stCondLst>
                                            <p:cond delay="0"/>
                                          </p:stCondLst>
                                        </p:cTn>
                                        <p:tgtEl>
                                          <p:spTgt spid="93190"/>
                                        </p:tgtEl>
                                        <p:attrNameLst>
                                          <p:attrName>style.visibility</p:attrName>
                                        </p:attrNameLst>
                                      </p:cBhvr>
                                      <p:to>
                                        <p:strVal val="visible"/>
                                      </p:to>
                                    </p:set>
                                    <p:animEffect transition="in" filter="checkerboard(across)">
                                      <p:cBhvr>
                                        <p:cTn id="15" dur="500"/>
                                        <p:tgtEl>
                                          <p:spTgt spid="931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93188"/>
                                        </p:tgtEl>
                                      </p:cBhvr>
                                    </p:animEffect>
                                    <p:set>
                                      <p:cBhvr>
                                        <p:cTn id="20" dur="1" fill="hold">
                                          <p:stCondLst>
                                            <p:cond delay="499"/>
                                          </p:stCondLst>
                                        </p:cTn>
                                        <p:tgtEl>
                                          <p:spTgt spid="93188"/>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93190"/>
                                        </p:tgtEl>
                                      </p:cBhvr>
                                    </p:animEffect>
                                    <p:set>
                                      <p:cBhvr>
                                        <p:cTn id="23" dur="1" fill="hold">
                                          <p:stCondLst>
                                            <p:cond delay="499"/>
                                          </p:stCondLst>
                                        </p:cTn>
                                        <p:tgtEl>
                                          <p:spTgt spid="9319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3189"/>
                                        </p:tgtEl>
                                        <p:attrNameLst>
                                          <p:attrName>style.visibility</p:attrName>
                                        </p:attrNameLst>
                                      </p:cBhvr>
                                      <p:to>
                                        <p:strVal val="visible"/>
                                      </p:to>
                                    </p:set>
                                    <p:animEffect transition="in" filter="checkerboard(across)">
                                      <p:cBhvr>
                                        <p:cTn id="28" dur="500"/>
                                        <p:tgtEl>
                                          <p:spTgt spid="93189"/>
                                        </p:tgtEl>
                                      </p:cBhvr>
                                    </p:animEffect>
                                  </p:childTnLst>
                                </p:cTn>
                              </p:par>
                              <p:par>
                                <p:cTn id="29" presetID="5" presetClass="entr" presetSubtype="10" fill="hold" nodeType="withEffect">
                                  <p:stCondLst>
                                    <p:cond delay="0"/>
                                  </p:stCondLst>
                                  <p:childTnLst>
                                    <p:set>
                                      <p:cBhvr>
                                        <p:cTn id="30" dur="1" fill="hold">
                                          <p:stCondLst>
                                            <p:cond delay="0"/>
                                          </p:stCondLst>
                                        </p:cTn>
                                        <p:tgtEl>
                                          <p:spTgt spid="93191"/>
                                        </p:tgtEl>
                                        <p:attrNameLst>
                                          <p:attrName>style.visibility</p:attrName>
                                        </p:attrNameLst>
                                      </p:cBhvr>
                                      <p:to>
                                        <p:strVal val="visible"/>
                                      </p:to>
                                    </p:set>
                                    <p:animEffect transition="in" filter="checkerboard(across)">
                                      <p:cBhvr>
                                        <p:cTn id="31"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8" grpId="0"/>
      <p:bldP spid="93188" grpId="1"/>
      <p:bldP spid="9318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250825" y="2428875"/>
            <a:ext cx="8851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Çöllerde günlük sıcaklık farklarının fazla olması</a:t>
            </a:r>
          </a:p>
        </p:txBody>
      </p:sp>
      <p:sp>
        <p:nvSpPr>
          <p:cNvPr id="62467" name="Rectangle 3"/>
          <p:cNvSpPr>
            <a:spLocks noChangeArrowheads="1"/>
          </p:cNvSpPr>
          <p:nvPr/>
        </p:nvSpPr>
        <p:spPr bwMode="auto">
          <a:xfrm>
            <a:off x="2771775" y="3068638"/>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95236" name="Text Box 4"/>
          <p:cNvSpPr txBox="1">
            <a:spLocks noChangeArrowheads="1"/>
          </p:cNvSpPr>
          <p:nvPr/>
        </p:nvSpPr>
        <p:spPr bwMode="auto">
          <a:xfrm>
            <a:off x="4429125" y="32131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95237" name="Text Box 5"/>
          <p:cNvSpPr txBox="1">
            <a:spLocks noChangeArrowheads="1"/>
          </p:cNvSpPr>
          <p:nvPr/>
        </p:nvSpPr>
        <p:spPr bwMode="auto">
          <a:xfrm>
            <a:off x="3348038" y="3502025"/>
            <a:ext cx="2735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Nem</a:t>
            </a:r>
          </a:p>
        </p:txBody>
      </p:sp>
      <p:pic>
        <p:nvPicPr>
          <p:cNvPr id="95238"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724400"/>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wheel(4)">
                                      <p:cBhvr>
                                        <p:cTn id="7" dur="10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5238"/>
                                        </p:tgtEl>
                                        <p:attrNameLst>
                                          <p:attrName>style.visibility</p:attrName>
                                        </p:attrNameLst>
                                      </p:cBhvr>
                                      <p:to>
                                        <p:strVal val="visible"/>
                                      </p:to>
                                    </p:set>
                                    <p:animEffect transition="in" filter="checkerboard(across)">
                                      <p:cBhvr>
                                        <p:cTn id="12" dur="500"/>
                                        <p:tgtEl>
                                          <p:spTgt spid="9523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5236"/>
                                        </p:tgtEl>
                                        <p:attrNameLst>
                                          <p:attrName>style.visibility</p:attrName>
                                        </p:attrNameLst>
                                      </p:cBhvr>
                                      <p:to>
                                        <p:strVal val="visible"/>
                                      </p:to>
                                    </p:set>
                                    <p:animEffect transition="in" filter="checkerboard(across)">
                                      <p:cBhvr>
                                        <p:cTn id="15" dur="500"/>
                                        <p:tgtEl>
                                          <p:spTgt spid="952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p:cTn id="19" dur="500"/>
                                        <p:tgtEl>
                                          <p:spTgt spid="95238"/>
                                        </p:tgtEl>
                                      </p:cBhvr>
                                    </p:animEffect>
                                    <p:set>
                                      <p:cBhvr>
                                        <p:cTn id="20" dur="1" fill="hold">
                                          <p:stCondLst>
                                            <p:cond delay="499"/>
                                          </p:stCondLst>
                                        </p:cTn>
                                        <p:tgtEl>
                                          <p:spTgt spid="95238"/>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95236"/>
                                        </p:tgtEl>
                                      </p:cBhvr>
                                    </p:animEffect>
                                    <p:set>
                                      <p:cBhvr>
                                        <p:cTn id="23" dur="1" fill="hold">
                                          <p:stCondLst>
                                            <p:cond delay="499"/>
                                          </p:stCondLst>
                                        </p:cTn>
                                        <p:tgtEl>
                                          <p:spTgt spid="9523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5237"/>
                                        </p:tgtEl>
                                        <p:attrNameLst>
                                          <p:attrName>style.visibility</p:attrName>
                                        </p:attrNameLst>
                                      </p:cBhvr>
                                      <p:to>
                                        <p:strVal val="visible"/>
                                      </p:to>
                                    </p:set>
                                    <p:animEffect transition="in" filter="checkerboard(across)">
                                      <p:cBhvr>
                                        <p:cTn id="28" dur="500"/>
                                        <p:tgtEl>
                                          <p:spTgt spid="95237"/>
                                        </p:tgtEl>
                                      </p:cBhvr>
                                    </p:animEffect>
                                  </p:childTnLst>
                                </p:cTn>
                              </p:par>
                              <p:par>
                                <p:cTn id="29" presetID="5" presetClass="entr" presetSubtype="10" fill="hold" nodeType="withEffect">
                                  <p:stCondLst>
                                    <p:cond delay="0"/>
                                  </p:stCondLst>
                                  <p:childTnLst>
                                    <p:set>
                                      <p:cBhvr>
                                        <p:cTn id="30" dur="1" fill="hold">
                                          <p:stCondLst>
                                            <p:cond delay="0"/>
                                          </p:stCondLst>
                                        </p:cTn>
                                        <p:tgtEl>
                                          <p:spTgt spid="95239"/>
                                        </p:tgtEl>
                                        <p:attrNameLst>
                                          <p:attrName>style.visibility</p:attrName>
                                        </p:attrNameLst>
                                      </p:cBhvr>
                                      <p:to>
                                        <p:strVal val="visible"/>
                                      </p:to>
                                    </p:set>
                                    <p:animEffect transition="in" filter="checkerboard(across)">
                                      <p:cBhvr>
                                        <p:cTn id="31" dur="500"/>
                                        <p:tgtEl>
                                          <p:spTgt spid="95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6" grpId="0"/>
      <p:bldP spid="95236" grpId="1"/>
      <p:bldP spid="952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50825" y="2428875"/>
            <a:ext cx="89328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Sibirya’da yıllık sıcaklık farklarının fazla olması</a:t>
            </a:r>
          </a:p>
        </p:txBody>
      </p:sp>
      <p:sp>
        <p:nvSpPr>
          <p:cNvPr id="63491" name="Rectangle 3"/>
          <p:cNvSpPr>
            <a:spLocks noChangeArrowheads="1"/>
          </p:cNvSpPr>
          <p:nvPr/>
        </p:nvSpPr>
        <p:spPr bwMode="auto">
          <a:xfrm>
            <a:off x="2843213" y="3068638"/>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96260" name="Text Box 4"/>
          <p:cNvSpPr txBox="1">
            <a:spLocks noChangeArrowheads="1"/>
          </p:cNvSpPr>
          <p:nvPr/>
        </p:nvSpPr>
        <p:spPr bwMode="auto">
          <a:xfrm>
            <a:off x="4500563" y="32131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96261" name="Text Box 5"/>
          <p:cNvSpPr txBox="1">
            <a:spLocks noChangeArrowheads="1"/>
          </p:cNvSpPr>
          <p:nvPr/>
        </p:nvSpPr>
        <p:spPr bwMode="auto">
          <a:xfrm>
            <a:off x="3419475" y="3502025"/>
            <a:ext cx="2735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Karasallık</a:t>
            </a:r>
          </a:p>
        </p:txBody>
      </p:sp>
      <p:pic>
        <p:nvPicPr>
          <p:cNvPr id="96262"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97425"/>
            <a:ext cx="93503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724400"/>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wheel(4)">
                                      <p:cBhvr>
                                        <p:cTn id="7" dur="10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checkerboard(across)">
                                      <p:cBhvr>
                                        <p:cTn id="12" dur="500"/>
                                        <p:tgtEl>
                                          <p:spTgt spid="96260"/>
                                        </p:tgtEl>
                                      </p:cBhvr>
                                    </p:animEffect>
                                  </p:childTnLst>
                                </p:cTn>
                              </p:par>
                              <p:par>
                                <p:cTn id="13" presetID="5" presetClass="entr" presetSubtype="10" fill="hold" nodeType="withEffect">
                                  <p:stCondLst>
                                    <p:cond delay="0"/>
                                  </p:stCondLst>
                                  <p:childTnLst>
                                    <p:set>
                                      <p:cBhvr>
                                        <p:cTn id="14" dur="1" fill="hold">
                                          <p:stCondLst>
                                            <p:cond delay="0"/>
                                          </p:stCondLst>
                                        </p:cTn>
                                        <p:tgtEl>
                                          <p:spTgt spid="96262"/>
                                        </p:tgtEl>
                                        <p:attrNameLst>
                                          <p:attrName>style.visibility</p:attrName>
                                        </p:attrNameLst>
                                      </p:cBhvr>
                                      <p:to>
                                        <p:strVal val="visible"/>
                                      </p:to>
                                    </p:set>
                                    <p:animEffect transition="in" filter="checkerboard(across)">
                                      <p:cBhvr>
                                        <p:cTn id="15" dur="500"/>
                                        <p:tgtEl>
                                          <p:spTgt spid="9626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96260"/>
                                        </p:tgtEl>
                                      </p:cBhvr>
                                    </p:animEffect>
                                    <p:set>
                                      <p:cBhvr>
                                        <p:cTn id="20" dur="1" fill="hold">
                                          <p:stCondLst>
                                            <p:cond delay="499"/>
                                          </p:stCondLst>
                                        </p:cTn>
                                        <p:tgtEl>
                                          <p:spTgt spid="96260"/>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96262"/>
                                        </p:tgtEl>
                                      </p:cBhvr>
                                    </p:animEffect>
                                    <p:set>
                                      <p:cBhvr>
                                        <p:cTn id="23" dur="1" fill="hold">
                                          <p:stCondLst>
                                            <p:cond delay="499"/>
                                          </p:stCondLst>
                                        </p:cTn>
                                        <p:tgtEl>
                                          <p:spTgt spid="9626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6261"/>
                                        </p:tgtEl>
                                        <p:attrNameLst>
                                          <p:attrName>style.visibility</p:attrName>
                                        </p:attrNameLst>
                                      </p:cBhvr>
                                      <p:to>
                                        <p:strVal val="visible"/>
                                      </p:to>
                                    </p:set>
                                    <p:animEffect transition="in" filter="checkerboard(across)">
                                      <p:cBhvr>
                                        <p:cTn id="28" dur="500"/>
                                        <p:tgtEl>
                                          <p:spTgt spid="96261"/>
                                        </p:tgtEl>
                                      </p:cBhvr>
                                    </p:animEffect>
                                  </p:childTnLst>
                                </p:cTn>
                              </p:par>
                              <p:par>
                                <p:cTn id="29" presetID="5" presetClass="entr" presetSubtype="10" fill="hold" nodeType="withEffect">
                                  <p:stCondLst>
                                    <p:cond delay="0"/>
                                  </p:stCondLst>
                                  <p:childTnLst>
                                    <p:set>
                                      <p:cBhvr>
                                        <p:cTn id="30" dur="1" fill="hold">
                                          <p:stCondLst>
                                            <p:cond delay="0"/>
                                          </p:stCondLst>
                                        </p:cTn>
                                        <p:tgtEl>
                                          <p:spTgt spid="96263"/>
                                        </p:tgtEl>
                                        <p:attrNameLst>
                                          <p:attrName>style.visibility</p:attrName>
                                        </p:attrNameLst>
                                      </p:cBhvr>
                                      <p:to>
                                        <p:strVal val="visible"/>
                                      </p:to>
                                    </p:set>
                                    <p:animEffect transition="in" filter="checkerboard(across)">
                                      <p:cBhvr>
                                        <p:cTn id="31" dur="5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p:bldP spid="96260" grpId="1"/>
      <p:bldP spid="962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692150"/>
            <a:ext cx="7731125" cy="669925"/>
          </a:xfrm>
        </p:spPr>
        <p:txBody>
          <a:bodyPr/>
          <a:lstStyle/>
          <a:p>
            <a:pPr eaLnBrk="1" hangingPunct="1">
              <a:defRPr/>
            </a:pPr>
            <a:r>
              <a:rPr lang="tr-TR" sz="3600" smtClean="0">
                <a:solidFill>
                  <a:schemeClr val="bg1"/>
                </a:solidFill>
                <a:effectLst>
                  <a:outerShdw blurRad="38100" dist="38100" dir="2700000" algn="tl">
                    <a:srgbClr val="000000"/>
                  </a:outerShdw>
                </a:effectLst>
                <a:latin typeface="Comic Sans MS" pitchFamily="66" charset="0"/>
              </a:rPr>
              <a:t>ATMOSFERİN  ÖZELLİKLERİ</a:t>
            </a:r>
          </a:p>
        </p:txBody>
      </p:sp>
      <p:sp>
        <p:nvSpPr>
          <p:cNvPr id="26627" name="Rectangle 3"/>
          <p:cNvSpPr>
            <a:spLocks noGrp="1" noChangeArrowheads="1"/>
          </p:cNvSpPr>
          <p:nvPr>
            <p:ph type="body" sz="half" idx="1"/>
          </p:nvPr>
        </p:nvSpPr>
        <p:spPr>
          <a:xfrm>
            <a:off x="673100" y="1627188"/>
            <a:ext cx="7715250" cy="3001962"/>
          </a:xfrm>
        </p:spPr>
        <p:txBody>
          <a:bodyPr/>
          <a:lstStyle/>
          <a:p>
            <a:pPr eaLnBrk="1" hangingPunct="1">
              <a:lnSpc>
                <a:spcPct val="80000"/>
              </a:lnSpc>
              <a:buClr>
                <a:schemeClr val="bg1"/>
              </a:buClr>
              <a:buFont typeface="Wingdings" pitchFamily="2" charset="2"/>
              <a:buChar char="Ü"/>
            </a:pPr>
            <a:r>
              <a:rPr lang="tr-TR" altLang="tr-TR" sz="3600" smtClean="0">
                <a:solidFill>
                  <a:schemeClr val="hlink"/>
                </a:solidFill>
              </a:rPr>
              <a:t> </a:t>
            </a:r>
            <a:r>
              <a:rPr lang="tr-TR" altLang="tr-TR" sz="2700" smtClean="0">
                <a:solidFill>
                  <a:schemeClr val="hlink"/>
                </a:solidFill>
                <a:latin typeface="Comic Sans MS" pitchFamily="66" charset="0"/>
              </a:rPr>
              <a:t>Gazlardan oluşmuştur.</a:t>
            </a:r>
          </a:p>
          <a:p>
            <a:pPr eaLnBrk="1" hangingPunct="1">
              <a:lnSpc>
                <a:spcPct val="80000"/>
              </a:lnSpc>
              <a:buClr>
                <a:schemeClr val="bg1"/>
              </a:buClr>
              <a:buFont typeface="Wingdings" pitchFamily="2" charset="2"/>
              <a:buChar char="Ü"/>
            </a:pPr>
            <a:r>
              <a:rPr lang="tr-TR" altLang="tr-TR" sz="2700" smtClean="0">
                <a:solidFill>
                  <a:schemeClr val="hlink"/>
                </a:solidFill>
                <a:latin typeface="Comic Sans MS" pitchFamily="66" charset="0"/>
              </a:rPr>
              <a:t> Bu gazların %78 i azot</a:t>
            </a:r>
          </a:p>
          <a:p>
            <a:pPr eaLnBrk="1" hangingPunct="1">
              <a:lnSpc>
                <a:spcPct val="80000"/>
              </a:lnSpc>
              <a:buClr>
                <a:schemeClr val="bg1"/>
              </a:buClr>
              <a:buFont typeface="Wingdings" pitchFamily="2" charset="2"/>
              <a:buChar char="Ü"/>
            </a:pPr>
            <a:r>
              <a:rPr lang="tr-TR" altLang="tr-TR" sz="2700" smtClean="0">
                <a:solidFill>
                  <a:schemeClr val="hlink"/>
                </a:solidFill>
                <a:latin typeface="Comic Sans MS" pitchFamily="66" charset="0"/>
              </a:rPr>
              <a:t> %21 i oksijen</a:t>
            </a:r>
          </a:p>
          <a:p>
            <a:pPr eaLnBrk="1" hangingPunct="1">
              <a:lnSpc>
                <a:spcPct val="80000"/>
              </a:lnSpc>
              <a:buClr>
                <a:schemeClr val="bg1"/>
              </a:buClr>
              <a:buFont typeface="Wingdings" pitchFamily="2" charset="2"/>
              <a:buChar char="Ü"/>
            </a:pPr>
            <a:r>
              <a:rPr lang="tr-TR" altLang="tr-TR" sz="2700" smtClean="0">
                <a:solidFill>
                  <a:schemeClr val="hlink"/>
                </a:solidFill>
                <a:latin typeface="Comic Sans MS" pitchFamily="66" charset="0"/>
              </a:rPr>
              <a:t> %1 i karbondioksit, su buharı, ozon gazı ve asal gazlardır. </a:t>
            </a:r>
          </a:p>
          <a:p>
            <a:pPr eaLnBrk="1" hangingPunct="1">
              <a:lnSpc>
                <a:spcPct val="80000"/>
              </a:lnSpc>
              <a:buClr>
                <a:schemeClr val="bg1"/>
              </a:buClr>
              <a:buFont typeface="Wingdings" pitchFamily="2" charset="2"/>
              <a:buChar char="Ü"/>
            </a:pPr>
            <a:r>
              <a:rPr lang="tr-TR" altLang="tr-TR" sz="2700" smtClean="0">
                <a:solidFill>
                  <a:schemeClr val="hlink"/>
                </a:solidFill>
                <a:latin typeface="Comic Sans MS" pitchFamily="66" charset="0"/>
              </a:rPr>
              <a:t>Karbondioksit, su buharı ve ozon gazı miktarı yere ve zamana göre değişen gazlardır.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4)">
                                      <p:cBhvr>
                                        <p:cTn id="7" dur="1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6627">
                                            <p:txEl>
                                              <p:pRg st="1" end="1"/>
                                            </p:txEl>
                                          </p:spTgt>
                                        </p:tgtEl>
                                        <p:attrNameLst>
                                          <p:attrName>style.visibility</p:attrName>
                                        </p:attrNameLst>
                                      </p:cBhvr>
                                      <p:to>
                                        <p:strVal val="visible"/>
                                      </p:to>
                                    </p:set>
                                    <p:anim calcmode="lin" valueType="num">
                                      <p:cBhvr additive="base">
                                        <p:cTn id="18"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6627">
                                            <p:txEl>
                                              <p:pRg st="2" end="2"/>
                                            </p:txEl>
                                          </p:spTgt>
                                        </p:tgtEl>
                                        <p:attrNameLst>
                                          <p:attrName>style.visibility</p:attrName>
                                        </p:attrNameLst>
                                      </p:cBhvr>
                                      <p:to>
                                        <p:strVal val="visible"/>
                                      </p:to>
                                    </p:set>
                                    <p:anim calcmode="lin" valueType="num">
                                      <p:cBhvr additive="base">
                                        <p:cTn id="24"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6627">
                                            <p:txEl>
                                              <p:pRg st="3" end="3"/>
                                            </p:txEl>
                                          </p:spTgt>
                                        </p:tgtEl>
                                        <p:attrNameLst>
                                          <p:attrName>style.visibility</p:attrName>
                                        </p:attrNameLst>
                                      </p:cBhvr>
                                      <p:to>
                                        <p:strVal val="visible"/>
                                      </p:to>
                                    </p:set>
                                    <p:anim calcmode="lin" valueType="num">
                                      <p:cBhvr additive="base">
                                        <p:cTn id="30"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6627">
                                            <p:txEl>
                                              <p:pRg st="4" end="4"/>
                                            </p:txEl>
                                          </p:spTgt>
                                        </p:tgtEl>
                                        <p:attrNameLst>
                                          <p:attrName>style.visibility</p:attrName>
                                        </p:attrNameLst>
                                      </p:cBhvr>
                                      <p:to>
                                        <p:strVal val="visible"/>
                                      </p:to>
                                    </p:set>
                                    <p:anim calcmode="lin" valueType="num">
                                      <p:cBhvr additive="base">
                                        <p:cTn id="36"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79388" y="2205038"/>
            <a:ext cx="87328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Karadeniz kıyılarında yıllık sıcaklık farklarının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az olması</a:t>
            </a:r>
          </a:p>
        </p:txBody>
      </p:sp>
      <p:sp>
        <p:nvSpPr>
          <p:cNvPr id="64515" name="Rectangle 3"/>
          <p:cNvSpPr>
            <a:spLocks noChangeArrowheads="1"/>
          </p:cNvSpPr>
          <p:nvPr/>
        </p:nvSpPr>
        <p:spPr bwMode="auto">
          <a:xfrm>
            <a:off x="2700338" y="3500438"/>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98308" name="Text Box 4"/>
          <p:cNvSpPr txBox="1">
            <a:spLocks noChangeArrowheads="1"/>
          </p:cNvSpPr>
          <p:nvPr/>
        </p:nvSpPr>
        <p:spPr bwMode="auto">
          <a:xfrm>
            <a:off x="4357688" y="36449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98309" name="Text Box 5"/>
          <p:cNvSpPr txBox="1">
            <a:spLocks noChangeArrowheads="1"/>
          </p:cNvSpPr>
          <p:nvPr/>
        </p:nvSpPr>
        <p:spPr bwMode="auto">
          <a:xfrm>
            <a:off x="3348038" y="3573463"/>
            <a:ext cx="27352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Nem-Deniz Etkisi</a:t>
            </a:r>
          </a:p>
        </p:txBody>
      </p:sp>
      <p:pic>
        <p:nvPicPr>
          <p:cNvPr id="98310"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724400"/>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wheel(4)">
                                      <p:cBhvr>
                                        <p:cTn id="7" dur="1000"/>
                                        <p:tgtEl>
                                          <p:spTgt spid="98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checkerboard(across)">
                                      <p:cBhvr>
                                        <p:cTn id="12" dur="500"/>
                                        <p:tgtEl>
                                          <p:spTgt spid="98308"/>
                                        </p:tgtEl>
                                      </p:cBhvr>
                                    </p:animEffect>
                                  </p:childTnLst>
                                </p:cTn>
                              </p:par>
                              <p:par>
                                <p:cTn id="13" presetID="5" presetClass="entr" presetSubtype="10" fill="hold" nodeType="withEffect">
                                  <p:stCondLst>
                                    <p:cond delay="0"/>
                                  </p:stCondLst>
                                  <p:childTnLst>
                                    <p:set>
                                      <p:cBhvr>
                                        <p:cTn id="14" dur="1" fill="hold">
                                          <p:stCondLst>
                                            <p:cond delay="0"/>
                                          </p:stCondLst>
                                        </p:cTn>
                                        <p:tgtEl>
                                          <p:spTgt spid="98310"/>
                                        </p:tgtEl>
                                        <p:attrNameLst>
                                          <p:attrName>style.visibility</p:attrName>
                                        </p:attrNameLst>
                                      </p:cBhvr>
                                      <p:to>
                                        <p:strVal val="visible"/>
                                      </p:to>
                                    </p:set>
                                    <p:animEffect transition="in" filter="checkerboard(across)">
                                      <p:cBhvr>
                                        <p:cTn id="15" dur="500"/>
                                        <p:tgtEl>
                                          <p:spTgt spid="983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98308"/>
                                        </p:tgtEl>
                                      </p:cBhvr>
                                    </p:animEffect>
                                    <p:set>
                                      <p:cBhvr>
                                        <p:cTn id="20" dur="1" fill="hold">
                                          <p:stCondLst>
                                            <p:cond delay="499"/>
                                          </p:stCondLst>
                                        </p:cTn>
                                        <p:tgtEl>
                                          <p:spTgt spid="98308"/>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98310"/>
                                        </p:tgtEl>
                                      </p:cBhvr>
                                    </p:animEffect>
                                    <p:set>
                                      <p:cBhvr>
                                        <p:cTn id="23" dur="1" fill="hold">
                                          <p:stCondLst>
                                            <p:cond delay="499"/>
                                          </p:stCondLst>
                                        </p:cTn>
                                        <p:tgtEl>
                                          <p:spTgt spid="9831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8309"/>
                                        </p:tgtEl>
                                        <p:attrNameLst>
                                          <p:attrName>style.visibility</p:attrName>
                                        </p:attrNameLst>
                                      </p:cBhvr>
                                      <p:to>
                                        <p:strVal val="visible"/>
                                      </p:to>
                                    </p:set>
                                    <p:animEffect transition="in" filter="checkerboard(across)">
                                      <p:cBhvr>
                                        <p:cTn id="28" dur="500"/>
                                        <p:tgtEl>
                                          <p:spTgt spid="98309"/>
                                        </p:tgtEl>
                                      </p:cBhvr>
                                    </p:animEffect>
                                  </p:childTnLst>
                                </p:cTn>
                              </p:par>
                              <p:par>
                                <p:cTn id="29" presetID="5" presetClass="entr" presetSubtype="10" fill="hold" nodeType="withEffect">
                                  <p:stCondLst>
                                    <p:cond delay="0"/>
                                  </p:stCondLst>
                                  <p:childTnLst>
                                    <p:set>
                                      <p:cBhvr>
                                        <p:cTn id="30" dur="1" fill="hold">
                                          <p:stCondLst>
                                            <p:cond delay="0"/>
                                          </p:stCondLst>
                                        </p:cTn>
                                        <p:tgtEl>
                                          <p:spTgt spid="98311"/>
                                        </p:tgtEl>
                                        <p:attrNameLst>
                                          <p:attrName>style.visibility</p:attrName>
                                        </p:attrNameLst>
                                      </p:cBhvr>
                                      <p:to>
                                        <p:strVal val="visible"/>
                                      </p:to>
                                    </p:set>
                                    <p:animEffect transition="in" filter="checkerboard(across)">
                                      <p:cBhvr>
                                        <p:cTn id="31" dur="5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8" grpId="0"/>
      <p:bldP spid="98308" grpId="1"/>
      <p:bldP spid="9830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50825" y="2133600"/>
            <a:ext cx="8588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Ekvatorda günlük ve yıllık sıcaklık farklarının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az olması</a:t>
            </a:r>
          </a:p>
        </p:txBody>
      </p:sp>
      <p:sp>
        <p:nvSpPr>
          <p:cNvPr id="65539" name="Rectangle 3"/>
          <p:cNvSpPr>
            <a:spLocks noChangeArrowheads="1"/>
          </p:cNvSpPr>
          <p:nvPr/>
        </p:nvSpPr>
        <p:spPr bwMode="auto">
          <a:xfrm>
            <a:off x="2700338" y="3284538"/>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99332" name="Text Box 4"/>
          <p:cNvSpPr txBox="1">
            <a:spLocks noChangeArrowheads="1"/>
          </p:cNvSpPr>
          <p:nvPr/>
        </p:nvSpPr>
        <p:spPr bwMode="auto">
          <a:xfrm>
            <a:off x="4357688" y="34290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99333" name="Text Box 5"/>
          <p:cNvSpPr txBox="1">
            <a:spLocks noChangeArrowheads="1"/>
          </p:cNvSpPr>
          <p:nvPr/>
        </p:nvSpPr>
        <p:spPr bwMode="auto">
          <a:xfrm>
            <a:off x="3276600" y="3717925"/>
            <a:ext cx="2735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Nem-Enlem</a:t>
            </a:r>
          </a:p>
        </p:txBody>
      </p:sp>
      <p:pic>
        <p:nvPicPr>
          <p:cNvPr id="99334"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652963"/>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wheel(4)">
                                      <p:cBhvr>
                                        <p:cTn id="7" dur="1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checkerboard(across)">
                                      <p:cBhvr>
                                        <p:cTn id="12" dur="500"/>
                                        <p:tgtEl>
                                          <p:spTgt spid="99332"/>
                                        </p:tgtEl>
                                      </p:cBhvr>
                                    </p:animEffect>
                                  </p:childTnLst>
                                </p:cTn>
                              </p:par>
                              <p:par>
                                <p:cTn id="13" presetID="5" presetClass="entr" presetSubtype="10" fill="hold" nodeType="withEffect">
                                  <p:stCondLst>
                                    <p:cond delay="0"/>
                                  </p:stCondLst>
                                  <p:childTnLst>
                                    <p:set>
                                      <p:cBhvr>
                                        <p:cTn id="14" dur="1" fill="hold">
                                          <p:stCondLst>
                                            <p:cond delay="0"/>
                                          </p:stCondLst>
                                        </p:cTn>
                                        <p:tgtEl>
                                          <p:spTgt spid="99334"/>
                                        </p:tgtEl>
                                        <p:attrNameLst>
                                          <p:attrName>style.visibility</p:attrName>
                                        </p:attrNameLst>
                                      </p:cBhvr>
                                      <p:to>
                                        <p:strVal val="visible"/>
                                      </p:to>
                                    </p:set>
                                    <p:animEffect transition="in" filter="checkerboard(across)">
                                      <p:cBhvr>
                                        <p:cTn id="15" dur="500"/>
                                        <p:tgtEl>
                                          <p:spTgt spid="993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99332"/>
                                        </p:tgtEl>
                                      </p:cBhvr>
                                    </p:animEffect>
                                    <p:set>
                                      <p:cBhvr>
                                        <p:cTn id="20" dur="1" fill="hold">
                                          <p:stCondLst>
                                            <p:cond delay="499"/>
                                          </p:stCondLst>
                                        </p:cTn>
                                        <p:tgtEl>
                                          <p:spTgt spid="99332"/>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99334"/>
                                        </p:tgtEl>
                                      </p:cBhvr>
                                    </p:animEffect>
                                    <p:set>
                                      <p:cBhvr>
                                        <p:cTn id="23" dur="1" fill="hold">
                                          <p:stCondLst>
                                            <p:cond delay="499"/>
                                          </p:stCondLst>
                                        </p:cTn>
                                        <p:tgtEl>
                                          <p:spTgt spid="9933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9333"/>
                                        </p:tgtEl>
                                        <p:attrNameLst>
                                          <p:attrName>style.visibility</p:attrName>
                                        </p:attrNameLst>
                                      </p:cBhvr>
                                      <p:to>
                                        <p:strVal val="visible"/>
                                      </p:to>
                                    </p:set>
                                    <p:animEffect transition="in" filter="checkerboard(across)">
                                      <p:cBhvr>
                                        <p:cTn id="28" dur="500"/>
                                        <p:tgtEl>
                                          <p:spTgt spid="99333"/>
                                        </p:tgtEl>
                                      </p:cBhvr>
                                    </p:animEffect>
                                  </p:childTnLst>
                                </p:cTn>
                              </p:par>
                              <p:par>
                                <p:cTn id="29" presetID="5" presetClass="entr" presetSubtype="10" fill="hold" nodeType="withEffect">
                                  <p:stCondLst>
                                    <p:cond delay="0"/>
                                  </p:stCondLst>
                                  <p:childTnLst>
                                    <p:set>
                                      <p:cBhvr>
                                        <p:cTn id="30" dur="1" fill="hold">
                                          <p:stCondLst>
                                            <p:cond delay="0"/>
                                          </p:stCondLst>
                                        </p:cTn>
                                        <p:tgtEl>
                                          <p:spTgt spid="99335"/>
                                        </p:tgtEl>
                                        <p:attrNameLst>
                                          <p:attrName>style.visibility</p:attrName>
                                        </p:attrNameLst>
                                      </p:cBhvr>
                                      <p:to>
                                        <p:strVal val="visible"/>
                                      </p:to>
                                    </p:set>
                                    <p:animEffect transition="in" filter="checkerboard(across)">
                                      <p:cBhvr>
                                        <p:cTn id="31"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2" grpId="0"/>
      <p:bldP spid="99332" grpId="1"/>
      <p:bldP spid="9933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1438" y="1989138"/>
            <a:ext cx="9109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Torosların aynı yükseltideki her iki yamacındaki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bitki örtüsünün farklı olması</a:t>
            </a:r>
          </a:p>
        </p:txBody>
      </p:sp>
      <p:sp>
        <p:nvSpPr>
          <p:cNvPr id="66563" name="Rectangle 3"/>
          <p:cNvSpPr>
            <a:spLocks noChangeArrowheads="1"/>
          </p:cNvSpPr>
          <p:nvPr/>
        </p:nvSpPr>
        <p:spPr bwMode="auto">
          <a:xfrm>
            <a:off x="2700338" y="3213100"/>
            <a:ext cx="3816350" cy="1296988"/>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0356" name="Text Box 4"/>
          <p:cNvSpPr txBox="1">
            <a:spLocks noChangeArrowheads="1"/>
          </p:cNvSpPr>
          <p:nvPr/>
        </p:nvSpPr>
        <p:spPr bwMode="auto">
          <a:xfrm>
            <a:off x="4357688" y="3357563"/>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00357" name="Text Box 5"/>
          <p:cNvSpPr txBox="1">
            <a:spLocks noChangeArrowheads="1"/>
          </p:cNvSpPr>
          <p:nvPr/>
        </p:nvSpPr>
        <p:spPr bwMode="auto">
          <a:xfrm>
            <a:off x="3276600" y="3646488"/>
            <a:ext cx="2735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Bakı</a:t>
            </a:r>
          </a:p>
        </p:txBody>
      </p:sp>
      <p:pic>
        <p:nvPicPr>
          <p:cNvPr id="100358"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724400"/>
            <a:ext cx="11509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wheel(4)">
                                      <p:cBhvr>
                                        <p:cTn id="7" dur="10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356"/>
                                        </p:tgtEl>
                                        <p:attrNameLst>
                                          <p:attrName>style.visibility</p:attrName>
                                        </p:attrNameLst>
                                      </p:cBhvr>
                                      <p:to>
                                        <p:strVal val="visible"/>
                                      </p:to>
                                    </p:set>
                                    <p:animEffect transition="in" filter="checkerboard(across)">
                                      <p:cBhvr>
                                        <p:cTn id="12" dur="500"/>
                                        <p:tgtEl>
                                          <p:spTgt spid="100356"/>
                                        </p:tgtEl>
                                      </p:cBhvr>
                                    </p:animEffect>
                                  </p:childTnLst>
                                </p:cTn>
                              </p:par>
                              <p:par>
                                <p:cTn id="13" presetID="5" presetClass="entr" presetSubtype="10" fill="hold" nodeType="withEffect">
                                  <p:stCondLst>
                                    <p:cond delay="0"/>
                                  </p:stCondLst>
                                  <p:childTnLst>
                                    <p:set>
                                      <p:cBhvr>
                                        <p:cTn id="14" dur="1" fill="hold">
                                          <p:stCondLst>
                                            <p:cond delay="0"/>
                                          </p:stCondLst>
                                        </p:cTn>
                                        <p:tgtEl>
                                          <p:spTgt spid="100358"/>
                                        </p:tgtEl>
                                        <p:attrNameLst>
                                          <p:attrName>style.visibility</p:attrName>
                                        </p:attrNameLst>
                                      </p:cBhvr>
                                      <p:to>
                                        <p:strVal val="visible"/>
                                      </p:to>
                                    </p:set>
                                    <p:animEffect transition="in" filter="checkerboard(across)">
                                      <p:cBhvr>
                                        <p:cTn id="15" dur="500"/>
                                        <p:tgtEl>
                                          <p:spTgt spid="1003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00356"/>
                                        </p:tgtEl>
                                      </p:cBhvr>
                                    </p:animEffect>
                                    <p:set>
                                      <p:cBhvr>
                                        <p:cTn id="20" dur="1" fill="hold">
                                          <p:stCondLst>
                                            <p:cond delay="499"/>
                                          </p:stCondLst>
                                        </p:cTn>
                                        <p:tgtEl>
                                          <p:spTgt spid="100356"/>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100358"/>
                                        </p:tgtEl>
                                      </p:cBhvr>
                                    </p:animEffect>
                                    <p:set>
                                      <p:cBhvr>
                                        <p:cTn id="23" dur="1" fill="hold">
                                          <p:stCondLst>
                                            <p:cond delay="499"/>
                                          </p:stCondLst>
                                        </p:cTn>
                                        <p:tgtEl>
                                          <p:spTgt spid="10035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0357"/>
                                        </p:tgtEl>
                                        <p:attrNameLst>
                                          <p:attrName>style.visibility</p:attrName>
                                        </p:attrNameLst>
                                      </p:cBhvr>
                                      <p:to>
                                        <p:strVal val="visible"/>
                                      </p:to>
                                    </p:set>
                                    <p:animEffect transition="in" filter="checkerboard(across)">
                                      <p:cBhvr>
                                        <p:cTn id="28" dur="500"/>
                                        <p:tgtEl>
                                          <p:spTgt spid="100357"/>
                                        </p:tgtEl>
                                      </p:cBhvr>
                                    </p:animEffect>
                                  </p:childTnLst>
                                </p:cTn>
                              </p:par>
                              <p:par>
                                <p:cTn id="29" presetID="5" presetClass="entr" presetSubtype="10" fill="hold" nodeType="withEffect">
                                  <p:stCondLst>
                                    <p:cond delay="0"/>
                                  </p:stCondLst>
                                  <p:childTnLst>
                                    <p:set>
                                      <p:cBhvr>
                                        <p:cTn id="30" dur="1" fill="hold">
                                          <p:stCondLst>
                                            <p:cond delay="0"/>
                                          </p:stCondLst>
                                        </p:cTn>
                                        <p:tgtEl>
                                          <p:spTgt spid="100359"/>
                                        </p:tgtEl>
                                        <p:attrNameLst>
                                          <p:attrName>style.visibility</p:attrName>
                                        </p:attrNameLst>
                                      </p:cBhvr>
                                      <p:to>
                                        <p:strVal val="visible"/>
                                      </p:to>
                                    </p:set>
                                    <p:animEffect transition="in" filter="checkerboard(across)">
                                      <p:cBhvr>
                                        <p:cTn id="31"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6" grpId="0"/>
      <p:bldP spid="100356" grpId="1"/>
      <p:bldP spid="10035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250825" y="2133600"/>
            <a:ext cx="8816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Ekvatordan kutuplara bitki örtüsünün kuşaklar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oluşturması</a:t>
            </a:r>
          </a:p>
        </p:txBody>
      </p:sp>
      <p:sp>
        <p:nvSpPr>
          <p:cNvPr id="67587" name="Rectangle 3"/>
          <p:cNvSpPr>
            <a:spLocks noChangeArrowheads="1"/>
          </p:cNvSpPr>
          <p:nvPr/>
        </p:nvSpPr>
        <p:spPr bwMode="auto">
          <a:xfrm>
            <a:off x="2700338" y="3284538"/>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1380" name="Text Box 4"/>
          <p:cNvSpPr txBox="1">
            <a:spLocks noChangeArrowheads="1"/>
          </p:cNvSpPr>
          <p:nvPr/>
        </p:nvSpPr>
        <p:spPr bwMode="auto">
          <a:xfrm>
            <a:off x="4357688" y="34290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01381" name="Text Box 5"/>
          <p:cNvSpPr txBox="1">
            <a:spLocks noChangeArrowheads="1"/>
          </p:cNvSpPr>
          <p:nvPr/>
        </p:nvSpPr>
        <p:spPr bwMode="auto">
          <a:xfrm>
            <a:off x="3276600" y="3717925"/>
            <a:ext cx="2735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Enlem</a:t>
            </a:r>
          </a:p>
        </p:txBody>
      </p:sp>
      <p:pic>
        <p:nvPicPr>
          <p:cNvPr id="101382"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7921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724400"/>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heel(4)">
                                      <p:cBhvr>
                                        <p:cTn id="7" dur="1000"/>
                                        <p:tgtEl>
                                          <p:spTgt spid="101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1380"/>
                                        </p:tgtEl>
                                        <p:attrNameLst>
                                          <p:attrName>style.visibility</p:attrName>
                                        </p:attrNameLst>
                                      </p:cBhvr>
                                      <p:to>
                                        <p:strVal val="visible"/>
                                      </p:to>
                                    </p:set>
                                    <p:animEffect transition="in" filter="checkerboard(across)">
                                      <p:cBhvr>
                                        <p:cTn id="12" dur="500"/>
                                        <p:tgtEl>
                                          <p:spTgt spid="101380"/>
                                        </p:tgtEl>
                                      </p:cBhvr>
                                    </p:animEffect>
                                  </p:childTnLst>
                                </p:cTn>
                              </p:par>
                              <p:par>
                                <p:cTn id="13" presetID="5" presetClass="entr" presetSubtype="10" fill="hold" nodeType="withEffect">
                                  <p:stCondLst>
                                    <p:cond delay="0"/>
                                  </p:stCondLst>
                                  <p:childTnLst>
                                    <p:set>
                                      <p:cBhvr>
                                        <p:cTn id="14" dur="1" fill="hold">
                                          <p:stCondLst>
                                            <p:cond delay="0"/>
                                          </p:stCondLst>
                                        </p:cTn>
                                        <p:tgtEl>
                                          <p:spTgt spid="101382"/>
                                        </p:tgtEl>
                                        <p:attrNameLst>
                                          <p:attrName>style.visibility</p:attrName>
                                        </p:attrNameLst>
                                      </p:cBhvr>
                                      <p:to>
                                        <p:strVal val="visible"/>
                                      </p:to>
                                    </p:set>
                                    <p:animEffect transition="in" filter="checkerboard(across)">
                                      <p:cBhvr>
                                        <p:cTn id="15" dur="500"/>
                                        <p:tgtEl>
                                          <p:spTgt spid="10138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01380"/>
                                        </p:tgtEl>
                                      </p:cBhvr>
                                    </p:animEffect>
                                    <p:set>
                                      <p:cBhvr>
                                        <p:cTn id="20" dur="1" fill="hold">
                                          <p:stCondLst>
                                            <p:cond delay="499"/>
                                          </p:stCondLst>
                                        </p:cTn>
                                        <p:tgtEl>
                                          <p:spTgt spid="101380"/>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101382"/>
                                        </p:tgtEl>
                                      </p:cBhvr>
                                    </p:animEffect>
                                    <p:set>
                                      <p:cBhvr>
                                        <p:cTn id="23" dur="1" fill="hold">
                                          <p:stCondLst>
                                            <p:cond delay="499"/>
                                          </p:stCondLst>
                                        </p:cTn>
                                        <p:tgtEl>
                                          <p:spTgt spid="10138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1381"/>
                                        </p:tgtEl>
                                        <p:attrNameLst>
                                          <p:attrName>style.visibility</p:attrName>
                                        </p:attrNameLst>
                                      </p:cBhvr>
                                      <p:to>
                                        <p:strVal val="visible"/>
                                      </p:to>
                                    </p:set>
                                    <p:animEffect transition="in" filter="checkerboard(across)">
                                      <p:cBhvr>
                                        <p:cTn id="28" dur="500"/>
                                        <p:tgtEl>
                                          <p:spTgt spid="101381"/>
                                        </p:tgtEl>
                                      </p:cBhvr>
                                    </p:animEffect>
                                  </p:childTnLst>
                                </p:cTn>
                              </p:par>
                              <p:par>
                                <p:cTn id="29" presetID="5" presetClass="entr" presetSubtype="10" fill="hold" nodeType="withEffect">
                                  <p:stCondLst>
                                    <p:cond delay="0"/>
                                  </p:stCondLst>
                                  <p:childTnLst>
                                    <p:set>
                                      <p:cBhvr>
                                        <p:cTn id="30" dur="1" fill="hold">
                                          <p:stCondLst>
                                            <p:cond delay="0"/>
                                          </p:stCondLst>
                                        </p:cTn>
                                        <p:tgtEl>
                                          <p:spTgt spid="101383"/>
                                        </p:tgtEl>
                                        <p:attrNameLst>
                                          <p:attrName>style.visibility</p:attrName>
                                        </p:attrNameLst>
                                      </p:cBhvr>
                                      <p:to>
                                        <p:strVal val="visible"/>
                                      </p:to>
                                    </p:set>
                                    <p:animEffect transition="in" filter="checkerboard(across)">
                                      <p:cBhvr>
                                        <p:cTn id="31" dur="500"/>
                                        <p:tgtEl>
                                          <p:spTgt spid="10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80" grpId="0"/>
      <p:bldP spid="101380" grpId="1"/>
      <p:bldP spid="10138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341438" y="2428875"/>
            <a:ext cx="68310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Ekvatorda kalıcı karlara rastlanması</a:t>
            </a:r>
          </a:p>
        </p:txBody>
      </p:sp>
      <p:sp>
        <p:nvSpPr>
          <p:cNvPr id="68611" name="Rectangle 3"/>
          <p:cNvSpPr>
            <a:spLocks noChangeArrowheads="1"/>
          </p:cNvSpPr>
          <p:nvPr/>
        </p:nvSpPr>
        <p:spPr bwMode="auto">
          <a:xfrm>
            <a:off x="2781300" y="3141663"/>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2404" name="Text Box 4"/>
          <p:cNvSpPr txBox="1">
            <a:spLocks noChangeArrowheads="1"/>
          </p:cNvSpPr>
          <p:nvPr/>
        </p:nvSpPr>
        <p:spPr bwMode="auto">
          <a:xfrm>
            <a:off x="4438650" y="3286125"/>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02405" name="Text Box 5"/>
          <p:cNvSpPr txBox="1">
            <a:spLocks noChangeArrowheads="1"/>
          </p:cNvSpPr>
          <p:nvPr/>
        </p:nvSpPr>
        <p:spPr bwMode="auto">
          <a:xfrm>
            <a:off x="3357563" y="3575050"/>
            <a:ext cx="2735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Yükselti</a:t>
            </a:r>
          </a:p>
        </p:txBody>
      </p:sp>
      <p:pic>
        <p:nvPicPr>
          <p:cNvPr id="102406"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724400"/>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wheel(4)">
                                      <p:cBhvr>
                                        <p:cTn id="7" dur="1000"/>
                                        <p:tgtEl>
                                          <p:spTgt spid="10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Effect transition="in" filter="checkerboard(across)">
                                      <p:cBhvr>
                                        <p:cTn id="12" dur="500"/>
                                        <p:tgtEl>
                                          <p:spTgt spid="102404"/>
                                        </p:tgtEl>
                                      </p:cBhvr>
                                    </p:animEffect>
                                  </p:childTnLst>
                                </p:cTn>
                              </p:par>
                              <p:par>
                                <p:cTn id="13" presetID="5" presetClass="entr" presetSubtype="10" fill="hold" nodeType="withEffect">
                                  <p:stCondLst>
                                    <p:cond delay="0"/>
                                  </p:stCondLst>
                                  <p:childTnLst>
                                    <p:set>
                                      <p:cBhvr>
                                        <p:cTn id="14" dur="1" fill="hold">
                                          <p:stCondLst>
                                            <p:cond delay="0"/>
                                          </p:stCondLst>
                                        </p:cTn>
                                        <p:tgtEl>
                                          <p:spTgt spid="102406"/>
                                        </p:tgtEl>
                                        <p:attrNameLst>
                                          <p:attrName>style.visibility</p:attrName>
                                        </p:attrNameLst>
                                      </p:cBhvr>
                                      <p:to>
                                        <p:strVal val="visible"/>
                                      </p:to>
                                    </p:set>
                                    <p:animEffect transition="in" filter="checkerboard(across)">
                                      <p:cBhvr>
                                        <p:cTn id="15" dur="500"/>
                                        <p:tgtEl>
                                          <p:spTgt spid="1024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02404"/>
                                        </p:tgtEl>
                                      </p:cBhvr>
                                    </p:animEffect>
                                    <p:set>
                                      <p:cBhvr>
                                        <p:cTn id="20" dur="1" fill="hold">
                                          <p:stCondLst>
                                            <p:cond delay="499"/>
                                          </p:stCondLst>
                                        </p:cTn>
                                        <p:tgtEl>
                                          <p:spTgt spid="102404"/>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102406"/>
                                        </p:tgtEl>
                                      </p:cBhvr>
                                    </p:animEffect>
                                    <p:set>
                                      <p:cBhvr>
                                        <p:cTn id="23" dur="1" fill="hold">
                                          <p:stCondLst>
                                            <p:cond delay="499"/>
                                          </p:stCondLst>
                                        </p:cTn>
                                        <p:tgtEl>
                                          <p:spTgt spid="10240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2405"/>
                                        </p:tgtEl>
                                        <p:attrNameLst>
                                          <p:attrName>style.visibility</p:attrName>
                                        </p:attrNameLst>
                                      </p:cBhvr>
                                      <p:to>
                                        <p:strVal val="visible"/>
                                      </p:to>
                                    </p:set>
                                    <p:animEffect transition="in" filter="checkerboard(across)">
                                      <p:cBhvr>
                                        <p:cTn id="28" dur="500"/>
                                        <p:tgtEl>
                                          <p:spTgt spid="102405"/>
                                        </p:tgtEl>
                                      </p:cBhvr>
                                    </p:animEffect>
                                  </p:childTnLst>
                                </p:cTn>
                              </p:par>
                              <p:par>
                                <p:cTn id="29" presetID="5" presetClass="entr" presetSubtype="10" fill="hold" nodeType="withEffect">
                                  <p:stCondLst>
                                    <p:cond delay="0"/>
                                  </p:stCondLst>
                                  <p:childTnLst>
                                    <p:set>
                                      <p:cBhvr>
                                        <p:cTn id="30" dur="1" fill="hold">
                                          <p:stCondLst>
                                            <p:cond delay="0"/>
                                          </p:stCondLst>
                                        </p:cTn>
                                        <p:tgtEl>
                                          <p:spTgt spid="102407"/>
                                        </p:tgtEl>
                                        <p:attrNameLst>
                                          <p:attrName>style.visibility</p:attrName>
                                        </p:attrNameLst>
                                      </p:cBhvr>
                                      <p:to>
                                        <p:strVal val="visible"/>
                                      </p:to>
                                    </p:set>
                                    <p:animEffect transition="in" filter="checkerboard(across)">
                                      <p:cBhvr>
                                        <p:cTn id="31"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4" grpId="0"/>
      <p:bldP spid="102404" grpId="1"/>
      <p:bldP spid="10240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209550" y="1916113"/>
            <a:ext cx="904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İsveç’teki kalıcı kar sınırının İtalya’dan alçakta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olması</a:t>
            </a:r>
          </a:p>
        </p:txBody>
      </p:sp>
      <p:sp>
        <p:nvSpPr>
          <p:cNvPr id="69635" name="Rectangle 3"/>
          <p:cNvSpPr>
            <a:spLocks noChangeArrowheads="1"/>
          </p:cNvSpPr>
          <p:nvPr/>
        </p:nvSpPr>
        <p:spPr bwMode="auto">
          <a:xfrm>
            <a:off x="2771775" y="3213100"/>
            <a:ext cx="3816350" cy="1296988"/>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3428" name="Text Box 4"/>
          <p:cNvSpPr txBox="1">
            <a:spLocks noChangeArrowheads="1"/>
          </p:cNvSpPr>
          <p:nvPr/>
        </p:nvSpPr>
        <p:spPr bwMode="auto">
          <a:xfrm>
            <a:off x="4429125" y="3357563"/>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03429" name="Text Box 5"/>
          <p:cNvSpPr txBox="1">
            <a:spLocks noChangeArrowheads="1"/>
          </p:cNvSpPr>
          <p:nvPr/>
        </p:nvSpPr>
        <p:spPr bwMode="auto">
          <a:xfrm>
            <a:off x="3348038" y="3646488"/>
            <a:ext cx="2735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Enlem</a:t>
            </a:r>
          </a:p>
        </p:txBody>
      </p:sp>
      <p:pic>
        <p:nvPicPr>
          <p:cNvPr id="103430"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652963"/>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wheel(4)">
                                      <p:cBhvr>
                                        <p:cTn id="7" dur="1000"/>
                                        <p:tgtEl>
                                          <p:spTgt spid="103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3428"/>
                                        </p:tgtEl>
                                        <p:attrNameLst>
                                          <p:attrName>style.visibility</p:attrName>
                                        </p:attrNameLst>
                                      </p:cBhvr>
                                      <p:to>
                                        <p:strVal val="visible"/>
                                      </p:to>
                                    </p:set>
                                    <p:animEffect transition="in" filter="checkerboard(across)">
                                      <p:cBhvr>
                                        <p:cTn id="12" dur="500"/>
                                        <p:tgtEl>
                                          <p:spTgt spid="103428"/>
                                        </p:tgtEl>
                                      </p:cBhvr>
                                    </p:animEffect>
                                  </p:childTnLst>
                                </p:cTn>
                              </p:par>
                              <p:par>
                                <p:cTn id="13" presetID="5" presetClass="entr" presetSubtype="10" fill="hold" nodeType="withEffect">
                                  <p:stCondLst>
                                    <p:cond delay="0"/>
                                  </p:stCondLst>
                                  <p:childTnLst>
                                    <p:set>
                                      <p:cBhvr>
                                        <p:cTn id="14" dur="1" fill="hold">
                                          <p:stCondLst>
                                            <p:cond delay="0"/>
                                          </p:stCondLst>
                                        </p:cTn>
                                        <p:tgtEl>
                                          <p:spTgt spid="103430"/>
                                        </p:tgtEl>
                                        <p:attrNameLst>
                                          <p:attrName>style.visibility</p:attrName>
                                        </p:attrNameLst>
                                      </p:cBhvr>
                                      <p:to>
                                        <p:strVal val="visible"/>
                                      </p:to>
                                    </p:set>
                                    <p:animEffect transition="in" filter="checkerboard(across)">
                                      <p:cBhvr>
                                        <p:cTn id="15" dur="500"/>
                                        <p:tgtEl>
                                          <p:spTgt spid="1034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03428"/>
                                        </p:tgtEl>
                                      </p:cBhvr>
                                    </p:animEffect>
                                    <p:set>
                                      <p:cBhvr>
                                        <p:cTn id="20" dur="1" fill="hold">
                                          <p:stCondLst>
                                            <p:cond delay="499"/>
                                          </p:stCondLst>
                                        </p:cTn>
                                        <p:tgtEl>
                                          <p:spTgt spid="103428"/>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103430"/>
                                        </p:tgtEl>
                                      </p:cBhvr>
                                    </p:animEffect>
                                    <p:set>
                                      <p:cBhvr>
                                        <p:cTn id="23" dur="1" fill="hold">
                                          <p:stCondLst>
                                            <p:cond delay="499"/>
                                          </p:stCondLst>
                                        </p:cTn>
                                        <p:tgtEl>
                                          <p:spTgt spid="10343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3429"/>
                                        </p:tgtEl>
                                        <p:attrNameLst>
                                          <p:attrName>style.visibility</p:attrName>
                                        </p:attrNameLst>
                                      </p:cBhvr>
                                      <p:to>
                                        <p:strVal val="visible"/>
                                      </p:to>
                                    </p:set>
                                    <p:animEffect transition="in" filter="checkerboard(across)">
                                      <p:cBhvr>
                                        <p:cTn id="28" dur="500"/>
                                        <p:tgtEl>
                                          <p:spTgt spid="103429"/>
                                        </p:tgtEl>
                                      </p:cBhvr>
                                    </p:animEffect>
                                  </p:childTnLst>
                                </p:cTn>
                              </p:par>
                              <p:par>
                                <p:cTn id="29" presetID="5" presetClass="entr" presetSubtype="10" fill="hold" nodeType="withEffect">
                                  <p:stCondLst>
                                    <p:cond delay="0"/>
                                  </p:stCondLst>
                                  <p:childTnLst>
                                    <p:set>
                                      <p:cBhvr>
                                        <p:cTn id="30" dur="1" fill="hold">
                                          <p:stCondLst>
                                            <p:cond delay="0"/>
                                          </p:stCondLst>
                                        </p:cTn>
                                        <p:tgtEl>
                                          <p:spTgt spid="103431"/>
                                        </p:tgtEl>
                                        <p:attrNameLst>
                                          <p:attrName>style.visibility</p:attrName>
                                        </p:attrNameLst>
                                      </p:cBhvr>
                                      <p:to>
                                        <p:strVal val="visible"/>
                                      </p:to>
                                    </p:set>
                                    <p:animEffect transition="in" filter="checkerboard(across)">
                                      <p:cBhvr>
                                        <p:cTn id="31" dur="500"/>
                                        <p:tgtEl>
                                          <p:spTgt spid="103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8" grpId="0"/>
      <p:bldP spid="103428" grpId="1"/>
      <p:bldP spid="10342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668338" y="1916113"/>
            <a:ext cx="7781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Bir dağın yamaçlarında yağmur yağarken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zirvesinde kar yağması</a:t>
            </a:r>
          </a:p>
        </p:txBody>
      </p:sp>
      <p:sp>
        <p:nvSpPr>
          <p:cNvPr id="70659" name="Rectangle 3"/>
          <p:cNvSpPr>
            <a:spLocks noChangeArrowheads="1"/>
          </p:cNvSpPr>
          <p:nvPr/>
        </p:nvSpPr>
        <p:spPr bwMode="auto">
          <a:xfrm>
            <a:off x="2555875" y="3213100"/>
            <a:ext cx="3816350" cy="1296988"/>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4452" name="Text Box 4"/>
          <p:cNvSpPr txBox="1">
            <a:spLocks noChangeArrowheads="1"/>
          </p:cNvSpPr>
          <p:nvPr/>
        </p:nvSpPr>
        <p:spPr bwMode="auto">
          <a:xfrm>
            <a:off x="4213225" y="3357563"/>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04453" name="Text Box 5"/>
          <p:cNvSpPr txBox="1">
            <a:spLocks noChangeArrowheads="1"/>
          </p:cNvSpPr>
          <p:nvPr/>
        </p:nvSpPr>
        <p:spPr bwMode="auto">
          <a:xfrm>
            <a:off x="3132138" y="3646488"/>
            <a:ext cx="2735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Yükselti</a:t>
            </a:r>
          </a:p>
        </p:txBody>
      </p:sp>
      <p:pic>
        <p:nvPicPr>
          <p:cNvPr id="104454"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581525"/>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wheel(4)">
                                      <p:cBhvr>
                                        <p:cTn id="7" dur="1000"/>
                                        <p:tgtEl>
                                          <p:spTgt spid="104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4454"/>
                                        </p:tgtEl>
                                        <p:attrNameLst>
                                          <p:attrName>style.visibility</p:attrName>
                                        </p:attrNameLst>
                                      </p:cBhvr>
                                      <p:to>
                                        <p:strVal val="visible"/>
                                      </p:to>
                                    </p:set>
                                    <p:animEffect transition="in" filter="checkerboard(across)">
                                      <p:cBhvr>
                                        <p:cTn id="12" dur="500"/>
                                        <p:tgtEl>
                                          <p:spTgt spid="10445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4452"/>
                                        </p:tgtEl>
                                        <p:attrNameLst>
                                          <p:attrName>style.visibility</p:attrName>
                                        </p:attrNameLst>
                                      </p:cBhvr>
                                      <p:to>
                                        <p:strVal val="visible"/>
                                      </p:to>
                                    </p:set>
                                    <p:animEffect transition="in" filter="checkerboard(across)">
                                      <p:cBhvr>
                                        <p:cTn id="15" dur="500"/>
                                        <p:tgtEl>
                                          <p:spTgt spid="1044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p:cTn id="19" dur="500"/>
                                        <p:tgtEl>
                                          <p:spTgt spid="104454"/>
                                        </p:tgtEl>
                                      </p:cBhvr>
                                    </p:animEffect>
                                    <p:set>
                                      <p:cBhvr>
                                        <p:cTn id="20" dur="1" fill="hold">
                                          <p:stCondLst>
                                            <p:cond delay="499"/>
                                          </p:stCondLst>
                                        </p:cTn>
                                        <p:tgtEl>
                                          <p:spTgt spid="104454"/>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104452"/>
                                        </p:tgtEl>
                                      </p:cBhvr>
                                    </p:animEffect>
                                    <p:set>
                                      <p:cBhvr>
                                        <p:cTn id="23" dur="1" fill="hold">
                                          <p:stCondLst>
                                            <p:cond delay="499"/>
                                          </p:stCondLst>
                                        </p:cTn>
                                        <p:tgtEl>
                                          <p:spTgt spid="10445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4453"/>
                                        </p:tgtEl>
                                        <p:attrNameLst>
                                          <p:attrName>style.visibility</p:attrName>
                                        </p:attrNameLst>
                                      </p:cBhvr>
                                      <p:to>
                                        <p:strVal val="visible"/>
                                      </p:to>
                                    </p:set>
                                    <p:animEffect transition="in" filter="checkerboard(across)">
                                      <p:cBhvr>
                                        <p:cTn id="28" dur="500"/>
                                        <p:tgtEl>
                                          <p:spTgt spid="104453"/>
                                        </p:tgtEl>
                                      </p:cBhvr>
                                    </p:animEffect>
                                  </p:childTnLst>
                                </p:cTn>
                              </p:par>
                              <p:par>
                                <p:cTn id="29" presetID="5" presetClass="entr" presetSubtype="10" fill="hold" nodeType="withEffect">
                                  <p:stCondLst>
                                    <p:cond delay="0"/>
                                  </p:stCondLst>
                                  <p:childTnLst>
                                    <p:set>
                                      <p:cBhvr>
                                        <p:cTn id="30" dur="1" fill="hold">
                                          <p:stCondLst>
                                            <p:cond delay="0"/>
                                          </p:stCondLst>
                                        </p:cTn>
                                        <p:tgtEl>
                                          <p:spTgt spid="104455"/>
                                        </p:tgtEl>
                                        <p:attrNameLst>
                                          <p:attrName>style.visibility</p:attrName>
                                        </p:attrNameLst>
                                      </p:cBhvr>
                                      <p:to>
                                        <p:strVal val="visible"/>
                                      </p:to>
                                    </p:set>
                                    <p:animEffect transition="in" filter="checkerboard(across)">
                                      <p:cBhvr>
                                        <p:cTn id="31" dur="5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2" grpId="0"/>
      <p:bldP spid="104452" grpId="1"/>
      <p:bldP spid="10445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676275" y="1916113"/>
            <a:ext cx="8177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İngiltere’nin batı kıyılarının aynı enlemdeki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Kanada’nın doğu kıyılarından sıcak olması</a:t>
            </a:r>
          </a:p>
        </p:txBody>
      </p:sp>
      <p:sp>
        <p:nvSpPr>
          <p:cNvPr id="71683" name="Rectangle 3"/>
          <p:cNvSpPr>
            <a:spLocks noChangeArrowheads="1"/>
          </p:cNvSpPr>
          <p:nvPr/>
        </p:nvSpPr>
        <p:spPr bwMode="auto">
          <a:xfrm>
            <a:off x="2700338" y="3213100"/>
            <a:ext cx="3816350" cy="1296988"/>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5476" name="Text Box 4"/>
          <p:cNvSpPr txBox="1">
            <a:spLocks noChangeArrowheads="1"/>
          </p:cNvSpPr>
          <p:nvPr/>
        </p:nvSpPr>
        <p:spPr bwMode="auto">
          <a:xfrm>
            <a:off x="4357688" y="3357563"/>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05477" name="Text Box 5"/>
          <p:cNvSpPr txBox="1">
            <a:spLocks noChangeArrowheads="1"/>
          </p:cNvSpPr>
          <p:nvPr/>
        </p:nvSpPr>
        <p:spPr bwMode="auto">
          <a:xfrm>
            <a:off x="3419475" y="3357563"/>
            <a:ext cx="27352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Okyanus Akıntıları</a:t>
            </a:r>
          </a:p>
        </p:txBody>
      </p:sp>
      <p:pic>
        <p:nvPicPr>
          <p:cNvPr id="105478"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797425"/>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wheel(4)">
                                      <p:cBhvr>
                                        <p:cTn id="7" dur="1000"/>
                                        <p:tgtEl>
                                          <p:spTgt spid="105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5476"/>
                                        </p:tgtEl>
                                        <p:attrNameLst>
                                          <p:attrName>style.visibility</p:attrName>
                                        </p:attrNameLst>
                                      </p:cBhvr>
                                      <p:to>
                                        <p:strVal val="visible"/>
                                      </p:to>
                                    </p:set>
                                    <p:animEffect transition="in" filter="checkerboard(across)">
                                      <p:cBhvr>
                                        <p:cTn id="12" dur="500"/>
                                        <p:tgtEl>
                                          <p:spTgt spid="105476"/>
                                        </p:tgtEl>
                                      </p:cBhvr>
                                    </p:animEffect>
                                  </p:childTnLst>
                                </p:cTn>
                              </p:par>
                              <p:par>
                                <p:cTn id="13" presetID="5" presetClass="entr" presetSubtype="10" fill="hold" nodeType="withEffect">
                                  <p:stCondLst>
                                    <p:cond delay="0"/>
                                  </p:stCondLst>
                                  <p:childTnLst>
                                    <p:set>
                                      <p:cBhvr>
                                        <p:cTn id="14" dur="1" fill="hold">
                                          <p:stCondLst>
                                            <p:cond delay="0"/>
                                          </p:stCondLst>
                                        </p:cTn>
                                        <p:tgtEl>
                                          <p:spTgt spid="105478"/>
                                        </p:tgtEl>
                                        <p:attrNameLst>
                                          <p:attrName>style.visibility</p:attrName>
                                        </p:attrNameLst>
                                      </p:cBhvr>
                                      <p:to>
                                        <p:strVal val="visible"/>
                                      </p:to>
                                    </p:set>
                                    <p:animEffect transition="in" filter="checkerboard(across)">
                                      <p:cBhvr>
                                        <p:cTn id="15" dur="500"/>
                                        <p:tgtEl>
                                          <p:spTgt spid="1054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05476"/>
                                        </p:tgtEl>
                                      </p:cBhvr>
                                    </p:animEffect>
                                    <p:set>
                                      <p:cBhvr>
                                        <p:cTn id="20" dur="1" fill="hold">
                                          <p:stCondLst>
                                            <p:cond delay="499"/>
                                          </p:stCondLst>
                                        </p:cTn>
                                        <p:tgtEl>
                                          <p:spTgt spid="105476"/>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105478"/>
                                        </p:tgtEl>
                                      </p:cBhvr>
                                    </p:animEffect>
                                    <p:set>
                                      <p:cBhvr>
                                        <p:cTn id="23" dur="1" fill="hold">
                                          <p:stCondLst>
                                            <p:cond delay="499"/>
                                          </p:stCondLst>
                                        </p:cTn>
                                        <p:tgtEl>
                                          <p:spTgt spid="10547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5477"/>
                                        </p:tgtEl>
                                        <p:attrNameLst>
                                          <p:attrName>style.visibility</p:attrName>
                                        </p:attrNameLst>
                                      </p:cBhvr>
                                      <p:to>
                                        <p:strVal val="visible"/>
                                      </p:to>
                                    </p:set>
                                    <p:animEffect transition="in" filter="checkerboard(across)">
                                      <p:cBhvr>
                                        <p:cTn id="28" dur="500"/>
                                        <p:tgtEl>
                                          <p:spTgt spid="105477"/>
                                        </p:tgtEl>
                                      </p:cBhvr>
                                    </p:animEffect>
                                  </p:childTnLst>
                                </p:cTn>
                              </p:par>
                              <p:par>
                                <p:cTn id="29" presetID="5" presetClass="entr" presetSubtype="10" fill="hold" nodeType="withEffect">
                                  <p:stCondLst>
                                    <p:cond delay="0"/>
                                  </p:stCondLst>
                                  <p:childTnLst>
                                    <p:set>
                                      <p:cBhvr>
                                        <p:cTn id="30" dur="1" fill="hold">
                                          <p:stCondLst>
                                            <p:cond delay="0"/>
                                          </p:stCondLst>
                                        </p:cTn>
                                        <p:tgtEl>
                                          <p:spTgt spid="105479"/>
                                        </p:tgtEl>
                                        <p:attrNameLst>
                                          <p:attrName>style.visibility</p:attrName>
                                        </p:attrNameLst>
                                      </p:cBhvr>
                                      <p:to>
                                        <p:strVal val="visible"/>
                                      </p:to>
                                    </p:set>
                                    <p:animEffect transition="in" filter="checkerboard(across)">
                                      <p:cBhvr>
                                        <p:cTn id="31" dur="5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6" grpId="0"/>
      <p:bldP spid="105476" grpId="1"/>
      <p:bldP spid="10547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920875" y="2349500"/>
            <a:ext cx="5314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Sabahları sisin yoğun olması</a:t>
            </a:r>
          </a:p>
        </p:txBody>
      </p:sp>
      <p:sp>
        <p:nvSpPr>
          <p:cNvPr id="72707" name="Rectangle 3"/>
          <p:cNvSpPr>
            <a:spLocks noChangeArrowheads="1"/>
          </p:cNvSpPr>
          <p:nvPr/>
        </p:nvSpPr>
        <p:spPr bwMode="auto">
          <a:xfrm>
            <a:off x="2700338" y="3068638"/>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6500" name="Text Box 4"/>
          <p:cNvSpPr txBox="1">
            <a:spLocks noChangeArrowheads="1"/>
          </p:cNvSpPr>
          <p:nvPr/>
        </p:nvSpPr>
        <p:spPr bwMode="auto">
          <a:xfrm>
            <a:off x="4357688" y="32131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06501" name="Text Box 5"/>
          <p:cNvSpPr txBox="1">
            <a:spLocks noChangeArrowheads="1"/>
          </p:cNvSpPr>
          <p:nvPr/>
        </p:nvSpPr>
        <p:spPr bwMode="auto">
          <a:xfrm>
            <a:off x="3203575" y="2973388"/>
            <a:ext cx="27352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Dünyanın eksen hareketi</a:t>
            </a:r>
          </a:p>
        </p:txBody>
      </p:sp>
      <p:pic>
        <p:nvPicPr>
          <p:cNvPr id="106502"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652963"/>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wheel(4)">
                                      <p:cBhvr>
                                        <p:cTn id="7" dur="10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checkerboard(across)">
                                      <p:cBhvr>
                                        <p:cTn id="12" dur="500"/>
                                        <p:tgtEl>
                                          <p:spTgt spid="106500"/>
                                        </p:tgtEl>
                                      </p:cBhvr>
                                    </p:animEffect>
                                  </p:childTnLst>
                                </p:cTn>
                              </p:par>
                              <p:par>
                                <p:cTn id="13" presetID="5" presetClass="entr" presetSubtype="10" fill="hold" nodeType="withEffect">
                                  <p:stCondLst>
                                    <p:cond delay="0"/>
                                  </p:stCondLst>
                                  <p:childTnLst>
                                    <p:set>
                                      <p:cBhvr>
                                        <p:cTn id="14" dur="1" fill="hold">
                                          <p:stCondLst>
                                            <p:cond delay="0"/>
                                          </p:stCondLst>
                                        </p:cTn>
                                        <p:tgtEl>
                                          <p:spTgt spid="106502"/>
                                        </p:tgtEl>
                                        <p:attrNameLst>
                                          <p:attrName>style.visibility</p:attrName>
                                        </p:attrNameLst>
                                      </p:cBhvr>
                                      <p:to>
                                        <p:strVal val="visible"/>
                                      </p:to>
                                    </p:set>
                                    <p:animEffect transition="in" filter="checkerboard(across)">
                                      <p:cBhvr>
                                        <p:cTn id="15" dur="500"/>
                                        <p:tgtEl>
                                          <p:spTgt spid="1065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06500"/>
                                        </p:tgtEl>
                                      </p:cBhvr>
                                    </p:animEffect>
                                    <p:set>
                                      <p:cBhvr>
                                        <p:cTn id="20" dur="1" fill="hold">
                                          <p:stCondLst>
                                            <p:cond delay="499"/>
                                          </p:stCondLst>
                                        </p:cTn>
                                        <p:tgtEl>
                                          <p:spTgt spid="106500"/>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106502"/>
                                        </p:tgtEl>
                                      </p:cBhvr>
                                    </p:animEffect>
                                    <p:set>
                                      <p:cBhvr>
                                        <p:cTn id="23" dur="1" fill="hold">
                                          <p:stCondLst>
                                            <p:cond delay="499"/>
                                          </p:stCondLst>
                                        </p:cTn>
                                        <p:tgtEl>
                                          <p:spTgt spid="10650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6501"/>
                                        </p:tgtEl>
                                        <p:attrNameLst>
                                          <p:attrName>style.visibility</p:attrName>
                                        </p:attrNameLst>
                                      </p:cBhvr>
                                      <p:to>
                                        <p:strVal val="visible"/>
                                      </p:to>
                                    </p:set>
                                    <p:animEffect transition="in" filter="checkerboard(across)">
                                      <p:cBhvr>
                                        <p:cTn id="28" dur="500"/>
                                        <p:tgtEl>
                                          <p:spTgt spid="106501"/>
                                        </p:tgtEl>
                                      </p:cBhvr>
                                    </p:animEffect>
                                  </p:childTnLst>
                                </p:cTn>
                              </p:par>
                              <p:par>
                                <p:cTn id="29" presetID="5" presetClass="entr" presetSubtype="10" fill="hold" nodeType="withEffect">
                                  <p:stCondLst>
                                    <p:cond delay="0"/>
                                  </p:stCondLst>
                                  <p:childTnLst>
                                    <p:set>
                                      <p:cBhvr>
                                        <p:cTn id="30" dur="1" fill="hold">
                                          <p:stCondLst>
                                            <p:cond delay="0"/>
                                          </p:stCondLst>
                                        </p:cTn>
                                        <p:tgtEl>
                                          <p:spTgt spid="106503"/>
                                        </p:tgtEl>
                                        <p:attrNameLst>
                                          <p:attrName>style.visibility</p:attrName>
                                        </p:attrNameLst>
                                      </p:cBhvr>
                                      <p:to>
                                        <p:strVal val="visible"/>
                                      </p:to>
                                    </p:set>
                                    <p:animEffect transition="in" filter="checkerboard(across)">
                                      <p:cBhvr>
                                        <p:cTn id="31"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500" grpId="0"/>
      <p:bldP spid="106500" grpId="1"/>
      <p:bldP spid="10650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2535238" y="2278063"/>
            <a:ext cx="44100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Kışın sisin yoğun olması</a:t>
            </a:r>
          </a:p>
        </p:txBody>
      </p:sp>
      <p:sp>
        <p:nvSpPr>
          <p:cNvPr id="73731" name="Rectangle 3"/>
          <p:cNvSpPr>
            <a:spLocks noChangeArrowheads="1"/>
          </p:cNvSpPr>
          <p:nvPr/>
        </p:nvSpPr>
        <p:spPr bwMode="auto">
          <a:xfrm>
            <a:off x="2771775" y="3141663"/>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7524" name="Text Box 4"/>
          <p:cNvSpPr txBox="1">
            <a:spLocks noChangeArrowheads="1"/>
          </p:cNvSpPr>
          <p:nvPr/>
        </p:nvSpPr>
        <p:spPr bwMode="auto">
          <a:xfrm>
            <a:off x="4429125" y="3286125"/>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07525" name="Text Box 5"/>
          <p:cNvSpPr txBox="1">
            <a:spLocks noChangeArrowheads="1"/>
          </p:cNvSpPr>
          <p:nvPr/>
        </p:nvSpPr>
        <p:spPr bwMode="auto">
          <a:xfrm>
            <a:off x="3348038" y="3284538"/>
            <a:ext cx="27352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Dünyanın yıllık hareketi</a:t>
            </a:r>
          </a:p>
        </p:txBody>
      </p:sp>
      <p:pic>
        <p:nvPicPr>
          <p:cNvPr id="107526"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868863"/>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wheel(4)">
                                      <p:cBhvr>
                                        <p:cTn id="7" dur="1000"/>
                                        <p:tgtEl>
                                          <p:spTgt spid="107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7524"/>
                                        </p:tgtEl>
                                        <p:attrNameLst>
                                          <p:attrName>style.visibility</p:attrName>
                                        </p:attrNameLst>
                                      </p:cBhvr>
                                      <p:to>
                                        <p:strVal val="visible"/>
                                      </p:to>
                                    </p:set>
                                    <p:animEffect transition="in" filter="checkerboard(across)">
                                      <p:cBhvr>
                                        <p:cTn id="12" dur="500"/>
                                        <p:tgtEl>
                                          <p:spTgt spid="107524"/>
                                        </p:tgtEl>
                                      </p:cBhvr>
                                    </p:animEffect>
                                  </p:childTnLst>
                                </p:cTn>
                              </p:par>
                              <p:par>
                                <p:cTn id="13" presetID="5" presetClass="entr" presetSubtype="10" fill="hold" nodeType="withEffect">
                                  <p:stCondLst>
                                    <p:cond delay="0"/>
                                  </p:stCondLst>
                                  <p:childTnLst>
                                    <p:set>
                                      <p:cBhvr>
                                        <p:cTn id="14" dur="1" fill="hold">
                                          <p:stCondLst>
                                            <p:cond delay="0"/>
                                          </p:stCondLst>
                                        </p:cTn>
                                        <p:tgtEl>
                                          <p:spTgt spid="107526"/>
                                        </p:tgtEl>
                                        <p:attrNameLst>
                                          <p:attrName>style.visibility</p:attrName>
                                        </p:attrNameLst>
                                      </p:cBhvr>
                                      <p:to>
                                        <p:strVal val="visible"/>
                                      </p:to>
                                    </p:set>
                                    <p:animEffect transition="in" filter="checkerboard(across)">
                                      <p:cBhvr>
                                        <p:cTn id="15" dur="500"/>
                                        <p:tgtEl>
                                          <p:spTgt spid="1075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07524"/>
                                        </p:tgtEl>
                                      </p:cBhvr>
                                    </p:animEffect>
                                    <p:set>
                                      <p:cBhvr>
                                        <p:cTn id="20" dur="1" fill="hold">
                                          <p:stCondLst>
                                            <p:cond delay="499"/>
                                          </p:stCondLst>
                                        </p:cTn>
                                        <p:tgtEl>
                                          <p:spTgt spid="107524"/>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107526"/>
                                        </p:tgtEl>
                                      </p:cBhvr>
                                    </p:animEffect>
                                    <p:set>
                                      <p:cBhvr>
                                        <p:cTn id="23" dur="1" fill="hold">
                                          <p:stCondLst>
                                            <p:cond delay="499"/>
                                          </p:stCondLst>
                                        </p:cTn>
                                        <p:tgtEl>
                                          <p:spTgt spid="10752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7525"/>
                                        </p:tgtEl>
                                        <p:attrNameLst>
                                          <p:attrName>style.visibility</p:attrName>
                                        </p:attrNameLst>
                                      </p:cBhvr>
                                      <p:to>
                                        <p:strVal val="visible"/>
                                      </p:to>
                                    </p:set>
                                    <p:animEffect transition="in" filter="checkerboard(across)">
                                      <p:cBhvr>
                                        <p:cTn id="28" dur="500"/>
                                        <p:tgtEl>
                                          <p:spTgt spid="107525"/>
                                        </p:tgtEl>
                                      </p:cBhvr>
                                    </p:animEffect>
                                  </p:childTnLst>
                                </p:cTn>
                              </p:par>
                              <p:par>
                                <p:cTn id="29" presetID="5" presetClass="entr" presetSubtype="10" fill="hold" nodeType="withEffect">
                                  <p:stCondLst>
                                    <p:cond delay="0"/>
                                  </p:stCondLst>
                                  <p:childTnLst>
                                    <p:set>
                                      <p:cBhvr>
                                        <p:cTn id="30" dur="1" fill="hold">
                                          <p:stCondLst>
                                            <p:cond delay="0"/>
                                          </p:stCondLst>
                                        </p:cTn>
                                        <p:tgtEl>
                                          <p:spTgt spid="107527"/>
                                        </p:tgtEl>
                                        <p:attrNameLst>
                                          <p:attrName>style.visibility</p:attrName>
                                        </p:attrNameLst>
                                      </p:cBhvr>
                                      <p:to>
                                        <p:strVal val="visible"/>
                                      </p:to>
                                    </p:set>
                                    <p:animEffect transition="in" filter="checkerboard(across)">
                                      <p:cBhvr>
                                        <p:cTn id="31" dur="5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4" grpId="0"/>
      <p:bldP spid="107524" grpId="1"/>
      <p:bldP spid="1075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9113" y="631825"/>
            <a:ext cx="8229600" cy="4525963"/>
          </a:xfrm>
          <a:noFill/>
        </p:spPr>
        <p:txBody>
          <a:bodyPr/>
          <a:lstStyle/>
          <a:p>
            <a:pPr eaLnBrk="1" hangingPunct="1">
              <a:buClr>
                <a:schemeClr val="bg1"/>
              </a:buClr>
              <a:buFont typeface="Wingdings" pitchFamily="2" charset="2"/>
              <a:buChar char="Ü"/>
            </a:pPr>
            <a:r>
              <a:rPr lang="tr-TR" altLang="tr-TR" sz="2200" smtClean="0">
                <a:solidFill>
                  <a:schemeClr val="hlink"/>
                </a:solidFill>
                <a:latin typeface="Comic Sans MS" pitchFamily="66" charset="0"/>
              </a:rPr>
              <a:t>Kalınlığı ekvatordan kutuplara azalır. Nedeni;</a:t>
            </a:r>
          </a:p>
          <a:p>
            <a:pPr eaLnBrk="1" hangingPunct="1">
              <a:buClr>
                <a:schemeClr val="bg1"/>
              </a:buClr>
              <a:buFont typeface="Wingdings 2" pitchFamily="18" charset="2"/>
              <a:buChar char="C"/>
            </a:pPr>
            <a:r>
              <a:rPr lang="tr-TR" altLang="tr-TR" sz="2200" smtClean="0">
                <a:solidFill>
                  <a:schemeClr val="hlink"/>
                </a:solidFill>
                <a:latin typeface="Comic Sans MS" pitchFamily="66" charset="0"/>
              </a:rPr>
              <a:t>     Yerçekimi</a:t>
            </a:r>
          </a:p>
          <a:p>
            <a:pPr eaLnBrk="1" hangingPunct="1">
              <a:buClr>
                <a:schemeClr val="bg1"/>
              </a:buClr>
              <a:buFont typeface="Wingdings 2" pitchFamily="18" charset="2"/>
              <a:buChar char="C"/>
            </a:pPr>
            <a:r>
              <a:rPr lang="tr-TR" altLang="tr-TR" sz="2200" smtClean="0">
                <a:solidFill>
                  <a:schemeClr val="hlink"/>
                </a:solidFill>
                <a:latin typeface="Comic Sans MS" pitchFamily="66" charset="0"/>
              </a:rPr>
              <a:t>     Çizgisel hız</a:t>
            </a:r>
          </a:p>
          <a:p>
            <a:pPr eaLnBrk="1" hangingPunct="1">
              <a:buClr>
                <a:schemeClr val="bg1"/>
              </a:buClr>
              <a:buFont typeface="Wingdings 2" pitchFamily="18" charset="2"/>
              <a:buChar char="C"/>
            </a:pPr>
            <a:r>
              <a:rPr lang="tr-TR" altLang="tr-TR" sz="2200" smtClean="0">
                <a:solidFill>
                  <a:schemeClr val="hlink"/>
                </a:solidFill>
                <a:latin typeface="Comic Sans MS" pitchFamily="66" charset="0"/>
              </a:rPr>
              <a:t>     Sıcaklık</a:t>
            </a:r>
          </a:p>
          <a:p>
            <a:pPr eaLnBrk="1" hangingPunct="1">
              <a:buClr>
                <a:schemeClr val="bg1"/>
              </a:buClr>
              <a:buFont typeface="Wingdings" pitchFamily="2" charset="2"/>
              <a:buChar char="Ü"/>
            </a:pPr>
            <a:r>
              <a:rPr lang="tr-TR" altLang="tr-TR" sz="2200" smtClean="0">
                <a:solidFill>
                  <a:schemeClr val="hlink"/>
                </a:solidFill>
                <a:latin typeface="Comic Sans MS" pitchFamily="66" charset="0"/>
              </a:rPr>
              <a:t>Daha çok yerden yansıyan ışınlarla ısındığı için yerden yükseldikçe sıcaklık her 200 m.de 1 derece azalır.</a:t>
            </a:r>
          </a:p>
          <a:p>
            <a:pPr eaLnBrk="1" hangingPunct="1">
              <a:buClr>
                <a:schemeClr val="bg1"/>
              </a:buClr>
              <a:buFont typeface="Wingdings" pitchFamily="2" charset="2"/>
              <a:buChar char="Ü"/>
            </a:pPr>
            <a:r>
              <a:rPr lang="tr-TR" altLang="tr-TR" sz="2200" smtClean="0">
                <a:solidFill>
                  <a:schemeClr val="hlink"/>
                </a:solidFill>
                <a:latin typeface="Comic Sans MS" pitchFamily="66" charset="0"/>
              </a:rPr>
              <a:t>Yoğunluğu en dıştaki katmana doğru azalır.</a:t>
            </a:r>
            <a:r>
              <a:rPr lang="tr-TR" altLang="tr-TR" sz="2200" smtClean="0">
                <a:solidFill>
                  <a:schemeClr val="bg1"/>
                </a:solidFill>
                <a:latin typeface="Comic Sans MS" pitchFamily="66" charset="0"/>
              </a:rPr>
              <a:t>    </a:t>
            </a:r>
          </a:p>
        </p:txBody>
      </p:sp>
      <p:pic>
        <p:nvPicPr>
          <p:cNvPr id="29699" name="Picture 3" descr="130-atmosfe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3571875"/>
            <a:ext cx="24479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130-atmosfe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3571875"/>
            <a:ext cx="23812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tt00002fu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0063" y="3789363"/>
            <a:ext cx="133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calcmode="lin" valueType="num">
                                      <p:cBhvr additive="base">
                                        <p:cTn id="13" dur="5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anim calcmode="lin" valueType="num">
                                      <p:cBhvr additive="base">
                                        <p:cTn id="19" dur="5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698">
                                            <p:txEl>
                                              <p:pRg st="3" end="3"/>
                                            </p:txEl>
                                          </p:spTgt>
                                        </p:tgtEl>
                                        <p:attrNameLst>
                                          <p:attrName>style.visibility</p:attrName>
                                        </p:attrNameLst>
                                      </p:cBhvr>
                                      <p:to>
                                        <p:strVal val="visible"/>
                                      </p:to>
                                    </p:set>
                                    <p:anim calcmode="lin" valueType="num">
                                      <p:cBhvr additive="base">
                                        <p:cTn id="25" dur="500" fill="hold"/>
                                        <p:tgtEl>
                                          <p:spTgt spid="29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9698">
                                            <p:txEl>
                                              <p:pRg st="4" end="4"/>
                                            </p:txEl>
                                          </p:spTgt>
                                        </p:tgtEl>
                                        <p:attrNameLst>
                                          <p:attrName>style.visibility</p:attrName>
                                        </p:attrNameLst>
                                      </p:cBhvr>
                                      <p:to>
                                        <p:strVal val="visible"/>
                                      </p:to>
                                    </p:set>
                                    <p:anim calcmode="lin" valueType="num">
                                      <p:cBhvr additive="base">
                                        <p:cTn id="31" dur="5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9698">
                                            <p:txEl>
                                              <p:pRg st="5" end="5"/>
                                            </p:txEl>
                                          </p:spTgt>
                                        </p:tgtEl>
                                        <p:attrNameLst>
                                          <p:attrName>style.visibility</p:attrName>
                                        </p:attrNameLst>
                                      </p:cBhvr>
                                      <p:to>
                                        <p:strVal val="visible"/>
                                      </p:to>
                                    </p:set>
                                    <p:anim calcmode="lin" valueType="num">
                                      <p:cBhvr additive="base">
                                        <p:cTn id="37" dur="500" fill="hold"/>
                                        <p:tgtEl>
                                          <p:spTgt spid="2969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29700"/>
                                        </p:tgtEl>
                                        <p:attrNameLst>
                                          <p:attrName>style.visibility</p:attrName>
                                        </p:attrNameLst>
                                      </p:cBhvr>
                                      <p:to>
                                        <p:strVal val="visible"/>
                                      </p:to>
                                    </p:set>
                                    <p:animEffect transition="in" filter="circle(in)">
                                      <p:cBhvr>
                                        <p:cTn id="43" dur="2000"/>
                                        <p:tgtEl>
                                          <p:spTgt spid="29700"/>
                                        </p:tgtEl>
                                      </p:cBhvr>
                                    </p:animEffect>
                                  </p:childTnLst>
                                </p:cTn>
                              </p:par>
                              <p:par>
                                <p:cTn id="44" presetID="6" presetClass="entr" presetSubtype="16" fill="hold" nodeType="withEffect">
                                  <p:stCondLst>
                                    <p:cond delay="0"/>
                                  </p:stCondLst>
                                  <p:childTnLst>
                                    <p:set>
                                      <p:cBhvr>
                                        <p:cTn id="45" dur="1" fill="hold">
                                          <p:stCondLst>
                                            <p:cond delay="0"/>
                                          </p:stCondLst>
                                        </p:cTn>
                                        <p:tgtEl>
                                          <p:spTgt spid="29699"/>
                                        </p:tgtEl>
                                        <p:attrNameLst>
                                          <p:attrName>style.visibility</p:attrName>
                                        </p:attrNameLst>
                                      </p:cBhvr>
                                      <p:to>
                                        <p:strVal val="visible"/>
                                      </p:to>
                                    </p:set>
                                    <p:animEffect transition="in" filter="circle(in)">
                                      <p:cBhvr>
                                        <p:cTn id="46" dur="2000"/>
                                        <p:tgtEl>
                                          <p:spTgt spid="2969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heel(4)">
                                      <p:cBhvr>
                                        <p:cTn id="5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14338" y="1916113"/>
            <a:ext cx="86661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Akdeniz Bölgesinden Marmara Bölgesine doğru</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Maki sınırının alçalması</a:t>
            </a:r>
          </a:p>
        </p:txBody>
      </p:sp>
      <p:sp>
        <p:nvSpPr>
          <p:cNvPr id="74755" name="Rectangle 3"/>
          <p:cNvSpPr>
            <a:spLocks noChangeArrowheads="1"/>
          </p:cNvSpPr>
          <p:nvPr/>
        </p:nvSpPr>
        <p:spPr bwMode="auto">
          <a:xfrm>
            <a:off x="2771775" y="3141663"/>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08548" name="Text Box 4"/>
          <p:cNvSpPr txBox="1">
            <a:spLocks noChangeArrowheads="1"/>
          </p:cNvSpPr>
          <p:nvPr/>
        </p:nvSpPr>
        <p:spPr bwMode="auto">
          <a:xfrm>
            <a:off x="4429125" y="3286125"/>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08549" name="Text Box 5"/>
          <p:cNvSpPr txBox="1">
            <a:spLocks noChangeArrowheads="1"/>
          </p:cNvSpPr>
          <p:nvPr/>
        </p:nvSpPr>
        <p:spPr bwMode="auto">
          <a:xfrm>
            <a:off x="3348038" y="3575050"/>
            <a:ext cx="2735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Enlem</a:t>
            </a:r>
          </a:p>
        </p:txBody>
      </p:sp>
      <p:pic>
        <p:nvPicPr>
          <p:cNvPr id="108550"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936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797425"/>
            <a:ext cx="11509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wheel(4)">
                                      <p:cBhvr>
                                        <p:cTn id="7" dur="1000"/>
                                        <p:tgtEl>
                                          <p:spTgt spid="108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8550"/>
                                        </p:tgtEl>
                                        <p:attrNameLst>
                                          <p:attrName>style.visibility</p:attrName>
                                        </p:attrNameLst>
                                      </p:cBhvr>
                                      <p:to>
                                        <p:strVal val="visible"/>
                                      </p:to>
                                    </p:set>
                                    <p:animEffect transition="in" filter="checkerboard(across)">
                                      <p:cBhvr>
                                        <p:cTn id="12" dur="500"/>
                                        <p:tgtEl>
                                          <p:spTgt spid="10855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8548"/>
                                        </p:tgtEl>
                                        <p:attrNameLst>
                                          <p:attrName>style.visibility</p:attrName>
                                        </p:attrNameLst>
                                      </p:cBhvr>
                                      <p:to>
                                        <p:strVal val="visible"/>
                                      </p:to>
                                    </p:set>
                                    <p:animEffect transition="in" filter="checkerboard(across)">
                                      <p:cBhvr>
                                        <p:cTn id="15" dur="500"/>
                                        <p:tgtEl>
                                          <p:spTgt spid="1085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p:cTn id="19" dur="500"/>
                                        <p:tgtEl>
                                          <p:spTgt spid="108550"/>
                                        </p:tgtEl>
                                      </p:cBhvr>
                                    </p:animEffect>
                                    <p:set>
                                      <p:cBhvr>
                                        <p:cTn id="20" dur="1" fill="hold">
                                          <p:stCondLst>
                                            <p:cond delay="499"/>
                                          </p:stCondLst>
                                        </p:cTn>
                                        <p:tgtEl>
                                          <p:spTgt spid="108550"/>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108548"/>
                                        </p:tgtEl>
                                      </p:cBhvr>
                                    </p:animEffect>
                                    <p:set>
                                      <p:cBhvr>
                                        <p:cTn id="23" dur="1" fill="hold">
                                          <p:stCondLst>
                                            <p:cond delay="499"/>
                                          </p:stCondLst>
                                        </p:cTn>
                                        <p:tgtEl>
                                          <p:spTgt spid="10854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8549"/>
                                        </p:tgtEl>
                                        <p:attrNameLst>
                                          <p:attrName>style.visibility</p:attrName>
                                        </p:attrNameLst>
                                      </p:cBhvr>
                                      <p:to>
                                        <p:strVal val="visible"/>
                                      </p:to>
                                    </p:set>
                                    <p:animEffect transition="in" filter="checkerboard(across)">
                                      <p:cBhvr>
                                        <p:cTn id="28" dur="500"/>
                                        <p:tgtEl>
                                          <p:spTgt spid="108549"/>
                                        </p:tgtEl>
                                      </p:cBhvr>
                                    </p:animEffect>
                                  </p:childTnLst>
                                </p:cTn>
                              </p:par>
                              <p:par>
                                <p:cTn id="29" presetID="5" presetClass="entr" presetSubtype="10" fill="hold" nodeType="withEffect">
                                  <p:stCondLst>
                                    <p:cond delay="0"/>
                                  </p:stCondLst>
                                  <p:childTnLst>
                                    <p:set>
                                      <p:cBhvr>
                                        <p:cTn id="30" dur="1" fill="hold">
                                          <p:stCondLst>
                                            <p:cond delay="0"/>
                                          </p:stCondLst>
                                        </p:cTn>
                                        <p:tgtEl>
                                          <p:spTgt spid="108551"/>
                                        </p:tgtEl>
                                        <p:attrNameLst>
                                          <p:attrName>style.visibility</p:attrName>
                                        </p:attrNameLst>
                                      </p:cBhvr>
                                      <p:to>
                                        <p:strVal val="visible"/>
                                      </p:to>
                                    </p:set>
                                    <p:animEffect transition="in" filter="checkerboard(across)">
                                      <p:cBhvr>
                                        <p:cTn id="31" dur="5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8" grpId="0"/>
      <p:bldP spid="108548" grpId="1"/>
      <p:bldP spid="10854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60350" y="1916113"/>
            <a:ext cx="8993188"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Akdeniz bölgesindeki dağların güney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Yamaçlarında kar erimelerinin kuzey yamaçlara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göre daha erken başlaması</a:t>
            </a:r>
          </a:p>
        </p:txBody>
      </p:sp>
      <p:sp>
        <p:nvSpPr>
          <p:cNvPr id="75779" name="Rectangle 3"/>
          <p:cNvSpPr>
            <a:spLocks noChangeArrowheads="1"/>
          </p:cNvSpPr>
          <p:nvPr/>
        </p:nvSpPr>
        <p:spPr bwMode="auto">
          <a:xfrm>
            <a:off x="2627313" y="3500438"/>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10596" name="Text Box 4"/>
          <p:cNvSpPr txBox="1">
            <a:spLocks noChangeArrowheads="1"/>
          </p:cNvSpPr>
          <p:nvPr/>
        </p:nvSpPr>
        <p:spPr bwMode="auto">
          <a:xfrm>
            <a:off x="4284663" y="36449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10597" name="Text Box 5"/>
          <p:cNvSpPr txBox="1">
            <a:spLocks noChangeArrowheads="1"/>
          </p:cNvSpPr>
          <p:nvPr/>
        </p:nvSpPr>
        <p:spPr bwMode="auto">
          <a:xfrm>
            <a:off x="3203575" y="3933825"/>
            <a:ext cx="2735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Bakı</a:t>
            </a:r>
          </a:p>
        </p:txBody>
      </p:sp>
      <p:pic>
        <p:nvPicPr>
          <p:cNvPr id="110598"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10080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724400"/>
            <a:ext cx="11509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wheel(4)">
                                      <p:cBhvr>
                                        <p:cTn id="7" dur="1000"/>
                                        <p:tgtEl>
                                          <p:spTgt spid="110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0598"/>
                                        </p:tgtEl>
                                        <p:attrNameLst>
                                          <p:attrName>style.visibility</p:attrName>
                                        </p:attrNameLst>
                                      </p:cBhvr>
                                      <p:to>
                                        <p:strVal val="visible"/>
                                      </p:to>
                                    </p:set>
                                    <p:animEffect transition="in" filter="checkerboard(across)">
                                      <p:cBhvr>
                                        <p:cTn id="12" dur="500"/>
                                        <p:tgtEl>
                                          <p:spTgt spid="11059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10596"/>
                                        </p:tgtEl>
                                        <p:attrNameLst>
                                          <p:attrName>style.visibility</p:attrName>
                                        </p:attrNameLst>
                                      </p:cBhvr>
                                      <p:to>
                                        <p:strVal val="visible"/>
                                      </p:to>
                                    </p:set>
                                    <p:animEffect transition="in" filter="checkerboard(across)">
                                      <p:cBhvr>
                                        <p:cTn id="15" dur="500"/>
                                        <p:tgtEl>
                                          <p:spTgt spid="1105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p:cTn id="19" dur="500"/>
                                        <p:tgtEl>
                                          <p:spTgt spid="110598"/>
                                        </p:tgtEl>
                                      </p:cBhvr>
                                    </p:animEffect>
                                    <p:set>
                                      <p:cBhvr>
                                        <p:cTn id="20" dur="1" fill="hold">
                                          <p:stCondLst>
                                            <p:cond delay="499"/>
                                          </p:stCondLst>
                                        </p:cTn>
                                        <p:tgtEl>
                                          <p:spTgt spid="110598"/>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110596"/>
                                        </p:tgtEl>
                                      </p:cBhvr>
                                    </p:animEffect>
                                    <p:set>
                                      <p:cBhvr>
                                        <p:cTn id="23" dur="1" fill="hold">
                                          <p:stCondLst>
                                            <p:cond delay="499"/>
                                          </p:stCondLst>
                                        </p:cTn>
                                        <p:tgtEl>
                                          <p:spTgt spid="11059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0597"/>
                                        </p:tgtEl>
                                        <p:attrNameLst>
                                          <p:attrName>style.visibility</p:attrName>
                                        </p:attrNameLst>
                                      </p:cBhvr>
                                      <p:to>
                                        <p:strVal val="visible"/>
                                      </p:to>
                                    </p:set>
                                    <p:animEffect transition="in" filter="checkerboard(across)">
                                      <p:cBhvr>
                                        <p:cTn id="28" dur="500"/>
                                        <p:tgtEl>
                                          <p:spTgt spid="110597"/>
                                        </p:tgtEl>
                                      </p:cBhvr>
                                    </p:animEffect>
                                  </p:childTnLst>
                                </p:cTn>
                              </p:par>
                              <p:par>
                                <p:cTn id="29" presetID="5" presetClass="entr" presetSubtype="10" fill="hold" nodeType="withEffect">
                                  <p:stCondLst>
                                    <p:cond delay="0"/>
                                  </p:stCondLst>
                                  <p:childTnLst>
                                    <p:set>
                                      <p:cBhvr>
                                        <p:cTn id="30" dur="1" fill="hold">
                                          <p:stCondLst>
                                            <p:cond delay="0"/>
                                          </p:stCondLst>
                                        </p:cTn>
                                        <p:tgtEl>
                                          <p:spTgt spid="110599"/>
                                        </p:tgtEl>
                                        <p:attrNameLst>
                                          <p:attrName>style.visibility</p:attrName>
                                        </p:attrNameLst>
                                      </p:cBhvr>
                                      <p:to>
                                        <p:strVal val="visible"/>
                                      </p:to>
                                    </p:set>
                                    <p:animEffect transition="in" filter="checkerboard(across)">
                                      <p:cBhvr>
                                        <p:cTn id="31" dur="500"/>
                                        <p:tgtEl>
                                          <p:spTgt spid="11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6" grpId="0"/>
      <p:bldP spid="110596" grpId="1"/>
      <p:bldP spid="11059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711200" y="1916113"/>
            <a:ext cx="8086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Türkiye’de buzulların oluşturduğu şekillere </a:t>
            </a:r>
          </a:p>
          <a:p>
            <a:pPr algn="ctr" eaLnBrk="1" hangingPunct="1">
              <a:lnSpc>
                <a:spcPct val="90000"/>
              </a:lnSpc>
              <a:spcBef>
                <a:spcPct val="20000"/>
              </a:spcBef>
              <a:buClr>
                <a:srgbClr val="006600"/>
              </a:buClr>
              <a:buFont typeface="Wingdings" pitchFamily="2" charset="2"/>
              <a:buNone/>
            </a:pPr>
            <a:r>
              <a:rPr lang="tr-TR" altLang="tr-TR" sz="3000" b="1">
                <a:solidFill>
                  <a:srgbClr val="FF00FF"/>
                </a:solidFill>
                <a:latin typeface="Comic Sans MS" pitchFamily="66" charset="0"/>
              </a:rPr>
              <a:t>rastlanması</a:t>
            </a:r>
          </a:p>
        </p:txBody>
      </p:sp>
      <p:sp>
        <p:nvSpPr>
          <p:cNvPr id="76803" name="Rectangle 3"/>
          <p:cNvSpPr>
            <a:spLocks noChangeArrowheads="1"/>
          </p:cNvSpPr>
          <p:nvPr/>
        </p:nvSpPr>
        <p:spPr bwMode="auto">
          <a:xfrm>
            <a:off x="2843213" y="3141663"/>
            <a:ext cx="3816350" cy="1296987"/>
          </a:xfrm>
          <a:prstGeom prst="rect">
            <a:avLst/>
          </a:prstGeom>
          <a:noFill/>
          <a:ln w="63500">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111620" name="Text Box 4"/>
          <p:cNvSpPr txBox="1">
            <a:spLocks noChangeArrowheads="1"/>
          </p:cNvSpPr>
          <p:nvPr/>
        </p:nvSpPr>
        <p:spPr bwMode="auto">
          <a:xfrm>
            <a:off x="4500563" y="3286125"/>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6000">
                <a:solidFill>
                  <a:srgbClr val="FF00FF"/>
                </a:solidFill>
                <a:latin typeface="Comic Sans MS" pitchFamily="66" charset="0"/>
              </a:rPr>
              <a:t>?</a:t>
            </a:r>
          </a:p>
        </p:txBody>
      </p:sp>
      <p:sp>
        <p:nvSpPr>
          <p:cNvPr id="111621" name="Text Box 5"/>
          <p:cNvSpPr txBox="1">
            <a:spLocks noChangeArrowheads="1"/>
          </p:cNvSpPr>
          <p:nvPr/>
        </p:nvSpPr>
        <p:spPr bwMode="auto">
          <a:xfrm>
            <a:off x="3419475" y="3575050"/>
            <a:ext cx="2735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3000">
                <a:solidFill>
                  <a:schemeClr val="accent1"/>
                </a:solidFill>
                <a:latin typeface="Comic Sans MS" pitchFamily="66" charset="0"/>
              </a:rPr>
              <a:t>Yükselti</a:t>
            </a:r>
          </a:p>
        </p:txBody>
      </p:sp>
      <p:pic>
        <p:nvPicPr>
          <p:cNvPr id="111622" name="Picture 6" descr="mahsen886x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97425"/>
            <a:ext cx="10080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7" descr="mahsen942v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652963"/>
            <a:ext cx="11509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wheel(4)">
                                      <p:cBhvr>
                                        <p:cTn id="7" dur="10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1622"/>
                                        </p:tgtEl>
                                        <p:attrNameLst>
                                          <p:attrName>style.visibility</p:attrName>
                                        </p:attrNameLst>
                                      </p:cBhvr>
                                      <p:to>
                                        <p:strVal val="visible"/>
                                      </p:to>
                                    </p:set>
                                    <p:animEffect transition="in" filter="checkerboard(across)">
                                      <p:cBhvr>
                                        <p:cTn id="12" dur="500"/>
                                        <p:tgtEl>
                                          <p:spTgt spid="11162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11620"/>
                                        </p:tgtEl>
                                        <p:attrNameLst>
                                          <p:attrName>style.visibility</p:attrName>
                                        </p:attrNameLst>
                                      </p:cBhvr>
                                      <p:to>
                                        <p:strVal val="visible"/>
                                      </p:to>
                                    </p:set>
                                    <p:animEffect transition="in" filter="checkerboard(across)">
                                      <p:cBhvr>
                                        <p:cTn id="15" dur="500"/>
                                        <p:tgtEl>
                                          <p:spTgt spid="1116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p:cTn id="19" dur="500"/>
                                        <p:tgtEl>
                                          <p:spTgt spid="111622"/>
                                        </p:tgtEl>
                                      </p:cBhvr>
                                    </p:animEffect>
                                    <p:set>
                                      <p:cBhvr>
                                        <p:cTn id="20" dur="1" fill="hold">
                                          <p:stCondLst>
                                            <p:cond delay="499"/>
                                          </p:stCondLst>
                                        </p:cTn>
                                        <p:tgtEl>
                                          <p:spTgt spid="111622"/>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111620"/>
                                        </p:tgtEl>
                                      </p:cBhvr>
                                    </p:animEffect>
                                    <p:set>
                                      <p:cBhvr>
                                        <p:cTn id="23" dur="1" fill="hold">
                                          <p:stCondLst>
                                            <p:cond delay="499"/>
                                          </p:stCondLst>
                                        </p:cTn>
                                        <p:tgtEl>
                                          <p:spTgt spid="11162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1621"/>
                                        </p:tgtEl>
                                        <p:attrNameLst>
                                          <p:attrName>style.visibility</p:attrName>
                                        </p:attrNameLst>
                                      </p:cBhvr>
                                      <p:to>
                                        <p:strVal val="visible"/>
                                      </p:to>
                                    </p:set>
                                    <p:animEffect transition="in" filter="checkerboard(across)">
                                      <p:cBhvr>
                                        <p:cTn id="28" dur="500"/>
                                        <p:tgtEl>
                                          <p:spTgt spid="111621"/>
                                        </p:tgtEl>
                                      </p:cBhvr>
                                    </p:animEffect>
                                  </p:childTnLst>
                                </p:cTn>
                              </p:par>
                              <p:par>
                                <p:cTn id="29" presetID="5" presetClass="entr" presetSubtype="10" fill="hold" nodeType="withEffect">
                                  <p:stCondLst>
                                    <p:cond delay="0"/>
                                  </p:stCondLst>
                                  <p:childTnLst>
                                    <p:set>
                                      <p:cBhvr>
                                        <p:cTn id="30" dur="1" fill="hold">
                                          <p:stCondLst>
                                            <p:cond delay="0"/>
                                          </p:stCondLst>
                                        </p:cTn>
                                        <p:tgtEl>
                                          <p:spTgt spid="111623"/>
                                        </p:tgtEl>
                                        <p:attrNameLst>
                                          <p:attrName>style.visibility</p:attrName>
                                        </p:attrNameLst>
                                      </p:cBhvr>
                                      <p:to>
                                        <p:strVal val="visible"/>
                                      </p:to>
                                    </p:set>
                                    <p:animEffect transition="in" filter="checkerboard(across)">
                                      <p:cBhvr>
                                        <p:cTn id="31" dur="5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20" grpId="0"/>
      <p:bldP spid="111620" grpId="1"/>
      <p:bldP spid="11162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976313" y="960438"/>
            <a:ext cx="79168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2000">
                <a:latin typeface="Comic Sans MS" pitchFamily="66" charset="0"/>
              </a:rPr>
              <a:t>Normal koşullarda, günlük hava sıcaklığının en düşük olduğu zaman, Güneş’in doğma zamanıdır</a:t>
            </a:r>
            <a:r>
              <a:rPr lang="tr-TR" altLang="tr-TR">
                <a:latin typeface="Comic Sans MS" pitchFamily="66" charset="0"/>
              </a:rPr>
              <a:t>.</a:t>
            </a:r>
          </a:p>
          <a:p>
            <a:pPr eaLnBrk="1" hangingPunct="1">
              <a:spcBef>
                <a:spcPct val="50000"/>
              </a:spcBef>
            </a:pPr>
            <a:endParaRPr lang="tr-TR" altLang="tr-TR">
              <a:latin typeface="Comic Sans MS" pitchFamily="66" charset="0"/>
            </a:endParaRPr>
          </a:p>
          <a:p>
            <a:pPr eaLnBrk="1" hangingPunct="1">
              <a:spcBef>
                <a:spcPct val="50000"/>
              </a:spcBef>
            </a:pPr>
            <a:r>
              <a:rPr lang="tr-TR" altLang="tr-TR" b="1">
                <a:solidFill>
                  <a:schemeClr val="accent1"/>
                </a:solidFill>
                <a:latin typeface="Comic Sans MS" pitchFamily="66" charset="0"/>
              </a:rPr>
              <a:t>Bu durum aşağıdakilerden hangisiyle ilgilidir?</a:t>
            </a:r>
          </a:p>
        </p:txBody>
      </p:sp>
      <p:sp>
        <p:nvSpPr>
          <p:cNvPr id="77827" name="Text Box 4"/>
          <p:cNvSpPr txBox="1">
            <a:spLocks noChangeArrowheads="1"/>
          </p:cNvSpPr>
          <p:nvPr/>
        </p:nvSpPr>
        <p:spPr bwMode="auto">
          <a:xfrm>
            <a:off x="1214438" y="3313113"/>
            <a:ext cx="70294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UcParenR"/>
            </a:pPr>
            <a:r>
              <a:rPr lang="tr-TR" altLang="tr-TR" sz="2000">
                <a:latin typeface="Comic Sans MS" pitchFamily="66" charset="0"/>
              </a:rPr>
              <a:t>Gündüzleri alınan ısının yetersizliği</a:t>
            </a:r>
          </a:p>
          <a:p>
            <a:pPr eaLnBrk="1" hangingPunct="1">
              <a:spcBef>
                <a:spcPct val="50000"/>
              </a:spcBef>
              <a:buFontTx/>
              <a:buAutoNum type="alphaUcParenR" startAt="2"/>
            </a:pPr>
            <a:r>
              <a:rPr lang="tr-TR" altLang="tr-TR" sz="2000">
                <a:latin typeface="Comic Sans MS" pitchFamily="66" charset="0"/>
              </a:rPr>
              <a:t>Yeryüzünün gece boyunca ısı kaybetmesiyle</a:t>
            </a:r>
          </a:p>
          <a:p>
            <a:pPr eaLnBrk="1" hangingPunct="1">
              <a:spcBef>
                <a:spcPct val="50000"/>
              </a:spcBef>
              <a:buFontTx/>
              <a:buAutoNum type="alphaUcParenR" startAt="3"/>
            </a:pPr>
            <a:r>
              <a:rPr lang="tr-TR" altLang="tr-TR" sz="2000">
                <a:latin typeface="Comic Sans MS" pitchFamily="66" charset="0"/>
              </a:rPr>
              <a:t>Geceleri atmosferde nem oranının artmasıyla</a:t>
            </a:r>
          </a:p>
          <a:p>
            <a:pPr eaLnBrk="1" hangingPunct="1">
              <a:spcBef>
                <a:spcPct val="50000"/>
              </a:spcBef>
              <a:buFontTx/>
              <a:buAutoNum type="alphaUcParenR" startAt="4"/>
            </a:pPr>
            <a:r>
              <a:rPr lang="tr-TR" altLang="tr-TR" sz="2000">
                <a:latin typeface="Comic Sans MS" pitchFamily="66" charset="0"/>
              </a:rPr>
              <a:t>Gece-gündüz sıcaklık farkının artmasıyla</a:t>
            </a:r>
          </a:p>
          <a:p>
            <a:pPr eaLnBrk="1" hangingPunct="1">
              <a:spcBef>
                <a:spcPct val="50000"/>
              </a:spcBef>
            </a:pPr>
            <a:r>
              <a:rPr lang="tr-TR" altLang="tr-TR" sz="2000">
                <a:latin typeface="Comic Sans MS" pitchFamily="66" charset="0"/>
              </a:rPr>
              <a:t>E)	Geceleri hava basıncının düşmesiyle</a:t>
            </a:r>
          </a:p>
        </p:txBody>
      </p:sp>
      <p:sp>
        <p:nvSpPr>
          <p:cNvPr id="75781" name="AutoShape 5"/>
          <p:cNvSpPr>
            <a:spLocks noChangeArrowheads="1"/>
          </p:cNvSpPr>
          <p:nvPr/>
        </p:nvSpPr>
        <p:spPr bwMode="auto">
          <a:xfrm>
            <a:off x="1187450" y="3716338"/>
            <a:ext cx="374650" cy="357187"/>
          </a:xfrm>
          <a:prstGeom prst="star5">
            <a:avLst/>
          </a:prstGeom>
          <a:solidFill>
            <a:srgbClr val="FF99CC"/>
          </a:solidFill>
          <a:ln w="76200" cmpd="tri">
            <a:solidFill>
              <a:srgbClr val="CC99FF"/>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77829" name="Picture 6" descr="schule00020oz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516563"/>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974725" y="1071563"/>
            <a:ext cx="75580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tr-TR" altLang="tr-TR" sz="2000">
                <a:latin typeface="Comic Sans MS" pitchFamily="66" charset="0"/>
              </a:rPr>
              <a:t>Türkiye’de, Kuzey’den esen rüzgarlar hava sıcaklığını düşürür, Güney’den esen rüzgarlar ise yükseltir.</a:t>
            </a:r>
          </a:p>
          <a:p>
            <a:pPr eaLnBrk="1" hangingPunct="1">
              <a:spcBef>
                <a:spcPct val="50000"/>
              </a:spcBef>
            </a:pPr>
            <a:endParaRPr lang="tr-TR" altLang="tr-TR" sz="2000">
              <a:latin typeface="Comic Sans MS" pitchFamily="66" charset="0"/>
            </a:endParaRPr>
          </a:p>
          <a:p>
            <a:pPr eaLnBrk="1" hangingPunct="1">
              <a:spcBef>
                <a:spcPct val="50000"/>
              </a:spcBef>
            </a:pPr>
            <a:r>
              <a:rPr lang="tr-TR" altLang="tr-TR" sz="2000" b="1">
                <a:solidFill>
                  <a:schemeClr val="accent1"/>
                </a:solidFill>
                <a:latin typeface="Comic Sans MS" pitchFamily="66" charset="0"/>
              </a:rPr>
              <a:t>Bu gözlem, sıcaklıkla neyin ilişkisine örnek olabilir?</a:t>
            </a:r>
          </a:p>
        </p:txBody>
      </p:sp>
      <p:sp>
        <p:nvSpPr>
          <p:cNvPr id="78851" name="Text Box 4"/>
          <p:cNvSpPr txBox="1">
            <a:spLocks noChangeArrowheads="1"/>
          </p:cNvSpPr>
          <p:nvPr/>
        </p:nvSpPr>
        <p:spPr bwMode="auto">
          <a:xfrm>
            <a:off x="1046163" y="3424238"/>
            <a:ext cx="75580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539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spcBef>
                <a:spcPct val="50000"/>
              </a:spcBef>
            </a:pPr>
            <a:r>
              <a:rPr lang="tr-TR" altLang="tr-TR" b="1">
                <a:latin typeface="Comic Sans MS" pitchFamily="66" charset="0"/>
              </a:rPr>
              <a:t>A)</a:t>
            </a:r>
            <a:r>
              <a:rPr lang="tr-TR" altLang="tr-TR">
                <a:latin typeface="Comic Sans MS" pitchFamily="66" charset="0"/>
              </a:rPr>
              <a:t>   Yer şeklinin                                            </a:t>
            </a:r>
            <a:r>
              <a:rPr lang="tr-TR" altLang="tr-TR" b="1">
                <a:latin typeface="Comic Sans MS" pitchFamily="66" charset="0"/>
              </a:rPr>
              <a:t>B)</a:t>
            </a:r>
            <a:r>
              <a:rPr lang="tr-TR" altLang="tr-TR">
                <a:latin typeface="Comic Sans MS" pitchFamily="66" charset="0"/>
              </a:rPr>
              <a:t> Yükseltinin</a:t>
            </a:r>
          </a:p>
          <a:p>
            <a:pPr eaLnBrk="1" hangingPunct="1">
              <a:lnSpc>
                <a:spcPct val="140000"/>
              </a:lnSpc>
              <a:spcBef>
                <a:spcPct val="50000"/>
              </a:spcBef>
            </a:pPr>
            <a:r>
              <a:rPr lang="tr-TR" altLang="tr-TR" b="1">
                <a:latin typeface="Comic Sans MS" pitchFamily="66" charset="0"/>
              </a:rPr>
              <a:t>C)</a:t>
            </a:r>
            <a:r>
              <a:rPr lang="tr-TR" altLang="tr-TR">
                <a:latin typeface="Comic Sans MS" pitchFamily="66" charset="0"/>
              </a:rPr>
              <a:t>   Boylamın                                                 </a:t>
            </a:r>
            <a:r>
              <a:rPr lang="tr-TR" altLang="tr-TR" b="1">
                <a:latin typeface="Comic Sans MS" pitchFamily="66" charset="0"/>
              </a:rPr>
              <a:t>D)</a:t>
            </a:r>
            <a:r>
              <a:rPr lang="tr-TR" altLang="tr-TR">
                <a:latin typeface="Comic Sans MS" pitchFamily="66" charset="0"/>
              </a:rPr>
              <a:t>  Enlemin</a:t>
            </a:r>
          </a:p>
          <a:p>
            <a:pPr eaLnBrk="1" hangingPunct="1">
              <a:lnSpc>
                <a:spcPct val="140000"/>
              </a:lnSpc>
              <a:spcBef>
                <a:spcPct val="50000"/>
              </a:spcBef>
            </a:pPr>
            <a:r>
              <a:rPr lang="tr-TR" altLang="tr-TR" b="1">
                <a:latin typeface="Comic Sans MS" pitchFamily="66" charset="0"/>
              </a:rPr>
              <a:t>                            E)</a:t>
            </a:r>
            <a:r>
              <a:rPr lang="tr-TR" altLang="tr-TR">
                <a:latin typeface="Comic Sans MS" pitchFamily="66" charset="0"/>
              </a:rPr>
              <a:t>  Basıncın</a:t>
            </a:r>
          </a:p>
        </p:txBody>
      </p:sp>
      <p:sp>
        <p:nvSpPr>
          <p:cNvPr id="76805" name="AutoShape 5"/>
          <p:cNvSpPr>
            <a:spLocks noChangeArrowheads="1"/>
          </p:cNvSpPr>
          <p:nvPr/>
        </p:nvSpPr>
        <p:spPr bwMode="auto">
          <a:xfrm>
            <a:off x="5724525" y="4005263"/>
            <a:ext cx="374650" cy="357187"/>
          </a:xfrm>
          <a:prstGeom prst="star5">
            <a:avLst/>
          </a:prstGeom>
          <a:solidFill>
            <a:srgbClr val="FF99CC"/>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78853" name="Picture 6" descr="schule00020oz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868863"/>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additive="base">
                                        <p:cTn id="7" dur="500" fill="hold"/>
                                        <p:tgtEl>
                                          <p:spTgt spid="76805"/>
                                        </p:tgtEl>
                                        <p:attrNameLst>
                                          <p:attrName>ppt_x</p:attrName>
                                        </p:attrNameLst>
                                      </p:cBhvr>
                                      <p:tavLst>
                                        <p:tav tm="0">
                                          <p:val>
                                            <p:strVal val="0-#ppt_w/2"/>
                                          </p:val>
                                        </p:tav>
                                        <p:tav tm="100000">
                                          <p:val>
                                            <p:strVal val="#ppt_x"/>
                                          </p:val>
                                        </p:tav>
                                      </p:tavLst>
                                    </p:anim>
                                    <p:anim calcmode="lin" valueType="num">
                                      <p:cBhvr additive="base">
                                        <p:cTn id="8" dur="500" fill="hold"/>
                                        <p:tgtEl>
                                          <p:spTgt spid="768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901700" y="1119188"/>
            <a:ext cx="75580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40000"/>
              </a:lnSpc>
              <a:spcBef>
                <a:spcPct val="50000"/>
              </a:spcBef>
            </a:pPr>
            <a:r>
              <a:rPr lang="tr-TR" altLang="tr-TR" b="1">
                <a:solidFill>
                  <a:schemeClr val="accent1"/>
                </a:solidFill>
                <a:latin typeface="Comic Sans MS" pitchFamily="66" charset="0"/>
              </a:rPr>
              <a:t>Aşağıdakilerden hangisi, bakı etkisinin bir sonucu olarak, Güneş’e dönük yamaçlarda görülen bir durum </a:t>
            </a:r>
            <a:r>
              <a:rPr lang="tr-TR" altLang="tr-TR" b="1" u="sng">
                <a:solidFill>
                  <a:schemeClr val="accent1"/>
                </a:solidFill>
                <a:latin typeface="Comic Sans MS" pitchFamily="66" charset="0"/>
              </a:rPr>
              <a:t>değildir</a:t>
            </a:r>
            <a:r>
              <a:rPr lang="tr-TR" altLang="tr-TR" b="1">
                <a:solidFill>
                  <a:schemeClr val="accent1"/>
                </a:solidFill>
                <a:latin typeface="Comic Sans MS" pitchFamily="66" charset="0"/>
              </a:rPr>
              <a:t>?</a:t>
            </a:r>
          </a:p>
        </p:txBody>
      </p:sp>
      <p:sp>
        <p:nvSpPr>
          <p:cNvPr id="79875" name="Text Box 4"/>
          <p:cNvSpPr txBox="1">
            <a:spLocks noChangeArrowheads="1"/>
          </p:cNvSpPr>
          <p:nvPr/>
        </p:nvSpPr>
        <p:spPr bwMode="auto">
          <a:xfrm>
            <a:off x="1262063" y="3059113"/>
            <a:ext cx="755808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539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spcBef>
                <a:spcPct val="50000"/>
              </a:spcBef>
              <a:buFontTx/>
              <a:buAutoNum type="alphaUcParenR"/>
            </a:pPr>
            <a:r>
              <a:rPr lang="tr-TR" altLang="tr-TR">
                <a:latin typeface="Comic Sans MS" pitchFamily="66" charset="0"/>
              </a:rPr>
              <a:t>Havanın daha sıcak olması</a:t>
            </a:r>
          </a:p>
          <a:p>
            <a:pPr eaLnBrk="1" hangingPunct="1">
              <a:lnSpc>
                <a:spcPct val="140000"/>
              </a:lnSpc>
              <a:spcBef>
                <a:spcPct val="50000"/>
              </a:spcBef>
              <a:buFontTx/>
              <a:buAutoNum type="alphaUcParenR" startAt="2"/>
            </a:pPr>
            <a:r>
              <a:rPr lang="tr-TR" altLang="tr-TR">
                <a:latin typeface="Comic Sans MS" pitchFamily="66" charset="0"/>
              </a:rPr>
              <a:t>Orman sınırının daha yüksek olması</a:t>
            </a:r>
          </a:p>
          <a:p>
            <a:pPr eaLnBrk="1" hangingPunct="1">
              <a:lnSpc>
                <a:spcPct val="140000"/>
              </a:lnSpc>
              <a:spcBef>
                <a:spcPct val="50000"/>
              </a:spcBef>
              <a:buFontTx/>
              <a:buAutoNum type="alphaUcParenR" startAt="3"/>
            </a:pPr>
            <a:r>
              <a:rPr lang="tr-TR" altLang="tr-TR">
                <a:latin typeface="Comic Sans MS" pitchFamily="66" charset="0"/>
              </a:rPr>
              <a:t>Güneşlenme süresinin daha uzun olması</a:t>
            </a:r>
          </a:p>
          <a:p>
            <a:pPr eaLnBrk="1" hangingPunct="1">
              <a:lnSpc>
                <a:spcPct val="140000"/>
              </a:lnSpc>
              <a:spcBef>
                <a:spcPct val="50000"/>
              </a:spcBef>
              <a:buFontTx/>
              <a:buAutoNum type="alphaUcParenR" startAt="4"/>
            </a:pPr>
            <a:r>
              <a:rPr lang="tr-TR" altLang="tr-TR">
                <a:latin typeface="Comic Sans MS" pitchFamily="66" charset="0"/>
              </a:rPr>
              <a:t>Aynı tür bitkilerde olgunlaşma süresinin daha kısa olması</a:t>
            </a:r>
          </a:p>
          <a:p>
            <a:pPr eaLnBrk="1" hangingPunct="1">
              <a:lnSpc>
                <a:spcPct val="140000"/>
              </a:lnSpc>
              <a:spcBef>
                <a:spcPct val="50000"/>
              </a:spcBef>
            </a:pPr>
            <a:r>
              <a:rPr lang="tr-TR" altLang="tr-TR">
                <a:latin typeface="Comic Sans MS" pitchFamily="66" charset="0"/>
              </a:rPr>
              <a:t>E)	Akarsu rejimlerinin daha düzenli olması</a:t>
            </a:r>
          </a:p>
        </p:txBody>
      </p:sp>
      <p:sp>
        <p:nvSpPr>
          <p:cNvPr id="77829" name="AutoShape 5"/>
          <p:cNvSpPr>
            <a:spLocks noChangeArrowheads="1"/>
          </p:cNvSpPr>
          <p:nvPr/>
        </p:nvSpPr>
        <p:spPr bwMode="auto">
          <a:xfrm>
            <a:off x="1258888" y="5229225"/>
            <a:ext cx="374650" cy="357188"/>
          </a:xfrm>
          <a:prstGeom prst="star5">
            <a:avLst/>
          </a:prstGeom>
          <a:solidFill>
            <a:schemeClr val="bg1"/>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79877" name="Picture 6" descr="schule00020oz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535613"/>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0-#ppt_w/2"/>
                                          </p:val>
                                        </p:tav>
                                        <p:tav tm="100000">
                                          <p:val>
                                            <p:strVal val="#ppt_x"/>
                                          </p:val>
                                        </p:tav>
                                      </p:tavLst>
                                    </p:anim>
                                    <p:anim calcmode="lin" valueType="num">
                                      <p:cBhvr additive="base">
                                        <p:cTn id="8" dur="500" fill="hold"/>
                                        <p:tgtEl>
                                          <p:spTgt spid="77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1046163" y="1119188"/>
            <a:ext cx="75580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40000"/>
              </a:lnSpc>
              <a:spcBef>
                <a:spcPct val="50000"/>
              </a:spcBef>
            </a:pPr>
            <a:r>
              <a:rPr lang="tr-TR" altLang="tr-TR" b="1">
                <a:solidFill>
                  <a:schemeClr val="accent1"/>
                </a:solidFill>
                <a:latin typeface="Comic Sans MS" pitchFamily="66" charset="0"/>
              </a:rPr>
              <a:t>Aşağıdakilerden hangisi, yeryüzünde sıcaklığın enleme göre değiştiğine bir örnektir?</a:t>
            </a:r>
          </a:p>
        </p:txBody>
      </p:sp>
      <p:sp>
        <p:nvSpPr>
          <p:cNvPr id="80899" name="Text Box 4"/>
          <p:cNvSpPr txBox="1">
            <a:spLocks noChangeArrowheads="1"/>
          </p:cNvSpPr>
          <p:nvPr/>
        </p:nvSpPr>
        <p:spPr bwMode="auto">
          <a:xfrm>
            <a:off x="1335088" y="2900363"/>
            <a:ext cx="7558087"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539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spcBef>
                <a:spcPct val="50000"/>
              </a:spcBef>
              <a:buFontTx/>
              <a:buAutoNum type="alphaUcParenR"/>
            </a:pPr>
            <a:r>
              <a:rPr lang="tr-TR" altLang="tr-TR">
                <a:solidFill>
                  <a:schemeClr val="tx2"/>
                </a:solidFill>
                <a:latin typeface="Comic Sans MS" pitchFamily="66" charset="0"/>
              </a:rPr>
              <a:t>Çöllerin dönenceler çevresinde yer alması</a:t>
            </a:r>
          </a:p>
          <a:p>
            <a:pPr eaLnBrk="1" hangingPunct="1">
              <a:lnSpc>
                <a:spcPct val="140000"/>
              </a:lnSpc>
              <a:spcBef>
                <a:spcPct val="50000"/>
              </a:spcBef>
              <a:buFontTx/>
              <a:buAutoNum type="alphaUcParenR" startAt="2"/>
            </a:pPr>
            <a:r>
              <a:rPr lang="tr-TR" altLang="tr-TR">
                <a:solidFill>
                  <a:schemeClr val="tx2"/>
                </a:solidFill>
                <a:latin typeface="Comic Sans MS" pitchFamily="66" charset="0"/>
              </a:rPr>
              <a:t>Sibirya’nın dünyanın en soğuk yerlerinden biri olması</a:t>
            </a:r>
          </a:p>
          <a:p>
            <a:pPr eaLnBrk="1" hangingPunct="1">
              <a:lnSpc>
                <a:spcPct val="140000"/>
              </a:lnSpc>
              <a:spcBef>
                <a:spcPct val="50000"/>
              </a:spcBef>
              <a:buFontTx/>
              <a:buAutoNum type="alphaUcParenR" startAt="3"/>
            </a:pPr>
            <a:r>
              <a:rPr lang="tr-TR" altLang="tr-TR">
                <a:solidFill>
                  <a:schemeClr val="tx2"/>
                </a:solidFill>
                <a:latin typeface="Comic Sans MS" pitchFamily="66" charset="0"/>
              </a:rPr>
              <a:t>Bitkilerin geniş yapraklılar ve iğne yapraklılar şeklinde kuşaklara ayrılması</a:t>
            </a:r>
          </a:p>
          <a:p>
            <a:pPr eaLnBrk="1" hangingPunct="1">
              <a:lnSpc>
                <a:spcPct val="140000"/>
              </a:lnSpc>
              <a:spcBef>
                <a:spcPct val="50000"/>
              </a:spcBef>
              <a:buFontTx/>
              <a:buAutoNum type="alphaUcParenR" startAt="4"/>
            </a:pPr>
            <a:r>
              <a:rPr lang="tr-TR" altLang="tr-TR">
                <a:solidFill>
                  <a:schemeClr val="tx2"/>
                </a:solidFill>
                <a:latin typeface="Comic Sans MS" pitchFamily="66" charset="0"/>
              </a:rPr>
              <a:t>Okyanusların batı kıyısının genellikle doğu kıyılardan sıcak olması</a:t>
            </a:r>
          </a:p>
          <a:p>
            <a:pPr eaLnBrk="1" hangingPunct="1">
              <a:lnSpc>
                <a:spcPct val="140000"/>
              </a:lnSpc>
              <a:spcBef>
                <a:spcPct val="50000"/>
              </a:spcBef>
            </a:pPr>
            <a:r>
              <a:rPr lang="tr-TR" altLang="tr-TR">
                <a:solidFill>
                  <a:schemeClr val="tx2"/>
                </a:solidFill>
                <a:latin typeface="Comic Sans MS" pitchFamily="66" charset="0"/>
              </a:rPr>
              <a:t>E)	Kalıcı karların yüksek dağlar üzerinde yer alması</a:t>
            </a:r>
          </a:p>
        </p:txBody>
      </p:sp>
      <p:sp>
        <p:nvSpPr>
          <p:cNvPr id="78853" name="AutoShape 5"/>
          <p:cNvSpPr>
            <a:spLocks noChangeArrowheads="1"/>
          </p:cNvSpPr>
          <p:nvPr/>
        </p:nvSpPr>
        <p:spPr bwMode="auto">
          <a:xfrm>
            <a:off x="1331913" y="4076700"/>
            <a:ext cx="374650" cy="357188"/>
          </a:xfrm>
          <a:prstGeom prst="star5">
            <a:avLst/>
          </a:prstGeom>
          <a:solidFill>
            <a:schemeClr val="bg1"/>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80901" name="Picture 6" descr="schule00020oz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64175"/>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500" fill="hold"/>
                                        <p:tgtEl>
                                          <p:spTgt spid="78853"/>
                                        </p:tgtEl>
                                        <p:attrNameLst>
                                          <p:attrName>ppt_x</p:attrName>
                                        </p:attrNameLst>
                                      </p:cBhvr>
                                      <p:tavLst>
                                        <p:tav tm="0">
                                          <p:val>
                                            <p:strVal val="0-#ppt_w/2"/>
                                          </p:val>
                                        </p:tav>
                                        <p:tav tm="100000">
                                          <p:val>
                                            <p:strVal val="#ppt_x"/>
                                          </p:val>
                                        </p:tav>
                                      </p:tavLst>
                                    </p:anim>
                                    <p:anim calcmode="lin" valueType="num">
                                      <p:cBhvr additive="base">
                                        <p:cTn id="8"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1042988" y="2590800"/>
            <a:ext cx="7558087"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spcBef>
                <a:spcPct val="50000"/>
              </a:spcBef>
            </a:pPr>
            <a:r>
              <a:rPr lang="tr-TR" altLang="tr-TR" b="1">
                <a:solidFill>
                  <a:schemeClr val="tx2"/>
                </a:solidFill>
                <a:latin typeface="Comic Sans MS" pitchFamily="66" charset="0"/>
              </a:rPr>
              <a:t>Yukarıda iki kentin aylık ortalama sıcaklık grafiği verilmiştir.</a:t>
            </a:r>
          </a:p>
          <a:p>
            <a:pPr algn="just" eaLnBrk="1" hangingPunct="1">
              <a:lnSpc>
                <a:spcPct val="80000"/>
              </a:lnSpc>
              <a:spcBef>
                <a:spcPct val="50000"/>
              </a:spcBef>
            </a:pPr>
            <a:endParaRPr lang="tr-TR" altLang="tr-TR" b="1">
              <a:solidFill>
                <a:schemeClr val="accent1"/>
              </a:solidFill>
              <a:latin typeface="Comic Sans MS" pitchFamily="66" charset="0"/>
            </a:endParaRPr>
          </a:p>
          <a:p>
            <a:pPr algn="just" eaLnBrk="1" hangingPunct="1">
              <a:lnSpc>
                <a:spcPct val="80000"/>
              </a:lnSpc>
              <a:spcBef>
                <a:spcPct val="50000"/>
              </a:spcBef>
            </a:pPr>
            <a:r>
              <a:rPr lang="tr-TR" altLang="tr-TR" b="1">
                <a:solidFill>
                  <a:schemeClr val="accent1"/>
                </a:solidFill>
                <a:latin typeface="Comic Sans MS" pitchFamily="66" charset="0"/>
              </a:rPr>
              <a:t>Bu kentlerin Kuzey Yarımküre’de yer aldığını söyleyebilmek için aşağıdakilerden hangisi kanıt gösterilebilir ?</a:t>
            </a:r>
          </a:p>
        </p:txBody>
      </p:sp>
      <p:sp>
        <p:nvSpPr>
          <p:cNvPr id="81923" name="Text Box 4"/>
          <p:cNvSpPr txBox="1">
            <a:spLocks noChangeArrowheads="1"/>
          </p:cNvSpPr>
          <p:nvPr/>
        </p:nvSpPr>
        <p:spPr bwMode="auto">
          <a:xfrm>
            <a:off x="830263" y="3860800"/>
            <a:ext cx="75580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539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UcParenR"/>
            </a:pPr>
            <a:r>
              <a:rPr lang="tr-TR" altLang="tr-TR">
                <a:latin typeface="Comic Sans MS" pitchFamily="66" charset="0"/>
              </a:rPr>
              <a:t>Sıcaklığın bütün yıl sıfır derecenin üstünde olması</a:t>
            </a:r>
          </a:p>
          <a:p>
            <a:pPr eaLnBrk="1" hangingPunct="1">
              <a:spcBef>
                <a:spcPct val="50000"/>
              </a:spcBef>
              <a:buFontTx/>
              <a:buAutoNum type="alphaUcParenR"/>
            </a:pPr>
            <a:r>
              <a:rPr lang="tr-TR" altLang="tr-TR">
                <a:latin typeface="Comic Sans MS" pitchFamily="66" charset="0"/>
              </a:rPr>
              <a:t>Sıcaklığın en yüksek değerine yedinci ve sekizinci aylarda ulaşması</a:t>
            </a:r>
          </a:p>
          <a:p>
            <a:pPr eaLnBrk="1" hangingPunct="1">
              <a:spcBef>
                <a:spcPct val="50000"/>
              </a:spcBef>
              <a:buFontTx/>
              <a:buAutoNum type="alphaUcParenR"/>
            </a:pPr>
            <a:r>
              <a:rPr lang="tr-TR" altLang="tr-TR">
                <a:latin typeface="Comic Sans MS" pitchFamily="66" charset="0"/>
              </a:rPr>
              <a:t>sıcaklık eğrilerinin yılda iki kez kesişmesi</a:t>
            </a:r>
          </a:p>
          <a:p>
            <a:pPr eaLnBrk="1" hangingPunct="1">
              <a:spcBef>
                <a:spcPct val="50000"/>
              </a:spcBef>
              <a:buFontTx/>
              <a:buAutoNum type="alphaUcParenR"/>
            </a:pPr>
            <a:r>
              <a:rPr lang="tr-TR" altLang="tr-TR">
                <a:latin typeface="Comic Sans MS" pitchFamily="66" charset="0"/>
              </a:rPr>
              <a:t>Dördüncü ve onuncu ay sıcaklık değerlerinin birbirine yakın olması</a:t>
            </a:r>
          </a:p>
          <a:p>
            <a:pPr eaLnBrk="1" hangingPunct="1">
              <a:spcBef>
                <a:spcPct val="50000"/>
              </a:spcBef>
              <a:buFontTx/>
              <a:buAutoNum type="alphaUcParenR"/>
            </a:pPr>
            <a:r>
              <a:rPr lang="tr-TR" altLang="tr-TR">
                <a:latin typeface="Comic Sans MS" pitchFamily="66" charset="0"/>
              </a:rPr>
              <a:t>Yedinci ve sekizinci ay sıcaklıklarının eşit olması</a:t>
            </a:r>
          </a:p>
        </p:txBody>
      </p:sp>
      <p:sp>
        <p:nvSpPr>
          <p:cNvPr id="81924" name="Line 5"/>
          <p:cNvSpPr>
            <a:spLocks noChangeShapeType="1"/>
          </p:cNvSpPr>
          <p:nvPr/>
        </p:nvSpPr>
        <p:spPr bwMode="auto">
          <a:xfrm flipV="1">
            <a:off x="2024063" y="674688"/>
            <a:ext cx="0" cy="1889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1925" name="Line 6"/>
          <p:cNvSpPr>
            <a:spLocks noChangeShapeType="1"/>
          </p:cNvSpPr>
          <p:nvPr/>
        </p:nvSpPr>
        <p:spPr bwMode="auto">
          <a:xfrm>
            <a:off x="1903413" y="2382838"/>
            <a:ext cx="35385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1926" name="Text Box 7"/>
          <p:cNvSpPr txBox="1">
            <a:spLocks noChangeArrowheads="1"/>
          </p:cNvSpPr>
          <p:nvPr/>
        </p:nvSpPr>
        <p:spPr bwMode="auto">
          <a:xfrm>
            <a:off x="1916113" y="306388"/>
            <a:ext cx="458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a:solidFill>
                  <a:srgbClr val="A50021"/>
                </a:solidFill>
                <a:cs typeface="Arial" charset="0"/>
                <a:sym typeface="Symbol" pitchFamily="18" charset="2"/>
              </a:rPr>
              <a:t>◦C</a:t>
            </a:r>
          </a:p>
        </p:txBody>
      </p:sp>
      <p:sp>
        <p:nvSpPr>
          <p:cNvPr id="81927" name="Text Box 8"/>
          <p:cNvSpPr txBox="1">
            <a:spLocks noChangeArrowheads="1"/>
          </p:cNvSpPr>
          <p:nvPr/>
        </p:nvSpPr>
        <p:spPr bwMode="auto">
          <a:xfrm>
            <a:off x="5468938" y="219075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a:solidFill>
                  <a:srgbClr val="A50021"/>
                </a:solidFill>
                <a:latin typeface="Verdana" pitchFamily="34" charset="0"/>
              </a:rPr>
              <a:t>Aylar</a:t>
            </a:r>
          </a:p>
        </p:txBody>
      </p:sp>
      <p:sp>
        <p:nvSpPr>
          <p:cNvPr id="81928" name="Line 9"/>
          <p:cNvSpPr>
            <a:spLocks noChangeShapeType="1"/>
          </p:cNvSpPr>
          <p:nvPr/>
        </p:nvSpPr>
        <p:spPr bwMode="auto">
          <a:xfrm>
            <a:off x="1890713" y="1955800"/>
            <a:ext cx="300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29" name="Line 10"/>
          <p:cNvSpPr>
            <a:spLocks noChangeShapeType="1"/>
          </p:cNvSpPr>
          <p:nvPr/>
        </p:nvSpPr>
        <p:spPr bwMode="auto">
          <a:xfrm>
            <a:off x="1884363" y="1471613"/>
            <a:ext cx="300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30" name="Line 11"/>
          <p:cNvSpPr>
            <a:spLocks noChangeShapeType="1"/>
          </p:cNvSpPr>
          <p:nvPr/>
        </p:nvSpPr>
        <p:spPr bwMode="auto">
          <a:xfrm>
            <a:off x="1878013" y="971550"/>
            <a:ext cx="300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31" name="Text Box 12"/>
          <p:cNvSpPr txBox="1">
            <a:spLocks noChangeArrowheads="1"/>
          </p:cNvSpPr>
          <p:nvPr/>
        </p:nvSpPr>
        <p:spPr bwMode="auto">
          <a:xfrm>
            <a:off x="1455738" y="17653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tx2"/>
                </a:solidFill>
                <a:latin typeface="Verdana" pitchFamily="34" charset="0"/>
              </a:rPr>
              <a:t>10</a:t>
            </a:r>
          </a:p>
        </p:txBody>
      </p:sp>
      <p:sp>
        <p:nvSpPr>
          <p:cNvPr id="81932" name="Text Box 13"/>
          <p:cNvSpPr txBox="1">
            <a:spLocks noChangeArrowheads="1"/>
          </p:cNvSpPr>
          <p:nvPr/>
        </p:nvSpPr>
        <p:spPr bwMode="auto">
          <a:xfrm>
            <a:off x="1449388" y="12731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tx2"/>
                </a:solidFill>
                <a:latin typeface="Verdana" pitchFamily="34" charset="0"/>
              </a:rPr>
              <a:t>20</a:t>
            </a:r>
          </a:p>
        </p:txBody>
      </p:sp>
      <p:sp>
        <p:nvSpPr>
          <p:cNvPr id="81933" name="Text Box 14"/>
          <p:cNvSpPr txBox="1">
            <a:spLocks noChangeArrowheads="1"/>
          </p:cNvSpPr>
          <p:nvPr/>
        </p:nvSpPr>
        <p:spPr bwMode="auto">
          <a:xfrm>
            <a:off x="1457325" y="7810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tx2"/>
                </a:solidFill>
                <a:latin typeface="Verdana" pitchFamily="34" charset="0"/>
              </a:rPr>
              <a:t>30</a:t>
            </a:r>
          </a:p>
        </p:txBody>
      </p:sp>
      <p:sp>
        <p:nvSpPr>
          <p:cNvPr id="81934" name="Line 15"/>
          <p:cNvSpPr>
            <a:spLocks noChangeShapeType="1"/>
          </p:cNvSpPr>
          <p:nvPr/>
        </p:nvSpPr>
        <p:spPr bwMode="auto">
          <a:xfrm>
            <a:off x="2230438"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35" name="Line 16"/>
          <p:cNvSpPr>
            <a:spLocks noChangeShapeType="1"/>
          </p:cNvSpPr>
          <p:nvPr/>
        </p:nvSpPr>
        <p:spPr bwMode="auto">
          <a:xfrm>
            <a:off x="2474913"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36" name="Line 17"/>
          <p:cNvSpPr>
            <a:spLocks noChangeShapeType="1"/>
          </p:cNvSpPr>
          <p:nvPr/>
        </p:nvSpPr>
        <p:spPr bwMode="auto">
          <a:xfrm>
            <a:off x="2720975"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37" name="Line 18"/>
          <p:cNvSpPr>
            <a:spLocks noChangeShapeType="1"/>
          </p:cNvSpPr>
          <p:nvPr/>
        </p:nvSpPr>
        <p:spPr bwMode="auto">
          <a:xfrm>
            <a:off x="2967038"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38" name="Line 19"/>
          <p:cNvSpPr>
            <a:spLocks noChangeShapeType="1"/>
          </p:cNvSpPr>
          <p:nvPr/>
        </p:nvSpPr>
        <p:spPr bwMode="auto">
          <a:xfrm>
            <a:off x="3211513"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39" name="Line 20"/>
          <p:cNvSpPr>
            <a:spLocks noChangeShapeType="1"/>
          </p:cNvSpPr>
          <p:nvPr/>
        </p:nvSpPr>
        <p:spPr bwMode="auto">
          <a:xfrm>
            <a:off x="3457575"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40" name="Line 21"/>
          <p:cNvSpPr>
            <a:spLocks noChangeShapeType="1"/>
          </p:cNvSpPr>
          <p:nvPr/>
        </p:nvSpPr>
        <p:spPr bwMode="auto">
          <a:xfrm>
            <a:off x="3703638"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41" name="Line 22"/>
          <p:cNvSpPr>
            <a:spLocks noChangeShapeType="1"/>
          </p:cNvSpPr>
          <p:nvPr/>
        </p:nvSpPr>
        <p:spPr bwMode="auto">
          <a:xfrm>
            <a:off x="3949700"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42" name="Line 23"/>
          <p:cNvSpPr>
            <a:spLocks noChangeShapeType="1"/>
          </p:cNvSpPr>
          <p:nvPr/>
        </p:nvSpPr>
        <p:spPr bwMode="auto">
          <a:xfrm>
            <a:off x="4194175"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43" name="Line 24"/>
          <p:cNvSpPr>
            <a:spLocks noChangeShapeType="1"/>
          </p:cNvSpPr>
          <p:nvPr/>
        </p:nvSpPr>
        <p:spPr bwMode="auto">
          <a:xfrm>
            <a:off x="4440238"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44" name="Line 25"/>
          <p:cNvSpPr>
            <a:spLocks noChangeShapeType="1"/>
          </p:cNvSpPr>
          <p:nvPr/>
        </p:nvSpPr>
        <p:spPr bwMode="auto">
          <a:xfrm>
            <a:off x="4686300"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45" name="Line 26"/>
          <p:cNvSpPr>
            <a:spLocks noChangeShapeType="1"/>
          </p:cNvSpPr>
          <p:nvPr/>
        </p:nvSpPr>
        <p:spPr bwMode="auto">
          <a:xfrm>
            <a:off x="4932363" y="2265363"/>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46" name="Text Box 27"/>
          <p:cNvSpPr txBox="1">
            <a:spLocks noChangeArrowheads="1"/>
          </p:cNvSpPr>
          <p:nvPr/>
        </p:nvSpPr>
        <p:spPr bwMode="auto">
          <a:xfrm>
            <a:off x="2081213" y="2454275"/>
            <a:ext cx="3132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000">
                <a:solidFill>
                  <a:schemeClr val="tx2"/>
                </a:solidFill>
                <a:latin typeface="Verdana" pitchFamily="34" charset="0"/>
              </a:rPr>
              <a:t>1     2   3    4    5   6    7    8   9   10   11  12 </a:t>
            </a:r>
          </a:p>
        </p:txBody>
      </p:sp>
      <p:sp>
        <p:nvSpPr>
          <p:cNvPr id="81947" name="Freeform 28"/>
          <p:cNvSpPr>
            <a:spLocks/>
          </p:cNvSpPr>
          <p:nvPr/>
        </p:nvSpPr>
        <p:spPr bwMode="auto">
          <a:xfrm>
            <a:off x="2233613" y="854075"/>
            <a:ext cx="2817812" cy="1365250"/>
          </a:xfrm>
          <a:custGeom>
            <a:avLst/>
            <a:gdLst>
              <a:gd name="T0" fmla="*/ 0 w 1775"/>
              <a:gd name="T1" fmla="*/ 860 h 860"/>
              <a:gd name="T2" fmla="*/ 123 w 1775"/>
              <a:gd name="T3" fmla="*/ 831 h 860"/>
              <a:gd name="T4" fmla="*/ 217 w 1775"/>
              <a:gd name="T5" fmla="*/ 803 h 860"/>
              <a:gd name="T6" fmla="*/ 293 w 1775"/>
              <a:gd name="T7" fmla="*/ 784 h 860"/>
              <a:gd name="T8" fmla="*/ 321 w 1775"/>
              <a:gd name="T9" fmla="*/ 765 h 860"/>
              <a:gd name="T10" fmla="*/ 349 w 1775"/>
              <a:gd name="T11" fmla="*/ 756 h 860"/>
              <a:gd name="T12" fmla="*/ 434 w 1775"/>
              <a:gd name="T13" fmla="*/ 699 h 860"/>
              <a:gd name="T14" fmla="*/ 472 w 1775"/>
              <a:gd name="T15" fmla="*/ 680 h 860"/>
              <a:gd name="T16" fmla="*/ 529 w 1775"/>
              <a:gd name="T17" fmla="*/ 642 h 860"/>
              <a:gd name="T18" fmla="*/ 623 w 1775"/>
              <a:gd name="T19" fmla="*/ 538 h 860"/>
              <a:gd name="T20" fmla="*/ 661 w 1775"/>
              <a:gd name="T21" fmla="*/ 482 h 860"/>
              <a:gd name="T22" fmla="*/ 680 w 1775"/>
              <a:gd name="T23" fmla="*/ 453 h 860"/>
              <a:gd name="T24" fmla="*/ 718 w 1775"/>
              <a:gd name="T25" fmla="*/ 368 h 860"/>
              <a:gd name="T26" fmla="*/ 765 w 1775"/>
              <a:gd name="T27" fmla="*/ 227 h 860"/>
              <a:gd name="T28" fmla="*/ 954 w 1775"/>
              <a:gd name="T29" fmla="*/ 0 h 860"/>
              <a:gd name="T30" fmla="*/ 1152 w 1775"/>
              <a:gd name="T31" fmla="*/ 47 h 860"/>
              <a:gd name="T32" fmla="*/ 1171 w 1775"/>
              <a:gd name="T33" fmla="*/ 76 h 860"/>
              <a:gd name="T34" fmla="*/ 1227 w 1775"/>
              <a:gd name="T35" fmla="*/ 114 h 860"/>
              <a:gd name="T36" fmla="*/ 1275 w 1775"/>
              <a:gd name="T37" fmla="*/ 227 h 860"/>
              <a:gd name="T38" fmla="*/ 1322 w 1775"/>
              <a:gd name="T39" fmla="*/ 284 h 860"/>
              <a:gd name="T40" fmla="*/ 1464 w 1775"/>
              <a:gd name="T41" fmla="*/ 482 h 860"/>
              <a:gd name="T42" fmla="*/ 1539 w 1775"/>
              <a:gd name="T43" fmla="*/ 595 h 860"/>
              <a:gd name="T44" fmla="*/ 1558 w 1775"/>
              <a:gd name="T45" fmla="*/ 623 h 860"/>
              <a:gd name="T46" fmla="*/ 1615 w 1775"/>
              <a:gd name="T47" fmla="*/ 661 h 860"/>
              <a:gd name="T48" fmla="*/ 1624 w 1775"/>
              <a:gd name="T49" fmla="*/ 699 h 860"/>
              <a:gd name="T50" fmla="*/ 1681 w 1775"/>
              <a:gd name="T51" fmla="*/ 737 h 860"/>
              <a:gd name="T52" fmla="*/ 1737 w 1775"/>
              <a:gd name="T53" fmla="*/ 784 h 860"/>
              <a:gd name="T54" fmla="*/ 1775 w 1775"/>
              <a:gd name="T55" fmla="*/ 803 h 8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5"/>
              <a:gd name="T85" fmla="*/ 0 h 860"/>
              <a:gd name="T86" fmla="*/ 1775 w 1775"/>
              <a:gd name="T87" fmla="*/ 860 h 8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5" h="860">
                <a:moveTo>
                  <a:pt x="0" y="860"/>
                </a:moveTo>
                <a:cubicBezTo>
                  <a:pt x="43" y="845"/>
                  <a:pt x="76" y="838"/>
                  <a:pt x="123" y="831"/>
                </a:cubicBezTo>
                <a:cubicBezTo>
                  <a:pt x="155" y="821"/>
                  <a:pt x="185" y="811"/>
                  <a:pt x="217" y="803"/>
                </a:cubicBezTo>
                <a:cubicBezTo>
                  <a:pt x="242" y="797"/>
                  <a:pt x="293" y="784"/>
                  <a:pt x="293" y="784"/>
                </a:cubicBezTo>
                <a:cubicBezTo>
                  <a:pt x="302" y="778"/>
                  <a:pt x="311" y="770"/>
                  <a:pt x="321" y="765"/>
                </a:cubicBezTo>
                <a:cubicBezTo>
                  <a:pt x="330" y="761"/>
                  <a:pt x="340" y="761"/>
                  <a:pt x="349" y="756"/>
                </a:cubicBezTo>
                <a:cubicBezTo>
                  <a:pt x="379" y="739"/>
                  <a:pt x="403" y="714"/>
                  <a:pt x="434" y="699"/>
                </a:cubicBezTo>
                <a:cubicBezTo>
                  <a:pt x="447" y="693"/>
                  <a:pt x="460" y="687"/>
                  <a:pt x="472" y="680"/>
                </a:cubicBezTo>
                <a:cubicBezTo>
                  <a:pt x="492" y="668"/>
                  <a:pt x="529" y="642"/>
                  <a:pt x="529" y="642"/>
                </a:cubicBezTo>
                <a:cubicBezTo>
                  <a:pt x="555" y="604"/>
                  <a:pt x="585" y="564"/>
                  <a:pt x="623" y="538"/>
                </a:cubicBezTo>
                <a:cubicBezTo>
                  <a:pt x="636" y="519"/>
                  <a:pt x="648" y="501"/>
                  <a:pt x="661" y="482"/>
                </a:cubicBezTo>
                <a:cubicBezTo>
                  <a:pt x="667" y="472"/>
                  <a:pt x="680" y="453"/>
                  <a:pt x="680" y="453"/>
                </a:cubicBezTo>
                <a:cubicBezTo>
                  <a:pt x="703" y="386"/>
                  <a:pt x="688" y="413"/>
                  <a:pt x="718" y="368"/>
                </a:cubicBezTo>
                <a:cubicBezTo>
                  <a:pt x="733" y="321"/>
                  <a:pt x="749" y="274"/>
                  <a:pt x="765" y="227"/>
                </a:cubicBezTo>
                <a:cubicBezTo>
                  <a:pt x="804" y="112"/>
                  <a:pt x="823" y="27"/>
                  <a:pt x="954" y="0"/>
                </a:cubicBezTo>
                <a:cubicBezTo>
                  <a:pt x="1026" y="10"/>
                  <a:pt x="1084" y="25"/>
                  <a:pt x="1152" y="47"/>
                </a:cubicBezTo>
                <a:cubicBezTo>
                  <a:pt x="1158" y="57"/>
                  <a:pt x="1162" y="68"/>
                  <a:pt x="1171" y="76"/>
                </a:cubicBezTo>
                <a:cubicBezTo>
                  <a:pt x="1188" y="91"/>
                  <a:pt x="1227" y="114"/>
                  <a:pt x="1227" y="114"/>
                </a:cubicBezTo>
                <a:cubicBezTo>
                  <a:pt x="1240" y="151"/>
                  <a:pt x="1253" y="195"/>
                  <a:pt x="1275" y="227"/>
                </a:cubicBezTo>
                <a:cubicBezTo>
                  <a:pt x="1352" y="341"/>
                  <a:pt x="1260" y="176"/>
                  <a:pt x="1322" y="284"/>
                </a:cubicBezTo>
                <a:cubicBezTo>
                  <a:pt x="1360" y="350"/>
                  <a:pt x="1398" y="439"/>
                  <a:pt x="1464" y="482"/>
                </a:cubicBezTo>
                <a:cubicBezTo>
                  <a:pt x="1480" y="530"/>
                  <a:pt x="1508" y="558"/>
                  <a:pt x="1539" y="595"/>
                </a:cubicBezTo>
                <a:cubicBezTo>
                  <a:pt x="1546" y="604"/>
                  <a:pt x="1549" y="616"/>
                  <a:pt x="1558" y="623"/>
                </a:cubicBezTo>
                <a:cubicBezTo>
                  <a:pt x="1575" y="638"/>
                  <a:pt x="1615" y="661"/>
                  <a:pt x="1615" y="661"/>
                </a:cubicBezTo>
                <a:cubicBezTo>
                  <a:pt x="1618" y="674"/>
                  <a:pt x="1615" y="689"/>
                  <a:pt x="1624" y="699"/>
                </a:cubicBezTo>
                <a:cubicBezTo>
                  <a:pt x="1639" y="716"/>
                  <a:pt x="1662" y="724"/>
                  <a:pt x="1681" y="737"/>
                </a:cubicBezTo>
                <a:cubicBezTo>
                  <a:pt x="1753" y="785"/>
                  <a:pt x="1662" y="722"/>
                  <a:pt x="1737" y="784"/>
                </a:cubicBezTo>
                <a:cubicBezTo>
                  <a:pt x="1762" y="805"/>
                  <a:pt x="1756" y="803"/>
                  <a:pt x="1775" y="803"/>
                </a:cubicBezTo>
              </a:path>
            </a:pathLst>
          </a:custGeom>
          <a:noFill/>
          <a:ln w="190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81948" name="Freeform 29"/>
          <p:cNvSpPr>
            <a:spLocks/>
          </p:cNvSpPr>
          <p:nvPr/>
        </p:nvSpPr>
        <p:spPr bwMode="auto">
          <a:xfrm>
            <a:off x="2233613" y="982663"/>
            <a:ext cx="2838450" cy="1179512"/>
          </a:xfrm>
          <a:custGeom>
            <a:avLst/>
            <a:gdLst>
              <a:gd name="T0" fmla="*/ 0 w 1788"/>
              <a:gd name="T1" fmla="*/ 590 h 743"/>
              <a:gd name="T2" fmla="*/ 123 w 1788"/>
              <a:gd name="T3" fmla="*/ 514 h 743"/>
              <a:gd name="T4" fmla="*/ 151 w 1788"/>
              <a:gd name="T5" fmla="*/ 495 h 743"/>
              <a:gd name="T6" fmla="*/ 170 w 1788"/>
              <a:gd name="T7" fmla="*/ 467 h 743"/>
              <a:gd name="T8" fmla="*/ 227 w 1788"/>
              <a:gd name="T9" fmla="*/ 429 h 743"/>
              <a:gd name="T10" fmla="*/ 302 w 1788"/>
              <a:gd name="T11" fmla="*/ 363 h 743"/>
              <a:gd name="T12" fmla="*/ 330 w 1788"/>
              <a:gd name="T13" fmla="*/ 344 h 743"/>
              <a:gd name="T14" fmla="*/ 359 w 1788"/>
              <a:gd name="T15" fmla="*/ 325 h 743"/>
              <a:gd name="T16" fmla="*/ 444 w 1788"/>
              <a:gd name="T17" fmla="*/ 250 h 743"/>
              <a:gd name="T18" fmla="*/ 472 w 1788"/>
              <a:gd name="T19" fmla="*/ 231 h 743"/>
              <a:gd name="T20" fmla="*/ 510 w 1788"/>
              <a:gd name="T21" fmla="*/ 203 h 743"/>
              <a:gd name="T22" fmla="*/ 689 w 1788"/>
              <a:gd name="T23" fmla="*/ 108 h 743"/>
              <a:gd name="T24" fmla="*/ 784 w 1788"/>
              <a:gd name="T25" fmla="*/ 70 h 743"/>
              <a:gd name="T26" fmla="*/ 897 w 1788"/>
              <a:gd name="T27" fmla="*/ 23 h 743"/>
              <a:gd name="T28" fmla="*/ 1190 w 1788"/>
              <a:gd name="T29" fmla="*/ 61 h 743"/>
              <a:gd name="T30" fmla="*/ 1294 w 1788"/>
              <a:gd name="T31" fmla="*/ 146 h 743"/>
              <a:gd name="T32" fmla="*/ 1369 w 1788"/>
              <a:gd name="T33" fmla="*/ 231 h 743"/>
              <a:gd name="T34" fmla="*/ 1445 w 1788"/>
              <a:gd name="T35" fmla="*/ 325 h 743"/>
              <a:gd name="T36" fmla="*/ 1482 w 1788"/>
              <a:gd name="T37" fmla="*/ 363 h 743"/>
              <a:gd name="T38" fmla="*/ 1492 w 1788"/>
              <a:gd name="T39" fmla="*/ 391 h 743"/>
              <a:gd name="T40" fmla="*/ 1558 w 1788"/>
              <a:gd name="T41" fmla="*/ 467 h 743"/>
              <a:gd name="T42" fmla="*/ 1605 w 1788"/>
              <a:gd name="T43" fmla="*/ 524 h 743"/>
              <a:gd name="T44" fmla="*/ 1737 w 1788"/>
              <a:gd name="T45" fmla="*/ 684 h 743"/>
              <a:gd name="T46" fmla="*/ 1756 w 1788"/>
              <a:gd name="T47" fmla="*/ 712 h 743"/>
              <a:gd name="T48" fmla="*/ 1785 w 1788"/>
              <a:gd name="T49" fmla="*/ 741 h 7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88"/>
              <a:gd name="T76" fmla="*/ 0 h 743"/>
              <a:gd name="T77" fmla="*/ 1788 w 1788"/>
              <a:gd name="T78" fmla="*/ 743 h 7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88" h="743">
                <a:moveTo>
                  <a:pt x="0" y="590"/>
                </a:moveTo>
                <a:cubicBezTo>
                  <a:pt x="42" y="562"/>
                  <a:pt x="79" y="545"/>
                  <a:pt x="123" y="514"/>
                </a:cubicBezTo>
                <a:cubicBezTo>
                  <a:pt x="132" y="508"/>
                  <a:pt x="151" y="495"/>
                  <a:pt x="151" y="495"/>
                </a:cubicBezTo>
                <a:cubicBezTo>
                  <a:pt x="157" y="486"/>
                  <a:pt x="161" y="474"/>
                  <a:pt x="170" y="467"/>
                </a:cubicBezTo>
                <a:cubicBezTo>
                  <a:pt x="187" y="452"/>
                  <a:pt x="227" y="429"/>
                  <a:pt x="227" y="429"/>
                </a:cubicBezTo>
                <a:cubicBezTo>
                  <a:pt x="257" y="382"/>
                  <a:pt x="235" y="408"/>
                  <a:pt x="302" y="363"/>
                </a:cubicBezTo>
                <a:cubicBezTo>
                  <a:pt x="311" y="357"/>
                  <a:pt x="321" y="350"/>
                  <a:pt x="330" y="344"/>
                </a:cubicBezTo>
                <a:cubicBezTo>
                  <a:pt x="340" y="338"/>
                  <a:pt x="359" y="325"/>
                  <a:pt x="359" y="325"/>
                </a:cubicBezTo>
                <a:cubicBezTo>
                  <a:pt x="393" y="275"/>
                  <a:pt x="370" y="302"/>
                  <a:pt x="444" y="250"/>
                </a:cubicBezTo>
                <a:cubicBezTo>
                  <a:pt x="453" y="244"/>
                  <a:pt x="463" y="238"/>
                  <a:pt x="472" y="231"/>
                </a:cubicBezTo>
                <a:cubicBezTo>
                  <a:pt x="485" y="222"/>
                  <a:pt x="510" y="203"/>
                  <a:pt x="510" y="203"/>
                </a:cubicBezTo>
                <a:cubicBezTo>
                  <a:pt x="545" y="149"/>
                  <a:pt x="627" y="124"/>
                  <a:pt x="689" y="108"/>
                </a:cubicBezTo>
                <a:cubicBezTo>
                  <a:pt x="721" y="87"/>
                  <a:pt x="747" y="80"/>
                  <a:pt x="784" y="70"/>
                </a:cubicBezTo>
                <a:cubicBezTo>
                  <a:pt x="820" y="46"/>
                  <a:pt x="858" y="43"/>
                  <a:pt x="897" y="23"/>
                </a:cubicBezTo>
                <a:cubicBezTo>
                  <a:pt x="1033" y="29"/>
                  <a:pt x="1098" y="0"/>
                  <a:pt x="1190" y="61"/>
                </a:cubicBezTo>
                <a:cubicBezTo>
                  <a:pt x="1215" y="98"/>
                  <a:pt x="1258" y="117"/>
                  <a:pt x="1294" y="146"/>
                </a:cubicBezTo>
                <a:cubicBezTo>
                  <a:pt x="1324" y="170"/>
                  <a:pt x="1342" y="204"/>
                  <a:pt x="1369" y="231"/>
                </a:cubicBezTo>
                <a:cubicBezTo>
                  <a:pt x="1385" y="277"/>
                  <a:pt x="1398" y="311"/>
                  <a:pt x="1445" y="325"/>
                </a:cubicBezTo>
                <a:cubicBezTo>
                  <a:pt x="1468" y="400"/>
                  <a:pt x="1433" y="316"/>
                  <a:pt x="1482" y="363"/>
                </a:cubicBezTo>
                <a:cubicBezTo>
                  <a:pt x="1489" y="370"/>
                  <a:pt x="1487" y="382"/>
                  <a:pt x="1492" y="391"/>
                </a:cubicBezTo>
                <a:cubicBezTo>
                  <a:pt x="1525" y="450"/>
                  <a:pt x="1517" y="439"/>
                  <a:pt x="1558" y="467"/>
                </a:cubicBezTo>
                <a:cubicBezTo>
                  <a:pt x="1625" y="566"/>
                  <a:pt x="1521" y="415"/>
                  <a:pt x="1605" y="524"/>
                </a:cubicBezTo>
                <a:cubicBezTo>
                  <a:pt x="1651" y="583"/>
                  <a:pt x="1674" y="641"/>
                  <a:pt x="1737" y="684"/>
                </a:cubicBezTo>
                <a:cubicBezTo>
                  <a:pt x="1743" y="693"/>
                  <a:pt x="1748" y="704"/>
                  <a:pt x="1756" y="712"/>
                </a:cubicBezTo>
                <a:cubicBezTo>
                  <a:pt x="1788" y="743"/>
                  <a:pt x="1785" y="716"/>
                  <a:pt x="1785" y="741"/>
                </a:cubicBezTo>
              </a:path>
            </a:pathLst>
          </a:custGeom>
          <a:noFill/>
          <a:ln w="25400" cap="rnd">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79902" name="AutoShape 30"/>
          <p:cNvSpPr>
            <a:spLocks noChangeArrowheads="1"/>
          </p:cNvSpPr>
          <p:nvPr/>
        </p:nvSpPr>
        <p:spPr bwMode="auto">
          <a:xfrm>
            <a:off x="857250" y="4286250"/>
            <a:ext cx="374650" cy="357188"/>
          </a:xfrm>
          <a:prstGeom prst="star5">
            <a:avLst/>
          </a:prstGeom>
          <a:solidFill>
            <a:schemeClr val="bg1"/>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81950" name="Picture 31" descr="schule00020oz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692150"/>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902"/>
                                        </p:tgtEl>
                                        <p:attrNameLst>
                                          <p:attrName>style.visibility</p:attrName>
                                        </p:attrNameLst>
                                      </p:cBhvr>
                                      <p:to>
                                        <p:strVal val="visible"/>
                                      </p:to>
                                    </p:set>
                                    <p:anim calcmode="lin" valueType="num">
                                      <p:cBhvr additive="base">
                                        <p:cTn id="7" dur="500" fill="hold"/>
                                        <p:tgtEl>
                                          <p:spTgt spid="79902"/>
                                        </p:tgtEl>
                                        <p:attrNameLst>
                                          <p:attrName>ppt_x</p:attrName>
                                        </p:attrNameLst>
                                      </p:cBhvr>
                                      <p:tavLst>
                                        <p:tav tm="0">
                                          <p:val>
                                            <p:strVal val="0-#ppt_w/2"/>
                                          </p:val>
                                        </p:tav>
                                        <p:tav tm="100000">
                                          <p:val>
                                            <p:strVal val="#ppt_x"/>
                                          </p:val>
                                        </p:tav>
                                      </p:tavLst>
                                    </p:anim>
                                    <p:anim calcmode="lin" valueType="num">
                                      <p:cBhvr additive="base">
                                        <p:cTn id="8" dur="500" fill="hold"/>
                                        <p:tgtEl>
                                          <p:spTgt spid="799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827088" y="731838"/>
            <a:ext cx="52466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50000"/>
              </a:spcBef>
            </a:pPr>
            <a:r>
              <a:rPr lang="tr-TR" altLang="tr-TR">
                <a:latin typeface="Comic Sans MS" pitchFamily="66" charset="0"/>
              </a:rPr>
              <a:t>Atmosferde yol alan bir balonun sıcaklık değişim grafiği yanda verilmiştir.</a:t>
            </a:r>
          </a:p>
        </p:txBody>
      </p:sp>
      <p:sp>
        <p:nvSpPr>
          <p:cNvPr id="82947" name="Line 4"/>
          <p:cNvSpPr>
            <a:spLocks noChangeShapeType="1"/>
          </p:cNvSpPr>
          <p:nvPr/>
        </p:nvSpPr>
        <p:spPr bwMode="auto">
          <a:xfrm flipV="1">
            <a:off x="6248400" y="184150"/>
            <a:ext cx="0" cy="2128838"/>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48" name="Line 5"/>
          <p:cNvSpPr>
            <a:spLocks noChangeShapeType="1"/>
          </p:cNvSpPr>
          <p:nvPr/>
        </p:nvSpPr>
        <p:spPr bwMode="auto">
          <a:xfrm>
            <a:off x="6249988" y="1233488"/>
            <a:ext cx="2082800"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49" name="Line 6"/>
          <p:cNvSpPr>
            <a:spLocks noChangeShapeType="1"/>
          </p:cNvSpPr>
          <p:nvPr/>
        </p:nvSpPr>
        <p:spPr bwMode="auto">
          <a:xfrm>
            <a:off x="6249988" y="1628775"/>
            <a:ext cx="2082800" cy="0"/>
          </a:xfrm>
          <a:prstGeom prst="line">
            <a:avLst/>
          </a:prstGeom>
          <a:noFill/>
          <a:ln w="2540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82950" name="Text Box 7"/>
          <p:cNvSpPr txBox="1">
            <a:spLocks noChangeArrowheads="1"/>
          </p:cNvSpPr>
          <p:nvPr/>
        </p:nvSpPr>
        <p:spPr bwMode="auto">
          <a:xfrm>
            <a:off x="5576888" y="76200"/>
            <a:ext cx="57943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50000"/>
              </a:lnSpc>
            </a:pPr>
            <a:r>
              <a:rPr lang="tr-TR" altLang="tr-TR">
                <a:solidFill>
                  <a:schemeClr val="bg1"/>
                </a:solidFill>
                <a:latin typeface="Verdana" pitchFamily="34" charset="0"/>
              </a:rPr>
              <a:t>10</a:t>
            </a:r>
          </a:p>
          <a:p>
            <a:pPr algn="r" eaLnBrk="1" hangingPunct="1">
              <a:lnSpc>
                <a:spcPct val="150000"/>
              </a:lnSpc>
            </a:pPr>
            <a:r>
              <a:rPr lang="tr-TR" altLang="tr-TR">
                <a:solidFill>
                  <a:schemeClr val="bg1"/>
                </a:solidFill>
                <a:latin typeface="Verdana" pitchFamily="34" charset="0"/>
              </a:rPr>
              <a:t>5</a:t>
            </a:r>
          </a:p>
          <a:p>
            <a:pPr algn="r" eaLnBrk="1" hangingPunct="1">
              <a:lnSpc>
                <a:spcPct val="150000"/>
              </a:lnSpc>
            </a:pPr>
            <a:r>
              <a:rPr lang="tr-TR" altLang="tr-TR">
                <a:solidFill>
                  <a:schemeClr val="bg1"/>
                </a:solidFill>
                <a:latin typeface="Verdana" pitchFamily="34" charset="0"/>
              </a:rPr>
              <a:t>0</a:t>
            </a:r>
          </a:p>
          <a:p>
            <a:pPr algn="r" eaLnBrk="1" hangingPunct="1">
              <a:lnSpc>
                <a:spcPct val="150000"/>
              </a:lnSpc>
            </a:pPr>
            <a:r>
              <a:rPr lang="tr-TR" altLang="tr-TR">
                <a:solidFill>
                  <a:schemeClr val="bg1"/>
                </a:solidFill>
                <a:latin typeface="Verdana" pitchFamily="34" charset="0"/>
              </a:rPr>
              <a:t>-5</a:t>
            </a:r>
          </a:p>
          <a:p>
            <a:pPr algn="r" eaLnBrk="1" hangingPunct="1">
              <a:lnSpc>
                <a:spcPct val="150000"/>
              </a:lnSpc>
            </a:pPr>
            <a:r>
              <a:rPr lang="tr-TR" altLang="tr-TR">
                <a:solidFill>
                  <a:schemeClr val="bg1"/>
                </a:solidFill>
                <a:latin typeface="Verdana" pitchFamily="34" charset="0"/>
              </a:rPr>
              <a:t>-10</a:t>
            </a:r>
          </a:p>
        </p:txBody>
      </p:sp>
      <p:sp>
        <p:nvSpPr>
          <p:cNvPr id="82951" name="Line 8"/>
          <p:cNvSpPr>
            <a:spLocks noChangeShapeType="1"/>
          </p:cNvSpPr>
          <p:nvPr/>
        </p:nvSpPr>
        <p:spPr bwMode="auto">
          <a:xfrm>
            <a:off x="6159500" y="352425"/>
            <a:ext cx="1651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952" name="Line 9"/>
          <p:cNvSpPr>
            <a:spLocks noChangeShapeType="1"/>
          </p:cNvSpPr>
          <p:nvPr/>
        </p:nvSpPr>
        <p:spPr bwMode="auto">
          <a:xfrm>
            <a:off x="6138863" y="788988"/>
            <a:ext cx="1651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953" name="Line 10"/>
          <p:cNvSpPr>
            <a:spLocks noChangeShapeType="1"/>
          </p:cNvSpPr>
          <p:nvPr/>
        </p:nvSpPr>
        <p:spPr bwMode="auto">
          <a:xfrm>
            <a:off x="6161088" y="1625600"/>
            <a:ext cx="1651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954" name="Line 11"/>
          <p:cNvSpPr>
            <a:spLocks noChangeShapeType="1"/>
          </p:cNvSpPr>
          <p:nvPr/>
        </p:nvSpPr>
        <p:spPr bwMode="auto">
          <a:xfrm>
            <a:off x="6154738" y="2033588"/>
            <a:ext cx="1651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955" name="Line 12"/>
          <p:cNvSpPr>
            <a:spLocks noChangeShapeType="1"/>
          </p:cNvSpPr>
          <p:nvPr/>
        </p:nvSpPr>
        <p:spPr bwMode="auto">
          <a:xfrm>
            <a:off x="6264275" y="349250"/>
            <a:ext cx="855663" cy="12890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956" name="Line 13"/>
          <p:cNvSpPr>
            <a:spLocks noChangeShapeType="1"/>
          </p:cNvSpPr>
          <p:nvPr/>
        </p:nvSpPr>
        <p:spPr bwMode="auto">
          <a:xfrm flipV="1">
            <a:off x="7148513" y="304800"/>
            <a:ext cx="674687" cy="13335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957" name="Text Box 14"/>
          <p:cNvSpPr txBox="1">
            <a:spLocks noChangeArrowheads="1"/>
          </p:cNvSpPr>
          <p:nvPr/>
        </p:nvSpPr>
        <p:spPr bwMode="auto">
          <a:xfrm>
            <a:off x="974725" y="2324100"/>
            <a:ext cx="75580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tr-TR" altLang="tr-TR">
                <a:solidFill>
                  <a:schemeClr val="accent1"/>
                </a:solidFill>
                <a:latin typeface="Comic Sans MS" pitchFamily="66" charset="0"/>
              </a:rPr>
              <a:t>Atmosferde yükseldikçe her 100 metrede hava sıcaklığı 0,5 derece azaldığına göre, bu balonun yerden yüksekliğinin değişimini gösteren grafik aşağıdakilerden hangisidir ?</a:t>
            </a:r>
            <a:r>
              <a:rPr lang="tr-TR" altLang="tr-TR">
                <a:solidFill>
                  <a:srgbClr val="006600"/>
                </a:solidFill>
                <a:latin typeface="Verdana" pitchFamily="34" charset="0"/>
              </a:rPr>
              <a:t> </a:t>
            </a:r>
          </a:p>
        </p:txBody>
      </p:sp>
      <p:grpSp>
        <p:nvGrpSpPr>
          <p:cNvPr id="82958" name="Group 15"/>
          <p:cNvGrpSpPr>
            <a:grpSpLocks/>
          </p:cNvGrpSpPr>
          <p:nvPr/>
        </p:nvGrpSpPr>
        <p:grpSpPr bwMode="auto">
          <a:xfrm>
            <a:off x="296863" y="3459163"/>
            <a:ext cx="2541587" cy="1468437"/>
            <a:chOff x="187" y="2350"/>
            <a:chExt cx="1601" cy="925"/>
          </a:xfrm>
        </p:grpSpPr>
        <p:grpSp>
          <p:nvGrpSpPr>
            <p:cNvPr id="82991" name="Group 16"/>
            <p:cNvGrpSpPr>
              <a:grpSpLocks/>
            </p:cNvGrpSpPr>
            <p:nvPr/>
          </p:nvGrpSpPr>
          <p:grpSpPr bwMode="auto">
            <a:xfrm>
              <a:off x="515" y="2350"/>
              <a:ext cx="1273" cy="925"/>
              <a:chOff x="272" y="2350"/>
              <a:chExt cx="1273" cy="925"/>
            </a:xfrm>
          </p:grpSpPr>
          <p:sp>
            <p:nvSpPr>
              <p:cNvPr id="82993" name="Line 17"/>
              <p:cNvSpPr>
                <a:spLocks noChangeShapeType="1"/>
              </p:cNvSpPr>
              <p:nvPr/>
            </p:nvSpPr>
            <p:spPr bwMode="auto">
              <a:xfrm>
                <a:off x="553" y="2557"/>
                <a:ext cx="0" cy="623"/>
              </a:xfrm>
              <a:prstGeom prst="line">
                <a:avLst/>
              </a:prstGeom>
              <a:noFill/>
              <a:ln w="254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2994" name="Line 18"/>
              <p:cNvSpPr>
                <a:spLocks noChangeShapeType="1"/>
              </p:cNvSpPr>
              <p:nvPr/>
            </p:nvSpPr>
            <p:spPr bwMode="auto">
              <a:xfrm>
                <a:off x="544" y="3181"/>
                <a:ext cx="727"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95" name="Text Box 19"/>
              <p:cNvSpPr txBox="1">
                <a:spLocks noChangeArrowheads="1"/>
              </p:cNvSpPr>
              <p:nvPr/>
            </p:nvSpPr>
            <p:spPr bwMode="auto">
              <a:xfrm>
                <a:off x="272" y="2350"/>
                <a:ext cx="640" cy="17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Yükseklik</a:t>
                </a:r>
              </a:p>
            </p:txBody>
          </p:sp>
          <p:sp>
            <p:nvSpPr>
              <p:cNvPr id="82996" name="Text Box 20"/>
              <p:cNvSpPr txBox="1">
                <a:spLocks noChangeArrowheads="1"/>
              </p:cNvSpPr>
              <p:nvPr/>
            </p:nvSpPr>
            <p:spPr bwMode="auto">
              <a:xfrm>
                <a:off x="1243" y="3086"/>
                <a:ext cx="302" cy="189"/>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Yol</a:t>
                </a:r>
              </a:p>
            </p:txBody>
          </p:sp>
          <p:sp>
            <p:nvSpPr>
              <p:cNvPr id="82997" name="Line 21"/>
              <p:cNvSpPr>
                <a:spLocks noChangeShapeType="1"/>
              </p:cNvSpPr>
              <p:nvPr/>
            </p:nvSpPr>
            <p:spPr bwMode="auto">
              <a:xfrm flipV="1">
                <a:off x="538" y="2663"/>
                <a:ext cx="510" cy="51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82992" name="Text Box 22"/>
            <p:cNvSpPr txBox="1">
              <a:spLocks noChangeArrowheads="1"/>
            </p:cNvSpPr>
            <p:nvPr/>
          </p:nvSpPr>
          <p:spPr bwMode="auto">
            <a:xfrm>
              <a:off x="187" y="2534"/>
              <a:ext cx="3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solidFill>
                    <a:schemeClr val="bg1"/>
                  </a:solidFill>
                  <a:latin typeface="Verdana" pitchFamily="34" charset="0"/>
                </a:rPr>
                <a:t>A)</a:t>
              </a:r>
            </a:p>
          </p:txBody>
        </p:sp>
      </p:grpSp>
      <p:grpSp>
        <p:nvGrpSpPr>
          <p:cNvPr id="82959" name="Group 23"/>
          <p:cNvGrpSpPr>
            <a:grpSpLocks/>
          </p:cNvGrpSpPr>
          <p:nvPr/>
        </p:nvGrpSpPr>
        <p:grpSpPr bwMode="auto">
          <a:xfrm>
            <a:off x="3348038" y="3459163"/>
            <a:ext cx="2516187" cy="1443037"/>
            <a:chOff x="2208" y="2350"/>
            <a:chExt cx="1585" cy="909"/>
          </a:xfrm>
        </p:grpSpPr>
        <p:sp>
          <p:nvSpPr>
            <p:cNvPr id="82985" name="Line 24"/>
            <p:cNvSpPr>
              <a:spLocks noChangeShapeType="1"/>
            </p:cNvSpPr>
            <p:nvPr/>
          </p:nvSpPr>
          <p:spPr bwMode="auto">
            <a:xfrm>
              <a:off x="2817" y="2557"/>
              <a:ext cx="0" cy="623"/>
            </a:xfrm>
            <a:prstGeom prst="line">
              <a:avLst/>
            </a:prstGeom>
            <a:noFill/>
            <a:ln w="254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2986" name="Line 25"/>
            <p:cNvSpPr>
              <a:spLocks noChangeShapeType="1"/>
            </p:cNvSpPr>
            <p:nvPr/>
          </p:nvSpPr>
          <p:spPr bwMode="auto">
            <a:xfrm>
              <a:off x="2808" y="3181"/>
              <a:ext cx="727"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87" name="Text Box 26"/>
            <p:cNvSpPr txBox="1">
              <a:spLocks noChangeArrowheads="1"/>
            </p:cNvSpPr>
            <p:nvPr/>
          </p:nvSpPr>
          <p:spPr bwMode="auto">
            <a:xfrm>
              <a:off x="2536" y="2350"/>
              <a:ext cx="6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Yükseklik</a:t>
              </a:r>
            </a:p>
          </p:txBody>
        </p:sp>
        <p:sp>
          <p:nvSpPr>
            <p:cNvPr id="82988" name="Text Box 27"/>
            <p:cNvSpPr txBox="1">
              <a:spLocks noChangeArrowheads="1"/>
            </p:cNvSpPr>
            <p:nvPr/>
          </p:nvSpPr>
          <p:spPr bwMode="auto">
            <a:xfrm>
              <a:off x="3507" y="3086"/>
              <a:ext cx="2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Yol</a:t>
              </a:r>
            </a:p>
          </p:txBody>
        </p:sp>
        <p:sp>
          <p:nvSpPr>
            <p:cNvPr id="82989" name="Text Box 28"/>
            <p:cNvSpPr txBox="1">
              <a:spLocks noChangeArrowheads="1"/>
            </p:cNvSpPr>
            <p:nvPr/>
          </p:nvSpPr>
          <p:spPr bwMode="auto">
            <a:xfrm>
              <a:off x="2208" y="2534"/>
              <a:ext cx="3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solidFill>
                    <a:schemeClr val="bg1"/>
                  </a:solidFill>
                  <a:latin typeface="Verdana" pitchFamily="34" charset="0"/>
                </a:rPr>
                <a:t>B)</a:t>
              </a:r>
            </a:p>
          </p:txBody>
        </p:sp>
        <p:sp>
          <p:nvSpPr>
            <p:cNvPr id="82990" name="Freeform 29"/>
            <p:cNvSpPr>
              <a:spLocks/>
            </p:cNvSpPr>
            <p:nvPr/>
          </p:nvSpPr>
          <p:spPr bwMode="auto">
            <a:xfrm>
              <a:off x="2823" y="2719"/>
              <a:ext cx="642" cy="454"/>
            </a:xfrm>
            <a:custGeom>
              <a:avLst/>
              <a:gdLst>
                <a:gd name="T0" fmla="*/ 0 w 642"/>
                <a:gd name="T1" fmla="*/ 454 h 454"/>
                <a:gd name="T2" fmla="*/ 236 w 642"/>
                <a:gd name="T3" fmla="*/ 0 h 454"/>
                <a:gd name="T4" fmla="*/ 642 w 642"/>
                <a:gd name="T5" fmla="*/ 454 h 454"/>
                <a:gd name="T6" fmla="*/ 0 60000 65536"/>
                <a:gd name="T7" fmla="*/ 0 60000 65536"/>
                <a:gd name="T8" fmla="*/ 0 60000 65536"/>
                <a:gd name="T9" fmla="*/ 0 w 642"/>
                <a:gd name="T10" fmla="*/ 0 h 454"/>
                <a:gd name="T11" fmla="*/ 642 w 642"/>
                <a:gd name="T12" fmla="*/ 454 h 454"/>
              </a:gdLst>
              <a:ahLst/>
              <a:cxnLst>
                <a:cxn ang="T6">
                  <a:pos x="T0" y="T1"/>
                </a:cxn>
                <a:cxn ang="T7">
                  <a:pos x="T2" y="T3"/>
                </a:cxn>
                <a:cxn ang="T8">
                  <a:pos x="T4" y="T5"/>
                </a:cxn>
              </a:cxnLst>
              <a:rect l="T9" t="T10" r="T11" b="T12"/>
              <a:pathLst>
                <a:path w="642" h="454">
                  <a:moveTo>
                    <a:pt x="0" y="454"/>
                  </a:moveTo>
                  <a:cubicBezTo>
                    <a:pt x="64" y="227"/>
                    <a:pt x="129" y="0"/>
                    <a:pt x="236" y="0"/>
                  </a:cubicBezTo>
                  <a:cubicBezTo>
                    <a:pt x="343" y="0"/>
                    <a:pt x="492" y="227"/>
                    <a:pt x="642" y="454"/>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grpSp>
      <p:sp>
        <p:nvSpPr>
          <p:cNvPr id="82960" name="Line 30"/>
          <p:cNvSpPr>
            <a:spLocks noChangeShapeType="1"/>
          </p:cNvSpPr>
          <p:nvPr/>
        </p:nvSpPr>
        <p:spPr bwMode="auto">
          <a:xfrm>
            <a:off x="7435850" y="3787775"/>
            <a:ext cx="0" cy="989013"/>
          </a:xfrm>
          <a:prstGeom prst="line">
            <a:avLst/>
          </a:prstGeom>
          <a:noFill/>
          <a:ln w="254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2961" name="Line 31"/>
          <p:cNvSpPr>
            <a:spLocks noChangeShapeType="1"/>
          </p:cNvSpPr>
          <p:nvPr/>
        </p:nvSpPr>
        <p:spPr bwMode="auto">
          <a:xfrm>
            <a:off x="7421563" y="4778375"/>
            <a:ext cx="1154112"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62" name="Text Box 32"/>
          <p:cNvSpPr txBox="1">
            <a:spLocks noChangeArrowheads="1"/>
          </p:cNvSpPr>
          <p:nvPr/>
        </p:nvSpPr>
        <p:spPr bwMode="auto">
          <a:xfrm>
            <a:off x="6989763" y="3459163"/>
            <a:ext cx="1006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Yükseklik</a:t>
            </a:r>
          </a:p>
        </p:txBody>
      </p:sp>
      <p:sp>
        <p:nvSpPr>
          <p:cNvPr id="82963" name="Text Box 33"/>
          <p:cNvSpPr txBox="1">
            <a:spLocks noChangeArrowheads="1"/>
          </p:cNvSpPr>
          <p:nvPr/>
        </p:nvSpPr>
        <p:spPr bwMode="auto">
          <a:xfrm>
            <a:off x="8531225" y="4627563"/>
            <a:ext cx="454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Yol</a:t>
            </a:r>
          </a:p>
        </p:txBody>
      </p:sp>
      <p:sp>
        <p:nvSpPr>
          <p:cNvPr id="82964" name="Text Box 34"/>
          <p:cNvSpPr txBox="1">
            <a:spLocks noChangeArrowheads="1"/>
          </p:cNvSpPr>
          <p:nvPr/>
        </p:nvSpPr>
        <p:spPr bwMode="auto">
          <a:xfrm>
            <a:off x="6469063" y="3751263"/>
            <a:ext cx="473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solidFill>
                  <a:schemeClr val="bg1"/>
                </a:solidFill>
                <a:latin typeface="Verdana" pitchFamily="34" charset="0"/>
              </a:rPr>
              <a:t>C)</a:t>
            </a:r>
          </a:p>
        </p:txBody>
      </p:sp>
      <p:sp>
        <p:nvSpPr>
          <p:cNvPr id="82965" name="Line 35"/>
          <p:cNvSpPr>
            <a:spLocks noChangeShapeType="1"/>
          </p:cNvSpPr>
          <p:nvPr/>
        </p:nvSpPr>
        <p:spPr bwMode="auto">
          <a:xfrm>
            <a:off x="7450138" y="4060825"/>
            <a:ext cx="509587" cy="70485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966" name="Line 36"/>
          <p:cNvSpPr>
            <a:spLocks noChangeShapeType="1"/>
          </p:cNvSpPr>
          <p:nvPr/>
        </p:nvSpPr>
        <p:spPr bwMode="auto">
          <a:xfrm flipV="1">
            <a:off x="7989888" y="3970338"/>
            <a:ext cx="388937" cy="8096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967" name="Line 37"/>
          <p:cNvSpPr>
            <a:spLocks noChangeShapeType="1"/>
          </p:cNvSpPr>
          <p:nvPr/>
        </p:nvSpPr>
        <p:spPr bwMode="auto">
          <a:xfrm>
            <a:off x="3382963" y="5053013"/>
            <a:ext cx="0" cy="989012"/>
          </a:xfrm>
          <a:prstGeom prst="line">
            <a:avLst/>
          </a:prstGeom>
          <a:noFill/>
          <a:ln w="254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2968" name="Line 38"/>
          <p:cNvSpPr>
            <a:spLocks noChangeShapeType="1"/>
          </p:cNvSpPr>
          <p:nvPr/>
        </p:nvSpPr>
        <p:spPr bwMode="auto">
          <a:xfrm>
            <a:off x="3368675" y="6072188"/>
            <a:ext cx="1154113"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69" name="Text Box 39"/>
          <p:cNvSpPr txBox="1">
            <a:spLocks noChangeArrowheads="1"/>
          </p:cNvSpPr>
          <p:nvPr/>
        </p:nvSpPr>
        <p:spPr bwMode="auto">
          <a:xfrm>
            <a:off x="2936875" y="4724400"/>
            <a:ext cx="1006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Yükseklik</a:t>
            </a:r>
          </a:p>
        </p:txBody>
      </p:sp>
      <p:sp>
        <p:nvSpPr>
          <p:cNvPr id="82970" name="Text Box 40"/>
          <p:cNvSpPr txBox="1">
            <a:spLocks noChangeArrowheads="1"/>
          </p:cNvSpPr>
          <p:nvPr/>
        </p:nvSpPr>
        <p:spPr bwMode="auto">
          <a:xfrm>
            <a:off x="4478338" y="5892800"/>
            <a:ext cx="454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Yol</a:t>
            </a:r>
          </a:p>
        </p:txBody>
      </p:sp>
      <p:sp>
        <p:nvSpPr>
          <p:cNvPr id="82971" name="Text Box 41"/>
          <p:cNvSpPr txBox="1">
            <a:spLocks noChangeArrowheads="1"/>
          </p:cNvSpPr>
          <p:nvPr/>
        </p:nvSpPr>
        <p:spPr bwMode="auto">
          <a:xfrm>
            <a:off x="2416175" y="5016500"/>
            <a:ext cx="49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solidFill>
                  <a:schemeClr val="bg1"/>
                </a:solidFill>
                <a:latin typeface="Verdana" pitchFamily="34" charset="0"/>
              </a:rPr>
              <a:t>D)</a:t>
            </a:r>
          </a:p>
        </p:txBody>
      </p:sp>
      <p:sp>
        <p:nvSpPr>
          <p:cNvPr id="82972" name="Freeform 42"/>
          <p:cNvSpPr>
            <a:spLocks/>
          </p:cNvSpPr>
          <p:nvPr/>
        </p:nvSpPr>
        <p:spPr bwMode="auto">
          <a:xfrm>
            <a:off x="3386138" y="5222875"/>
            <a:ext cx="958850" cy="809625"/>
          </a:xfrm>
          <a:custGeom>
            <a:avLst/>
            <a:gdLst>
              <a:gd name="T0" fmla="*/ 0 w 604"/>
              <a:gd name="T1" fmla="*/ 510 h 510"/>
              <a:gd name="T2" fmla="*/ 207 w 604"/>
              <a:gd name="T3" fmla="*/ 85 h 510"/>
              <a:gd name="T4" fmla="*/ 604 w 604"/>
              <a:gd name="T5" fmla="*/ 0 h 510"/>
              <a:gd name="T6" fmla="*/ 0 60000 65536"/>
              <a:gd name="T7" fmla="*/ 0 60000 65536"/>
              <a:gd name="T8" fmla="*/ 0 60000 65536"/>
              <a:gd name="T9" fmla="*/ 0 w 604"/>
              <a:gd name="T10" fmla="*/ 0 h 510"/>
              <a:gd name="T11" fmla="*/ 604 w 604"/>
              <a:gd name="T12" fmla="*/ 510 h 510"/>
            </a:gdLst>
            <a:ahLst/>
            <a:cxnLst>
              <a:cxn ang="T6">
                <a:pos x="T0" y="T1"/>
              </a:cxn>
              <a:cxn ang="T7">
                <a:pos x="T2" y="T3"/>
              </a:cxn>
              <a:cxn ang="T8">
                <a:pos x="T4" y="T5"/>
              </a:cxn>
            </a:cxnLst>
            <a:rect l="T9" t="T10" r="T11" b="T12"/>
            <a:pathLst>
              <a:path w="604" h="510">
                <a:moveTo>
                  <a:pt x="0" y="510"/>
                </a:moveTo>
                <a:cubicBezTo>
                  <a:pt x="53" y="340"/>
                  <a:pt x="106" y="170"/>
                  <a:pt x="207" y="85"/>
                </a:cubicBezTo>
                <a:cubicBezTo>
                  <a:pt x="308" y="0"/>
                  <a:pt x="456" y="0"/>
                  <a:pt x="604" y="0"/>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82973" name="Line 43"/>
          <p:cNvSpPr>
            <a:spLocks noChangeShapeType="1"/>
          </p:cNvSpPr>
          <p:nvPr/>
        </p:nvSpPr>
        <p:spPr bwMode="auto">
          <a:xfrm>
            <a:off x="6518275" y="5053013"/>
            <a:ext cx="0" cy="989012"/>
          </a:xfrm>
          <a:prstGeom prst="line">
            <a:avLst/>
          </a:prstGeom>
          <a:noFill/>
          <a:ln w="254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2974" name="Line 44"/>
          <p:cNvSpPr>
            <a:spLocks noChangeShapeType="1"/>
          </p:cNvSpPr>
          <p:nvPr/>
        </p:nvSpPr>
        <p:spPr bwMode="auto">
          <a:xfrm>
            <a:off x="6503988" y="6043613"/>
            <a:ext cx="1154112"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75" name="Text Box 45"/>
          <p:cNvSpPr txBox="1">
            <a:spLocks noChangeArrowheads="1"/>
          </p:cNvSpPr>
          <p:nvPr/>
        </p:nvSpPr>
        <p:spPr bwMode="auto">
          <a:xfrm>
            <a:off x="6072188" y="4724400"/>
            <a:ext cx="1006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Yükseklik</a:t>
            </a:r>
          </a:p>
        </p:txBody>
      </p:sp>
      <p:sp>
        <p:nvSpPr>
          <p:cNvPr id="82976" name="Text Box 46"/>
          <p:cNvSpPr txBox="1">
            <a:spLocks noChangeArrowheads="1"/>
          </p:cNvSpPr>
          <p:nvPr/>
        </p:nvSpPr>
        <p:spPr bwMode="auto">
          <a:xfrm>
            <a:off x="7613650" y="5892800"/>
            <a:ext cx="454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200" b="1">
                <a:solidFill>
                  <a:schemeClr val="bg1"/>
                </a:solidFill>
                <a:latin typeface="Verdana" pitchFamily="34" charset="0"/>
              </a:rPr>
              <a:t>Yol</a:t>
            </a:r>
          </a:p>
        </p:txBody>
      </p:sp>
      <p:sp>
        <p:nvSpPr>
          <p:cNvPr id="82977" name="Text Box 47"/>
          <p:cNvSpPr txBox="1">
            <a:spLocks noChangeArrowheads="1"/>
          </p:cNvSpPr>
          <p:nvPr/>
        </p:nvSpPr>
        <p:spPr bwMode="auto">
          <a:xfrm>
            <a:off x="5551488" y="50165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solidFill>
                  <a:schemeClr val="bg1"/>
                </a:solidFill>
                <a:latin typeface="Verdana" pitchFamily="34" charset="0"/>
              </a:rPr>
              <a:t>E)</a:t>
            </a:r>
          </a:p>
        </p:txBody>
      </p:sp>
      <p:sp>
        <p:nvSpPr>
          <p:cNvPr id="82978" name="Freeform 48"/>
          <p:cNvSpPr>
            <a:spLocks/>
          </p:cNvSpPr>
          <p:nvPr/>
        </p:nvSpPr>
        <p:spPr bwMode="auto">
          <a:xfrm>
            <a:off x="6535738" y="5360988"/>
            <a:ext cx="914400" cy="665162"/>
          </a:xfrm>
          <a:custGeom>
            <a:avLst/>
            <a:gdLst>
              <a:gd name="T0" fmla="*/ 0 w 576"/>
              <a:gd name="T1" fmla="*/ 60 h 419"/>
              <a:gd name="T2" fmla="*/ 245 w 576"/>
              <a:gd name="T3" fmla="*/ 60 h 419"/>
              <a:gd name="T4" fmla="*/ 576 w 576"/>
              <a:gd name="T5" fmla="*/ 419 h 419"/>
              <a:gd name="T6" fmla="*/ 0 60000 65536"/>
              <a:gd name="T7" fmla="*/ 0 60000 65536"/>
              <a:gd name="T8" fmla="*/ 0 60000 65536"/>
              <a:gd name="T9" fmla="*/ 0 w 576"/>
              <a:gd name="T10" fmla="*/ 0 h 419"/>
              <a:gd name="T11" fmla="*/ 576 w 576"/>
              <a:gd name="T12" fmla="*/ 419 h 419"/>
            </a:gdLst>
            <a:ahLst/>
            <a:cxnLst>
              <a:cxn ang="T6">
                <a:pos x="T0" y="T1"/>
              </a:cxn>
              <a:cxn ang="T7">
                <a:pos x="T2" y="T3"/>
              </a:cxn>
              <a:cxn ang="T8">
                <a:pos x="T4" y="T5"/>
              </a:cxn>
            </a:cxnLst>
            <a:rect l="T9" t="T10" r="T11" b="T12"/>
            <a:pathLst>
              <a:path w="576" h="419">
                <a:moveTo>
                  <a:pt x="0" y="60"/>
                </a:moveTo>
                <a:cubicBezTo>
                  <a:pt x="74" y="30"/>
                  <a:pt x="149" y="0"/>
                  <a:pt x="245" y="60"/>
                </a:cubicBezTo>
                <a:cubicBezTo>
                  <a:pt x="341" y="120"/>
                  <a:pt x="458" y="269"/>
                  <a:pt x="576" y="419"/>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80945" name="AutoShape 49"/>
          <p:cNvSpPr>
            <a:spLocks noChangeArrowheads="1"/>
          </p:cNvSpPr>
          <p:nvPr/>
        </p:nvSpPr>
        <p:spPr bwMode="auto">
          <a:xfrm>
            <a:off x="3338513" y="3759200"/>
            <a:ext cx="374650" cy="357188"/>
          </a:xfrm>
          <a:prstGeom prst="star5">
            <a:avLst/>
          </a:prstGeom>
          <a:solidFill>
            <a:schemeClr val="bg1"/>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sp>
        <p:nvSpPr>
          <p:cNvPr id="82980" name="Line 50"/>
          <p:cNvSpPr>
            <a:spLocks noChangeShapeType="1"/>
          </p:cNvSpPr>
          <p:nvPr/>
        </p:nvSpPr>
        <p:spPr bwMode="auto">
          <a:xfrm>
            <a:off x="7466013" y="3806825"/>
            <a:ext cx="0" cy="989013"/>
          </a:xfrm>
          <a:prstGeom prst="line">
            <a:avLst/>
          </a:prstGeom>
          <a:noFill/>
          <a:ln w="254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82981" name="Line 51"/>
          <p:cNvSpPr>
            <a:spLocks noChangeShapeType="1"/>
          </p:cNvSpPr>
          <p:nvPr/>
        </p:nvSpPr>
        <p:spPr bwMode="auto">
          <a:xfrm>
            <a:off x="7451725" y="4797425"/>
            <a:ext cx="1154113"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82" name="Line 52"/>
          <p:cNvSpPr>
            <a:spLocks noChangeShapeType="1"/>
          </p:cNvSpPr>
          <p:nvPr/>
        </p:nvSpPr>
        <p:spPr bwMode="auto">
          <a:xfrm>
            <a:off x="7480300" y="4079875"/>
            <a:ext cx="509588" cy="7048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983" name="Line 53"/>
          <p:cNvSpPr>
            <a:spLocks noChangeShapeType="1"/>
          </p:cNvSpPr>
          <p:nvPr/>
        </p:nvSpPr>
        <p:spPr bwMode="auto">
          <a:xfrm flipV="1">
            <a:off x="8020050" y="3989388"/>
            <a:ext cx="388938" cy="8096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tr-TR"/>
          </a:p>
        </p:txBody>
      </p:sp>
      <p:pic>
        <p:nvPicPr>
          <p:cNvPr id="82984" name="Picture 54" descr="schule00020oz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868863"/>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45"/>
                                        </p:tgtEl>
                                        <p:attrNameLst>
                                          <p:attrName>style.visibility</p:attrName>
                                        </p:attrNameLst>
                                      </p:cBhvr>
                                      <p:to>
                                        <p:strVal val="visible"/>
                                      </p:to>
                                    </p:set>
                                    <p:anim calcmode="lin" valueType="num">
                                      <p:cBhvr additive="base">
                                        <p:cTn id="7" dur="500" fill="hold"/>
                                        <p:tgtEl>
                                          <p:spTgt spid="80945"/>
                                        </p:tgtEl>
                                        <p:attrNameLst>
                                          <p:attrName>ppt_x</p:attrName>
                                        </p:attrNameLst>
                                      </p:cBhvr>
                                      <p:tavLst>
                                        <p:tav tm="0">
                                          <p:val>
                                            <p:strVal val="0-#ppt_w/2"/>
                                          </p:val>
                                        </p:tav>
                                        <p:tav tm="100000">
                                          <p:val>
                                            <p:strVal val="#ppt_x"/>
                                          </p:val>
                                        </p:tav>
                                      </p:tavLst>
                                    </p:anim>
                                    <p:anim calcmode="lin" valueType="num">
                                      <p:cBhvr additive="base">
                                        <p:cTn id="8" dur="500" fill="hold"/>
                                        <p:tgtEl>
                                          <p:spTgt spid="809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4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1046163" y="1119188"/>
            <a:ext cx="75580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40000"/>
              </a:lnSpc>
              <a:spcBef>
                <a:spcPct val="50000"/>
              </a:spcBef>
            </a:pPr>
            <a:r>
              <a:rPr lang="tr-TR" altLang="tr-TR" b="1">
                <a:solidFill>
                  <a:schemeClr val="accent1"/>
                </a:solidFill>
                <a:latin typeface="Comic Sans MS" pitchFamily="66" charset="0"/>
              </a:rPr>
              <a:t>Deniz düzeyinden yukarı çıkıldıkça atmosferin yoğunluğu azaldığına göre, denizden yüksekliği fazla olan bir yerde aşağıdakilerden hangisi gözlenir ?</a:t>
            </a:r>
            <a:r>
              <a:rPr lang="tr-TR" altLang="tr-TR" b="1">
                <a:solidFill>
                  <a:schemeClr val="bg1"/>
                </a:solidFill>
                <a:latin typeface="Verdana" pitchFamily="34" charset="0"/>
              </a:rPr>
              <a:t> </a:t>
            </a:r>
          </a:p>
        </p:txBody>
      </p:sp>
      <p:sp>
        <p:nvSpPr>
          <p:cNvPr id="83971" name="Text Box 4"/>
          <p:cNvSpPr txBox="1">
            <a:spLocks noChangeArrowheads="1"/>
          </p:cNvSpPr>
          <p:nvPr/>
        </p:nvSpPr>
        <p:spPr bwMode="auto">
          <a:xfrm>
            <a:off x="974725" y="3311525"/>
            <a:ext cx="755808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539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spcBef>
                <a:spcPct val="50000"/>
              </a:spcBef>
              <a:buFontTx/>
              <a:buAutoNum type="alphaUcParenR"/>
            </a:pPr>
            <a:r>
              <a:rPr lang="tr-TR" altLang="tr-TR">
                <a:latin typeface="Comic Sans MS" pitchFamily="66" charset="0"/>
              </a:rPr>
              <a:t>Sıcaklığın fazla olması</a:t>
            </a:r>
          </a:p>
          <a:p>
            <a:pPr eaLnBrk="1" hangingPunct="1">
              <a:lnSpc>
                <a:spcPct val="140000"/>
              </a:lnSpc>
              <a:spcBef>
                <a:spcPct val="50000"/>
              </a:spcBef>
              <a:buFontTx/>
              <a:buAutoNum type="alphaUcParenR"/>
            </a:pPr>
            <a:r>
              <a:rPr lang="tr-TR" altLang="tr-TR">
                <a:latin typeface="Comic Sans MS" pitchFamily="66" charset="0"/>
              </a:rPr>
              <a:t>Gökyüzünün kapalı olması</a:t>
            </a:r>
          </a:p>
          <a:p>
            <a:pPr eaLnBrk="1" hangingPunct="1">
              <a:lnSpc>
                <a:spcPct val="140000"/>
              </a:lnSpc>
              <a:spcBef>
                <a:spcPct val="50000"/>
              </a:spcBef>
              <a:buFontTx/>
              <a:buAutoNum type="alphaUcParenR"/>
            </a:pPr>
            <a:r>
              <a:rPr lang="tr-TR" altLang="tr-TR">
                <a:latin typeface="Comic Sans MS" pitchFamily="66" charset="0"/>
              </a:rPr>
              <a:t>Sürekli rüzgar olması</a:t>
            </a:r>
          </a:p>
          <a:p>
            <a:pPr eaLnBrk="1" hangingPunct="1">
              <a:lnSpc>
                <a:spcPct val="140000"/>
              </a:lnSpc>
              <a:spcBef>
                <a:spcPct val="50000"/>
              </a:spcBef>
              <a:buFontTx/>
              <a:buAutoNum type="alphaUcParenR"/>
            </a:pPr>
            <a:r>
              <a:rPr lang="tr-TR" altLang="tr-TR">
                <a:latin typeface="Comic Sans MS" pitchFamily="66" charset="0"/>
              </a:rPr>
              <a:t>Havanın çabuk ısınıp soğuması</a:t>
            </a:r>
          </a:p>
          <a:p>
            <a:pPr eaLnBrk="1" hangingPunct="1">
              <a:lnSpc>
                <a:spcPct val="140000"/>
              </a:lnSpc>
              <a:spcBef>
                <a:spcPct val="50000"/>
              </a:spcBef>
              <a:buFontTx/>
              <a:buAutoNum type="alphaUcParenR"/>
            </a:pPr>
            <a:r>
              <a:rPr lang="tr-TR" altLang="tr-TR">
                <a:latin typeface="Comic Sans MS" pitchFamily="66" charset="0"/>
              </a:rPr>
              <a:t>Atmosferde su buharının artması</a:t>
            </a:r>
          </a:p>
        </p:txBody>
      </p:sp>
      <p:sp>
        <p:nvSpPr>
          <p:cNvPr id="81925" name="AutoShape 5"/>
          <p:cNvSpPr>
            <a:spLocks noChangeArrowheads="1"/>
          </p:cNvSpPr>
          <p:nvPr/>
        </p:nvSpPr>
        <p:spPr bwMode="auto">
          <a:xfrm>
            <a:off x="1042988" y="4941888"/>
            <a:ext cx="374650" cy="357187"/>
          </a:xfrm>
          <a:prstGeom prst="star5">
            <a:avLst/>
          </a:prstGeom>
          <a:solidFill>
            <a:schemeClr val="bg1"/>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83973" name="Picture 6" descr="schule00020oz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292600"/>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0-#ppt_w/2"/>
                                          </p:val>
                                        </p:tav>
                                        <p:tav tm="100000">
                                          <p:val>
                                            <p:strVal val="#ppt_x"/>
                                          </p:val>
                                        </p:tav>
                                      </p:tavLst>
                                    </p:anim>
                                    <p:anim calcmode="lin" valueType="num">
                                      <p:cBhvr additive="base">
                                        <p:cTn id="8"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1116013" y="2276475"/>
            <a:ext cx="7056437" cy="1909763"/>
          </a:xfrm>
          <a:prstGeom prst="rect">
            <a:avLst/>
          </a:prstGeom>
        </p:spPr>
        <p:txBody>
          <a:bodyPr wrap="none" fromWordArt="1">
            <a:prstTxWarp prst="textDeflate">
              <a:avLst>
                <a:gd name="adj" fmla="val 26227"/>
              </a:avLst>
            </a:prstTxWarp>
          </a:bodyPr>
          <a:lstStyle/>
          <a:p>
            <a:pPr algn="ctr"/>
            <a:r>
              <a:rPr lang="tr-TR" sz="3600" kern="10">
                <a:ln w="9525">
                  <a:solidFill>
                    <a:srgbClr val="000000"/>
                  </a:solidFill>
                  <a:round/>
                  <a:headEnd/>
                  <a:tailEnd/>
                </a:ln>
                <a:gradFill rotWithShape="1">
                  <a:gsLst>
                    <a:gs pos="0">
                      <a:schemeClr val="bg1"/>
                    </a:gs>
                    <a:gs pos="100000">
                      <a:srgbClr val="663300"/>
                    </a:gs>
                  </a:gsLst>
                  <a:path path="rect">
                    <a:fillToRect r="100000" b="100000"/>
                  </a:path>
                </a:gradFill>
                <a:latin typeface="Impact"/>
              </a:rPr>
              <a:t>Atmosferin Katmanları</a:t>
            </a:r>
          </a:p>
        </p:txBody>
      </p:sp>
      <p:pic>
        <p:nvPicPr>
          <p:cNvPr id="23555" name="Picture 3" descr="enfant_7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654550"/>
            <a:ext cx="12239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422275" y="547688"/>
            <a:ext cx="8340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latin typeface="Comic Sans MS" pitchFamily="66" charset="0"/>
              </a:rPr>
              <a:t>Aşağıdaki haritada meridyenlerin an sıcak noktalarını </a:t>
            </a:r>
          </a:p>
          <a:p>
            <a:pPr eaLnBrk="1" hangingPunct="1"/>
            <a:r>
              <a:rPr lang="tr-TR" altLang="tr-TR">
                <a:latin typeface="Comic Sans MS" pitchFamily="66" charset="0"/>
              </a:rPr>
              <a:t>birleştiren Termik Ekvator ile Yer Ekvator’u görülmektedir</a:t>
            </a:r>
          </a:p>
        </p:txBody>
      </p:sp>
      <p:pic>
        <p:nvPicPr>
          <p:cNvPr id="4098"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1362075"/>
            <a:ext cx="4130675" cy="2441575"/>
          </a:xfrm>
          <a:prstGeom prst="rect">
            <a:avLst/>
          </a:prstGeom>
          <a:noFill/>
          <a:ln w="76200" cmpd="tri">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4"/>
          <p:cNvSpPr>
            <a:spLocks noChangeArrowheads="1"/>
          </p:cNvSpPr>
          <p:nvPr/>
        </p:nvSpPr>
        <p:spPr bwMode="auto">
          <a:xfrm>
            <a:off x="1011238" y="3860800"/>
            <a:ext cx="87455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latin typeface="Comic Sans MS" pitchFamily="66" charset="0"/>
              </a:rPr>
              <a:t>I.  Okyanus akıntıları</a:t>
            </a:r>
          </a:p>
          <a:p>
            <a:pPr eaLnBrk="1" hangingPunct="1"/>
            <a:r>
              <a:rPr lang="tr-TR" altLang="tr-TR">
                <a:latin typeface="Comic Sans MS" pitchFamily="66" charset="0"/>
              </a:rPr>
              <a:t>II. Sürekli rüzgarlar</a:t>
            </a:r>
          </a:p>
          <a:p>
            <a:pPr eaLnBrk="1" hangingPunct="1"/>
            <a:r>
              <a:rPr lang="tr-TR" altLang="tr-TR">
                <a:latin typeface="Comic Sans MS" pitchFamily="66" charset="0"/>
              </a:rPr>
              <a:t>III.Bitki örtüsü</a:t>
            </a:r>
          </a:p>
          <a:p>
            <a:pPr eaLnBrk="1" hangingPunct="1"/>
            <a:r>
              <a:rPr lang="tr-TR" altLang="tr-TR">
                <a:latin typeface="Comic Sans MS" pitchFamily="66" charset="0"/>
              </a:rPr>
              <a:t>IV.Karasallık</a:t>
            </a:r>
            <a:r>
              <a:rPr lang="tr-TR" altLang="tr-TR">
                <a:solidFill>
                  <a:schemeClr val="bg1"/>
                </a:solidFill>
                <a:latin typeface="Comic Sans MS" pitchFamily="66" charset="0"/>
              </a:rPr>
              <a:t> </a:t>
            </a:r>
          </a:p>
          <a:p>
            <a:pPr eaLnBrk="1" hangingPunct="1"/>
            <a:r>
              <a:rPr lang="tr-TR" altLang="tr-TR">
                <a:solidFill>
                  <a:schemeClr val="accent1"/>
                </a:solidFill>
                <a:latin typeface="Comic Sans MS" pitchFamily="66" charset="0"/>
              </a:rPr>
              <a:t>Termik Ekvatoru, Yer Ekvatorundan sapmalar göstermesi;</a:t>
            </a:r>
          </a:p>
          <a:p>
            <a:pPr eaLnBrk="1" hangingPunct="1"/>
            <a:r>
              <a:rPr lang="tr-TR" altLang="tr-TR">
                <a:solidFill>
                  <a:schemeClr val="accent1"/>
                </a:solidFill>
                <a:latin typeface="Comic Sans MS" pitchFamily="66" charset="0"/>
              </a:rPr>
              <a:t>Etmenlerinden hangileri ile açıklanabilir ?</a:t>
            </a:r>
          </a:p>
          <a:p>
            <a:pPr eaLnBrk="1" hangingPunct="1"/>
            <a:endParaRPr lang="tr-TR" altLang="tr-TR">
              <a:solidFill>
                <a:schemeClr val="accent1"/>
              </a:solidFill>
              <a:latin typeface="Comic Sans MS" pitchFamily="66" charset="0"/>
            </a:endParaRPr>
          </a:p>
          <a:p>
            <a:pPr eaLnBrk="1" hangingPunct="1">
              <a:buFontTx/>
              <a:buAutoNum type="alphaUcParenR"/>
            </a:pPr>
            <a:r>
              <a:rPr lang="tr-TR" altLang="tr-TR">
                <a:latin typeface="Comic Sans MS" pitchFamily="66" charset="0"/>
              </a:rPr>
              <a:t>I ve II	B) I ve III	C) I ve IV	D)II ve III	</a:t>
            </a:r>
          </a:p>
          <a:p>
            <a:pPr eaLnBrk="1" hangingPunct="1"/>
            <a:r>
              <a:rPr lang="tr-TR" altLang="tr-TR">
                <a:latin typeface="Comic Sans MS" pitchFamily="66" charset="0"/>
              </a:rPr>
              <a:t>                                        E) III ve IV</a:t>
            </a:r>
          </a:p>
        </p:txBody>
      </p:sp>
      <p:sp>
        <p:nvSpPr>
          <p:cNvPr id="4101" name="Line 6"/>
          <p:cNvSpPr>
            <a:spLocks noChangeShapeType="1"/>
          </p:cNvSpPr>
          <p:nvPr/>
        </p:nvSpPr>
        <p:spPr bwMode="auto">
          <a:xfrm flipV="1">
            <a:off x="6565900" y="2741613"/>
            <a:ext cx="417513" cy="1587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102" name="Text Box 7"/>
          <p:cNvSpPr txBox="1">
            <a:spLocks noChangeArrowheads="1"/>
          </p:cNvSpPr>
          <p:nvPr/>
        </p:nvSpPr>
        <p:spPr bwMode="auto">
          <a:xfrm>
            <a:off x="7013575" y="2527300"/>
            <a:ext cx="1500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600">
                <a:solidFill>
                  <a:srgbClr val="A50021"/>
                </a:solidFill>
                <a:latin typeface="Verdana" pitchFamily="34" charset="0"/>
              </a:rPr>
              <a:t>Yer Ekvatoru</a:t>
            </a:r>
          </a:p>
        </p:txBody>
      </p:sp>
      <p:sp>
        <p:nvSpPr>
          <p:cNvPr id="82952" name="AutoShape 8"/>
          <p:cNvSpPr>
            <a:spLocks noChangeArrowheads="1"/>
          </p:cNvSpPr>
          <p:nvPr/>
        </p:nvSpPr>
        <p:spPr bwMode="auto">
          <a:xfrm>
            <a:off x="4716463" y="5734050"/>
            <a:ext cx="374650" cy="357188"/>
          </a:xfrm>
          <a:prstGeom prst="star5">
            <a:avLst/>
          </a:prstGeom>
          <a:solidFill>
            <a:schemeClr val="accent2"/>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4104" name="Picture 9" descr="schule00020oz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608638"/>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52"/>
                                        </p:tgtEl>
                                        <p:attrNameLst>
                                          <p:attrName>style.visibility</p:attrName>
                                        </p:attrNameLst>
                                      </p:cBhvr>
                                      <p:to>
                                        <p:strVal val="visible"/>
                                      </p:to>
                                    </p:set>
                                    <p:anim calcmode="lin" valueType="num">
                                      <p:cBhvr additive="base">
                                        <p:cTn id="7" dur="500" fill="hold"/>
                                        <p:tgtEl>
                                          <p:spTgt spid="82952"/>
                                        </p:tgtEl>
                                        <p:attrNameLst>
                                          <p:attrName>ppt_x</p:attrName>
                                        </p:attrNameLst>
                                      </p:cBhvr>
                                      <p:tavLst>
                                        <p:tav tm="0">
                                          <p:val>
                                            <p:strVal val="0-#ppt_w/2"/>
                                          </p:val>
                                        </p:tav>
                                        <p:tav tm="100000">
                                          <p:val>
                                            <p:strVal val="#ppt_x"/>
                                          </p:val>
                                        </p:tav>
                                      </p:tavLst>
                                    </p:anim>
                                    <p:anim calcmode="lin" valueType="num">
                                      <p:cBhvr additive="base">
                                        <p:cTn id="8" dur="500" fill="hold"/>
                                        <p:tgtEl>
                                          <p:spTgt spid="829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976313" y="547688"/>
            <a:ext cx="7916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latin typeface="Comic Sans MS" pitchFamily="66" charset="0"/>
              </a:rPr>
              <a:t>Aşağıdaki Dünya yıllık izoterm haritasında, Ekvator’dan kuzeye ve güneye gittikçe sıcaklıkların genellikle düştüğü görülmektedir.</a:t>
            </a:r>
          </a:p>
        </p:txBody>
      </p:sp>
      <p:sp>
        <p:nvSpPr>
          <p:cNvPr id="5124" name="Rectangle 4"/>
          <p:cNvSpPr>
            <a:spLocks noChangeArrowheads="1"/>
          </p:cNvSpPr>
          <p:nvPr/>
        </p:nvSpPr>
        <p:spPr bwMode="auto">
          <a:xfrm>
            <a:off x="976313" y="4338638"/>
            <a:ext cx="7916862"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pPr>
            <a:r>
              <a:rPr lang="tr-TR" altLang="tr-TR" sz="1600" b="1">
                <a:solidFill>
                  <a:schemeClr val="accent1"/>
                </a:solidFill>
                <a:latin typeface="Comic Sans MS" pitchFamily="66" charset="0"/>
              </a:rPr>
              <a:t>Haritada görülen bu durumun nedeni aşağıdakilerden hangisidir ?</a:t>
            </a:r>
          </a:p>
          <a:p>
            <a:pPr eaLnBrk="1" hangingPunct="1">
              <a:lnSpc>
                <a:spcPct val="130000"/>
              </a:lnSpc>
              <a:buFontTx/>
              <a:buAutoNum type="alphaUcParenR"/>
            </a:pPr>
            <a:r>
              <a:rPr lang="tr-TR" altLang="tr-TR">
                <a:latin typeface="Comic Sans MS" pitchFamily="66" charset="0"/>
              </a:rPr>
              <a:t>Dünya’nın ekseninin Ekvator’a dik olması</a:t>
            </a:r>
          </a:p>
          <a:p>
            <a:pPr eaLnBrk="1" hangingPunct="1">
              <a:lnSpc>
                <a:spcPct val="130000"/>
              </a:lnSpc>
              <a:buFontTx/>
              <a:buAutoNum type="alphaUcParenR"/>
            </a:pPr>
            <a:r>
              <a:rPr lang="tr-TR" altLang="tr-TR">
                <a:latin typeface="Comic Sans MS" pitchFamily="66" charset="0"/>
              </a:rPr>
              <a:t>Dünya’nın ekseni çevresinde batıdan doğuya doğru dönmesi</a:t>
            </a:r>
          </a:p>
          <a:p>
            <a:pPr eaLnBrk="1" hangingPunct="1">
              <a:lnSpc>
                <a:spcPct val="130000"/>
              </a:lnSpc>
              <a:buFontTx/>
              <a:buAutoNum type="alphaUcParenR"/>
            </a:pPr>
            <a:r>
              <a:rPr lang="tr-TR" altLang="tr-TR">
                <a:latin typeface="Comic Sans MS" pitchFamily="66" charset="0"/>
              </a:rPr>
              <a:t>Güneş ışınlarının düşme açışlarının farklı olması</a:t>
            </a:r>
          </a:p>
          <a:p>
            <a:pPr eaLnBrk="1" hangingPunct="1">
              <a:lnSpc>
                <a:spcPct val="130000"/>
              </a:lnSpc>
              <a:buFontTx/>
              <a:buAutoNum type="alphaUcParenR"/>
            </a:pPr>
            <a:r>
              <a:rPr lang="tr-TR" altLang="tr-TR">
                <a:latin typeface="Comic Sans MS" pitchFamily="66" charset="0"/>
              </a:rPr>
              <a:t>Dönencelerden Ekvator’a doğru yıl boyunca rüzgar esmesi</a:t>
            </a:r>
          </a:p>
          <a:p>
            <a:pPr eaLnBrk="1" hangingPunct="1">
              <a:lnSpc>
                <a:spcPct val="130000"/>
              </a:lnSpc>
              <a:buFontTx/>
              <a:buAutoNum type="alphaUcParenR"/>
            </a:pPr>
            <a:r>
              <a:rPr lang="tr-TR" altLang="tr-TR">
                <a:latin typeface="Comic Sans MS" pitchFamily="66" charset="0"/>
              </a:rPr>
              <a:t>Dünya’nın yörüngesinin elips şeklinde olması</a:t>
            </a:r>
          </a:p>
        </p:txBody>
      </p:sp>
      <p:pic>
        <p:nvPicPr>
          <p:cNvPr id="5122"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406525"/>
            <a:ext cx="4903788" cy="2652713"/>
          </a:xfrm>
          <a:prstGeom prst="rect">
            <a:avLst/>
          </a:prstGeom>
          <a:noFill/>
          <a:ln w="76200" cmpd="tri">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4" name="AutoShape 6"/>
          <p:cNvSpPr>
            <a:spLocks noChangeArrowheads="1"/>
          </p:cNvSpPr>
          <p:nvPr/>
        </p:nvSpPr>
        <p:spPr bwMode="auto">
          <a:xfrm>
            <a:off x="1042988" y="5373688"/>
            <a:ext cx="374650" cy="357187"/>
          </a:xfrm>
          <a:prstGeom prst="star5">
            <a:avLst/>
          </a:prstGeom>
          <a:solidFill>
            <a:schemeClr val="accent2"/>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5126" name="Picture 7" descr="schule00020oz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997200"/>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additive="base">
                                        <p:cTn id="7" dur="500" fill="hold"/>
                                        <p:tgtEl>
                                          <p:spTgt spid="83974"/>
                                        </p:tgtEl>
                                        <p:attrNameLst>
                                          <p:attrName>ppt_x</p:attrName>
                                        </p:attrNameLst>
                                      </p:cBhvr>
                                      <p:tavLst>
                                        <p:tav tm="0">
                                          <p:val>
                                            <p:strVal val="0-#ppt_w/2"/>
                                          </p:val>
                                        </p:tav>
                                        <p:tav tm="100000">
                                          <p:val>
                                            <p:strVal val="#ppt_x"/>
                                          </p:val>
                                        </p:tav>
                                      </p:tavLst>
                                    </p:anim>
                                    <p:anim calcmode="lin" valueType="num">
                                      <p:cBhvr additive="base">
                                        <p:cTn id="8" dur="500" fill="hold"/>
                                        <p:tgtEl>
                                          <p:spTgt spid="839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839788" y="547688"/>
            <a:ext cx="8340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latin typeface="Comic Sans MS" pitchFamily="66" charset="0"/>
              </a:rPr>
              <a:t>Aşağıdaki haritada gösterilen M noktasında yıllık sıcaklık ortalaması 17</a:t>
            </a:r>
            <a:r>
              <a:rPr lang="en-US" altLang="tr-TR">
                <a:latin typeface="Comic Sans MS" pitchFamily="66" charset="0"/>
                <a:cs typeface="Arial" charset="0"/>
              </a:rPr>
              <a:t>°</a:t>
            </a:r>
            <a:r>
              <a:rPr lang="tr-TR" altLang="tr-TR">
                <a:latin typeface="Comic Sans MS" pitchFamily="66" charset="0"/>
                <a:cs typeface="Arial" charset="0"/>
              </a:rPr>
              <a:t>C, N noktasında 9 </a:t>
            </a:r>
            <a:r>
              <a:rPr lang="en-US" altLang="tr-TR">
                <a:latin typeface="Comic Sans MS" pitchFamily="66" charset="0"/>
              </a:rPr>
              <a:t>°</a:t>
            </a:r>
            <a:r>
              <a:rPr lang="tr-TR" altLang="tr-TR">
                <a:latin typeface="Comic Sans MS" pitchFamily="66" charset="0"/>
                <a:cs typeface="Arial" charset="0"/>
              </a:rPr>
              <a:t>C, P noktasında 18 </a:t>
            </a:r>
            <a:r>
              <a:rPr lang="en-US" altLang="tr-TR">
                <a:latin typeface="Comic Sans MS" pitchFamily="66" charset="0"/>
              </a:rPr>
              <a:t>°</a:t>
            </a:r>
            <a:r>
              <a:rPr lang="tr-TR" altLang="tr-TR">
                <a:latin typeface="Comic Sans MS" pitchFamily="66" charset="0"/>
              </a:rPr>
              <a:t>C, R noktasında 15 </a:t>
            </a:r>
            <a:r>
              <a:rPr lang="en-US" altLang="tr-TR">
                <a:latin typeface="Comic Sans MS" pitchFamily="66" charset="0"/>
              </a:rPr>
              <a:t>°</a:t>
            </a:r>
            <a:r>
              <a:rPr lang="tr-TR" altLang="tr-TR">
                <a:latin typeface="Comic Sans MS" pitchFamily="66" charset="0"/>
              </a:rPr>
              <a:t>C’dir.</a:t>
            </a:r>
          </a:p>
        </p:txBody>
      </p:sp>
      <p:sp>
        <p:nvSpPr>
          <p:cNvPr id="6148" name="Rectangle 4"/>
          <p:cNvSpPr>
            <a:spLocks noChangeArrowheads="1"/>
          </p:cNvSpPr>
          <p:nvPr/>
        </p:nvSpPr>
        <p:spPr bwMode="auto">
          <a:xfrm>
            <a:off x="323850" y="3938588"/>
            <a:ext cx="856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accent1"/>
                </a:solidFill>
                <a:latin typeface="Comic Sans MS" pitchFamily="66" charset="0"/>
              </a:rPr>
              <a:t>Bu noktalardan M ile N, P ile R arasındaki yıllık sıcaklık farkını  oluşturan </a:t>
            </a:r>
          </a:p>
          <a:p>
            <a:pPr eaLnBrk="1" hangingPunct="1"/>
            <a:r>
              <a:rPr lang="tr-TR" altLang="tr-TR" u="sng">
                <a:solidFill>
                  <a:schemeClr val="accent1"/>
                </a:solidFill>
                <a:latin typeface="Comic Sans MS" pitchFamily="66" charset="0"/>
              </a:rPr>
              <a:t>başlıca etkenler</a:t>
            </a:r>
            <a:r>
              <a:rPr lang="tr-TR" altLang="tr-TR">
                <a:solidFill>
                  <a:schemeClr val="accent1"/>
                </a:solidFill>
                <a:latin typeface="Comic Sans MS" pitchFamily="66" charset="0"/>
              </a:rPr>
              <a:t> aşağıdakilerin hangisinde birlikte verilmiştir ?</a:t>
            </a:r>
            <a:endParaRPr lang="tr-TR" altLang="tr-TR" u="sng">
              <a:solidFill>
                <a:schemeClr val="accent1"/>
              </a:solidFill>
              <a:latin typeface="Comic Sans MS" pitchFamily="66" charset="0"/>
            </a:endParaRPr>
          </a:p>
        </p:txBody>
      </p:sp>
      <p:pic>
        <p:nvPicPr>
          <p:cNvPr id="6146" name="Object 5"/>
          <p:cNvPicPr>
            <a:picLocks noChangeAspect="1" noChangeArrowheads="1"/>
          </p:cNvPicPr>
          <p:nvPr/>
        </p:nvPicPr>
        <p:blipFill>
          <a:blip r:embed="rId2">
            <a:lum bright="-4000"/>
            <a:extLst>
              <a:ext uri="{28A0092B-C50C-407E-A947-70E740481C1C}">
                <a14:useLocalDpi xmlns:a14="http://schemas.microsoft.com/office/drawing/2010/main" val="0"/>
              </a:ext>
            </a:extLst>
          </a:blip>
          <a:srcRect/>
          <a:stretch>
            <a:fillRect/>
          </a:stretch>
        </p:blipFill>
        <p:spPr bwMode="auto">
          <a:xfrm>
            <a:off x="1619250" y="1247775"/>
            <a:ext cx="5854700" cy="2620963"/>
          </a:xfrm>
          <a:prstGeom prst="rect">
            <a:avLst/>
          </a:prstGeom>
          <a:noFill/>
          <a:ln w="76200" cmpd="tri">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 Box 6"/>
          <p:cNvSpPr txBox="1">
            <a:spLocks noChangeArrowheads="1"/>
          </p:cNvSpPr>
          <p:nvPr/>
        </p:nvSpPr>
        <p:spPr bwMode="auto">
          <a:xfrm>
            <a:off x="1906588" y="47069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u="sng">
                <a:latin typeface="Verdana" pitchFamily="34" charset="0"/>
              </a:rPr>
              <a:t>M – N</a:t>
            </a:r>
            <a:r>
              <a:rPr lang="tr-TR" altLang="tr-TR" u="sng">
                <a:solidFill>
                  <a:schemeClr val="accent2"/>
                </a:solidFill>
                <a:latin typeface="Verdana" pitchFamily="34" charset="0"/>
              </a:rPr>
              <a:t> </a:t>
            </a:r>
          </a:p>
        </p:txBody>
      </p:sp>
      <p:sp>
        <p:nvSpPr>
          <p:cNvPr id="6150" name="Text Box 7"/>
          <p:cNvSpPr txBox="1">
            <a:spLocks noChangeArrowheads="1"/>
          </p:cNvSpPr>
          <p:nvPr/>
        </p:nvSpPr>
        <p:spPr bwMode="auto">
          <a:xfrm>
            <a:off x="4373563" y="470693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u="sng">
                <a:latin typeface="Verdana" pitchFamily="34" charset="0"/>
              </a:rPr>
              <a:t>P – R</a:t>
            </a:r>
            <a:r>
              <a:rPr lang="tr-TR" altLang="tr-TR" u="sng">
                <a:solidFill>
                  <a:schemeClr val="accent2"/>
                </a:solidFill>
                <a:latin typeface="Verdana" pitchFamily="34" charset="0"/>
              </a:rPr>
              <a:t> </a:t>
            </a:r>
          </a:p>
        </p:txBody>
      </p:sp>
      <p:sp>
        <p:nvSpPr>
          <p:cNvPr id="6151" name="Text Box 8"/>
          <p:cNvSpPr txBox="1">
            <a:spLocks noChangeArrowheads="1"/>
          </p:cNvSpPr>
          <p:nvPr/>
        </p:nvSpPr>
        <p:spPr bwMode="auto">
          <a:xfrm>
            <a:off x="1571625" y="5013325"/>
            <a:ext cx="42513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lphaUcParenR"/>
            </a:pPr>
            <a:r>
              <a:rPr lang="tr-TR" altLang="tr-TR">
                <a:solidFill>
                  <a:schemeClr val="tx2"/>
                </a:solidFill>
                <a:latin typeface="Verdana" pitchFamily="34" charset="0"/>
              </a:rPr>
              <a:t>Bakı			Enlem</a:t>
            </a:r>
          </a:p>
          <a:p>
            <a:pPr eaLnBrk="1" hangingPunct="1">
              <a:buFontTx/>
              <a:buAutoNum type="alphaUcParenR"/>
            </a:pPr>
            <a:r>
              <a:rPr lang="tr-TR" altLang="tr-TR">
                <a:solidFill>
                  <a:schemeClr val="tx2"/>
                </a:solidFill>
                <a:latin typeface="Verdana" pitchFamily="34" charset="0"/>
              </a:rPr>
              <a:t>Bitki örtüsü 		Yükselti</a:t>
            </a:r>
          </a:p>
          <a:p>
            <a:pPr eaLnBrk="1" hangingPunct="1">
              <a:buFontTx/>
              <a:buAutoNum type="alphaUcParenR"/>
            </a:pPr>
            <a:r>
              <a:rPr lang="tr-TR" altLang="tr-TR">
                <a:solidFill>
                  <a:schemeClr val="tx2"/>
                </a:solidFill>
                <a:latin typeface="Verdana" pitchFamily="34" charset="0"/>
              </a:rPr>
              <a:t>Yükselti		Enlem</a:t>
            </a:r>
          </a:p>
          <a:p>
            <a:pPr eaLnBrk="1" hangingPunct="1">
              <a:buFontTx/>
              <a:buAutoNum type="alphaUcParenR"/>
            </a:pPr>
            <a:r>
              <a:rPr lang="tr-TR" altLang="tr-TR">
                <a:solidFill>
                  <a:schemeClr val="tx2"/>
                </a:solidFill>
                <a:latin typeface="Verdana" pitchFamily="34" charset="0"/>
              </a:rPr>
              <a:t>Yükselti		Bakı</a:t>
            </a:r>
          </a:p>
          <a:p>
            <a:pPr eaLnBrk="1" hangingPunct="1">
              <a:buFontTx/>
              <a:buAutoNum type="alphaUcParenR"/>
            </a:pPr>
            <a:r>
              <a:rPr lang="tr-TR" altLang="tr-TR">
                <a:solidFill>
                  <a:schemeClr val="tx2"/>
                </a:solidFill>
                <a:latin typeface="Verdana" pitchFamily="34" charset="0"/>
              </a:rPr>
              <a:t>Enlem		Bitki örtüsü</a:t>
            </a:r>
          </a:p>
        </p:txBody>
      </p:sp>
      <p:sp>
        <p:nvSpPr>
          <p:cNvPr id="85001" name="AutoShape 9"/>
          <p:cNvSpPr>
            <a:spLocks noChangeArrowheads="1"/>
          </p:cNvSpPr>
          <p:nvPr/>
        </p:nvSpPr>
        <p:spPr bwMode="auto">
          <a:xfrm>
            <a:off x="1612900" y="5516563"/>
            <a:ext cx="374650" cy="357187"/>
          </a:xfrm>
          <a:prstGeom prst="star5">
            <a:avLst/>
          </a:prstGeom>
          <a:solidFill>
            <a:schemeClr val="bg1"/>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6153" name="Picture 10" descr="schule00020oz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319713"/>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5001"/>
                                        </p:tgtEl>
                                        <p:attrNameLst>
                                          <p:attrName>style.visibility</p:attrName>
                                        </p:attrNameLst>
                                      </p:cBhvr>
                                      <p:to>
                                        <p:strVal val="visible"/>
                                      </p:to>
                                    </p:set>
                                    <p:anim calcmode="lin" valueType="num">
                                      <p:cBhvr additive="base">
                                        <p:cTn id="7" dur="500" fill="hold"/>
                                        <p:tgtEl>
                                          <p:spTgt spid="85001"/>
                                        </p:tgtEl>
                                        <p:attrNameLst>
                                          <p:attrName>ppt_x</p:attrName>
                                        </p:attrNameLst>
                                      </p:cBhvr>
                                      <p:tavLst>
                                        <p:tav tm="0">
                                          <p:val>
                                            <p:strVal val="0-#ppt_w/2"/>
                                          </p:val>
                                        </p:tav>
                                        <p:tav tm="100000">
                                          <p:val>
                                            <p:strVal val="#ppt_x"/>
                                          </p:val>
                                        </p:tav>
                                      </p:tavLst>
                                    </p:anim>
                                    <p:anim calcmode="lin" valueType="num">
                                      <p:cBhvr additive="base">
                                        <p:cTn id="8" dur="500" fill="hold"/>
                                        <p:tgtEl>
                                          <p:spTgt spid="850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047750" y="3403600"/>
            <a:ext cx="79168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accent1"/>
                </a:solidFill>
                <a:latin typeface="Comic Sans MS" pitchFamily="66" charset="0"/>
              </a:rPr>
              <a:t>Yukarıda bir bölgenin izoterm haritası verilmiştir.</a:t>
            </a:r>
          </a:p>
          <a:p>
            <a:pPr eaLnBrk="1" hangingPunct="1"/>
            <a:r>
              <a:rPr lang="tr-TR" altLang="tr-TR">
                <a:solidFill>
                  <a:schemeClr val="accent1"/>
                </a:solidFill>
                <a:latin typeface="Comic Sans MS" pitchFamily="66" charset="0"/>
              </a:rPr>
              <a:t>Bu haritadaki bilgilere dayanarak aşağıdaki yargılardan hangisine </a:t>
            </a:r>
            <a:r>
              <a:rPr lang="tr-TR" altLang="tr-TR" u="sng">
                <a:solidFill>
                  <a:schemeClr val="accent1"/>
                </a:solidFill>
                <a:latin typeface="Comic Sans MS" pitchFamily="66" charset="0"/>
              </a:rPr>
              <a:t>ulaşılamaz ?</a:t>
            </a:r>
          </a:p>
        </p:txBody>
      </p:sp>
      <p:pic>
        <p:nvPicPr>
          <p:cNvPr id="717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28588"/>
            <a:ext cx="3789363" cy="3254375"/>
          </a:xfrm>
          <a:prstGeom prst="rect">
            <a:avLst/>
          </a:prstGeom>
          <a:noFill/>
          <a:ln w="76200" cmpd="tri">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5"/>
          <p:cNvSpPr>
            <a:spLocks noChangeArrowheads="1"/>
          </p:cNvSpPr>
          <p:nvPr/>
        </p:nvSpPr>
        <p:spPr bwMode="auto">
          <a:xfrm>
            <a:off x="1047750" y="4646613"/>
            <a:ext cx="791686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buFontTx/>
              <a:buAutoNum type="alphaUcParenR"/>
            </a:pPr>
            <a:r>
              <a:rPr lang="tr-TR" altLang="tr-TR">
                <a:latin typeface="Comic Sans MS" pitchFamily="66" charset="0"/>
              </a:rPr>
              <a:t>Düşük sıcaklık adacığı, kapalı izoterm eğrisiyle gösterilmiştir.</a:t>
            </a:r>
          </a:p>
          <a:p>
            <a:pPr eaLnBrk="1" hangingPunct="1">
              <a:lnSpc>
                <a:spcPct val="130000"/>
              </a:lnSpc>
              <a:buFontTx/>
              <a:buAutoNum type="alphaUcParenR"/>
            </a:pPr>
            <a:r>
              <a:rPr lang="tr-TR" altLang="tr-TR">
                <a:latin typeface="Comic Sans MS" pitchFamily="66" charset="0"/>
              </a:rPr>
              <a:t>İzoterm eğrileri birer derece aralıkla geçmektedir.</a:t>
            </a:r>
          </a:p>
          <a:p>
            <a:pPr eaLnBrk="1" hangingPunct="1">
              <a:lnSpc>
                <a:spcPct val="130000"/>
              </a:lnSpc>
              <a:buFontTx/>
              <a:buAutoNum type="alphaUcParenR"/>
            </a:pPr>
            <a:r>
              <a:rPr lang="tr-TR" altLang="tr-TR">
                <a:latin typeface="Comic Sans MS" pitchFamily="66" charset="0"/>
              </a:rPr>
              <a:t>X noktasından Y noktasına gidildikçe sıcaklık artmaktadır.</a:t>
            </a:r>
          </a:p>
          <a:p>
            <a:pPr eaLnBrk="1" hangingPunct="1">
              <a:lnSpc>
                <a:spcPct val="130000"/>
              </a:lnSpc>
              <a:buFontTx/>
              <a:buAutoNum type="alphaUcParenR"/>
            </a:pPr>
            <a:r>
              <a:rPr lang="tr-TR" altLang="tr-TR">
                <a:latin typeface="Comic Sans MS" pitchFamily="66" charset="0"/>
              </a:rPr>
              <a:t>Bir eğri üzerindeki her noktanın sıcaklık değeri aynıdır.</a:t>
            </a:r>
          </a:p>
          <a:p>
            <a:pPr eaLnBrk="1" hangingPunct="1">
              <a:lnSpc>
                <a:spcPct val="130000"/>
              </a:lnSpc>
              <a:buFontTx/>
              <a:buAutoNum type="alphaUcParenR"/>
            </a:pPr>
            <a:r>
              <a:rPr lang="tr-TR" altLang="tr-TR">
                <a:latin typeface="Comic Sans MS" pitchFamily="66" charset="0"/>
              </a:rPr>
              <a:t>Sıcaklık değerleri deniz seviyesine indirgenmiştir.</a:t>
            </a:r>
          </a:p>
        </p:txBody>
      </p:sp>
      <p:sp>
        <p:nvSpPr>
          <p:cNvPr id="86022" name="AutoShape 6"/>
          <p:cNvSpPr>
            <a:spLocks noChangeArrowheads="1"/>
          </p:cNvSpPr>
          <p:nvPr/>
        </p:nvSpPr>
        <p:spPr bwMode="auto">
          <a:xfrm>
            <a:off x="1042988" y="6167438"/>
            <a:ext cx="374650" cy="357187"/>
          </a:xfrm>
          <a:prstGeom prst="star5">
            <a:avLst/>
          </a:prstGeom>
          <a:solidFill>
            <a:schemeClr val="bg1"/>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7174" name="Picture 7" descr="schule00020oz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91150"/>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 calcmode="lin" valueType="num">
                                      <p:cBhvr additive="base">
                                        <p:cTn id="7" dur="500" fill="hold"/>
                                        <p:tgtEl>
                                          <p:spTgt spid="86022"/>
                                        </p:tgtEl>
                                        <p:attrNameLst>
                                          <p:attrName>ppt_x</p:attrName>
                                        </p:attrNameLst>
                                      </p:cBhvr>
                                      <p:tavLst>
                                        <p:tav tm="0">
                                          <p:val>
                                            <p:strVal val="0-#ppt_w/2"/>
                                          </p:val>
                                        </p:tav>
                                        <p:tav tm="100000">
                                          <p:val>
                                            <p:strVal val="#ppt_x"/>
                                          </p:val>
                                        </p:tav>
                                      </p:tavLst>
                                    </p:anim>
                                    <p:anim calcmode="lin" valueType="num">
                                      <p:cBhvr additive="base">
                                        <p:cTn id="8" dur="500" fill="hold"/>
                                        <p:tgtEl>
                                          <p:spTgt spid="860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422275" y="585788"/>
            <a:ext cx="8340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latin typeface="Comic Sans MS" pitchFamily="66" charset="0"/>
              </a:rPr>
              <a:t>Yeryüzünden yükseldikçe, sıcaklık her 100 metrede 0,5 </a:t>
            </a:r>
            <a:r>
              <a:rPr lang="en-US" altLang="tr-TR">
                <a:latin typeface="Comic Sans MS" pitchFamily="66" charset="0"/>
              </a:rPr>
              <a:t>°</a:t>
            </a:r>
            <a:r>
              <a:rPr lang="tr-TR" altLang="tr-TR">
                <a:latin typeface="Comic Sans MS" pitchFamily="66" charset="0"/>
              </a:rPr>
              <a:t>C azalır. Deniz seviyesinde indirgenmiş sıcaklıklar bu ilkeden yararlanılarak hesaplanır.</a:t>
            </a:r>
          </a:p>
          <a:p>
            <a:pPr eaLnBrk="1" hangingPunct="1"/>
            <a:r>
              <a:rPr lang="tr-TR" altLang="tr-TR">
                <a:latin typeface="Comic Sans MS" pitchFamily="66" charset="0"/>
              </a:rPr>
              <a:t>Aşağıdaki tabloda, beş merkezin aynı gün ve saatteki gerçek sıcaklıkları ile deniz seviyesine indirgenmiş sıcaklıkları verilmiştir.</a:t>
            </a:r>
            <a:endParaRPr lang="en-US" altLang="tr-TR">
              <a:latin typeface="Comic Sans MS" pitchFamily="66" charset="0"/>
            </a:endParaRPr>
          </a:p>
        </p:txBody>
      </p:sp>
      <p:graphicFrame>
        <p:nvGraphicFramePr>
          <p:cNvPr id="87044" name="Group 4"/>
          <p:cNvGraphicFramePr>
            <a:graphicFrameLocks noGrp="1"/>
          </p:cNvGraphicFramePr>
          <p:nvPr/>
        </p:nvGraphicFramePr>
        <p:xfrm>
          <a:off x="1123950" y="2133600"/>
          <a:ext cx="6673850" cy="2290763"/>
        </p:xfrm>
        <a:graphic>
          <a:graphicData uri="http://schemas.openxmlformats.org/drawingml/2006/table">
            <a:tbl>
              <a:tblPr/>
              <a:tblGrid>
                <a:gridCol w="1581150"/>
                <a:gridCol w="2276475"/>
                <a:gridCol w="2816225"/>
              </a:tblGrid>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Merkez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Gerçek Sıcaklık (</a:t>
                      </a:r>
                      <a:r>
                        <a:rPr kumimoji="0" lang="en-US" sz="1800" b="0" i="0" u="none" strike="noStrike" cap="none" normalizeH="0" baseline="0" smtClean="0">
                          <a:ln>
                            <a:noFill/>
                          </a:ln>
                          <a:solidFill>
                            <a:srgbClr val="A50021"/>
                          </a:solidFill>
                          <a:effectLst/>
                          <a:latin typeface="Arial" charset="0"/>
                          <a:cs typeface="Arial" charset="0"/>
                        </a:rPr>
                        <a:t>°</a:t>
                      </a:r>
                      <a:r>
                        <a:rPr kumimoji="0" lang="tr-TR" sz="1800" b="0" i="0" u="none" strike="noStrike" cap="none" normalizeH="0" baseline="0" smtClean="0">
                          <a:ln>
                            <a:noFill/>
                          </a:ln>
                          <a:solidFill>
                            <a:srgbClr val="A50021"/>
                          </a:solidFill>
                          <a:effectLst/>
                          <a:latin typeface="Arial" charset="0"/>
                          <a:cs typeface="Arial" charset="0"/>
                        </a:rPr>
                        <a:t>C)</a:t>
                      </a:r>
                      <a:endParaRPr kumimoji="0" lang="en-US" sz="1800" b="0" i="0" u="none" strike="noStrike" cap="none" normalizeH="0" baseline="0" smtClean="0">
                        <a:ln>
                          <a:noFill/>
                        </a:ln>
                        <a:solidFill>
                          <a:srgbClr val="A5002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İndirgenmiş Sıcaklık (</a:t>
                      </a:r>
                      <a:r>
                        <a:rPr kumimoji="0" lang="en-US" sz="1800" b="0" i="0" u="none" strike="noStrike" cap="none" normalizeH="0" baseline="0" smtClean="0">
                          <a:ln>
                            <a:noFill/>
                          </a:ln>
                          <a:solidFill>
                            <a:srgbClr val="A50021"/>
                          </a:solidFill>
                          <a:effectLst/>
                          <a:latin typeface="Arial" charset="0"/>
                          <a:cs typeface="Arial" charset="0"/>
                        </a:rPr>
                        <a:t>°</a:t>
                      </a:r>
                      <a:r>
                        <a:rPr kumimoji="0" lang="tr-TR" sz="1800" b="0" i="0" u="none" strike="noStrike" cap="none" normalizeH="0" baseline="0" smtClean="0">
                          <a:ln>
                            <a:noFill/>
                          </a:ln>
                          <a:solidFill>
                            <a:srgbClr val="A50021"/>
                          </a:solidFill>
                          <a:effectLst/>
                          <a:latin typeface="Arial" charset="0"/>
                          <a:cs typeface="Arial"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rgbClr val="A5002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25" name="Rectangle 34"/>
          <p:cNvSpPr>
            <a:spLocks noChangeArrowheads="1"/>
          </p:cNvSpPr>
          <p:nvPr/>
        </p:nvSpPr>
        <p:spPr bwMode="auto">
          <a:xfrm>
            <a:off x="831850" y="4759325"/>
            <a:ext cx="80613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solidFill>
                  <a:schemeClr val="accent1"/>
                </a:solidFill>
                <a:latin typeface="Comic Sans MS" pitchFamily="66" charset="0"/>
              </a:rPr>
              <a:t>Tablodaki bilgilere göre, bu merkezden hangisinin yükseltisi </a:t>
            </a:r>
            <a:r>
              <a:rPr lang="tr-TR" altLang="tr-TR" b="1" u="sng">
                <a:solidFill>
                  <a:schemeClr val="accent1"/>
                </a:solidFill>
                <a:latin typeface="Comic Sans MS" pitchFamily="66" charset="0"/>
              </a:rPr>
              <a:t>en fazladır ?</a:t>
            </a:r>
          </a:p>
          <a:p>
            <a:pPr eaLnBrk="1" hangingPunct="1"/>
            <a:endParaRPr lang="tr-TR" altLang="tr-TR" b="1" u="sng">
              <a:solidFill>
                <a:schemeClr val="bg1"/>
              </a:solidFill>
              <a:latin typeface="Comic Sans MS" pitchFamily="66" charset="0"/>
            </a:endParaRPr>
          </a:p>
          <a:p>
            <a:pPr eaLnBrk="1" hangingPunct="1">
              <a:buFontTx/>
              <a:buAutoNum type="alphaUcParenR"/>
            </a:pPr>
            <a:r>
              <a:rPr lang="tr-TR" altLang="tr-TR">
                <a:solidFill>
                  <a:schemeClr val="tx2"/>
                </a:solidFill>
                <a:latin typeface="Comic Sans MS" pitchFamily="66" charset="0"/>
              </a:rPr>
              <a:t>I		B) II		C) III		D) IV		</a:t>
            </a:r>
          </a:p>
          <a:p>
            <a:pPr eaLnBrk="1" hangingPunct="1"/>
            <a:r>
              <a:rPr lang="tr-TR" altLang="tr-TR">
                <a:solidFill>
                  <a:schemeClr val="tx2"/>
                </a:solidFill>
                <a:latin typeface="Comic Sans MS" pitchFamily="66" charset="0"/>
              </a:rPr>
              <a:t>                   </a:t>
            </a:r>
          </a:p>
          <a:p>
            <a:pPr eaLnBrk="1" hangingPunct="1"/>
            <a:r>
              <a:rPr lang="tr-TR" altLang="tr-TR">
                <a:solidFill>
                  <a:schemeClr val="tx2"/>
                </a:solidFill>
                <a:latin typeface="Comic Sans MS" pitchFamily="66" charset="0"/>
              </a:rPr>
              <a:t>                                     E) V</a:t>
            </a:r>
            <a:endParaRPr lang="en-US" altLang="tr-TR">
              <a:solidFill>
                <a:schemeClr val="tx2"/>
              </a:solidFill>
              <a:latin typeface="Comic Sans MS" pitchFamily="66" charset="0"/>
            </a:endParaRPr>
          </a:p>
        </p:txBody>
      </p:sp>
      <p:sp>
        <p:nvSpPr>
          <p:cNvPr id="87075" name="AutoShape 35"/>
          <p:cNvSpPr>
            <a:spLocks noChangeArrowheads="1"/>
          </p:cNvSpPr>
          <p:nvPr/>
        </p:nvSpPr>
        <p:spPr bwMode="auto">
          <a:xfrm>
            <a:off x="2700338" y="5516563"/>
            <a:ext cx="374650" cy="357187"/>
          </a:xfrm>
          <a:prstGeom prst="star5">
            <a:avLst/>
          </a:prstGeom>
          <a:solidFill>
            <a:schemeClr val="bg1"/>
          </a:solidFill>
          <a:ln w="76200" cmpd="tri">
            <a:solidFill>
              <a:schemeClr val="hlink"/>
            </a:solidFill>
            <a:miter lim="800000"/>
            <a:headEnd/>
            <a:tailEnd/>
          </a:ln>
          <a:effectLst/>
        </p:spPr>
        <p:txBody>
          <a:bodyPr wrap="none" anchor="ctr"/>
          <a:lstStyle/>
          <a:p>
            <a:pPr algn="ctr">
              <a:defRPr/>
            </a:pPr>
            <a:endParaRPr lang="tr-TR">
              <a:solidFill>
                <a:schemeClr val="accent2"/>
              </a:solidFill>
              <a:latin typeface="Verdana" pitchFamily="34" charset="0"/>
            </a:endParaRPr>
          </a:p>
        </p:txBody>
      </p:sp>
      <p:pic>
        <p:nvPicPr>
          <p:cNvPr id="85027" name="Picture 36" descr="schule00020oz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391150"/>
            <a:ext cx="76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75"/>
                                        </p:tgtEl>
                                        <p:attrNameLst>
                                          <p:attrName>style.visibility</p:attrName>
                                        </p:attrNameLst>
                                      </p:cBhvr>
                                      <p:to>
                                        <p:strVal val="visible"/>
                                      </p:to>
                                    </p:set>
                                    <p:anim calcmode="lin" valueType="num">
                                      <p:cBhvr additive="base">
                                        <p:cTn id="7" dur="500" fill="hold"/>
                                        <p:tgtEl>
                                          <p:spTgt spid="87075"/>
                                        </p:tgtEl>
                                        <p:attrNameLst>
                                          <p:attrName>ppt_x</p:attrName>
                                        </p:attrNameLst>
                                      </p:cBhvr>
                                      <p:tavLst>
                                        <p:tav tm="0">
                                          <p:val>
                                            <p:strVal val="0-#ppt_w/2"/>
                                          </p:val>
                                        </p:tav>
                                        <p:tav tm="100000">
                                          <p:val>
                                            <p:strVal val="#ppt_x"/>
                                          </p:val>
                                        </p:tav>
                                      </p:tavLst>
                                    </p:anim>
                                    <p:anim calcmode="lin" valueType="num">
                                      <p:cBhvr additive="base">
                                        <p:cTn id="8" dur="500" fill="hold"/>
                                        <p:tgtEl>
                                          <p:spTgt spid="87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3686175" y="476250"/>
            <a:ext cx="2109788" cy="9366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tr-TR" sz="3600" kern="10">
                <a:ln w="9525">
                  <a:round/>
                  <a:headEnd/>
                  <a:tailEnd/>
                </a:ln>
                <a:gradFill rotWithShape="1">
                  <a:gsLst>
                    <a:gs pos="0">
                      <a:srgbClr val="FFFFCC"/>
                    </a:gs>
                    <a:gs pos="100000">
                      <a:schemeClr val="bg1"/>
                    </a:gs>
                  </a:gsLst>
                  <a:lin ang="5400000" scaled="1"/>
                </a:gradFill>
                <a:latin typeface="Times New Roman"/>
                <a:cs typeface="Times New Roman"/>
              </a:rPr>
              <a:t>Troposfer</a:t>
            </a:r>
          </a:p>
        </p:txBody>
      </p:sp>
      <p:sp>
        <p:nvSpPr>
          <p:cNvPr id="31747" name="Text Box 3"/>
          <p:cNvSpPr txBox="1">
            <a:spLocks noChangeArrowheads="1"/>
          </p:cNvSpPr>
          <p:nvPr/>
        </p:nvSpPr>
        <p:spPr bwMode="auto">
          <a:xfrm>
            <a:off x="684213" y="1412875"/>
            <a:ext cx="3382962"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bg1"/>
              </a:buClr>
              <a:buSzPct val="150000"/>
              <a:buFont typeface="Arial" charset="0"/>
              <a:buChar char="☻"/>
            </a:pPr>
            <a:r>
              <a:rPr lang="tr-TR" altLang="tr-TR" b="1">
                <a:solidFill>
                  <a:schemeClr val="hlink"/>
                </a:solidFill>
                <a:latin typeface="Comic Sans MS" pitchFamily="66" charset="0"/>
              </a:rPr>
              <a:t>Yer yüzeyinden 11-12 km yüksekliğe kadar sıcaklık yükseklikle azalır. </a:t>
            </a:r>
          </a:p>
          <a:p>
            <a:pPr eaLnBrk="1" hangingPunct="1">
              <a:spcBef>
                <a:spcPct val="50000"/>
              </a:spcBef>
              <a:buClr>
                <a:schemeClr val="bg1"/>
              </a:buClr>
              <a:buSzPct val="150000"/>
              <a:buFont typeface="Arial" charset="0"/>
              <a:buChar char="☻"/>
            </a:pPr>
            <a:r>
              <a:rPr lang="tr-TR" altLang="tr-TR" b="1">
                <a:solidFill>
                  <a:schemeClr val="hlink"/>
                </a:solidFill>
                <a:latin typeface="Comic Sans MS" pitchFamily="66" charset="0"/>
              </a:rPr>
              <a:t>Hava olaylarının büyük bölümü bu tabaka içerisinde görülür.</a:t>
            </a:r>
          </a:p>
          <a:p>
            <a:pPr eaLnBrk="1" hangingPunct="1">
              <a:spcBef>
                <a:spcPct val="50000"/>
              </a:spcBef>
              <a:buClr>
                <a:schemeClr val="bg1"/>
              </a:buClr>
              <a:buSzPct val="150000"/>
              <a:buFont typeface="Arial" charset="0"/>
              <a:buChar char="☻"/>
            </a:pPr>
            <a:r>
              <a:rPr lang="tr-TR" altLang="tr-TR" b="1">
                <a:solidFill>
                  <a:schemeClr val="hlink"/>
                </a:solidFill>
                <a:latin typeface="Comic Sans MS" pitchFamily="66" charset="0"/>
              </a:rPr>
              <a:t>Kalınlığı (troposferin bittiği seviye “tropopoz” kutuplarda 8, ekvatorda 16 km. civarındadır ve mevsimlere göre değişiklik gösterir.</a:t>
            </a:r>
          </a:p>
          <a:p>
            <a:pPr eaLnBrk="1" hangingPunct="1">
              <a:spcBef>
                <a:spcPct val="50000"/>
              </a:spcBef>
              <a:buClr>
                <a:schemeClr val="bg1"/>
              </a:buClr>
              <a:buSzPct val="150000"/>
              <a:buFont typeface="Arial" charset="0"/>
              <a:buChar char="☻"/>
            </a:pPr>
            <a:r>
              <a:rPr lang="tr-TR" altLang="tr-TR" b="1">
                <a:solidFill>
                  <a:schemeClr val="hlink"/>
                </a:solidFill>
                <a:latin typeface="Comic Sans MS" pitchFamily="66" charset="0"/>
              </a:rPr>
              <a:t> Kuvvetli hava akımları yani jet stream rüzgarları bu seviyeler civarındadır.</a:t>
            </a:r>
          </a:p>
        </p:txBody>
      </p:sp>
      <p:pic>
        <p:nvPicPr>
          <p:cNvPr id="1026"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700213"/>
            <a:ext cx="3960813"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circle(in)">
                                      <p:cBhvr>
                                        <p:cTn id="7" dur="1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additive="base">
                                        <p:cTn id="12"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 calcmode="lin" valueType="num">
                                      <p:cBhvr additive="base">
                                        <p:cTn id="18"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 calcmode="lin" valueType="num">
                                      <p:cBhvr additive="base">
                                        <p:cTn id="24"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1747">
                                            <p:txEl>
                                              <p:pRg st="3" end="3"/>
                                            </p:txEl>
                                          </p:spTgt>
                                        </p:tgtEl>
                                        <p:attrNameLst>
                                          <p:attrName>style.visibility</p:attrName>
                                        </p:attrNameLst>
                                      </p:cBhvr>
                                      <p:to>
                                        <p:strVal val="visible"/>
                                      </p:to>
                                    </p:set>
                                    <p:anim calcmode="lin" valueType="num">
                                      <p:cBhvr additive="base">
                                        <p:cTn id="30"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620713"/>
            <a:ext cx="8229600" cy="5211762"/>
          </a:xfrm>
          <a:noFill/>
        </p:spPr>
        <p:txBody>
          <a:bodyPr/>
          <a:lstStyle/>
          <a:p>
            <a:pPr eaLnBrk="1" hangingPunct="1">
              <a:buClr>
                <a:schemeClr val="bg1"/>
              </a:buClr>
              <a:buSzPct val="150000"/>
              <a:buFont typeface="Arial" charset="0"/>
              <a:buChar char="☻"/>
            </a:pPr>
            <a:r>
              <a:rPr lang="tr-TR" altLang="tr-TR" sz="2100" b="1" smtClean="0">
                <a:solidFill>
                  <a:schemeClr val="hlink"/>
                </a:solidFill>
                <a:latin typeface="Comic Sans MS" pitchFamily="66" charset="0"/>
              </a:rPr>
              <a:t>Atmosferi oluşturan gazların % 75-80'i bu tabaka içerisinde yer alır. Yapısı tamamen yer radyasyonuna bağlı olarak değişir. </a:t>
            </a:r>
          </a:p>
          <a:p>
            <a:pPr eaLnBrk="1" hangingPunct="1">
              <a:buClr>
                <a:schemeClr val="bg1"/>
              </a:buClr>
              <a:buSzPct val="150000"/>
              <a:buFont typeface="Arial" charset="0"/>
              <a:buChar char="☻"/>
            </a:pPr>
            <a:r>
              <a:rPr lang="tr-TR" altLang="tr-TR" sz="2100" b="1" smtClean="0">
                <a:solidFill>
                  <a:schemeClr val="hlink"/>
                </a:solidFill>
                <a:latin typeface="Comic Sans MS" pitchFamily="66" charset="0"/>
              </a:rPr>
              <a:t>Su buharının %99'u troposfer tabakasında yer alır. Su buharı konsantrasyonu enlemlere göre değişiklik gösterir ve büyük bölümü tropik enlemlerde yer alır. Su buharı solar enerjiyi ve yerden gelen termal radyasyonu absorbe ederek sıcaklığın ayarlanmasında önemli rol oynar.</a:t>
            </a:r>
          </a:p>
          <a:p>
            <a:pPr eaLnBrk="1" hangingPunct="1">
              <a:buClr>
                <a:schemeClr val="bg1"/>
              </a:buClr>
              <a:buSzPct val="150000"/>
              <a:buFont typeface="Arial" charset="0"/>
              <a:buChar char="☻"/>
            </a:pPr>
            <a:r>
              <a:rPr lang="tr-TR" altLang="tr-TR" sz="2100" b="1" smtClean="0">
                <a:solidFill>
                  <a:schemeClr val="hlink"/>
                </a:solidFill>
                <a:latin typeface="Comic Sans MS" pitchFamily="66" charset="0"/>
              </a:rPr>
              <a:t>Sıcak hava yükselme, soğuk hava çökme eğiliminde ise bu troposferde bir noktadaki daha fazla hava hareketi demektir ve bu da türbülans anlamına gelir. Bundan dolayı meteorolojistler troposferi mükemmel karışım olarak tanımlarlar. Eğer troposfere kirlilik ilave edilirse, atmosfere karışan bu kirleticiler birkaç gün ya da birkaç hafta sonra asit yağmurları vb. olarak yere geri dönecektir. Bu troposferin kendi kendini temizleme mekanizmasıdır.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additive="base">
                                        <p:cTn id="7"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1" end="1"/>
                                            </p:txEl>
                                          </p:spTgt>
                                        </p:tgtEl>
                                        <p:attrNameLst>
                                          <p:attrName>style.visibility</p:attrName>
                                        </p:attrNameLst>
                                      </p:cBhvr>
                                      <p:to>
                                        <p:strVal val="visible"/>
                                      </p:to>
                                    </p:set>
                                    <p:anim calcmode="lin" valueType="num">
                                      <p:cBhvr additive="base">
                                        <p:cTn id="13"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27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0">
                                            <p:txEl>
                                              <p:pRg st="2" end="2"/>
                                            </p:txEl>
                                          </p:spTgt>
                                        </p:tgtEl>
                                        <p:attrNameLst>
                                          <p:attrName>style.visibility</p:attrName>
                                        </p:attrNameLst>
                                      </p:cBhvr>
                                      <p:to>
                                        <p:strVal val="visible"/>
                                      </p:to>
                                    </p:set>
                                    <p:anim calcmode="lin" valueType="num">
                                      <p:cBhvr additive="base">
                                        <p:cTn id="19"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v">
  <a:themeElements>
    <a:clrScheme name="tv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tv">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tv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tv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tv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tv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tv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tv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tv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tv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tv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tv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tv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tv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tv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tv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tv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3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4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5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6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7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8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015</Template>
  <TotalTime>451</TotalTime>
  <Words>2341</Words>
  <Application>Microsoft Office PowerPoint</Application>
  <PresentationFormat>Ekran Gösterisi (4:3)</PresentationFormat>
  <Paragraphs>366</Paragraphs>
  <Slides>74</Slides>
  <Notes>2</Notes>
  <HiddenSlides>0</HiddenSlides>
  <MMClips>0</MMClips>
  <ScaleCrop>false</ScaleCrop>
  <HeadingPairs>
    <vt:vector size="6" baseType="variant">
      <vt:variant>
        <vt:lpstr>Kullanılan Yazı Tipleri</vt:lpstr>
      </vt:variant>
      <vt:variant>
        <vt:i4>9</vt:i4>
      </vt:variant>
      <vt:variant>
        <vt:lpstr>Tema</vt:lpstr>
      </vt:variant>
      <vt:variant>
        <vt:i4>9</vt:i4>
      </vt:variant>
      <vt:variant>
        <vt:lpstr>Slayt Başlıkları</vt:lpstr>
      </vt:variant>
      <vt:variant>
        <vt:i4>74</vt:i4>
      </vt:variant>
    </vt:vector>
  </HeadingPairs>
  <TitlesOfParts>
    <vt:vector size="92" baseType="lpstr">
      <vt:lpstr>Arial</vt:lpstr>
      <vt:lpstr>Comic Sans MS</vt:lpstr>
      <vt:lpstr>Webdings</vt:lpstr>
      <vt:lpstr>Wingdings</vt:lpstr>
      <vt:lpstr>Wingdings 2</vt:lpstr>
      <vt:lpstr>Verdana</vt:lpstr>
      <vt:lpstr>Times New Roman</vt:lpstr>
      <vt:lpstr>StarSymbol</vt:lpstr>
      <vt:lpstr>Symbol</vt:lpstr>
      <vt:lpstr>tv</vt:lpstr>
      <vt:lpstr>1_colormaster</vt:lpstr>
      <vt:lpstr>2_colormaster</vt:lpstr>
      <vt:lpstr>3_colormaster</vt:lpstr>
      <vt:lpstr>4_colormaster</vt:lpstr>
      <vt:lpstr>5_colormaster</vt:lpstr>
      <vt:lpstr>6_colormaster</vt:lpstr>
      <vt:lpstr>7_colormaster</vt:lpstr>
      <vt:lpstr>8_colormaster</vt:lpstr>
      <vt:lpstr>PowerPoint Sunusu</vt:lpstr>
      <vt:lpstr>İKLİM</vt:lpstr>
      <vt:lpstr>PowerPoint Sunusu</vt:lpstr>
      <vt:lpstr>PowerPoint Sunusu</vt:lpstr>
      <vt:lpstr>ATMOSFERİN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ATMOSFERİN FAYDALARI</vt:lpstr>
      <vt:lpstr>PowerPoint Sunusu</vt:lpstr>
      <vt:lpstr>PowerPoint Sunusu</vt:lpstr>
      <vt:lpstr>PowerPoint Sunusu</vt:lpstr>
      <vt:lpstr>PowerPoint Sunusu</vt:lpstr>
      <vt:lpstr>PowerPoint Sunusu</vt:lpstr>
      <vt:lpstr>PowerPoint Sunusu</vt:lpstr>
      <vt:lpstr>SICAKLIĞI  ETKİLEYEN KOŞULLAR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OKYANUS AKINTILARI</vt:lpstr>
      <vt:lpstr>PowerPoint Sunusu</vt:lpstr>
      <vt:lpstr>DÜNYA YILLIK İZOTERM HARİTASI</vt:lpstr>
      <vt:lpstr>DÜNYA TEMMUZ AYI İZOTERMİ</vt:lpstr>
      <vt:lpstr>DÜNYA OCAK AYI İZOTERMİ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F_s_M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sabah</dc:creator>
  <cp:lastModifiedBy>mehmet genç</cp:lastModifiedBy>
  <cp:revision>37</cp:revision>
  <dcterms:created xsi:type="dcterms:W3CDTF">2007-11-05T16:49:02Z</dcterms:created>
  <dcterms:modified xsi:type="dcterms:W3CDTF">2016-08-02T15:16:33Z</dcterms:modified>
</cp:coreProperties>
</file>