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81" r:id="rId4"/>
    <p:sldId id="290" r:id="rId5"/>
    <p:sldId id="282" r:id="rId6"/>
    <p:sldId id="291" r:id="rId7"/>
    <p:sldId id="258" r:id="rId8"/>
    <p:sldId id="287" r:id="rId9"/>
    <p:sldId id="283" r:id="rId10"/>
    <p:sldId id="311" r:id="rId11"/>
    <p:sldId id="280" r:id="rId12"/>
    <p:sldId id="265" r:id="rId13"/>
    <p:sldId id="259" r:id="rId14"/>
    <p:sldId id="261" r:id="rId15"/>
    <p:sldId id="312" r:id="rId16"/>
    <p:sldId id="315" r:id="rId17"/>
    <p:sldId id="316" r:id="rId18"/>
    <p:sldId id="313" r:id="rId19"/>
    <p:sldId id="314" r:id="rId20"/>
    <p:sldId id="263" r:id="rId21"/>
    <p:sldId id="260" r:id="rId22"/>
    <p:sldId id="262" r:id="rId23"/>
    <p:sldId id="264" r:id="rId24"/>
    <p:sldId id="266" r:id="rId25"/>
    <p:sldId id="267" r:id="rId26"/>
    <p:sldId id="308" r:id="rId27"/>
    <p:sldId id="309" r:id="rId28"/>
    <p:sldId id="269" r:id="rId29"/>
    <p:sldId id="270" r:id="rId30"/>
    <p:sldId id="297" r:id="rId31"/>
    <p:sldId id="273" r:id="rId32"/>
    <p:sldId id="274" r:id="rId33"/>
    <p:sldId id="277" r:id="rId34"/>
    <p:sldId id="276" r:id="rId35"/>
    <p:sldId id="294" r:id="rId36"/>
    <p:sldId id="298" r:id="rId37"/>
    <p:sldId id="289" r:id="rId38"/>
    <p:sldId id="279" r:id="rId39"/>
    <p:sldId id="293" r:id="rId40"/>
    <p:sldId id="295" r:id="rId41"/>
    <p:sldId id="296" r:id="rId42"/>
    <p:sldId id="300" r:id="rId43"/>
    <p:sldId id="302" r:id="rId44"/>
    <p:sldId id="303" r:id="rId45"/>
    <p:sldId id="306" r:id="rId46"/>
    <p:sldId id="307" r:id="rId47"/>
    <p:sldId id="310" r:id="rId4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FF"/>
    <a:srgbClr val="DDDDDD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88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 altLang="tr-TR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4DE9CF-066F-4267-BC5B-FFF8B01006A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8093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 altLang="tr-TR"/>
          </a:p>
        </p:txBody>
      </p:sp>
      <p:sp>
        <p:nvSpPr>
          <p:cNvPr id="727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4591A7-DEBB-4A9A-9D4B-6DB96AB0B68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81790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A49F2-7251-4B41-84F3-454AA8962E5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5690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724C7-B3AC-4D56-B3CD-FA29F788B9B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423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F9135-3B65-4F3F-A373-B2F92E612DD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64255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56AF6A-BE64-4471-B394-1E8555FA201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1955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8E532E-F9C4-4761-A16D-077A6E86033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00244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C651E4-5C70-4E82-89E2-D9A23E0C78B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65233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FDF456-AF06-4502-882C-356B112C346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5982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AA23A-870F-4C69-9F1F-FDED3111794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1183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553A3-9891-4D13-9DDA-F57461826FD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2902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27B10-01ED-43C0-B9FC-0980866E6C5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1757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6900B-D37E-40CC-87EF-07F762A24C6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103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5150-6C5D-4162-806C-DCD48AAB175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1412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4FE42-6117-43F4-891B-4C556CAF659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3884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2100-2A49-4D04-81BA-3FF3F4D6A38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7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75143-215A-4DEA-8071-89EF4B1D6B4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074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F204B5-4EF1-4F6A-A0CA-7B7C35466044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6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7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9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/>
              <a:t>Atmosferin Yapısı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000"/>
              <a:t>Atmosferdeki Tabakalar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Rüzgarlar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Sıcaklık ve Nem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Dünyanın Enerji Bütçesi 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Atmosferde Kalış Süreleri</a:t>
            </a:r>
          </a:p>
          <a:p>
            <a:pPr>
              <a:lnSpc>
                <a:spcPct val="80000"/>
              </a:lnSpc>
            </a:pPr>
            <a:endParaRPr lang="tr-TR" altLang="tr-T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116013" y="2492375"/>
            <a:ext cx="6697662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/>
              <a:t>Bu kanun basıncın yüksekliğe bağlı olarak üstel azalımını tanımlar. Ölçek yüksekliği H: </a:t>
            </a:r>
          </a:p>
          <a:p>
            <a:endParaRPr lang="tr-TR" altLang="tr-TR"/>
          </a:p>
          <a:p>
            <a:endParaRPr lang="tr-TR" altLang="tr-TR"/>
          </a:p>
          <a:p>
            <a:endParaRPr lang="tr-TR" altLang="tr-TR"/>
          </a:p>
          <a:p>
            <a:endParaRPr lang="tr-TR" altLang="tr-TR"/>
          </a:p>
          <a:p>
            <a:r>
              <a:rPr lang="tr-TR" altLang="tr-TR"/>
              <a:t> </a:t>
            </a:r>
          </a:p>
          <a:p>
            <a:r>
              <a:rPr lang="tr-TR" altLang="tr-TR"/>
              <a:t>ise basıncın 1/e kat düştüğü yüksekliğin göstergesidir. Sıcaklık ve molekül ağırlığına bağlı olarak değişir. </a:t>
            </a:r>
          </a:p>
          <a:p>
            <a:r>
              <a:rPr lang="tr-TR" altLang="tr-TR"/>
              <a:t>Atmosferin ortalama sıcaklığını -23 C alırsak </a:t>
            </a:r>
          </a:p>
          <a:p>
            <a:endParaRPr lang="tr-TR" altLang="tr-TR"/>
          </a:p>
          <a:p>
            <a:r>
              <a:rPr lang="tr-TR" altLang="tr-TR"/>
              <a:t>			H  = 7,4 km. </a:t>
            </a:r>
          </a:p>
          <a:p>
            <a:r>
              <a:rPr lang="tr-TR" altLang="tr-TR"/>
              <a:t> </a:t>
            </a:r>
          </a:p>
        </p:txBody>
      </p:sp>
      <p:sp>
        <p:nvSpPr>
          <p:cNvPr id="1187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Basıncın Yükseklikle Değişimi</a:t>
            </a:r>
          </a:p>
        </p:txBody>
      </p:sp>
      <p:graphicFrame>
        <p:nvGraphicFramePr>
          <p:cNvPr id="118789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2843213" y="1268413"/>
          <a:ext cx="352901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6" name="Denklem" r:id="rId3" imgW="1688760" imgH="533160" progId="Equation.3">
                  <p:embed/>
                </p:oleObj>
              </mc:Choice>
              <mc:Fallback>
                <p:oleObj name="Denklem" r:id="rId3" imgW="1688760" imgH="533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268413"/>
                        <a:ext cx="3529012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3492500" y="3284538"/>
          <a:ext cx="1598613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7" name="Denklem" r:id="rId5" imgW="660240" imgH="419040" progId="Equation.3">
                  <p:embed/>
                </p:oleObj>
              </mc:Choice>
              <mc:Fallback>
                <p:oleObj name="Denklem" r:id="rId5" imgW="66024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284538"/>
                        <a:ext cx="1598613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-242888"/>
            <a:ext cx="8229600" cy="1143001"/>
          </a:xfrm>
        </p:spPr>
        <p:txBody>
          <a:bodyPr/>
          <a:lstStyle/>
          <a:p>
            <a:r>
              <a:rPr lang="tr-TR" altLang="tr-TR"/>
              <a:t>Tabakalar</a:t>
            </a:r>
          </a:p>
        </p:txBody>
      </p:sp>
      <p:pic>
        <p:nvPicPr>
          <p:cNvPr id="55301" name="Picture 5" descr="FIG01_01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5"/>
          <a:stretch>
            <a:fillRect/>
          </a:stretch>
        </p:blipFill>
        <p:spPr>
          <a:xfrm>
            <a:off x="611188" y="765175"/>
            <a:ext cx="6759575" cy="5838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435600" y="2133600"/>
            <a:ext cx="4572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/>
              <a:t>Toplam 4 tabaka:</a:t>
            </a:r>
          </a:p>
          <a:p>
            <a:pPr lvl="1" algn="ctr"/>
            <a:r>
              <a:rPr lang="tr-TR" altLang="tr-TR"/>
              <a:t>Troposfer</a:t>
            </a:r>
          </a:p>
          <a:p>
            <a:pPr lvl="1" algn="ctr"/>
            <a:r>
              <a:rPr lang="tr-TR" altLang="tr-TR"/>
              <a:t>Stratosfer</a:t>
            </a:r>
          </a:p>
          <a:p>
            <a:pPr lvl="1" algn="ctr"/>
            <a:r>
              <a:rPr lang="tr-TR" altLang="tr-TR"/>
              <a:t>Mezosfer</a:t>
            </a:r>
          </a:p>
          <a:p>
            <a:pPr lvl="1" algn="ctr"/>
            <a:r>
              <a:rPr lang="tr-TR" altLang="tr-TR"/>
              <a:t>Termosfer (İyonosferli)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6076950" y="6491288"/>
            <a:ext cx="306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http://www.teslasociety.com/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Tabakalar</a:t>
            </a:r>
          </a:p>
        </p:txBody>
      </p:sp>
      <p:pic>
        <p:nvPicPr>
          <p:cNvPr id="15364" name="Picture 4" descr="atmslayers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620713"/>
            <a:ext cx="4968875" cy="5721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Troposfer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800"/>
              <a:t>Sıcaklık yükseklikle azalır. Neden?</a:t>
            </a:r>
          </a:p>
          <a:p>
            <a:r>
              <a:rPr lang="tr-TR" altLang="tr-TR" sz="2800"/>
              <a:t>Önemli tüm meteorolojik olaylar bu tabakada olur</a:t>
            </a:r>
          </a:p>
          <a:p>
            <a:r>
              <a:rPr lang="tr-TR" altLang="tr-TR" sz="2800"/>
              <a:t>Türbülans ve karışma azami derecede bu tabakada olur (%80’i)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940425" y="1628775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011863" y="350043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 flipV="1">
            <a:off x="6227763" y="2205038"/>
            <a:ext cx="165735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516688" y="3573463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292725" y="2420938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z (m)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7885113" y="1268413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>
            <a:off x="7334250" y="2651125"/>
            <a:ext cx="566738" cy="274638"/>
          </a:xfrm>
          <a:custGeom>
            <a:avLst/>
            <a:gdLst>
              <a:gd name="T0" fmla="*/ 0 w 357"/>
              <a:gd name="T1" fmla="*/ 173 h 173"/>
              <a:gd name="T2" fmla="*/ 46 w 357"/>
              <a:gd name="T3" fmla="*/ 70 h 173"/>
              <a:gd name="T4" fmla="*/ 57 w 357"/>
              <a:gd name="T5" fmla="*/ 35 h 173"/>
              <a:gd name="T6" fmla="*/ 92 w 357"/>
              <a:gd name="T7" fmla="*/ 23 h 173"/>
              <a:gd name="T8" fmla="*/ 138 w 357"/>
              <a:gd name="T9" fmla="*/ 0 h 173"/>
              <a:gd name="T10" fmla="*/ 357 w 357"/>
              <a:gd name="T11" fmla="*/ 2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7" h="173">
                <a:moveTo>
                  <a:pt x="0" y="173"/>
                </a:moveTo>
                <a:cubicBezTo>
                  <a:pt x="12" y="136"/>
                  <a:pt x="34" y="107"/>
                  <a:pt x="46" y="70"/>
                </a:cubicBezTo>
                <a:cubicBezTo>
                  <a:pt x="50" y="58"/>
                  <a:pt x="48" y="44"/>
                  <a:pt x="57" y="35"/>
                </a:cubicBezTo>
                <a:cubicBezTo>
                  <a:pt x="66" y="26"/>
                  <a:pt x="81" y="28"/>
                  <a:pt x="92" y="23"/>
                </a:cubicBezTo>
                <a:cubicBezTo>
                  <a:pt x="108" y="16"/>
                  <a:pt x="123" y="8"/>
                  <a:pt x="138" y="0"/>
                </a:cubicBezTo>
                <a:cubicBezTo>
                  <a:pt x="210" y="7"/>
                  <a:pt x="285" y="23"/>
                  <a:pt x="357" y="2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Sıcaklık Azalma Hızı ve Inversiyon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59338" y="3789363"/>
            <a:ext cx="3455987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İnversiyon konvektif hareketlerin atmosferin alt kısımlarda kalmasına, yere yakın bulunan kirleticilerin uzun süre bu tabakada durmasına ve bu nedenle ciddi hava kirliliği dönemlerinin yaşanmasına neden olur.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11188" y="5949950"/>
            <a:ext cx="3455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İnversiyon olduğu takdirde yükseklik arttıkça sıcaklık artar</a:t>
            </a:r>
          </a:p>
        </p:txBody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468313" y="3429000"/>
            <a:ext cx="3384550" cy="2382838"/>
            <a:chOff x="3107" y="2614"/>
            <a:chExt cx="2132" cy="1501"/>
          </a:xfrm>
        </p:grpSpPr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3470" y="2614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3470" y="3793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H="1" flipV="1">
              <a:off x="4150" y="2840"/>
              <a:ext cx="136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H="1" flipV="1">
              <a:off x="3560" y="3067"/>
              <a:ext cx="726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H="1" flipV="1">
              <a:off x="3515" y="3475"/>
              <a:ext cx="77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V="1">
              <a:off x="4286" y="2976"/>
              <a:ext cx="544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3969" y="3884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/>
                <a:t>T</a:t>
              </a: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3107" y="3067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/>
                <a:t>z (m)</a:t>
              </a:r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987675" y="4292600"/>
            <a:ext cx="136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İnversiyon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187450" y="3716338"/>
            <a:ext cx="1081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tr-TR" b="1">
                <a:solidFill>
                  <a:srgbClr val="FF0000"/>
                </a:solidFill>
                <a:latin typeface="Symbol" pitchFamily="18" charset="2"/>
              </a:rPr>
              <a:t>G </a:t>
            </a:r>
            <a:r>
              <a:rPr lang="en-US" altLang="tr-TR" b="1">
                <a:solidFill>
                  <a:srgbClr val="FF0000"/>
                </a:solidFill>
                <a:latin typeface="Helvetica" pitchFamily="34" charset="0"/>
              </a:rPr>
              <a:t>= </a:t>
            </a:r>
            <a:r>
              <a:rPr lang="tr-TR" altLang="tr-TR" b="1">
                <a:solidFill>
                  <a:srgbClr val="FF0000"/>
                </a:solidFill>
                <a:latin typeface="Helvetica" pitchFamily="34" charset="0"/>
              </a:rPr>
              <a:t>10 C</a:t>
            </a:r>
            <a:r>
              <a:rPr lang="en-US" altLang="tr-TR" b="1">
                <a:solidFill>
                  <a:srgbClr val="FF0000"/>
                </a:solidFill>
                <a:latin typeface="Helvetica" pitchFamily="34" charset="0"/>
              </a:rPr>
              <a:t> km</a:t>
            </a:r>
            <a:r>
              <a:rPr lang="en-US" altLang="tr-TR" b="1" baseline="30000">
                <a:solidFill>
                  <a:srgbClr val="FF0000"/>
                </a:solidFill>
                <a:latin typeface="Helvetica" pitchFamily="34" charset="0"/>
              </a:rPr>
              <a:t>-1</a:t>
            </a:r>
            <a:endParaRPr lang="en-US" altLang="tr-TR" b="1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755650" y="1341438"/>
            <a:ext cx="378142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z yüksekliğindeki bir hava kitlesinin z+dz’ye yükseltilip bırakıldığını varsayın. Yükselen hava soğur. Bu soğumanın adibiyatik (ısı alışverişsiz) olduğunu var sayarsak soğuma adiyabatik azalma hızını izler. </a:t>
            </a:r>
            <a:r>
              <a:rPr lang="ru-RU" altLang="tr-TR" b="1">
                <a:latin typeface="Helvetica" pitchFamily="34" charset="0"/>
              </a:rPr>
              <a:t>Г</a:t>
            </a:r>
            <a:r>
              <a:rPr lang="tr-TR" altLang="tr-TR" b="1">
                <a:latin typeface="Helvetica" pitchFamily="34" charset="0"/>
              </a:rPr>
              <a:t>:</a:t>
            </a:r>
            <a:endParaRPr lang="en-US" altLang="tr-TR" b="1" i="1">
              <a:latin typeface="Helvetica" pitchFamily="34" charset="0"/>
            </a:endParaRPr>
          </a:p>
        </p:txBody>
      </p:sp>
      <p:graphicFrame>
        <p:nvGraphicFramePr>
          <p:cNvPr id="8213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4643438" y="1916113"/>
          <a:ext cx="3886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3" imgW="1942920" imgH="444240" progId="Equation.DSMT4">
                  <p:embed/>
                </p:oleObj>
              </mc:Choice>
              <mc:Fallback>
                <p:oleObj name="Equation" r:id="rId3" imgW="1942920" imgH="4442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916113"/>
                        <a:ext cx="38862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219700" y="2852738"/>
            <a:ext cx="3240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Cp = Spesifik Isı Katsayısı (joule/gr-K)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Freeform 5"/>
          <p:cNvSpPr>
            <a:spLocks/>
          </p:cNvSpPr>
          <p:nvPr/>
        </p:nvSpPr>
        <p:spPr bwMode="auto">
          <a:xfrm>
            <a:off x="838200" y="1295400"/>
            <a:ext cx="2438400" cy="3657600"/>
          </a:xfrm>
          <a:custGeom>
            <a:avLst/>
            <a:gdLst>
              <a:gd name="T0" fmla="*/ 0 w 1488"/>
              <a:gd name="T1" fmla="*/ 0 h 2208"/>
              <a:gd name="T2" fmla="*/ 0 w 1488"/>
              <a:gd name="T3" fmla="*/ 2208 h 2208"/>
              <a:gd name="T4" fmla="*/ 1488 w 1488"/>
              <a:gd name="T5" fmla="*/ 2208 h 2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2208">
                <a:moveTo>
                  <a:pt x="0" y="0"/>
                </a:moveTo>
                <a:lnTo>
                  <a:pt x="0" y="2208"/>
                </a:lnTo>
                <a:lnTo>
                  <a:pt x="1488" y="220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2895600" y="5181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b="1" i="1">
                <a:latin typeface="Helvetica" pitchFamily="34" charset="0"/>
              </a:rPr>
              <a:t>T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b="1" i="1">
                <a:latin typeface="Helvetica" pitchFamily="34" charset="0"/>
              </a:rPr>
              <a:t>z</a:t>
            </a:r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>
            <a:off x="1676400" y="2438400"/>
            <a:ext cx="3810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1736725" y="2209800"/>
            <a:ext cx="176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tr-TR" b="1">
                <a:solidFill>
                  <a:srgbClr val="FF0000"/>
                </a:solidFill>
                <a:latin typeface="Symbol" pitchFamily="18" charset="2"/>
              </a:rPr>
              <a:t>G </a:t>
            </a:r>
            <a:r>
              <a:rPr lang="en-US" altLang="tr-TR" b="1">
                <a:solidFill>
                  <a:srgbClr val="FF0000"/>
                </a:solidFill>
                <a:latin typeface="Helvetica" pitchFamily="34" charset="0"/>
              </a:rPr>
              <a:t>= 9.8 K km</a:t>
            </a:r>
            <a:r>
              <a:rPr lang="en-US" altLang="tr-TR" b="1" baseline="30000">
                <a:solidFill>
                  <a:srgbClr val="FF0000"/>
                </a:solidFill>
                <a:latin typeface="Helvetica" pitchFamily="34" charset="0"/>
              </a:rPr>
              <a:t>-1</a:t>
            </a:r>
            <a:endParaRPr lang="en-US" altLang="tr-TR" b="1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1828800" y="3200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1981200" y="3048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b="1">
                <a:latin typeface="Helvetica" pitchFamily="34" charset="0"/>
              </a:rPr>
              <a:t>z</a:t>
            </a:r>
          </a:p>
        </p:txBody>
      </p:sp>
      <p:sp>
        <p:nvSpPr>
          <p:cNvPr id="121869" name="Text Box 13"/>
          <p:cNvSpPr txBox="1">
            <a:spLocks noChangeArrowheads="1"/>
          </p:cNvSpPr>
          <p:nvPr/>
        </p:nvSpPr>
        <p:spPr bwMode="auto">
          <a:xfrm>
            <a:off x="2700338" y="260350"/>
            <a:ext cx="3389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400" b="1">
                <a:latin typeface="Helvetica" pitchFamily="34" charset="0"/>
              </a:rPr>
              <a:t>“</a:t>
            </a:r>
            <a:r>
              <a:rPr lang="tr-TR" altLang="tr-TR" sz="2400" b="1">
                <a:latin typeface="Helvetica" pitchFamily="34" charset="0"/>
              </a:rPr>
              <a:t>Azalma hızı</a:t>
            </a:r>
            <a:r>
              <a:rPr lang="en-US" altLang="tr-TR" sz="2400" b="1">
                <a:latin typeface="Helvetica" pitchFamily="34" charset="0"/>
              </a:rPr>
              <a:t>” = -</a:t>
            </a:r>
            <a:r>
              <a:rPr lang="en-US" altLang="tr-TR" sz="2400" b="1" i="1">
                <a:latin typeface="Helvetica" pitchFamily="34" charset="0"/>
              </a:rPr>
              <a:t>dT/dz</a:t>
            </a:r>
            <a:endParaRPr lang="en-US" altLang="tr-TR" sz="2400" b="1">
              <a:latin typeface="Helvetica" pitchFamily="34" charset="0"/>
            </a:endParaRPr>
          </a:p>
        </p:txBody>
      </p:sp>
      <p:sp>
        <p:nvSpPr>
          <p:cNvPr id="121871" name="Freeform 15"/>
          <p:cNvSpPr>
            <a:spLocks/>
          </p:cNvSpPr>
          <p:nvPr/>
        </p:nvSpPr>
        <p:spPr bwMode="auto">
          <a:xfrm>
            <a:off x="1289050" y="2024063"/>
            <a:ext cx="1225550" cy="2928937"/>
          </a:xfrm>
          <a:custGeom>
            <a:avLst/>
            <a:gdLst>
              <a:gd name="T0" fmla="*/ 772 w 772"/>
              <a:gd name="T1" fmla="*/ 1845 h 1845"/>
              <a:gd name="T2" fmla="*/ 436 w 772"/>
              <a:gd name="T3" fmla="*/ 1557 h 1845"/>
              <a:gd name="T4" fmla="*/ 772 w 772"/>
              <a:gd name="T5" fmla="*/ 1125 h 1845"/>
              <a:gd name="T6" fmla="*/ 52 w 772"/>
              <a:gd name="T7" fmla="*/ 501 h 1845"/>
              <a:gd name="T8" fmla="*/ 4 w 772"/>
              <a:gd name="T9" fmla="*/ 21 h 1845"/>
              <a:gd name="T10" fmla="*/ 0 w 772"/>
              <a:gd name="T11" fmla="*/ 0 h 1845"/>
              <a:gd name="T12" fmla="*/ 0 w 772"/>
              <a:gd name="T13" fmla="*/ 0 h 1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2" h="1845">
                <a:moveTo>
                  <a:pt x="772" y="1845"/>
                </a:moveTo>
                <a:lnTo>
                  <a:pt x="436" y="1557"/>
                </a:lnTo>
                <a:lnTo>
                  <a:pt x="772" y="1125"/>
                </a:lnTo>
                <a:lnTo>
                  <a:pt x="52" y="501"/>
                </a:lnTo>
                <a:lnTo>
                  <a:pt x="4" y="21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2346325" y="3922713"/>
            <a:ext cx="15763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chemeClr val="accent2"/>
                </a:solidFill>
                <a:latin typeface="Helvetica" pitchFamily="34" charset="0"/>
              </a:rPr>
              <a:t>Gözlenen</a:t>
            </a:r>
          </a:p>
          <a:p>
            <a:r>
              <a:rPr lang="tr-TR" altLang="tr-TR" b="1">
                <a:solidFill>
                  <a:schemeClr val="accent2"/>
                </a:solidFill>
                <a:latin typeface="Helvetica" pitchFamily="34" charset="0"/>
              </a:rPr>
              <a:t>Atmosfer</a:t>
            </a:r>
          </a:p>
          <a:p>
            <a:r>
              <a:rPr lang="tr-TR" altLang="tr-TR" b="1">
                <a:solidFill>
                  <a:schemeClr val="accent2"/>
                </a:solidFill>
                <a:latin typeface="Helvetica" pitchFamily="34" charset="0"/>
              </a:rPr>
              <a:t>Sıcaklığı (T</a:t>
            </a:r>
            <a:r>
              <a:rPr lang="tr-TR" altLang="tr-TR" b="1" baseline="-25000">
                <a:solidFill>
                  <a:schemeClr val="accent2"/>
                </a:solidFill>
                <a:latin typeface="Helvetica" pitchFamily="34" charset="0"/>
              </a:rPr>
              <a:t>A</a:t>
            </a:r>
            <a:r>
              <a:rPr lang="tr-TR" altLang="tr-TR" b="1">
                <a:solidFill>
                  <a:schemeClr val="accent2"/>
                </a:solidFill>
                <a:latin typeface="Helvetica" pitchFamily="34" charset="0"/>
              </a:rPr>
              <a:t>)</a:t>
            </a:r>
            <a:endParaRPr lang="en-US" altLang="tr-TR" b="1" baseline="-25000">
              <a:solidFill>
                <a:schemeClr val="accent2"/>
              </a:solidFill>
              <a:latin typeface="Helvetica" pitchFamily="34" charset="0"/>
            </a:endParaRPr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4284663" y="1628775"/>
            <a:ext cx="44545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tr-TR" b="1">
                <a:solidFill>
                  <a:srgbClr val="008000"/>
                </a:solidFill>
                <a:latin typeface="Helvetica" pitchFamily="34" charset="0"/>
              </a:rPr>
              <a:t>-</a:t>
            </a:r>
            <a:r>
              <a:rPr lang="en-US" altLang="tr-TR" b="1" i="1">
                <a:solidFill>
                  <a:srgbClr val="008000"/>
                </a:solidFill>
                <a:latin typeface="Helvetica" pitchFamily="34" charset="0"/>
              </a:rPr>
              <a:t>dT</a:t>
            </a:r>
            <a:r>
              <a:rPr lang="en-US" altLang="tr-TR" b="1" i="1" baseline="-25000">
                <a:solidFill>
                  <a:srgbClr val="008000"/>
                </a:solidFill>
                <a:latin typeface="Helvetica" pitchFamily="34" charset="0"/>
              </a:rPr>
              <a:t>ATM</a:t>
            </a:r>
            <a:r>
              <a:rPr lang="en-US" altLang="tr-TR" b="1" i="1">
                <a:solidFill>
                  <a:srgbClr val="008000"/>
                </a:solidFill>
                <a:latin typeface="Helvetica" pitchFamily="34" charset="0"/>
              </a:rPr>
              <a:t>/dz &gt; </a:t>
            </a:r>
            <a:r>
              <a:rPr lang="en-US" altLang="tr-TR" b="1" i="1">
                <a:solidFill>
                  <a:srgbClr val="008000"/>
                </a:solidFill>
                <a:latin typeface="Symbol" pitchFamily="18" charset="2"/>
              </a:rPr>
              <a:t>G</a:t>
            </a:r>
            <a:r>
              <a:rPr lang="en-US" altLang="tr-TR" b="1" i="1">
                <a:latin typeface="Symbol" pitchFamily="18" charset="2"/>
              </a:rPr>
              <a:t> </a:t>
            </a:r>
            <a:r>
              <a:rPr lang="en-US" altLang="tr-TR" b="1" i="1">
                <a:latin typeface="Wingdings 3" pitchFamily="18" charset="2"/>
              </a:rPr>
              <a:t>e </a:t>
            </a:r>
            <a:r>
              <a:rPr lang="en-US" altLang="tr-TR" b="1">
                <a:latin typeface="Helvetica" pitchFamily="34" charset="0"/>
              </a:rPr>
              <a:t>u</a:t>
            </a:r>
            <a:r>
              <a:rPr lang="tr-TR" altLang="tr-TR" b="1">
                <a:latin typeface="Helvetica" pitchFamily="34" charset="0"/>
              </a:rPr>
              <a:t>yukarı doğru çıkan hava daha soğuk bir ortamla karşılaşıp daha da yükselir:  atmosfer </a:t>
            </a:r>
            <a:r>
              <a:rPr lang="tr-TR" altLang="tr-TR" b="1">
                <a:solidFill>
                  <a:srgbClr val="00CC00"/>
                </a:solidFill>
                <a:latin typeface="Helvetica" pitchFamily="34" charset="0"/>
              </a:rPr>
              <a:t>kararsız</a:t>
            </a:r>
            <a:r>
              <a:rPr lang="tr-TR" altLang="tr-TR" b="1">
                <a:latin typeface="Helvetica" pitchFamily="34" charset="0"/>
              </a:rPr>
              <a:t>. </a:t>
            </a:r>
            <a:endParaRPr lang="en-US" altLang="tr-TR" b="1" i="1">
              <a:solidFill>
                <a:srgbClr val="008000"/>
              </a:solidFill>
              <a:latin typeface="Helvetica" pitchFamily="34" charset="0"/>
            </a:endParaRPr>
          </a:p>
          <a:p>
            <a:pPr>
              <a:buFontTx/>
              <a:buChar char="•"/>
            </a:pPr>
            <a:r>
              <a:rPr lang="en-US" altLang="tr-TR" b="1">
                <a:solidFill>
                  <a:srgbClr val="008000"/>
                </a:solidFill>
                <a:latin typeface="Helvetica" pitchFamily="34" charset="0"/>
              </a:rPr>
              <a:t> -</a:t>
            </a:r>
            <a:r>
              <a:rPr lang="en-US" altLang="tr-TR" b="1" i="1">
                <a:solidFill>
                  <a:srgbClr val="008000"/>
                </a:solidFill>
                <a:latin typeface="Helvetica" pitchFamily="34" charset="0"/>
              </a:rPr>
              <a:t>dT</a:t>
            </a:r>
            <a:r>
              <a:rPr lang="en-US" altLang="tr-TR" b="1" i="1" baseline="-25000">
                <a:solidFill>
                  <a:srgbClr val="008000"/>
                </a:solidFill>
                <a:latin typeface="Helvetica" pitchFamily="34" charset="0"/>
              </a:rPr>
              <a:t>ATM</a:t>
            </a:r>
            <a:r>
              <a:rPr lang="en-US" altLang="tr-TR" b="1" i="1">
                <a:solidFill>
                  <a:srgbClr val="008000"/>
                </a:solidFill>
                <a:latin typeface="Helvetica" pitchFamily="34" charset="0"/>
              </a:rPr>
              <a:t>/dz = </a:t>
            </a:r>
            <a:r>
              <a:rPr lang="en-US" altLang="tr-TR" b="1" i="1">
                <a:solidFill>
                  <a:srgbClr val="008000"/>
                </a:solidFill>
                <a:latin typeface="Symbol" pitchFamily="18" charset="2"/>
              </a:rPr>
              <a:t>G</a:t>
            </a:r>
            <a:r>
              <a:rPr lang="en-US" altLang="tr-TR" b="1" i="1">
                <a:latin typeface="Symbol" pitchFamily="18" charset="2"/>
              </a:rPr>
              <a:t> </a:t>
            </a:r>
            <a:r>
              <a:rPr lang="en-US" altLang="tr-TR" b="1" i="1">
                <a:latin typeface="Wingdings 3" pitchFamily="18" charset="2"/>
              </a:rPr>
              <a:t>e </a:t>
            </a:r>
            <a:r>
              <a:rPr lang="tr-TR" altLang="tr-TR" b="1">
                <a:latin typeface="Helvetica" pitchFamily="34" charset="0"/>
              </a:rPr>
              <a:t>0 kaldırma kuvveti olduğundan atmosferde bir değişim olmaz. </a:t>
            </a:r>
            <a:r>
              <a:rPr lang="en-US" altLang="tr-TR" b="1">
                <a:latin typeface="Helvetica" pitchFamily="34" charset="0"/>
              </a:rPr>
              <a:t>Atmos</a:t>
            </a:r>
            <a:r>
              <a:rPr lang="tr-TR" altLang="tr-TR" b="1">
                <a:latin typeface="Helvetica" pitchFamily="34" charset="0"/>
              </a:rPr>
              <a:t>fer nötr durumda</a:t>
            </a:r>
            <a:endParaRPr lang="en-US" altLang="tr-TR" b="1" i="1">
              <a:solidFill>
                <a:srgbClr val="008000"/>
              </a:solidFill>
              <a:latin typeface="Helvetica" pitchFamily="34" charset="0"/>
            </a:endParaRPr>
          </a:p>
          <a:p>
            <a:pPr>
              <a:buFontTx/>
              <a:buChar char="•"/>
            </a:pPr>
            <a:r>
              <a:rPr lang="en-US" altLang="tr-TR" b="1">
                <a:solidFill>
                  <a:srgbClr val="008000"/>
                </a:solidFill>
                <a:latin typeface="Helvetica" pitchFamily="34" charset="0"/>
              </a:rPr>
              <a:t> -</a:t>
            </a:r>
            <a:r>
              <a:rPr lang="en-US" altLang="tr-TR" b="1" i="1">
                <a:solidFill>
                  <a:srgbClr val="008000"/>
                </a:solidFill>
                <a:latin typeface="Helvetica" pitchFamily="34" charset="0"/>
              </a:rPr>
              <a:t>dT</a:t>
            </a:r>
            <a:r>
              <a:rPr lang="en-US" altLang="tr-TR" b="1" i="1" baseline="-25000">
                <a:solidFill>
                  <a:srgbClr val="008000"/>
                </a:solidFill>
                <a:latin typeface="Helvetica" pitchFamily="34" charset="0"/>
              </a:rPr>
              <a:t>ATM</a:t>
            </a:r>
            <a:r>
              <a:rPr lang="en-US" altLang="tr-TR" b="1" i="1">
                <a:solidFill>
                  <a:srgbClr val="008000"/>
                </a:solidFill>
                <a:latin typeface="Helvetica" pitchFamily="34" charset="0"/>
              </a:rPr>
              <a:t>/dz &lt; </a:t>
            </a:r>
            <a:r>
              <a:rPr lang="en-US" altLang="tr-TR" b="1" i="1">
                <a:solidFill>
                  <a:srgbClr val="008000"/>
                </a:solidFill>
                <a:latin typeface="Symbol" pitchFamily="18" charset="2"/>
              </a:rPr>
              <a:t>G</a:t>
            </a:r>
            <a:r>
              <a:rPr lang="en-US" altLang="tr-TR" b="1" i="1">
                <a:latin typeface="Symbol" pitchFamily="18" charset="2"/>
              </a:rPr>
              <a:t> </a:t>
            </a:r>
            <a:r>
              <a:rPr lang="en-US" altLang="tr-TR" b="1" i="1">
                <a:latin typeface="Wingdings 3" pitchFamily="18" charset="2"/>
              </a:rPr>
              <a:t>e </a:t>
            </a:r>
            <a:r>
              <a:rPr lang="tr-TR" altLang="tr-TR" b="1">
                <a:latin typeface="Helvetica" pitchFamily="34" charset="0"/>
              </a:rPr>
              <a:t>atmosfer kararlı</a:t>
            </a:r>
            <a:r>
              <a:rPr lang="en-US" altLang="tr-TR" b="1">
                <a:latin typeface="Helvetica" pitchFamily="34" charset="0"/>
              </a:rPr>
              <a:t>: </a:t>
            </a:r>
            <a:r>
              <a:rPr lang="en-US" altLang="tr-TR" b="1" i="1">
                <a:solidFill>
                  <a:srgbClr val="008000"/>
                </a:solidFill>
                <a:latin typeface="Helvetica" pitchFamily="34" charset="0"/>
              </a:rPr>
              <a:t> dT</a:t>
            </a:r>
            <a:r>
              <a:rPr lang="en-US" altLang="tr-TR" b="1" i="1" baseline="-25000">
                <a:solidFill>
                  <a:srgbClr val="008000"/>
                </a:solidFill>
                <a:latin typeface="Helvetica" pitchFamily="34" charset="0"/>
              </a:rPr>
              <a:t>ATM</a:t>
            </a:r>
            <a:r>
              <a:rPr lang="en-US" altLang="tr-TR" b="1" i="1">
                <a:solidFill>
                  <a:srgbClr val="008000"/>
                </a:solidFill>
                <a:latin typeface="Helvetica" pitchFamily="34" charset="0"/>
              </a:rPr>
              <a:t>/dz &gt; </a:t>
            </a:r>
            <a:r>
              <a:rPr lang="en-US" altLang="tr-TR" b="1">
                <a:solidFill>
                  <a:srgbClr val="008000"/>
                </a:solidFill>
                <a:latin typeface="Helvetica" pitchFamily="34" charset="0"/>
              </a:rPr>
              <a:t>0 (“</a:t>
            </a:r>
            <a:r>
              <a:rPr lang="tr-TR" altLang="tr-TR" b="1">
                <a:solidFill>
                  <a:srgbClr val="008000"/>
                </a:solidFill>
                <a:latin typeface="Helvetica" pitchFamily="34" charset="0"/>
              </a:rPr>
              <a:t>inversiyon</a:t>
            </a:r>
            <a:r>
              <a:rPr lang="en-US" altLang="tr-TR" b="1">
                <a:solidFill>
                  <a:srgbClr val="008000"/>
                </a:solidFill>
                <a:latin typeface="Helvetica" pitchFamily="34" charset="0"/>
              </a:rPr>
              <a:t>”): </a:t>
            </a:r>
            <a:r>
              <a:rPr lang="tr-TR" altLang="tr-TR" b="1">
                <a:latin typeface="Helvetica" pitchFamily="34" charset="0"/>
              </a:rPr>
              <a:t>çok kararlı</a:t>
            </a:r>
            <a:endParaRPr lang="en-US" altLang="tr-TR" b="1" i="1">
              <a:solidFill>
                <a:srgbClr val="008000"/>
              </a:solidFill>
              <a:latin typeface="Helvetica" pitchFamily="34" charset="0"/>
            </a:endParaRPr>
          </a:p>
          <a:p>
            <a:pPr>
              <a:buFontTx/>
              <a:buChar char="•"/>
            </a:pPr>
            <a:endParaRPr lang="en-US" altLang="tr-TR" b="1" i="1">
              <a:solidFill>
                <a:srgbClr val="008000"/>
              </a:solidFill>
              <a:latin typeface="Helvetica" pitchFamily="34" charset="0"/>
            </a:endParaRPr>
          </a:p>
          <a:p>
            <a:pPr>
              <a:buFontTx/>
              <a:buChar char="•"/>
            </a:pPr>
            <a:endParaRPr lang="en-US" altLang="tr-TR" b="1">
              <a:solidFill>
                <a:srgbClr val="008000"/>
              </a:solidFill>
              <a:latin typeface="Helvetica" pitchFamily="34" charset="0"/>
            </a:endParaRPr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 flipH="1">
            <a:off x="838200" y="4495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838200" y="449580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kararsız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>
            <a:off x="838200" y="3810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1877" name="Text Box 21"/>
          <p:cNvSpPr txBox="1">
            <a:spLocks noChangeArrowheads="1"/>
          </p:cNvSpPr>
          <p:nvPr/>
        </p:nvSpPr>
        <p:spPr bwMode="auto">
          <a:xfrm>
            <a:off x="838200" y="3962400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inversiyon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8382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1879" name="Text Box 23"/>
          <p:cNvSpPr txBox="1">
            <a:spLocks noChangeArrowheads="1"/>
          </p:cNvSpPr>
          <p:nvPr/>
        </p:nvSpPr>
        <p:spPr bwMode="auto">
          <a:xfrm>
            <a:off x="762000" y="3276600"/>
            <a:ext cx="213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Kararsız/değişken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1880" name="Text Box 24"/>
          <p:cNvSpPr txBox="1">
            <a:spLocks noChangeArrowheads="1"/>
          </p:cNvSpPr>
          <p:nvPr/>
        </p:nvSpPr>
        <p:spPr bwMode="auto">
          <a:xfrm>
            <a:off x="762000" y="22860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Kararlı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1881" name="Text Box 25"/>
          <p:cNvSpPr txBox="1">
            <a:spLocks noChangeArrowheads="1"/>
          </p:cNvSpPr>
          <p:nvPr/>
        </p:nvSpPr>
        <p:spPr bwMode="auto">
          <a:xfrm>
            <a:off x="684213" y="5949950"/>
            <a:ext cx="7172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>
                <a:solidFill>
                  <a:srgbClr val="FF0000"/>
                </a:solidFill>
                <a:latin typeface="Helvetica" pitchFamily="34" charset="0"/>
              </a:rPr>
              <a:t>Dikey karışma adibiyatik azalma hızına bağlı olarak gerçekleşir. </a:t>
            </a:r>
            <a:endParaRPr lang="en-US" altLang="tr-TR" b="1">
              <a:solidFill>
                <a:srgbClr val="FF0000"/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reeform 2"/>
          <p:cNvSpPr>
            <a:spLocks/>
          </p:cNvSpPr>
          <p:nvPr/>
        </p:nvSpPr>
        <p:spPr bwMode="auto">
          <a:xfrm>
            <a:off x="900113" y="1295400"/>
            <a:ext cx="8243887" cy="4510088"/>
          </a:xfrm>
          <a:custGeom>
            <a:avLst/>
            <a:gdLst>
              <a:gd name="T0" fmla="*/ 0 w 1488"/>
              <a:gd name="T1" fmla="*/ 0 h 2208"/>
              <a:gd name="T2" fmla="*/ 0 w 1488"/>
              <a:gd name="T3" fmla="*/ 2208 h 2208"/>
              <a:gd name="T4" fmla="*/ 1488 w 1488"/>
              <a:gd name="T5" fmla="*/ 2208 h 2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2208">
                <a:moveTo>
                  <a:pt x="0" y="0"/>
                </a:moveTo>
                <a:lnTo>
                  <a:pt x="0" y="2208"/>
                </a:lnTo>
                <a:lnTo>
                  <a:pt x="1488" y="220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403350" y="765175"/>
            <a:ext cx="17287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 i="1">
                <a:solidFill>
                  <a:srgbClr val="0066FF"/>
                </a:solidFill>
                <a:latin typeface="Helvetica" pitchFamily="34" charset="0"/>
              </a:rPr>
              <a:t>Gözlemlenen atmosfer sıcaklığı</a:t>
            </a:r>
            <a:endParaRPr lang="en-US" altLang="tr-TR" b="1" i="1">
              <a:solidFill>
                <a:srgbClr val="0066FF"/>
              </a:solidFill>
              <a:latin typeface="Helvetica" pitchFamily="34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79388" y="981075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 i="1">
                <a:latin typeface="Helvetica" pitchFamily="34" charset="0"/>
              </a:rPr>
              <a:t>z (m)</a:t>
            </a:r>
            <a:endParaRPr lang="en-US" altLang="tr-TR" b="1" i="1">
              <a:latin typeface="Helvetica" pitchFamily="34" charset="0"/>
            </a:endParaRP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4716463" y="4941888"/>
            <a:ext cx="17684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itchFamily="18" charset="2"/>
              <a:buChar char="G"/>
            </a:pPr>
            <a:r>
              <a:rPr lang="en-US" altLang="tr-TR" sz="1400" b="1">
                <a:solidFill>
                  <a:srgbClr val="FF0000"/>
                </a:solidFill>
                <a:latin typeface="Helvetica" pitchFamily="34" charset="0"/>
              </a:rPr>
              <a:t>= 9.8 K km</a:t>
            </a:r>
            <a:r>
              <a:rPr lang="en-US" altLang="tr-TR" sz="1400" b="1" baseline="30000">
                <a:solidFill>
                  <a:srgbClr val="FF0000"/>
                </a:solidFill>
                <a:latin typeface="Helvetica" pitchFamily="34" charset="0"/>
              </a:rPr>
              <a:t>-1</a:t>
            </a:r>
            <a:endParaRPr lang="tr-TR" altLang="tr-TR" sz="1400" b="1" baseline="30000">
              <a:solidFill>
                <a:srgbClr val="FF0000"/>
              </a:solidFill>
              <a:latin typeface="Helvetica" pitchFamily="34" charset="0"/>
            </a:endParaRPr>
          </a:p>
          <a:p>
            <a:pPr>
              <a:buFont typeface="Symbol" pitchFamily="18" charset="2"/>
              <a:buNone/>
            </a:pPr>
            <a:r>
              <a:rPr lang="tr-TR" altLang="tr-TR" sz="1400" b="1">
                <a:solidFill>
                  <a:srgbClr val="FF0000"/>
                </a:solidFill>
                <a:latin typeface="Helvetica" pitchFamily="34" charset="0"/>
              </a:rPr>
              <a:t>Kuru hava sıcaklık azalma hızı</a:t>
            </a:r>
            <a:endParaRPr lang="en-US" altLang="tr-TR" sz="1400" b="1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1042988" y="53736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40 C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2987675" y="260350"/>
            <a:ext cx="262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/>
              <a:t>Kararsız Atmosfer</a:t>
            </a: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5003800" y="4005263"/>
            <a:ext cx="1576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1200" b="1">
                <a:latin typeface="Helvetica" pitchFamily="34" charset="0"/>
              </a:rPr>
              <a:t>Yükselen hava çevresindeki havadan 2 C daha sıcak.</a:t>
            </a:r>
            <a:endParaRPr lang="en-US" altLang="tr-TR" sz="1200" b="1" baseline="-25000">
              <a:latin typeface="Helvetica" pitchFamily="34" charset="0"/>
            </a:endParaRPr>
          </a:p>
        </p:txBody>
      </p:sp>
      <p:sp>
        <p:nvSpPr>
          <p:cNvPr id="124943" name="Line 15"/>
          <p:cNvSpPr>
            <a:spLocks noChangeShapeType="1"/>
          </p:cNvSpPr>
          <p:nvPr/>
        </p:nvSpPr>
        <p:spPr bwMode="auto">
          <a:xfrm flipH="1">
            <a:off x="827088" y="4292600"/>
            <a:ext cx="3733800" cy="58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179388" y="4005263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1000     28 C 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4945" name="Line 17"/>
          <p:cNvSpPr>
            <a:spLocks noChangeShapeType="1"/>
          </p:cNvSpPr>
          <p:nvPr/>
        </p:nvSpPr>
        <p:spPr bwMode="auto">
          <a:xfrm>
            <a:off x="900113" y="3141663"/>
            <a:ext cx="29511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179388" y="27813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 2000     16 C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4947" name="Line 19"/>
          <p:cNvSpPr>
            <a:spLocks noChangeShapeType="1"/>
          </p:cNvSpPr>
          <p:nvPr/>
        </p:nvSpPr>
        <p:spPr bwMode="auto">
          <a:xfrm>
            <a:off x="900113" y="20605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250825" y="1773238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3000     4 C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827088" y="587692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>
                <a:solidFill>
                  <a:srgbClr val="FF0000"/>
                </a:solidFill>
                <a:latin typeface="Helvetica" pitchFamily="34" charset="0"/>
              </a:rPr>
              <a:t>Yüzey</a:t>
            </a:r>
            <a:endParaRPr lang="en-US" altLang="tr-TR" b="1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24952" name="Oval 24"/>
          <p:cNvSpPr>
            <a:spLocks noChangeArrowheads="1"/>
          </p:cNvSpPr>
          <p:nvPr/>
        </p:nvSpPr>
        <p:spPr bwMode="auto">
          <a:xfrm>
            <a:off x="3924300" y="5300663"/>
            <a:ext cx="935038" cy="576262"/>
          </a:xfrm>
          <a:prstGeom prst="ellipse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50000">
                <a:srgbClr val="DDDDDD">
                  <a:alpha val="0"/>
                </a:srgbClr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40 C</a:t>
            </a:r>
          </a:p>
        </p:txBody>
      </p:sp>
      <p:sp>
        <p:nvSpPr>
          <p:cNvPr id="124953" name="Oval 25"/>
          <p:cNvSpPr>
            <a:spLocks noChangeArrowheads="1"/>
          </p:cNvSpPr>
          <p:nvPr/>
        </p:nvSpPr>
        <p:spPr bwMode="auto">
          <a:xfrm>
            <a:off x="3851275" y="4005263"/>
            <a:ext cx="1079500" cy="792162"/>
          </a:xfrm>
          <a:prstGeom prst="ellipse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50000">
                <a:srgbClr val="DDDDDD">
                  <a:alpha val="0"/>
                </a:srgbClr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30 C</a:t>
            </a:r>
          </a:p>
        </p:txBody>
      </p:sp>
      <p:sp>
        <p:nvSpPr>
          <p:cNvPr id="124954" name="Oval 26"/>
          <p:cNvSpPr>
            <a:spLocks noChangeArrowheads="1"/>
          </p:cNvSpPr>
          <p:nvPr/>
        </p:nvSpPr>
        <p:spPr bwMode="auto">
          <a:xfrm>
            <a:off x="3635375" y="2492375"/>
            <a:ext cx="1511300" cy="1223963"/>
          </a:xfrm>
          <a:prstGeom prst="ellipse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50000">
                <a:srgbClr val="DDDDDD">
                  <a:alpha val="0"/>
                </a:srgbClr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20 C</a:t>
            </a:r>
          </a:p>
        </p:txBody>
      </p:sp>
      <p:sp>
        <p:nvSpPr>
          <p:cNvPr id="124955" name="Line 27"/>
          <p:cNvSpPr>
            <a:spLocks noChangeShapeType="1"/>
          </p:cNvSpPr>
          <p:nvPr/>
        </p:nvSpPr>
        <p:spPr bwMode="auto">
          <a:xfrm flipV="1">
            <a:off x="442753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4956" name="Line 28"/>
          <p:cNvSpPr>
            <a:spLocks noChangeShapeType="1"/>
          </p:cNvSpPr>
          <p:nvPr/>
        </p:nvSpPr>
        <p:spPr bwMode="auto">
          <a:xfrm flipV="1">
            <a:off x="4427538" y="37163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4957" name="Line 29"/>
          <p:cNvSpPr>
            <a:spLocks noChangeShapeType="1"/>
          </p:cNvSpPr>
          <p:nvPr/>
        </p:nvSpPr>
        <p:spPr bwMode="auto">
          <a:xfrm>
            <a:off x="1331913" y="105251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5148263" y="2565400"/>
            <a:ext cx="15763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1200" b="1">
                <a:latin typeface="Helvetica" pitchFamily="34" charset="0"/>
              </a:rPr>
              <a:t>Yükselen hava çevresindeki havadan 4 C daha sıcak.</a:t>
            </a:r>
            <a:endParaRPr lang="en-US" altLang="tr-TR" sz="1200" b="1" baseline="-25000">
              <a:latin typeface="Helvetica" pitchFamily="34" charset="0"/>
            </a:endParaRPr>
          </a:p>
        </p:txBody>
      </p:sp>
      <p:sp>
        <p:nvSpPr>
          <p:cNvPr id="124959" name="Line 31"/>
          <p:cNvSpPr>
            <a:spLocks noChangeShapeType="1"/>
          </p:cNvSpPr>
          <p:nvPr/>
        </p:nvSpPr>
        <p:spPr bwMode="auto">
          <a:xfrm flipV="1">
            <a:off x="4356100" y="18446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4960" name="Line 32"/>
          <p:cNvSpPr>
            <a:spLocks noChangeShapeType="1"/>
          </p:cNvSpPr>
          <p:nvPr/>
        </p:nvSpPr>
        <p:spPr bwMode="auto">
          <a:xfrm flipH="1">
            <a:off x="6659563" y="908050"/>
            <a:ext cx="0" cy="4870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4961" name="Text Box 33"/>
          <p:cNvSpPr txBox="1">
            <a:spLocks noChangeArrowheads="1"/>
          </p:cNvSpPr>
          <p:nvPr/>
        </p:nvSpPr>
        <p:spPr bwMode="auto">
          <a:xfrm>
            <a:off x="3779838" y="1268413"/>
            <a:ext cx="1944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Kararsız Atmosfer</a:t>
            </a:r>
          </a:p>
        </p:txBody>
      </p:sp>
      <p:sp>
        <p:nvSpPr>
          <p:cNvPr id="124962" name="Text Box 34"/>
          <p:cNvSpPr txBox="1">
            <a:spLocks noChangeArrowheads="1"/>
          </p:cNvSpPr>
          <p:nvPr/>
        </p:nvSpPr>
        <p:spPr bwMode="auto">
          <a:xfrm>
            <a:off x="6588125" y="5876925"/>
            <a:ext cx="25558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 0   10   20     30     40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 (</a:t>
            </a:r>
            <a:r>
              <a:rPr lang="tr-TR" altLang="tr-TR">
                <a:cs typeface="Arial" charset="0"/>
              </a:rPr>
              <a:t>˚</a:t>
            </a:r>
            <a:r>
              <a:rPr lang="tr-TR" altLang="tr-TR"/>
              <a:t>C )</a:t>
            </a:r>
          </a:p>
        </p:txBody>
      </p:sp>
      <p:sp>
        <p:nvSpPr>
          <p:cNvPr id="124963" name="Line 35"/>
          <p:cNvSpPr>
            <a:spLocks noChangeShapeType="1"/>
          </p:cNvSpPr>
          <p:nvPr/>
        </p:nvSpPr>
        <p:spPr bwMode="auto">
          <a:xfrm flipH="1" flipV="1">
            <a:off x="7308850" y="2997200"/>
            <a:ext cx="1511300" cy="2808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4964" name="Line 36"/>
          <p:cNvSpPr>
            <a:spLocks noChangeShapeType="1"/>
          </p:cNvSpPr>
          <p:nvPr/>
        </p:nvSpPr>
        <p:spPr bwMode="auto">
          <a:xfrm flipH="1" flipV="1">
            <a:off x="7092950" y="3068638"/>
            <a:ext cx="1727200" cy="27368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4965" name="Rectangle 37"/>
          <p:cNvSpPr>
            <a:spLocks noChangeArrowheads="1"/>
          </p:cNvSpPr>
          <p:nvPr/>
        </p:nvSpPr>
        <p:spPr bwMode="auto">
          <a:xfrm>
            <a:off x="7524750" y="2924175"/>
            <a:ext cx="12303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itchFamily="18" charset="2"/>
              <a:buChar char="G"/>
            </a:pPr>
            <a:r>
              <a:rPr lang="en-US" altLang="tr-TR" sz="1600" b="1">
                <a:solidFill>
                  <a:srgbClr val="FF0000"/>
                </a:solidFill>
              </a:rPr>
              <a:t>= </a:t>
            </a:r>
            <a:r>
              <a:rPr lang="tr-TR" altLang="tr-TR" sz="1600" b="1">
                <a:solidFill>
                  <a:srgbClr val="FF0000"/>
                </a:solidFill>
              </a:rPr>
              <a:t>10 C</a:t>
            </a:r>
            <a:r>
              <a:rPr lang="en-US" altLang="tr-TR" sz="1600" b="1">
                <a:solidFill>
                  <a:srgbClr val="FF0000"/>
                </a:solidFill>
              </a:rPr>
              <a:t> km</a:t>
            </a:r>
            <a:r>
              <a:rPr lang="en-US" altLang="tr-TR" sz="1600" b="1" baseline="30000">
                <a:solidFill>
                  <a:srgbClr val="FF0000"/>
                </a:solidFill>
              </a:rPr>
              <a:t>-1</a:t>
            </a:r>
            <a:endParaRPr lang="tr-TR" altLang="tr-TR" sz="1600" b="1" baseline="30000">
              <a:solidFill>
                <a:srgbClr val="FF0000"/>
              </a:solidFill>
            </a:endParaRPr>
          </a:p>
        </p:txBody>
      </p:sp>
      <p:sp>
        <p:nvSpPr>
          <p:cNvPr id="124966" name="Rectangle 38"/>
          <p:cNvSpPr>
            <a:spLocks noChangeArrowheads="1"/>
          </p:cNvSpPr>
          <p:nvPr/>
        </p:nvSpPr>
        <p:spPr bwMode="auto">
          <a:xfrm>
            <a:off x="6804025" y="4221163"/>
            <a:ext cx="12303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tr-TR" altLang="tr-TR" sz="1600" b="1">
                <a:solidFill>
                  <a:srgbClr val="FF0000"/>
                </a:solidFill>
              </a:rPr>
              <a:t>dT/dz=</a:t>
            </a:r>
          </a:p>
          <a:p>
            <a:pPr>
              <a:buFont typeface="Symbol" pitchFamily="18" charset="2"/>
              <a:buNone/>
            </a:pPr>
            <a:r>
              <a:rPr lang="tr-TR" altLang="tr-TR" sz="1600" b="1">
                <a:solidFill>
                  <a:srgbClr val="FF0000"/>
                </a:solidFill>
              </a:rPr>
              <a:t>12 C km</a:t>
            </a:r>
            <a:r>
              <a:rPr lang="tr-TR" altLang="tr-TR" sz="1600" b="1" baseline="30000">
                <a:solidFill>
                  <a:srgbClr val="FF0000"/>
                </a:solidFill>
              </a:rPr>
              <a:t>-1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reeform 2"/>
          <p:cNvSpPr>
            <a:spLocks/>
          </p:cNvSpPr>
          <p:nvPr/>
        </p:nvSpPr>
        <p:spPr bwMode="auto">
          <a:xfrm>
            <a:off x="900113" y="1295400"/>
            <a:ext cx="8243887" cy="4510088"/>
          </a:xfrm>
          <a:custGeom>
            <a:avLst/>
            <a:gdLst>
              <a:gd name="T0" fmla="*/ 0 w 1488"/>
              <a:gd name="T1" fmla="*/ 0 h 2208"/>
              <a:gd name="T2" fmla="*/ 0 w 1488"/>
              <a:gd name="T3" fmla="*/ 2208 h 2208"/>
              <a:gd name="T4" fmla="*/ 1488 w 1488"/>
              <a:gd name="T5" fmla="*/ 2208 h 2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2208">
                <a:moveTo>
                  <a:pt x="0" y="0"/>
                </a:moveTo>
                <a:lnTo>
                  <a:pt x="0" y="2208"/>
                </a:lnTo>
                <a:lnTo>
                  <a:pt x="1488" y="220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476375" y="1844675"/>
            <a:ext cx="17287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 i="1">
                <a:solidFill>
                  <a:srgbClr val="0066FF"/>
                </a:solidFill>
                <a:latin typeface="Helvetica" pitchFamily="34" charset="0"/>
              </a:rPr>
              <a:t>Gözlemlenen atmosfer sıcaklığı</a:t>
            </a:r>
            <a:endParaRPr lang="en-US" altLang="tr-TR" b="1" i="1">
              <a:solidFill>
                <a:srgbClr val="0066FF"/>
              </a:solidFill>
              <a:latin typeface="Helvetica" pitchFamily="34" charset="0"/>
            </a:endParaRP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179388" y="981075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 i="1">
                <a:latin typeface="Helvetica" pitchFamily="34" charset="0"/>
              </a:rPr>
              <a:t>z (m)</a:t>
            </a:r>
            <a:endParaRPr lang="en-US" altLang="tr-TR" b="1" i="1">
              <a:latin typeface="Helvetica" pitchFamily="34" charset="0"/>
            </a:endParaRP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4716463" y="4941888"/>
            <a:ext cx="17684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itchFamily="18" charset="2"/>
              <a:buChar char="G"/>
            </a:pPr>
            <a:r>
              <a:rPr lang="en-US" altLang="tr-TR" sz="1400" b="1">
                <a:solidFill>
                  <a:srgbClr val="FF0000"/>
                </a:solidFill>
                <a:latin typeface="Helvetica" pitchFamily="34" charset="0"/>
              </a:rPr>
              <a:t>= </a:t>
            </a:r>
            <a:r>
              <a:rPr lang="tr-TR" altLang="tr-TR" sz="1400" b="1">
                <a:solidFill>
                  <a:srgbClr val="FF0000"/>
                </a:solidFill>
                <a:latin typeface="Helvetica" pitchFamily="34" charset="0"/>
              </a:rPr>
              <a:t>10</a:t>
            </a:r>
            <a:r>
              <a:rPr lang="en-US" altLang="tr-TR" sz="1400" b="1">
                <a:solidFill>
                  <a:srgbClr val="FF0000"/>
                </a:solidFill>
                <a:latin typeface="Helvetica" pitchFamily="34" charset="0"/>
              </a:rPr>
              <a:t> K km</a:t>
            </a:r>
            <a:r>
              <a:rPr lang="en-US" altLang="tr-TR" sz="1400" b="1" baseline="30000">
                <a:solidFill>
                  <a:srgbClr val="FF0000"/>
                </a:solidFill>
                <a:latin typeface="Helvetica" pitchFamily="34" charset="0"/>
              </a:rPr>
              <a:t>-1</a:t>
            </a:r>
            <a:endParaRPr lang="tr-TR" altLang="tr-TR" sz="1400" b="1" baseline="30000">
              <a:solidFill>
                <a:srgbClr val="FF0000"/>
              </a:solidFill>
              <a:latin typeface="Helvetica" pitchFamily="34" charset="0"/>
            </a:endParaRPr>
          </a:p>
          <a:p>
            <a:pPr>
              <a:buFont typeface="Symbol" pitchFamily="18" charset="2"/>
              <a:buNone/>
            </a:pPr>
            <a:r>
              <a:rPr lang="tr-TR" altLang="tr-TR" sz="1400" b="1">
                <a:solidFill>
                  <a:srgbClr val="FF0000"/>
                </a:solidFill>
                <a:latin typeface="Helvetica" pitchFamily="34" charset="0"/>
              </a:rPr>
              <a:t>Kuru hava sıcaklık azalma hızı</a:t>
            </a:r>
            <a:endParaRPr lang="en-US" altLang="tr-TR" sz="1400" b="1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042988" y="53736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25 C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2987675" y="260350"/>
            <a:ext cx="238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/>
              <a:t>Kararlı Atmosfer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5003800" y="4005263"/>
            <a:ext cx="1576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1200" b="1">
                <a:latin typeface="Helvetica" pitchFamily="34" charset="0"/>
              </a:rPr>
              <a:t>Yükselen hava çevresindeki havadan 5 C daha soğuk.</a:t>
            </a:r>
            <a:endParaRPr lang="en-US" altLang="tr-TR" sz="1200" b="1" baseline="-25000">
              <a:latin typeface="Helvetica" pitchFamily="34" charset="0"/>
            </a:endParaRPr>
          </a:p>
        </p:txBody>
      </p:sp>
      <p:sp>
        <p:nvSpPr>
          <p:cNvPr id="126985" name="Line 9"/>
          <p:cNvSpPr>
            <a:spLocks noChangeShapeType="1"/>
          </p:cNvSpPr>
          <p:nvPr/>
        </p:nvSpPr>
        <p:spPr bwMode="auto">
          <a:xfrm flipH="1">
            <a:off x="827088" y="4292600"/>
            <a:ext cx="3733800" cy="58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179388" y="4005263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1000     20 C 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>
            <a:off x="900113" y="3141663"/>
            <a:ext cx="29511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179388" y="27813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 2000     16 C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827088" y="587692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>
                <a:solidFill>
                  <a:srgbClr val="FF0000"/>
                </a:solidFill>
                <a:latin typeface="Helvetica" pitchFamily="34" charset="0"/>
              </a:rPr>
              <a:t>Yüzey</a:t>
            </a:r>
            <a:endParaRPr lang="en-US" altLang="tr-TR" b="1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26992" name="Oval 16"/>
          <p:cNvSpPr>
            <a:spLocks noChangeArrowheads="1"/>
          </p:cNvSpPr>
          <p:nvPr/>
        </p:nvSpPr>
        <p:spPr bwMode="auto">
          <a:xfrm>
            <a:off x="3924300" y="5300663"/>
            <a:ext cx="935038" cy="576262"/>
          </a:xfrm>
          <a:prstGeom prst="ellipse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50000">
                <a:srgbClr val="DDDDDD">
                  <a:alpha val="0"/>
                </a:srgbClr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25 C</a:t>
            </a:r>
          </a:p>
        </p:txBody>
      </p:sp>
      <p:sp>
        <p:nvSpPr>
          <p:cNvPr id="126993" name="Oval 17"/>
          <p:cNvSpPr>
            <a:spLocks noChangeArrowheads="1"/>
          </p:cNvSpPr>
          <p:nvPr/>
        </p:nvSpPr>
        <p:spPr bwMode="auto">
          <a:xfrm>
            <a:off x="3851275" y="4005263"/>
            <a:ext cx="1079500" cy="792162"/>
          </a:xfrm>
          <a:prstGeom prst="ellipse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50000">
                <a:srgbClr val="DDDDDD">
                  <a:alpha val="0"/>
                </a:srgbClr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15 C</a:t>
            </a:r>
          </a:p>
        </p:txBody>
      </p:sp>
      <p:sp>
        <p:nvSpPr>
          <p:cNvPr id="126995" name="Line 19"/>
          <p:cNvSpPr>
            <a:spLocks noChangeShapeType="1"/>
          </p:cNvSpPr>
          <p:nvPr/>
        </p:nvSpPr>
        <p:spPr bwMode="auto">
          <a:xfrm flipV="1">
            <a:off x="442753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133191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 flipH="1">
            <a:off x="6659563" y="908050"/>
            <a:ext cx="0" cy="4870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7001" name="Text Box 25"/>
          <p:cNvSpPr txBox="1">
            <a:spLocks noChangeArrowheads="1"/>
          </p:cNvSpPr>
          <p:nvPr/>
        </p:nvSpPr>
        <p:spPr bwMode="auto">
          <a:xfrm>
            <a:off x="3708400" y="3068638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KararlıAtmosfer</a:t>
            </a:r>
          </a:p>
        </p:txBody>
      </p:sp>
      <p:sp>
        <p:nvSpPr>
          <p:cNvPr id="127002" name="Text Box 26"/>
          <p:cNvSpPr txBox="1">
            <a:spLocks noChangeArrowheads="1"/>
          </p:cNvSpPr>
          <p:nvPr/>
        </p:nvSpPr>
        <p:spPr bwMode="auto">
          <a:xfrm>
            <a:off x="6588125" y="5876925"/>
            <a:ext cx="25558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 0   10   20     30     40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 (</a:t>
            </a:r>
            <a:r>
              <a:rPr lang="tr-TR" altLang="tr-TR">
                <a:cs typeface="Arial" charset="0"/>
              </a:rPr>
              <a:t>˚</a:t>
            </a:r>
            <a:r>
              <a:rPr lang="tr-TR" altLang="tr-TR"/>
              <a:t>C )</a:t>
            </a:r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 flipH="1" flipV="1">
            <a:off x="7308850" y="2997200"/>
            <a:ext cx="1511300" cy="2808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7004" name="Line 28"/>
          <p:cNvSpPr>
            <a:spLocks noChangeShapeType="1"/>
          </p:cNvSpPr>
          <p:nvPr/>
        </p:nvSpPr>
        <p:spPr bwMode="auto">
          <a:xfrm flipH="1" flipV="1">
            <a:off x="7596188" y="2924175"/>
            <a:ext cx="1223962" cy="288131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7005" name="Rectangle 29"/>
          <p:cNvSpPr>
            <a:spLocks noChangeArrowheads="1"/>
          </p:cNvSpPr>
          <p:nvPr/>
        </p:nvSpPr>
        <p:spPr bwMode="auto">
          <a:xfrm>
            <a:off x="6659563" y="3933825"/>
            <a:ext cx="12303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itchFamily="18" charset="2"/>
              <a:buChar char="G"/>
            </a:pPr>
            <a:r>
              <a:rPr lang="en-US" altLang="tr-TR" sz="1600" b="1">
                <a:solidFill>
                  <a:srgbClr val="FF0000"/>
                </a:solidFill>
              </a:rPr>
              <a:t>= </a:t>
            </a:r>
            <a:r>
              <a:rPr lang="tr-TR" altLang="tr-TR" sz="1600" b="1">
                <a:solidFill>
                  <a:srgbClr val="FF0000"/>
                </a:solidFill>
              </a:rPr>
              <a:t>10 C</a:t>
            </a:r>
            <a:r>
              <a:rPr lang="en-US" altLang="tr-TR" sz="1600" b="1">
                <a:solidFill>
                  <a:srgbClr val="FF0000"/>
                </a:solidFill>
              </a:rPr>
              <a:t> km</a:t>
            </a:r>
            <a:r>
              <a:rPr lang="en-US" altLang="tr-TR" sz="1600" b="1" baseline="30000">
                <a:solidFill>
                  <a:srgbClr val="FF0000"/>
                </a:solidFill>
              </a:rPr>
              <a:t>-1</a:t>
            </a:r>
            <a:endParaRPr lang="tr-TR" altLang="tr-TR" sz="1600" b="1" baseline="30000">
              <a:solidFill>
                <a:srgbClr val="FF0000"/>
              </a:solidFill>
            </a:endParaRPr>
          </a:p>
        </p:txBody>
      </p:sp>
      <p:sp>
        <p:nvSpPr>
          <p:cNvPr id="127006" name="Rectangle 30"/>
          <p:cNvSpPr>
            <a:spLocks noChangeArrowheads="1"/>
          </p:cNvSpPr>
          <p:nvPr/>
        </p:nvSpPr>
        <p:spPr bwMode="auto">
          <a:xfrm>
            <a:off x="7524750" y="2349500"/>
            <a:ext cx="12303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tr-TR" altLang="tr-TR" sz="1600" b="1">
                <a:solidFill>
                  <a:srgbClr val="FF0000"/>
                </a:solidFill>
              </a:rPr>
              <a:t>dT/dz=</a:t>
            </a:r>
          </a:p>
          <a:p>
            <a:pPr>
              <a:buFont typeface="Symbol" pitchFamily="18" charset="2"/>
              <a:buNone/>
            </a:pPr>
            <a:r>
              <a:rPr lang="tr-TR" altLang="tr-TR" sz="1600" b="1">
                <a:solidFill>
                  <a:srgbClr val="FF0000"/>
                </a:solidFill>
              </a:rPr>
              <a:t>5 C km</a:t>
            </a:r>
            <a:r>
              <a:rPr lang="tr-TR" altLang="tr-TR" sz="1600" b="1" baseline="3000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27007" name="Line 31"/>
          <p:cNvSpPr>
            <a:spLocks noChangeShapeType="1"/>
          </p:cNvSpPr>
          <p:nvPr/>
        </p:nvSpPr>
        <p:spPr bwMode="auto">
          <a:xfrm>
            <a:off x="4356100" y="479742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304800" y="228600"/>
            <a:ext cx="8370888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tr-TR" altLang="tr-TR" sz="2400"/>
              <a:t>Sıcaklık Azalma Hızı</a:t>
            </a:r>
            <a:endParaRPr lang="en-US" altLang="tr-TR" sz="2400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611188" y="1125538"/>
            <a:ext cx="8001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tr-TR" altLang="tr-TR" sz="1600"/>
              <a:t>Adibiyatik olarak bırakılmış bir atmosfer ilk durumu ne olursa olsun sonunda dengede nötr hale </a:t>
            </a:r>
            <a:r>
              <a:rPr lang="en-US" altLang="tr-TR" sz="1600"/>
              <a:t>(-</a:t>
            </a:r>
            <a:r>
              <a:rPr lang="en-US" altLang="tr-TR" sz="1600" i="1"/>
              <a:t>dT/dz = </a:t>
            </a:r>
            <a:r>
              <a:rPr lang="en-US" altLang="tr-TR" sz="1600" i="1">
                <a:latin typeface="Symbol" pitchFamily="18" charset="2"/>
              </a:rPr>
              <a:t>G </a:t>
            </a:r>
            <a:r>
              <a:rPr lang="en-US" altLang="tr-TR" sz="1600">
                <a:latin typeface="Symbol" pitchFamily="18" charset="2"/>
              </a:rPr>
              <a:t>) </a:t>
            </a:r>
            <a:r>
              <a:rPr lang="tr-TR" altLang="tr-TR" sz="1600"/>
              <a:t>gelmeye meyillidir. </a:t>
            </a:r>
          </a:p>
          <a:p>
            <a:r>
              <a:rPr lang="tr-TR" altLang="tr-TR" sz="1600"/>
              <a:t>Güneşten gelen ısı ulaşılan dengeyi bozar ve kararsız bir atmosfer yaratır. </a:t>
            </a:r>
            <a:endParaRPr lang="en-US" altLang="tr-TR" sz="1600"/>
          </a:p>
        </p:txBody>
      </p:sp>
      <p:sp>
        <p:nvSpPr>
          <p:cNvPr id="122886" name="Freeform 6"/>
          <p:cNvSpPr>
            <a:spLocks/>
          </p:cNvSpPr>
          <p:nvPr/>
        </p:nvSpPr>
        <p:spPr bwMode="auto">
          <a:xfrm>
            <a:off x="609600" y="3048000"/>
            <a:ext cx="1600200" cy="1676400"/>
          </a:xfrm>
          <a:custGeom>
            <a:avLst/>
            <a:gdLst>
              <a:gd name="T0" fmla="*/ 0 w 1008"/>
              <a:gd name="T1" fmla="*/ 0 h 1056"/>
              <a:gd name="T2" fmla="*/ 0 w 1008"/>
              <a:gd name="T3" fmla="*/ 1056 h 1056"/>
              <a:gd name="T4" fmla="*/ 1008 w 1008"/>
              <a:gd name="T5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056">
                <a:moveTo>
                  <a:pt x="0" y="0"/>
                </a:moveTo>
                <a:lnTo>
                  <a:pt x="0" y="1056"/>
                </a:lnTo>
                <a:lnTo>
                  <a:pt x="1008" y="1056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>
            <a:off x="838200" y="3352800"/>
            <a:ext cx="838200" cy="1371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457200" y="4876800"/>
            <a:ext cx="241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Başlangıçtaki Denge</a:t>
            </a:r>
          </a:p>
          <a:p>
            <a:r>
              <a:rPr lang="tr-TR" altLang="tr-TR" b="1">
                <a:latin typeface="Helvetica" pitchFamily="34" charset="0"/>
              </a:rPr>
              <a:t>Hali</a:t>
            </a:r>
            <a:r>
              <a:rPr lang="en-US" altLang="tr-TR" b="1">
                <a:latin typeface="Helvetica" pitchFamily="34" charset="0"/>
              </a:rPr>
              <a:t>: - </a:t>
            </a:r>
            <a:r>
              <a:rPr lang="en-US" altLang="tr-TR" b="1" i="1">
                <a:latin typeface="Helvetica" pitchFamily="34" charset="0"/>
              </a:rPr>
              <a:t>dT/dz = </a:t>
            </a:r>
            <a:r>
              <a:rPr lang="en-US" altLang="tr-TR" b="1" i="1">
                <a:latin typeface="Symbol" pitchFamily="18" charset="2"/>
              </a:rPr>
              <a:t>G</a:t>
            </a:r>
            <a:r>
              <a:rPr lang="en-US" altLang="tr-TR" b="1" i="1">
                <a:solidFill>
                  <a:schemeClr val="accent2"/>
                </a:solidFill>
                <a:latin typeface="Symbol" pitchFamily="18" charset="2"/>
              </a:rPr>
              <a:t> </a:t>
            </a: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609600" y="2819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400" b="1" i="1">
                <a:latin typeface="Helvetica" pitchFamily="34" charset="0"/>
              </a:rPr>
              <a:t>z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1828800" y="4267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400" b="1" i="1">
                <a:latin typeface="Helvetica" pitchFamily="34" charset="0"/>
              </a:rPr>
              <a:t>T</a:t>
            </a:r>
          </a:p>
        </p:txBody>
      </p:sp>
      <p:sp>
        <p:nvSpPr>
          <p:cNvPr id="122891" name="Freeform 11"/>
          <p:cNvSpPr>
            <a:spLocks/>
          </p:cNvSpPr>
          <p:nvPr/>
        </p:nvSpPr>
        <p:spPr bwMode="auto">
          <a:xfrm>
            <a:off x="3276600" y="3048000"/>
            <a:ext cx="1600200" cy="1676400"/>
          </a:xfrm>
          <a:custGeom>
            <a:avLst/>
            <a:gdLst>
              <a:gd name="T0" fmla="*/ 0 w 1008"/>
              <a:gd name="T1" fmla="*/ 0 h 1056"/>
              <a:gd name="T2" fmla="*/ 0 w 1008"/>
              <a:gd name="T3" fmla="*/ 1056 h 1056"/>
              <a:gd name="T4" fmla="*/ 1008 w 1008"/>
              <a:gd name="T5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056">
                <a:moveTo>
                  <a:pt x="0" y="0"/>
                </a:moveTo>
                <a:lnTo>
                  <a:pt x="0" y="1056"/>
                </a:lnTo>
                <a:lnTo>
                  <a:pt x="1008" y="1056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3276600" y="2819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400" b="1" i="1">
                <a:latin typeface="Helvetica" pitchFamily="34" charset="0"/>
              </a:rPr>
              <a:t>z</a:t>
            </a:r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4495800" y="4267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400" b="1" i="1">
                <a:latin typeface="Helvetica" pitchFamily="34" charset="0"/>
              </a:rPr>
              <a:t>T</a:t>
            </a:r>
          </a:p>
        </p:txBody>
      </p:sp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3184525" y="4913313"/>
            <a:ext cx="286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Yüzey ısınması</a:t>
            </a:r>
            <a:r>
              <a:rPr lang="en-US" altLang="tr-TR" b="1">
                <a:latin typeface="Helvetica" pitchFamily="34" charset="0"/>
              </a:rPr>
              <a:t>: </a:t>
            </a:r>
            <a:r>
              <a:rPr lang="tr-TR" altLang="tr-TR" b="1">
                <a:latin typeface="Helvetica" pitchFamily="34" charset="0"/>
              </a:rPr>
              <a:t>Kararsız</a:t>
            </a:r>
          </a:p>
          <a:p>
            <a:r>
              <a:rPr lang="tr-TR" altLang="tr-TR" b="1">
                <a:latin typeface="Helvetica" pitchFamily="34" charset="0"/>
              </a:rPr>
              <a:t>atmosfer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2895" name="Line 15"/>
          <p:cNvSpPr>
            <a:spLocks noChangeShapeType="1"/>
          </p:cNvSpPr>
          <p:nvPr/>
        </p:nvSpPr>
        <p:spPr bwMode="auto">
          <a:xfrm>
            <a:off x="3779838" y="3357563"/>
            <a:ext cx="8382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896" name="Line 16"/>
          <p:cNvSpPr>
            <a:spLocks noChangeShapeType="1"/>
          </p:cNvSpPr>
          <p:nvPr/>
        </p:nvSpPr>
        <p:spPr bwMode="auto">
          <a:xfrm flipH="1" flipV="1">
            <a:off x="3492500" y="3357563"/>
            <a:ext cx="1143000" cy="1371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1203325" y="3541713"/>
            <a:ext cx="679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b="1">
                <a:solidFill>
                  <a:schemeClr val="accent2"/>
                </a:solidFill>
                <a:latin typeface="Helvetica" pitchFamily="34" charset="0"/>
              </a:rPr>
              <a:t>ATM</a:t>
            </a:r>
          </a:p>
          <a:p>
            <a:r>
              <a:rPr lang="en-US" altLang="tr-TR" b="1">
                <a:solidFill>
                  <a:schemeClr val="accent2"/>
                </a:solidFill>
                <a:latin typeface="Helvetica" pitchFamily="34" charset="0"/>
              </a:rPr>
              <a:t>  </a:t>
            </a:r>
            <a:r>
              <a:rPr lang="en-US" altLang="tr-TR" b="1">
                <a:solidFill>
                  <a:srgbClr val="FF0000"/>
                </a:solidFill>
                <a:latin typeface="Symbol" pitchFamily="18" charset="2"/>
              </a:rPr>
              <a:t>G</a:t>
            </a:r>
            <a:endParaRPr lang="en-US" altLang="tr-TR" b="1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3924300" y="3141663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b="1">
                <a:solidFill>
                  <a:srgbClr val="FF0000"/>
                </a:solidFill>
                <a:latin typeface="Symbol" pitchFamily="18" charset="2"/>
              </a:rPr>
              <a:t>G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3492500" y="39338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b="1">
                <a:solidFill>
                  <a:schemeClr val="accent2"/>
                </a:solidFill>
                <a:latin typeface="Helvetica" pitchFamily="34" charset="0"/>
              </a:rPr>
              <a:t>ATM</a:t>
            </a:r>
          </a:p>
        </p:txBody>
      </p:sp>
      <p:sp>
        <p:nvSpPr>
          <p:cNvPr id="122900" name="Freeform 20"/>
          <p:cNvSpPr>
            <a:spLocks/>
          </p:cNvSpPr>
          <p:nvPr/>
        </p:nvSpPr>
        <p:spPr bwMode="auto">
          <a:xfrm>
            <a:off x="6553200" y="3048000"/>
            <a:ext cx="1600200" cy="1676400"/>
          </a:xfrm>
          <a:custGeom>
            <a:avLst/>
            <a:gdLst>
              <a:gd name="T0" fmla="*/ 0 w 1008"/>
              <a:gd name="T1" fmla="*/ 0 h 1056"/>
              <a:gd name="T2" fmla="*/ 0 w 1008"/>
              <a:gd name="T3" fmla="*/ 1056 h 1056"/>
              <a:gd name="T4" fmla="*/ 1008 w 1008"/>
              <a:gd name="T5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056">
                <a:moveTo>
                  <a:pt x="0" y="0"/>
                </a:moveTo>
                <a:lnTo>
                  <a:pt x="0" y="1056"/>
                </a:lnTo>
                <a:lnTo>
                  <a:pt x="1008" y="1056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01" name="Line 21"/>
          <p:cNvSpPr>
            <a:spLocks noChangeShapeType="1"/>
          </p:cNvSpPr>
          <p:nvPr/>
        </p:nvSpPr>
        <p:spPr bwMode="auto">
          <a:xfrm>
            <a:off x="6781800" y="3352800"/>
            <a:ext cx="838200" cy="13716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6553200" y="2819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400" b="1" i="1">
                <a:latin typeface="Helvetica" pitchFamily="34" charset="0"/>
              </a:rPr>
              <a:t>z</a:t>
            </a: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7772400" y="4267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400" b="1" i="1">
                <a:latin typeface="Helvetica" pitchFamily="34" charset="0"/>
              </a:rPr>
              <a:t>T</a:t>
            </a:r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 flipH="1" flipV="1">
            <a:off x="6858000" y="3276600"/>
            <a:ext cx="914400" cy="144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6537325" y="3998913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chemeClr val="accent2"/>
                </a:solidFill>
                <a:latin typeface="Helvetica" pitchFamily="34" charset="0"/>
              </a:rPr>
              <a:t>başlangıç</a:t>
            </a:r>
            <a:endParaRPr lang="en-US" altLang="tr-TR" b="1">
              <a:solidFill>
                <a:schemeClr val="accent2"/>
              </a:solidFill>
              <a:latin typeface="Helvetica" pitchFamily="34" charset="0"/>
            </a:endParaRPr>
          </a:p>
        </p:txBody>
      </p:sp>
      <p:sp>
        <p:nvSpPr>
          <p:cNvPr id="122906" name="Text Box 26"/>
          <p:cNvSpPr txBox="1">
            <a:spLocks noChangeArrowheads="1"/>
          </p:cNvSpPr>
          <p:nvPr/>
        </p:nvSpPr>
        <p:spPr bwMode="auto">
          <a:xfrm>
            <a:off x="7239000" y="3505200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chemeClr val="accent2"/>
                </a:solidFill>
                <a:latin typeface="Helvetica" pitchFamily="34" charset="0"/>
              </a:rPr>
              <a:t>son</a:t>
            </a:r>
            <a:endParaRPr lang="en-US" altLang="tr-TR" b="1">
              <a:solidFill>
                <a:schemeClr val="accent2"/>
              </a:solidFill>
              <a:latin typeface="Helvetica" pitchFamily="34" charset="0"/>
            </a:endParaRPr>
          </a:p>
          <a:p>
            <a:r>
              <a:rPr lang="en-US" altLang="tr-TR" b="1">
                <a:solidFill>
                  <a:schemeClr val="accent2"/>
                </a:solidFill>
                <a:latin typeface="Helvetica" pitchFamily="34" charset="0"/>
              </a:rPr>
              <a:t>  </a:t>
            </a:r>
            <a:r>
              <a:rPr lang="en-US" altLang="tr-TR" b="1">
                <a:solidFill>
                  <a:srgbClr val="FF0000"/>
                </a:solidFill>
                <a:latin typeface="Symbol" pitchFamily="18" charset="2"/>
              </a:rPr>
              <a:t>G</a:t>
            </a:r>
            <a:endParaRPr lang="en-US" altLang="tr-TR" b="1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22907" name="Text Box 27"/>
          <p:cNvSpPr txBox="1">
            <a:spLocks noChangeArrowheads="1"/>
          </p:cNvSpPr>
          <p:nvPr/>
        </p:nvSpPr>
        <p:spPr bwMode="auto">
          <a:xfrm>
            <a:off x="6076950" y="4953000"/>
            <a:ext cx="28384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Yükselme hareketleri atmosferi yeniden denge konumuna getirir:</a:t>
            </a:r>
            <a:r>
              <a:rPr lang="en-US" altLang="tr-TR" b="1">
                <a:latin typeface="Helvetica" pitchFamily="34" charset="0"/>
              </a:rPr>
              <a:t>–</a:t>
            </a:r>
            <a:r>
              <a:rPr lang="en-US" altLang="tr-TR" b="1" i="1">
                <a:latin typeface="Helvetica" pitchFamily="34" charset="0"/>
              </a:rPr>
              <a:t>dT/dz = </a:t>
            </a:r>
            <a:r>
              <a:rPr lang="en-US" altLang="tr-TR" b="1" i="1">
                <a:latin typeface="Symbol" pitchFamily="18" charset="2"/>
              </a:rPr>
              <a:t>G</a:t>
            </a:r>
            <a:r>
              <a:rPr lang="tr-TR" altLang="tr-TR" b="1" i="1">
                <a:latin typeface="Symbol" pitchFamily="18" charset="2"/>
              </a:rPr>
              <a:t> </a:t>
            </a:r>
            <a:endParaRPr lang="en-US" altLang="tr-TR" b="1">
              <a:latin typeface="Helvetica" pitchFamily="34" charset="0"/>
            </a:endParaRPr>
          </a:p>
          <a:p>
            <a:endParaRPr lang="en-US" altLang="tr-TR" b="1">
              <a:latin typeface="Helvetica" pitchFamily="34" charset="0"/>
            </a:endParaRPr>
          </a:p>
        </p:txBody>
      </p:sp>
      <p:sp>
        <p:nvSpPr>
          <p:cNvPr id="122908" name="Text Box 28"/>
          <p:cNvSpPr txBox="1">
            <a:spLocks noChangeArrowheads="1"/>
          </p:cNvSpPr>
          <p:nvPr/>
        </p:nvSpPr>
        <p:spPr bwMode="auto">
          <a:xfrm>
            <a:off x="250825" y="6021388"/>
            <a:ext cx="8702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tr-TR" b="1">
                <a:latin typeface="Helvetica" pitchFamily="34" charset="0"/>
              </a:rPr>
              <a:t> </a:t>
            </a:r>
            <a:r>
              <a:rPr lang="tr-TR" altLang="tr-TR" b="1">
                <a:latin typeface="Helvetica" pitchFamily="34" charset="0"/>
              </a:rPr>
              <a:t>Atmosferde </a:t>
            </a:r>
            <a:r>
              <a:rPr lang="en-US" altLang="tr-TR" b="1" i="1">
                <a:latin typeface="Helvetica" pitchFamily="34" charset="0"/>
              </a:rPr>
              <a:t>dT/dz = </a:t>
            </a:r>
            <a:r>
              <a:rPr lang="en-US" altLang="tr-TR" b="1" i="1">
                <a:latin typeface="Symbol" pitchFamily="18" charset="2"/>
              </a:rPr>
              <a:t>G</a:t>
            </a:r>
            <a:r>
              <a:rPr lang="en-US" altLang="tr-TR" b="1" i="1">
                <a:solidFill>
                  <a:schemeClr val="accent2"/>
                </a:solidFill>
                <a:latin typeface="Symbol" pitchFamily="18" charset="2"/>
              </a:rPr>
              <a:t> </a:t>
            </a:r>
            <a:r>
              <a:rPr lang="tr-TR" altLang="tr-TR" b="1" i="1">
                <a:solidFill>
                  <a:schemeClr val="accent2"/>
                </a:solidFill>
                <a:latin typeface="Symbol" pitchFamily="18" charset="2"/>
              </a:rPr>
              <a:t> </a:t>
            </a:r>
            <a:r>
              <a:rPr lang="tr-TR" altLang="tr-TR" b="1">
                <a:latin typeface="Helvetica" pitchFamily="34" charset="0"/>
              </a:rPr>
              <a:t>gözlemleniyorsa, kesinlikle kararsız bir atmosfer var demektir.  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2909" name="AutoShape 29"/>
          <p:cNvSpPr>
            <a:spLocks noChangeArrowheads="1"/>
          </p:cNvSpPr>
          <p:nvPr/>
        </p:nvSpPr>
        <p:spPr bwMode="auto">
          <a:xfrm>
            <a:off x="2057400" y="3505200"/>
            <a:ext cx="8382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22910" name="AutoShape 30"/>
          <p:cNvSpPr>
            <a:spLocks noChangeArrowheads="1"/>
          </p:cNvSpPr>
          <p:nvPr/>
        </p:nvSpPr>
        <p:spPr bwMode="auto">
          <a:xfrm>
            <a:off x="5029200" y="3505200"/>
            <a:ext cx="8382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 descr="25%"/>
          <p:cNvSpPr>
            <a:spLocks noChangeArrowheads="1"/>
          </p:cNvSpPr>
          <p:nvPr/>
        </p:nvSpPr>
        <p:spPr bwMode="auto">
          <a:xfrm>
            <a:off x="7696200" y="2590800"/>
            <a:ext cx="990600" cy="3505200"/>
          </a:xfrm>
          <a:prstGeom prst="rect">
            <a:avLst/>
          </a:prstGeom>
          <a:pattFill prst="pct25">
            <a:fgClr>
              <a:srgbClr val="9966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395288" y="1889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tr-TR" altLang="tr-TR" sz="3600"/>
              <a:t>Yer Yüzeyinin Günlük </a:t>
            </a:r>
            <a:br>
              <a:rPr lang="tr-TR" altLang="tr-TR" sz="3600"/>
            </a:br>
            <a:r>
              <a:rPr lang="tr-TR" altLang="tr-TR" sz="3600"/>
              <a:t>Isınma/Soğuma Döngüsü</a:t>
            </a:r>
            <a:endParaRPr lang="en-US" altLang="tr-TR" sz="3600"/>
          </a:p>
        </p:txBody>
      </p:sp>
      <p:sp>
        <p:nvSpPr>
          <p:cNvPr id="123910" name="Freeform 6"/>
          <p:cNvSpPr>
            <a:spLocks/>
          </p:cNvSpPr>
          <p:nvPr/>
        </p:nvSpPr>
        <p:spPr bwMode="auto">
          <a:xfrm>
            <a:off x="1524000" y="1676400"/>
            <a:ext cx="2590800" cy="4419600"/>
          </a:xfrm>
          <a:custGeom>
            <a:avLst/>
            <a:gdLst>
              <a:gd name="T0" fmla="*/ 0 w 1632"/>
              <a:gd name="T1" fmla="*/ 0 h 2784"/>
              <a:gd name="T2" fmla="*/ 0 w 1632"/>
              <a:gd name="T3" fmla="*/ 2784 h 2784"/>
              <a:gd name="T4" fmla="*/ 1632 w 1632"/>
              <a:gd name="T5" fmla="*/ 2784 h 2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2" h="2784">
                <a:moveTo>
                  <a:pt x="0" y="0"/>
                </a:moveTo>
                <a:lnTo>
                  <a:pt x="0" y="2784"/>
                </a:lnTo>
                <a:lnTo>
                  <a:pt x="1632" y="2784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11" name="Freeform 7"/>
          <p:cNvSpPr>
            <a:spLocks/>
          </p:cNvSpPr>
          <p:nvPr/>
        </p:nvSpPr>
        <p:spPr bwMode="auto">
          <a:xfrm>
            <a:off x="1981200" y="2057400"/>
            <a:ext cx="1676400" cy="4038600"/>
          </a:xfrm>
          <a:custGeom>
            <a:avLst/>
            <a:gdLst>
              <a:gd name="T0" fmla="*/ 1056 w 1056"/>
              <a:gd name="T1" fmla="*/ 2544 h 2544"/>
              <a:gd name="T2" fmla="*/ 0 w 1056"/>
              <a:gd name="T3" fmla="*/ 336 h 2544"/>
              <a:gd name="T4" fmla="*/ 336 w 1056"/>
              <a:gd name="T5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2544">
                <a:moveTo>
                  <a:pt x="1056" y="2544"/>
                </a:moveTo>
                <a:lnTo>
                  <a:pt x="0" y="336"/>
                </a:lnTo>
                <a:lnTo>
                  <a:pt x="336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898525" y="14874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400" b="1" i="1">
                <a:latin typeface="Helvetica" pitchFamily="34" charset="0"/>
              </a:rPr>
              <a:t>z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3794125" y="6135688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400" b="1" i="1">
                <a:latin typeface="Helvetica" pitchFamily="34" charset="0"/>
              </a:rPr>
              <a:t>T</a:t>
            </a: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1127125" y="5980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b="1">
                <a:latin typeface="Helvetica" pitchFamily="34" charset="0"/>
              </a:rPr>
              <a:t>0</a:t>
            </a:r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685800" y="34290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b="1">
                <a:latin typeface="Helvetica" pitchFamily="34" charset="0"/>
              </a:rPr>
              <a:t>1 km</a:t>
            </a:r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2193925" y="2627313"/>
            <a:ext cx="126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rgbClr val="FF0000"/>
                </a:solidFill>
                <a:latin typeface="Helvetica" pitchFamily="34" charset="0"/>
              </a:rPr>
              <a:t>Günortası</a:t>
            </a:r>
            <a:endParaRPr lang="en-US" altLang="tr-TR" b="1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23917" name="Freeform 13"/>
          <p:cNvSpPr>
            <a:spLocks/>
          </p:cNvSpPr>
          <p:nvPr/>
        </p:nvSpPr>
        <p:spPr bwMode="auto">
          <a:xfrm>
            <a:off x="1889125" y="2038350"/>
            <a:ext cx="944563" cy="4062413"/>
          </a:xfrm>
          <a:custGeom>
            <a:avLst/>
            <a:gdLst>
              <a:gd name="T0" fmla="*/ 75 w 595"/>
              <a:gd name="T1" fmla="*/ 2559 h 2559"/>
              <a:gd name="T2" fmla="*/ 595 w 595"/>
              <a:gd name="T3" fmla="*/ 1587 h 2559"/>
              <a:gd name="T4" fmla="*/ 0 w 595"/>
              <a:gd name="T5" fmla="*/ 340 h 2559"/>
              <a:gd name="T6" fmla="*/ 349 w 595"/>
              <a:gd name="T7" fmla="*/ 0 h 2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5" h="2559">
                <a:moveTo>
                  <a:pt x="75" y="2559"/>
                </a:moveTo>
                <a:lnTo>
                  <a:pt x="595" y="1587"/>
                </a:lnTo>
                <a:lnTo>
                  <a:pt x="0" y="340"/>
                </a:lnTo>
                <a:lnTo>
                  <a:pt x="349" y="0"/>
                </a:lnTo>
              </a:path>
            </a:pathLst>
          </a:custGeom>
          <a:noFill/>
          <a:ln w="38100" cmpd="sng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18" name="Text Box 14"/>
          <p:cNvSpPr txBox="1">
            <a:spLocks noChangeArrowheads="1"/>
          </p:cNvSpPr>
          <p:nvPr/>
        </p:nvSpPr>
        <p:spPr bwMode="auto">
          <a:xfrm>
            <a:off x="1524000" y="52578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rgbClr val="003399"/>
                </a:solidFill>
                <a:latin typeface="Helvetica" pitchFamily="34" charset="0"/>
              </a:rPr>
              <a:t>Gece</a:t>
            </a:r>
            <a:endParaRPr lang="en-US" altLang="tr-TR" b="1">
              <a:solidFill>
                <a:srgbClr val="003399"/>
              </a:solidFill>
              <a:latin typeface="Helvetica" pitchFamily="34" charset="0"/>
            </a:endParaRPr>
          </a:p>
        </p:txBody>
      </p:sp>
      <p:sp>
        <p:nvSpPr>
          <p:cNvPr id="123919" name="Freeform 15"/>
          <p:cNvSpPr>
            <a:spLocks/>
          </p:cNvSpPr>
          <p:nvPr/>
        </p:nvSpPr>
        <p:spPr bwMode="auto">
          <a:xfrm>
            <a:off x="1828800" y="2057400"/>
            <a:ext cx="1295400" cy="4038600"/>
          </a:xfrm>
          <a:custGeom>
            <a:avLst/>
            <a:gdLst>
              <a:gd name="T0" fmla="*/ 816 w 816"/>
              <a:gd name="T1" fmla="*/ 2544 h 2544"/>
              <a:gd name="T2" fmla="*/ 432 w 816"/>
              <a:gd name="T3" fmla="*/ 1872 h 2544"/>
              <a:gd name="T4" fmla="*/ 624 w 816"/>
              <a:gd name="T5" fmla="*/ 1584 h 2544"/>
              <a:gd name="T6" fmla="*/ 0 w 816"/>
              <a:gd name="T7" fmla="*/ 336 h 2544"/>
              <a:gd name="T8" fmla="*/ 384 w 816"/>
              <a:gd name="T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" h="2544">
                <a:moveTo>
                  <a:pt x="816" y="2544"/>
                </a:moveTo>
                <a:lnTo>
                  <a:pt x="432" y="1872"/>
                </a:lnTo>
                <a:lnTo>
                  <a:pt x="624" y="1584"/>
                </a:lnTo>
                <a:lnTo>
                  <a:pt x="0" y="336"/>
                </a:lnTo>
                <a:lnTo>
                  <a:pt x="384" y="0"/>
                </a:lnTo>
              </a:path>
            </a:pathLst>
          </a:custGeom>
          <a:noFill/>
          <a:ln w="38100" cmpd="sng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2422525" y="6056313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rgbClr val="00CC99"/>
                </a:solidFill>
                <a:latin typeface="Helvetica" pitchFamily="34" charset="0"/>
              </a:rPr>
              <a:t>Sabah</a:t>
            </a:r>
            <a:endParaRPr lang="en-US" altLang="tr-TR" b="1">
              <a:solidFill>
                <a:srgbClr val="00CC99"/>
              </a:solidFill>
              <a:latin typeface="Helvetica" pitchFamily="34" charset="0"/>
            </a:endParaRPr>
          </a:p>
        </p:txBody>
      </p:sp>
      <p:sp>
        <p:nvSpPr>
          <p:cNvPr id="123921" name="Line 17"/>
          <p:cNvSpPr>
            <a:spLocks noChangeShapeType="1"/>
          </p:cNvSpPr>
          <p:nvPr/>
        </p:nvSpPr>
        <p:spPr bwMode="auto">
          <a:xfrm>
            <a:off x="4953000" y="6096000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22" name="Line 18"/>
          <p:cNvSpPr>
            <a:spLocks noChangeShapeType="1"/>
          </p:cNvSpPr>
          <p:nvPr/>
        </p:nvSpPr>
        <p:spPr bwMode="auto">
          <a:xfrm>
            <a:off x="7696200" y="6096000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23" name="Line 19"/>
          <p:cNvSpPr>
            <a:spLocks noChangeShapeType="1"/>
          </p:cNvSpPr>
          <p:nvPr/>
        </p:nvSpPr>
        <p:spPr bwMode="auto">
          <a:xfrm>
            <a:off x="6324600" y="6096000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24" name="Freeform 20"/>
          <p:cNvSpPr>
            <a:spLocks/>
          </p:cNvSpPr>
          <p:nvPr/>
        </p:nvSpPr>
        <p:spPr bwMode="auto">
          <a:xfrm>
            <a:off x="5029200" y="5410200"/>
            <a:ext cx="914400" cy="685800"/>
          </a:xfrm>
          <a:custGeom>
            <a:avLst/>
            <a:gdLst>
              <a:gd name="T0" fmla="*/ 0 w 576"/>
              <a:gd name="T1" fmla="*/ 432 h 432"/>
              <a:gd name="T2" fmla="*/ 0 w 576"/>
              <a:gd name="T3" fmla="*/ 0 h 432"/>
              <a:gd name="T4" fmla="*/ 192 w 576"/>
              <a:gd name="T5" fmla="*/ 0 h 432"/>
              <a:gd name="T6" fmla="*/ 192 w 576"/>
              <a:gd name="T7" fmla="*/ 432 h 432"/>
              <a:gd name="T8" fmla="*/ 192 w 576"/>
              <a:gd name="T9" fmla="*/ 240 h 432"/>
              <a:gd name="T10" fmla="*/ 384 w 576"/>
              <a:gd name="T11" fmla="*/ 240 h 432"/>
              <a:gd name="T12" fmla="*/ 384 w 576"/>
              <a:gd name="T13" fmla="*/ 432 h 432"/>
              <a:gd name="T14" fmla="*/ 384 w 576"/>
              <a:gd name="T15" fmla="*/ 96 h 432"/>
              <a:gd name="T16" fmla="*/ 576 w 576"/>
              <a:gd name="T17" fmla="*/ 96 h 432"/>
              <a:gd name="T18" fmla="*/ 576 w 576"/>
              <a:gd name="T1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0" y="0"/>
                </a:lnTo>
                <a:lnTo>
                  <a:pt x="192" y="0"/>
                </a:lnTo>
                <a:lnTo>
                  <a:pt x="192" y="432"/>
                </a:lnTo>
                <a:lnTo>
                  <a:pt x="192" y="240"/>
                </a:lnTo>
                <a:lnTo>
                  <a:pt x="384" y="240"/>
                </a:lnTo>
                <a:lnTo>
                  <a:pt x="384" y="432"/>
                </a:lnTo>
                <a:lnTo>
                  <a:pt x="384" y="96"/>
                </a:lnTo>
                <a:lnTo>
                  <a:pt x="576" y="96"/>
                </a:lnTo>
                <a:lnTo>
                  <a:pt x="576" y="432"/>
                </a:lnTo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25" name="Rectangle 21"/>
          <p:cNvSpPr>
            <a:spLocks noChangeArrowheads="1"/>
          </p:cNvSpPr>
          <p:nvPr/>
        </p:nvSpPr>
        <p:spPr bwMode="auto">
          <a:xfrm>
            <a:off x="4953000" y="5715000"/>
            <a:ext cx="990600" cy="381000"/>
          </a:xfrm>
          <a:prstGeom prst="rect">
            <a:avLst/>
          </a:prstGeom>
          <a:solidFill>
            <a:srgbClr val="9966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23926" name="Freeform 22"/>
          <p:cNvSpPr>
            <a:spLocks/>
          </p:cNvSpPr>
          <p:nvPr/>
        </p:nvSpPr>
        <p:spPr bwMode="auto">
          <a:xfrm>
            <a:off x="6400800" y="5410200"/>
            <a:ext cx="914400" cy="685800"/>
          </a:xfrm>
          <a:custGeom>
            <a:avLst/>
            <a:gdLst>
              <a:gd name="T0" fmla="*/ 0 w 576"/>
              <a:gd name="T1" fmla="*/ 432 h 432"/>
              <a:gd name="T2" fmla="*/ 0 w 576"/>
              <a:gd name="T3" fmla="*/ 0 h 432"/>
              <a:gd name="T4" fmla="*/ 192 w 576"/>
              <a:gd name="T5" fmla="*/ 0 h 432"/>
              <a:gd name="T6" fmla="*/ 192 w 576"/>
              <a:gd name="T7" fmla="*/ 432 h 432"/>
              <a:gd name="T8" fmla="*/ 192 w 576"/>
              <a:gd name="T9" fmla="*/ 240 h 432"/>
              <a:gd name="T10" fmla="*/ 384 w 576"/>
              <a:gd name="T11" fmla="*/ 240 h 432"/>
              <a:gd name="T12" fmla="*/ 384 w 576"/>
              <a:gd name="T13" fmla="*/ 432 h 432"/>
              <a:gd name="T14" fmla="*/ 384 w 576"/>
              <a:gd name="T15" fmla="*/ 96 h 432"/>
              <a:gd name="T16" fmla="*/ 576 w 576"/>
              <a:gd name="T17" fmla="*/ 96 h 432"/>
              <a:gd name="T18" fmla="*/ 576 w 576"/>
              <a:gd name="T1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0" y="0"/>
                </a:lnTo>
                <a:lnTo>
                  <a:pt x="192" y="0"/>
                </a:lnTo>
                <a:lnTo>
                  <a:pt x="192" y="432"/>
                </a:lnTo>
                <a:lnTo>
                  <a:pt x="192" y="240"/>
                </a:lnTo>
                <a:lnTo>
                  <a:pt x="384" y="240"/>
                </a:lnTo>
                <a:lnTo>
                  <a:pt x="384" y="432"/>
                </a:lnTo>
                <a:lnTo>
                  <a:pt x="384" y="96"/>
                </a:lnTo>
                <a:lnTo>
                  <a:pt x="576" y="96"/>
                </a:lnTo>
                <a:lnTo>
                  <a:pt x="576" y="432"/>
                </a:lnTo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27" name="Freeform 23"/>
          <p:cNvSpPr>
            <a:spLocks/>
          </p:cNvSpPr>
          <p:nvPr/>
        </p:nvSpPr>
        <p:spPr bwMode="auto">
          <a:xfrm>
            <a:off x="7772400" y="5410200"/>
            <a:ext cx="914400" cy="685800"/>
          </a:xfrm>
          <a:custGeom>
            <a:avLst/>
            <a:gdLst>
              <a:gd name="T0" fmla="*/ 0 w 576"/>
              <a:gd name="T1" fmla="*/ 432 h 432"/>
              <a:gd name="T2" fmla="*/ 0 w 576"/>
              <a:gd name="T3" fmla="*/ 0 h 432"/>
              <a:gd name="T4" fmla="*/ 192 w 576"/>
              <a:gd name="T5" fmla="*/ 0 h 432"/>
              <a:gd name="T6" fmla="*/ 192 w 576"/>
              <a:gd name="T7" fmla="*/ 432 h 432"/>
              <a:gd name="T8" fmla="*/ 192 w 576"/>
              <a:gd name="T9" fmla="*/ 240 h 432"/>
              <a:gd name="T10" fmla="*/ 384 w 576"/>
              <a:gd name="T11" fmla="*/ 240 h 432"/>
              <a:gd name="T12" fmla="*/ 384 w 576"/>
              <a:gd name="T13" fmla="*/ 432 h 432"/>
              <a:gd name="T14" fmla="*/ 384 w 576"/>
              <a:gd name="T15" fmla="*/ 96 h 432"/>
              <a:gd name="T16" fmla="*/ 576 w 576"/>
              <a:gd name="T17" fmla="*/ 96 h 432"/>
              <a:gd name="T18" fmla="*/ 576 w 576"/>
              <a:gd name="T1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0" y="0"/>
                </a:lnTo>
                <a:lnTo>
                  <a:pt x="192" y="0"/>
                </a:lnTo>
                <a:lnTo>
                  <a:pt x="192" y="432"/>
                </a:lnTo>
                <a:lnTo>
                  <a:pt x="192" y="240"/>
                </a:lnTo>
                <a:lnTo>
                  <a:pt x="384" y="240"/>
                </a:lnTo>
                <a:lnTo>
                  <a:pt x="384" y="432"/>
                </a:lnTo>
                <a:lnTo>
                  <a:pt x="384" y="96"/>
                </a:lnTo>
                <a:lnTo>
                  <a:pt x="576" y="96"/>
                </a:lnTo>
                <a:lnTo>
                  <a:pt x="576" y="432"/>
                </a:lnTo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28" name="Line 24"/>
          <p:cNvSpPr>
            <a:spLocks noChangeShapeType="1"/>
          </p:cNvSpPr>
          <p:nvPr/>
        </p:nvSpPr>
        <p:spPr bwMode="auto">
          <a:xfrm>
            <a:off x="1524000" y="5029200"/>
            <a:ext cx="5867400" cy="0"/>
          </a:xfrm>
          <a:prstGeom prst="line">
            <a:avLst/>
          </a:prstGeom>
          <a:noFill/>
          <a:ln w="9525">
            <a:solidFill>
              <a:srgbClr val="00CC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593725" y="4684713"/>
            <a:ext cx="137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rgbClr val="00CC99"/>
                </a:solidFill>
                <a:latin typeface="Helvetica" pitchFamily="34" charset="0"/>
              </a:rPr>
              <a:t>Karışma</a:t>
            </a:r>
          </a:p>
          <a:p>
            <a:r>
              <a:rPr lang="tr-TR" altLang="tr-TR" b="1">
                <a:solidFill>
                  <a:srgbClr val="00CC99"/>
                </a:solidFill>
                <a:latin typeface="Helvetica" pitchFamily="34" charset="0"/>
              </a:rPr>
              <a:t> Yüksekliği</a:t>
            </a:r>
            <a:endParaRPr lang="en-US" altLang="tr-TR" b="1">
              <a:solidFill>
                <a:srgbClr val="00CC99"/>
              </a:solidFill>
              <a:latin typeface="Helvetica" pitchFamily="34" charset="0"/>
            </a:endParaRPr>
          </a:p>
        </p:txBody>
      </p:sp>
      <p:sp>
        <p:nvSpPr>
          <p:cNvPr id="123930" name="Rectangle 26"/>
          <p:cNvSpPr>
            <a:spLocks noChangeArrowheads="1"/>
          </p:cNvSpPr>
          <p:nvPr/>
        </p:nvSpPr>
        <p:spPr bwMode="auto">
          <a:xfrm>
            <a:off x="6400800" y="5029200"/>
            <a:ext cx="914400" cy="1066800"/>
          </a:xfrm>
          <a:prstGeom prst="rect">
            <a:avLst/>
          </a:prstGeom>
          <a:solidFill>
            <a:srgbClr val="9966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23931" name="Line 27"/>
          <p:cNvSpPr>
            <a:spLocks noChangeShapeType="1"/>
          </p:cNvSpPr>
          <p:nvPr/>
        </p:nvSpPr>
        <p:spPr bwMode="auto">
          <a:xfrm>
            <a:off x="1524000" y="2590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932" name="Text Box 28"/>
          <p:cNvSpPr txBox="1">
            <a:spLocks noChangeArrowheads="1"/>
          </p:cNvSpPr>
          <p:nvPr/>
        </p:nvSpPr>
        <p:spPr bwMode="auto">
          <a:xfrm>
            <a:off x="2590800" y="1905000"/>
            <a:ext cx="229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Helvetica" pitchFamily="34" charset="0"/>
              </a:rPr>
              <a:t>Çökme İnversiyonu</a:t>
            </a:r>
            <a:endParaRPr lang="en-US" altLang="tr-TR" b="1">
              <a:latin typeface="Helvetica" pitchFamily="34" charset="0"/>
            </a:endParaRPr>
          </a:p>
        </p:txBody>
      </p:sp>
      <p:sp>
        <p:nvSpPr>
          <p:cNvPr id="123933" name="Text Box 29"/>
          <p:cNvSpPr txBox="1">
            <a:spLocks noChangeArrowheads="1"/>
          </p:cNvSpPr>
          <p:nvPr/>
        </p:nvSpPr>
        <p:spPr bwMode="auto">
          <a:xfrm>
            <a:off x="5029200" y="6172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rgbClr val="003399"/>
                </a:solidFill>
                <a:latin typeface="Helvetica" pitchFamily="34" charset="0"/>
              </a:rPr>
              <a:t>Gece</a:t>
            </a:r>
            <a:endParaRPr lang="en-US" altLang="tr-TR" b="1">
              <a:solidFill>
                <a:srgbClr val="003399"/>
              </a:solidFill>
              <a:latin typeface="Helvetica" pitchFamily="34" charset="0"/>
            </a:endParaRPr>
          </a:p>
        </p:txBody>
      </p:sp>
      <p:sp>
        <p:nvSpPr>
          <p:cNvPr id="123934" name="Text Box 30"/>
          <p:cNvSpPr txBox="1">
            <a:spLocks noChangeArrowheads="1"/>
          </p:cNvSpPr>
          <p:nvPr/>
        </p:nvSpPr>
        <p:spPr bwMode="auto">
          <a:xfrm>
            <a:off x="6248400" y="61722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rgbClr val="00CC99"/>
                </a:solidFill>
                <a:latin typeface="Helvetica" pitchFamily="34" charset="0"/>
              </a:rPr>
              <a:t>Sabah</a:t>
            </a:r>
            <a:endParaRPr lang="en-US" altLang="tr-TR" b="1">
              <a:solidFill>
                <a:srgbClr val="00CC99"/>
              </a:solidFill>
              <a:latin typeface="Helvetica" pitchFamily="34" charset="0"/>
            </a:endParaRPr>
          </a:p>
        </p:txBody>
      </p:sp>
      <p:sp>
        <p:nvSpPr>
          <p:cNvPr id="123935" name="Text Box 31"/>
          <p:cNvSpPr txBox="1">
            <a:spLocks noChangeArrowheads="1"/>
          </p:cNvSpPr>
          <p:nvPr/>
        </p:nvSpPr>
        <p:spPr bwMode="auto">
          <a:xfrm>
            <a:off x="7512050" y="6172200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rgbClr val="FF0000"/>
                </a:solidFill>
                <a:latin typeface="Helvetica" pitchFamily="34" charset="0"/>
              </a:rPr>
              <a:t>Öğledensonra</a:t>
            </a:r>
            <a:endParaRPr lang="en-US" altLang="tr-TR" b="1">
              <a:solidFill>
                <a:srgbClr val="FF0000"/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Atmosferin Bileşimi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68313" y="537368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288" y="5805488"/>
            <a:ext cx="3313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4.6 milyar yıl önce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308850" y="573405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Bugün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755650" y="3213100"/>
            <a:ext cx="2376488" cy="21605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CO2</a:t>
            </a:r>
          </a:p>
          <a:p>
            <a:pPr algn="ctr"/>
            <a:r>
              <a:rPr lang="tr-TR" altLang="tr-TR"/>
              <a:t>H2</a:t>
            </a:r>
          </a:p>
          <a:p>
            <a:pPr algn="ctr"/>
            <a:r>
              <a:rPr lang="tr-TR" altLang="tr-TR"/>
              <a:t>N2</a:t>
            </a:r>
          </a:p>
          <a:p>
            <a:pPr algn="ctr"/>
            <a:r>
              <a:rPr lang="tr-TR" altLang="tr-TR"/>
              <a:t>H2O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6443663" y="3213100"/>
            <a:ext cx="2376487" cy="21605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N2</a:t>
            </a:r>
          </a:p>
          <a:p>
            <a:pPr algn="ctr"/>
            <a:r>
              <a:rPr lang="tr-TR" altLang="tr-TR"/>
              <a:t>O2</a:t>
            </a:r>
          </a:p>
          <a:p>
            <a:pPr algn="ctr"/>
            <a:r>
              <a:rPr lang="tr-TR" altLang="tr-TR"/>
              <a:t>Ar</a:t>
            </a:r>
          </a:p>
          <a:p>
            <a:pPr algn="ctr"/>
            <a:r>
              <a:rPr lang="tr-TR" altLang="tr-TR"/>
              <a:t>H2O</a:t>
            </a:r>
          </a:p>
          <a:p>
            <a:pPr algn="ctr"/>
            <a:r>
              <a:rPr lang="tr-TR" altLang="tr-TR"/>
              <a:t>CO2 ve diğer </a:t>
            </a:r>
          </a:p>
          <a:p>
            <a:pPr algn="ctr"/>
            <a:r>
              <a:rPr lang="tr-TR" altLang="tr-TR"/>
              <a:t>Eser gazlar.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55650" y="1196975"/>
            <a:ext cx="3240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Volkanlardan çıkan gazlar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195513" y="4724400"/>
            <a:ext cx="1008062" cy="3603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987675" y="501332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okyanuslar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 flipV="1">
            <a:off x="611188" y="3644900"/>
            <a:ext cx="1152525" cy="215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0" y="2565400"/>
            <a:ext cx="18716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Okyanuslardaki sediment kayaları oluşturdu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5651500" y="3860800"/>
            <a:ext cx="18732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635375" y="5661025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400 milyon yıl önce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419475" y="3644900"/>
            <a:ext cx="201612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Fotosentez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2H2O</a:t>
            </a:r>
            <a:r>
              <a:rPr lang="tr-TR" altLang="tr-TR">
                <a:sym typeface="Wingdings" pitchFamily="2" charset="2"/>
              </a:rPr>
              <a:t>2H2 + O2 (mö ışınları ile)</a:t>
            </a:r>
            <a:endParaRPr lang="tr-TR" altLang="tr-TR"/>
          </a:p>
        </p:txBody>
      </p:sp>
      <p:sp>
        <p:nvSpPr>
          <p:cNvPr id="3341" name="Rectangle 269"/>
          <p:cNvSpPr>
            <a:spLocks noChangeArrowheads="1"/>
          </p:cNvSpPr>
          <p:nvPr/>
        </p:nvSpPr>
        <p:spPr bwMode="auto">
          <a:xfrm>
            <a:off x="468313" y="1628775"/>
            <a:ext cx="45354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altLang="tr-TR" b="1"/>
              <a:t>H2O(</a:t>
            </a:r>
            <a:r>
              <a:rPr lang="en-US" altLang="tr-TR" b="1">
                <a:cs typeface="Arial" charset="0"/>
              </a:rPr>
              <a:t>~</a:t>
            </a:r>
            <a:r>
              <a:rPr lang="tr-TR" altLang="tr-TR" b="1">
                <a:cs typeface="Arial" charset="0"/>
              </a:rPr>
              <a:t> </a:t>
            </a:r>
            <a:r>
              <a:rPr lang="tr-TR" altLang="tr-TR" b="1"/>
              <a:t>%85) (yer altı sularından) , CO2 (</a:t>
            </a:r>
            <a:r>
              <a:rPr lang="en-US" altLang="tr-TR" b="1"/>
              <a:t>~</a:t>
            </a:r>
            <a:r>
              <a:rPr lang="tr-TR" altLang="tr-TR"/>
              <a:t> %</a:t>
            </a:r>
            <a:r>
              <a:rPr lang="tr-TR" altLang="tr-TR" b="1"/>
              <a:t>10),SO2,H2S,HCl, CO, CH</a:t>
            </a:r>
            <a:r>
              <a:rPr lang="tr-TR" altLang="tr-TR" b="1" baseline="-25000"/>
              <a:t>4</a:t>
            </a:r>
            <a:r>
              <a:rPr lang="tr-TR" altLang="tr-TR"/>
              <a:t> </a:t>
            </a:r>
            <a:r>
              <a:rPr lang="tr-TR" altLang="tr-TR" b="1"/>
              <a:t>NH</a:t>
            </a:r>
            <a:r>
              <a:rPr lang="tr-TR" altLang="tr-TR" b="1" baseline="-25000"/>
              <a:t>3</a:t>
            </a:r>
            <a:r>
              <a:rPr lang="tr-TR" altLang="tr-TR"/>
              <a:t> , </a:t>
            </a:r>
            <a:r>
              <a:rPr lang="tr-TR" altLang="tr-TR" b="1"/>
              <a:t>H</a:t>
            </a:r>
            <a:r>
              <a:rPr lang="tr-TR" altLang="tr-TR" b="1" baseline="-25000"/>
              <a:t>2, </a:t>
            </a:r>
            <a:r>
              <a:rPr lang="tr-TR" altLang="tr-TR"/>
              <a:t>N</a:t>
            </a:r>
            <a:r>
              <a:rPr lang="tr-TR" altLang="tr-TR" baseline="-25000"/>
              <a:t>2</a:t>
            </a:r>
            <a:endParaRPr lang="tr-TR" altLang="tr-TR" b="1" baseline="-25000"/>
          </a:p>
        </p:txBody>
      </p:sp>
      <p:sp>
        <p:nvSpPr>
          <p:cNvPr id="3342" name="Line 270"/>
          <p:cNvSpPr>
            <a:spLocks noChangeShapeType="1"/>
          </p:cNvSpPr>
          <p:nvPr/>
        </p:nvSpPr>
        <p:spPr bwMode="auto">
          <a:xfrm flipV="1">
            <a:off x="7812088" y="3644900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43" name="Text Box 271"/>
          <p:cNvSpPr txBox="1">
            <a:spLocks noChangeArrowheads="1"/>
          </p:cNvSpPr>
          <p:nvPr/>
        </p:nvSpPr>
        <p:spPr bwMode="auto">
          <a:xfrm>
            <a:off x="8243888" y="3284538"/>
            <a:ext cx="9001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400"/>
              <a:t>Ozon tabakası</a:t>
            </a:r>
          </a:p>
        </p:txBody>
      </p:sp>
      <p:sp>
        <p:nvSpPr>
          <p:cNvPr id="3344" name="AutoShape 272"/>
          <p:cNvSpPr>
            <a:spLocks/>
          </p:cNvSpPr>
          <p:nvPr/>
        </p:nvSpPr>
        <p:spPr bwMode="auto">
          <a:xfrm>
            <a:off x="5435600" y="3500438"/>
            <a:ext cx="144463" cy="1152525"/>
          </a:xfrm>
          <a:prstGeom prst="rightBrace">
            <a:avLst>
              <a:gd name="adj1" fmla="val 664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45" name="Rectangle 273"/>
          <p:cNvSpPr>
            <a:spLocks noChangeArrowheads="1"/>
          </p:cNvSpPr>
          <p:nvPr/>
        </p:nvSpPr>
        <p:spPr bwMode="auto">
          <a:xfrm>
            <a:off x="6948488" y="4797425"/>
            <a:ext cx="1295400" cy="431800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46" name="Line 274"/>
          <p:cNvSpPr>
            <a:spLocks noChangeShapeType="1"/>
          </p:cNvSpPr>
          <p:nvPr/>
        </p:nvSpPr>
        <p:spPr bwMode="auto">
          <a:xfrm flipH="1">
            <a:off x="6156325" y="4652963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47" name="Text Box 275"/>
          <p:cNvSpPr txBox="1">
            <a:spLocks noChangeArrowheads="1"/>
          </p:cNvSpPr>
          <p:nvPr/>
        </p:nvSpPr>
        <p:spPr bwMode="auto">
          <a:xfrm>
            <a:off x="4716463" y="4724400"/>
            <a:ext cx="15113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200"/>
              <a:t>CaCO3 gibi karbonat türlerini oluşturdu.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Tropopoz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Troposferin en üstü, stratosferin hemen altındaki soğuk geçiş tabakası</a:t>
            </a:r>
          </a:p>
          <a:p>
            <a:r>
              <a:rPr lang="tr-TR" altLang="tr-TR"/>
              <a:t>“Tropopoz Katlanması”:  Normal tabakalar yerinden oynayıp stratosferik hava daha alt atmosfere doğru giriyor. Stratosferle troposfer arasındaki önemli bir değiş tokuş mekanizması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Stratosfer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20 km’ye kadar sabit sıcaklık</a:t>
            </a:r>
          </a:p>
          <a:p>
            <a:r>
              <a:rPr lang="tr-TR" altLang="tr-TR"/>
              <a:t>Yükseklikle artan sıcaklık, ozon </a:t>
            </a:r>
          </a:p>
          <a:p>
            <a:r>
              <a:rPr lang="tr-TR" altLang="tr-TR"/>
              <a:t>Ozon konsantrasyonu 15-30 km arası maksimum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Mezosfer ve Termosfer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Mezosfer: T -90</a:t>
            </a:r>
            <a:r>
              <a:rPr lang="en-US" altLang="tr-TR">
                <a:cs typeface="Arial" charset="0"/>
              </a:rPr>
              <a:t>°</a:t>
            </a:r>
            <a:r>
              <a:rPr lang="tr-TR" altLang="tr-TR"/>
              <a:t>C</a:t>
            </a:r>
          </a:p>
          <a:p>
            <a:r>
              <a:rPr lang="tr-TR" altLang="tr-TR"/>
              <a:t>Yükseklik arttıkça sıcaklık azalıyor. </a:t>
            </a:r>
          </a:p>
          <a:p>
            <a:r>
              <a:rPr lang="tr-TR" altLang="tr-TR"/>
              <a:t>Termosfer: Oksijen ve Nitrojen atomları yüksek enerjili güneş ışınlarını emer</a:t>
            </a:r>
          </a:p>
          <a:p>
            <a:r>
              <a:rPr lang="tr-TR" altLang="tr-TR"/>
              <a:t>Yükseklik arttıkça sıcaklık artar.</a:t>
            </a:r>
          </a:p>
          <a:p>
            <a:r>
              <a:rPr lang="tr-TR" altLang="tr-TR"/>
              <a:t>Yaklaşık 1000</a:t>
            </a:r>
            <a:r>
              <a:rPr lang="en-US" altLang="tr-TR">
                <a:cs typeface="Arial" charset="0"/>
              </a:rPr>
              <a:t>°</a:t>
            </a:r>
            <a:r>
              <a:rPr lang="tr-TR" altLang="tr-TR"/>
              <a:t>C. </a:t>
            </a:r>
          </a:p>
          <a:p>
            <a:pPr lvl="1"/>
            <a:r>
              <a:rPr lang="tr-TR" altLang="tr-TR"/>
              <a:t>Astronot bu tabakadan geçerken elini dışarı uzatsa eli yanar mı?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İyonosfer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Termosferin 80 km ile 400 km’ye kadar olan kısmı</a:t>
            </a:r>
          </a:p>
          <a:p>
            <a:r>
              <a:rPr lang="tr-TR" altLang="tr-TR"/>
              <a:t>Yoğunlaşmış pozitif yüklü N</a:t>
            </a:r>
            <a:r>
              <a:rPr lang="tr-TR" altLang="tr-TR" baseline="-25000"/>
              <a:t>2</a:t>
            </a:r>
            <a:r>
              <a:rPr lang="tr-TR" altLang="tr-TR"/>
              <a:t> ve O</a:t>
            </a:r>
            <a:r>
              <a:rPr lang="tr-TR" altLang="tr-TR" baseline="-25000"/>
              <a:t>2</a:t>
            </a:r>
            <a:r>
              <a:rPr lang="tr-TR" altLang="tr-TR"/>
              <a:t> ve negatif elektronlar. 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altLang="tr-TR"/>
              <a:t>Rüzgarlar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042988" y="5876925"/>
            <a:ext cx="698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971550" y="3573463"/>
            <a:ext cx="705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900113" y="35004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50825" y="4365625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1 km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059113" y="3068638"/>
            <a:ext cx="2233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>
                <a:solidFill>
                  <a:schemeClr val="folHlink"/>
                </a:solidFill>
              </a:rPr>
              <a:t>Gezegen Sınır Tabakası (PBL)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411413" y="4221163"/>
            <a:ext cx="453707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Taşınma ve dağılımının olduğu kısım</a:t>
            </a:r>
          </a:p>
          <a:p>
            <a:pPr algn="ctr">
              <a:spcBef>
                <a:spcPct val="50000"/>
              </a:spcBef>
            </a:pPr>
            <a:r>
              <a:rPr lang="tr-TR" altLang="tr-TR"/>
              <a:t>Dünya yüzeyinin etkisinin görüldüğü kısım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900113" y="9810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3575" y="1557338"/>
            <a:ext cx="24479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Serbest Atmosfer</a:t>
            </a:r>
          </a:p>
          <a:p>
            <a:pPr algn="ctr">
              <a:spcBef>
                <a:spcPct val="50000"/>
              </a:spcBef>
            </a:pPr>
            <a:r>
              <a:rPr lang="tr-TR" altLang="tr-TR"/>
              <a:t>Geostrofik Tabaka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092950" y="1341438"/>
            <a:ext cx="1800225" cy="16033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Yatay düzlemdeki basınç farkı</a:t>
            </a:r>
          </a:p>
          <a:p>
            <a:pPr algn="ctr">
              <a:spcBef>
                <a:spcPct val="50000"/>
              </a:spcBef>
            </a:pPr>
            <a:r>
              <a:rPr lang="tr-TR" altLang="tr-TR"/>
              <a:t>Coriolis Kuvvetleri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308850" y="3644900"/>
            <a:ext cx="1368425" cy="229076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Yatay düzlemdeki basınç farkı</a:t>
            </a:r>
          </a:p>
          <a:p>
            <a:pPr algn="ctr">
              <a:spcBef>
                <a:spcPct val="50000"/>
              </a:spcBef>
            </a:pPr>
            <a:r>
              <a:rPr lang="tr-TR" altLang="tr-TR"/>
              <a:t>Coriolis Kuvvetleri</a:t>
            </a:r>
          </a:p>
          <a:p>
            <a:pPr algn="ctr">
              <a:spcBef>
                <a:spcPct val="50000"/>
              </a:spcBef>
            </a:pPr>
            <a:r>
              <a:rPr lang="tr-TR" altLang="tr-TR"/>
              <a:t>Yüzey Sürtünmesi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7308850" y="4581525"/>
            <a:ext cx="1439863" cy="719138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>
            <a:off x="4859338" y="5300663"/>
            <a:ext cx="244951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187450" y="5084763"/>
            <a:ext cx="3816350" cy="146526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Dünyanın dönmesinden kaynaklanan kuvvetler. Enleme göre değişir. En fazla etki kutuplarda. Rüzgarın şiddetini değil yönünü değiştirir. 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116013" y="6583363"/>
            <a:ext cx="73675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tr-TR" altLang="tr-TR" sz="1200"/>
              <a:t>http://www.globalchange.umich.edu/globalchange1/current/lectures/samson/weather_patterns/Coriolis.html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Sıcaklık ve Su Buharı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Sıcaklık yeryüzünden olan yüksekliğe ve yere göre farklılık gösterir</a:t>
            </a:r>
          </a:p>
          <a:p>
            <a:r>
              <a:rPr lang="tr-TR" altLang="tr-TR"/>
              <a:t>En  yüksek sıcaklık tropiklerde görülür.</a:t>
            </a:r>
          </a:p>
          <a:p>
            <a:r>
              <a:rPr lang="tr-TR" altLang="tr-TR"/>
              <a:t>Tropiklerle kutuplar arasındaki sıcaklık farkı 35C. 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0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tr-TR" altLang="tr-TR"/>
              <a:t>Sıcaklık Dağılımı</a:t>
            </a:r>
          </a:p>
        </p:txBody>
      </p:sp>
      <p:pic>
        <p:nvPicPr>
          <p:cNvPr id="113669" name="Picture 5" descr="jan_temp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"/>
          <a:stretch>
            <a:fillRect/>
          </a:stretch>
        </p:blipFill>
        <p:spPr>
          <a:xfrm>
            <a:off x="684213" y="1341438"/>
            <a:ext cx="7993062" cy="4926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7380288" y="126841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Ocak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6300788" y="5734050"/>
            <a:ext cx="2663825" cy="9159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Güney kutbu neden Ocak’ta bile  0’ın altında?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Küresel Yıllık Yüzey Sıcaklıkları</a:t>
            </a:r>
          </a:p>
        </p:txBody>
      </p:sp>
      <p:pic>
        <p:nvPicPr>
          <p:cNvPr id="115717" name="Picture 5" descr="AverageTemp82-9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557338"/>
            <a:ext cx="8281988" cy="448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Su buharı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800"/>
              <a:t>Alt troposferde dağılmış olup çok değişkendir. </a:t>
            </a:r>
          </a:p>
          <a:p>
            <a:r>
              <a:rPr lang="tr-TR" altLang="tr-TR" sz="2800"/>
              <a:t>Çeşitli şekillerde ifade edilir:</a:t>
            </a:r>
          </a:p>
          <a:p>
            <a:pPr lvl="1"/>
            <a:r>
              <a:rPr lang="tr-TR" altLang="tr-TR" sz="2400"/>
              <a:t>Spesifik nem:  su buharı miktarının toplam hava kütlesine oranı (gH2O/kghava)</a:t>
            </a:r>
          </a:p>
          <a:p>
            <a:pPr lvl="1"/>
            <a:r>
              <a:rPr lang="tr-TR" altLang="tr-TR" sz="2400"/>
              <a:t>Bağıl nem: Spesifik nemin mümkün olan maksimum spesifik neme (f(P ve T) oranı (%)</a:t>
            </a:r>
          </a:p>
          <a:p>
            <a:pPr lvl="1"/>
            <a:r>
              <a:rPr lang="tr-TR" altLang="tr-TR" sz="2400"/>
              <a:t>Kütle derişimi: gH2O/m3hava</a:t>
            </a:r>
          </a:p>
          <a:p>
            <a:pPr lvl="1"/>
            <a:r>
              <a:rPr lang="tr-TR" altLang="tr-TR" sz="2400"/>
              <a:t>Kütle karışım oranı: gH2O/ghava</a:t>
            </a:r>
          </a:p>
          <a:p>
            <a:pPr lvl="1"/>
            <a:r>
              <a:rPr lang="tr-TR" altLang="tr-TR" sz="2400"/>
              <a:t>Mol karışım oranı (hacim): Her bir hava molündeki su buharı molü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r>
              <a:rPr lang="tr-TR" altLang="tr-TR"/>
              <a:t>Tropiklerde en yüksek, 16g/kg</a:t>
            </a:r>
          </a:p>
          <a:p>
            <a:r>
              <a:rPr lang="tr-TR" altLang="tr-TR"/>
              <a:t>500 mbar seviyesinde 2g/kg. Yükseklikle azalır.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835150" y="28527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835150" y="5445125"/>
            <a:ext cx="547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V="1">
            <a:off x="7380288" y="2492375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55650" y="5445125"/>
            <a:ext cx="7777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90	60	30	0	30	60	90</a:t>
            </a: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3786188" y="4992688"/>
            <a:ext cx="1527175" cy="420687"/>
          </a:xfrm>
          <a:custGeom>
            <a:avLst/>
            <a:gdLst>
              <a:gd name="T0" fmla="*/ 0 w 962"/>
              <a:gd name="T1" fmla="*/ 265 h 265"/>
              <a:gd name="T2" fmla="*/ 11 w 962"/>
              <a:gd name="T3" fmla="*/ 230 h 265"/>
              <a:gd name="T4" fmla="*/ 46 w 962"/>
              <a:gd name="T5" fmla="*/ 219 h 265"/>
              <a:gd name="T6" fmla="*/ 115 w 962"/>
              <a:gd name="T7" fmla="*/ 184 h 265"/>
              <a:gd name="T8" fmla="*/ 184 w 962"/>
              <a:gd name="T9" fmla="*/ 138 h 265"/>
              <a:gd name="T10" fmla="*/ 219 w 962"/>
              <a:gd name="T11" fmla="*/ 81 h 265"/>
              <a:gd name="T12" fmla="*/ 230 w 962"/>
              <a:gd name="T13" fmla="*/ 46 h 265"/>
              <a:gd name="T14" fmla="*/ 311 w 962"/>
              <a:gd name="T15" fmla="*/ 35 h 265"/>
              <a:gd name="T16" fmla="*/ 437 w 962"/>
              <a:gd name="T17" fmla="*/ 0 h 265"/>
              <a:gd name="T18" fmla="*/ 668 w 962"/>
              <a:gd name="T19" fmla="*/ 92 h 265"/>
              <a:gd name="T20" fmla="*/ 691 w 962"/>
              <a:gd name="T21" fmla="*/ 127 h 265"/>
              <a:gd name="T22" fmla="*/ 898 w 962"/>
              <a:gd name="T23" fmla="*/ 184 h 265"/>
              <a:gd name="T24" fmla="*/ 921 w 962"/>
              <a:gd name="T25" fmla="*/ 219 h 265"/>
              <a:gd name="T26" fmla="*/ 956 w 962"/>
              <a:gd name="T27" fmla="*/ 265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2" h="265">
                <a:moveTo>
                  <a:pt x="0" y="265"/>
                </a:moveTo>
                <a:cubicBezTo>
                  <a:pt x="4" y="253"/>
                  <a:pt x="2" y="239"/>
                  <a:pt x="11" y="230"/>
                </a:cubicBezTo>
                <a:cubicBezTo>
                  <a:pt x="20" y="221"/>
                  <a:pt x="35" y="224"/>
                  <a:pt x="46" y="219"/>
                </a:cubicBezTo>
                <a:cubicBezTo>
                  <a:pt x="69" y="208"/>
                  <a:pt x="92" y="197"/>
                  <a:pt x="115" y="184"/>
                </a:cubicBezTo>
                <a:cubicBezTo>
                  <a:pt x="139" y="171"/>
                  <a:pt x="184" y="138"/>
                  <a:pt x="184" y="138"/>
                </a:cubicBezTo>
                <a:cubicBezTo>
                  <a:pt x="215" y="41"/>
                  <a:pt x="171" y="161"/>
                  <a:pt x="219" y="81"/>
                </a:cubicBezTo>
                <a:cubicBezTo>
                  <a:pt x="225" y="71"/>
                  <a:pt x="219" y="51"/>
                  <a:pt x="230" y="46"/>
                </a:cubicBezTo>
                <a:cubicBezTo>
                  <a:pt x="254" y="34"/>
                  <a:pt x="284" y="39"/>
                  <a:pt x="311" y="35"/>
                </a:cubicBezTo>
                <a:cubicBezTo>
                  <a:pt x="352" y="20"/>
                  <a:pt x="395" y="14"/>
                  <a:pt x="437" y="0"/>
                </a:cubicBezTo>
                <a:cubicBezTo>
                  <a:pt x="520" y="26"/>
                  <a:pt x="595" y="44"/>
                  <a:pt x="668" y="92"/>
                </a:cubicBezTo>
                <a:cubicBezTo>
                  <a:pt x="676" y="104"/>
                  <a:pt x="679" y="120"/>
                  <a:pt x="691" y="127"/>
                </a:cubicBezTo>
                <a:cubicBezTo>
                  <a:pt x="748" y="163"/>
                  <a:pt x="835" y="164"/>
                  <a:pt x="898" y="184"/>
                </a:cubicBezTo>
                <a:cubicBezTo>
                  <a:pt x="906" y="196"/>
                  <a:pt x="911" y="209"/>
                  <a:pt x="921" y="219"/>
                </a:cubicBezTo>
                <a:cubicBezTo>
                  <a:pt x="962" y="260"/>
                  <a:pt x="956" y="220"/>
                  <a:pt x="956" y="26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>
            <a:off x="4095750" y="5248275"/>
            <a:ext cx="1062038" cy="182563"/>
          </a:xfrm>
          <a:custGeom>
            <a:avLst/>
            <a:gdLst>
              <a:gd name="T0" fmla="*/ 0 w 669"/>
              <a:gd name="T1" fmla="*/ 115 h 115"/>
              <a:gd name="T2" fmla="*/ 127 w 669"/>
              <a:gd name="T3" fmla="*/ 69 h 115"/>
              <a:gd name="T4" fmla="*/ 231 w 669"/>
              <a:gd name="T5" fmla="*/ 0 h 115"/>
              <a:gd name="T6" fmla="*/ 623 w 669"/>
              <a:gd name="T7" fmla="*/ 81 h 115"/>
              <a:gd name="T8" fmla="*/ 669 w 669"/>
              <a:gd name="T9" fmla="*/ 10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9" h="115">
                <a:moveTo>
                  <a:pt x="0" y="115"/>
                </a:moveTo>
                <a:cubicBezTo>
                  <a:pt x="49" y="106"/>
                  <a:pt x="84" y="91"/>
                  <a:pt x="127" y="69"/>
                </a:cubicBezTo>
                <a:cubicBezTo>
                  <a:pt x="168" y="48"/>
                  <a:pt x="187" y="15"/>
                  <a:pt x="231" y="0"/>
                </a:cubicBezTo>
                <a:cubicBezTo>
                  <a:pt x="364" y="20"/>
                  <a:pt x="490" y="64"/>
                  <a:pt x="623" y="81"/>
                </a:cubicBezTo>
                <a:cubicBezTo>
                  <a:pt x="662" y="94"/>
                  <a:pt x="649" y="84"/>
                  <a:pt x="669" y="10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8" name="Freeform 10"/>
          <p:cNvSpPr>
            <a:spLocks/>
          </p:cNvSpPr>
          <p:nvPr/>
        </p:nvSpPr>
        <p:spPr bwMode="auto">
          <a:xfrm>
            <a:off x="3475038" y="4681538"/>
            <a:ext cx="2154237" cy="768350"/>
          </a:xfrm>
          <a:custGeom>
            <a:avLst/>
            <a:gdLst>
              <a:gd name="T0" fmla="*/ 0 w 1357"/>
              <a:gd name="T1" fmla="*/ 472 h 484"/>
              <a:gd name="T2" fmla="*/ 127 w 1357"/>
              <a:gd name="T3" fmla="*/ 461 h 484"/>
              <a:gd name="T4" fmla="*/ 184 w 1357"/>
              <a:gd name="T5" fmla="*/ 277 h 484"/>
              <a:gd name="T6" fmla="*/ 322 w 1357"/>
              <a:gd name="T7" fmla="*/ 138 h 484"/>
              <a:gd name="T8" fmla="*/ 380 w 1357"/>
              <a:gd name="T9" fmla="*/ 92 h 484"/>
              <a:gd name="T10" fmla="*/ 426 w 1357"/>
              <a:gd name="T11" fmla="*/ 58 h 484"/>
              <a:gd name="T12" fmla="*/ 645 w 1357"/>
              <a:gd name="T13" fmla="*/ 0 h 484"/>
              <a:gd name="T14" fmla="*/ 795 w 1357"/>
              <a:gd name="T15" fmla="*/ 23 h 484"/>
              <a:gd name="T16" fmla="*/ 875 w 1357"/>
              <a:gd name="T17" fmla="*/ 127 h 484"/>
              <a:gd name="T18" fmla="*/ 991 w 1357"/>
              <a:gd name="T19" fmla="*/ 196 h 484"/>
              <a:gd name="T20" fmla="*/ 1083 w 1357"/>
              <a:gd name="T21" fmla="*/ 207 h 484"/>
              <a:gd name="T22" fmla="*/ 1255 w 1357"/>
              <a:gd name="T23" fmla="*/ 277 h 484"/>
              <a:gd name="T24" fmla="*/ 1336 w 1357"/>
              <a:gd name="T25" fmla="*/ 426 h 484"/>
              <a:gd name="T26" fmla="*/ 1325 w 1357"/>
              <a:gd name="T27" fmla="*/ 484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57" h="484">
                <a:moveTo>
                  <a:pt x="0" y="472"/>
                </a:moveTo>
                <a:cubicBezTo>
                  <a:pt x="42" y="468"/>
                  <a:pt x="86" y="473"/>
                  <a:pt x="127" y="461"/>
                </a:cubicBezTo>
                <a:cubicBezTo>
                  <a:pt x="187" y="444"/>
                  <a:pt x="176" y="319"/>
                  <a:pt x="184" y="277"/>
                </a:cubicBezTo>
                <a:cubicBezTo>
                  <a:pt x="197" y="213"/>
                  <a:pt x="264" y="158"/>
                  <a:pt x="322" y="138"/>
                </a:cubicBezTo>
                <a:cubicBezTo>
                  <a:pt x="365" y="74"/>
                  <a:pt x="320" y="126"/>
                  <a:pt x="380" y="92"/>
                </a:cubicBezTo>
                <a:cubicBezTo>
                  <a:pt x="397" y="83"/>
                  <a:pt x="409" y="67"/>
                  <a:pt x="426" y="58"/>
                </a:cubicBezTo>
                <a:cubicBezTo>
                  <a:pt x="496" y="18"/>
                  <a:pt x="566" y="9"/>
                  <a:pt x="645" y="0"/>
                </a:cubicBezTo>
                <a:cubicBezTo>
                  <a:pt x="695" y="7"/>
                  <a:pt x="750" y="0"/>
                  <a:pt x="795" y="23"/>
                </a:cubicBezTo>
                <a:cubicBezTo>
                  <a:pt x="834" y="43"/>
                  <a:pt x="836" y="107"/>
                  <a:pt x="875" y="127"/>
                </a:cubicBezTo>
                <a:cubicBezTo>
                  <a:pt x="915" y="147"/>
                  <a:pt x="946" y="191"/>
                  <a:pt x="991" y="196"/>
                </a:cubicBezTo>
                <a:cubicBezTo>
                  <a:pt x="1022" y="200"/>
                  <a:pt x="1052" y="203"/>
                  <a:pt x="1083" y="207"/>
                </a:cubicBezTo>
                <a:cubicBezTo>
                  <a:pt x="1143" y="228"/>
                  <a:pt x="1202" y="241"/>
                  <a:pt x="1255" y="277"/>
                </a:cubicBezTo>
                <a:cubicBezTo>
                  <a:pt x="1279" y="345"/>
                  <a:pt x="1258" y="401"/>
                  <a:pt x="1336" y="426"/>
                </a:cubicBezTo>
                <a:cubicBezTo>
                  <a:pt x="1352" y="471"/>
                  <a:pt x="1357" y="452"/>
                  <a:pt x="1325" y="4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9" name="Freeform 11"/>
          <p:cNvSpPr>
            <a:spLocks/>
          </p:cNvSpPr>
          <p:nvPr/>
        </p:nvSpPr>
        <p:spPr bwMode="auto">
          <a:xfrm>
            <a:off x="2925763" y="4443413"/>
            <a:ext cx="3603625" cy="1027112"/>
          </a:xfrm>
          <a:custGeom>
            <a:avLst/>
            <a:gdLst>
              <a:gd name="T0" fmla="*/ 0 w 2270"/>
              <a:gd name="T1" fmla="*/ 634 h 647"/>
              <a:gd name="T2" fmla="*/ 185 w 2270"/>
              <a:gd name="T3" fmla="*/ 415 h 647"/>
              <a:gd name="T4" fmla="*/ 231 w 2270"/>
              <a:gd name="T5" fmla="*/ 346 h 647"/>
              <a:gd name="T6" fmla="*/ 277 w 2270"/>
              <a:gd name="T7" fmla="*/ 277 h 647"/>
              <a:gd name="T8" fmla="*/ 323 w 2270"/>
              <a:gd name="T9" fmla="*/ 231 h 647"/>
              <a:gd name="T10" fmla="*/ 403 w 2270"/>
              <a:gd name="T11" fmla="*/ 162 h 647"/>
              <a:gd name="T12" fmla="*/ 542 w 2270"/>
              <a:gd name="T13" fmla="*/ 46 h 647"/>
              <a:gd name="T14" fmla="*/ 1072 w 2270"/>
              <a:gd name="T15" fmla="*/ 23 h 647"/>
              <a:gd name="T16" fmla="*/ 1532 w 2270"/>
              <a:gd name="T17" fmla="*/ 58 h 647"/>
              <a:gd name="T18" fmla="*/ 1728 w 2270"/>
              <a:gd name="T19" fmla="*/ 104 h 647"/>
              <a:gd name="T20" fmla="*/ 1855 w 2270"/>
              <a:gd name="T21" fmla="*/ 139 h 647"/>
              <a:gd name="T22" fmla="*/ 1901 w 2270"/>
              <a:gd name="T23" fmla="*/ 150 h 647"/>
              <a:gd name="T24" fmla="*/ 1970 w 2270"/>
              <a:gd name="T25" fmla="*/ 254 h 647"/>
              <a:gd name="T26" fmla="*/ 2074 w 2270"/>
              <a:gd name="T27" fmla="*/ 507 h 647"/>
              <a:gd name="T28" fmla="*/ 2120 w 2270"/>
              <a:gd name="T29" fmla="*/ 553 h 647"/>
              <a:gd name="T30" fmla="*/ 2189 w 2270"/>
              <a:gd name="T31" fmla="*/ 599 h 647"/>
              <a:gd name="T32" fmla="*/ 2270 w 2270"/>
              <a:gd name="T33" fmla="*/ 645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70" h="647">
                <a:moveTo>
                  <a:pt x="0" y="634"/>
                </a:moveTo>
                <a:cubicBezTo>
                  <a:pt x="22" y="570"/>
                  <a:pt x="125" y="454"/>
                  <a:pt x="185" y="415"/>
                </a:cubicBezTo>
                <a:cubicBezTo>
                  <a:pt x="208" y="320"/>
                  <a:pt x="175" y="409"/>
                  <a:pt x="231" y="346"/>
                </a:cubicBezTo>
                <a:cubicBezTo>
                  <a:pt x="249" y="325"/>
                  <a:pt x="277" y="277"/>
                  <a:pt x="277" y="277"/>
                </a:cubicBezTo>
                <a:cubicBezTo>
                  <a:pt x="302" y="198"/>
                  <a:pt x="266" y="278"/>
                  <a:pt x="323" y="231"/>
                </a:cubicBezTo>
                <a:cubicBezTo>
                  <a:pt x="581" y="18"/>
                  <a:pt x="148" y="331"/>
                  <a:pt x="403" y="162"/>
                </a:cubicBezTo>
                <a:cubicBezTo>
                  <a:pt x="446" y="133"/>
                  <a:pt x="491" y="60"/>
                  <a:pt x="542" y="46"/>
                </a:cubicBezTo>
                <a:cubicBezTo>
                  <a:pt x="713" y="0"/>
                  <a:pt x="895" y="28"/>
                  <a:pt x="1072" y="23"/>
                </a:cubicBezTo>
                <a:cubicBezTo>
                  <a:pt x="1410" y="38"/>
                  <a:pt x="1257" y="24"/>
                  <a:pt x="1532" y="58"/>
                </a:cubicBezTo>
                <a:cubicBezTo>
                  <a:pt x="1598" y="66"/>
                  <a:pt x="1662" y="93"/>
                  <a:pt x="1728" y="104"/>
                </a:cubicBezTo>
                <a:cubicBezTo>
                  <a:pt x="1791" y="126"/>
                  <a:pt x="1755" y="114"/>
                  <a:pt x="1855" y="139"/>
                </a:cubicBezTo>
                <a:cubicBezTo>
                  <a:pt x="1870" y="143"/>
                  <a:pt x="1901" y="150"/>
                  <a:pt x="1901" y="150"/>
                </a:cubicBezTo>
                <a:cubicBezTo>
                  <a:pt x="1936" y="185"/>
                  <a:pt x="1955" y="207"/>
                  <a:pt x="1970" y="254"/>
                </a:cubicBezTo>
                <a:cubicBezTo>
                  <a:pt x="1978" y="336"/>
                  <a:pt x="1975" y="476"/>
                  <a:pt x="2074" y="507"/>
                </a:cubicBezTo>
                <a:cubicBezTo>
                  <a:pt x="2095" y="574"/>
                  <a:pt x="2067" y="518"/>
                  <a:pt x="2120" y="553"/>
                </a:cubicBezTo>
                <a:cubicBezTo>
                  <a:pt x="2206" y="611"/>
                  <a:pt x="2106" y="573"/>
                  <a:pt x="2189" y="599"/>
                </a:cubicBezTo>
                <a:cubicBezTo>
                  <a:pt x="2261" y="647"/>
                  <a:pt x="2230" y="645"/>
                  <a:pt x="2270" y="64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2305050" y="3876675"/>
            <a:ext cx="4662488" cy="1573213"/>
          </a:xfrm>
          <a:custGeom>
            <a:avLst/>
            <a:gdLst>
              <a:gd name="T0" fmla="*/ 0 w 2937"/>
              <a:gd name="T1" fmla="*/ 991 h 991"/>
              <a:gd name="T2" fmla="*/ 46 w 2937"/>
              <a:gd name="T3" fmla="*/ 864 h 991"/>
              <a:gd name="T4" fmla="*/ 92 w 2937"/>
              <a:gd name="T5" fmla="*/ 807 h 991"/>
              <a:gd name="T6" fmla="*/ 149 w 2937"/>
              <a:gd name="T7" fmla="*/ 761 h 991"/>
              <a:gd name="T8" fmla="*/ 253 w 2937"/>
              <a:gd name="T9" fmla="*/ 622 h 991"/>
              <a:gd name="T10" fmla="*/ 288 w 2937"/>
              <a:gd name="T11" fmla="*/ 576 h 991"/>
              <a:gd name="T12" fmla="*/ 311 w 2937"/>
              <a:gd name="T13" fmla="*/ 542 h 991"/>
              <a:gd name="T14" fmla="*/ 368 w 2937"/>
              <a:gd name="T15" fmla="*/ 530 h 991"/>
              <a:gd name="T16" fmla="*/ 460 w 2937"/>
              <a:gd name="T17" fmla="*/ 415 h 991"/>
              <a:gd name="T18" fmla="*/ 564 w 2937"/>
              <a:gd name="T19" fmla="*/ 265 h 991"/>
              <a:gd name="T20" fmla="*/ 875 w 2937"/>
              <a:gd name="T21" fmla="*/ 58 h 991"/>
              <a:gd name="T22" fmla="*/ 1209 w 2937"/>
              <a:gd name="T23" fmla="*/ 0 h 991"/>
              <a:gd name="T24" fmla="*/ 1670 w 2937"/>
              <a:gd name="T25" fmla="*/ 46 h 991"/>
              <a:gd name="T26" fmla="*/ 1762 w 2937"/>
              <a:gd name="T27" fmla="*/ 81 h 991"/>
              <a:gd name="T28" fmla="*/ 1808 w 2937"/>
              <a:gd name="T29" fmla="*/ 104 h 991"/>
              <a:gd name="T30" fmla="*/ 2165 w 2937"/>
              <a:gd name="T31" fmla="*/ 185 h 991"/>
              <a:gd name="T32" fmla="*/ 2361 w 2937"/>
              <a:gd name="T33" fmla="*/ 311 h 991"/>
              <a:gd name="T34" fmla="*/ 2442 w 2937"/>
              <a:gd name="T35" fmla="*/ 357 h 991"/>
              <a:gd name="T36" fmla="*/ 2488 w 2937"/>
              <a:gd name="T37" fmla="*/ 438 h 991"/>
              <a:gd name="T38" fmla="*/ 2534 w 2937"/>
              <a:gd name="T39" fmla="*/ 530 h 991"/>
              <a:gd name="T40" fmla="*/ 2545 w 2937"/>
              <a:gd name="T41" fmla="*/ 565 h 991"/>
              <a:gd name="T42" fmla="*/ 2580 w 2937"/>
              <a:gd name="T43" fmla="*/ 588 h 991"/>
              <a:gd name="T44" fmla="*/ 2718 w 2937"/>
              <a:gd name="T45" fmla="*/ 691 h 991"/>
              <a:gd name="T46" fmla="*/ 2868 w 2937"/>
              <a:gd name="T47" fmla="*/ 841 h 991"/>
              <a:gd name="T48" fmla="*/ 2891 w 2937"/>
              <a:gd name="T49" fmla="*/ 910 h 991"/>
              <a:gd name="T50" fmla="*/ 2937 w 2937"/>
              <a:gd name="T51" fmla="*/ 979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937" h="991">
                <a:moveTo>
                  <a:pt x="0" y="991"/>
                </a:moveTo>
                <a:cubicBezTo>
                  <a:pt x="14" y="946"/>
                  <a:pt x="25" y="906"/>
                  <a:pt x="46" y="864"/>
                </a:cubicBezTo>
                <a:cubicBezTo>
                  <a:pt x="69" y="768"/>
                  <a:pt x="35" y="852"/>
                  <a:pt x="92" y="807"/>
                </a:cubicBezTo>
                <a:cubicBezTo>
                  <a:pt x="167" y="747"/>
                  <a:pt x="63" y="789"/>
                  <a:pt x="149" y="761"/>
                </a:cubicBezTo>
                <a:cubicBezTo>
                  <a:pt x="183" y="710"/>
                  <a:pt x="218" y="671"/>
                  <a:pt x="253" y="622"/>
                </a:cubicBezTo>
                <a:cubicBezTo>
                  <a:pt x="264" y="606"/>
                  <a:pt x="277" y="592"/>
                  <a:pt x="288" y="576"/>
                </a:cubicBezTo>
                <a:cubicBezTo>
                  <a:pt x="296" y="565"/>
                  <a:pt x="299" y="549"/>
                  <a:pt x="311" y="542"/>
                </a:cubicBezTo>
                <a:cubicBezTo>
                  <a:pt x="328" y="532"/>
                  <a:pt x="349" y="534"/>
                  <a:pt x="368" y="530"/>
                </a:cubicBezTo>
                <a:cubicBezTo>
                  <a:pt x="425" y="488"/>
                  <a:pt x="418" y="471"/>
                  <a:pt x="460" y="415"/>
                </a:cubicBezTo>
                <a:cubicBezTo>
                  <a:pt x="479" y="322"/>
                  <a:pt x="499" y="324"/>
                  <a:pt x="564" y="265"/>
                </a:cubicBezTo>
                <a:cubicBezTo>
                  <a:pt x="661" y="177"/>
                  <a:pt x="743" y="90"/>
                  <a:pt x="875" y="58"/>
                </a:cubicBezTo>
                <a:cubicBezTo>
                  <a:pt x="975" y="8"/>
                  <a:pt x="1099" y="23"/>
                  <a:pt x="1209" y="0"/>
                </a:cubicBezTo>
                <a:cubicBezTo>
                  <a:pt x="1363" y="12"/>
                  <a:pt x="1515" y="34"/>
                  <a:pt x="1670" y="46"/>
                </a:cubicBezTo>
                <a:cubicBezTo>
                  <a:pt x="1739" y="93"/>
                  <a:pt x="1663" y="48"/>
                  <a:pt x="1762" y="81"/>
                </a:cubicBezTo>
                <a:cubicBezTo>
                  <a:pt x="1778" y="86"/>
                  <a:pt x="1792" y="99"/>
                  <a:pt x="1808" y="104"/>
                </a:cubicBezTo>
                <a:cubicBezTo>
                  <a:pt x="1922" y="141"/>
                  <a:pt x="2048" y="154"/>
                  <a:pt x="2165" y="185"/>
                </a:cubicBezTo>
                <a:cubicBezTo>
                  <a:pt x="2228" y="232"/>
                  <a:pt x="2295" y="270"/>
                  <a:pt x="2361" y="311"/>
                </a:cubicBezTo>
                <a:cubicBezTo>
                  <a:pt x="2440" y="361"/>
                  <a:pt x="2374" y="336"/>
                  <a:pt x="2442" y="357"/>
                </a:cubicBezTo>
                <a:cubicBezTo>
                  <a:pt x="2467" y="437"/>
                  <a:pt x="2432" y="340"/>
                  <a:pt x="2488" y="438"/>
                </a:cubicBezTo>
                <a:cubicBezTo>
                  <a:pt x="2505" y="468"/>
                  <a:pt x="2519" y="499"/>
                  <a:pt x="2534" y="530"/>
                </a:cubicBezTo>
                <a:cubicBezTo>
                  <a:pt x="2539" y="541"/>
                  <a:pt x="2537" y="555"/>
                  <a:pt x="2545" y="565"/>
                </a:cubicBezTo>
                <a:cubicBezTo>
                  <a:pt x="2554" y="576"/>
                  <a:pt x="2570" y="578"/>
                  <a:pt x="2580" y="588"/>
                </a:cubicBezTo>
                <a:cubicBezTo>
                  <a:pt x="2631" y="638"/>
                  <a:pt x="2639" y="666"/>
                  <a:pt x="2718" y="691"/>
                </a:cubicBezTo>
                <a:cubicBezTo>
                  <a:pt x="2765" y="722"/>
                  <a:pt x="2843" y="785"/>
                  <a:pt x="2868" y="841"/>
                </a:cubicBezTo>
                <a:cubicBezTo>
                  <a:pt x="2878" y="863"/>
                  <a:pt x="2883" y="887"/>
                  <a:pt x="2891" y="910"/>
                </a:cubicBezTo>
                <a:cubicBezTo>
                  <a:pt x="2900" y="936"/>
                  <a:pt x="2937" y="979"/>
                  <a:pt x="2937" y="97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>
            <a:off x="1828800" y="3309938"/>
            <a:ext cx="5543550" cy="1901825"/>
          </a:xfrm>
          <a:custGeom>
            <a:avLst/>
            <a:gdLst>
              <a:gd name="T0" fmla="*/ 0 w 3492"/>
              <a:gd name="T1" fmla="*/ 1198 h 1198"/>
              <a:gd name="T2" fmla="*/ 127 w 3492"/>
              <a:gd name="T3" fmla="*/ 1002 h 1198"/>
              <a:gd name="T4" fmla="*/ 161 w 3492"/>
              <a:gd name="T5" fmla="*/ 933 h 1198"/>
              <a:gd name="T6" fmla="*/ 184 w 3492"/>
              <a:gd name="T7" fmla="*/ 853 h 1198"/>
              <a:gd name="T8" fmla="*/ 219 w 3492"/>
              <a:gd name="T9" fmla="*/ 818 h 1198"/>
              <a:gd name="T10" fmla="*/ 242 w 3492"/>
              <a:gd name="T11" fmla="*/ 783 h 1198"/>
              <a:gd name="T12" fmla="*/ 288 w 3492"/>
              <a:gd name="T13" fmla="*/ 772 h 1198"/>
              <a:gd name="T14" fmla="*/ 323 w 3492"/>
              <a:gd name="T15" fmla="*/ 737 h 1198"/>
              <a:gd name="T16" fmla="*/ 369 w 3492"/>
              <a:gd name="T17" fmla="*/ 726 h 1198"/>
              <a:gd name="T18" fmla="*/ 438 w 3492"/>
              <a:gd name="T19" fmla="*/ 657 h 1198"/>
              <a:gd name="T20" fmla="*/ 657 w 3492"/>
              <a:gd name="T21" fmla="*/ 438 h 1198"/>
              <a:gd name="T22" fmla="*/ 760 w 3492"/>
              <a:gd name="T23" fmla="*/ 357 h 1198"/>
              <a:gd name="T24" fmla="*/ 783 w 3492"/>
              <a:gd name="T25" fmla="*/ 323 h 1198"/>
              <a:gd name="T26" fmla="*/ 818 w 3492"/>
              <a:gd name="T27" fmla="*/ 311 h 1198"/>
              <a:gd name="T28" fmla="*/ 829 w 3492"/>
              <a:gd name="T29" fmla="*/ 277 h 1198"/>
              <a:gd name="T30" fmla="*/ 876 w 3492"/>
              <a:gd name="T31" fmla="*/ 219 h 1198"/>
              <a:gd name="T32" fmla="*/ 910 w 3492"/>
              <a:gd name="T33" fmla="*/ 150 h 1198"/>
              <a:gd name="T34" fmla="*/ 1428 w 3492"/>
              <a:gd name="T35" fmla="*/ 81 h 1198"/>
              <a:gd name="T36" fmla="*/ 1693 w 3492"/>
              <a:gd name="T37" fmla="*/ 0 h 1198"/>
              <a:gd name="T38" fmla="*/ 2154 w 3492"/>
              <a:gd name="T39" fmla="*/ 35 h 1198"/>
              <a:gd name="T40" fmla="*/ 2235 w 3492"/>
              <a:gd name="T41" fmla="*/ 58 h 1198"/>
              <a:gd name="T42" fmla="*/ 2246 w 3492"/>
              <a:gd name="T43" fmla="*/ 92 h 1198"/>
              <a:gd name="T44" fmla="*/ 2304 w 3492"/>
              <a:gd name="T45" fmla="*/ 138 h 1198"/>
              <a:gd name="T46" fmla="*/ 2385 w 3492"/>
              <a:gd name="T47" fmla="*/ 184 h 1198"/>
              <a:gd name="T48" fmla="*/ 2431 w 3492"/>
              <a:gd name="T49" fmla="*/ 219 h 1198"/>
              <a:gd name="T50" fmla="*/ 2534 w 3492"/>
              <a:gd name="T51" fmla="*/ 242 h 1198"/>
              <a:gd name="T52" fmla="*/ 2580 w 3492"/>
              <a:gd name="T53" fmla="*/ 265 h 1198"/>
              <a:gd name="T54" fmla="*/ 2673 w 3492"/>
              <a:gd name="T55" fmla="*/ 288 h 1198"/>
              <a:gd name="T56" fmla="*/ 2949 w 3492"/>
              <a:gd name="T57" fmla="*/ 357 h 1198"/>
              <a:gd name="T58" fmla="*/ 3076 w 3492"/>
              <a:gd name="T59" fmla="*/ 392 h 1198"/>
              <a:gd name="T60" fmla="*/ 3306 w 3492"/>
              <a:gd name="T61" fmla="*/ 472 h 1198"/>
              <a:gd name="T62" fmla="*/ 3433 w 3492"/>
              <a:gd name="T63" fmla="*/ 553 h 1198"/>
              <a:gd name="T64" fmla="*/ 3479 w 3492"/>
              <a:gd name="T65" fmla="*/ 668 h 1198"/>
              <a:gd name="T66" fmla="*/ 3491 w 3492"/>
              <a:gd name="T67" fmla="*/ 910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92" h="1198">
                <a:moveTo>
                  <a:pt x="0" y="1198"/>
                </a:moveTo>
                <a:cubicBezTo>
                  <a:pt x="35" y="1111"/>
                  <a:pt x="80" y="1074"/>
                  <a:pt x="127" y="1002"/>
                </a:cubicBezTo>
                <a:cubicBezTo>
                  <a:pt x="152" y="923"/>
                  <a:pt x="120" y="1015"/>
                  <a:pt x="161" y="933"/>
                </a:cubicBezTo>
                <a:cubicBezTo>
                  <a:pt x="174" y="908"/>
                  <a:pt x="170" y="877"/>
                  <a:pt x="184" y="853"/>
                </a:cubicBezTo>
                <a:cubicBezTo>
                  <a:pt x="192" y="839"/>
                  <a:pt x="208" y="831"/>
                  <a:pt x="219" y="818"/>
                </a:cubicBezTo>
                <a:cubicBezTo>
                  <a:pt x="228" y="807"/>
                  <a:pt x="230" y="791"/>
                  <a:pt x="242" y="783"/>
                </a:cubicBezTo>
                <a:cubicBezTo>
                  <a:pt x="255" y="774"/>
                  <a:pt x="273" y="776"/>
                  <a:pt x="288" y="772"/>
                </a:cubicBezTo>
                <a:cubicBezTo>
                  <a:pt x="300" y="760"/>
                  <a:pt x="309" y="745"/>
                  <a:pt x="323" y="737"/>
                </a:cubicBezTo>
                <a:cubicBezTo>
                  <a:pt x="337" y="729"/>
                  <a:pt x="356" y="735"/>
                  <a:pt x="369" y="726"/>
                </a:cubicBezTo>
                <a:cubicBezTo>
                  <a:pt x="396" y="707"/>
                  <a:pt x="415" y="680"/>
                  <a:pt x="438" y="657"/>
                </a:cubicBezTo>
                <a:cubicBezTo>
                  <a:pt x="512" y="583"/>
                  <a:pt x="580" y="506"/>
                  <a:pt x="657" y="438"/>
                </a:cubicBezTo>
                <a:cubicBezTo>
                  <a:pt x="751" y="355"/>
                  <a:pt x="689" y="382"/>
                  <a:pt x="760" y="357"/>
                </a:cubicBezTo>
                <a:cubicBezTo>
                  <a:pt x="768" y="346"/>
                  <a:pt x="772" y="332"/>
                  <a:pt x="783" y="323"/>
                </a:cubicBezTo>
                <a:cubicBezTo>
                  <a:pt x="793" y="315"/>
                  <a:pt x="809" y="320"/>
                  <a:pt x="818" y="311"/>
                </a:cubicBezTo>
                <a:cubicBezTo>
                  <a:pt x="826" y="303"/>
                  <a:pt x="824" y="288"/>
                  <a:pt x="829" y="277"/>
                </a:cubicBezTo>
                <a:cubicBezTo>
                  <a:pt x="844" y="246"/>
                  <a:pt x="853" y="241"/>
                  <a:pt x="876" y="219"/>
                </a:cubicBezTo>
                <a:cubicBezTo>
                  <a:pt x="882" y="199"/>
                  <a:pt x="890" y="162"/>
                  <a:pt x="910" y="150"/>
                </a:cubicBezTo>
                <a:cubicBezTo>
                  <a:pt x="1032" y="75"/>
                  <a:pt x="1344" y="84"/>
                  <a:pt x="1428" y="81"/>
                </a:cubicBezTo>
                <a:cubicBezTo>
                  <a:pt x="1517" y="52"/>
                  <a:pt x="1606" y="35"/>
                  <a:pt x="1693" y="0"/>
                </a:cubicBezTo>
                <a:cubicBezTo>
                  <a:pt x="1850" y="8"/>
                  <a:pt x="1999" y="20"/>
                  <a:pt x="2154" y="35"/>
                </a:cubicBezTo>
                <a:cubicBezTo>
                  <a:pt x="2181" y="43"/>
                  <a:pt x="2213" y="40"/>
                  <a:pt x="2235" y="58"/>
                </a:cubicBezTo>
                <a:cubicBezTo>
                  <a:pt x="2244" y="65"/>
                  <a:pt x="2241" y="81"/>
                  <a:pt x="2246" y="92"/>
                </a:cubicBezTo>
                <a:cubicBezTo>
                  <a:pt x="2267" y="134"/>
                  <a:pt x="2263" y="125"/>
                  <a:pt x="2304" y="138"/>
                </a:cubicBezTo>
                <a:cubicBezTo>
                  <a:pt x="2384" y="218"/>
                  <a:pt x="2291" y="137"/>
                  <a:pt x="2385" y="184"/>
                </a:cubicBezTo>
                <a:cubicBezTo>
                  <a:pt x="2402" y="193"/>
                  <a:pt x="2413" y="211"/>
                  <a:pt x="2431" y="219"/>
                </a:cubicBezTo>
                <a:cubicBezTo>
                  <a:pt x="2463" y="234"/>
                  <a:pt x="2500" y="234"/>
                  <a:pt x="2534" y="242"/>
                </a:cubicBezTo>
                <a:cubicBezTo>
                  <a:pt x="2549" y="250"/>
                  <a:pt x="2564" y="260"/>
                  <a:pt x="2580" y="265"/>
                </a:cubicBezTo>
                <a:cubicBezTo>
                  <a:pt x="2610" y="275"/>
                  <a:pt x="2673" y="288"/>
                  <a:pt x="2673" y="288"/>
                </a:cubicBezTo>
                <a:cubicBezTo>
                  <a:pt x="2761" y="332"/>
                  <a:pt x="2853" y="345"/>
                  <a:pt x="2949" y="357"/>
                </a:cubicBezTo>
                <a:cubicBezTo>
                  <a:pt x="2990" y="371"/>
                  <a:pt x="3037" y="372"/>
                  <a:pt x="3076" y="392"/>
                </a:cubicBezTo>
                <a:cubicBezTo>
                  <a:pt x="3152" y="430"/>
                  <a:pt x="3223" y="452"/>
                  <a:pt x="3306" y="472"/>
                </a:cubicBezTo>
                <a:cubicBezTo>
                  <a:pt x="3412" y="526"/>
                  <a:pt x="3373" y="495"/>
                  <a:pt x="3433" y="553"/>
                </a:cubicBezTo>
                <a:cubicBezTo>
                  <a:pt x="3446" y="594"/>
                  <a:pt x="3460" y="629"/>
                  <a:pt x="3479" y="668"/>
                </a:cubicBezTo>
                <a:cubicBezTo>
                  <a:pt x="3492" y="872"/>
                  <a:pt x="3491" y="791"/>
                  <a:pt x="3491" y="91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643438" y="4941888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16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50825" y="371633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Yükseklik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211638" y="37163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5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419475" y="594995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Enlem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Atmosferin Bileşimi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76600" y="6021388"/>
            <a:ext cx="4038600" cy="53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/>
              <a:t>0.1 -5% arasında H</a:t>
            </a:r>
            <a:r>
              <a:rPr lang="tr-TR" altLang="tr-TR" sz="2000" baseline="-25000"/>
              <a:t>2</a:t>
            </a:r>
            <a:r>
              <a:rPr lang="tr-TR" altLang="tr-TR" sz="2000"/>
              <a:t>O bulunur</a:t>
            </a:r>
          </a:p>
        </p:txBody>
      </p:sp>
      <p:pic>
        <p:nvPicPr>
          <p:cNvPr id="59398" name="Picture 6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341438"/>
            <a:ext cx="5183187" cy="45339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Enleme Göre Nemin Değişimi</a:t>
            </a:r>
          </a:p>
        </p:txBody>
      </p:sp>
      <p:pic>
        <p:nvPicPr>
          <p:cNvPr id="94213" name="Picture 5" descr="specific_humidity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844675"/>
            <a:ext cx="4760913" cy="3868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Dünyanın Enerji Bütçesi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-Işıyan enerjinin dünya ve atmosfer tarafından soğrulması ya da kaybedilmesi neredeyse tüm hava durumunun yaratılmasına neden olur. </a:t>
            </a:r>
          </a:p>
          <a:p>
            <a:r>
              <a:rPr lang="tr-TR" altLang="tr-TR"/>
              <a:t>Gelen ve giden enerjinin hesabı dünyanın enerji bütçesini oluşturur. </a:t>
            </a:r>
          </a:p>
          <a:p>
            <a:r>
              <a:rPr lang="tr-TR" altLang="tr-TR"/>
              <a:t>Atmosfer dünyaya ulaşan ve dünyadan uzaya giden ışımayı kontrol eder.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EMSpec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115888"/>
            <a:ext cx="8497888" cy="4192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5364163" y="1700213"/>
            <a:ext cx="287337" cy="792162"/>
          </a:xfrm>
          <a:prstGeom prst="ellipse">
            <a:avLst/>
          </a:prstGeom>
          <a:noFill/>
          <a:ln w="53975" algn="ctr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859338" y="4724400"/>
            <a:ext cx="33845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Her cisim ışıma yayar. </a:t>
            </a:r>
          </a:p>
          <a:p>
            <a:pPr algn="ctr">
              <a:spcBef>
                <a:spcPct val="50000"/>
              </a:spcBef>
            </a:pPr>
            <a:r>
              <a:rPr lang="tr-TR" altLang="tr-TR"/>
              <a:t>Güneşin yaydığı ışınım 0.4-0.7 </a:t>
            </a:r>
            <a:r>
              <a:rPr lang="tr-TR" altLang="tr-TR">
                <a:latin typeface="Symbol" pitchFamily="18" charset="2"/>
              </a:rPr>
              <a:t>m</a:t>
            </a:r>
            <a:r>
              <a:rPr lang="tr-TR" altLang="tr-TR"/>
              <a:t>m arasında yoğunlaşmıştır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50825" y="4292600"/>
            <a:ext cx="4249738" cy="2232025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CC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/>
          <a:lstStyle/>
          <a:p>
            <a:endParaRPr lang="tr-TR" altLang="tr-TR"/>
          </a:p>
          <a:p>
            <a:r>
              <a:rPr lang="tr-TR" altLang="tr-TR"/>
              <a:t>      Dalga boyu (</a:t>
            </a:r>
            <a:r>
              <a:rPr lang="tr-TR" altLang="tr-TR">
                <a:latin typeface="Symbol" pitchFamily="18" charset="2"/>
              </a:rPr>
              <a:t>l</a:t>
            </a:r>
            <a:r>
              <a:rPr lang="tr-TR" altLang="tr-TR"/>
              <a:t>)</a:t>
            </a:r>
          </a:p>
          <a:p>
            <a:endParaRPr lang="tr-TR" altLang="tr-TR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971550" y="54451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1979613" y="55895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39952" name="Picture 16" descr="e_mag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5157788"/>
            <a:ext cx="2444750" cy="1293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5651500" y="2565400"/>
            <a:ext cx="433388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Güneş ve Dünya</a:t>
            </a:r>
            <a:br>
              <a:rPr lang="tr-TR" altLang="tr-TR" sz="4000"/>
            </a:br>
            <a:r>
              <a:rPr lang="tr-TR" altLang="tr-TR" sz="4000"/>
              <a:t> Kara Cisim Olarak Yayılım</a:t>
            </a:r>
          </a:p>
        </p:txBody>
      </p:sp>
      <p:pic>
        <p:nvPicPr>
          <p:cNvPr id="46085" name="Picture 5" descr="earth_radiationcurve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708275"/>
            <a:ext cx="4676775" cy="3508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89" name="Picture 9" descr="solar_curv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2708275"/>
            <a:ext cx="4572000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971550" y="6237288"/>
            <a:ext cx="345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 b="1"/>
              <a:t>Dünya (240 W/m2)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5795963" y="6165850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 b="1"/>
              <a:t>Güneş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051050" y="1628775"/>
            <a:ext cx="5473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Her dalga boyu için mümkün olan en yüksek şiddette ışıyan cisim. Bir kara cisimden yayılan ışınım = f(</a:t>
            </a:r>
            <a:r>
              <a:rPr lang="tr-TR" altLang="tr-TR">
                <a:latin typeface="SymbolPS" pitchFamily="18" charset="2"/>
              </a:rPr>
              <a:t>l</a:t>
            </a:r>
            <a:r>
              <a:rPr lang="tr-TR" altLang="tr-TR"/>
              <a:t>,T ve Yüzey Alanı)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r>
              <a:rPr lang="tr-TR" altLang="tr-TR"/>
              <a:t>Kara Cisim Işımaları</a:t>
            </a:r>
          </a:p>
        </p:txBody>
      </p:sp>
      <p:pic>
        <p:nvPicPr>
          <p:cNvPr id="44047" name="Picture 15" descr="plank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6" t="18648" r="23235" b="51123"/>
          <a:stretch>
            <a:fillRect/>
          </a:stretch>
        </p:blipFill>
        <p:spPr>
          <a:xfrm>
            <a:off x="323850" y="1412875"/>
            <a:ext cx="3457575" cy="1885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235825" y="126841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(w/m</a:t>
            </a:r>
            <a:r>
              <a:rPr lang="tr-TR" altLang="tr-TR" baseline="30000"/>
              <a:t>2</a:t>
            </a:r>
            <a:r>
              <a:rPr lang="tr-TR" altLang="tr-TR"/>
              <a:t>/</a:t>
            </a:r>
            <a:r>
              <a:rPr lang="tr-TR" altLang="tr-TR">
                <a:latin typeface="Symbol" pitchFamily="18" charset="2"/>
              </a:rPr>
              <a:t>m</a:t>
            </a:r>
            <a:r>
              <a:rPr lang="tr-TR" altLang="tr-TR"/>
              <a:t>m)</a:t>
            </a:r>
          </a:p>
        </p:txBody>
      </p:sp>
      <p:pic>
        <p:nvPicPr>
          <p:cNvPr id="44044" name="Picture 12" descr="emitt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292600"/>
            <a:ext cx="1728788" cy="5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5" name="Picture 13" descr="wiens_la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589588"/>
            <a:ext cx="1655763" cy="77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924300" y="1341438"/>
            <a:ext cx="4319588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B</a:t>
            </a:r>
            <a:r>
              <a:rPr lang="el-GR" altLang="tr-TR" baseline="-25000">
                <a:cs typeface="Arial" charset="0"/>
              </a:rPr>
              <a:t>λ</a:t>
            </a:r>
            <a:r>
              <a:rPr lang="tr-TR" altLang="tr-TR"/>
              <a:t>= Dalgaboyuna Düşen Işıma</a:t>
            </a:r>
          </a:p>
          <a:p>
            <a:pPr>
              <a:spcBef>
                <a:spcPct val="50000"/>
              </a:spcBef>
            </a:pPr>
            <a:r>
              <a:rPr lang="el-GR" altLang="tr-TR"/>
              <a:t>λ</a:t>
            </a:r>
            <a:r>
              <a:rPr lang="tr-TR" altLang="tr-TR"/>
              <a:t> = Dalga boyu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h= Planck Sabiti (6.6238x10</a:t>
            </a:r>
            <a:r>
              <a:rPr lang="tr-TR" altLang="tr-TR" baseline="30000"/>
              <a:t>-34</a:t>
            </a:r>
            <a:r>
              <a:rPr lang="tr-TR" altLang="tr-TR"/>
              <a:t> Js)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c= Işık Hızı (3 x10</a:t>
            </a:r>
            <a:r>
              <a:rPr lang="tr-TR" altLang="tr-TR" baseline="30000"/>
              <a:t>8</a:t>
            </a:r>
            <a:r>
              <a:rPr lang="tr-TR" altLang="tr-TR"/>
              <a:t> m/s)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k= Boltzmann Sabiti (1.3807x10</a:t>
            </a:r>
            <a:r>
              <a:rPr lang="tr-TR" altLang="tr-TR" baseline="30000"/>
              <a:t>-23 </a:t>
            </a:r>
            <a:r>
              <a:rPr lang="tr-TR" altLang="tr-TR"/>
              <a:t>J/K)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395288" y="836613"/>
            <a:ext cx="7704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8000FF"/>
                </a:solidFill>
              </a:rPr>
              <a:t>Planck Kanunu</a:t>
            </a:r>
            <a:r>
              <a:rPr lang="tr-TR" altLang="tr-TR"/>
              <a:t>: Verilen dalga boyundaki ışıma miktarını verir 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250825" y="3933825"/>
            <a:ext cx="828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8000FF"/>
                </a:solidFill>
              </a:rPr>
              <a:t>Stefan Boltzman Kanunu:</a:t>
            </a:r>
            <a:r>
              <a:rPr lang="tr-TR" altLang="tr-TR"/>
              <a:t> Bir cisim tarafından yayılan toplam ışıma miktarını verir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120650" y="5013325"/>
            <a:ext cx="664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tr-TR" altLang="tr-TR" b="1">
                <a:solidFill>
                  <a:srgbClr val="8000FF"/>
                </a:solidFill>
              </a:rPr>
              <a:t>Wiens Kanunu</a:t>
            </a:r>
            <a:r>
              <a:rPr lang="tr-TR" altLang="tr-TR"/>
              <a:t>: En fazla ışımanın yayıldığı dalga boyunu verir. 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5113338" y="4365625"/>
            <a:ext cx="28225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tr-TR" altLang="tr-TR"/>
              <a:t> E* :  W/ m</a:t>
            </a:r>
            <a:r>
              <a:rPr lang="tr-TR" altLang="tr-TR" baseline="30000"/>
              <a:t>2</a:t>
            </a:r>
          </a:p>
          <a:p>
            <a:pPr algn="ctr" eaLnBrk="0" hangingPunct="0"/>
            <a:r>
              <a:rPr lang="el-GR" altLang="tr-TR" sz="2400" b="1">
                <a:latin typeface="Symbol" pitchFamily="18" charset="2"/>
                <a:cs typeface="Arial" charset="0"/>
              </a:rPr>
              <a:t>σ</a:t>
            </a:r>
            <a:r>
              <a:rPr lang="tr-TR" altLang="tr-TR" baseline="30000">
                <a:cs typeface="Arial" charset="0"/>
              </a:rPr>
              <a:t> :</a:t>
            </a:r>
            <a:r>
              <a:rPr lang="tr-TR" altLang="tr-TR">
                <a:cs typeface="Arial" charset="0"/>
              </a:rPr>
              <a:t> 5.6703x10</a:t>
            </a:r>
            <a:r>
              <a:rPr lang="tr-TR" altLang="tr-TR" baseline="30000">
                <a:cs typeface="Arial" charset="0"/>
              </a:rPr>
              <a:t>-8 </a:t>
            </a:r>
            <a:r>
              <a:rPr lang="tr-TR" altLang="tr-TR">
                <a:cs typeface="Arial" charset="0"/>
              </a:rPr>
              <a:t> watt/m</a:t>
            </a:r>
            <a:r>
              <a:rPr lang="tr-TR" altLang="tr-TR" baseline="30000">
                <a:cs typeface="Arial" charset="0"/>
              </a:rPr>
              <a:t>2</a:t>
            </a:r>
            <a:r>
              <a:rPr lang="tr-TR" altLang="tr-TR">
                <a:cs typeface="Arial" charset="0"/>
              </a:rPr>
              <a:t> K</a:t>
            </a:r>
            <a:endParaRPr lang="el-GR" altLang="tr-TR" baseline="30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Ortalama Yeryüzü Sıcaklığı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2411413" y="1484313"/>
            <a:ext cx="3313112" cy="5762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Atmosferin Olmadığı Durum</a:t>
            </a:r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1547813" y="4941888"/>
            <a:ext cx="525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>
            <a:off x="2700338" y="4941888"/>
            <a:ext cx="2873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H="1">
            <a:off x="4211638" y="4941888"/>
            <a:ext cx="2873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H="1">
            <a:off x="5364163" y="4941888"/>
            <a:ext cx="2873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H="1">
            <a:off x="3348038" y="4941888"/>
            <a:ext cx="2873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8079" name="AutoShape 15" descr="Açık yatay"/>
          <p:cNvSpPr>
            <a:spLocks noChangeArrowheads="1"/>
          </p:cNvSpPr>
          <p:nvPr/>
        </p:nvSpPr>
        <p:spPr bwMode="auto">
          <a:xfrm>
            <a:off x="2771775" y="2205038"/>
            <a:ext cx="215900" cy="2736850"/>
          </a:xfrm>
          <a:prstGeom prst="downArrow">
            <a:avLst>
              <a:gd name="adj1" fmla="val 50000"/>
              <a:gd name="adj2" fmla="val 316912"/>
            </a:avLst>
          </a:prstGeom>
          <a:pattFill prst="ltHorz">
            <a:fgClr>
              <a:srgbClr val="FFFF00"/>
            </a:fgClr>
            <a:bgClr>
              <a:srgbClr val="FFFFFF"/>
            </a:bgClr>
          </a:patt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8080" name="AutoShape 16" descr="Dar dikey"/>
          <p:cNvSpPr>
            <a:spLocks noChangeArrowheads="1"/>
          </p:cNvSpPr>
          <p:nvPr/>
        </p:nvSpPr>
        <p:spPr bwMode="auto">
          <a:xfrm>
            <a:off x="5724525" y="2060575"/>
            <a:ext cx="215900" cy="2808288"/>
          </a:xfrm>
          <a:prstGeom prst="upArrow">
            <a:avLst>
              <a:gd name="adj1" fmla="val 50000"/>
              <a:gd name="adj2" fmla="val 325184"/>
            </a:avLst>
          </a:prstGeom>
          <a:pattFill prst="narVert">
            <a:fgClr>
              <a:srgbClr val="FF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1619250" y="5013325"/>
            <a:ext cx="223202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Dünyaca soğrulan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Kısa dalga Işıması		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4787900" y="5084763"/>
            <a:ext cx="2232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Dünyadan yayılan Uzun-dalga Işıması: 240 W/m2 		</a:t>
            </a: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6443663" y="1412875"/>
            <a:ext cx="187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 b="1"/>
              <a:t>T</a:t>
            </a:r>
            <a:r>
              <a:rPr lang="tr-TR" altLang="tr-TR" sz="2400" b="1" baseline="-18000"/>
              <a:t>y</a:t>
            </a:r>
            <a:r>
              <a:rPr lang="tr-TR" altLang="tr-TR" sz="2400" b="1"/>
              <a:t>=?</a:t>
            </a:r>
          </a:p>
        </p:txBody>
      </p:sp>
      <p:sp>
        <p:nvSpPr>
          <p:cNvPr id="88091" name="Rectangle 27"/>
          <p:cNvSpPr>
            <a:spLocks noChangeArrowheads="1"/>
          </p:cNvSpPr>
          <p:nvPr/>
        </p:nvSpPr>
        <p:spPr bwMode="auto">
          <a:xfrm>
            <a:off x="4787900" y="5661025"/>
            <a:ext cx="1512888" cy="431800"/>
          </a:xfrm>
          <a:prstGeom prst="rect">
            <a:avLst/>
          </a:prstGeom>
          <a:noFill/>
          <a:ln w="222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8094" name="AutoShape 30"/>
          <p:cNvSpPr>
            <a:spLocks noChangeArrowheads="1"/>
          </p:cNvSpPr>
          <p:nvPr/>
        </p:nvSpPr>
        <p:spPr bwMode="auto">
          <a:xfrm>
            <a:off x="6588125" y="5876925"/>
            <a:ext cx="1800225" cy="5048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88975" y="1349375"/>
            <a:ext cx="72183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Güneşten gelen ışıma dünyayı bir disk olarak keser. (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p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altLang="tr-TR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) </a:t>
            </a:r>
            <a:endParaRPr lang="tr-TR" altLang="tr-TR" sz="1100"/>
          </a:p>
          <a:p>
            <a:endParaRPr lang="tr-TR" altLang="tr-TR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688975" y="1928813"/>
            <a:ext cx="76025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tr-TR" altLang="tr-TR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539750" y="1819275"/>
            <a:ext cx="8996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altLang="tr-TR" sz="2000">
                <a:latin typeface="Times New Roman" pitchFamily="18" charset="0"/>
                <a:cs typeface="Times New Roman" pitchFamily="18" charset="0"/>
              </a:rPr>
              <a:t>Enerji</a:t>
            </a:r>
            <a:r>
              <a:rPr lang="tr-TR" altLang="tr-TR" sz="2000" baseline="-25000">
                <a:latin typeface="Times New Roman" pitchFamily="18" charset="0"/>
                <a:cs typeface="Times New Roman" pitchFamily="18" charset="0"/>
              </a:rPr>
              <a:t>giren</a:t>
            </a:r>
            <a:r>
              <a:rPr lang="tr-TR" altLang="tr-TR" sz="2000">
                <a:latin typeface="Times New Roman" pitchFamily="18" charset="0"/>
                <a:cs typeface="Times New Roman" pitchFamily="18" charset="0"/>
              </a:rPr>
              <a:t> =Güneşten Gelen Enerji</a:t>
            </a:r>
            <a:r>
              <a:rPr lang="tr-TR" altLang="tr-TR" sz="2000" baseline="-25000">
                <a:latin typeface="Times New Roman" pitchFamily="18" charset="0"/>
                <a:cs typeface="Times New Roman" pitchFamily="18" charset="0"/>
              </a:rPr>
              <a:t>giren</a:t>
            </a:r>
            <a:r>
              <a:rPr lang="tr-TR" altLang="tr-TR" sz="2000">
                <a:latin typeface="Times New Roman" pitchFamily="18" charset="0"/>
                <a:cs typeface="Times New Roman" pitchFamily="18" charset="0"/>
              </a:rPr>
              <a:t> (S) – Yansıtılan Güneş Enerjisi</a:t>
            </a:r>
            <a:endParaRPr lang="tr-TR" altLang="tr-TR" sz="2000"/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1476375" y="2276475"/>
            <a:ext cx="264318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p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altLang="tr-TR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S - 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p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altLang="tr-TR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a</a:t>
            </a:r>
            <a:r>
              <a:rPr lang="tr-TR" altLang="tr-TR" sz="2400">
                <a:solidFill>
                  <a:srgbClr val="66FF99"/>
                </a:solidFill>
                <a:latin typeface="Symbol" pitchFamily="18" charset="2"/>
                <a:cs typeface="Times New Roman" pitchFamily="18" charset="0"/>
              </a:rPr>
              <a:t> </a:t>
            </a:r>
            <a:endParaRPr lang="tr-TR" altLang="tr-TR" sz="1100"/>
          </a:p>
          <a:p>
            <a:pPr lvl="1"/>
            <a:endParaRPr lang="tr-TR" altLang="tr-TR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1150938" y="3355975"/>
            <a:ext cx="4754562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r = Dünyanın yarıçapı (6360 km) </a:t>
            </a:r>
            <a:endParaRPr lang="tr-TR" altLang="tr-TR" sz="1100"/>
          </a:p>
          <a:p>
            <a:pPr lvl="1"/>
            <a:endParaRPr lang="tr-TR" altLang="tr-TR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1150938" y="3768725"/>
            <a:ext cx="44005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S = Güneş sabiti (1370 W/m</a:t>
            </a:r>
            <a:r>
              <a:rPr lang="tr-TR" altLang="tr-TR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) </a:t>
            </a:r>
            <a:endParaRPr lang="tr-TR" altLang="tr-TR" sz="1100"/>
          </a:p>
          <a:p>
            <a:pPr lvl="1"/>
            <a:endParaRPr lang="tr-TR" altLang="tr-TR"/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1150938" y="4162425"/>
            <a:ext cx="68595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Symbol" pitchFamily="18" charset="2"/>
              <a:buChar char="a"/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= aklık derecesi (dünyanın yansıtıcılığı) (~30%) </a:t>
            </a:r>
            <a:endParaRPr lang="tr-TR" altLang="tr-TR" sz="1100"/>
          </a:p>
          <a:p>
            <a:pPr lvl="1"/>
            <a:endParaRPr lang="tr-TR" altLang="tr-TR"/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1476375" y="2852738"/>
            <a:ext cx="230663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p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altLang="tr-TR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S (1- 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a)</a:t>
            </a:r>
            <a:endParaRPr lang="tr-TR" altLang="tr-TR"/>
          </a:p>
        </p:txBody>
      </p:sp>
      <p:sp>
        <p:nvSpPr>
          <p:cNvPr id="98318" name="Rectangle 14"/>
          <p:cNvSpPr>
            <a:spLocks noChangeArrowheads="1"/>
          </p:cNvSpPr>
          <p:nvPr/>
        </p:nvSpPr>
        <p:spPr bwMode="auto">
          <a:xfrm>
            <a:off x="971550" y="4724400"/>
            <a:ext cx="358933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altLang="tr-TR" sz="2400">
                <a:latin typeface="Symbol" pitchFamily="18" charset="2"/>
                <a:cs typeface="Times New Roman" pitchFamily="18" charset="0"/>
              </a:rPr>
              <a:t>p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altLang="tr-TR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S (1- 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a) = 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p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altLang="tr-TR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s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altLang="tr-TR" sz="2400" baseline="-250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tr-TR" altLang="tr-TR" sz="2400" baseline="30000">
                <a:latin typeface="Times New Roman" pitchFamily="18" charset="0"/>
                <a:cs typeface="Times New Roman" pitchFamily="18" charset="0"/>
              </a:rPr>
              <a:t>4 </a:t>
            </a:r>
            <a:endParaRPr lang="tr-TR" altLang="tr-TR" sz="1100"/>
          </a:p>
          <a:p>
            <a:pPr lvl="1"/>
            <a:endParaRPr lang="tr-TR" altLang="tr-TR"/>
          </a:p>
        </p:txBody>
      </p:sp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1042988" y="5157788"/>
            <a:ext cx="30241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S/4 (1- 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a) = 240 =s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altLang="tr-TR" sz="2400" baseline="-250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tr-TR" altLang="tr-TR" sz="2400" baseline="30000">
                <a:latin typeface="Times New Roman" pitchFamily="18" charset="0"/>
                <a:cs typeface="Times New Roman" pitchFamily="18" charset="0"/>
              </a:rPr>
              <a:t>4 </a:t>
            </a:r>
            <a:endParaRPr lang="tr-TR" altLang="tr-TR" sz="1100"/>
          </a:p>
          <a:p>
            <a:pPr lvl="1"/>
            <a:endParaRPr lang="tr-TR" altLang="tr-TR"/>
          </a:p>
        </p:txBody>
      </p:sp>
      <p:sp>
        <p:nvSpPr>
          <p:cNvPr id="98320" name="Rectangle 16"/>
          <p:cNvSpPr>
            <a:spLocks noChangeArrowheads="1"/>
          </p:cNvSpPr>
          <p:nvPr/>
        </p:nvSpPr>
        <p:spPr bwMode="auto">
          <a:xfrm>
            <a:off x="4067175" y="5157788"/>
            <a:ext cx="226853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altLang="tr-TR" sz="2400" baseline="-2500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için çözersek:</a:t>
            </a:r>
            <a:endParaRPr lang="tr-TR" altLang="tr-TR" sz="1100"/>
          </a:p>
          <a:p>
            <a:pPr lvl="1"/>
            <a:endParaRPr lang="tr-TR" altLang="tr-TR"/>
          </a:p>
        </p:txBody>
      </p:sp>
      <p:sp>
        <p:nvSpPr>
          <p:cNvPr id="98321" name="Rectangle 17"/>
          <p:cNvSpPr>
            <a:spLocks noChangeArrowheads="1"/>
          </p:cNvSpPr>
          <p:nvPr/>
        </p:nvSpPr>
        <p:spPr bwMode="auto">
          <a:xfrm>
            <a:off x="6443663" y="5157788"/>
            <a:ext cx="2646362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altLang="tr-TR" sz="2400" baseline="-2500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= 255°K (-18°C) </a:t>
            </a:r>
            <a:endParaRPr lang="tr-TR" altLang="tr-TR" sz="1100"/>
          </a:p>
          <a:p>
            <a:pPr lvl="1"/>
            <a:endParaRPr lang="tr-TR" altLang="tr-TR"/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684213" y="5734050"/>
            <a:ext cx="461803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altLang="tr-TR" sz="2400">
                <a:latin typeface="Symbol" pitchFamily="18" charset="2"/>
                <a:cs typeface="Times New Roman" pitchFamily="18" charset="0"/>
              </a:rPr>
              <a:t>l</a:t>
            </a:r>
            <a:r>
              <a:rPr lang="tr-TR" altLang="tr-TR" sz="2400" baseline="-25000">
                <a:latin typeface="Times New Roman" pitchFamily="18" charset="0"/>
                <a:cs typeface="Times New Roman" pitchFamily="18" charset="0"/>
              </a:rPr>
              <a:t>maksimum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m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m) = 2897/255 = 11 </a:t>
            </a:r>
            <a:r>
              <a:rPr lang="tr-TR" altLang="tr-TR" sz="2400">
                <a:latin typeface="Symbol" pitchFamily="18" charset="2"/>
                <a:cs typeface="Times New Roman" pitchFamily="18" charset="0"/>
              </a:rPr>
              <a:t>m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m </a:t>
            </a:r>
            <a:endParaRPr lang="tr-TR" altLang="tr-TR" sz="1100"/>
          </a:p>
          <a:p>
            <a:pPr lvl="1"/>
            <a:endParaRPr lang="tr-TR" altLang="tr-TR"/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684213" y="6216650"/>
            <a:ext cx="4175125" cy="6413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Dünyanın yaydığı enerji  kızılötesi dalga boylarında maksimum yapar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6732588" y="5576888"/>
            <a:ext cx="2016125" cy="12811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Atmosferin varlığında ise ortalama yeryüzü sıcaklığı </a:t>
            </a:r>
            <a:r>
              <a:rPr lang="tr-TR" altLang="tr-TR" sz="2400" b="1"/>
              <a:t>288 K. </a:t>
            </a:r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tr-TR" altLang="tr-TR"/>
              <a:t>Ortalama Yeryüzü Sıcaklığı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9" name="Picture 5" descr="solar_earth_spectra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188913"/>
            <a:ext cx="4370387" cy="6408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2565400"/>
            <a:ext cx="8785225" cy="3816350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04813"/>
            <a:ext cx="8208962" cy="1944687"/>
          </a:xfrm>
        </p:spPr>
        <p:txBody>
          <a:bodyPr/>
          <a:lstStyle/>
          <a:p>
            <a:r>
              <a:rPr lang="tr-TR" altLang="tr-TR" sz="2000"/>
              <a:t>Dünya atmosferinin en uç noktasına gelen E</a:t>
            </a:r>
            <a:r>
              <a:rPr lang="tr-TR" altLang="tr-TR" sz="2000" baseline="-25000"/>
              <a:t>o</a:t>
            </a:r>
            <a:r>
              <a:rPr lang="tr-TR" altLang="tr-TR" sz="2000"/>
              <a:t>= 1370 W/m</a:t>
            </a:r>
            <a:r>
              <a:rPr lang="tr-TR" altLang="tr-TR" sz="2000" baseline="30000"/>
              <a:t>2  </a:t>
            </a:r>
            <a:r>
              <a:rPr lang="tr-TR" altLang="tr-TR" sz="2000"/>
              <a:t>(Solar Sabit)</a:t>
            </a:r>
          </a:p>
          <a:p>
            <a:r>
              <a:rPr lang="tr-TR" altLang="tr-TR" sz="2000"/>
              <a:t>Atmosferin üstüne gelen ortalama güneş enerji akısı 342 W/m</a:t>
            </a:r>
            <a:r>
              <a:rPr lang="tr-TR" altLang="tr-TR" sz="2000" baseline="30000"/>
              <a:t>2 .</a:t>
            </a:r>
            <a:endParaRPr lang="tr-TR" altLang="tr-TR" sz="2000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323850" y="6381750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250825" y="2565400"/>
            <a:ext cx="8569325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900113" y="2492375"/>
            <a:ext cx="792162" cy="165735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87" name="Cloud"/>
          <p:cNvSpPr>
            <a:spLocks noChangeAspect="1" noEditPoints="1" noChangeArrowheads="1"/>
          </p:cNvSpPr>
          <p:nvPr/>
        </p:nvSpPr>
        <p:spPr bwMode="auto">
          <a:xfrm>
            <a:off x="2268538" y="3716338"/>
            <a:ext cx="1655762" cy="10144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tr-TR" altLang="tr-TR"/>
              <a:t>+4 Soğrulan</a:t>
            </a: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1979613" y="2636838"/>
            <a:ext cx="0" cy="38163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 flipV="1">
            <a:off x="250825" y="2565400"/>
            <a:ext cx="720725" cy="15113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900113" y="4149725"/>
            <a:ext cx="0" cy="22320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2051050" y="2565400"/>
            <a:ext cx="936625" cy="12954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2987675" y="2492375"/>
            <a:ext cx="719138" cy="13668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H="1">
            <a:off x="3132138" y="4652963"/>
            <a:ext cx="0" cy="172878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H="1" flipV="1">
            <a:off x="4356100" y="2492375"/>
            <a:ext cx="0" cy="38877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23850" y="6308725"/>
            <a:ext cx="4897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+23	         +5	         +22	   -6               	Yeryüzünün soğurduğu,44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0" y="2205038"/>
            <a:ext cx="4859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  7				17    6</a:t>
            </a:r>
          </a:p>
        </p:txBody>
      </p:sp>
      <p:sp>
        <p:nvSpPr>
          <p:cNvPr id="50199" name="AutoShape 23"/>
          <p:cNvSpPr>
            <a:spLocks/>
          </p:cNvSpPr>
          <p:nvPr/>
        </p:nvSpPr>
        <p:spPr bwMode="auto">
          <a:xfrm rot="5400000">
            <a:off x="2123282" y="332581"/>
            <a:ext cx="360362" cy="4105275"/>
          </a:xfrm>
          <a:prstGeom prst="leftBrace">
            <a:avLst>
              <a:gd name="adj1" fmla="val 216977"/>
              <a:gd name="adj2" fmla="val 4860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89" name="AutoShape 13"/>
          <p:cNvSpPr>
            <a:spLocks noChangeArrowheads="1"/>
          </p:cNvSpPr>
          <p:nvPr/>
        </p:nvSpPr>
        <p:spPr bwMode="auto">
          <a:xfrm>
            <a:off x="1692275" y="1844675"/>
            <a:ext cx="576263" cy="792163"/>
          </a:xfrm>
          <a:prstGeom prst="downArrow">
            <a:avLst>
              <a:gd name="adj1" fmla="val 50000"/>
              <a:gd name="adj2" fmla="val 34366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2627313" y="1773238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Küresel Aklık Derecesi, 30</a:t>
            </a: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 flipH="1" flipV="1">
            <a:off x="6084888" y="5229225"/>
            <a:ext cx="0" cy="114935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4572000" y="6308725"/>
            <a:ext cx="432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      +33 	     -115       +67              -6   -23               	Yeryüzünün Kaybettiği, 44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 flipV="1">
            <a:off x="5364163" y="2492375"/>
            <a:ext cx="0" cy="1941513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H="1" flipV="1">
            <a:off x="6948488" y="2565400"/>
            <a:ext cx="0" cy="15097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H="1" flipV="1">
            <a:off x="8101013" y="4724400"/>
            <a:ext cx="0" cy="16541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 flipH="1" flipV="1">
            <a:off x="8532813" y="4724400"/>
            <a:ext cx="0" cy="16541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5364163" y="4437063"/>
            <a:ext cx="0" cy="194468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6948488" y="4797425"/>
            <a:ext cx="0" cy="15859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209" name="Cloud"/>
          <p:cNvSpPr>
            <a:spLocks noChangeAspect="1" noEditPoints="1" noChangeArrowheads="1"/>
          </p:cNvSpPr>
          <p:nvPr/>
        </p:nvSpPr>
        <p:spPr bwMode="auto">
          <a:xfrm>
            <a:off x="6227763" y="3789363"/>
            <a:ext cx="1655762" cy="10144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tr-TR" altLang="tr-TR"/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5219700" y="2205038"/>
            <a:ext cx="3924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 34	          36</a:t>
            </a:r>
          </a:p>
        </p:txBody>
      </p:sp>
      <p:sp>
        <p:nvSpPr>
          <p:cNvPr id="50211" name="Line 35"/>
          <p:cNvSpPr>
            <a:spLocks noChangeShapeType="1"/>
          </p:cNvSpPr>
          <p:nvPr/>
        </p:nvSpPr>
        <p:spPr bwMode="auto">
          <a:xfrm flipH="1" flipV="1">
            <a:off x="5292725" y="4365625"/>
            <a:ext cx="865188" cy="936625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212" name="Line 36"/>
          <p:cNvSpPr>
            <a:spLocks noChangeShapeType="1"/>
          </p:cNvSpPr>
          <p:nvPr/>
        </p:nvSpPr>
        <p:spPr bwMode="auto">
          <a:xfrm flipV="1">
            <a:off x="6084888" y="4508500"/>
            <a:ext cx="503237" cy="792163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213" name="AutoShape 37"/>
          <p:cNvSpPr>
            <a:spLocks/>
          </p:cNvSpPr>
          <p:nvPr/>
        </p:nvSpPr>
        <p:spPr bwMode="auto">
          <a:xfrm rot="5400000">
            <a:off x="6083300" y="1196975"/>
            <a:ext cx="288925" cy="2016125"/>
          </a:xfrm>
          <a:prstGeom prst="leftBrace">
            <a:avLst>
              <a:gd name="adj1" fmla="val 132905"/>
              <a:gd name="adj2" fmla="val 4860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6588125" y="1628775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Kızıl Ötesi Isı Kaybı 70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8064500" y="4581525"/>
            <a:ext cx="1079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Gizli Isı (H2O buharlaşma)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7380288" y="5300663"/>
            <a:ext cx="1079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Sensible Isı</a:t>
            </a:r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4608513" y="0"/>
            <a:ext cx="453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tr-TR" altLang="tr-TR" sz="1200" b="1"/>
              <a:t>Earth's Annual Global Mean Energy Budget, </a:t>
            </a:r>
            <a:r>
              <a:rPr lang="tr-TR" altLang="tr-TR" sz="1200"/>
              <a:t>Kiehl, J. T. and Trenberth, K. E., 1997 </a:t>
            </a:r>
            <a:r>
              <a:rPr lang="tr-TR" altLang="tr-TR" sz="1200" i="1"/>
              <a:t>Bull. Amer. Meteor. Soc.</a:t>
            </a:r>
            <a:r>
              <a:rPr lang="tr-TR" altLang="tr-TR" sz="1200"/>
              <a:t>, </a:t>
            </a:r>
            <a:r>
              <a:rPr lang="tr-TR" altLang="tr-TR" sz="1200" b="1"/>
              <a:t>78</a:t>
            </a:r>
            <a:r>
              <a:rPr lang="tr-TR" altLang="tr-TR" sz="1200"/>
              <a:t>, 197-208.</a:t>
            </a:r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468313" y="38608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20</a:t>
            </a:r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1692275" y="19161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100</a:t>
            </a:r>
          </a:p>
        </p:txBody>
      </p:sp>
      <p:pic>
        <p:nvPicPr>
          <p:cNvPr id="50220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8" b="3371"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3924300" y="2565400"/>
            <a:ext cx="18002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400"/>
              <a:t>168+67 = 235 Dünyaca toplam soğrulan</a:t>
            </a:r>
          </a:p>
        </p:txBody>
      </p:sp>
      <p:pic>
        <p:nvPicPr>
          <p:cNvPr id="50222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063"/>
            <a:ext cx="28432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223" name="Text Box 47"/>
          <p:cNvSpPr txBox="1">
            <a:spLocks noChangeArrowheads="1"/>
          </p:cNvSpPr>
          <p:nvPr/>
        </p:nvSpPr>
        <p:spPr bwMode="auto">
          <a:xfrm>
            <a:off x="0" y="5949950"/>
            <a:ext cx="2771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168-66-78-24 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15913"/>
            <a:ext cx="8675687" cy="1143001"/>
          </a:xfrm>
        </p:spPr>
        <p:txBody>
          <a:bodyPr/>
          <a:lstStyle/>
          <a:p>
            <a:r>
              <a:rPr lang="tr-TR" altLang="tr-TR" sz="2800"/>
              <a:t>Atmosferik Süreçlerin Zamansal ve Uzamsal Ölçeği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1116013" y="836613"/>
            <a:ext cx="7704137" cy="56880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971550" y="6491288"/>
            <a:ext cx="784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1m	10m	100m	1km	10km	100km	1000km	10000km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179388" y="1125538"/>
            <a:ext cx="931862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/>
              <a:t>100yıl</a:t>
            </a:r>
          </a:p>
          <a:p>
            <a:pPr algn="ctr"/>
            <a:endParaRPr lang="tr-TR" altLang="tr-TR"/>
          </a:p>
          <a:p>
            <a:pPr algn="ctr"/>
            <a:endParaRPr lang="tr-TR" altLang="tr-TR"/>
          </a:p>
          <a:p>
            <a:pPr algn="ctr"/>
            <a:r>
              <a:rPr lang="tr-TR" altLang="tr-TR"/>
              <a:t>10yıl</a:t>
            </a:r>
          </a:p>
          <a:p>
            <a:pPr algn="ctr"/>
            <a:endParaRPr lang="tr-TR" altLang="tr-TR"/>
          </a:p>
          <a:p>
            <a:pPr algn="ctr"/>
            <a:endParaRPr lang="tr-TR" altLang="tr-TR"/>
          </a:p>
          <a:p>
            <a:pPr algn="ctr"/>
            <a:r>
              <a:rPr lang="tr-TR" altLang="tr-TR"/>
              <a:t>1yıl</a:t>
            </a:r>
          </a:p>
          <a:p>
            <a:pPr algn="ctr"/>
            <a:endParaRPr lang="tr-TR" altLang="tr-TR"/>
          </a:p>
          <a:p>
            <a:pPr algn="ctr"/>
            <a:endParaRPr lang="tr-TR" altLang="tr-TR"/>
          </a:p>
          <a:p>
            <a:pPr algn="ctr"/>
            <a:endParaRPr lang="tr-TR" altLang="tr-TR"/>
          </a:p>
          <a:p>
            <a:pPr algn="ctr"/>
            <a:r>
              <a:rPr lang="tr-TR" altLang="tr-TR"/>
              <a:t>1gün</a:t>
            </a:r>
          </a:p>
          <a:p>
            <a:pPr algn="ctr"/>
            <a:endParaRPr lang="tr-TR" altLang="tr-TR"/>
          </a:p>
          <a:p>
            <a:pPr algn="ctr"/>
            <a:endParaRPr lang="tr-TR" altLang="tr-TR"/>
          </a:p>
          <a:p>
            <a:pPr algn="ctr"/>
            <a:r>
              <a:rPr lang="tr-TR" altLang="tr-TR"/>
              <a:t>1saat</a:t>
            </a:r>
          </a:p>
          <a:p>
            <a:pPr algn="ctr"/>
            <a:endParaRPr lang="tr-TR" altLang="tr-TR"/>
          </a:p>
          <a:p>
            <a:pPr algn="ctr"/>
            <a:endParaRPr lang="tr-TR" altLang="tr-TR"/>
          </a:p>
          <a:p>
            <a:pPr algn="ctr"/>
            <a:r>
              <a:rPr lang="tr-TR" altLang="tr-TR"/>
              <a:t>100sn</a:t>
            </a:r>
          </a:p>
          <a:p>
            <a:pPr algn="ctr"/>
            <a:endParaRPr lang="tr-TR" altLang="tr-TR"/>
          </a:p>
          <a:p>
            <a:pPr algn="ctr"/>
            <a:endParaRPr lang="tr-TR" altLang="tr-TR"/>
          </a:p>
          <a:p>
            <a:pPr algn="ctr"/>
            <a:r>
              <a:rPr lang="tr-TR" altLang="tr-TR"/>
              <a:t>1sn</a:t>
            </a:r>
          </a:p>
        </p:txBody>
      </p:sp>
      <p:sp>
        <p:nvSpPr>
          <p:cNvPr id="87049" name="AutoShape 9"/>
          <p:cNvSpPr>
            <a:spLocks noChangeArrowheads="1"/>
          </p:cNvSpPr>
          <p:nvPr/>
        </p:nvSpPr>
        <p:spPr bwMode="auto">
          <a:xfrm>
            <a:off x="1258888" y="5013325"/>
            <a:ext cx="2305050" cy="13684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tr-TR" altLang="tr-TR">
                <a:solidFill>
                  <a:srgbClr val="FF00FF"/>
                </a:solidFill>
              </a:rPr>
              <a:t>Kısa Ömürlü Türler</a:t>
            </a:r>
          </a:p>
        </p:txBody>
      </p:sp>
      <p:sp>
        <p:nvSpPr>
          <p:cNvPr id="87050" name="AutoShape 10"/>
          <p:cNvSpPr>
            <a:spLocks noChangeArrowheads="1"/>
          </p:cNvSpPr>
          <p:nvPr/>
        </p:nvSpPr>
        <p:spPr bwMode="auto">
          <a:xfrm>
            <a:off x="3132138" y="2781300"/>
            <a:ext cx="3527425" cy="23050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tr-TR" altLang="tr-TR">
                <a:solidFill>
                  <a:srgbClr val="FF00FF"/>
                </a:solidFill>
              </a:rPr>
              <a:t>Kısmen Uzun Ömürlü Türler</a:t>
            </a:r>
          </a:p>
        </p:txBody>
      </p:sp>
      <p:sp>
        <p:nvSpPr>
          <p:cNvPr id="87051" name="AutoShape 11"/>
          <p:cNvSpPr>
            <a:spLocks noChangeArrowheads="1"/>
          </p:cNvSpPr>
          <p:nvPr/>
        </p:nvSpPr>
        <p:spPr bwMode="auto">
          <a:xfrm>
            <a:off x="6156325" y="1125538"/>
            <a:ext cx="2305050" cy="15843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tr-TR" altLang="tr-TR">
                <a:solidFill>
                  <a:srgbClr val="FF00FF"/>
                </a:solidFill>
              </a:rPr>
              <a:t>Uzun Ömürlü Türler</a:t>
            </a:r>
          </a:p>
        </p:txBody>
      </p:sp>
      <p:sp>
        <p:nvSpPr>
          <p:cNvPr id="87052" name="Oval 12"/>
          <p:cNvSpPr>
            <a:spLocks noChangeArrowheads="1"/>
          </p:cNvSpPr>
          <p:nvPr/>
        </p:nvSpPr>
        <p:spPr bwMode="auto">
          <a:xfrm>
            <a:off x="1476375" y="6092825"/>
            <a:ext cx="142875" cy="144463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53" name="Oval 13"/>
          <p:cNvSpPr>
            <a:spLocks noChangeArrowheads="1"/>
          </p:cNvSpPr>
          <p:nvPr/>
        </p:nvSpPr>
        <p:spPr bwMode="auto">
          <a:xfrm>
            <a:off x="1979613" y="5589588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54" name="Oval 14"/>
          <p:cNvSpPr>
            <a:spLocks noChangeArrowheads="1"/>
          </p:cNvSpPr>
          <p:nvPr/>
        </p:nvSpPr>
        <p:spPr bwMode="auto">
          <a:xfrm>
            <a:off x="2268538" y="5373688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55" name="Oval 15"/>
          <p:cNvSpPr>
            <a:spLocks noChangeArrowheads="1"/>
          </p:cNvSpPr>
          <p:nvPr/>
        </p:nvSpPr>
        <p:spPr bwMode="auto">
          <a:xfrm>
            <a:off x="3348038" y="4868863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56" name="Oval 16"/>
          <p:cNvSpPr>
            <a:spLocks noChangeArrowheads="1"/>
          </p:cNvSpPr>
          <p:nvPr/>
        </p:nvSpPr>
        <p:spPr bwMode="auto">
          <a:xfrm>
            <a:off x="1763713" y="5805488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57" name="Oval 17"/>
          <p:cNvSpPr>
            <a:spLocks noChangeArrowheads="1"/>
          </p:cNvSpPr>
          <p:nvPr/>
        </p:nvSpPr>
        <p:spPr bwMode="auto">
          <a:xfrm>
            <a:off x="3563938" y="4652963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58" name="Oval 18"/>
          <p:cNvSpPr>
            <a:spLocks noChangeArrowheads="1"/>
          </p:cNvSpPr>
          <p:nvPr/>
        </p:nvSpPr>
        <p:spPr bwMode="auto">
          <a:xfrm>
            <a:off x="3779838" y="4508500"/>
            <a:ext cx="142875" cy="144463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59" name="Oval 19"/>
          <p:cNvSpPr>
            <a:spLocks noChangeArrowheads="1"/>
          </p:cNvSpPr>
          <p:nvPr/>
        </p:nvSpPr>
        <p:spPr bwMode="auto">
          <a:xfrm>
            <a:off x="3924300" y="4221163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60" name="Oval 20"/>
          <p:cNvSpPr>
            <a:spLocks noChangeArrowheads="1"/>
          </p:cNvSpPr>
          <p:nvPr/>
        </p:nvSpPr>
        <p:spPr bwMode="auto">
          <a:xfrm>
            <a:off x="4140200" y="4005263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61" name="Oval 21"/>
          <p:cNvSpPr>
            <a:spLocks noChangeArrowheads="1"/>
          </p:cNvSpPr>
          <p:nvPr/>
        </p:nvSpPr>
        <p:spPr bwMode="auto">
          <a:xfrm>
            <a:off x="4427538" y="3644900"/>
            <a:ext cx="142875" cy="144463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62" name="Oval 22"/>
          <p:cNvSpPr>
            <a:spLocks noChangeArrowheads="1"/>
          </p:cNvSpPr>
          <p:nvPr/>
        </p:nvSpPr>
        <p:spPr bwMode="auto">
          <a:xfrm>
            <a:off x="5795963" y="3068638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63" name="Oval 23"/>
          <p:cNvSpPr>
            <a:spLocks noChangeArrowheads="1"/>
          </p:cNvSpPr>
          <p:nvPr/>
        </p:nvSpPr>
        <p:spPr bwMode="auto">
          <a:xfrm>
            <a:off x="5364163" y="3284538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64" name="Oval 24"/>
          <p:cNvSpPr>
            <a:spLocks noChangeArrowheads="1"/>
          </p:cNvSpPr>
          <p:nvPr/>
        </p:nvSpPr>
        <p:spPr bwMode="auto">
          <a:xfrm>
            <a:off x="4859338" y="3357563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67" name="Oval 27"/>
          <p:cNvSpPr>
            <a:spLocks noChangeArrowheads="1"/>
          </p:cNvSpPr>
          <p:nvPr/>
        </p:nvSpPr>
        <p:spPr bwMode="auto">
          <a:xfrm>
            <a:off x="6300788" y="2565400"/>
            <a:ext cx="142875" cy="144463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68" name="Oval 28"/>
          <p:cNvSpPr>
            <a:spLocks noChangeArrowheads="1"/>
          </p:cNvSpPr>
          <p:nvPr/>
        </p:nvSpPr>
        <p:spPr bwMode="auto">
          <a:xfrm>
            <a:off x="6804025" y="2349500"/>
            <a:ext cx="142875" cy="144463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69" name="Oval 29"/>
          <p:cNvSpPr>
            <a:spLocks noChangeArrowheads="1"/>
          </p:cNvSpPr>
          <p:nvPr/>
        </p:nvSpPr>
        <p:spPr bwMode="auto">
          <a:xfrm>
            <a:off x="7164388" y="1916113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70" name="Oval 30"/>
          <p:cNvSpPr>
            <a:spLocks noChangeArrowheads="1"/>
          </p:cNvSpPr>
          <p:nvPr/>
        </p:nvSpPr>
        <p:spPr bwMode="auto">
          <a:xfrm>
            <a:off x="7524750" y="1628775"/>
            <a:ext cx="142875" cy="144463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71" name="Text Box 31"/>
          <p:cNvSpPr txBox="1">
            <a:spLocks noChangeArrowheads="1"/>
          </p:cNvSpPr>
          <p:nvPr/>
        </p:nvSpPr>
        <p:spPr bwMode="auto">
          <a:xfrm>
            <a:off x="1547813" y="60213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OH</a:t>
            </a:r>
          </a:p>
        </p:txBody>
      </p:sp>
      <p:sp>
        <p:nvSpPr>
          <p:cNvPr id="87072" name="Text Box 32"/>
          <p:cNvSpPr txBox="1">
            <a:spLocks noChangeArrowheads="1"/>
          </p:cNvSpPr>
          <p:nvPr/>
        </p:nvSpPr>
        <p:spPr bwMode="auto">
          <a:xfrm>
            <a:off x="2268538" y="55895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HO2</a:t>
            </a:r>
          </a:p>
        </p:txBody>
      </p:sp>
      <p:sp>
        <p:nvSpPr>
          <p:cNvPr id="87073" name="Text Box 33"/>
          <p:cNvSpPr txBox="1">
            <a:spLocks noChangeArrowheads="1"/>
          </p:cNvSpPr>
          <p:nvPr/>
        </p:nvSpPr>
        <p:spPr bwMode="auto">
          <a:xfrm>
            <a:off x="2555875" y="53006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CH3O2</a:t>
            </a:r>
          </a:p>
        </p:txBody>
      </p:sp>
      <p:sp>
        <p:nvSpPr>
          <p:cNvPr id="87074" name="Text Box 34"/>
          <p:cNvSpPr txBox="1">
            <a:spLocks noChangeArrowheads="1"/>
          </p:cNvSpPr>
          <p:nvPr/>
        </p:nvSpPr>
        <p:spPr bwMode="auto">
          <a:xfrm>
            <a:off x="1979613" y="58054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NO3</a:t>
            </a:r>
          </a:p>
        </p:txBody>
      </p:sp>
      <p:sp>
        <p:nvSpPr>
          <p:cNvPr id="87075" name="Text Box 35"/>
          <p:cNvSpPr txBox="1">
            <a:spLocks noChangeArrowheads="1"/>
          </p:cNvSpPr>
          <p:nvPr/>
        </p:nvSpPr>
        <p:spPr bwMode="auto">
          <a:xfrm>
            <a:off x="3348038" y="479742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C5H8</a:t>
            </a:r>
          </a:p>
        </p:txBody>
      </p:sp>
      <p:sp>
        <p:nvSpPr>
          <p:cNvPr id="87076" name="Text Box 36"/>
          <p:cNvSpPr txBox="1">
            <a:spLocks noChangeArrowheads="1"/>
          </p:cNvSpPr>
          <p:nvPr/>
        </p:nvSpPr>
        <p:spPr bwMode="auto">
          <a:xfrm>
            <a:off x="2771775" y="4365625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C3H6</a:t>
            </a:r>
          </a:p>
        </p:txBody>
      </p:sp>
      <p:sp>
        <p:nvSpPr>
          <p:cNvPr id="87077" name="Text Box 37"/>
          <p:cNvSpPr txBox="1">
            <a:spLocks noChangeArrowheads="1"/>
          </p:cNvSpPr>
          <p:nvPr/>
        </p:nvSpPr>
        <p:spPr bwMode="auto">
          <a:xfrm>
            <a:off x="3779838" y="443706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DMS</a:t>
            </a:r>
          </a:p>
        </p:txBody>
      </p:sp>
      <p:sp>
        <p:nvSpPr>
          <p:cNvPr id="87078" name="Text Box 38"/>
          <p:cNvSpPr txBox="1">
            <a:spLocks noChangeArrowheads="1"/>
          </p:cNvSpPr>
          <p:nvPr/>
        </p:nvSpPr>
        <p:spPr bwMode="auto">
          <a:xfrm>
            <a:off x="3203575" y="40052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NOx</a:t>
            </a:r>
          </a:p>
        </p:txBody>
      </p:sp>
      <p:sp>
        <p:nvSpPr>
          <p:cNvPr id="87079" name="Text Box 39"/>
          <p:cNvSpPr txBox="1">
            <a:spLocks noChangeArrowheads="1"/>
          </p:cNvSpPr>
          <p:nvPr/>
        </p:nvSpPr>
        <p:spPr bwMode="auto">
          <a:xfrm>
            <a:off x="4356100" y="37893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SO2</a:t>
            </a:r>
          </a:p>
        </p:txBody>
      </p:sp>
      <p:sp>
        <p:nvSpPr>
          <p:cNvPr id="87080" name="Text Box 40"/>
          <p:cNvSpPr txBox="1">
            <a:spLocks noChangeArrowheads="1"/>
          </p:cNvSpPr>
          <p:nvPr/>
        </p:nvSpPr>
        <p:spPr bwMode="auto">
          <a:xfrm>
            <a:off x="4067175" y="407670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H2O2</a:t>
            </a:r>
          </a:p>
        </p:txBody>
      </p:sp>
      <p:sp>
        <p:nvSpPr>
          <p:cNvPr id="87081" name="Text Box 41"/>
          <p:cNvSpPr txBox="1">
            <a:spLocks noChangeArrowheads="1"/>
          </p:cNvSpPr>
          <p:nvPr/>
        </p:nvSpPr>
        <p:spPr bwMode="auto">
          <a:xfrm>
            <a:off x="5867400" y="31416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CO</a:t>
            </a:r>
          </a:p>
        </p:txBody>
      </p:sp>
      <p:sp>
        <p:nvSpPr>
          <p:cNvPr id="87082" name="Text Box 42"/>
          <p:cNvSpPr txBox="1">
            <a:spLocks noChangeArrowheads="1"/>
          </p:cNvSpPr>
          <p:nvPr/>
        </p:nvSpPr>
        <p:spPr bwMode="auto">
          <a:xfrm>
            <a:off x="4643438" y="3500438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T. O3</a:t>
            </a:r>
          </a:p>
        </p:txBody>
      </p:sp>
      <p:sp>
        <p:nvSpPr>
          <p:cNvPr id="87083" name="Text Box 43"/>
          <p:cNvSpPr txBox="1">
            <a:spLocks noChangeArrowheads="1"/>
          </p:cNvSpPr>
          <p:nvPr/>
        </p:nvSpPr>
        <p:spPr bwMode="auto">
          <a:xfrm>
            <a:off x="5292725" y="335756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Asıltılar</a:t>
            </a:r>
          </a:p>
        </p:txBody>
      </p:sp>
      <p:sp>
        <p:nvSpPr>
          <p:cNvPr id="87084" name="Text Box 44"/>
          <p:cNvSpPr txBox="1">
            <a:spLocks noChangeArrowheads="1"/>
          </p:cNvSpPr>
          <p:nvPr/>
        </p:nvSpPr>
        <p:spPr bwMode="auto">
          <a:xfrm>
            <a:off x="6372225" y="2492375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CH3Br</a:t>
            </a:r>
          </a:p>
        </p:txBody>
      </p:sp>
      <p:sp>
        <p:nvSpPr>
          <p:cNvPr id="87085" name="Text Box 45"/>
          <p:cNvSpPr txBox="1">
            <a:spLocks noChangeArrowheads="1"/>
          </p:cNvSpPr>
          <p:nvPr/>
        </p:nvSpPr>
        <p:spPr bwMode="auto">
          <a:xfrm>
            <a:off x="6011863" y="2133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CH3CCl3</a:t>
            </a:r>
          </a:p>
        </p:txBody>
      </p:sp>
      <p:sp>
        <p:nvSpPr>
          <p:cNvPr id="87086" name="Oval 46"/>
          <p:cNvSpPr>
            <a:spLocks noChangeArrowheads="1"/>
          </p:cNvSpPr>
          <p:nvPr/>
        </p:nvSpPr>
        <p:spPr bwMode="auto">
          <a:xfrm>
            <a:off x="7956550" y="1268413"/>
            <a:ext cx="142875" cy="144462"/>
          </a:xfrm>
          <a:prstGeom prst="ellipse">
            <a:avLst/>
          </a:prstGeom>
          <a:solidFill>
            <a:srgbClr val="3366FF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87" name="Text Box 47"/>
          <p:cNvSpPr txBox="1">
            <a:spLocks noChangeArrowheads="1"/>
          </p:cNvSpPr>
          <p:nvPr/>
        </p:nvSpPr>
        <p:spPr bwMode="auto">
          <a:xfrm>
            <a:off x="7235825" y="191611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CH4</a:t>
            </a:r>
          </a:p>
        </p:txBody>
      </p:sp>
      <p:sp>
        <p:nvSpPr>
          <p:cNvPr id="87088" name="Text Box 48"/>
          <p:cNvSpPr txBox="1">
            <a:spLocks noChangeArrowheads="1"/>
          </p:cNvSpPr>
          <p:nvPr/>
        </p:nvSpPr>
        <p:spPr bwMode="auto">
          <a:xfrm>
            <a:off x="7667625" y="16287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N2O</a:t>
            </a:r>
          </a:p>
        </p:txBody>
      </p:sp>
      <p:sp>
        <p:nvSpPr>
          <p:cNvPr id="87089" name="Text Box 49"/>
          <p:cNvSpPr txBox="1">
            <a:spLocks noChangeArrowheads="1"/>
          </p:cNvSpPr>
          <p:nvPr/>
        </p:nvSpPr>
        <p:spPr bwMode="auto">
          <a:xfrm>
            <a:off x="8027988" y="9810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CFC</a:t>
            </a:r>
          </a:p>
        </p:txBody>
      </p:sp>
      <p:sp>
        <p:nvSpPr>
          <p:cNvPr id="87090" name="AutoShape 50"/>
          <p:cNvSpPr>
            <a:spLocks/>
          </p:cNvSpPr>
          <p:nvPr/>
        </p:nvSpPr>
        <p:spPr bwMode="auto">
          <a:xfrm rot="5400000">
            <a:off x="1872457" y="80169"/>
            <a:ext cx="287337" cy="1800225"/>
          </a:xfrm>
          <a:prstGeom prst="rightBrace">
            <a:avLst>
              <a:gd name="adj1" fmla="val 57460"/>
              <a:gd name="adj2" fmla="val 477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91" name="Text Box 51"/>
          <p:cNvSpPr txBox="1">
            <a:spLocks noChangeArrowheads="1"/>
          </p:cNvSpPr>
          <p:nvPr/>
        </p:nvSpPr>
        <p:spPr bwMode="auto">
          <a:xfrm>
            <a:off x="1403350" y="69215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Küçükölçek</a:t>
            </a:r>
          </a:p>
        </p:txBody>
      </p:sp>
      <p:sp>
        <p:nvSpPr>
          <p:cNvPr id="87092" name="AutoShape 52"/>
          <p:cNvSpPr>
            <a:spLocks/>
          </p:cNvSpPr>
          <p:nvPr/>
        </p:nvSpPr>
        <p:spPr bwMode="auto">
          <a:xfrm rot="5400000">
            <a:off x="4429126" y="-676275"/>
            <a:ext cx="214312" cy="3240087"/>
          </a:xfrm>
          <a:prstGeom prst="rightBrace">
            <a:avLst>
              <a:gd name="adj1" fmla="val 138657"/>
              <a:gd name="adj2" fmla="val 477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93" name="Text Box 53"/>
          <p:cNvSpPr txBox="1">
            <a:spLocks noChangeArrowheads="1"/>
          </p:cNvSpPr>
          <p:nvPr/>
        </p:nvSpPr>
        <p:spPr bwMode="auto">
          <a:xfrm>
            <a:off x="3995738" y="69215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Ortaölçek</a:t>
            </a:r>
          </a:p>
        </p:txBody>
      </p:sp>
      <p:sp>
        <p:nvSpPr>
          <p:cNvPr id="87094" name="AutoShape 54"/>
          <p:cNvSpPr>
            <a:spLocks/>
          </p:cNvSpPr>
          <p:nvPr/>
        </p:nvSpPr>
        <p:spPr bwMode="auto">
          <a:xfrm rot="5400000">
            <a:off x="7020719" y="-27781"/>
            <a:ext cx="287337" cy="2016125"/>
          </a:xfrm>
          <a:prstGeom prst="rightBrace">
            <a:avLst>
              <a:gd name="adj1" fmla="val 64351"/>
              <a:gd name="adj2" fmla="val 477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7095" name="Text Box 55"/>
          <p:cNvSpPr txBox="1">
            <a:spLocks noChangeArrowheads="1"/>
          </p:cNvSpPr>
          <p:nvPr/>
        </p:nvSpPr>
        <p:spPr bwMode="auto">
          <a:xfrm>
            <a:off x="6372225" y="476250"/>
            <a:ext cx="172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Sinoptik ve Küresel ölçek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Eser Türler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11188" y="1341438"/>
            <a:ext cx="8286750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2400"/>
              <a:t>Eser gazlar ise daha çok insan yapımı aktiviteler sonucu atmosfere verilmiştir ve hacimce 10000’de birinden az bir kısmını oluştururlar. 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Buna rağmen iklim ve sağlık açısından etkileri “Eser Miktarda” değildir:</a:t>
            </a:r>
          </a:p>
          <a:p>
            <a:pPr lvl="1">
              <a:lnSpc>
                <a:spcPct val="90000"/>
              </a:lnSpc>
            </a:pPr>
            <a:r>
              <a:rPr lang="tr-TR" altLang="tr-TR"/>
              <a:t>CFC’lerin ozon tabakasına verdikleri zarar</a:t>
            </a:r>
          </a:p>
          <a:p>
            <a:pPr lvl="1">
              <a:lnSpc>
                <a:spcPct val="90000"/>
              </a:lnSpc>
            </a:pPr>
            <a:r>
              <a:rPr lang="tr-TR" altLang="tr-TR"/>
              <a:t>CH4 ve CO2’nun sera gazı etkisi</a:t>
            </a:r>
          </a:p>
          <a:p>
            <a:pPr lvl="1">
              <a:lnSpc>
                <a:spcPct val="90000"/>
              </a:lnSpc>
            </a:pPr>
            <a:r>
              <a:rPr lang="tr-TR" altLang="tr-TR"/>
              <a:t>NOx ve SOx türlerinin asit yağmurları oluşturması</a:t>
            </a:r>
          </a:p>
          <a:p>
            <a:pPr lvl="1">
              <a:lnSpc>
                <a:spcPct val="90000"/>
              </a:lnSpc>
            </a:pPr>
            <a:r>
              <a:rPr lang="tr-TR" altLang="tr-TR"/>
              <a:t>Troposferdeki Ozonun bitkilere, yapılara ve insan sağlığına olumsuz etkileri</a:t>
            </a:r>
          </a:p>
          <a:p>
            <a:pPr lvl="1">
              <a:lnSpc>
                <a:spcPct val="90000"/>
              </a:lnSpc>
            </a:pPr>
            <a:r>
              <a:rPr lang="tr-TR" altLang="tr-TR"/>
              <a:t>Asıltı parçacıkların (aerosol) sağlığa, iklime ve görüş mesafesine etkisi</a:t>
            </a:r>
          </a:p>
          <a:p>
            <a:pPr lvl="1">
              <a:lnSpc>
                <a:spcPct val="90000"/>
              </a:lnSpc>
            </a:pPr>
            <a:r>
              <a:rPr lang="tr-TR" altLang="tr-TR"/>
              <a:t>Toksik gazların sağlığa etkileri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Atmosferik Hareketlerin Ölçekleri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800"/>
              <a:t>Küçükölçek: 0-100m ölçeğinde olan olayları kapsar. Örnek: bacadan çıkan dumannın dağılımı</a:t>
            </a:r>
          </a:p>
          <a:p>
            <a:pPr>
              <a:lnSpc>
                <a:spcPct val="90000"/>
              </a:lnSpc>
            </a:pPr>
            <a:r>
              <a:rPr lang="tr-TR" altLang="tr-TR" sz="2800"/>
              <a:t>Ortaölçek: Birkaç yüz kilometrede olan olayları kapsar. (Kara-deniz meltemi,dağ-vadi rüzgarları)</a:t>
            </a:r>
          </a:p>
          <a:p>
            <a:pPr>
              <a:lnSpc>
                <a:spcPct val="90000"/>
              </a:lnSpc>
            </a:pPr>
            <a:r>
              <a:rPr lang="tr-TR" altLang="tr-TR" sz="2800"/>
              <a:t>Sinoptik Ölçek: Yüz kilometre seviyesinden 1000 km seviyesine ait tüm hava durumu sisteminin hareketleri</a:t>
            </a:r>
          </a:p>
          <a:p>
            <a:pPr>
              <a:lnSpc>
                <a:spcPct val="90000"/>
              </a:lnSpc>
            </a:pPr>
            <a:r>
              <a:rPr lang="tr-TR" altLang="tr-TR" sz="2800"/>
              <a:t>Küresel Ölçek: 5000km’nin üstünde bir ölçekte olan olayları kapsar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Atmosferdeki Belli Başlı Olayların Ölçekleri </a:t>
            </a:r>
          </a:p>
        </p:txBody>
      </p:sp>
      <p:graphicFrame>
        <p:nvGraphicFramePr>
          <p:cNvPr id="92226" name="Group 66"/>
          <p:cNvGraphicFramePr>
            <a:graphicFrameLocks noGrp="1"/>
          </p:cNvGraphicFramePr>
          <p:nvPr>
            <p:ph idx="1"/>
          </p:nvPr>
        </p:nvGraphicFramePr>
        <p:xfrm>
          <a:off x="1547813" y="1557338"/>
          <a:ext cx="6119812" cy="5051425"/>
        </p:xfrm>
        <a:graphic>
          <a:graphicData uri="http://schemas.openxmlformats.org/drawingml/2006/table">
            <a:tbl>
              <a:tblPr/>
              <a:tblGrid>
                <a:gridCol w="4186237"/>
                <a:gridCol w="1933575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Ölçek (km)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Kentsel Hava Kirliliği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Bölgesel Hava Kirliliği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Asit Yağmurları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Toksik Hava Kirliliği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Stratosferdeki Ozon Kaybı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1000-40,000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Sera Gazları Artışı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1000-40,000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Asıltı Madde-İklim Etkileşimleri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100-40,000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Troposferdeki Taşınma ve Yükseltgenme Süreçleri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1-40,000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242888"/>
            <a:ext cx="8229600" cy="1143001"/>
          </a:xfrm>
        </p:spPr>
        <p:txBody>
          <a:bodyPr/>
          <a:lstStyle/>
          <a:p>
            <a:r>
              <a:rPr lang="tr-TR" altLang="tr-TR" sz="4000"/>
              <a:t>Atmosferde Dağılım ve Kalış Süresi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76450"/>
            <a:ext cx="8640763" cy="4781550"/>
          </a:xfrm>
        </p:spPr>
        <p:txBody>
          <a:bodyPr/>
          <a:lstStyle/>
          <a:p>
            <a:r>
              <a:rPr lang="tr-TR" altLang="tr-TR" sz="2800"/>
              <a:t>Atmosferdeki gazların karışımı difüzyon ve dikey Eddi Karışması ile olur. </a:t>
            </a:r>
          </a:p>
          <a:p>
            <a:r>
              <a:rPr lang="tr-TR" altLang="tr-TR" sz="2800"/>
              <a:t>Gazların yerçekimi etkisi altında yeniden difüzyonla dağılımı için gereken zaman</a:t>
            </a:r>
          </a:p>
          <a:p>
            <a:endParaRPr lang="tr-TR" altLang="tr-TR" sz="2800"/>
          </a:p>
          <a:p>
            <a:endParaRPr lang="tr-TR" altLang="tr-TR" sz="2800"/>
          </a:p>
          <a:p>
            <a:r>
              <a:rPr lang="tr-TR" altLang="tr-TR" sz="2800"/>
              <a:t>Yüzeye yakın atmosferde N = 2.6x10</a:t>
            </a:r>
            <a:r>
              <a:rPr lang="tr-TR" altLang="tr-TR" sz="2800" baseline="30000"/>
              <a:t>19</a:t>
            </a:r>
            <a:r>
              <a:rPr lang="tr-TR" altLang="tr-TR" sz="2800"/>
              <a:t>, yaşam süresi 10</a:t>
            </a:r>
            <a:r>
              <a:rPr lang="tr-TR" altLang="tr-TR" sz="2800" baseline="30000"/>
              <a:t>5</a:t>
            </a:r>
            <a:r>
              <a:rPr lang="tr-TR" altLang="tr-TR" sz="2800"/>
              <a:t> yıl düzeyinde olacaktır. </a:t>
            </a:r>
          </a:p>
          <a:p>
            <a:pPr>
              <a:buFontTx/>
              <a:buNone/>
            </a:pPr>
            <a:endParaRPr lang="tr-TR" altLang="tr-TR" sz="2800"/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87450" y="4076700"/>
          <a:ext cx="287972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4" name="Denklem" r:id="rId3" imgW="1231560" imgH="228600" progId="Equation.3">
                  <p:embed/>
                </p:oleObj>
              </mc:Choice>
              <mc:Fallback>
                <p:oleObj name="Denklem" r:id="rId3" imgW="12315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076700"/>
                        <a:ext cx="287972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3995738" y="4149725"/>
            <a:ext cx="4535487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N: Hava Moleküllerinin sayısal yoğunluğu (Molekül/cm3)</a:t>
            </a:r>
          </a:p>
          <a:p>
            <a:pPr algn="ctr">
              <a:spcBef>
                <a:spcPct val="50000"/>
              </a:spcBef>
            </a:pPr>
            <a:endParaRPr lang="tr-TR" altLang="tr-TR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700338" y="620713"/>
            <a:ext cx="4321175" cy="15525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q"/>
            </a:pPr>
            <a:r>
              <a:rPr lang="tr-TR" altLang="tr-TR" sz="2400"/>
              <a:t>Dikey Eddy Karışımı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q"/>
            </a:pPr>
            <a:r>
              <a:rPr lang="tr-TR" altLang="tr-TR" sz="2400"/>
              <a:t>Difüzyon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q"/>
            </a:pPr>
            <a:r>
              <a:rPr lang="tr-TR" altLang="tr-TR" sz="2400"/>
              <a:t>Kimyasal Yaşam Süresi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Dikey Eddy Karışımı için Karakteristik Süre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Troposferde birkaç hafta olarak belirlenmiştir.  (Dikey hareketliliğin azlığı göz önüne alınırsa, stratosferde bu süre daha uzun olacaktır. )</a:t>
            </a:r>
          </a:p>
          <a:p>
            <a:r>
              <a:rPr lang="tr-TR" altLang="tr-TR"/>
              <a:t>Yükseldikçe dikey karışmanın etkisi azalır ve moleküler difüzyon yaklaşık 100 km yükseklikte göreceli olarak daha önemli hale gelir.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Difüzyon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1323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/>
              <a:t>Difüzyonun etkili olduğu kısımda her gaz için daha önce basıncın yükseklikle değişim formülü kullanılabilir. (Eğer yerçekimi kuvveti farklı gazların dağılımını etkileyen tek etkense)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400"/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68538" y="2997200"/>
          <a:ext cx="35274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2" name="Denklem" r:id="rId3" imgW="1739880" imgH="533160" progId="Equation.3">
                  <p:embed/>
                </p:oleObj>
              </mc:Choice>
              <mc:Fallback>
                <p:oleObj name="Denklem" r:id="rId3" imgW="173988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997200"/>
                        <a:ext cx="3527425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6156325" y="3141663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Pi: i. Gazın kısmi basıncı</a:t>
            </a:r>
          </a:p>
        </p:txBody>
      </p:sp>
      <p:graphicFrame>
        <p:nvGraphicFramePr>
          <p:cNvPr id="10547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881313" y="4437063"/>
          <a:ext cx="165417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3" name="Denklem" r:id="rId5" imgW="736560" imgH="431640" progId="Equation.3">
                  <p:embed/>
                </p:oleObj>
              </mc:Choice>
              <mc:Fallback>
                <p:oleObj name="Denklem" r:id="rId5" imgW="7365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4437063"/>
                        <a:ext cx="165417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5292725" y="4365625"/>
            <a:ext cx="3240088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Molekül ağırlığı arttıkça, 1/H</a:t>
            </a:r>
            <a:r>
              <a:rPr lang="tr-TR" altLang="tr-TR" baseline="-25000"/>
              <a:t>i </a:t>
            </a:r>
            <a:r>
              <a:rPr lang="tr-TR" altLang="tr-TR"/>
              <a:t>artar, yükseklikle değişim keskinleşir. 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Molekül ağırlığı küçükse yükseklikle değişim çok küçük olur.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Kimyasal Yaşam Süresi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800"/>
              <a:t>Türlerin atmosferdeki dağılımını etkileyen diğer bir faktör de kimyasal yaşam süresidir. </a:t>
            </a:r>
          </a:p>
          <a:p>
            <a:r>
              <a:rPr lang="tr-TR" altLang="tr-TR" sz="2800"/>
              <a:t>Kimyasal yaşam süresi difüzyon ve dikey karışıma kıyasla çok uzun ise, o türün dağılımında kimyasal tepkimelerin etkisi çok azdır. </a:t>
            </a:r>
          </a:p>
          <a:p>
            <a:r>
              <a:rPr lang="tr-TR" altLang="tr-TR" sz="2800"/>
              <a:t>Fakat eğer kimyasal yaşam süresi çok kısa ise, yatay ve dikey dağılım bundan etkilenir. 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altLang="tr-TR"/>
              <a:t>Kimyasal Yaşam Süresi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765175"/>
            <a:ext cx="8291513" cy="2405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/>
              <a:t>Türlerin bulunduğu yere bağlıdır. CFCler troposferde atıl (inert)ve çok iyi karışmışken stratosferde tepkimeye girerler. Çünkü bu tabakadaki MÖ ışınlarıyla etkileşimde bulunurlar. 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Belli bir tür için  kimyasal yaşam süresini hesaplamanın en basit yolu o türün birincil kimyasal kaybolma yolu göz önüne alınarak tepkimenin hızının incelenmesidir. 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Örneğin   CO + OH </a:t>
            </a:r>
            <a:r>
              <a:rPr lang="tr-TR" altLang="tr-TR" sz="2000">
                <a:sym typeface="Wingdings" pitchFamily="2" charset="2"/>
              </a:rPr>
              <a:t> CO</a:t>
            </a:r>
            <a:r>
              <a:rPr lang="tr-TR" altLang="tr-TR" sz="2000" baseline="-25000">
                <a:sym typeface="Wingdings" pitchFamily="2" charset="2"/>
              </a:rPr>
              <a:t>2</a:t>
            </a:r>
            <a:r>
              <a:rPr lang="tr-TR" altLang="tr-TR" sz="2000">
                <a:sym typeface="Wingdings" pitchFamily="2" charset="2"/>
              </a:rPr>
              <a:t> + HO</a:t>
            </a:r>
            <a:r>
              <a:rPr lang="tr-TR" altLang="tr-TR" sz="2000" baseline="-25000">
                <a:sym typeface="Wingdings" pitchFamily="2" charset="2"/>
              </a:rPr>
              <a:t>2</a:t>
            </a:r>
            <a:r>
              <a:rPr lang="tr-TR" altLang="tr-TR" sz="2000">
                <a:sym typeface="Wingdings" pitchFamily="2" charset="2"/>
              </a:rPr>
              <a:t>, k= 2.2x10</a:t>
            </a:r>
            <a:r>
              <a:rPr lang="tr-TR" altLang="tr-TR" sz="2000" baseline="30000">
                <a:sym typeface="Wingdings" pitchFamily="2" charset="2"/>
              </a:rPr>
              <a:t>-13</a:t>
            </a:r>
            <a:r>
              <a:rPr lang="tr-TR" altLang="tr-TR" sz="2000">
                <a:sym typeface="Wingdings" pitchFamily="2" charset="2"/>
              </a:rPr>
              <a:t> cm</a:t>
            </a:r>
            <a:r>
              <a:rPr lang="tr-TR" altLang="tr-TR" sz="2000" baseline="30000">
                <a:sym typeface="Wingdings" pitchFamily="2" charset="2"/>
              </a:rPr>
              <a:t>3</a:t>
            </a:r>
            <a:r>
              <a:rPr lang="tr-TR" altLang="tr-TR" sz="2000">
                <a:sym typeface="Wingdings" pitchFamily="2" charset="2"/>
              </a:rPr>
              <a:t>molekül</a:t>
            </a:r>
            <a:r>
              <a:rPr lang="tr-TR" altLang="tr-TR" sz="2000" baseline="30000">
                <a:sym typeface="Wingdings" pitchFamily="2" charset="2"/>
              </a:rPr>
              <a:t>-1</a:t>
            </a:r>
            <a:r>
              <a:rPr lang="tr-TR" altLang="tr-TR" sz="2000">
                <a:sym typeface="Wingdings" pitchFamily="2" charset="2"/>
              </a:rPr>
              <a:t>sn</a:t>
            </a:r>
            <a:r>
              <a:rPr lang="tr-TR" altLang="tr-TR" sz="2000" baseline="30000">
                <a:sym typeface="Wingdings" pitchFamily="2" charset="2"/>
              </a:rPr>
              <a:t>-1</a:t>
            </a:r>
            <a:endParaRPr lang="tr-TR" altLang="tr-TR" sz="2000" baseline="3000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000"/>
          </a:p>
          <a:p>
            <a:pPr>
              <a:lnSpc>
                <a:spcPct val="90000"/>
              </a:lnSpc>
            </a:pPr>
            <a:endParaRPr lang="tr-TR" altLang="tr-TR" sz="2000"/>
          </a:p>
        </p:txBody>
      </p:sp>
      <p:graphicFrame>
        <p:nvGraphicFramePr>
          <p:cNvPr id="1116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11188" y="2997200"/>
          <a:ext cx="3240087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5" name="Denklem" r:id="rId3" imgW="1701720" imgH="838080" progId="Equation.3">
                  <p:embed/>
                </p:oleObj>
              </mc:Choice>
              <mc:Fallback>
                <p:oleObj name="Denklem" r:id="rId3" imgW="170172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997200"/>
                        <a:ext cx="3240087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2" name="AutoShape 6"/>
          <p:cNvSpPr>
            <a:spLocks/>
          </p:cNvSpPr>
          <p:nvPr/>
        </p:nvSpPr>
        <p:spPr bwMode="auto">
          <a:xfrm>
            <a:off x="3995738" y="2997200"/>
            <a:ext cx="360362" cy="1512888"/>
          </a:xfrm>
          <a:prstGeom prst="rightBrace">
            <a:avLst>
              <a:gd name="adj1" fmla="val 349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4787900" y="2924175"/>
            <a:ext cx="3024188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Ortalama [OH] = 1x10</a:t>
            </a:r>
            <a:r>
              <a:rPr lang="tr-TR" altLang="tr-TR" baseline="30000"/>
              <a:t>6 </a:t>
            </a:r>
            <a:r>
              <a:rPr lang="tr-TR" altLang="tr-TR"/>
              <a:t>molekül/cm</a:t>
            </a:r>
            <a:r>
              <a:rPr lang="tr-TR" altLang="tr-TR" baseline="30000"/>
              <a:t>3</a:t>
            </a:r>
            <a:r>
              <a:rPr lang="tr-TR" altLang="tr-TR"/>
              <a:t>,</a:t>
            </a:r>
          </a:p>
          <a:p>
            <a:pPr>
              <a:spcBef>
                <a:spcPct val="50000"/>
              </a:spcBef>
            </a:pPr>
            <a:r>
              <a:rPr lang="tr-TR" altLang="tr-TR">
                <a:latin typeface="Symbol" pitchFamily="18" charset="2"/>
              </a:rPr>
              <a:t>t=50 </a:t>
            </a:r>
            <a:r>
              <a:rPr lang="tr-TR" altLang="tr-TR"/>
              <a:t>gün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Kitapta CO’in yaşam süresi için Tablo 1.1’deki verilen değer 65 gün </a:t>
            </a:r>
            <a:r>
              <a:rPr lang="tr-TR" altLang="tr-TR">
                <a:latin typeface="Symbol" pitchFamily="18" charset="2"/>
              </a:rPr>
              <a:t>  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323850" y="5300663"/>
            <a:ext cx="8496300" cy="1190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Bazı kolayca çözünebilen türler için, diğer atmosferden çıkma süreçleri kimyasal çıkarılmalardan daha hızlı olabilir ve asıl atmosferde kalış süresini bunlar belirler. Örneğin SO4 atmosferdeki kalış süresi, SO</a:t>
            </a:r>
            <a:r>
              <a:rPr lang="tr-TR" altLang="tr-TR" baseline="-25000"/>
              <a:t>4</a:t>
            </a:r>
            <a:r>
              <a:rPr lang="tr-TR" altLang="tr-TR"/>
              <a:t>’i atmosferden temizleyen yağışların sıklığı ile belirlenir.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tr-TR" altLang="tr-TR"/>
              <a:t>Sorular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539750" y="981075"/>
            <a:ext cx="8280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tr-TR" altLang="tr-TR"/>
              <a:t>1. Sıcaklık inversiyonu olduğunu ne zaman söyleriz?</a:t>
            </a:r>
          </a:p>
          <a:p>
            <a:endParaRPr lang="tr-TR" altLang="tr-TR"/>
          </a:p>
          <a:p>
            <a:r>
              <a:rPr lang="tr-TR" altLang="tr-TR" b="1"/>
              <a:t>A</a:t>
            </a:r>
            <a:r>
              <a:rPr lang="tr-TR" altLang="tr-TR"/>
              <a:t>. Hiç nem yokken		 </a:t>
            </a:r>
            <a:r>
              <a:rPr lang="tr-TR" altLang="tr-TR" b="1"/>
              <a:t>B</a:t>
            </a:r>
            <a:r>
              <a:rPr lang="tr-TR" altLang="tr-TR"/>
              <a:t>. Basınç yokken</a:t>
            </a:r>
          </a:p>
          <a:p>
            <a:r>
              <a:rPr lang="tr-TR" altLang="tr-TR" b="1"/>
              <a:t>C</a:t>
            </a:r>
            <a:r>
              <a:rPr lang="tr-TR" altLang="tr-TR"/>
              <a:t>. Sıcaklık yükseklikle azalırken 	</a:t>
            </a:r>
            <a:r>
              <a:rPr lang="tr-TR" altLang="tr-TR" b="1"/>
              <a:t>D.</a:t>
            </a:r>
            <a:r>
              <a:rPr lang="tr-TR" altLang="tr-TR"/>
              <a:t> Sıcaklık yükseklikle artarken </a:t>
            </a:r>
          </a:p>
          <a:p>
            <a:endParaRPr lang="tr-TR" altLang="tr-TR"/>
          </a:p>
          <a:p>
            <a:r>
              <a:rPr lang="tr-TR" altLang="tr-TR"/>
              <a:t>2. Wien Kanununu kısaca açıklayın</a:t>
            </a:r>
          </a:p>
          <a:p>
            <a:r>
              <a:rPr lang="tr-TR" altLang="tr-TR"/>
              <a:t>3. İki önemli sera gazının adını yazın</a:t>
            </a:r>
          </a:p>
          <a:p>
            <a:r>
              <a:rPr lang="tr-TR" altLang="tr-TR"/>
              <a:t>4. Neden Sera gazı dendiğini kısaca açıklayın. </a:t>
            </a:r>
          </a:p>
          <a:p>
            <a:r>
              <a:rPr lang="tr-TR" altLang="tr-TR"/>
              <a:t>5. Yoğunlaşan su buharı ısı(yı) _________ , bu nedenle atmosferi ___________ </a:t>
            </a:r>
          </a:p>
          <a:p>
            <a:r>
              <a:rPr lang="tr-TR" altLang="tr-TR" b="1"/>
              <a:t>A</a:t>
            </a:r>
            <a:r>
              <a:rPr lang="tr-TR" altLang="tr-TR"/>
              <a:t>. soğurur, ısıtır 		</a:t>
            </a:r>
            <a:r>
              <a:rPr lang="tr-TR" altLang="tr-TR" b="1"/>
              <a:t>B</a:t>
            </a:r>
            <a:r>
              <a:rPr lang="tr-TR" altLang="tr-TR"/>
              <a:t>. Açığa çıkarır, ısıtır</a:t>
            </a:r>
          </a:p>
          <a:p>
            <a:r>
              <a:rPr lang="tr-TR" altLang="tr-TR" b="1"/>
              <a:t>C</a:t>
            </a:r>
            <a:r>
              <a:rPr lang="tr-TR" altLang="tr-TR"/>
              <a:t>. soğurur, soğutur 	</a:t>
            </a:r>
            <a:r>
              <a:rPr lang="tr-TR" altLang="tr-TR" b="1"/>
              <a:t>D</a:t>
            </a:r>
            <a:r>
              <a:rPr lang="tr-TR" altLang="tr-TR"/>
              <a:t>. Açığa çıkarır, soğutur</a:t>
            </a:r>
          </a:p>
          <a:p>
            <a:r>
              <a:rPr lang="tr-TR" altLang="tr-TR"/>
              <a:t>6. Deniz seviyesinden itibaren başlayan bir dikey kolonda aşağıdaki basınç seviyelerinin hangisinde nem içeriği en fazladır? </a:t>
            </a:r>
          </a:p>
          <a:p>
            <a:r>
              <a:rPr lang="tr-TR" altLang="tr-TR" b="1"/>
              <a:t>A</a:t>
            </a:r>
            <a:r>
              <a:rPr lang="tr-TR" altLang="tr-TR"/>
              <a:t>. 250 mb 		</a:t>
            </a:r>
            <a:r>
              <a:rPr lang="tr-TR" altLang="tr-TR" b="1"/>
              <a:t>B</a:t>
            </a:r>
            <a:r>
              <a:rPr lang="tr-TR" altLang="tr-TR"/>
              <a:t>. 500 mb</a:t>
            </a:r>
          </a:p>
          <a:p>
            <a:r>
              <a:rPr lang="tr-TR" altLang="tr-TR" b="1"/>
              <a:t>C</a:t>
            </a:r>
            <a:r>
              <a:rPr lang="tr-TR" altLang="tr-TR"/>
              <a:t>. 800 mb 		</a:t>
            </a:r>
            <a:r>
              <a:rPr lang="tr-TR" altLang="tr-TR" b="1"/>
              <a:t>D</a:t>
            </a:r>
            <a:r>
              <a:rPr lang="tr-TR" altLang="tr-TR"/>
              <a:t>. 1000 mb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Eser Gazların Konsantrasyonları</a:t>
            </a:r>
          </a:p>
        </p:txBody>
      </p:sp>
      <p:graphicFrame>
        <p:nvGraphicFramePr>
          <p:cNvPr id="62547" name="Group 8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86688" cy="4905694"/>
        </p:xfrm>
        <a:graphic>
          <a:graphicData uri="http://schemas.openxmlformats.org/drawingml/2006/table">
            <a:tbl>
              <a:tblPr/>
              <a:tblGrid>
                <a:gridCol w="1403350"/>
                <a:gridCol w="3868738"/>
                <a:gridCol w="251460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Hacimce Yüzde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1.6x10</a:t>
                      </a:r>
                      <a:r>
                        <a:rPr kumimoji="0" lang="tr-TR" altLang="tr-T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Karbon Monoksit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1.2x10</a:t>
                      </a:r>
                      <a:r>
                        <a:rPr kumimoji="0" lang="tr-TR" altLang="tr-T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Azot Oksitler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tr-TR" altLang="tr-T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  <a:r>
                        <a:rPr kumimoji="0" lang="tr-TR" altLang="tr-T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Kükürt Dioksit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2x10</a:t>
                      </a:r>
                      <a:r>
                        <a:rPr kumimoji="0" lang="tr-TR" altLang="tr-T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H2O2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Hidrojen Peroksit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tr-TR" altLang="tr-T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  <a:r>
                        <a:rPr kumimoji="0" lang="tr-TR" altLang="tr-T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HNO3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Nitrik Asit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tr-TR" altLang="tr-T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</a:t>
                      </a: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  <a:r>
                        <a:rPr kumimoji="0" lang="tr-TR" altLang="tr-T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</a:t>
                      </a: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HCHO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Formaldehit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tr-TR" altLang="tr-T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  <a:r>
                        <a:rPr kumimoji="0" lang="tr-TR" altLang="tr-T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altLang="tr-TR"/>
              <a:t>Eser Gazların Etkileri</a:t>
            </a:r>
          </a:p>
        </p:txBody>
      </p:sp>
      <p:graphicFrame>
        <p:nvGraphicFramePr>
          <p:cNvPr id="81034" name="Group 138"/>
          <p:cNvGraphicFramePr>
            <a:graphicFrameLocks noGrp="1"/>
          </p:cNvGraphicFramePr>
          <p:nvPr>
            <p:ph idx="1"/>
          </p:nvPr>
        </p:nvGraphicFramePr>
        <p:xfrm>
          <a:off x="539750" y="1052513"/>
          <a:ext cx="8435975" cy="5602289"/>
        </p:xfrm>
        <a:graphic>
          <a:graphicData uri="http://schemas.openxmlformats.org/drawingml/2006/table">
            <a:tbl>
              <a:tblPr/>
              <a:tblGrid>
                <a:gridCol w="946150"/>
                <a:gridCol w="1862138"/>
                <a:gridCol w="1655762"/>
                <a:gridCol w="1666875"/>
                <a:gridCol w="1152525"/>
                <a:gridCol w="1152525"/>
              </a:tblGrid>
              <a:tr h="1076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Kentsel Hava Kirliliği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Asit Yağmuru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Görüşü Zayıflatma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S.Ozon Kaybı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SG Etkisi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N2O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CFC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Atmosferin Dikey Yapısı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r>
              <a:rPr lang="tr-TR" altLang="tr-TR" sz="2800"/>
              <a:t>Atmosferdeki sıcaklık, basınç ve yoğunluk yüksekliğe bağlı olarak değişim gösterir ve bu değişim atmosferde tabakalaşmaya neden olur.  </a:t>
            </a:r>
          </a:p>
          <a:p>
            <a:r>
              <a:rPr lang="tr-TR" altLang="tr-TR" sz="2800"/>
              <a:t>Atmosfer basıncı: Yukarıdaki havanın ağırlığı. Deniz seviyesinde 1 kg/cm</a:t>
            </a:r>
            <a:r>
              <a:rPr lang="tr-TR" altLang="tr-TR" sz="2800" baseline="30000"/>
              <a:t>2</a:t>
            </a:r>
            <a:r>
              <a:rPr lang="tr-TR" altLang="tr-TR" sz="2800"/>
              <a:t>, 1000 milibar</a:t>
            </a:r>
          </a:p>
          <a:p>
            <a:r>
              <a:rPr lang="tr-TR" altLang="tr-TR" sz="2800"/>
              <a:t>Atmosferin toplam kütlesinin yarısı 5.6 km’nin altında, % 90’u da 16 km’nin altında. Everest 8.5 km’de. </a:t>
            </a:r>
          </a:p>
          <a:p>
            <a:r>
              <a:rPr lang="tr-TR" altLang="tr-TR" sz="2800"/>
              <a:t>Toplam kütle: 5.14x10</a:t>
            </a:r>
            <a:r>
              <a:rPr lang="tr-TR" altLang="tr-TR" sz="2800" baseline="30000"/>
              <a:t>15</a:t>
            </a:r>
            <a:r>
              <a:rPr lang="tr-TR" altLang="tr-TR" sz="2800"/>
              <a:t> ton. </a:t>
            </a:r>
          </a:p>
          <a:p>
            <a:endParaRPr lang="tr-TR" altLang="tr-T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Basıncın Yükseklikle Değişimi</a:t>
            </a:r>
          </a:p>
        </p:txBody>
      </p:sp>
      <p:pic>
        <p:nvPicPr>
          <p:cNvPr id="74757" name="Picture 5" descr="pres_v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406525"/>
            <a:ext cx="5065713" cy="545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tr-TR" altLang="tr-TR"/>
              <a:t>Basıncın Yükseklikle Değişimi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3419475" y="2276475"/>
          <a:ext cx="1944688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Denklem" r:id="rId3" imgW="850680" imgH="393480" progId="Equation.3">
                  <p:embed/>
                </p:oleObj>
              </mc:Choice>
              <mc:Fallback>
                <p:oleObj name="Denklem" r:id="rId3" imgW="8506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276475"/>
                        <a:ext cx="1944688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916238" y="1484313"/>
          <a:ext cx="259238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1" name="Denklem" r:id="rId5" imgW="1663560" imgH="393480" progId="Equation.3">
                  <p:embed/>
                </p:oleObj>
              </mc:Choice>
              <mc:Fallback>
                <p:oleObj name="Denklem" r:id="rId5" imgW="16635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484313"/>
                        <a:ext cx="2592387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276600" y="3432175"/>
          <a:ext cx="18002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2" name="Denklem" r:id="rId7" imgW="1143000" imgH="393480" progId="Equation.3">
                  <p:embed/>
                </p:oleObj>
              </mc:Choice>
              <mc:Fallback>
                <p:oleObj name="Denklem" r:id="rId7" imgW="11430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432175"/>
                        <a:ext cx="180022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3203575" y="4149725"/>
          <a:ext cx="244951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3" name="Denklem" r:id="rId9" imgW="1168200" imgH="393480" progId="Equation.3">
                  <p:embed/>
                </p:oleObj>
              </mc:Choice>
              <mc:Fallback>
                <p:oleObj name="Denklem" r:id="rId9" imgW="116820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149725"/>
                        <a:ext cx="2449513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4" name="Oval 12"/>
          <p:cNvSpPr>
            <a:spLocks noChangeArrowheads="1"/>
          </p:cNvSpPr>
          <p:nvPr/>
        </p:nvSpPr>
        <p:spPr bwMode="auto">
          <a:xfrm>
            <a:off x="4572000" y="3933825"/>
            <a:ext cx="719138" cy="14398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5795963" y="3644900"/>
            <a:ext cx="230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1/H</a:t>
            </a:r>
            <a:r>
              <a:rPr lang="tr-TR" altLang="tr-TR">
                <a:sym typeface="Wingdings" pitchFamily="2" charset="2"/>
              </a:rPr>
              <a:t>:  (H= </a:t>
            </a:r>
            <a:r>
              <a:rPr lang="tr-TR" altLang="tr-TR"/>
              <a:t>ölçek yüksekliği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5795963" y="1412875"/>
            <a:ext cx="316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Basınç yoğunluk ve sıcaklığa bağlı olarak değişir. </a:t>
            </a:r>
          </a:p>
        </p:txBody>
      </p:sp>
      <p:graphicFrame>
        <p:nvGraphicFramePr>
          <p:cNvPr id="64529" name="Object 17"/>
          <p:cNvGraphicFramePr>
            <a:graphicFrameLocks noChangeAspect="1"/>
          </p:cNvGraphicFramePr>
          <p:nvPr/>
        </p:nvGraphicFramePr>
        <p:xfrm>
          <a:off x="2987675" y="5373688"/>
          <a:ext cx="354171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4" name="Denklem" r:id="rId11" imgW="1688760" imgH="533160" progId="Equation.3">
                  <p:embed/>
                </p:oleObj>
              </mc:Choice>
              <mc:Fallback>
                <p:oleObj name="Denklem" r:id="rId11" imgW="1688760" imgH="5331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373688"/>
                        <a:ext cx="3541713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530" name="Picture 18" descr="colum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5"/>
          <a:stretch>
            <a:fillRect/>
          </a:stretch>
        </p:blipFill>
        <p:spPr bwMode="auto">
          <a:xfrm>
            <a:off x="539750" y="2276475"/>
            <a:ext cx="2398713" cy="341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0" y="2492375"/>
            <a:ext cx="12969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400"/>
              <a:t>Atmosferin en üst noktası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-252413" y="5300663"/>
            <a:ext cx="12969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400"/>
              <a:t>Deniz Seviyesi</a:t>
            </a:r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 flipV="1">
            <a:off x="3348038" y="1341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>
            <a:off x="3348038" y="13414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>
            <a:off x="7164388" y="1341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 flipV="1">
            <a:off x="3851275" y="1341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>
            <a:off x="8459788" y="1341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5508625" y="2492375"/>
            <a:ext cx="3168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Atmosferde yükseğe çıkıldıkça yoğunluğa bağlı olarak basınç azalır. </a:t>
            </a:r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 flipV="1">
            <a:off x="5148263" y="3860800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7194</TotalTime>
  <Words>2096</Words>
  <Application>Microsoft Office PowerPoint</Application>
  <PresentationFormat>Ekran Gösterisi (4:3)</PresentationFormat>
  <Paragraphs>469</Paragraphs>
  <Slides>47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47</vt:i4>
      </vt:variant>
    </vt:vector>
  </HeadingPairs>
  <TitlesOfParts>
    <vt:vector size="57" baseType="lpstr">
      <vt:lpstr>Arial</vt:lpstr>
      <vt:lpstr>Wingdings</vt:lpstr>
      <vt:lpstr>Symbol</vt:lpstr>
      <vt:lpstr>Helvetica</vt:lpstr>
      <vt:lpstr>Times New Roman</vt:lpstr>
      <vt:lpstr>Wingdings 3</vt:lpstr>
      <vt:lpstr>SymbolPS</vt:lpstr>
      <vt:lpstr>Varsayılan Tasarım</vt:lpstr>
      <vt:lpstr>Microsoft Denklem 3.0</vt:lpstr>
      <vt:lpstr>MathType 5.0 Equation</vt:lpstr>
      <vt:lpstr>Atmosferin Yapısı</vt:lpstr>
      <vt:lpstr>Atmosferin Bileşimi</vt:lpstr>
      <vt:lpstr>Atmosferin Bileşimi</vt:lpstr>
      <vt:lpstr>Eser Türler</vt:lpstr>
      <vt:lpstr>Eser Gazların Konsantrasyonları</vt:lpstr>
      <vt:lpstr>Eser Gazların Etkileri</vt:lpstr>
      <vt:lpstr>Atmosferin Dikey Yapısı</vt:lpstr>
      <vt:lpstr>Basıncın Yükseklikle Değişimi</vt:lpstr>
      <vt:lpstr>Basıncın Yükseklikle Değişimi</vt:lpstr>
      <vt:lpstr>Basıncın Yükseklikle Değişimi</vt:lpstr>
      <vt:lpstr>Tabakalar</vt:lpstr>
      <vt:lpstr>Tabakalar</vt:lpstr>
      <vt:lpstr>Troposfer</vt:lpstr>
      <vt:lpstr>Sıcaklık Azalma Hızı ve Inversiyon</vt:lpstr>
      <vt:lpstr>PowerPoint Sunusu</vt:lpstr>
      <vt:lpstr>PowerPoint Sunusu</vt:lpstr>
      <vt:lpstr>PowerPoint Sunusu</vt:lpstr>
      <vt:lpstr>PowerPoint Sunusu</vt:lpstr>
      <vt:lpstr>PowerPoint Sunusu</vt:lpstr>
      <vt:lpstr>Tropopoz</vt:lpstr>
      <vt:lpstr>Stratosfer</vt:lpstr>
      <vt:lpstr>Mezosfer ve Termosfer</vt:lpstr>
      <vt:lpstr>İyonosfer</vt:lpstr>
      <vt:lpstr>Rüzgarlar</vt:lpstr>
      <vt:lpstr>Sıcaklık ve Su Buharı</vt:lpstr>
      <vt:lpstr>Sıcaklık Dağılımı</vt:lpstr>
      <vt:lpstr>Küresel Yıllık Yüzey Sıcaklıkları</vt:lpstr>
      <vt:lpstr>Su buharı</vt:lpstr>
      <vt:lpstr>PowerPoint Sunusu</vt:lpstr>
      <vt:lpstr>Enleme Göre Nemin Değişimi</vt:lpstr>
      <vt:lpstr>Dünyanın Enerji Bütçesi</vt:lpstr>
      <vt:lpstr>PowerPoint Sunusu</vt:lpstr>
      <vt:lpstr>Güneş ve Dünya  Kara Cisim Olarak Yayılım</vt:lpstr>
      <vt:lpstr>Kara Cisim Işımaları</vt:lpstr>
      <vt:lpstr>Ortalama Yeryüzü Sıcaklığı</vt:lpstr>
      <vt:lpstr>PowerPoint Sunusu</vt:lpstr>
      <vt:lpstr>PowerPoint Sunusu</vt:lpstr>
      <vt:lpstr> </vt:lpstr>
      <vt:lpstr>Atmosferik Süreçlerin Zamansal ve Uzamsal Ölçeği</vt:lpstr>
      <vt:lpstr>Atmosferik Hareketlerin Ölçekleri</vt:lpstr>
      <vt:lpstr>Atmosferdeki Belli Başlı Olayların Ölçekleri </vt:lpstr>
      <vt:lpstr>Atmosferde Dağılım ve Kalış Süresi</vt:lpstr>
      <vt:lpstr>Dikey Eddy Karışımı için Karakteristik Süre</vt:lpstr>
      <vt:lpstr>Difüzyon</vt:lpstr>
      <vt:lpstr>Kimyasal Yaşam Süresi</vt:lpstr>
      <vt:lpstr>Kimyasal Yaşam Süresi</vt:lpstr>
      <vt:lpstr>Sorular</vt:lpstr>
    </vt:vector>
  </TitlesOfParts>
  <Company>GYTE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Atmosferin Yapısı</dc:title>
  <dc:creator>Admin</dc:creator>
  <cp:lastModifiedBy>mehmet genç</cp:lastModifiedBy>
  <cp:revision>115</cp:revision>
  <dcterms:created xsi:type="dcterms:W3CDTF">2005-01-26T11:46:53Z</dcterms:created>
  <dcterms:modified xsi:type="dcterms:W3CDTF">2016-08-02T15:19:28Z</dcterms:modified>
</cp:coreProperties>
</file>