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 id="2147483732" r:id="rId4"/>
    <p:sldMasterId id="2147483756" r:id="rId5"/>
  </p:sldMasterIdLst>
  <p:sldIdLst>
    <p:sldId id="256" r:id="rId6"/>
    <p:sldId id="261" r:id="rId7"/>
    <p:sldId id="257" r:id="rId8"/>
    <p:sldId id="258" r:id="rId9"/>
    <p:sldId id="259" r:id="rId10"/>
    <p:sldId id="260"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tr-TR"/>
              <a:t>Asıl başlık stili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Alt Başlık"/>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3">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7924800" y="6416675"/>
            <a:ext cx="762000" cy="365125"/>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tr-TR"/>
              <a:t>Asıl başlık stili için tıklatın</a:t>
            </a:r>
            <a:endParaRPr kumimoji="0" lang="en-US"/>
          </a:p>
        </p:txBody>
      </p:sp>
      <p:sp>
        <p:nvSpPr>
          <p:cNvPr id="3" name="2 Resim Yer Tutucusu"/>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tr-TR">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4" name="3 Metin Yer Tutucusu"/>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tr-TR"/>
              <a:t>Asıl başlık stili için tıklatın</a:t>
            </a:r>
            <a:endParaRPr kumimoji="0"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31" name="30 Veri Yer Tutucusu"/>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9F75050-0E15-4C5B-92B0-66D068882F1F}" type="datetimeFigureOut">
              <a:rPr lang="tr-TR" smtClean="0"/>
              <a:pPr/>
              <a:t>26.10.2018</a:t>
            </a:fld>
            <a:endParaRPr lang="tr-TR"/>
          </a:p>
        </p:txBody>
      </p:sp>
      <p:sp>
        <p:nvSpPr>
          <p:cNvPr id="18" name="17 Altbilgi Yer Tutucusu"/>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28 Slayt Numarası Yer Tutucusu"/>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5 Slayt Numarası Yer Tutucusu"/>
          <p:cNvSpPr>
            <a:spLocks noGrp="1"/>
          </p:cNvSpPr>
          <p:nvPr>
            <p:ph type="sldNum" sz="quarter" idx="12"/>
          </p:nvPr>
        </p:nvSpPr>
        <p:spPr>
          <a:xfrm>
            <a:off x="6733952" y="6555112"/>
            <a:ext cx="588336" cy="228600"/>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nchor="b"/>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D9F75050-0E15-4C5B-92B0-66D068882F1F}" type="datetimeFigureOut">
              <a:rPr lang="tr-TR" smtClean="0"/>
              <a:pPr/>
              <a:t>26.10.2018</a:t>
            </a:fld>
            <a:endParaRPr lang="tr-TR"/>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a:t>Asıl başlık stili için tıklatın</a:t>
            </a:r>
            <a:endParaRPr kumimoji="0"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42"/>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a:xfrm>
            <a:off x="4242816" y="6557946"/>
            <a:ext cx="2002464" cy="226902"/>
          </a:xfrm>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a:xfrm>
            <a:off x="457200" y="6556248"/>
            <a:ext cx="3657600" cy="228600"/>
          </a:xfrm>
        </p:spPr>
        <p:txBody>
          <a:bodyPr/>
          <a:lstStyle/>
          <a:p>
            <a:endParaRPr lang="tr-TR"/>
          </a:p>
        </p:txBody>
      </p:sp>
      <p:sp>
        <p:nvSpPr>
          <p:cNvPr id="6" name="5 Slayt Numarası Yer Tutucusu"/>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16" name="15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7" name="16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4" name="13 Veri Yer Tutucusu"/>
          <p:cNvSpPr>
            <a:spLocks noGrp="1"/>
          </p:cNvSpPr>
          <p:nvPr>
            <p:ph type="dt" sz="half" idx="14"/>
          </p:nvPr>
        </p:nvSpPr>
        <p:spPr/>
        <p:txBody>
          <a:bodyPr/>
          <a:lstStyle/>
          <a:p>
            <a:fld id="{D9F75050-0E15-4C5B-92B0-66D068882F1F}" type="datetimeFigureOut">
              <a:rPr lang="tr-TR" smtClean="0"/>
              <a:pPr/>
              <a:t>26.10.2018</a:t>
            </a:fld>
            <a:endParaRPr lang="tr-TR"/>
          </a:p>
        </p:txBody>
      </p:sp>
      <p:sp>
        <p:nvSpPr>
          <p:cNvPr id="15" name="14 Slayt Numarası Yer Tutucusu"/>
          <p:cNvSpPr>
            <a:spLocks noGrp="1"/>
          </p:cNvSpPr>
          <p:nvPr>
            <p:ph type="sldNum" sz="quarter" idx="15"/>
          </p:nvPr>
        </p:nvSpPr>
        <p:spPr/>
        <p:txBody>
          <a:bodyPr/>
          <a:lstStyle>
            <a:lvl1pPr algn="ctr">
              <a:defRPr/>
            </a:lvl1pPr>
          </a:lstStyle>
          <a:p>
            <a:fld id="{B1DEFA8C-F947-479F-BE07-76B6B3F80BF1}" type="slidenum">
              <a:rPr lang="tr-TR" smtClean="0"/>
              <a:pPr/>
              <a:t>‹#›</a:t>
            </a:fld>
            <a:endParaRPr lang="tr-TR"/>
          </a:p>
        </p:txBody>
      </p:sp>
      <p:sp>
        <p:nvSpPr>
          <p:cNvPr id="16" name="15 Altbilgi Yer Tutucusu"/>
          <p:cNvSpPr>
            <a:spLocks noGrp="1"/>
          </p:cNvSpPr>
          <p:nvPr>
            <p:ph type="ftr" sz="quarter" idx="16"/>
          </p:nvPr>
        </p:nvSpPr>
        <p:spPr/>
        <p:txBody>
          <a:bodyPr/>
          <a:lstStyle/>
          <a:p>
            <a:endParaRPr lang="tr-TR"/>
          </a:p>
        </p:txBody>
      </p:sp>
      <p:sp>
        <p:nvSpPr>
          <p:cNvPr id="17" name="16 Başlık"/>
          <p:cNvSpPr>
            <a:spLocks noGrp="1"/>
          </p:cNvSpPr>
          <p:nvPr>
            <p:ph type="title"/>
          </p:nvPr>
        </p:nvSpPr>
        <p:spPr/>
        <p:txBody>
          <a:bodyPr rtlCol="0" anchor="b" anchorCtr="0"/>
          <a:lstStyle/>
          <a:p>
            <a:r>
              <a:rPr kumimoji="0" lang="tr-TR"/>
              <a:t>Asıl başlık stili için tıklatın</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Altbilgi Yer Tutucusu"/>
          <p:cNvSpPr>
            <a:spLocks noGrp="1"/>
          </p:cNvSpPr>
          <p:nvPr>
            <p:ph type="ftr" sz="quarter" idx="11"/>
          </p:nvPr>
        </p:nvSpPr>
        <p:spPr/>
        <p:txBody>
          <a:bodyPr/>
          <a:lstStyle/>
          <a:p>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2" name="1 Başlık"/>
          <p:cNvSpPr>
            <a:spLocks noGrp="1"/>
          </p:cNvSpPr>
          <p:nvPr>
            <p:ph type="title"/>
          </p:nvPr>
        </p:nvSpPr>
        <p:spPr/>
        <p:txBody>
          <a:bodyPr/>
          <a:lstStyle/>
          <a:p>
            <a:r>
              <a:rPr kumimoji="0" lang="tr-TR"/>
              <a:t>Asıl başlık stili için tıklatın</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8" name="7 Veri Yer Tutucusu"/>
          <p:cNvSpPr>
            <a:spLocks noGrp="1"/>
          </p:cNvSpPr>
          <p:nvPr>
            <p:ph type="dt" sz="half" idx="14"/>
          </p:nvPr>
        </p:nvSpPr>
        <p:spPr/>
        <p:txBody>
          <a:bodyPr/>
          <a:lstStyle/>
          <a:p>
            <a:fld id="{D9F75050-0E15-4C5B-92B0-66D068882F1F}" type="datetimeFigureOut">
              <a:rPr lang="tr-TR" smtClean="0"/>
              <a:pPr/>
              <a:t>26.10.2018</a:t>
            </a:fld>
            <a:endParaRPr lang="tr-TR"/>
          </a:p>
        </p:txBody>
      </p:sp>
      <p:sp>
        <p:nvSpPr>
          <p:cNvPr id="9" name="8 Slayt Numarası Yer Tutucusu"/>
          <p:cNvSpPr>
            <a:spLocks noGrp="1"/>
          </p:cNvSpPr>
          <p:nvPr>
            <p:ph type="sldNum" sz="quarter" idx="15"/>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a:lstStyle/>
          <a:p>
            <a:endParaRPr lang="tr-T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a:t>Resim eklemek için simgeyi tıklatın</a:t>
            </a:r>
            <a:endParaRPr kumimoji="0" lang="en-US"/>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8" name="7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9" name="8 Slayt Numarası Yer Tutucusu"/>
          <p:cNvSpPr>
            <a:spLocks noGrp="1"/>
          </p:cNvSpPr>
          <p:nvPr>
            <p:ph type="sldNum" sz="quarter" idx="11"/>
          </p:nvPr>
        </p:nvSpPr>
        <p:spPr/>
        <p:txBody>
          <a:bodyPr/>
          <a:lstStyle/>
          <a:p>
            <a:fld id="{B1DEFA8C-F947-479F-BE07-76B6B3F80BF1}" type="slidenum">
              <a:rPr lang="tr-TR" smtClean="0"/>
              <a:pPr/>
              <a:t>‹#›</a:t>
            </a:fld>
            <a:endParaRPr lang="tr-TR"/>
          </a:p>
        </p:txBody>
      </p:sp>
      <p:sp>
        <p:nvSpPr>
          <p:cNvPr id="10" name="9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tr-TR"/>
              <a:t>Asıl başlık stili için tıklatın</a:t>
            </a:r>
            <a:endParaRPr kumimoji="0" lang="en-US"/>
          </a:p>
        </p:txBody>
      </p:sp>
      <p:sp>
        <p:nvSpPr>
          <p:cNvPr id="3" name="2 Alt Başlık"/>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tr-TR"/>
              <a:t>Asıl alt başlık stilini düzenlemek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Dikdörtgen"/>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5448"/>
            <a:ext cx="8229600" cy="1252728"/>
          </a:xfrm>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dörtgen"/>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a:t>Asıl metin stillerini düzenlemek için tıklatın</a:t>
            </a:r>
          </a:p>
        </p:txBody>
      </p:sp>
      <p:sp>
        <p:nvSpPr>
          <p:cNvPr id="4" name="3 İçerik Yer Tutucusu"/>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Metin Yer Tutucusu"/>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a:t>Asıl metin stillerini düzenlemek için tıklatın</a:t>
            </a:r>
          </a:p>
        </p:txBody>
      </p:sp>
      <p:sp>
        <p:nvSpPr>
          <p:cNvPr id="6" name="5 İçerik Yer Tutucusu"/>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tr-TR"/>
              <a:t>Asıl başlık stili için tıklatın</a:t>
            </a:r>
            <a:endParaRPr kumimoji="0" lang="en-US"/>
          </a:p>
        </p:txBody>
      </p:sp>
      <p:sp>
        <p:nvSpPr>
          <p:cNvPr id="3" name="2 İçerik Yer Tutucusu"/>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Metin Yer Tutucusu"/>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2" name="11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tr-TR"/>
              <a:t>Asıl başlık stili için tıklatın</a:t>
            </a:r>
            <a:endParaRPr kumimoji="0" lang="en-US"/>
          </a:p>
        </p:txBody>
      </p:sp>
      <p:sp>
        <p:nvSpPr>
          <p:cNvPr id="3" name="2 Resim Yer Tutucusu"/>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a:xfrm>
            <a:off x="164592" y="1170432"/>
            <a:ext cx="2523744" cy="201168"/>
          </a:xfrm>
        </p:spPr>
        <p:txBody>
          <a:bodyPr/>
          <a:lstStyle/>
          <a:p>
            <a:fld id="{D9F75050-0E15-4C5B-92B0-66D068882F1F}" type="datetimeFigureOut">
              <a:rPr lang="tr-TR" smtClean="0"/>
              <a:pPr/>
              <a:t>26.10.2018</a:t>
            </a:fld>
            <a:endParaRPr lang="tr-TR"/>
          </a:p>
        </p:txBody>
      </p:sp>
      <p:sp>
        <p:nvSpPr>
          <p:cNvPr id="11" name="10 Dikdörtgen"/>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Altbilgi Yer Tutucusu"/>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tr-TR"/>
          </a:p>
        </p:txBody>
      </p:sp>
      <p:sp>
        <p:nvSpPr>
          <p:cNvPr id="7" name="6 Slayt Numarası Yer Tutucusu"/>
          <p:cNvSpPr>
            <a:spLocks noGrp="1"/>
          </p:cNvSpPr>
          <p:nvPr>
            <p:ph type="sldNum" sz="quarter" idx="12"/>
          </p:nvPr>
        </p:nvSpPr>
        <p:spPr>
          <a:xfrm>
            <a:off x="8339328" y="1170432"/>
            <a:ext cx="733864" cy="201168"/>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9" name="8 Dikdörtgen"/>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Dikey Başlık"/>
          <p:cNvSpPr>
            <a:spLocks noGrp="1"/>
          </p:cNvSpPr>
          <p:nvPr>
            <p:ph type="title" orient="vert"/>
          </p:nvPr>
        </p:nvSpPr>
        <p:spPr>
          <a:xfrm>
            <a:off x="6781800" y="274640"/>
            <a:ext cx="19050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304800"/>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5" name="4 Altbilgi Yer Tutucusu"/>
          <p:cNvSpPr>
            <a:spLocks noGrp="1"/>
          </p:cNvSpPr>
          <p:nvPr>
            <p:ph type="ftr" sz="quarter" idx="11"/>
          </p:nvPr>
        </p:nvSpPr>
        <p:spPr>
          <a:xfrm>
            <a:off x="2640597" y="6377459"/>
            <a:ext cx="3836404" cy="365125"/>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9F75050-0E15-4C5B-92B0-66D068882F1F}" type="datetimeFigureOut">
              <a:rPr lang="tr-TR" smtClean="0"/>
              <a:pPr/>
              <a:t>26.10.2018</a:t>
            </a:fld>
            <a:endParaRPr lang="tr-TR"/>
          </a:p>
        </p:txBody>
      </p:sp>
      <p:sp>
        <p:nvSpPr>
          <p:cNvPr id="3" name="2 Altbilgi Yer Tutucusu"/>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22 Slayt Numarası Yer Tutucusu"/>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Başlık Yer Tutucusu"/>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tr-TR"/>
              <a:t>Asıl başlık stili için tıklatın</a:t>
            </a:r>
            <a:endParaRPr kumimoji="0" lang="en-US"/>
          </a:p>
        </p:txBody>
      </p:sp>
      <p:sp>
        <p:nvSpPr>
          <p:cNvPr id="31" name="30 Metin Yer Tutucusu"/>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7" name="26 Veri Yer Tutucusu"/>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9F75050-0E15-4C5B-92B0-66D068882F1F}" type="datetimeFigureOut">
              <a:rPr lang="tr-TR" smtClean="0"/>
              <a:pPr/>
              <a:t>26.10.2018</a:t>
            </a:fld>
            <a:endParaRPr lang="tr-TR"/>
          </a:p>
        </p:txBody>
      </p:sp>
      <p:sp>
        <p:nvSpPr>
          <p:cNvPr id="4" name="3 Altbilgi Yer Tutucusu"/>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15 Slayt Numarası Yer Tutucusu"/>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D9F75050-0E15-4C5B-92B0-66D068882F1F}" type="datetimeFigureOut">
              <a:rPr lang="tr-TR" smtClean="0"/>
              <a:pPr/>
              <a:t>26.10.2018</a:t>
            </a:fld>
            <a:endParaRPr lang="tr-TR"/>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1DEFA8C-F947-479F-BE07-76B6B3F80BF1}" type="slidenum">
              <a:rPr lang="tr-TR" smtClean="0"/>
              <a:pPr/>
              <a:t>‹#›</a:t>
            </a:fld>
            <a:endParaRPr lang="tr-TR"/>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Dikdörtgen"/>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6 Dikdörtgen"/>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Yer Tutucusu"/>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4" name="3 Veri Yer Tutucusu"/>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9F75050-0E15-4C5B-92B0-66D068882F1F}" type="datetimeFigureOut">
              <a:rPr lang="tr-TR" smtClean="0"/>
              <a:pPr/>
              <a:t>26.10.2018</a:t>
            </a:fld>
            <a:endParaRPr lang="tr-TR"/>
          </a:p>
        </p:txBody>
      </p:sp>
      <p:sp>
        <p:nvSpPr>
          <p:cNvPr id="5" name="4 Altbilgi Yer Tutucusu"/>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tr-TR"/>
          </a:p>
        </p:txBody>
      </p:sp>
      <p:sp>
        <p:nvSpPr>
          <p:cNvPr id="6" name="5 Slayt Numarası Yer Tutucusu"/>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audio" Target="file:///C:\Documents%20and%20Settings\Administrator\Desktop\hakan_emirza\INNA%20-%20INNdiA_orj_instrumental.mp3"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hyperlink" Target="file:///C:\Users\user\Desktop\Yeni%20klas&#246;r\Yeni%20Microsoft%20Office%20PowerPoint%20Sunusu%20(2).pptx" TargetMode="External"/><Relationship Id="rId2" Type="http://schemas.openxmlformats.org/officeDocument/2006/relationships/hyperlink" Target="Yeni%20Microsoft%20Office%20PowerPoint%20Sunusu%20(2).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8" Type="http://schemas.openxmlformats.org/officeDocument/2006/relationships/hyperlink" Target="http://tr.wikipedia.org/w/index.php?title=Turan_Melek&amp;action=edit&amp;redlink=1" TargetMode="External"/><Relationship Id="rId3" Type="http://schemas.openxmlformats.org/officeDocument/2006/relationships/hyperlink" Target="http://tr.wikipedia.org/wiki/Sivas" TargetMode="External"/><Relationship Id="rId7" Type="http://schemas.openxmlformats.org/officeDocument/2006/relationships/hyperlink" Target="http://tr.wikipedia.org/w/index.php?title=Fahreddin_Behram%C5%9Fah&amp;action=edit&amp;redlink=1" TargetMode="External"/><Relationship Id="rId2" Type="http://schemas.openxmlformats.org/officeDocument/2006/relationships/image" Target="../media/image9.jpeg"/><Relationship Id="rId1" Type="http://schemas.openxmlformats.org/officeDocument/2006/relationships/slideLayout" Target="../slideLayouts/slideLayout24.xml"/><Relationship Id="rId6" Type="http://schemas.openxmlformats.org/officeDocument/2006/relationships/hyperlink" Target="http://tr.wikipedia.org/w/index.php?title=Ahmed_%C5%9Eah&amp;action=edit&amp;redlink=1" TargetMode="External"/><Relationship Id="rId11" Type="http://schemas.openxmlformats.org/officeDocument/2006/relationships/hyperlink" Target="http://tr.wikipedia.org/wiki/UNESCO_D%C3%BCnya_Miras_Listesi" TargetMode="External"/><Relationship Id="rId5" Type="http://schemas.openxmlformats.org/officeDocument/2006/relationships/hyperlink" Target="http://tr.wikipedia.org/wiki/Meng%C3%BCcekliler" TargetMode="External"/><Relationship Id="rId10" Type="http://schemas.openxmlformats.org/officeDocument/2006/relationships/hyperlink" Target="http://tr.wikipedia.org/wiki/Divri%C4%9Fi_Ulu_Camii_ve_Dar%C3%BC%C5%9F%C5%9Fifas%C4%B1" TargetMode="External"/><Relationship Id="rId4" Type="http://schemas.openxmlformats.org/officeDocument/2006/relationships/hyperlink" Target="http://tr.wikipedia.org/wiki/Divri%C4%9Fi" TargetMode="External"/><Relationship Id="rId9" Type="http://schemas.openxmlformats.org/officeDocument/2006/relationships/hyperlink" Target="http://tr.wikipedia.org/w/index.php?title=Mu%C4%9Fis_o%C4%9Flu_H%C3%BCrrem_%C5%9Eah&amp;action=edit&amp;redlink=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tr.wikipedia.org/wiki/Hitit_%C4%B0mparatorlu%C4%9Fu" TargetMode="External"/><Relationship Id="rId7" Type="http://schemas.openxmlformats.org/officeDocument/2006/relationships/hyperlink" Target="http://tr.wikipedia.org/wiki/Bo%C4%9Fazkale,_%C3%87orum" TargetMode="External"/><Relationship Id="rId2" Type="http://schemas.openxmlformats.org/officeDocument/2006/relationships/image" Target="../media/image10.jpeg"/><Relationship Id="rId1" Type="http://schemas.openxmlformats.org/officeDocument/2006/relationships/slideLayout" Target="../slideLayouts/slideLayout35.xml"/><Relationship Id="rId6" Type="http://schemas.openxmlformats.org/officeDocument/2006/relationships/hyperlink" Target="http://tr.wikipedia.org/wiki/Sungurlu" TargetMode="External"/><Relationship Id="rId5" Type="http://schemas.openxmlformats.org/officeDocument/2006/relationships/hyperlink" Target="http://tr.wikipedia.org/wiki/%C3%87orum" TargetMode="External"/><Relationship Id="rId4" Type="http://schemas.openxmlformats.org/officeDocument/2006/relationships/hyperlink" Target="http://tr.wikipedia.org/wiki/UNESCO_D%C3%BCnya_Miraslar%C4%B1"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46.xml"/><Relationship Id="rId1" Type="http://schemas.openxmlformats.org/officeDocument/2006/relationships/audio" Target="file:///C:\Documents%20and%20Settings\Administrator\Desktop\hakan_emirza\INNA%20-%20INNdiA_orj_instrumental.mp3" TargetMode="Externa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tx1">
                <a:lumMod val="95000"/>
                <a:lumOff val="5000"/>
              </a:schemeClr>
            </a:gs>
            <a:gs pos="20000">
              <a:srgbClr val="000040"/>
            </a:gs>
            <a:gs pos="50000">
              <a:srgbClr val="400040"/>
            </a:gs>
            <a:gs pos="75000">
              <a:srgbClr val="8F0040"/>
            </a:gs>
            <a:gs pos="89999">
              <a:srgbClr val="F27300"/>
            </a:gs>
            <a:gs pos="100000">
              <a:srgbClr val="FFBF00"/>
            </a:gs>
          </a:gsLst>
          <a:path path="shape">
            <a:fillToRect l="50000" t="50000" r="50000" b="50000"/>
          </a:path>
        </a:gradFill>
        <a:effectLst/>
      </p:bgPr>
    </p:bg>
    <p:spTree>
      <p:nvGrpSpPr>
        <p:cNvPr id="1" name=""/>
        <p:cNvGrpSpPr/>
        <p:nvPr/>
      </p:nvGrpSpPr>
      <p:grpSpPr>
        <a:xfrm>
          <a:off x="0" y="0"/>
          <a:ext cx="0" cy="0"/>
          <a:chOff x="0" y="0"/>
          <a:chExt cx="0" cy="0"/>
        </a:xfrm>
      </p:grpSpPr>
      <p:sp>
        <p:nvSpPr>
          <p:cNvPr id="4" name="3 Metin kutusu"/>
          <p:cNvSpPr txBox="1"/>
          <p:nvPr/>
        </p:nvSpPr>
        <p:spPr>
          <a:xfrm>
            <a:off x="2357422" y="4429132"/>
            <a:ext cx="4929222" cy="369332"/>
          </a:xfrm>
          <a:prstGeom prst="rect">
            <a:avLst/>
          </a:prstGeom>
          <a:noFill/>
        </p:spPr>
        <p:txBody>
          <a:bodyPr wrap="square" rtlCol="0">
            <a:prstTxWarp prst="textDeflateBottom">
              <a:avLst/>
            </a:prstTxWarp>
            <a:spAutoFit/>
            <a:scene3d>
              <a:camera prst="orthographicFront">
                <a:rot lat="0" lon="0" rev="0"/>
              </a:camera>
              <a:lightRig rig="contrasting" dir="t">
                <a:rot lat="0" lon="0" rev="4500000"/>
              </a:lightRig>
            </a:scene3d>
            <a:sp3d extrusionH="57150" contourW="6350" prstMaterial="metal">
              <a:bevelT w="127000" h="31750" prst="angle"/>
              <a:contourClr>
                <a:schemeClr val="accent1">
                  <a:shade val="75000"/>
                </a:schemeClr>
              </a:contourClr>
            </a:sp3d>
          </a:bodyPr>
          <a:lstStyle/>
          <a:p>
            <a:r>
              <a:rPr lang="tr-T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39700">
                    <a:schemeClr val="accent1">
                      <a:satMod val="175000"/>
                      <a:alpha val="40000"/>
                    </a:schemeClr>
                  </a:glow>
                  <a:innerShdw blurRad="63500" dist="50800" dir="16200000">
                    <a:prstClr val="black">
                      <a:alpha val="50000"/>
                    </a:prstClr>
                  </a:innerShdw>
                  <a:reflection blurRad="6350" stA="60000" endA="900" endPos="60000" dist="29997" dir="5400000" sy="-100000" algn="bl" rotWithShape="0"/>
                </a:effectLst>
              </a:rPr>
              <a:t>HAKAN EMİRZA</a:t>
            </a:r>
          </a:p>
        </p:txBody>
      </p:sp>
      <p:sp>
        <p:nvSpPr>
          <p:cNvPr id="6" name="5 Metin kutusu"/>
          <p:cNvSpPr txBox="1"/>
          <p:nvPr/>
        </p:nvSpPr>
        <p:spPr>
          <a:xfrm>
            <a:off x="928662" y="5357826"/>
            <a:ext cx="500066" cy="400110"/>
          </a:xfrm>
          <a:prstGeom prst="rect">
            <a:avLst/>
          </a:prstGeom>
        </p:spPr>
        <p:style>
          <a:lnRef idx="1">
            <a:schemeClr val="accent5"/>
          </a:lnRef>
          <a:fillRef idx="3">
            <a:schemeClr val="accent5"/>
          </a:fillRef>
          <a:effectRef idx="2">
            <a:schemeClr val="accent5"/>
          </a:effectRef>
          <a:fontRef idx="minor">
            <a:schemeClr val="lt1"/>
          </a:fontRef>
        </p:style>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tr-TR" sz="2000" b="1" cap="all" dirty="0">
                <a:ln w="0"/>
                <a:solidFill>
                  <a:srgbClr val="FF0000"/>
                </a:solidFill>
                <a:effectLst>
                  <a:glow rad="101600">
                    <a:schemeClr val="accent1">
                      <a:satMod val="175000"/>
                      <a:alpha val="40000"/>
                    </a:schemeClr>
                  </a:glow>
                  <a:reflection blurRad="12700" stA="50000" endPos="50000" dist="5000" dir="5400000" sy="-100000" rotWithShape="0"/>
                </a:effectLst>
              </a:rPr>
              <a:t>65</a:t>
            </a:r>
          </a:p>
        </p:txBody>
      </p:sp>
      <p:sp>
        <p:nvSpPr>
          <p:cNvPr id="7" name="6 Metin kutusu"/>
          <p:cNvSpPr txBox="1"/>
          <p:nvPr/>
        </p:nvSpPr>
        <p:spPr>
          <a:xfrm>
            <a:off x="6786578" y="5286388"/>
            <a:ext cx="1071570" cy="369332"/>
          </a:xfrm>
          <a:prstGeom prst="rect">
            <a:avLst/>
          </a:prstGeom>
          <a:noFill/>
        </p:spPr>
        <p:txBody>
          <a:bodyPr wrap="square" rtlCol="0">
            <a:spAutoFit/>
          </a:bodyPr>
          <a:lstStyle/>
          <a:p>
            <a:r>
              <a:rPr lang="tr-TR" b="1" i="1" dirty="0">
                <a:ln w="18000">
                  <a:solidFill>
                    <a:schemeClr val="accent2">
                      <a:satMod val="140000"/>
                    </a:schemeClr>
                  </a:solidFill>
                  <a:prstDash val="solid"/>
                  <a:miter lim="800000"/>
                </a:ln>
                <a:noFill/>
                <a:effectLst>
                  <a:outerShdw blurRad="25500" dist="23000" dir="7020000" algn="tl">
                    <a:srgbClr val="000000">
                      <a:alpha val="50000"/>
                    </a:srgbClr>
                  </a:outerShdw>
                </a:effectLst>
              </a:rPr>
              <a:t>6/B</a:t>
            </a:r>
          </a:p>
        </p:txBody>
      </p:sp>
      <p:sp>
        <p:nvSpPr>
          <p:cNvPr id="8" name="7 Metin kutusu"/>
          <p:cNvSpPr txBox="1"/>
          <p:nvPr/>
        </p:nvSpPr>
        <p:spPr>
          <a:xfrm>
            <a:off x="1571604" y="785794"/>
            <a:ext cx="6500858" cy="553998"/>
          </a:xfrm>
          <a:prstGeom prst="rect">
            <a:avLst/>
          </a:prstGeom>
          <a:noFill/>
        </p:spPr>
        <p:txBody>
          <a:bodyPr wrap="square" rtlCol="0">
            <a:prstTxWarp prst="textChevronInverted">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3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39700">
                    <a:schemeClr val="accent2">
                      <a:satMod val="175000"/>
                      <a:alpha val="40000"/>
                    </a:schemeClr>
                  </a:glow>
                  <a:outerShdw blurRad="50800" dist="39000" dir="5460000" algn="tl">
                    <a:srgbClr val="000000">
                      <a:alpha val="38000"/>
                    </a:srgbClr>
                  </a:outerShdw>
                </a:effectLst>
              </a:rPr>
              <a:t>ÜLKEMİZİN   TARİHİ  ESERLERİ</a:t>
            </a:r>
          </a:p>
        </p:txBody>
      </p:sp>
      <p:pic>
        <p:nvPicPr>
          <p:cNvPr id="3074" name="Picture 2" descr="http://www.ozetbilgiler.com/wp-content/uploads/2011/11/Noel-Baba-Kilisesi-300x225.jpg"/>
          <p:cNvPicPr>
            <a:picLocks noChangeAspect="1" noChangeArrowheads="1"/>
          </p:cNvPicPr>
          <p:nvPr/>
        </p:nvPicPr>
        <p:blipFill>
          <a:blip r:embed="rId3"/>
          <a:srcRect/>
          <a:stretch>
            <a:fillRect/>
          </a:stretch>
        </p:blipFill>
        <p:spPr bwMode="auto">
          <a:xfrm>
            <a:off x="3071802" y="1643050"/>
            <a:ext cx="2857500" cy="2143125"/>
          </a:xfrm>
          <a:prstGeom prst="rect">
            <a:avLst/>
          </a:prstGeom>
          <a:noFill/>
        </p:spPr>
      </p:pic>
      <p:pic>
        <p:nvPicPr>
          <p:cNvPr id="9" name="INNA - INNdiA_orj_instrumental.mp3">
            <a:hlinkClick r:id="" action="ppaction://media"/>
          </p:cNvPr>
          <p:cNvPicPr>
            <a:picLocks noRot="1" noChangeAspect="1"/>
          </p:cNvPicPr>
          <p:nvPr>
            <a:audioFile r:link="rId1"/>
          </p:nvPr>
        </p:nvPicPr>
        <p:blipFill>
          <a:blip r:embed="rId4"/>
          <a:stretch>
            <a:fillRect/>
          </a:stretch>
        </p:blipFill>
        <p:spPr>
          <a:xfrm>
            <a:off x="8358214" y="428604"/>
            <a:ext cx="304800" cy="304800"/>
          </a:xfrm>
          <a:prstGeom prst="rect">
            <a:avLst/>
          </a:prstGeom>
        </p:spPr>
      </p:pic>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par>
                    <p:cTn id="7" fill="hold">
                      <p:stCondLst>
                        <p:cond delay="indefinite"/>
                      </p:stCondLst>
                      <p:childTnLst>
                        <p:par>
                          <p:cTn id="8" fill="hold">
                            <p:stCondLst>
                              <p:cond delay="0"/>
                            </p:stCondLst>
                            <p:childTnLst>
                              <p:par>
                                <p:cTn id="9" presetID="21"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heel(4)">
                                      <p:cBhvr>
                                        <p:cTn id="11" dur="2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mph" presetSubtype="0" fill="hold" grpId="1" nodeType="clickEffect">
                                  <p:stCondLst>
                                    <p:cond delay="0"/>
                                  </p:stCondLst>
                                  <p:childTnLst>
                                    <p:animScale>
                                      <p:cBhvr>
                                        <p:cTn id="15" dur="2000" fill="hold"/>
                                        <p:tgtEl>
                                          <p:spTgt spid="8"/>
                                        </p:tgtEl>
                                      </p:cBhvr>
                                      <p:by x="150000" y="150000"/>
                                    </p:animScale>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checkerboard(across)">
                                      <p:cBhvr>
                                        <p:cTn id="20" dur="2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1"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heel(4)">
                                      <p:cBhvr>
                                        <p:cTn id="25" dur="20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additive="base">
                                        <p:cTn id="30" dur="3000" fill="hold"/>
                                        <p:tgtEl>
                                          <p:spTgt spid="6"/>
                                        </p:tgtEl>
                                        <p:attrNameLst>
                                          <p:attrName>ppt_x</p:attrName>
                                        </p:attrNameLst>
                                      </p:cBhvr>
                                      <p:tavLst>
                                        <p:tav tm="0">
                                          <p:val>
                                            <p:strVal val="0-#ppt_w/2"/>
                                          </p:val>
                                        </p:tav>
                                        <p:tav tm="100000">
                                          <p:val>
                                            <p:strVal val="#ppt_x"/>
                                          </p:val>
                                        </p:tav>
                                      </p:tavLst>
                                    </p:anim>
                                    <p:anim calcmode="lin" valueType="num">
                                      <p:cBhvr additive="base">
                                        <p:cTn id="31" dur="3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4" presetClass="entr" presetSubtype="0" fill="hold" nodeType="clickEffect">
                                  <p:stCondLst>
                                    <p:cond delay="0"/>
                                  </p:stCondLst>
                                  <p:childTnLst>
                                    <p:set>
                                      <p:cBhvr>
                                        <p:cTn id="35" dur="1" fill="hold">
                                          <p:stCondLst>
                                            <p:cond delay="0"/>
                                          </p:stCondLst>
                                        </p:cTn>
                                        <p:tgtEl>
                                          <p:spTgt spid="3074"/>
                                        </p:tgtEl>
                                        <p:attrNameLst>
                                          <p:attrName>style.visibility</p:attrName>
                                        </p:attrNameLst>
                                      </p:cBhvr>
                                      <p:to>
                                        <p:strVal val="visible"/>
                                      </p:to>
                                    </p:set>
                                    <p:anim from="(-#ppt_w/2)" to="(#ppt_x)" calcmode="lin" valueType="num">
                                      <p:cBhvr>
                                        <p:cTn id="36" dur="3000" fill="hold">
                                          <p:stCondLst>
                                            <p:cond delay="0"/>
                                          </p:stCondLst>
                                        </p:cTn>
                                        <p:tgtEl>
                                          <p:spTgt spid="3074"/>
                                        </p:tgtEl>
                                        <p:attrNameLst>
                                          <p:attrName>ppt_x</p:attrName>
                                        </p:attrNameLst>
                                      </p:cBhvr>
                                    </p:anim>
                                    <p:anim from="0" to="-1.0" calcmode="lin" valueType="num">
                                      <p:cBhvr>
                                        <p:cTn id="37" dur="1000" decel="50000" autoRev="1" fill="hold">
                                          <p:stCondLst>
                                            <p:cond delay="3000"/>
                                          </p:stCondLst>
                                        </p:cTn>
                                        <p:tgtEl>
                                          <p:spTgt spid="3074"/>
                                        </p:tgtEl>
                                        <p:attrNameLst>
                                          <p:attrName>xshear</p:attrName>
                                        </p:attrNameLst>
                                      </p:cBhvr>
                                    </p:anim>
                                    <p:animScale>
                                      <p:cBhvr>
                                        <p:cTn id="38" dur="1000" decel="100000" autoRev="1" fill="hold">
                                          <p:stCondLst>
                                            <p:cond delay="3000"/>
                                          </p:stCondLst>
                                        </p:cTn>
                                        <p:tgtEl>
                                          <p:spTgt spid="3074"/>
                                        </p:tgtEl>
                                      </p:cBhvr>
                                      <p:from x="100000" y="100000"/>
                                      <p:to x="80000" y="100000"/>
                                    </p:animScale>
                                    <p:anim by="(#ppt_h/3+#ppt_w*0.1)" calcmode="lin" valueType="num">
                                      <p:cBhvr additive="sum">
                                        <p:cTn id="39" dur="1000" decel="100000" autoRev="1" fill="hold">
                                          <p:stCondLst>
                                            <p:cond delay="3000"/>
                                          </p:stCondLst>
                                        </p:cTn>
                                        <p:tgtEl>
                                          <p:spTgt spid="307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40" repeatCount="indefinite" fill="hold" display="0">
                  <p:stCondLst>
                    <p:cond delay="indefinite"/>
                  </p:stCondLst>
                  <p:endCondLst>
                    <p:cond evt="onPrev" delay="0">
                      <p:tgtEl>
                        <p:sldTgt/>
                      </p:tgtEl>
                    </p:cond>
                    <p:cond evt="onStopAudio" delay="0">
                      <p:tgtEl>
                        <p:sldTgt/>
                      </p:tgtEl>
                    </p:cond>
                  </p:endCondLst>
                </p:cTn>
                <p:tgtEl>
                  <p:spTgt spid="9"/>
                </p:tgtEl>
              </p:cMediaNode>
            </p:audio>
          </p:childTnLst>
        </p:cTn>
      </p:par>
    </p:tnLst>
    <p:bldLst>
      <p:bldP spid="4" grpId="0"/>
      <p:bldP spid="6" grpId="0" animBg="1"/>
      <p:bldP spid="7" grpId="1"/>
      <p:bldP spid="8" grpId="0"/>
      <p:bldP spid="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a:hlinkClick r:id="rId2" action="ppaction://hlinkpres?slideindex=1&amp;slidetitle="/>
          </p:cNvPr>
          <p:cNvSpPr txBox="1"/>
          <p:nvPr/>
        </p:nvSpPr>
        <p:spPr>
          <a:xfrm>
            <a:off x="500034" y="1214422"/>
            <a:ext cx="4071966" cy="369332"/>
          </a:xfrm>
          <a:prstGeom prst="rect">
            <a:avLst/>
          </a:prstGeom>
          <a:noFill/>
        </p:spPr>
        <p:txBody>
          <a:bodyPr wrap="square" rtlCol="0">
            <a:spAutoFit/>
          </a:bodyPr>
          <a:lstStyle/>
          <a:p>
            <a:r>
              <a:rPr lang="tr-TR" dirty="0"/>
              <a:t>1 </a:t>
            </a:r>
            <a:r>
              <a:rPr lang="tr-TR" dirty="0">
                <a:hlinkClick r:id="rId3" action="ppaction://program"/>
              </a:rPr>
              <a:t>PERİ BACALARI</a:t>
            </a:r>
            <a:endParaRPr lang="tr-TR" dirty="0"/>
          </a:p>
        </p:txBody>
      </p:sp>
      <p:sp>
        <p:nvSpPr>
          <p:cNvPr id="5" name="4 Metin kutusu"/>
          <p:cNvSpPr txBox="1"/>
          <p:nvPr/>
        </p:nvSpPr>
        <p:spPr>
          <a:xfrm>
            <a:off x="571472" y="1714488"/>
            <a:ext cx="3571900" cy="369332"/>
          </a:xfrm>
          <a:prstGeom prst="rect">
            <a:avLst/>
          </a:prstGeom>
          <a:noFill/>
        </p:spPr>
        <p:txBody>
          <a:bodyPr wrap="square" rtlCol="0">
            <a:spAutoFit/>
          </a:bodyPr>
          <a:lstStyle/>
          <a:p>
            <a:r>
              <a:rPr lang="tr-TR"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 Divriği ulu cami</a:t>
            </a:r>
          </a:p>
        </p:txBody>
      </p:sp>
      <p:sp>
        <p:nvSpPr>
          <p:cNvPr id="7" name="6 Metin kutusu"/>
          <p:cNvSpPr txBox="1"/>
          <p:nvPr/>
        </p:nvSpPr>
        <p:spPr>
          <a:xfrm>
            <a:off x="571472" y="2143116"/>
            <a:ext cx="1785950" cy="369332"/>
          </a:xfrm>
          <a:prstGeom prst="rect">
            <a:avLst/>
          </a:prstGeom>
          <a:noFill/>
        </p:spPr>
        <p:txBody>
          <a:bodyPr wrap="square" rtlCol="0">
            <a:spAutoFit/>
          </a:bodyPr>
          <a:lstStyle/>
          <a:p>
            <a:r>
              <a:rPr lang="tr-T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4">
                      <a:satMod val="175000"/>
                      <a:alpha val="40000"/>
                    </a:schemeClr>
                  </a:glow>
                  <a:innerShdw blurRad="69850" dist="43180" dir="5400000">
                    <a:srgbClr val="000000">
                      <a:alpha val="65000"/>
                    </a:srgbClr>
                  </a:innerShdw>
                </a:effectLst>
              </a:rPr>
              <a:t>3  Hattuşaş</a:t>
            </a:r>
            <a:endParaRPr lang="tr-TR" dirty="0"/>
          </a:p>
        </p:txBody>
      </p:sp>
      <p:sp>
        <p:nvSpPr>
          <p:cNvPr id="8" name="7 Dikdörtgen"/>
          <p:cNvSpPr/>
          <p:nvPr/>
        </p:nvSpPr>
        <p:spPr>
          <a:xfrm>
            <a:off x="500034" y="2643182"/>
            <a:ext cx="2489464" cy="369332"/>
          </a:xfrm>
          <a:prstGeom prst="rect">
            <a:avLst/>
          </a:prstGeom>
        </p:spPr>
        <p:txBody>
          <a:bodyPr wrap="none">
            <a:spAutoFit/>
          </a:bodyPr>
          <a:lstStyle/>
          <a:p>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4- Truva arkeolojik sitesi</a:t>
            </a:r>
          </a:p>
        </p:txBody>
      </p:sp>
    </p:spTree>
  </p:cSld>
  <p:clrMapOvr>
    <a:masterClrMapping/>
  </p:clrMapOvr>
  <p:transition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800" decel="100000"/>
                                        <p:tgtEl>
                                          <p:spTgt spid="5"/>
                                        </p:tgtEl>
                                      </p:cBhvr>
                                    </p:animEffect>
                                    <p:anim calcmode="lin" valueType="num">
                                      <p:cBhvr>
                                        <p:cTn id="18" dur="800" decel="100000" fill="hold"/>
                                        <p:tgtEl>
                                          <p:spTgt spid="5"/>
                                        </p:tgtEl>
                                        <p:attrNameLst>
                                          <p:attrName>style.rotation</p:attrName>
                                        </p:attrNameLst>
                                      </p:cBhvr>
                                      <p:tavLst>
                                        <p:tav tm="0">
                                          <p:val>
                                            <p:fltVal val="-90"/>
                                          </p:val>
                                        </p:tav>
                                        <p:tav tm="100000">
                                          <p:val>
                                            <p:fltVal val="0"/>
                                          </p:val>
                                        </p:tav>
                                      </p:tavLst>
                                    </p:anim>
                                    <p:anim calcmode="lin" valueType="num">
                                      <p:cBhvr>
                                        <p:cTn id="19" dur="800" decel="100000" fill="hold"/>
                                        <p:tgtEl>
                                          <p:spTgt spid="5"/>
                                        </p:tgtEl>
                                        <p:attrNameLst>
                                          <p:attrName>ppt_x</p:attrName>
                                        </p:attrNameLst>
                                      </p:cBhvr>
                                      <p:tavLst>
                                        <p:tav tm="0">
                                          <p:val>
                                            <p:strVal val="#ppt_x+0.4"/>
                                          </p:val>
                                        </p:tav>
                                        <p:tav tm="100000">
                                          <p:val>
                                            <p:strVal val="#ppt_x-0.05"/>
                                          </p:val>
                                        </p:tav>
                                      </p:tavLst>
                                    </p:anim>
                                    <p:anim calcmode="lin" valueType="num">
                                      <p:cBhvr>
                                        <p:cTn id="20" dur="800" decel="100000" fill="hold"/>
                                        <p:tgtEl>
                                          <p:spTgt spid="5"/>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down)">
                                      <p:cBhvr>
                                        <p:cTn id="27" dur="580">
                                          <p:stCondLst>
                                            <p:cond delay="0"/>
                                          </p:stCondLst>
                                        </p:cTn>
                                        <p:tgtEl>
                                          <p:spTgt spid="7"/>
                                        </p:tgtEl>
                                      </p:cBhvr>
                                    </p:animEffect>
                                    <p:anim calcmode="lin" valueType="num">
                                      <p:cBhvr>
                                        <p:cTn id="2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3" dur="26">
                                          <p:stCondLst>
                                            <p:cond delay="650"/>
                                          </p:stCondLst>
                                        </p:cTn>
                                        <p:tgtEl>
                                          <p:spTgt spid="7"/>
                                        </p:tgtEl>
                                      </p:cBhvr>
                                      <p:to x="100000" y="60000"/>
                                    </p:animScale>
                                    <p:animScale>
                                      <p:cBhvr>
                                        <p:cTn id="34" dur="166" decel="50000">
                                          <p:stCondLst>
                                            <p:cond delay="676"/>
                                          </p:stCondLst>
                                        </p:cTn>
                                        <p:tgtEl>
                                          <p:spTgt spid="7"/>
                                        </p:tgtEl>
                                      </p:cBhvr>
                                      <p:to x="100000" y="100000"/>
                                    </p:animScale>
                                    <p:animScale>
                                      <p:cBhvr>
                                        <p:cTn id="35" dur="26">
                                          <p:stCondLst>
                                            <p:cond delay="1312"/>
                                          </p:stCondLst>
                                        </p:cTn>
                                        <p:tgtEl>
                                          <p:spTgt spid="7"/>
                                        </p:tgtEl>
                                      </p:cBhvr>
                                      <p:to x="100000" y="80000"/>
                                    </p:animScale>
                                    <p:animScale>
                                      <p:cBhvr>
                                        <p:cTn id="36" dur="166" decel="50000">
                                          <p:stCondLst>
                                            <p:cond delay="1338"/>
                                          </p:stCondLst>
                                        </p:cTn>
                                        <p:tgtEl>
                                          <p:spTgt spid="7"/>
                                        </p:tgtEl>
                                      </p:cBhvr>
                                      <p:to x="100000" y="100000"/>
                                    </p:animScale>
                                    <p:animScale>
                                      <p:cBhvr>
                                        <p:cTn id="37" dur="26">
                                          <p:stCondLst>
                                            <p:cond delay="1642"/>
                                          </p:stCondLst>
                                        </p:cTn>
                                        <p:tgtEl>
                                          <p:spTgt spid="7"/>
                                        </p:tgtEl>
                                      </p:cBhvr>
                                      <p:to x="100000" y="90000"/>
                                    </p:animScale>
                                    <p:animScale>
                                      <p:cBhvr>
                                        <p:cTn id="38" dur="166" decel="50000">
                                          <p:stCondLst>
                                            <p:cond delay="1668"/>
                                          </p:stCondLst>
                                        </p:cTn>
                                        <p:tgtEl>
                                          <p:spTgt spid="7"/>
                                        </p:tgtEl>
                                      </p:cBhvr>
                                      <p:to x="100000" y="100000"/>
                                    </p:animScale>
                                    <p:animScale>
                                      <p:cBhvr>
                                        <p:cTn id="39" dur="26">
                                          <p:stCondLst>
                                            <p:cond delay="1808"/>
                                          </p:stCondLst>
                                        </p:cTn>
                                        <p:tgtEl>
                                          <p:spTgt spid="7"/>
                                        </p:tgtEl>
                                      </p:cBhvr>
                                      <p:to x="100000" y="95000"/>
                                    </p:animScale>
                                    <p:animScale>
                                      <p:cBhvr>
                                        <p:cTn id="40" dur="166" decel="50000">
                                          <p:stCondLst>
                                            <p:cond delay="1834"/>
                                          </p:stCondLst>
                                        </p:cTn>
                                        <p:tgtEl>
                                          <p:spTgt spid="7"/>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928794" y="500042"/>
            <a:ext cx="6394699" cy="477054"/>
          </a:xfrm>
          <a:prstGeom prst="rect">
            <a:avLst/>
          </a:prstGeom>
        </p:spPr>
        <p:txBody>
          <a:bodyPr wrap="none">
            <a:spAutoFit/>
          </a:bodyPr>
          <a:lstStyle/>
          <a:p>
            <a:r>
              <a:rPr lang="tr-TR" sz="2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1. Kapadokyada peri bacaları     (Nevşehir)</a:t>
            </a:r>
          </a:p>
        </p:txBody>
      </p:sp>
      <p:pic>
        <p:nvPicPr>
          <p:cNvPr id="2050" name="Picture 2" descr="http://img585.imageshack.us/img585/7444/peribacalari.jpg"/>
          <p:cNvPicPr>
            <a:picLocks noChangeAspect="1" noChangeArrowheads="1"/>
          </p:cNvPicPr>
          <p:nvPr/>
        </p:nvPicPr>
        <p:blipFill>
          <a:blip r:embed="rId2"/>
          <a:srcRect/>
          <a:stretch>
            <a:fillRect/>
          </a:stretch>
        </p:blipFill>
        <p:spPr bwMode="auto">
          <a:xfrm>
            <a:off x="214283" y="1214422"/>
            <a:ext cx="4011354" cy="5214974"/>
          </a:xfrm>
          <a:prstGeom prst="rect">
            <a:avLst/>
          </a:prstGeom>
          <a:noFill/>
        </p:spPr>
      </p:pic>
      <p:sp>
        <p:nvSpPr>
          <p:cNvPr id="6" name="5 Dikdörtgen"/>
          <p:cNvSpPr/>
          <p:nvPr/>
        </p:nvSpPr>
        <p:spPr>
          <a:xfrm>
            <a:off x="4286248" y="1571612"/>
            <a:ext cx="4572000" cy="5093702"/>
          </a:xfrm>
          <a:prstGeom prst="rect">
            <a:avLst/>
          </a:prstGeom>
        </p:spPr>
        <p:txBody>
          <a:bodyPr wrap="square">
            <a:spAutoFit/>
          </a:bodyPr>
          <a:lstStyle/>
          <a:p>
            <a:r>
              <a:rPr lang="tr-TR" sz="2500" dirty="0">
                <a:solidFill>
                  <a:srgbClr val="FF0000"/>
                </a:solidFill>
              </a:rPr>
              <a:t>Peribacası, volkanik sahalarda tüflerle kaplı arazilerin sel ve seyelan suları ile aşınması sonucunda oluşurlar. Tüflerin aşınması sonucunda dirençli kayaların altında kalan kısımları aşınmayarak sütun şeklinde kalır ki bu sütunlara peribacası adı verilir. Ülkemizde İç Anadolu Bölgesi’nde Ürgüp, Göreme ve Avanos civarında çok güzel örnekleri görülmektedir.</a:t>
            </a:r>
          </a:p>
        </p:txBody>
      </p:sp>
    </p:spTree>
  </p:cSld>
  <p:clrMapOvr>
    <a:masterClrMapping/>
  </p:clrMapOvr>
  <p:transition advTm="2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wipe(down)">
                                      <p:cBhvr>
                                        <p:cTn id="13" dur="1450">
                                          <p:stCondLst>
                                            <p:cond delay="0"/>
                                          </p:stCondLst>
                                        </p:cTn>
                                        <p:tgtEl>
                                          <p:spTgt spid="2050"/>
                                        </p:tgtEl>
                                      </p:cBhvr>
                                    </p:animEffect>
                                    <p:anim calcmode="lin" valueType="num">
                                      <p:cBhvr>
                                        <p:cTn id="14" dur="4555"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5" dur="1660"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6" dur="1660" tmFilter="0, 0; 0.125,0.2665; 0.25,0.4; 0.375,0.465; 0.5,0.5;  0.625,0.535; 0.75,0.6; 0.875,0.7335; 1,1">
                                          <p:stCondLst>
                                            <p:cond delay="1660"/>
                                          </p:stCondLst>
                                        </p:cTn>
                                        <p:tgtEl>
                                          <p:spTgt spid="2050"/>
                                        </p:tgtEl>
                                        <p:attrNameLst>
                                          <p:attrName>ppt_y</p:attrName>
                                        </p:attrNameLst>
                                      </p:cBhvr>
                                      <p:tavLst>
                                        <p:tav tm="0" fmla="#ppt_y-sin(pi*$)/9">
                                          <p:val>
                                            <p:fltVal val="0"/>
                                          </p:val>
                                        </p:tav>
                                        <p:tav tm="100000">
                                          <p:val>
                                            <p:fltVal val="1"/>
                                          </p:val>
                                        </p:tav>
                                      </p:tavLst>
                                    </p:anim>
                                    <p:anim calcmode="lin" valueType="num">
                                      <p:cBhvr>
                                        <p:cTn id="17" dur="830" tmFilter="0, 0; 0.125,0.2665; 0.25,0.4; 0.375,0.465; 0.5,0.5;  0.625,0.535; 0.75,0.6; 0.875,0.7335; 1,1">
                                          <p:stCondLst>
                                            <p:cond delay="3310"/>
                                          </p:stCondLst>
                                        </p:cTn>
                                        <p:tgtEl>
                                          <p:spTgt spid="2050"/>
                                        </p:tgtEl>
                                        <p:attrNameLst>
                                          <p:attrName>ppt_y</p:attrName>
                                        </p:attrNameLst>
                                      </p:cBhvr>
                                      <p:tavLst>
                                        <p:tav tm="0" fmla="#ppt_y-sin(pi*$)/27">
                                          <p:val>
                                            <p:fltVal val="0"/>
                                          </p:val>
                                        </p:tav>
                                        <p:tav tm="100000">
                                          <p:val>
                                            <p:fltVal val="1"/>
                                          </p:val>
                                        </p:tav>
                                      </p:tavLst>
                                    </p:anim>
                                    <p:anim calcmode="lin" valueType="num">
                                      <p:cBhvr>
                                        <p:cTn id="18" dur="410" tmFilter="0, 0; 0.125,0.2665; 0.25,0.4; 0.375,0.465; 0.5,0.5;  0.625,0.535; 0.75,0.6; 0.875,0.7335; 1,1">
                                          <p:stCondLst>
                                            <p:cond delay="4140"/>
                                          </p:stCondLst>
                                        </p:cTn>
                                        <p:tgtEl>
                                          <p:spTgt spid="2050"/>
                                        </p:tgtEl>
                                        <p:attrNameLst>
                                          <p:attrName>ppt_y</p:attrName>
                                        </p:attrNameLst>
                                      </p:cBhvr>
                                      <p:tavLst>
                                        <p:tav tm="0" fmla="#ppt_y-sin(pi*$)/81">
                                          <p:val>
                                            <p:fltVal val="0"/>
                                          </p:val>
                                        </p:tav>
                                        <p:tav tm="100000">
                                          <p:val>
                                            <p:fltVal val="1"/>
                                          </p:val>
                                        </p:tav>
                                      </p:tavLst>
                                    </p:anim>
                                    <p:animScale>
                                      <p:cBhvr>
                                        <p:cTn id="19" dur="65">
                                          <p:stCondLst>
                                            <p:cond delay="1625"/>
                                          </p:stCondLst>
                                        </p:cTn>
                                        <p:tgtEl>
                                          <p:spTgt spid="2050"/>
                                        </p:tgtEl>
                                      </p:cBhvr>
                                      <p:to x="100000" y="60000"/>
                                    </p:animScale>
                                    <p:animScale>
                                      <p:cBhvr>
                                        <p:cTn id="20" dur="415" decel="50000">
                                          <p:stCondLst>
                                            <p:cond delay="1690"/>
                                          </p:stCondLst>
                                        </p:cTn>
                                        <p:tgtEl>
                                          <p:spTgt spid="2050"/>
                                        </p:tgtEl>
                                      </p:cBhvr>
                                      <p:to x="100000" y="100000"/>
                                    </p:animScale>
                                    <p:animScale>
                                      <p:cBhvr>
                                        <p:cTn id="21" dur="65">
                                          <p:stCondLst>
                                            <p:cond delay="3280"/>
                                          </p:stCondLst>
                                        </p:cTn>
                                        <p:tgtEl>
                                          <p:spTgt spid="2050"/>
                                        </p:tgtEl>
                                      </p:cBhvr>
                                      <p:to x="100000" y="80000"/>
                                    </p:animScale>
                                    <p:animScale>
                                      <p:cBhvr>
                                        <p:cTn id="22" dur="415" decel="50000">
                                          <p:stCondLst>
                                            <p:cond delay="3345"/>
                                          </p:stCondLst>
                                        </p:cTn>
                                        <p:tgtEl>
                                          <p:spTgt spid="2050"/>
                                        </p:tgtEl>
                                      </p:cBhvr>
                                      <p:to x="100000" y="100000"/>
                                    </p:animScale>
                                    <p:animScale>
                                      <p:cBhvr>
                                        <p:cTn id="23" dur="65">
                                          <p:stCondLst>
                                            <p:cond delay="4105"/>
                                          </p:stCondLst>
                                        </p:cTn>
                                        <p:tgtEl>
                                          <p:spTgt spid="2050"/>
                                        </p:tgtEl>
                                      </p:cBhvr>
                                      <p:to x="100000" y="90000"/>
                                    </p:animScale>
                                    <p:animScale>
                                      <p:cBhvr>
                                        <p:cTn id="24" dur="415" decel="50000">
                                          <p:stCondLst>
                                            <p:cond delay="4170"/>
                                          </p:stCondLst>
                                        </p:cTn>
                                        <p:tgtEl>
                                          <p:spTgt spid="2050"/>
                                        </p:tgtEl>
                                      </p:cBhvr>
                                      <p:to x="100000" y="100000"/>
                                    </p:animScale>
                                    <p:animScale>
                                      <p:cBhvr>
                                        <p:cTn id="25" dur="65">
                                          <p:stCondLst>
                                            <p:cond delay="4520"/>
                                          </p:stCondLst>
                                        </p:cTn>
                                        <p:tgtEl>
                                          <p:spTgt spid="2050"/>
                                        </p:tgtEl>
                                      </p:cBhvr>
                                      <p:to x="100000" y="95000"/>
                                    </p:animScale>
                                    <p:animScale>
                                      <p:cBhvr>
                                        <p:cTn id="26" dur="415" decel="50000">
                                          <p:stCondLst>
                                            <p:cond delay="4585"/>
                                          </p:stCondLst>
                                        </p:cTn>
                                        <p:tgtEl>
                                          <p:spTgt spid="2050"/>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54" presetClass="entr" presetSubtype="0" accel="10000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0" fill="hold"/>
                                        <p:tgtEl>
                                          <p:spTgt spid="6"/>
                                        </p:tgtEl>
                                        <p:attrNameLst>
                                          <p:attrName>ppt_w</p:attrName>
                                        </p:attrNameLst>
                                      </p:cBhvr>
                                      <p:tavLst>
                                        <p:tav tm="0">
                                          <p:val>
                                            <p:strVal val="#ppt_w*0.05"/>
                                          </p:val>
                                        </p:tav>
                                        <p:tav tm="100000">
                                          <p:val>
                                            <p:strVal val="#ppt_w"/>
                                          </p:val>
                                        </p:tav>
                                      </p:tavLst>
                                    </p:anim>
                                    <p:anim calcmode="lin" valueType="num">
                                      <p:cBhvr>
                                        <p:cTn id="32" dur="5000" fill="hold"/>
                                        <p:tgtEl>
                                          <p:spTgt spid="6"/>
                                        </p:tgtEl>
                                        <p:attrNameLst>
                                          <p:attrName>ppt_h</p:attrName>
                                        </p:attrNameLst>
                                      </p:cBhvr>
                                      <p:tavLst>
                                        <p:tav tm="0">
                                          <p:val>
                                            <p:strVal val="#ppt_h"/>
                                          </p:val>
                                        </p:tav>
                                        <p:tav tm="100000">
                                          <p:val>
                                            <p:strVal val="#ppt_h"/>
                                          </p:val>
                                        </p:tav>
                                      </p:tavLst>
                                    </p:anim>
                                    <p:anim calcmode="lin" valueType="num">
                                      <p:cBhvr>
                                        <p:cTn id="33" dur="5000" fill="hold"/>
                                        <p:tgtEl>
                                          <p:spTgt spid="6"/>
                                        </p:tgtEl>
                                        <p:attrNameLst>
                                          <p:attrName>ppt_x</p:attrName>
                                        </p:attrNameLst>
                                      </p:cBhvr>
                                      <p:tavLst>
                                        <p:tav tm="0">
                                          <p:val>
                                            <p:strVal val="#ppt_x-.2"/>
                                          </p:val>
                                        </p:tav>
                                        <p:tav tm="100000">
                                          <p:val>
                                            <p:strVal val="#ppt_x"/>
                                          </p:val>
                                        </p:tav>
                                      </p:tavLst>
                                    </p:anim>
                                    <p:anim calcmode="lin" valueType="num">
                                      <p:cBhvr>
                                        <p:cTn id="34" dur="5000" fill="hold"/>
                                        <p:tgtEl>
                                          <p:spTgt spid="6"/>
                                        </p:tgtEl>
                                        <p:attrNameLst>
                                          <p:attrName>ppt_y</p:attrName>
                                        </p:attrNameLst>
                                      </p:cBhvr>
                                      <p:tavLst>
                                        <p:tav tm="0">
                                          <p:val>
                                            <p:strVal val="#ppt_y"/>
                                          </p:val>
                                        </p:tav>
                                        <p:tav tm="100000">
                                          <p:val>
                                            <p:strVal val="#ppt_y"/>
                                          </p:val>
                                        </p:tav>
                                      </p:tavLst>
                                    </p:anim>
                                    <p:animEffect transition="in" filter="fade">
                                      <p:cBhvr>
                                        <p:cTn id="35"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857488" y="571480"/>
            <a:ext cx="4073551" cy="477054"/>
          </a:xfrm>
          <a:prstGeom prst="rect">
            <a:avLst/>
          </a:prstGeom>
        </p:spPr>
        <p:txBody>
          <a:bodyPr wrap="none">
            <a:spAutoFit/>
          </a:bodyPr>
          <a:lstStyle/>
          <a:p>
            <a:r>
              <a:rPr lang="tr-TR" sz="2500" b="1" dirty="0">
                <a:ln w="18000">
                  <a:solidFill>
                    <a:schemeClr val="accent2">
                      <a:satMod val="140000"/>
                    </a:schemeClr>
                  </a:solidFill>
                  <a:prstDash val="solid"/>
                  <a:miter lim="800000"/>
                </a:ln>
                <a:noFill/>
                <a:effectLst>
                  <a:outerShdw blurRad="25500" dist="23000" dir="7020000" algn="tl">
                    <a:srgbClr val="000000">
                      <a:alpha val="50000"/>
                    </a:srgbClr>
                  </a:outerShdw>
                </a:effectLst>
              </a:rPr>
              <a:t>2. Divriği ulu cami (Sivas)</a:t>
            </a:r>
          </a:p>
        </p:txBody>
      </p:sp>
      <p:pic>
        <p:nvPicPr>
          <p:cNvPr id="28674" name="Picture 2" descr="http://t2.gstatic.com/images?q=tbn:ANd9GcTAvYhWfEcH_C11EvGaeawCK3xKD15Bqy9luFNcoOS_gd_iTzoH"/>
          <p:cNvPicPr>
            <a:picLocks noChangeAspect="1" noChangeArrowheads="1"/>
          </p:cNvPicPr>
          <p:nvPr/>
        </p:nvPicPr>
        <p:blipFill>
          <a:blip r:embed="rId2"/>
          <a:srcRect/>
          <a:stretch>
            <a:fillRect/>
          </a:stretch>
        </p:blipFill>
        <p:spPr bwMode="auto">
          <a:xfrm>
            <a:off x="0" y="1928802"/>
            <a:ext cx="3500462" cy="3429024"/>
          </a:xfrm>
          <a:prstGeom prst="rect">
            <a:avLst/>
          </a:prstGeom>
          <a:noFill/>
        </p:spPr>
      </p:pic>
      <p:sp>
        <p:nvSpPr>
          <p:cNvPr id="6" name="5 Dikdörtgen"/>
          <p:cNvSpPr/>
          <p:nvPr/>
        </p:nvSpPr>
        <p:spPr>
          <a:xfrm>
            <a:off x="3714744" y="1357298"/>
            <a:ext cx="4572000" cy="5078313"/>
          </a:xfrm>
          <a:prstGeom prst="rect">
            <a:avLst/>
          </a:prstGeom>
        </p:spPr>
        <p:txBody>
          <a:bodyPr>
            <a:spAutoFit/>
          </a:bodyPr>
          <a:lstStyle/>
          <a:p>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Divriği Ulu Camii ve Darüşşifası, </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3" tooltip="Sivas"/>
              </a:rPr>
              <a:t>Sivas</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'ın </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4" tooltip="Divriği"/>
              </a:rPr>
              <a:t>Divriği</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ilçesindeki tarihi cami ve hastane. Cami 1228–29 yıllarında </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5" tooltip="Mengücekliler"/>
              </a:rPr>
              <a:t>Mengücekli</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beyi </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6" tooltip="Ahmed Şah (sayfa mevcut değil)"/>
              </a:rPr>
              <a:t>Ahmed Şah</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tarafından; </a:t>
            </a:r>
            <a:r>
              <a:rPr lang="tr-TR"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Dârüşşifa</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ise aynı tarihte, Ahmed Şah'ın eşi ve Erzincan beyi </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7" tooltip="Fahreddin Behramşah (sayfa mevcut değil)"/>
              </a:rPr>
              <a:t>Fahreddin Behramşah</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’ın kızı olan </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8" tooltip="Turan Melek (sayfa mevcut değil)"/>
              </a:rPr>
              <a:t>Turan Melek</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tarafından Ahlatlı </a:t>
            </a:r>
            <a:r>
              <a:rPr lang="tr-TR"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9" tooltip="Muğis oğlu Hürrem Şah (sayfa mevcut değil)"/>
              </a:rPr>
              <a:t>Muğis</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9" tooltip="Muğis oğlu Hürrem Şah (sayfa mevcut değil)"/>
              </a:rPr>
              <a:t> oğlu Hürrem Şah</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adlı bir mimara yaptırılmıştır.</a:t>
            </a:r>
            <a:r>
              <a:rPr lang="tr-TR" b="1" baseline="3000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10"/>
              </a:rPr>
              <a:t>[1]</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Darüşşifa caminin güney duvarına dayanmıştır. Orta bölümü bir ışıklık kubbesi ile örtülmüştür, giriş ile birlikte dört eyvandan oluşur. Darüşşifanın kuzeydoğu köşesinde türbe yer alır. Divriği Ulu Camii ve Darüşşifası 1985 yılında</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hlinkClick r:id="rId11" tooltip="UNESCO Dünya Miras Listesi"/>
              </a:rPr>
              <a:t>UNESCO Dünya Miras Listesine</a:t>
            </a:r>
            <a:r>
              <a:rPr lang="tr-TR"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alınmıştır.</a:t>
            </a:r>
            <a:endPar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advTm="2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nodeType="clickEffect">
                                  <p:stCondLst>
                                    <p:cond delay="0"/>
                                  </p:stCondLst>
                                  <p:childTnLst>
                                    <p:set>
                                      <p:cBhvr>
                                        <p:cTn id="11" dur="1" fill="hold">
                                          <p:stCondLst>
                                            <p:cond delay="0"/>
                                          </p:stCondLst>
                                        </p:cTn>
                                        <p:tgtEl>
                                          <p:spTgt spid="28674"/>
                                        </p:tgtEl>
                                        <p:attrNameLst>
                                          <p:attrName>style.visibility</p:attrName>
                                        </p:attrNameLst>
                                      </p:cBhvr>
                                      <p:to>
                                        <p:strVal val="visible"/>
                                      </p:to>
                                    </p:set>
                                    <p:animEffect transition="in" filter="fade">
                                      <p:cBhvr>
                                        <p:cTn id="12" dur="770" decel="100000"/>
                                        <p:tgtEl>
                                          <p:spTgt spid="28674"/>
                                        </p:tgtEl>
                                      </p:cBhvr>
                                    </p:animEffect>
                                    <p:animScale>
                                      <p:cBhvr>
                                        <p:cTn id="13" dur="770" decel="100000"/>
                                        <p:tgtEl>
                                          <p:spTgt spid="28674"/>
                                        </p:tgtEl>
                                      </p:cBhvr>
                                      <p:from x="10000" y="10000"/>
                                      <p:to x="200000" y="450000"/>
                                    </p:animScale>
                                    <p:animScale>
                                      <p:cBhvr>
                                        <p:cTn id="14" dur="1230" accel="100000" fill="hold">
                                          <p:stCondLst>
                                            <p:cond delay="770"/>
                                          </p:stCondLst>
                                        </p:cTn>
                                        <p:tgtEl>
                                          <p:spTgt spid="28674"/>
                                        </p:tgtEl>
                                      </p:cBhvr>
                                      <p:from x="200000" y="450000"/>
                                      <p:to x="100000" y="100000"/>
                                    </p:animScale>
                                    <p:set>
                                      <p:cBhvr>
                                        <p:cTn id="15" dur="770" fill="hold"/>
                                        <p:tgtEl>
                                          <p:spTgt spid="28674"/>
                                        </p:tgtEl>
                                        <p:attrNameLst>
                                          <p:attrName>ppt_x</p:attrName>
                                        </p:attrNameLst>
                                      </p:cBhvr>
                                      <p:to>
                                        <p:strVal val="(0.5)"/>
                                      </p:to>
                                    </p:set>
                                    <p:anim from="(0.5)" to="(#ppt_x)" calcmode="lin" valueType="num">
                                      <p:cBhvr>
                                        <p:cTn id="16" dur="1230" accel="100000" fill="hold">
                                          <p:stCondLst>
                                            <p:cond delay="770"/>
                                          </p:stCondLst>
                                        </p:cTn>
                                        <p:tgtEl>
                                          <p:spTgt spid="28674"/>
                                        </p:tgtEl>
                                        <p:attrNameLst>
                                          <p:attrName>ppt_x</p:attrName>
                                        </p:attrNameLst>
                                      </p:cBhvr>
                                    </p:anim>
                                    <p:set>
                                      <p:cBhvr>
                                        <p:cTn id="17" dur="770" fill="hold"/>
                                        <p:tgtEl>
                                          <p:spTgt spid="28674"/>
                                        </p:tgtEl>
                                        <p:attrNameLst>
                                          <p:attrName>ppt_y</p:attrName>
                                        </p:attrNameLst>
                                      </p:cBhvr>
                                      <p:to>
                                        <p:strVal val="(#ppt_y+0.4)"/>
                                      </p:to>
                                    </p:set>
                                    <p:anim from="(#ppt_y+0.4)" to="(#ppt_y)" calcmode="lin" valueType="num">
                                      <p:cBhvr>
                                        <p:cTn id="18" dur="1230" accel="100000" fill="hold">
                                          <p:stCondLst>
                                            <p:cond delay="770"/>
                                          </p:stCondLst>
                                        </p:cTn>
                                        <p:tgtEl>
                                          <p:spTgt spid="28674"/>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nodeType="clickEffect">
                                  <p:stCondLst>
                                    <p:cond delay="0"/>
                                  </p:stCondLst>
                                  <p:childTnLst>
                                    <p:animScale>
                                      <p:cBhvr>
                                        <p:cTn id="22" dur="2000" fill="hold"/>
                                        <p:tgtEl>
                                          <p:spTgt spid="28674"/>
                                        </p:tgtEl>
                                      </p:cBhvr>
                                      <p:by x="50000" y="50000"/>
                                    </p:animScale>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928926" y="928670"/>
            <a:ext cx="3493264" cy="477054"/>
          </a:xfrm>
          <a:prstGeom prst="rect">
            <a:avLst/>
          </a:prstGeom>
        </p:spPr>
        <p:txBody>
          <a:bodyPr wrap="none">
            <a:spAutoFit/>
          </a:bodyPr>
          <a:lstStyle/>
          <a:p>
            <a:r>
              <a:rPr lang="tr-TR" sz="2500" dirty="0"/>
              <a:t>3- </a:t>
            </a:r>
            <a:r>
              <a:rPr lang="tr-TR" sz="25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4">
                      <a:satMod val="175000"/>
                      <a:alpha val="40000"/>
                    </a:schemeClr>
                  </a:glow>
                  <a:innerShdw blurRad="69850" dist="43180" dir="5400000">
                    <a:srgbClr val="000000">
                      <a:alpha val="65000"/>
                    </a:srgbClr>
                  </a:innerShdw>
                </a:effectLst>
              </a:rPr>
              <a:t>Hattuşaş  (CORUM)</a:t>
            </a:r>
            <a:endParaRPr lang="tr-TR" sz="2500" dirty="0">
              <a:effectLst>
                <a:glow rad="228600">
                  <a:schemeClr val="accent4">
                    <a:satMod val="175000"/>
                    <a:alpha val="40000"/>
                  </a:schemeClr>
                </a:glow>
                <a:innerShdw blurRad="69850" dist="43180" dir="5400000">
                  <a:srgbClr val="000000">
                    <a:alpha val="65000"/>
                  </a:srgbClr>
                </a:innerShdw>
              </a:effectLst>
            </a:endParaRPr>
          </a:p>
        </p:txBody>
      </p:sp>
      <p:pic>
        <p:nvPicPr>
          <p:cNvPr id="63490" name="Picture 2" descr="http://t3.gstatic.com/images?q=tbn:ANd9GcTtH-q5kwkOnzyON3xHoszZi0-_YD_KeMb9o1lzTRwctXvH5dM-"/>
          <p:cNvPicPr>
            <a:picLocks noChangeAspect="1" noChangeArrowheads="1"/>
          </p:cNvPicPr>
          <p:nvPr/>
        </p:nvPicPr>
        <p:blipFill>
          <a:blip r:embed="rId2"/>
          <a:srcRect/>
          <a:stretch>
            <a:fillRect/>
          </a:stretch>
        </p:blipFill>
        <p:spPr bwMode="auto">
          <a:xfrm>
            <a:off x="500034" y="1714488"/>
            <a:ext cx="4143404" cy="4071966"/>
          </a:xfrm>
          <a:prstGeom prst="rect">
            <a:avLst/>
          </a:prstGeom>
          <a:noFill/>
        </p:spPr>
      </p:pic>
      <p:sp>
        <p:nvSpPr>
          <p:cNvPr id="5" name="4 Dikdörtgen"/>
          <p:cNvSpPr/>
          <p:nvPr/>
        </p:nvSpPr>
        <p:spPr>
          <a:xfrm>
            <a:off x="4857752" y="1643050"/>
            <a:ext cx="4071934" cy="4708981"/>
          </a:xfrm>
          <a:prstGeom prst="rect">
            <a:avLst/>
          </a:prstGeom>
        </p:spPr>
        <p:txBody>
          <a:bodyPr wrap="square">
            <a:spAutoFit/>
          </a:bodyPr>
          <a:lstStyle/>
          <a:p>
            <a:r>
              <a:rPr lang="tr-TR" sz="2500" dirty="0">
                <a:solidFill>
                  <a:srgbClr val="FF0000"/>
                </a:solidFill>
              </a:rPr>
              <a:t>Kent, tarih sahnesinde, </a:t>
            </a:r>
            <a:r>
              <a:rPr lang="tr-TR" sz="2500" dirty="0">
                <a:solidFill>
                  <a:srgbClr val="FF0000"/>
                </a:solidFill>
                <a:hlinkClick r:id="rId3" tooltip="Hitit İmparatorluğu"/>
              </a:rPr>
              <a:t>Hitit İmparatorluğu</a:t>
            </a:r>
            <a:r>
              <a:rPr lang="tr-TR" sz="2500" dirty="0">
                <a:solidFill>
                  <a:srgbClr val="FF0000"/>
                </a:solidFill>
              </a:rPr>
              <a:t>'nun MÖ 17. ile 13. yüzyıllar arasında başkenti olarak yer almıştır. Hattuşaş'a 1986 yılında </a:t>
            </a:r>
            <a:r>
              <a:rPr lang="tr-TR" sz="2500" dirty="0">
                <a:solidFill>
                  <a:srgbClr val="FF0000"/>
                </a:solidFill>
                <a:hlinkClick r:id="rId4" tooltip="UNESCO Dünya Mirasları"/>
              </a:rPr>
              <a:t>UNESCO Dünya Mirasları</a:t>
            </a:r>
            <a:r>
              <a:rPr lang="tr-TR" sz="2500" dirty="0">
                <a:solidFill>
                  <a:srgbClr val="FF0000"/>
                </a:solidFill>
              </a:rPr>
              <a:t> listesine dahil edilmiştir. Hattuşaş </a:t>
            </a:r>
            <a:r>
              <a:rPr lang="tr-TR" sz="2500" dirty="0">
                <a:solidFill>
                  <a:srgbClr val="FF0000"/>
                </a:solidFill>
                <a:hlinkClick r:id="rId5" tooltip="Çorum"/>
              </a:rPr>
              <a:t>Çorum</a:t>
            </a:r>
            <a:r>
              <a:rPr lang="tr-TR" sz="2500" dirty="0">
                <a:solidFill>
                  <a:srgbClr val="FF0000"/>
                </a:solidFill>
              </a:rPr>
              <a:t>'un </a:t>
            </a:r>
            <a:r>
              <a:rPr lang="tr-TR" sz="2500" dirty="0">
                <a:solidFill>
                  <a:srgbClr val="FF0000"/>
                </a:solidFill>
                <a:hlinkClick r:id="rId6" tooltip="Sungurlu"/>
              </a:rPr>
              <a:t>Sungurlu</a:t>
            </a:r>
            <a:r>
              <a:rPr lang="tr-TR" sz="2500" dirty="0">
                <a:solidFill>
                  <a:srgbClr val="FF0000"/>
                </a:solidFill>
              </a:rPr>
              <a:t>ilçesinin güneydoğusunda </a:t>
            </a:r>
            <a:r>
              <a:rPr lang="tr-TR" sz="2500" dirty="0">
                <a:solidFill>
                  <a:srgbClr val="FF0000"/>
                </a:solidFill>
                <a:hlinkClick r:id="rId7" tooltip="Boğazkale, Çorum"/>
              </a:rPr>
              <a:t>Boğazkale</a:t>
            </a:r>
            <a:r>
              <a:rPr lang="tr-TR" sz="2500" dirty="0">
                <a:solidFill>
                  <a:srgbClr val="FF0000"/>
                </a:solidFill>
              </a:rPr>
              <a:t> ilçesinin 4km doğusundadır.</a:t>
            </a:r>
          </a:p>
        </p:txBody>
      </p:sp>
    </p:spTree>
  </p:cSld>
  <p:clrMapOvr>
    <a:masterClrMapping/>
  </p:clrMapOvr>
  <p:transition advTm="2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nodeType="clickEffect">
                                  <p:stCondLst>
                                    <p:cond delay="0"/>
                                  </p:stCondLst>
                                  <p:childTnLst>
                                    <p:set>
                                      <p:cBhvr>
                                        <p:cTn id="11" dur="1" fill="hold">
                                          <p:stCondLst>
                                            <p:cond delay="0"/>
                                          </p:stCondLst>
                                        </p:cTn>
                                        <p:tgtEl>
                                          <p:spTgt spid="63490"/>
                                        </p:tgtEl>
                                        <p:attrNameLst>
                                          <p:attrName>style.visibility</p:attrName>
                                        </p:attrNameLst>
                                      </p:cBhvr>
                                      <p:to>
                                        <p:strVal val="visible"/>
                                      </p:to>
                                    </p:set>
                                    <p:anim calcmode="lin" valueType="num">
                                      <p:cBhvr additive="base">
                                        <p:cTn id="12" dur="3000" fill="hold"/>
                                        <p:tgtEl>
                                          <p:spTgt spid="63490"/>
                                        </p:tgtEl>
                                        <p:attrNameLst>
                                          <p:attrName>ppt_x</p:attrName>
                                        </p:attrNameLst>
                                      </p:cBhvr>
                                      <p:tavLst>
                                        <p:tav tm="0">
                                          <p:val>
                                            <p:strVal val="1+#ppt_w/2"/>
                                          </p:val>
                                        </p:tav>
                                        <p:tav tm="100000">
                                          <p:val>
                                            <p:strVal val="#ppt_x"/>
                                          </p:val>
                                        </p:tav>
                                      </p:tavLst>
                                    </p:anim>
                                    <p:anim calcmode="lin" valueType="num">
                                      <p:cBhvr additive="base">
                                        <p:cTn id="13" dur="3000" fill="hold"/>
                                        <p:tgtEl>
                                          <p:spTgt spid="63490"/>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6" presetClass="entr" presetSubtype="0" fill="hold" grpId="0" nodeType="clickEffect">
                                  <p:stCondLst>
                                    <p:cond delay="0"/>
                                  </p:stCondLst>
                                  <p:iterate type="lt">
                                    <p:tmPct val="10000"/>
                                  </p:iterate>
                                  <p:childTnLst>
                                    <p:set>
                                      <p:cBhvr>
                                        <p:cTn id="17" dur="1" fill="hold">
                                          <p:stCondLst>
                                            <p:cond delay="0"/>
                                          </p:stCondLst>
                                        </p:cTn>
                                        <p:tgtEl>
                                          <p:spTgt spid="5"/>
                                        </p:tgtEl>
                                        <p:attrNameLst>
                                          <p:attrName>style.visibility</p:attrName>
                                        </p:attrNameLst>
                                      </p:cBhvr>
                                      <p:to>
                                        <p:strVal val="visible"/>
                                      </p:to>
                                    </p:set>
                                    <p:anim by="(-#ppt_w*2)" calcmode="lin" valueType="num">
                                      <p:cBhvr rctx="PPT">
                                        <p:cTn id="18" dur="500" autoRev="1" fill="hold">
                                          <p:stCondLst>
                                            <p:cond delay="0"/>
                                          </p:stCondLst>
                                        </p:cTn>
                                        <p:tgtEl>
                                          <p:spTgt spid="5"/>
                                        </p:tgtEl>
                                        <p:attrNameLst>
                                          <p:attrName>ppt_w</p:attrName>
                                        </p:attrNameLst>
                                      </p:cBhvr>
                                    </p:anim>
                                    <p:anim by="(#ppt_w*0.50)" calcmode="lin" valueType="num">
                                      <p:cBhvr>
                                        <p:cTn id="19" dur="500" decel="50000" autoRev="1" fill="hold">
                                          <p:stCondLst>
                                            <p:cond delay="0"/>
                                          </p:stCondLst>
                                        </p:cTn>
                                        <p:tgtEl>
                                          <p:spTgt spid="5"/>
                                        </p:tgtEl>
                                        <p:attrNameLst>
                                          <p:attrName>ppt_x</p:attrName>
                                        </p:attrNameLst>
                                      </p:cBhvr>
                                    </p:anim>
                                    <p:anim from="(-#ppt_h/2)" to="(#ppt_y)" calcmode="lin" valueType="num">
                                      <p:cBhvr>
                                        <p:cTn id="20" dur="1000" fill="hold">
                                          <p:stCondLst>
                                            <p:cond delay="0"/>
                                          </p:stCondLst>
                                        </p:cTn>
                                        <p:tgtEl>
                                          <p:spTgt spid="5"/>
                                        </p:tgtEl>
                                        <p:attrNameLst>
                                          <p:attrName>ppt_y</p:attrName>
                                        </p:attrNameLst>
                                      </p:cBhvr>
                                    </p:anim>
                                    <p:animRot by="21600000">
                                      <p:cBhvr>
                                        <p:cTn id="21"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3357554" y="857232"/>
            <a:ext cx="4149790" cy="369332"/>
          </a:xfrm>
          <a:prstGeom prst="rect">
            <a:avLst/>
          </a:prstGeom>
        </p:spPr>
        <p:txBody>
          <a:bodyPr wrap="none">
            <a:spAutoFit/>
          </a:bodyPr>
          <a:lstStyle/>
          <a:p>
            <a:r>
              <a:rPr lang="tr-TR" b="1" dirty="0">
                <a:ln w="18000">
                  <a:solidFill>
                    <a:schemeClr val="accent2">
                      <a:satMod val="140000"/>
                    </a:schemeClr>
                  </a:solidFill>
                  <a:prstDash val="solid"/>
                  <a:miter lim="800000"/>
                </a:ln>
                <a:noFill/>
                <a:effectLst>
                  <a:outerShdw blurRad="25500" dist="23000" dir="7020000" algn="tl">
                    <a:srgbClr val="000000">
                      <a:alpha val="50000"/>
                    </a:srgbClr>
                  </a:outerShdw>
                </a:effectLst>
              </a:rPr>
              <a:t>4- Truva arkeolojik sitesi   (CANAKKALE)</a:t>
            </a:r>
          </a:p>
        </p:txBody>
      </p:sp>
      <p:pic>
        <p:nvPicPr>
          <p:cNvPr id="62466" name="Picture 2" descr="http://www.kahramankentli.org/wp-content/uploads/truva-arkeolojik-kenti-truva-arkeolojik-kenti-hakkinda-truva-arkeolojik-kenti-resimleri-0.jpg"/>
          <p:cNvPicPr>
            <a:picLocks noChangeAspect="1" noChangeArrowheads="1"/>
          </p:cNvPicPr>
          <p:nvPr/>
        </p:nvPicPr>
        <p:blipFill>
          <a:blip r:embed="rId3"/>
          <a:srcRect/>
          <a:stretch>
            <a:fillRect/>
          </a:stretch>
        </p:blipFill>
        <p:spPr bwMode="auto">
          <a:xfrm>
            <a:off x="285720" y="1643050"/>
            <a:ext cx="4429156" cy="4352926"/>
          </a:xfrm>
          <a:prstGeom prst="rect">
            <a:avLst/>
          </a:prstGeom>
          <a:noFill/>
        </p:spPr>
      </p:pic>
      <p:sp>
        <p:nvSpPr>
          <p:cNvPr id="4" name="3 Dikdörtgen"/>
          <p:cNvSpPr/>
          <p:nvPr/>
        </p:nvSpPr>
        <p:spPr>
          <a:xfrm>
            <a:off x="5072066" y="2214554"/>
            <a:ext cx="3714776" cy="3939540"/>
          </a:xfrm>
          <a:prstGeom prst="rect">
            <a:avLst/>
          </a:prstGeom>
        </p:spPr>
        <p:txBody>
          <a:bodyPr wrap="square">
            <a:spAutoFit/>
          </a:bodyPr>
          <a:lstStyle/>
          <a:p>
            <a:r>
              <a:rPr lang="tr-TR" sz="2500" dirty="0">
                <a:solidFill>
                  <a:srgbClr val="FF0000"/>
                </a:solidFill>
              </a:rPr>
              <a:t>Çanakkale’nin Ezine ilçesinde bulunan Truva Antik Kenti, dünyanın en ünlü arkeolojik kazı kenti özelliğini taşır. Truva halkı ve Akhalılar arasında yaşanan 10 yıllık Truva Savaşı’nın olduğu bu nokta hem yerli hem de yabancı turistlerin ilgi odağıdır.</a:t>
            </a:r>
          </a:p>
        </p:txBody>
      </p:sp>
      <p:pic>
        <p:nvPicPr>
          <p:cNvPr id="6" name="INNA - INNdiA_orj_instrumental.mp3">
            <a:hlinkClick r:id="" action="ppaction://media"/>
          </p:cNvPr>
          <p:cNvPicPr>
            <a:picLocks noRot="1" noChangeAspect="1"/>
          </p:cNvPicPr>
          <p:nvPr>
            <a:audioFile r:link="rId1"/>
          </p:nvPr>
        </p:nvPicPr>
        <p:blipFill>
          <a:blip r:embed="rId4"/>
          <a:stretch>
            <a:fillRect/>
          </a:stretch>
        </p:blipFill>
        <p:spPr>
          <a:xfrm>
            <a:off x="4419600" y="3276600"/>
            <a:ext cx="304800" cy="304800"/>
          </a:xfrm>
          <a:prstGeom prst="rect">
            <a:avLst/>
          </a:prstGeom>
        </p:spPr>
      </p:pic>
    </p:spTree>
  </p:cSld>
  <p:clrMapOvr>
    <a:masterClrMapping/>
  </p:clrMapOvr>
  <p:transition advTm="2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62466"/>
                                        </p:tgtEl>
                                        <p:attrNameLst>
                                          <p:attrName>style.visibility</p:attrName>
                                        </p:attrNameLst>
                                      </p:cBhvr>
                                      <p:to>
                                        <p:strVal val="visible"/>
                                      </p:to>
                                    </p:set>
                                    <p:anim from="(-#ppt_w/2)" to="(#ppt_x)" calcmode="lin" valueType="num">
                                      <p:cBhvr>
                                        <p:cTn id="12" dur="1800" fill="hold">
                                          <p:stCondLst>
                                            <p:cond delay="0"/>
                                          </p:stCondLst>
                                        </p:cTn>
                                        <p:tgtEl>
                                          <p:spTgt spid="62466"/>
                                        </p:tgtEl>
                                        <p:attrNameLst>
                                          <p:attrName>ppt_x</p:attrName>
                                        </p:attrNameLst>
                                      </p:cBhvr>
                                    </p:anim>
                                    <p:anim from="0" to="-1.0" calcmode="lin" valueType="num">
                                      <p:cBhvr>
                                        <p:cTn id="13" dur="600" decel="50000" autoRev="1" fill="hold">
                                          <p:stCondLst>
                                            <p:cond delay="1800"/>
                                          </p:stCondLst>
                                        </p:cTn>
                                        <p:tgtEl>
                                          <p:spTgt spid="62466"/>
                                        </p:tgtEl>
                                        <p:attrNameLst>
                                          <p:attrName>xshear</p:attrName>
                                        </p:attrNameLst>
                                      </p:cBhvr>
                                    </p:anim>
                                    <p:animScale>
                                      <p:cBhvr>
                                        <p:cTn id="14" dur="600" decel="100000" autoRev="1" fill="hold">
                                          <p:stCondLst>
                                            <p:cond delay="1800"/>
                                          </p:stCondLst>
                                        </p:cTn>
                                        <p:tgtEl>
                                          <p:spTgt spid="62466"/>
                                        </p:tgtEl>
                                      </p:cBhvr>
                                      <p:from x="100000" y="100000"/>
                                      <p:to x="80000" y="100000"/>
                                    </p:animScale>
                                    <p:anim by="(#ppt_h/3+#ppt_w*0.1)" calcmode="lin" valueType="num">
                                      <p:cBhvr additive="sum">
                                        <p:cTn id="15" dur="600" decel="100000" autoRev="1" fill="hold">
                                          <p:stCondLst>
                                            <p:cond delay="1800"/>
                                          </p:stCondLst>
                                        </p:cTn>
                                        <p:tgtEl>
                                          <p:spTgt spid="62466"/>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 calcmode="lin" valueType="num">
                                      <p:cBhvr additive="base">
                                        <p:cTn id="20"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22" fill="hold">
                            <p:stCondLst>
                              <p:cond delay="500"/>
                            </p:stCondLst>
                            <p:childTnLst>
                              <p:par>
                                <p:cTn id="23" presetID="1" presetClass="mediacall" presetSubtype="0" fill="hold" nodeType="afterEffect">
                                  <p:stCondLst>
                                    <p:cond delay="0"/>
                                  </p:stCondLst>
                                  <p:childTnLst>
                                    <p:cmd type="call" cmd="playFrom(0.0)">
                                      <p:cBhvr>
                                        <p:cTn id="24" dur="213426"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5"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üven">
  <a:themeElements>
    <a:clrScheme name="Güven">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Güven">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üven">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Zengi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2">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Kağıt">
  <a:themeElements>
    <a:clrScheme name="Kağıt">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ağıt">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5.xml><?xml version="1.0" encoding="utf-8"?>
<a:theme xmlns:a="http://schemas.openxmlformats.org/drawingml/2006/main" name="Modül">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ü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ü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132</TotalTime>
  <Words>144</Words>
  <Application>Microsoft Office PowerPoint</Application>
  <PresentationFormat>Ekran Gösterisi (4:3)</PresentationFormat>
  <Paragraphs>16</Paragraphs>
  <Slides>6</Slides>
  <Notes>0</Notes>
  <HiddenSlides>0</HiddenSlides>
  <MMClips>2</MMClips>
  <ScaleCrop>false</ScaleCrop>
  <HeadingPairs>
    <vt:vector size="6" baseType="variant">
      <vt:variant>
        <vt:lpstr>Kullanılan Yazı Tipleri</vt:lpstr>
      </vt:variant>
      <vt:variant>
        <vt:i4>9</vt:i4>
      </vt:variant>
      <vt:variant>
        <vt:lpstr>Tema</vt:lpstr>
      </vt:variant>
      <vt:variant>
        <vt:i4>5</vt:i4>
      </vt:variant>
      <vt:variant>
        <vt:lpstr>Slayt Başlıkları</vt:lpstr>
      </vt:variant>
      <vt:variant>
        <vt:i4>6</vt:i4>
      </vt:variant>
    </vt:vector>
  </HeadingPairs>
  <TitlesOfParts>
    <vt:vector size="20" baseType="lpstr">
      <vt:lpstr>Arial</vt:lpstr>
      <vt:lpstr>Book Antiqua</vt:lpstr>
      <vt:lpstr>Calibri</vt:lpstr>
      <vt:lpstr>Constantia</vt:lpstr>
      <vt:lpstr>Corbel</vt:lpstr>
      <vt:lpstr>Lucida Sans</vt:lpstr>
      <vt:lpstr>Wingdings</vt:lpstr>
      <vt:lpstr>Wingdings 2</vt:lpstr>
      <vt:lpstr>Wingdings 3</vt:lpstr>
      <vt:lpstr>Ofis Teması</vt:lpstr>
      <vt:lpstr>Güven</vt:lpstr>
      <vt:lpstr>Zengin</vt:lpstr>
      <vt:lpstr>Kağıt</vt:lpstr>
      <vt:lpstr>Modül</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Ülkemizin Tarihi Eserleri</dc:title>
  <dc:creator>http://www.nedir.org</dc:creator>
  <cp:lastModifiedBy>mehmet genç</cp:lastModifiedBy>
  <cp:revision>16</cp:revision>
  <dcterms:created xsi:type="dcterms:W3CDTF">2013-03-27T03:27:55Z</dcterms:created>
  <dcterms:modified xsi:type="dcterms:W3CDTF">2018-10-26T09:21:02Z</dcterms:modified>
</cp:coreProperties>
</file>