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95" r:id="rId2"/>
    <p:sldId id="316" r:id="rId3"/>
    <p:sldId id="317" r:id="rId4"/>
    <p:sldId id="296" r:id="rId5"/>
    <p:sldId id="297" r:id="rId6"/>
    <p:sldId id="305" r:id="rId7"/>
    <p:sldId id="298" r:id="rId8"/>
    <p:sldId id="338" r:id="rId9"/>
    <p:sldId id="339" r:id="rId10"/>
    <p:sldId id="337" r:id="rId11"/>
    <p:sldId id="312" r:id="rId12"/>
    <p:sldId id="314" r:id="rId13"/>
    <p:sldId id="328" r:id="rId14"/>
    <p:sldId id="329" r:id="rId15"/>
    <p:sldId id="333" r:id="rId16"/>
    <p:sldId id="340" r:id="rId17"/>
    <p:sldId id="315" r:id="rId18"/>
    <p:sldId id="325" r:id="rId19"/>
    <p:sldId id="334" r:id="rId20"/>
    <p:sldId id="335" r:id="rId21"/>
    <p:sldId id="342" r:id="rId22"/>
    <p:sldId id="341" r:id="rId23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2E364E-CD9C-4142-885E-6A7E4BBE5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1F503-FE86-4C8D-8981-36016979B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F07A24-7108-427C-BFE2-CEC008EDB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49D82-E11C-4053-ABC8-6588A632689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7295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0AD6DF-A2E3-4C66-BD90-66EA6B5FD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15E1B7-0743-43AD-B022-E24A323BA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15C170-F188-49B0-91A9-0BBA1858D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502C-B81B-4ED0-811E-AE2DC45B7E8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739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56F90-0BCF-4375-9C0F-0EE572E7C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8E828-B7B7-4E19-96DC-63C9F6E07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AA8784-447F-4CBF-B10A-54789220B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9937-DDC7-4F58-B1F0-69C866EE024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4642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5FF38-CDC4-4BBC-9DE9-8799F943D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85890B-F8F9-48CC-B9F6-F6083DFEE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EF89CA-73F6-4FA7-BFF9-F1DCF35B1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1FDF-9171-450F-B6E4-CC4B6AECD08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5858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7B937F-B672-4CEC-A011-287B1EA8B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623EE-207C-46AA-BC58-5959197B0D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E37571-54D4-4532-8CA3-A57641A37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17AE3-B0EF-48F9-A05C-4E5DC06CD95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5858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45818-4037-4241-9650-5946434B8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1CCA8-8DE8-479C-8644-375C9232E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0837F-4859-463B-8211-DD2ABD3AF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EF48-0FE4-4364-B224-C4433FF72F7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9102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A0E1AC-4132-4B7C-BA82-75DE49D95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1EF2D7-6486-45DD-A4E6-9ABBF04C6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7038BF-8186-4425-8D4C-D496EAFAF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6321-F1C1-4509-B3D1-CD9D41920DA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5245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118F91-55D3-4DC1-B7C9-921DFD18A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404BA7-2CBB-49D8-B946-C2E5E3654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3C5AD5-8469-4FE7-93E6-6CB5EFA80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4DEBC-9FE2-404A-B1C9-D4310E2D4FD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3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F00219-2266-47F0-9573-A8C4A0192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04D085-6582-4A2A-84C9-C9290475A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4C534B-6A6D-4DC7-842F-1D594315C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E94C-536A-4A66-A848-D6236E9F5E1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914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811F7-12C2-40F7-BA5D-D7E38A0C7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182E5-65DB-4AFC-B4E3-1B69D3D43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676E2-9ED0-41D8-92D5-6B9D644597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8031-0B39-4D52-9812-0F49A3D6B2B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48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BC161-5000-4A35-8D3C-F4F2EAE131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F2AE8-32FB-4E5E-A9CB-F10BB8824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9E8D8-FA45-4D6E-8D9A-6FB1CBFA3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557A-0A0E-45DC-8853-BE4A2DB6991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41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2DC11B-74BA-4300-9E94-E0D8B5B4F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8D3C79-6FD9-4E7C-9BDE-F36E84663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45CC87B-00EF-441F-8389-C9019C6684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E2F7BE51-3FDB-49AC-94F0-69ADD9571C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9DD9577-A6D5-4417-AB37-A23CB107D7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DD4EDC-A8BB-4648-93DD-FCFE6F4731B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4B82DA13-0326-43C4-8863-BD9202A26F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44713"/>
            <a:ext cx="7772400" cy="1470025"/>
          </a:xfrm>
        </p:spPr>
        <p:txBody>
          <a:bodyPr/>
          <a:lstStyle/>
          <a:p>
            <a:pPr eaLnBrk="1" hangingPunct="1"/>
            <a:r>
              <a:rPr lang="tr-TR" altLang="tr-TR" dirty="0"/>
              <a:t>OKUL ÖNCESİ DÖNEMDE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7EB6259-1B10-4845-A2D8-FDDE893CD7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/>
            <a:r>
              <a:rPr lang="tr-TR" altLang="tr-TR" sz="3600" b="1" dirty="0"/>
              <a:t>GRAFİKLERİN KULLANIMI</a:t>
            </a:r>
          </a:p>
        </p:txBody>
      </p:sp>
      <p:pic>
        <p:nvPicPr>
          <p:cNvPr id="2052" name="Picture 5" descr="http://mominspiredlife.com/wp-content/uploads/2014/10/Leaf-graph.jpg">
            <a:extLst>
              <a:ext uri="{FF2B5EF4-FFF2-40B4-BE49-F238E27FC236}">
                <a16:creationId xmlns:a16="http://schemas.microsoft.com/office/drawing/2014/main" id="{8BF322AA-5C6D-4BC4-889F-A7AC6827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343400"/>
            <a:ext cx="35448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graphing in preschool ile ilgili görsel sonucu">
            <a:extLst>
              <a:ext uri="{FF2B5EF4-FFF2-40B4-BE49-F238E27FC236}">
                <a16:creationId xmlns:a16="http://schemas.microsoft.com/office/drawing/2014/main" id="{ECF0DF50-2E94-4BE6-8D76-30BF72AE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949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HPIM9378.JPG">
            <a:extLst>
              <a:ext uri="{FF2B5EF4-FFF2-40B4-BE49-F238E27FC236}">
                <a16:creationId xmlns:a16="http://schemas.microsoft.com/office/drawing/2014/main" id="{47F7C7B0-D904-4057-861B-0B777D03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50"/>
            <a:ext cx="8847137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A959B3-1426-4C0E-B3E5-B5441CB9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tr-TR" sz="2400" dirty="0"/>
              <a:t>Grafikler için temel veri kaynakları çocukların soruları ve problem durumlarıdır. Okul öncesi dönemde, </a:t>
            </a:r>
          </a:p>
          <a:p>
            <a:pPr marL="0" indent="0">
              <a:buFontTx/>
              <a:buNone/>
              <a:defRPr/>
            </a:pPr>
            <a:endParaRPr lang="tr-TR" sz="2400" dirty="0"/>
          </a:p>
          <a:p>
            <a:pPr>
              <a:defRPr/>
            </a:pPr>
            <a:r>
              <a:rPr lang="tr-TR" sz="2400" dirty="0"/>
              <a:t>erkek ve kız kardeş sayısı, </a:t>
            </a:r>
          </a:p>
          <a:p>
            <a:pPr>
              <a:defRPr/>
            </a:pPr>
            <a:r>
              <a:rPr lang="tr-TR" sz="2400" dirty="0"/>
              <a:t>saç, göz ve giysi rengi, </a:t>
            </a:r>
          </a:p>
          <a:p>
            <a:pPr>
              <a:defRPr/>
            </a:pPr>
            <a:r>
              <a:rPr lang="tr-TR" sz="2400" dirty="0"/>
              <a:t>sahip olunan hayvan cinsleri, </a:t>
            </a:r>
          </a:p>
          <a:p>
            <a:pPr>
              <a:defRPr/>
            </a:pPr>
            <a:r>
              <a:rPr lang="tr-TR" sz="2400" dirty="0"/>
              <a:t>sınıftaki çocukların boyları, ayakkabı numaraları, </a:t>
            </a:r>
          </a:p>
          <a:p>
            <a:pPr>
              <a:defRPr/>
            </a:pPr>
            <a:r>
              <a:rPr lang="tr-TR" sz="2400" dirty="0"/>
              <a:t>en sevilen TV programları, </a:t>
            </a:r>
          </a:p>
          <a:p>
            <a:pPr>
              <a:defRPr/>
            </a:pPr>
            <a:r>
              <a:rPr lang="tr-TR" sz="2400" dirty="0"/>
              <a:t>en sevilen kitaplar, </a:t>
            </a:r>
          </a:p>
          <a:p>
            <a:pPr>
              <a:defRPr/>
            </a:pPr>
            <a:r>
              <a:rPr lang="tr-TR" sz="2400" dirty="0"/>
              <a:t>farklı kapları su veya kum ile dolduracak bardak sayısı, </a:t>
            </a:r>
          </a:p>
          <a:p>
            <a:pPr marL="0" indent="0">
              <a:buFontTx/>
              <a:buNone/>
              <a:defRPr/>
            </a:pPr>
            <a:r>
              <a:rPr lang="tr-TR" sz="2400" dirty="0"/>
              <a:t> </a:t>
            </a:r>
          </a:p>
          <a:p>
            <a:pPr marL="0" indent="0">
              <a:buFontTx/>
              <a:buNone/>
              <a:defRPr/>
            </a:pPr>
            <a:endParaRPr lang="tr-TR" sz="2400" dirty="0"/>
          </a:p>
          <a:p>
            <a:pPr marL="0" indent="0">
              <a:buFontTx/>
              <a:buNone/>
              <a:defRPr/>
            </a:pPr>
            <a:r>
              <a:rPr lang="tr-TR" sz="2400" dirty="0"/>
              <a:t>gibi bazı karşılaştırmalar çocuklar için ilgi çekici olabilir. </a:t>
            </a:r>
          </a:p>
          <a:p>
            <a:pPr marL="0" indent="0">
              <a:buFontTx/>
              <a:buNone/>
              <a:defRPr/>
            </a:pPr>
            <a:endParaRPr lang="tr-T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E01CA5-69C1-4F8B-B278-3D5BD6DE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tr-TR" dirty="0"/>
              <a:t>Çocuklar ile grafikler hakkında konuşulurken, </a:t>
            </a:r>
          </a:p>
          <a:p>
            <a:pPr>
              <a:defRPr/>
            </a:pPr>
            <a:r>
              <a:rPr lang="tr-TR" dirty="0"/>
              <a:t>daha az, daha fazla, en az, </a:t>
            </a:r>
          </a:p>
          <a:p>
            <a:pPr>
              <a:defRPr/>
            </a:pPr>
            <a:r>
              <a:rPr lang="tr-TR" dirty="0"/>
              <a:t>daha uzun, en uzun, daha kısa, en kısa,</a:t>
            </a:r>
          </a:p>
          <a:p>
            <a:pPr>
              <a:defRPr/>
            </a:pPr>
            <a:r>
              <a:rPr lang="tr-TR" dirty="0"/>
              <a:t>aynı, </a:t>
            </a:r>
          </a:p>
          <a:p>
            <a:pPr>
              <a:defRPr/>
            </a:pPr>
            <a:r>
              <a:rPr lang="tr-TR" dirty="0"/>
              <a:t>hiçbiri, </a:t>
            </a:r>
          </a:p>
          <a:p>
            <a:pPr>
              <a:defRPr/>
            </a:pPr>
            <a:r>
              <a:rPr lang="tr-TR" dirty="0"/>
              <a:t>hepsi, </a:t>
            </a:r>
          </a:p>
          <a:p>
            <a:pPr>
              <a:defRPr/>
            </a:pPr>
            <a:r>
              <a:rPr lang="tr-TR" dirty="0"/>
              <a:t>bazı, </a:t>
            </a:r>
          </a:p>
          <a:p>
            <a:pPr>
              <a:defRPr/>
            </a:pPr>
            <a:r>
              <a:rPr lang="tr-TR" dirty="0"/>
              <a:t>birçok, daha yüksek, daha kısa </a:t>
            </a:r>
          </a:p>
          <a:p>
            <a:pPr marL="0" indent="0">
              <a:buFontTx/>
              <a:buNone/>
              <a:defRPr/>
            </a:pPr>
            <a:endParaRPr lang="tr-TR" dirty="0"/>
          </a:p>
          <a:p>
            <a:pPr marL="0" indent="0">
              <a:buFontTx/>
              <a:buNone/>
              <a:defRPr/>
            </a:pPr>
            <a:r>
              <a:rPr lang="tr-TR" dirty="0"/>
              <a:t> gibi ölçme/karşılaştırma kelimeleri kullanılır. 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Unvan 1">
            <a:extLst>
              <a:ext uri="{FF2B5EF4-FFF2-40B4-BE49-F238E27FC236}">
                <a16:creationId xmlns:a16="http://schemas.microsoft.com/office/drawing/2014/main" id="{D34DD856-3E18-4F9A-A85A-A233D905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pPr algn="l"/>
            <a:r>
              <a:rPr lang="tr-TR" altLang="tr-TR" sz="3600"/>
              <a:t>Bilişsel Gelişim </a:t>
            </a:r>
            <a:br>
              <a:rPr lang="tr-TR" altLang="tr-TR" sz="3600"/>
            </a:br>
            <a:r>
              <a:rPr lang="tr-TR" altLang="tr-TR" sz="3600"/>
              <a:t>Kazanım 17: Neden sonuç ilişkisi kurar.</a:t>
            </a:r>
          </a:p>
        </p:txBody>
      </p:sp>
      <p:sp>
        <p:nvSpPr>
          <p:cNvPr id="32771" name="İçerik Yer Tutucusu 2">
            <a:extLst>
              <a:ext uri="{FF2B5EF4-FFF2-40B4-BE49-F238E27FC236}">
                <a16:creationId xmlns:a16="http://schemas.microsoft.com/office/drawing/2014/main" id="{7FBD40B4-73FA-47C9-A207-7C8519F1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2590800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Göstergeleri:</a:t>
            </a:r>
          </a:p>
          <a:p>
            <a:pPr marL="0" indent="0">
              <a:buFontTx/>
              <a:buNone/>
              <a:defRPr/>
            </a:pPr>
            <a:r>
              <a:rPr lang="tr-TR" altLang="tr-TR" dirty="0"/>
              <a:t>Bir olayın olası nedenlerini söyler.</a:t>
            </a:r>
          </a:p>
          <a:p>
            <a:pPr marL="0" indent="0">
              <a:buFontTx/>
              <a:buNone/>
              <a:defRPr/>
            </a:pPr>
            <a:r>
              <a:rPr lang="tr-TR" altLang="tr-TR" dirty="0"/>
              <a:t>Bir olayın olası sonuçlarını söyler.</a:t>
            </a:r>
          </a:p>
          <a:p>
            <a:pPr marL="0" indent="0">
              <a:buFontTx/>
              <a:buNone/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sim 1">
            <a:extLst>
              <a:ext uri="{FF2B5EF4-FFF2-40B4-BE49-F238E27FC236}">
                <a16:creationId xmlns:a16="http://schemas.microsoft.com/office/drawing/2014/main" id="{1ACBFF15-9A5A-4390-8C78-719B459D3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600"/>
            <a:ext cx="86217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at Doesn't Belong? A Categorization Game Activity">
            <a:extLst>
              <a:ext uri="{FF2B5EF4-FFF2-40B4-BE49-F238E27FC236}">
                <a16:creationId xmlns:a16="http://schemas.microsoft.com/office/drawing/2014/main" id="{7A53F2BA-A6A3-4159-9F27-5767C676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1167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-media-cache-ak0.pinimg.com/736x/55/8d/c1/558dc1ca02b531698ca68b043dc48090.jpg">
            <a:extLst>
              <a:ext uri="{FF2B5EF4-FFF2-40B4-BE49-F238E27FC236}">
                <a16:creationId xmlns:a16="http://schemas.microsoft.com/office/drawing/2014/main" id="{95502B27-6FF2-45A3-AC3C-D1B335F0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r="5376" b="6854"/>
          <a:stretch>
            <a:fillRect/>
          </a:stretch>
        </p:blipFill>
        <p:spPr bwMode="auto">
          <a:xfrm>
            <a:off x="914400" y="457200"/>
            <a:ext cx="7543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Metin kutusu 1">
            <a:extLst>
              <a:ext uri="{FF2B5EF4-FFF2-40B4-BE49-F238E27FC236}">
                <a16:creationId xmlns:a16="http://schemas.microsoft.com/office/drawing/2014/main" id="{2F385B55-A23A-4227-A739-B9D3736A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14400"/>
            <a:ext cx="5105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Comic Sans MS" panose="030F0702030302020204" pitchFamily="66" charset="0"/>
              </a:rPr>
              <a:t>İKİ RESİM ARASINDAKİ 10 FARKI BUL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154350AA-8BD0-46B4-91CB-1C6ABF76B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44713"/>
            <a:ext cx="77724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altLang="tr-TR" kern="0"/>
              <a:t>OKUL ÖNCESİ DÖNEMDE</a:t>
            </a:r>
            <a:endParaRPr lang="tr-TR" altLang="tr-TR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14856-DD51-46C5-A803-CC92A0D1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44900"/>
            <a:ext cx="77724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altLang="tr-TR" kern="0" dirty="0"/>
              <a:t>OLASILIK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İçerik Yer Tutucusu 2">
            <a:extLst>
              <a:ext uri="{FF2B5EF4-FFF2-40B4-BE49-F238E27FC236}">
                <a16:creationId xmlns:a16="http://schemas.microsoft.com/office/drawing/2014/main" id="{B8A52963-8494-41AD-95BF-EFBAA39A2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tr-TR" altLang="tr-TR" sz="2800"/>
              <a:t>Şans, rastgelelik ve olasılık birbiriyle ilişkili olan ve çocukların mantık-matematiksel </a:t>
            </a:r>
            <a:r>
              <a:rPr lang="nn-NO" altLang="tr-TR" sz="2800"/>
              <a:t>düşünüşlerini tanımlayan istatistiksel kavramlardır. </a:t>
            </a:r>
            <a:endParaRPr lang="tr-TR" altLang="tr-TR" sz="2800"/>
          </a:p>
          <a:p>
            <a:pPr marL="0" indent="0">
              <a:buFontTx/>
              <a:buNone/>
            </a:pPr>
            <a:endParaRPr lang="tr-TR" altLang="tr-TR" sz="2800"/>
          </a:p>
          <a:p>
            <a:pPr marL="0" indent="0">
              <a:buFontTx/>
              <a:buNone/>
            </a:pPr>
            <a:r>
              <a:rPr lang="nn-NO" altLang="tr-TR" sz="2800"/>
              <a:t>Geleneksel teoriler,</a:t>
            </a:r>
            <a:r>
              <a:rPr lang="tr-TR" altLang="tr-TR" sz="2800"/>
              <a:t> olasılıksal düşünmenin yedi yaşından sonra geliştiğini savunmaktadır. Ancak son zamanlarda yapılan araştırmalar çocukların zihinsel mekanizmalar ve/veya sezgisel süreçler yoluyla </a:t>
            </a:r>
            <a:r>
              <a:rPr lang="tr-TR" altLang="tr-TR" sz="2800" b="1"/>
              <a:t>dört yaşından itibaren </a:t>
            </a:r>
            <a:r>
              <a:rPr lang="tr-TR" altLang="tr-TR" sz="2800"/>
              <a:t>temel kavramlar geliştirebileceklerini göstermiştir.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Unvan 1">
            <a:extLst>
              <a:ext uri="{FF2B5EF4-FFF2-40B4-BE49-F238E27FC236}">
                <a16:creationId xmlns:a16="http://schemas.microsoft.com/office/drawing/2014/main" id="{CE9E9974-E79B-4F4C-8713-D96F63BB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NCTM Olasılık Standartları</a:t>
            </a:r>
            <a:endParaRPr lang="tr-TR" altLang="tr-TR"/>
          </a:p>
        </p:txBody>
      </p:sp>
      <p:sp>
        <p:nvSpPr>
          <p:cNvPr id="20483" name="İçerik Yer Tutucusu 2">
            <a:extLst>
              <a:ext uri="{FF2B5EF4-FFF2-40B4-BE49-F238E27FC236}">
                <a16:creationId xmlns:a16="http://schemas.microsoft.com/office/drawing/2014/main" id="{53F4B28B-4B24-42F1-B715-BACB9355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276600"/>
          </a:xfrm>
        </p:spPr>
        <p:txBody>
          <a:bodyPr/>
          <a:lstStyle/>
          <a:p>
            <a:pPr marL="0" indent="0"/>
            <a:r>
              <a:rPr lang="tr-TR" altLang="tr-TR"/>
              <a:t>Değerlendirme sonucu elde edilen veriye göre olabilirlik durumunu sorgulama</a:t>
            </a:r>
          </a:p>
          <a:p>
            <a:pPr marL="0" indent="0"/>
            <a:r>
              <a:rPr lang="tr-TR" altLang="tr-TR" u="sng"/>
              <a:t>Durumsal</a:t>
            </a:r>
            <a:r>
              <a:rPr lang="tr-TR" altLang="tr-TR"/>
              <a:t> ya da </a:t>
            </a:r>
            <a:r>
              <a:rPr lang="tr-TR" altLang="tr-TR" u="sng"/>
              <a:t>sayısal</a:t>
            </a:r>
            <a:r>
              <a:rPr lang="tr-TR" altLang="tr-TR"/>
              <a:t> tahmin ya da tahminlerde bulunma</a:t>
            </a:r>
          </a:p>
          <a:p>
            <a:pPr marL="0" indent="0">
              <a:buFontTx/>
              <a:buNone/>
            </a:pPr>
            <a:endParaRPr lang="tr-TR" altLang="tr-TR"/>
          </a:p>
          <a:p>
            <a:pPr marL="0" indent="0">
              <a:buFontTx/>
              <a:buNone/>
            </a:pPr>
            <a:endParaRPr lang="tr-TR" alt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İçerik Yer Tutucusu 2">
            <a:extLst>
              <a:ext uri="{FF2B5EF4-FFF2-40B4-BE49-F238E27FC236}">
                <a16:creationId xmlns:a16="http://schemas.microsoft.com/office/drawing/2014/main" id="{7734EC46-3EB8-4041-BCA3-262425DF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tr-TR" altLang="tr-TR"/>
              <a:t>Grafikler çocuklar için hem eğlenceli hem de bilgilendirici </a:t>
            </a:r>
            <a:r>
              <a:rPr lang="tr-TR" altLang="tr-TR" u="sng"/>
              <a:t>bilimsel düşünme araçlarıdır</a:t>
            </a:r>
            <a:r>
              <a:rPr lang="tr-TR" altLang="tr-TR"/>
              <a:t>.</a:t>
            </a:r>
          </a:p>
          <a:p>
            <a:r>
              <a:rPr lang="tr-TR" altLang="tr-TR"/>
              <a:t>Grafik ve tablolar çocuklara </a:t>
            </a:r>
            <a:r>
              <a:rPr lang="tr-TR" altLang="tr-TR" b="1"/>
              <a:t>bilgileri sunma</a:t>
            </a:r>
            <a:r>
              <a:rPr lang="tr-TR" altLang="tr-TR"/>
              <a:t>, </a:t>
            </a:r>
            <a:r>
              <a:rPr lang="tr-TR" altLang="tr-TR" b="1"/>
              <a:t>anlama</a:t>
            </a:r>
            <a:r>
              <a:rPr lang="tr-TR" altLang="tr-TR"/>
              <a:t> ve </a:t>
            </a:r>
            <a:r>
              <a:rPr lang="tr-TR" altLang="tr-TR" b="1"/>
              <a:t>analiz yapma </a:t>
            </a:r>
            <a:r>
              <a:rPr lang="tr-TR" altLang="tr-TR"/>
              <a:t>yolu sunar, </a:t>
            </a:r>
            <a:r>
              <a:rPr lang="tr-TR" altLang="tr-TR" b="1"/>
              <a:t>verilere dayalı tahminde bulunma </a:t>
            </a:r>
            <a:r>
              <a:rPr lang="tr-TR" altLang="tr-TR"/>
              <a:t>ve </a:t>
            </a:r>
            <a:r>
              <a:rPr lang="tr-TR" altLang="tr-TR" b="1"/>
              <a:t>çıkarım yapabilmelerini </a:t>
            </a:r>
            <a:r>
              <a:rPr lang="tr-TR" altLang="tr-TR"/>
              <a:t>sağlar.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B8C5EF-0404-4888-B742-0A967149E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>
              <a:defRPr/>
            </a:pPr>
            <a:r>
              <a:rPr lang="tr-TR" dirty="0"/>
              <a:t>Her zaman </a:t>
            </a:r>
          </a:p>
          <a:p>
            <a:pPr>
              <a:defRPr/>
            </a:pPr>
            <a:r>
              <a:rPr lang="tr-TR" dirty="0"/>
              <a:t>Belki </a:t>
            </a:r>
          </a:p>
          <a:p>
            <a:pPr>
              <a:defRPr/>
            </a:pPr>
            <a:r>
              <a:rPr lang="tr-TR" dirty="0"/>
              <a:t>Asla – hiçbir zaman</a:t>
            </a:r>
          </a:p>
          <a:p>
            <a:pPr>
              <a:defRPr/>
            </a:pPr>
            <a:r>
              <a:rPr lang="tr-TR" dirty="0"/>
              <a:t>Mümkün-mümkün değil</a:t>
            </a:r>
          </a:p>
          <a:p>
            <a:pPr>
              <a:defRPr/>
            </a:pPr>
            <a:r>
              <a:rPr lang="tr-TR" dirty="0"/>
              <a:t>Olabilir-olası</a:t>
            </a:r>
          </a:p>
          <a:p>
            <a:pPr>
              <a:defRPr/>
            </a:pPr>
            <a:r>
              <a:rPr lang="tr-TR" dirty="0"/>
              <a:t>Olamaz </a:t>
            </a:r>
          </a:p>
          <a:p>
            <a:pPr>
              <a:defRPr/>
            </a:pPr>
            <a:r>
              <a:rPr lang="tr-TR" dirty="0"/>
              <a:t>Kesin-kesin değil </a:t>
            </a:r>
          </a:p>
          <a:p>
            <a:pPr marL="0" indent="0">
              <a:buFontTx/>
              <a:buNone/>
              <a:defRPr/>
            </a:pPr>
            <a:endParaRPr lang="tr-TR" dirty="0"/>
          </a:p>
        </p:txBody>
      </p:sp>
      <p:pic>
        <p:nvPicPr>
          <p:cNvPr id="21507" name="Picture 2" descr="http://00.edu-cdn.com/files/217801_217900/217825/dice-probability-slideshowmainimage.jpg">
            <a:extLst>
              <a:ext uri="{FF2B5EF4-FFF2-40B4-BE49-F238E27FC236}">
                <a16:creationId xmlns:a16="http://schemas.microsoft.com/office/drawing/2014/main" id="{D20C4106-9C6C-4C08-859B-1F21C273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7908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Unvan 1">
            <a:extLst>
              <a:ext uri="{FF2B5EF4-FFF2-40B4-BE49-F238E27FC236}">
                <a16:creationId xmlns:a16="http://schemas.microsoft.com/office/drawing/2014/main" id="{962A1EC2-1520-4D7B-BFA3-ADA8DFEB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altLang="tr-TR"/>
              <a:t>Bilişsel Gelişim</a:t>
            </a:r>
          </a:p>
        </p:txBody>
      </p:sp>
      <p:sp>
        <p:nvSpPr>
          <p:cNvPr id="22531" name="İçerik Yer Tutucusu 2">
            <a:extLst>
              <a:ext uri="{FF2B5EF4-FFF2-40B4-BE49-F238E27FC236}">
                <a16:creationId xmlns:a16="http://schemas.microsoft.com/office/drawing/2014/main" id="{7D654847-14D7-4A22-AEF9-F554A3705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tr-TR" altLang="tr-TR" b="1"/>
              <a:t>Kazanım 2. Nesne/durum/olayla ilgili tahminde bulunur. </a:t>
            </a:r>
          </a:p>
          <a:p>
            <a:pPr marL="0" indent="0">
              <a:buFontTx/>
              <a:buNone/>
            </a:pPr>
            <a:r>
              <a:rPr lang="tr-TR" altLang="tr-TR"/>
              <a:t>Göstergeleri: </a:t>
            </a:r>
          </a:p>
          <a:p>
            <a:pPr marL="0" indent="0">
              <a:buFontTx/>
              <a:buNone/>
            </a:pPr>
            <a:r>
              <a:rPr lang="tr-TR" altLang="tr-TR"/>
              <a:t>Nesne/durum/olayla ilgili tahminini söyler. </a:t>
            </a:r>
          </a:p>
          <a:p>
            <a:pPr marL="0" indent="0">
              <a:buFontTx/>
              <a:buNone/>
            </a:pPr>
            <a:r>
              <a:rPr lang="tr-TR" altLang="tr-TR"/>
              <a:t>Tahmini ile ilgili ipuçlarını açıklar. </a:t>
            </a:r>
          </a:p>
          <a:p>
            <a:pPr marL="0" indent="0">
              <a:buFontTx/>
              <a:buNone/>
            </a:pPr>
            <a:r>
              <a:rPr lang="tr-TR" altLang="tr-TR"/>
              <a:t>Gerçek durumu inceler. </a:t>
            </a:r>
          </a:p>
          <a:p>
            <a:pPr marL="0" indent="0">
              <a:buFontTx/>
              <a:buNone/>
            </a:pPr>
            <a:r>
              <a:rPr lang="tr-TR" altLang="tr-TR"/>
              <a:t>Tahmini ile gerçek durumu karşılaştırır.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>
            <a:extLst>
              <a:ext uri="{FF2B5EF4-FFF2-40B4-BE49-F238E27FC236}">
                <a16:creationId xmlns:a16="http://schemas.microsoft.com/office/drawing/2014/main" id="{5626DCA6-6C73-4506-93B7-35112F57E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Arının hangi renk çiçeğe konma olasılığı/şansı daha yüksek?</a:t>
            </a:r>
          </a:p>
        </p:txBody>
      </p:sp>
      <p:sp>
        <p:nvSpPr>
          <p:cNvPr id="23555" name="AutoShape 2" descr="arı ile ilgili görsel sonucu">
            <a:extLst>
              <a:ext uri="{FF2B5EF4-FFF2-40B4-BE49-F238E27FC236}">
                <a16:creationId xmlns:a16="http://schemas.microsoft.com/office/drawing/2014/main" id="{76D6938A-9F78-4EF1-9896-F45A5C8399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Comic Sans MS" panose="030F0702030302020204" pitchFamily="66" charset="0"/>
            </a:endParaRPr>
          </a:p>
        </p:txBody>
      </p:sp>
      <p:sp>
        <p:nvSpPr>
          <p:cNvPr id="23556" name="AutoShape 4" descr="arı ile ilgili görsel sonucu">
            <a:extLst>
              <a:ext uri="{FF2B5EF4-FFF2-40B4-BE49-F238E27FC236}">
                <a16:creationId xmlns:a16="http://schemas.microsoft.com/office/drawing/2014/main" id="{5E04B8B8-C03F-481B-841A-7C16B129E3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Comic Sans MS" panose="030F0702030302020204" pitchFamily="66" charset="0"/>
            </a:endParaRPr>
          </a:p>
        </p:txBody>
      </p:sp>
      <p:pic>
        <p:nvPicPr>
          <p:cNvPr id="23557" name="Picture 6" descr="http://platin-ilaclama.com/uploads/images/ari_162409.jpg">
            <a:extLst>
              <a:ext uri="{FF2B5EF4-FFF2-40B4-BE49-F238E27FC236}">
                <a16:creationId xmlns:a16="http://schemas.microsoft.com/office/drawing/2014/main" id="{9F6DECD6-E92D-4DD7-9918-5D7B5E8BB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438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3" descr="beyaz çiçek ile ilgili görsel sonucu">
            <a:extLst>
              <a:ext uri="{FF2B5EF4-FFF2-40B4-BE49-F238E27FC236}">
                <a16:creationId xmlns:a16="http://schemas.microsoft.com/office/drawing/2014/main" id="{6316AA46-A1FC-45FF-A3B1-F62D5EA2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3276600"/>
            <a:ext cx="12969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 descr="beyaz çiçek ile ilgili görsel sonucu">
            <a:extLst>
              <a:ext uri="{FF2B5EF4-FFF2-40B4-BE49-F238E27FC236}">
                <a16:creationId xmlns:a16="http://schemas.microsoft.com/office/drawing/2014/main" id="{A3D6065D-1061-4C3F-BBCC-693D7614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929188"/>
            <a:ext cx="12985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3" descr="beyaz çiçek ile ilgili görsel sonucu">
            <a:extLst>
              <a:ext uri="{FF2B5EF4-FFF2-40B4-BE49-F238E27FC236}">
                <a16:creationId xmlns:a16="http://schemas.microsoft.com/office/drawing/2014/main" id="{06967FC3-AE2E-4550-94EF-72BB499EC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531938"/>
            <a:ext cx="12969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3" descr="beyaz çiçek ile ilgili görsel sonucu">
            <a:extLst>
              <a:ext uri="{FF2B5EF4-FFF2-40B4-BE49-F238E27FC236}">
                <a16:creationId xmlns:a16="http://schemas.microsoft.com/office/drawing/2014/main" id="{73680085-87D4-4904-8CFF-D0B0F0E7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12969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 descr="beyaz çiçek ile ilgili görsel sonucu">
            <a:extLst>
              <a:ext uri="{FF2B5EF4-FFF2-40B4-BE49-F238E27FC236}">
                <a16:creationId xmlns:a16="http://schemas.microsoft.com/office/drawing/2014/main" id="{388747AB-81D3-4A04-9CEC-076ACE6E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105275"/>
            <a:ext cx="12969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5" descr="İlgili resim">
            <a:extLst>
              <a:ext uri="{FF2B5EF4-FFF2-40B4-BE49-F238E27FC236}">
                <a16:creationId xmlns:a16="http://schemas.microsoft.com/office/drawing/2014/main" id="{93698B96-3806-4A37-B6F2-B1C4AE695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19708" r="7858" b="37479"/>
          <a:stretch>
            <a:fillRect/>
          </a:stretch>
        </p:blipFill>
        <p:spPr bwMode="auto">
          <a:xfrm>
            <a:off x="2549525" y="4929188"/>
            <a:ext cx="12954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5" descr="İlgili resim">
            <a:extLst>
              <a:ext uri="{FF2B5EF4-FFF2-40B4-BE49-F238E27FC236}">
                <a16:creationId xmlns:a16="http://schemas.microsoft.com/office/drawing/2014/main" id="{DC8262B5-F74C-41DC-8398-68A70C89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19708" r="7858" b="37479"/>
          <a:stretch>
            <a:fillRect/>
          </a:stretch>
        </p:blipFill>
        <p:spPr bwMode="auto">
          <a:xfrm>
            <a:off x="4459288" y="3276600"/>
            <a:ext cx="12954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van 1">
            <a:extLst>
              <a:ext uri="{FF2B5EF4-FFF2-40B4-BE49-F238E27FC236}">
                <a16:creationId xmlns:a16="http://schemas.microsoft.com/office/drawing/2014/main" id="{AC048153-8CD0-4B9C-BCD5-A4BB63A7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304800"/>
            <a:ext cx="8229600" cy="639763"/>
          </a:xfrm>
        </p:spPr>
        <p:txBody>
          <a:bodyPr/>
          <a:lstStyle/>
          <a:p>
            <a:r>
              <a:rPr lang="tr-TR" altLang="tr-TR" sz="3200" b="1"/>
              <a:t>NCTM Veri Analizi Standartları</a:t>
            </a:r>
            <a:endParaRPr lang="tr-TR" altLang="tr-TR" sz="3200"/>
          </a:p>
        </p:txBody>
      </p:sp>
      <p:sp>
        <p:nvSpPr>
          <p:cNvPr id="4099" name="İçerik Yer Tutucusu 2">
            <a:extLst>
              <a:ext uri="{FF2B5EF4-FFF2-40B4-BE49-F238E27FC236}">
                <a16:creationId xmlns:a16="http://schemas.microsoft.com/office/drawing/2014/main" id="{FA65D6CA-991D-49B1-9351-6979AAE0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440738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tr-TR" altLang="tr-TR" sz="2800"/>
              <a:t>Çocuklarda gelişmesi beklenen beceriler:</a:t>
            </a:r>
          </a:p>
          <a:p>
            <a:pPr marL="0" indent="0">
              <a:buFontTx/>
              <a:buNone/>
            </a:pPr>
            <a:r>
              <a:rPr lang="it-IT" altLang="tr-TR" sz="2800"/>
              <a:t>1. Nesneleri ayırma ve sınıflama</a:t>
            </a:r>
          </a:p>
          <a:p>
            <a:pPr marL="0" indent="0">
              <a:buFontTx/>
              <a:buNone/>
            </a:pPr>
            <a:r>
              <a:rPr lang="tr-TR" altLang="tr-TR" sz="2800"/>
              <a:t>2. Gerçek materyalleri kullanarak grafik oluşturma</a:t>
            </a:r>
          </a:p>
          <a:p>
            <a:pPr marL="0" indent="0">
              <a:buFontTx/>
              <a:buNone/>
            </a:pPr>
            <a:r>
              <a:rPr lang="tr-TR" altLang="tr-TR" sz="2800"/>
              <a:t>3. Nesne resimlerini kullanarak grafik oluşturma</a:t>
            </a:r>
          </a:p>
          <a:p>
            <a:pPr marL="0" indent="0">
              <a:buFontTx/>
              <a:buNone/>
            </a:pPr>
            <a:r>
              <a:rPr lang="tr-TR" altLang="tr-TR" sz="2800"/>
              <a:t>4. Sembolleri kullanarak grafik oluşturma</a:t>
            </a:r>
          </a:p>
          <a:p>
            <a:pPr marL="0" indent="0">
              <a:buFontTx/>
              <a:buNone/>
            </a:pPr>
            <a:r>
              <a:rPr lang="tr-TR" altLang="tr-TR" sz="2800"/>
              <a:t>5. Tek boyutlu grafikleri okuma</a:t>
            </a:r>
          </a:p>
          <a:p>
            <a:pPr marL="0" indent="0">
              <a:buFontTx/>
              <a:buNone/>
            </a:pPr>
            <a:r>
              <a:rPr lang="tr-TR" altLang="tr-TR" sz="2800"/>
              <a:t>6. İki boyutlu grafikleri okuma</a:t>
            </a:r>
          </a:p>
          <a:p>
            <a:pPr marL="0" indent="0">
              <a:buFontTx/>
              <a:buNone/>
            </a:pPr>
            <a:r>
              <a:rPr lang="tr-TR" altLang="tr-TR" sz="2800">
                <a:solidFill>
                  <a:srgbClr val="00B050"/>
                </a:solidFill>
              </a:rPr>
              <a:t>7. Bir durum ya da olaydaki verileri değerlendirme</a:t>
            </a:r>
          </a:p>
          <a:p>
            <a:pPr marL="0" indent="0">
              <a:buFontTx/>
              <a:buNone/>
            </a:pPr>
            <a:endParaRPr lang="tr-TR" altLang="tr-TR" sz="2800"/>
          </a:p>
          <a:p>
            <a:pPr marL="0" indent="0">
              <a:buFontTx/>
              <a:buNone/>
            </a:pPr>
            <a:endParaRPr lang="tr-TR" altLang="tr-TR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EE2B99B-51EB-4DF2-B4AA-622C4CBBC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Grafik Kullanımının </a:t>
            </a:r>
            <a:r>
              <a:rPr lang="tr-TR" altLang="tr-TR">
                <a:solidFill>
                  <a:srgbClr val="FF0000"/>
                </a:solidFill>
              </a:rPr>
              <a:t>Amaçları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B7FCDED-747E-4C5B-8569-17D101DCD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Eldeki bilgileri </a:t>
            </a:r>
            <a:r>
              <a:rPr lang="tr-TR" altLang="tr-TR" b="1">
                <a:solidFill>
                  <a:srgbClr val="00B0F0"/>
                </a:solidFill>
              </a:rPr>
              <a:t>somut hale </a:t>
            </a:r>
            <a:r>
              <a:rPr lang="tr-TR" altLang="tr-TR"/>
              <a:t>getirmek</a:t>
            </a:r>
          </a:p>
          <a:p>
            <a:pPr eaLnBrk="1" hangingPunct="1"/>
            <a:r>
              <a:rPr lang="tr-TR" altLang="tr-TR"/>
              <a:t>Bilgileri </a:t>
            </a:r>
            <a:r>
              <a:rPr lang="tr-TR" altLang="tr-TR" b="1">
                <a:solidFill>
                  <a:srgbClr val="7030A0"/>
                </a:solidFill>
              </a:rPr>
              <a:t>kaydetmek</a:t>
            </a:r>
          </a:p>
          <a:p>
            <a:pPr eaLnBrk="1" hangingPunct="1"/>
            <a:r>
              <a:rPr lang="tr-TR" altLang="tr-TR"/>
              <a:t>Bilgiler arasındaki </a:t>
            </a:r>
            <a:r>
              <a:rPr lang="tr-TR" altLang="tr-TR" b="1">
                <a:solidFill>
                  <a:srgbClr val="00B050"/>
                </a:solidFill>
              </a:rPr>
              <a:t>ilişkileri</a:t>
            </a:r>
            <a:r>
              <a:rPr lang="tr-TR" altLang="tr-TR">
                <a:solidFill>
                  <a:srgbClr val="00B050"/>
                </a:solidFill>
              </a:rPr>
              <a:t> </a:t>
            </a:r>
            <a:r>
              <a:rPr lang="tr-TR" altLang="tr-TR"/>
              <a:t>yorumlamak</a:t>
            </a:r>
          </a:p>
          <a:p>
            <a:pPr eaLnBrk="1" hangingPunct="1"/>
            <a:r>
              <a:rPr lang="tr-TR" altLang="tr-TR" b="1">
                <a:solidFill>
                  <a:srgbClr val="C00000"/>
                </a:solidFill>
              </a:rPr>
              <a:t>Dil gelişimlerini </a:t>
            </a:r>
            <a:r>
              <a:rPr lang="tr-TR" altLang="tr-TR"/>
              <a:t>desteklemek</a:t>
            </a:r>
          </a:p>
          <a:p>
            <a:pPr eaLnBrk="1" hangingPunct="1">
              <a:buFontTx/>
              <a:buNone/>
            </a:pPr>
            <a:endParaRPr lang="tr-TR" alt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E147AC3-FE2F-4382-9965-0E3D2681E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Çocuklar grafik yaparken,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43B073F-EDC1-43A9-8C7B-6E20D32F6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0000"/>
                </a:solidFill>
              </a:rPr>
              <a:t>SAYMA</a:t>
            </a:r>
          </a:p>
          <a:p>
            <a:pPr eaLnBrk="1" hangingPunct="1"/>
            <a:r>
              <a:rPr lang="tr-TR" altLang="tr-TR">
                <a:solidFill>
                  <a:srgbClr val="0070C0"/>
                </a:solidFill>
              </a:rPr>
              <a:t>KARŞILAŞTIRMA</a:t>
            </a:r>
          </a:p>
          <a:p>
            <a:pPr eaLnBrk="1" hangingPunct="1"/>
            <a:r>
              <a:rPr lang="tr-TR" altLang="tr-TR">
                <a:solidFill>
                  <a:srgbClr val="00B050"/>
                </a:solidFill>
              </a:rPr>
              <a:t>EŞLEME</a:t>
            </a:r>
          </a:p>
          <a:p>
            <a:pPr eaLnBrk="1" hangingPunct="1"/>
            <a:r>
              <a:rPr lang="tr-TR" altLang="tr-TR"/>
              <a:t>GRUPLANDIRMA</a:t>
            </a:r>
          </a:p>
          <a:p>
            <a:pPr eaLnBrk="1" hangingPunct="1"/>
            <a:r>
              <a:rPr lang="tr-TR" altLang="tr-TR">
                <a:solidFill>
                  <a:srgbClr val="FFC000"/>
                </a:solidFill>
              </a:rPr>
              <a:t>SIRALAMA</a:t>
            </a:r>
            <a:r>
              <a:rPr lang="tr-TR" altLang="tr-TR"/>
              <a:t>   </a:t>
            </a:r>
          </a:p>
          <a:p>
            <a:pPr eaLnBrk="1" hangingPunct="1">
              <a:buFontTx/>
              <a:buNone/>
            </a:pPr>
            <a:r>
              <a:rPr lang="tr-TR" altLang="tr-TR"/>
              <a:t>                                         yaparlar.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B510E411-ECE0-40B2-9B2F-7BD81545E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3505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b="1" dirty="0"/>
              <a:t>Bilişsel Gelişim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b="1" dirty="0"/>
              <a:t>Kazanım 20. Nesne/sembollerle grafik hazırlar.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b="1" dirty="0"/>
              <a:t>Göstergeleri</a:t>
            </a:r>
            <a:endParaRPr lang="tr-TR" altLang="tr-TR" sz="28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dirty="0"/>
              <a:t>Nesneleri kullanarak grafik oluşturur.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dirty="0"/>
              <a:t>Nesneleri sembollerle göstererek grafik oluşturur.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dirty="0"/>
              <a:t>Grafiği oluşturan nesneleri veya sembolleri sayar.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dirty="0"/>
              <a:t>Grafiği inceleyerek sonuçları açıklar.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8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C60E2C-E817-4B60-905E-A3E015469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Grafik çalışmalarında izlenecek aşamalar: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9C853A4-FF7C-4849-8930-22088B4B1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tr-TR" altLang="tr-TR" b="1"/>
              <a:t>Gerçek nesneleri </a:t>
            </a:r>
            <a:r>
              <a:rPr lang="tr-TR" altLang="tr-TR"/>
              <a:t>kullanma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altLang="tr-TR"/>
              <a:t>Nesne </a:t>
            </a:r>
            <a:r>
              <a:rPr lang="tr-TR" altLang="tr-TR" b="1"/>
              <a:t>resimleri</a:t>
            </a:r>
            <a:r>
              <a:rPr lang="tr-TR" altLang="tr-TR"/>
              <a:t> kullanma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altLang="tr-TR" b="1"/>
              <a:t>Semboller</a:t>
            </a:r>
            <a:r>
              <a:rPr lang="tr-TR" altLang="tr-TR"/>
              <a:t> kullanma</a:t>
            </a:r>
          </a:p>
          <a:p>
            <a:pPr marL="609600" indent="-609600" eaLnBrk="1" hangingPunct="1">
              <a:buFontTx/>
              <a:buAutoNum type="arabicPeriod"/>
            </a:pPr>
            <a:endParaRPr lang="tr-TR" alt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HPIM9354.JPG">
            <a:extLst>
              <a:ext uri="{FF2B5EF4-FFF2-40B4-BE49-F238E27FC236}">
                <a16:creationId xmlns:a16="http://schemas.microsoft.com/office/drawing/2014/main" id="{62EAAFAC-B169-4D13-8E9F-047CC356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913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:\HPIM9363.JPG">
            <a:extLst>
              <a:ext uri="{FF2B5EF4-FFF2-40B4-BE49-F238E27FC236}">
                <a16:creationId xmlns:a16="http://schemas.microsoft.com/office/drawing/2014/main" id="{2128BC0D-5424-4A28-A69C-FEA3B23C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2660650"/>
            <a:ext cx="5595937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HPIM9352.JPG">
            <a:extLst>
              <a:ext uri="{FF2B5EF4-FFF2-40B4-BE49-F238E27FC236}">
                <a16:creationId xmlns:a16="http://schemas.microsoft.com/office/drawing/2014/main" id="{BF68019C-58AD-4D0C-920F-CC6EACF1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E:\HPIM9353.JPG">
            <a:extLst>
              <a:ext uri="{FF2B5EF4-FFF2-40B4-BE49-F238E27FC236}">
                <a16:creationId xmlns:a16="http://schemas.microsoft.com/office/drawing/2014/main" id="{09D49AC6-058B-46EA-ACD9-FBFE13C9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051050"/>
            <a:ext cx="64087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453</Words>
  <Application>Microsoft Office PowerPoint</Application>
  <PresentationFormat>Ekran Gösterisi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Comic Sans MS</vt:lpstr>
      <vt:lpstr>Arial</vt:lpstr>
      <vt:lpstr>Calibri</vt:lpstr>
      <vt:lpstr>Varsayılan Tasarım</vt:lpstr>
      <vt:lpstr>OKUL ÖNCESİ DÖNEMDE</vt:lpstr>
      <vt:lpstr>PowerPoint Sunusu</vt:lpstr>
      <vt:lpstr>NCTM Veri Analizi Standartları</vt:lpstr>
      <vt:lpstr>Grafik Kullanımının Amaçları</vt:lpstr>
      <vt:lpstr>Çocuklar grafik yaparken,</vt:lpstr>
      <vt:lpstr>PowerPoint Sunusu</vt:lpstr>
      <vt:lpstr>Grafik çalışmalarında izlenecek aşamalar:</vt:lpstr>
      <vt:lpstr>PowerPoint Sunusu</vt:lpstr>
      <vt:lpstr>PowerPoint Sunusu</vt:lpstr>
      <vt:lpstr>PowerPoint Sunusu</vt:lpstr>
      <vt:lpstr>PowerPoint Sunusu</vt:lpstr>
      <vt:lpstr>PowerPoint Sunusu</vt:lpstr>
      <vt:lpstr>Bilişsel Gelişim  Kazanım 17: Neden sonuç ilişkisi kurar.</vt:lpstr>
      <vt:lpstr>PowerPoint Sunusu</vt:lpstr>
      <vt:lpstr>PowerPoint Sunusu</vt:lpstr>
      <vt:lpstr>PowerPoint Sunusu</vt:lpstr>
      <vt:lpstr>PowerPoint Sunusu</vt:lpstr>
      <vt:lpstr>PowerPoint Sunusu</vt:lpstr>
      <vt:lpstr>NCTM Olasılık Standartları</vt:lpstr>
      <vt:lpstr>PowerPoint Sunusu</vt:lpstr>
      <vt:lpstr>Bilişsel Gelişim</vt:lpstr>
      <vt:lpstr>Arının hangi renk çiçeğe konma olasılığı/şansı daha yüksek?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ÖNCESİ DÖNEMDE GRAFİK KULLANIMI</dc:title>
  <dc:creator>http://www.nedir.org</dc:creator>
  <cp:lastModifiedBy>mehmet genç</cp:lastModifiedBy>
  <cp:revision>78</cp:revision>
  <cp:lastPrinted>1601-01-01T00:00:00Z</cp:lastPrinted>
  <dcterms:created xsi:type="dcterms:W3CDTF">1601-01-01T00:00:00Z</dcterms:created>
  <dcterms:modified xsi:type="dcterms:W3CDTF">2018-10-30T08:51:42Z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