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FB4263-0C02-4A00-AD5A-BF645A7C0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B63FC-06F5-44FE-968C-2965DD7129E2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57E18513-DBDD-47E9-BEA3-6360A1E0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B70697-1BD9-462D-BC5A-A6392D56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52932-8F70-461A-A10B-78760E89F24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738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EF451C-43FA-4F79-86E1-BAE71DA6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01C6D-DD63-4E75-BB1E-F6C65067B93F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DEC3F6F3-0159-48DD-AE29-7FA73B55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E2860E-D171-4B5A-AED0-CC8104DB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AC26-31FE-4571-902B-0E0101567A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359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B47819-4692-4FCC-AE3B-B8B78830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C2771-02EE-4096-A45B-30AF5EA58CCB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5B6298FA-1CB6-4A2D-A771-43F01981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FA5160-9DFE-4B3E-8E6A-5BD5F571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91294-DA9F-42B7-A4A7-3C208DA974D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359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89575E-A65A-490B-9F18-0787B1FA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9E88E-1248-4F3E-879A-F7DCD470DDB6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1750B1A8-2C76-4515-A304-19F7807F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E7E3D4-7AE7-49E0-86EF-F49F00E8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C4056-BC92-4304-8879-5167B853C63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923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7D67A2-74D6-4085-ACE5-77151482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2B2871-2074-411B-BAA0-4754145DEBFE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FA734377-4E40-4B33-85A7-4C436BE1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013553-3CEC-41FE-BBEE-C6067564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2B3F3-43B1-4900-860E-7BC52E21F7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23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CF5A6FE9-DEBB-416D-8309-881F6B98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D88C6-4618-4B00-B5F1-9F1F6F220D3E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6" name="Altbilgi Yer Tutucusu 4">
            <a:extLst>
              <a:ext uri="{FF2B5EF4-FFF2-40B4-BE49-F238E27FC236}">
                <a16:creationId xmlns:a16="http://schemas.microsoft.com/office/drawing/2014/main" id="{8FE1E52C-EA74-42BB-A7AB-2E3A014F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792D3761-4630-45DA-AB35-EF067D91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BA1D-3734-4F04-876B-9C4C0B6424F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302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>
            <a:extLst>
              <a:ext uri="{FF2B5EF4-FFF2-40B4-BE49-F238E27FC236}">
                <a16:creationId xmlns:a16="http://schemas.microsoft.com/office/drawing/2014/main" id="{8D7DAD68-F6C2-4276-A68B-5D56DA3B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1C4355-A07B-4508-9E92-82F83E76BD30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8" name="Altbilgi Yer Tutucusu 4">
            <a:extLst>
              <a:ext uri="{FF2B5EF4-FFF2-40B4-BE49-F238E27FC236}">
                <a16:creationId xmlns:a16="http://schemas.microsoft.com/office/drawing/2014/main" id="{882DFE01-8204-4A0E-88D1-D2893197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>
            <a:extLst>
              <a:ext uri="{FF2B5EF4-FFF2-40B4-BE49-F238E27FC236}">
                <a16:creationId xmlns:a16="http://schemas.microsoft.com/office/drawing/2014/main" id="{642D5EE2-5285-4CBC-9B19-5D1E081D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27B0-4703-492A-B954-1584DCD8C58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0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>
            <a:extLst>
              <a:ext uri="{FF2B5EF4-FFF2-40B4-BE49-F238E27FC236}">
                <a16:creationId xmlns:a16="http://schemas.microsoft.com/office/drawing/2014/main" id="{6F4EE162-6572-4750-B818-C7DC49BC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F4F1A-00AB-4107-B3FB-14F8FDA6424F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4" name="Altbilgi Yer Tutucusu 4">
            <a:extLst>
              <a:ext uri="{FF2B5EF4-FFF2-40B4-BE49-F238E27FC236}">
                <a16:creationId xmlns:a16="http://schemas.microsoft.com/office/drawing/2014/main" id="{E0B5941A-6385-411A-A2C4-8A502C64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>
            <a:extLst>
              <a:ext uri="{FF2B5EF4-FFF2-40B4-BE49-F238E27FC236}">
                <a16:creationId xmlns:a16="http://schemas.microsoft.com/office/drawing/2014/main" id="{A4F21C68-2A83-4789-A492-AB86358C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6EF1B-D260-4546-8F96-489556C669E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8122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>
            <a:extLst>
              <a:ext uri="{FF2B5EF4-FFF2-40B4-BE49-F238E27FC236}">
                <a16:creationId xmlns:a16="http://schemas.microsoft.com/office/drawing/2014/main" id="{837C06D2-06BA-40CC-98F7-3881C88B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DE165-83B4-4DAC-87C6-C5720388ADE3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3" name="Altbilgi Yer Tutucusu 4">
            <a:extLst>
              <a:ext uri="{FF2B5EF4-FFF2-40B4-BE49-F238E27FC236}">
                <a16:creationId xmlns:a16="http://schemas.microsoft.com/office/drawing/2014/main" id="{09C5CADC-4E0C-493E-AF5F-F019B2F0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>
            <a:extLst>
              <a:ext uri="{FF2B5EF4-FFF2-40B4-BE49-F238E27FC236}">
                <a16:creationId xmlns:a16="http://schemas.microsoft.com/office/drawing/2014/main" id="{F56C90B1-0539-47EE-B818-AD1F648D8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7BB76-37CC-433E-8964-95674B654D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6188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10405CC1-395D-4D70-9839-E04B5648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565351-8A02-42D8-ACE6-BCE707C18CF0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6" name="Altbilgi Yer Tutucusu 4">
            <a:extLst>
              <a:ext uri="{FF2B5EF4-FFF2-40B4-BE49-F238E27FC236}">
                <a16:creationId xmlns:a16="http://schemas.microsoft.com/office/drawing/2014/main" id="{6894D3BA-F240-4C79-8C2E-A103886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CB8A0BA8-765B-4776-83D8-4D3C6E4D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6A9AC-97F1-4BBF-9C1C-F235AB057C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59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>
            <a:extLst>
              <a:ext uri="{FF2B5EF4-FFF2-40B4-BE49-F238E27FC236}">
                <a16:creationId xmlns:a16="http://schemas.microsoft.com/office/drawing/2014/main" id="{36D8CF6C-86DF-4DFD-82EF-42AC072A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D7CBC-D03B-47E4-9A92-01BD4187B293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6" name="Altbilgi Yer Tutucusu 4">
            <a:extLst>
              <a:ext uri="{FF2B5EF4-FFF2-40B4-BE49-F238E27FC236}">
                <a16:creationId xmlns:a16="http://schemas.microsoft.com/office/drawing/2014/main" id="{F1C4AB10-4530-4610-8A0B-F37BAFDA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C9BBBAFC-3677-4872-979E-ED70DB70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ABF02-92DB-4572-83D5-BDD01FED469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5119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>
            <a:extLst>
              <a:ext uri="{FF2B5EF4-FFF2-40B4-BE49-F238E27FC236}">
                <a16:creationId xmlns:a16="http://schemas.microsoft.com/office/drawing/2014/main" id="{4ABF1FBB-8488-476C-B0FB-9CA0154D38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Metin Yer Tutucusu 2">
            <a:extLst>
              <a:ext uri="{FF2B5EF4-FFF2-40B4-BE49-F238E27FC236}">
                <a16:creationId xmlns:a16="http://schemas.microsoft.com/office/drawing/2014/main" id="{06EBEDB2-BAAA-4AC2-BD2D-CDD8267D1A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B1E9A8-AFAE-4EBF-8271-A525AF295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24079787-6052-4B2F-84EB-B4673B4CFAD2}" type="datetimeFigureOut">
              <a:rPr lang="tr-TR" altLang="tr-TR"/>
              <a:pPr/>
              <a:t>30.10.2018</a:t>
            </a:fld>
            <a:endParaRPr lang="tr-TR" altLang="tr-TR"/>
          </a:p>
        </p:txBody>
      </p:sp>
      <p:sp>
        <p:nvSpPr>
          <p:cNvPr id="5" name="Altbilgi Yer Tutucusu 4">
            <a:extLst>
              <a:ext uri="{FF2B5EF4-FFF2-40B4-BE49-F238E27FC236}">
                <a16:creationId xmlns:a16="http://schemas.microsoft.com/office/drawing/2014/main" id="{F8089F2C-1E7F-416C-B62A-B1E08CFA5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AF860F-41D3-45BB-A890-CE5E517C2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2C1CEAC-9E10-4DD7-AE21-593DDF57CAB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Başlık 1">
            <a:extLst>
              <a:ext uri="{FF2B5EF4-FFF2-40B4-BE49-F238E27FC236}">
                <a16:creationId xmlns:a16="http://schemas.microsoft.com/office/drawing/2014/main" id="{8D6B818C-60AB-402F-BB43-7BC8BF4F4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Tablo &amp; Grafik</a:t>
            </a:r>
          </a:p>
        </p:txBody>
      </p:sp>
      <p:sp>
        <p:nvSpPr>
          <p:cNvPr id="13314" name="Alt Başlık 2">
            <a:extLst>
              <a:ext uri="{FF2B5EF4-FFF2-40B4-BE49-F238E27FC236}">
                <a16:creationId xmlns:a16="http://schemas.microsoft.com/office/drawing/2014/main" id="{6417672B-B1CC-41A2-99F7-B5AB7DC86A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rgbClr val="898989"/>
                </a:solidFill>
              </a:rPr>
              <a:t>Yapım Yöntemleri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Metin kutusu 2">
            <a:extLst>
              <a:ext uri="{FF2B5EF4-FFF2-40B4-BE49-F238E27FC236}">
                <a16:creationId xmlns:a16="http://schemas.microsoft.com/office/drawing/2014/main" id="{1F6726E9-B0EA-45BF-8BC7-7D87FFF38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76250"/>
            <a:ext cx="755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PASTA (DAİRE DİLİMİ )GRAFİĞİ</a:t>
            </a:r>
          </a:p>
        </p:txBody>
      </p:sp>
      <p:sp>
        <p:nvSpPr>
          <p:cNvPr id="22530" name="Metin kutusu 3">
            <a:extLst>
              <a:ext uri="{FF2B5EF4-FFF2-40B4-BE49-F238E27FC236}">
                <a16:creationId xmlns:a16="http://schemas.microsoft.com/office/drawing/2014/main" id="{811C9984-5546-4BEF-AFDE-BA7EF4814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052513"/>
            <a:ext cx="792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İncelenen olayın yüzde ve oranlar ile gösteriminde kullanılır.</a:t>
            </a:r>
          </a:p>
        </p:txBody>
      </p:sp>
      <p:graphicFrame>
        <p:nvGraphicFramePr>
          <p:cNvPr id="22531" name="Grafik 4">
            <a:extLst>
              <a:ext uri="{FF2B5EF4-FFF2-40B4-BE49-F238E27FC236}">
                <a16:creationId xmlns:a16="http://schemas.microsoft.com/office/drawing/2014/main" id="{7EFFDEBF-B641-404E-A9DD-39FEFEEAE2B3}"/>
              </a:ext>
            </a:extLst>
          </p:cNvPr>
          <p:cNvGraphicFramePr>
            <a:graphicFrameLocks/>
          </p:cNvGraphicFramePr>
          <p:nvPr/>
        </p:nvGraphicFramePr>
        <p:xfrm>
          <a:off x="3944938" y="2082800"/>
          <a:ext cx="5141912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r:id="rId3" imgW="5145470" imgH="3554276" progId="Excel.Chart.8">
                  <p:embed/>
                </p:oleObj>
              </mc:Choice>
              <mc:Fallback>
                <p:oleObj r:id="rId3" imgW="5145470" imgH="3554276" progId="Excel.Chart.8">
                  <p:embed/>
                  <p:pic>
                    <p:nvPicPr>
                      <p:cNvPr id="0" name="Grafik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082800"/>
                        <a:ext cx="5141912" cy="355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Nesne 5">
            <a:extLst>
              <a:ext uri="{FF2B5EF4-FFF2-40B4-BE49-F238E27FC236}">
                <a16:creationId xmlns:a16="http://schemas.microsoft.com/office/drawing/2014/main" id="{6B2FFC5F-21B3-46FA-A863-FFD0FD83F2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2565400"/>
          <a:ext cx="3470275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Çalışma Sayfası" r:id="rId5" imgW="2362200" imgH="1574800" progId="Excel.Sheet.12">
                  <p:embed/>
                </p:oleObj>
              </mc:Choice>
              <mc:Fallback>
                <p:oleObj name="Çalışma Sayfası" r:id="rId5" imgW="2362200" imgH="1574800" progId="Excel.Sheet.12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565400"/>
                        <a:ext cx="3470275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Metin kutusu 6">
            <a:extLst>
              <a:ext uri="{FF2B5EF4-FFF2-40B4-BE49-F238E27FC236}">
                <a16:creationId xmlns:a16="http://schemas.microsoft.com/office/drawing/2014/main" id="{15F462E3-BC2D-4D90-8777-DC4829032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33131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Tablo. İşletmedeki sığır ırklarının dağılımı</a:t>
            </a:r>
            <a:endParaRPr lang="en-US" altLang="tr-TR" sz="1800"/>
          </a:p>
          <a:p>
            <a:pPr eaLnBrk="1" hangingPunct="1"/>
            <a:endParaRPr lang="tr-TR" altLang="tr-TR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Metin kutusu 3">
            <a:extLst>
              <a:ext uri="{FF2B5EF4-FFF2-40B4-BE49-F238E27FC236}">
                <a16:creationId xmlns:a16="http://schemas.microsoft.com/office/drawing/2014/main" id="{8BA52462-A544-44D1-B35E-2947DB211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935038"/>
            <a:ext cx="8837613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/>
              <a:t>Tablo, araştırma  sonucunda elde edilen bilgilerin sayısal olarak  </a:t>
            </a:r>
          </a:p>
          <a:p>
            <a:pPr eaLnBrk="1" hangingPunct="1"/>
            <a:r>
              <a:rPr lang="tr-TR" altLang="tr-TR"/>
              <a:t>anlaşılabilir bir nitelikte sunulmasını sağlayan bir araçtır.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Tabloda</a:t>
            </a:r>
            <a:r>
              <a:rPr lang="tr-TR" altLang="tr-TR"/>
              <a:t>  bulguların sunuluş biçimi; </a:t>
            </a:r>
          </a:p>
          <a:p>
            <a:pPr eaLnBrk="1" hangingPunct="1"/>
            <a:r>
              <a:rPr lang="tr-TR" altLang="tr-TR"/>
              <a:t>1. Çalışmanın amacına,</a:t>
            </a:r>
          </a:p>
          <a:p>
            <a:pPr eaLnBrk="1" hangingPunct="1"/>
            <a:r>
              <a:rPr lang="tr-TR" altLang="tr-TR"/>
              <a:t>2. Kullanılan istatistiksel yönteme</a:t>
            </a:r>
          </a:p>
          <a:p>
            <a:pPr eaLnBrk="1" hangingPunct="1"/>
            <a:r>
              <a:rPr lang="tr-TR" altLang="tr-TR"/>
              <a:t>3. Dikkat çekilmesi istenen  noktaya göre değişiklik gösterir.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>
                <a:solidFill>
                  <a:srgbClr val="C00000"/>
                </a:solidFill>
              </a:rPr>
              <a:t>Tablo yaparken dikkat edilmesi gereken noktalar</a:t>
            </a:r>
          </a:p>
          <a:p>
            <a:pPr eaLnBrk="1" hangingPunct="1"/>
            <a:endParaRPr lang="tr-TR" altLang="tr-TR" sz="180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1800"/>
              <a:t>Tablonun bir başlığı olmalıdır. Başlık kısa ve çalışmanın amacını belirtir nitelikte  olmalıdır.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1800"/>
              <a:t>Satır ve sütun başlıkları açık bir biçimde yazılmalıdır.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1800"/>
              <a:t>Satır ve sütunlarda gösterilen ölçekler ve birimler  gösterilmelidir (gr, gün, cm..)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1800"/>
              <a:t>Gerekli durumlarda sayı yanında yüzdeler de belirtilmelidir.</a:t>
            </a:r>
          </a:p>
          <a:p>
            <a:pPr eaLnBrk="1" hangingPunct="1"/>
            <a:endParaRPr lang="tr-TR" altLang="tr-TR" sz="1800"/>
          </a:p>
          <a:p>
            <a:pPr eaLnBrk="1" hangingPunct="1"/>
            <a:endParaRPr lang="tr-TR" altLang="tr-TR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C6FB1300-B779-47AE-9D50-D5FB58D0259A}"/>
              </a:ext>
            </a:extLst>
          </p:cNvPr>
          <p:cNvSpPr txBox="1"/>
          <p:nvPr/>
        </p:nvSpPr>
        <p:spPr>
          <a:xfrm>
            <a:off x="468313" y="115888"/>
            <a:ext cx="8207375" cy="1139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tr-TR" altLang="tr-TR" sz="3200">
                <a:solidFill>
                  <a:srgbClr val="000000"/>
                </a:solidFill>
              </a:rPr>
              <a:t>MARJİNAL TABLO</a:t>
            </a:r>
          </a:p>
          <a:p>
            <a:pPr eaLnBrk="1" hangingPunct="1"/>
            <a:endParaRPr lang="tr-TR" altLang="tr-TR" sz="1800">
              <a:solidFill>
                <a:srgbClr val="000000"/>
              </a:solidFill>
            </a:endParaRPr>
          </a:p>
          <a:p>
            <a:pPr eaLnBrk="1" hangingPunct="1"/>
            <a:r>
              <a:rPr lang="tr-TR" altLang="tr-TR" sz="1800">
                <a:solidFill>
                  <a:srgbClr val="000000"/>
                </a:solidFill>
              </a:rPr>
              <a:t>Araştırma kapsamında incelenen bir değişkenin gösterdiği dağılımı gösteren tablodur.</a:t>
            </a:r>
          </a:p>
        </p:txBody>
      </p:sp>
      <p:sp>
        <p:nvSpPr>
          <p:cNvPr id="15362" name="Metin kutusu 4">
            <a:extLst>
              <a:ext uri="{FF2B5EF4-FFF2-40B4-BE49-F238E27FC236}">
                <a16:creationId xmlns:a16="http://schemas.microsoft.com/office/drawing/2014/main" id="{9FBC0050-BF78-43E7-8821-75EDD94B8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4176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400"/>
              <a:t>Tablo 1. Bir işletmedeki sığır ırklarının dağılımı</a:t>
            </a:r>
          </a:p>
        </p:txBody>
      </p:sp>
      <p:graphicFrame>
        <p:nvGraphicFramePr>
          <p:cNvPr id="15363" name="Nesne 6">
            <a:extLst>
              <a:ext uri="{FF2B5EF4-FFF2-40B4-BE49-F238E27FC236}">
                <a16:creationId xmlns:a16="http://schemas.microsoft.com/office/drawing/2014/main" id="{DD771601-D7BC-417A-8B64-E0ACD84219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2205038"/>
          <a:ext cx="324167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Çalışma Sayfası" r:id="rId3" imgW="1854200" imgH="990600" progId="Excel.Sheet.12">
                  <p:embed/>
                </p:oleObj>
              </mc:Choice>
              <mc:Fallback>
                <p:oleObj name="Çalışma Sayfası" r:id="rId3" imgW="1854200" imgH="990600" progId="Excel.Sheet.12">
                  <p:embed/>
                  <p:pic>
                    <p:nvPicPr>
                      <p:cNvPr id="0" name="Nesn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205038"/>
                        <a:ext cx="3241675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Metin kutusu 7">
            <a:extLst>
              <a:ext uri="{FF2B5EF4-FFF2-40B4-BE49-F238E27FC236}">
                <a16:creationId xmlns:a16="http://schemas.microsoft.com/office/drawing/2014/main" id="{7D740B43-12B3-4974-9A9D-884F6AE1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738" y="1409700"/>
            <a:ext cx="3744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400"/>
              <a:t>Tablo 2. Bir işletmedeki buzağı doğum ağırlıklarının dağılımı</a:t>
            </a:r>
          </a:p>
        </p:txBody>
      </p:sp>
      <p:graphicFrame>
        <p:nvGraphicFramePr>
          <p:cNvPr id="15365" name="Nesne 9">
            <a:extLst>
              <a:ext uri="{FF2B5EF4-FFF2-40B4-BE49-F238E27FC236}">
                <a16:creationId xmlns:a16="http://schemas.microsoft.com/office/drawing/2014/main" id="{F17E92E4-39DE-4426-A0AA-6C6CD6BD7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1738" y="2070100"/>
          <a:ext cx="3314700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Çalışma Sayfası" r:id="rId5" imgW="2311400" imgH="1968500" progId="Excel.Sheet.12">
                  <p:embed/>
                </p:oleObj>
              </mc:Choice>
              <mc:Fallback>
                <p:oleObj name="Çalışma Sayfası" r:id="rId5" imgW="2311400" imgH="1968500" progId="Excel.Sheet.12">
                  <p:embed/>
                  <p:pic>
                    <p:nvPicPr>
                      <p:cNvPr id="0" name="Nesn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2070100"/>
                        <a:ext cx="3314700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05449EF-A31C-405A-876F-D837694DB975}"/>
              </a:ext>
            </a:extLst>
          </p:cNvPr>
          <p:cNvSpPr txBox="1"/>
          <p:nvPr/>
        </p:nvSpPr>
        <p:spPr>
          <a:xfrm>
            <a:off x="611188" y="433388"/>
            <a:ext cx="7921625" cy="522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tr-TR" altLang="tr-TR" sz="2800">
                <a:solidFill>
                  <a:srgbClr val="000000"/>
                </a:solidFill>
              </a:rPr>
              <a:t>ÇAPRAZ TABLO</a:t>
            </a:r>
          </a:p>
        </p:txBody>
      </p:sp>
      <p:sp>
        <p:nvSpPr>
          <p:cNvPr id="16386" name="Metin kutusu 2">
            <a:extLst>
              <a:ext uri="{FF2B5EF4-FFF2-40B4-BE49-F238E27FC236}">
                <a16:creationId xmlns:a16="http://schemas.microsoft.com/office/drawing/2014/main" id="{601A39FD-3DDE-41AB-8360-5D53BB870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92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İki veya daha fazla değişkenin birlikte incelendiği değişkenlerdir.</a:t>
            </a:r>
          </a:p>
        </p:txBody>
      </p:sp>
      <p:sp>
        <p:nvSpPr>
          <p:cNvPr id="16387" name="Metin kutusu 3">
            <a:extLst>
              <a:ext uri="{FF2B5EF4-FFF2-40B4-BE49-F238E27FC236}">
                <a16:creationId xmlns:a16="http://schemas.microsoft.com/office/drawing/2014/main" id="{AECB4EDA-351D-4E04-8957-AAFD6E3B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33600"/>
            <a:ext cx="799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Tablo. Yetiştiricilerin eğitim seviyesi ile kümes büyüklüğü arasındaki ilişki</a:t>
            </a:r>
          </a:p>
        </p:txBody>
      </p:sp>
      <p:graphicFrame>
        <p:nvGraphicFramePr>
          <p:cNvPr id="16388" name="Nesne 5">
            <a:extLst>
              <a:ext uri="{FF2B5EF4-FFF2-40B4-BE49-F238E27FC236}">
                <a16:creationId xmlns:a16="http://schemas.microsoft.com/office/drawing/2014/main" id="{785C2EF8-385E-4C32-8282-30A37CF825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2708275"/>
          <a:ext cx="6188075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Çalışma Sayfası" r:id="rId3" imgW="3581400" imgH="1384300" progId="Excel.Sheet.12">
                  <p:embed/>
                </p:oleObj>
              </mc:Choice>
              <mc:Fallback>
                <p:oleObj name="Çalışma Sayfası" r:id="rId3" imgW="3581400" imgH="1384300" progId="Excel.Sheet.12">
                  <p:embed/>
                  <p:pic>
                    <p:nvPicPr>
                      <p:cNvPr id="0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08275"/>
                        <a:ext cx="6188075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Metin kutusu 1">
            <a:extLst>
              <a:ext uri="{FF2B5EF4-FFF2-40B4-BE49-F238E27FC236}">
                <a16:creationId xmlns:a16="http://schemas.microsoft.com/office/drawing/2014/main" id="{88867BD6-D3E4-40D3-888F-B8F2822FE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33375"/>
            <a:ext cx="82089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3600"/>
              <a:t>Grafik: </a:t>
            </a:r>
          </a:p>
          <a:p>
            <a:pPr eaLnBrk="1" hangingPunct="1"/>
            <a:endParaRPr lang="tr-TR" altLang="tr-TR" sz="3600"/>
          </a:p>
          <a:p>
            <a:pPr eaLnBrk="1" hangingPunct="1"/>
            <a:r>
              <a:rPr lang="tr-TR" altLang="tr-TR"/>
              <a:t>Bulguların şekiller yardımı ile açık ve kolay biçimde sunulmasını sağlayan bir araçtır.</a:t>
            </a:r>
          </a:p>
        </p:txBody>
      </p:sp>
      <p:sp>
        <p:nvSpPr>
          <p:cNvPr id="17410" name="Metin kutusu 2">
            <a:extLst>
              <a:ext uri="{FF2B5EF4-FFF2-40B4-BE49-F238E27FC236}">
                <a16:creationId xmlns:a16="http://schemas.microsoft.com/office/drawing/2014/main" id="{19F431E5-248A-44D7-9D6A-17303EF0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71713"/>
            <a:ext cx="7777162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3200">
                <a:solidFill>
                  <a:srgbClr val="C00000"/>
                </a:solidFill>
              </a:rPr>
              <a:t>Grafik Yapımında dikkat edilecek noktalar:</a:t>
            </a:r>
          </a:p>
          <a:p>
            <a:pPr eaLnBrk="1" hangingPunct="1"/>
            <a:endParaRPr lang="tr-TR" altLang="tr-TR" sz="180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3200"/>
              <a:t>Grafiğin başlığı olmalıdır.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endParaRPr lang="tr-TR" altLang="tr-TR" sz="320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3200"/>
              <a:t>Eksenlerin neyi ifade ettiği belirtilmelidir.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endParaRPr lang="tr-TR" altLang="tr-TR" sz="3200"/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tr-TR" altLang="tr-TR" sz="3200"/>
              <a:t>Kullanılacak ölçekler veya birimler belirtilmelidir.</a:t>
            </a:r>
          </a:p>
          <a:p>
            <a:pPr eaLnBrk="1" hangingPunct="1"/>
            <a:endParaRPr lang="tr-TR" altLang="tr-TR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Metin kutusu 2">
            <a:extLst>
              <a:ext uri="{FF2B5EF4-FFF2-40B4-BE49-F238E27FC236}">
                <a16:creationId xmlns:a16="http://schemas.microsoft.com/office/drawing/2014/main" id="{FAC0C5F6-A0BC-4878-AB72-B45AB6C59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20713"/>
            <a:ext cx="7993062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tr-TR" altLang="tr-TR" sz="4000">
                <a:solidFill>
                  <a:srgbClr val="C00000"/>
                </a:solidFill>
              </a:rPr>
              <a:t>Grafik Tipleri</a:t>
            </a:r>
          </a:p>
          <a:p>
            <a:pPr eaLnBrk="1" hangingPunct="1"/>
            <a:endParaRPr lang="tr-TR" altLang="tr-TR" sz="18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600"/>
              <a:t>ÇUBUK GRAFİK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tr-TR" altLang="tr-TR" sz="36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600"/>
              <a:t>HİSTOGRAM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tr-TR" altLang="tr-TR" sz="36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600"/>
              <a:t>ÇİZGİ GRAFİK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tr-TR" altLang="tr-TR" sz="36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600"/>
              <a:t>PASTA (DAİRE DİLİMİ) GRAFİĞİ</a:t>
            </a:r>
          </a:p>
          <a:p>
            <a:pPr eaLnBrk="1" hangingPunct="1"/>
            <a:endParaRPr lang="tr-TR" altLang="tr-TR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Metin kutusu 1">
            <a:extLst>
              <a:ext uri="{FF2B5EF4-FFF2-40B4-BE49-F238E27FC236}">
                <a16:creationId xmlns:a16="http://schemas.microsoft.com/office/drawing/2014/main" id="{116E078A-FDAE-43DA-A885-564252821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04813"/>
            <a:ext cx="8137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ÇUBUK GRAFİĞİ</a:t>
            </a:r>
          </a:p>
        </p:txBody>
      </p:sp>
      <p:sp>
        <p:nvSpPr>
          <p:cNvPr id="19458" name="Metin kutusu 2">
            <a:extLst>
              <a:ext uri="{FF2B5EF4-FFF2-40B4-BE49-F238E27FC236}">
                <a16:creationId xmlns:a16="http://schemas.microsoft.com/office/drawing/2014/main" id="{D20C5790-80C3-4945-9316-D1E69459F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96975"/>
            <a:ext cx="7056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Frekansların ya da yüzdelerin grafikle gösteriminde kullanılır.</a:t>
            </a:r>
          </a:p>
        </p:txBody>
      </p:sp>
      <p:graphicFrame>
        <p:nvGraphicFramePr>
          <p:cNvPr id="19459" name="Nesne 3">
            <a:extLst>
              <a:ext uri="{FF2B5EF4-FFF2-40B4-BE49-F238E27FC236}">
                <a16:creationId xmlns:a16="http://schemas.microsoft.com/office/drawing/2014/main" id="{3E9AEAB4-4232-4E09-845B-D4F6586AD5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650" y="2060575"/>
          <a:ext cx="3233738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Çalışma Sayfası" r:id="rId3" imgW="2362200" imgH="1371600" progId="Excel.Sheet.12">
                  <p:embed/>
                </p:oleObj>
              </mc:Choice>
              <mc:Fallback>
                <p:oleObj name="Çalışma Sayfası" r:id="rId3" imgW="2362200" imgH="1371600" progId="Excel.Sheet.12">
                  <p:embed/>
                  <p:pic>
                    <p:nvPicPr>
                      <p:cNvPr id="0" name="Nesn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60575"/>
                        <a:ext cx="3233738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Grafik 4">
            <a:extLst>
              <a:ext uri="{FF2B5EF4-FFF2-40B4-BE49-F238E27FC236}">
                <a16:creationId xmlns:a16="http://schemas.microsoft.com/office/drawing/2014/main" id="{4F97D034-26AA-40D6-A23F-23545CEF9B28}"/>
              </a:ext>
            </a:extLst>
          </p:cNvPr>
          <p:cNvGraphicFramePr>
            <a:graphicFrameLocks/>
          </p:cNvGraphicFramePr>
          <p:nvPr/>
        </p:nvGraphicFramePr>
        <p:xfrm>
          <a:off x="4284663" y="1916113"/>
          <a:ext cx="4529137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r:id="rId5" imgW="4676037" imgH="2847079" progId="Excel.Chart.8">
                  <p:embed/>
                </p:oleObj>
              </mc:Choice>
              <mc:Fallback>
                <p:oleObj r:id="rId5" imgW="4676037" imgH="2847079" progId="Excel.Chart.8">
                  <p:embed/>
                  <p:pic>
                    <p:nvPicPr>
                      <p:cNvPr id="0" name="Grafik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916113"/>
                        <a:ext cx="4529137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Box 1">
            <a:extLst>
              <a:ext uri="{FF2B5EF4-FFF2-40B4-BE49-F238E27FC236}">
                <a16:creationId xmlns:a16="http://schemas.microsoft.com/office/drawing/2014/main" id="{B26E85F5-75BB-4A56-8957-3EE3CCF57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797425"/>
            <a:ext cx="32400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tr-TR" sz="1800"/>
              <a:t>Irklar</a:t>
            </a:r>
          </a:p>
        </p:txBody>
      </p:sp>
      <p:sp>
        <p:nvSpPr>
          <p:cNvPr id="19462" name="TextBox 2">
            <a:extLst>
              <a:ext uri="{FF2B5EF4-FFF2-40B4-BE49-F238E27FC236}">
                <a16:creationId xmlns:a16="http://schemas.microsoft.com/office/drawing/2014/main" id="{ECD4E30C-0449-43DB-A133-BE8C2797F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3141663"/>
            <a:ext cx="2873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tr-TR" sz="1200"/>
              <a:t>Say</a:t>
            </a:r>
            <a:r>
              <a:rPr lang="en-US" altLang="tr-TR" sz="1800"/>
              <a:t>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Metin kutusu 1">
            <a:extLst>
              <a:ext uri="{FF2B5EF4-FFF2-40B4-BE49-F238E27FC236}">
                <a16:creationId xmlns:a16="http://schemas.microsoft.com/office/drawing/2014/main" id="{50CF03FF-F899-496D-BA46-B994B9B5F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6192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HİSTOGRAM GRAFİĞİ</a:t>
            </a:r>
          </a:p>
        </p:txBody>
      </p:sp>
      <p:graphicFrame>
        <p:nvGraphicFramePr>
          <p:cNvPr id="20482" name="Nesne 2">
            <a:extLst>
              <a:ext uri="{FF2B5EF4-FFF2-40B4-BE49-F238E27FC236}">
                <a16:creationId xmlns:a16="http://schemas.microsoft.com/office/drawing/2014/main" id="{91AB9002-269F-42E3-A09C-2294B0B408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1412875"/>
          <a:ext cx="2805112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Çalışma Sayfası" r:id="rId3" imgW="2311400" imgH="1968500" progId="Excel.Sheet.12">
                  <p:embed/>
                </p:oleObj>
              </mc:Choice>
              <mc:Fallback>
                <p:oleObj name="Çalışma Sayfası" r:id="rId3" imgW="2311400" imgH="1968500" progId="Excel.Sheet.12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2875"/>
                        <a:ext cx="2805112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Grafik 4">
            <a:extLst>
              <a:ext uri="{FF2B5EF4-FFF2-40B4-BE49-F238E27FC236}">
                <a16:creationId xmlns:a16="http://schemas.microsoft.com/office/drawing/2014/main" id="{82962FAA-09FA-4488-B316-E451AC7A35F8}"/>
              </a:ext>
            </a:extLst>
          </p:cNvPr>
          <p:cNvGraphicFramePr>
            <a:graphicFrameLocks/>
          </p:cNvGraphicFramePr>
          <p:nvPr/>
        </p:nvGraphicFramePr>
        <p:xfrm>
          <a:off x="3944938" y="1290638"/>
          <a:ext cx="434975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r:id="rId5" imgW="4352921" imgH="3249450" progId="Excel.Chart.8">
                  <p:embed/>
                </p:oleObj>
              </mc:Choice>
              <mc:Fallback>
                <p:oleObj r:id="rId5" imgW="4352921" imgH="3249450" progId="Excel.Chart.8">
                  <p:embed/>
                  <p:pic>
                    <p:nvPicPr>
                      <p:cNvPr id="0" name="Grafik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1290638"/>
                        <a:ext cx="4349750" cy="325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Box 1">
            <a:extLst>
              <a:ext uri="{FF2B5EF4-FFF2-40B4-BE49-F238E27FC236}">
                <a16:creationId xmlns:a16="http://schemas.microsoft.com/office/drawing/2014/main" id="{DA538334-FA3A-4C21-AAD8-B9762D18A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492375"/>
            <a:ext cx="288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tr-TR" sz="1800"/>
              <a:t>Sayı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Metin kutusu 1">
            <a:extLst>
              <a:ext uri="{FF2B5EF4-FFF2-40B4-BE49-F238E27FC236}">
                <a16:creationId xmlns:a16="http://schemas.microsoft.com/office/drawing/2014/main" id="{3EF84A49-34EA-442C-84F0-14079190B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0713"/>
            <a:ext cx="72723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ÇİZGİ GRAFİĞİ</a:t>
            </a:r>
          </a:p>
          <a:p>
            <a:pPr eaLnBrk="1" hangingPunct="1"/>
            <a:endParaRPr lang="tr-TR" altLang="tr-TR" sz="1800"/>
          </a:p>
          <a:p>
            <a:pPr eaLnBrk="1" hangingPunct="1"/>
            <a:r>
              <a:rPr lang="tr-TR" altLang="tr-TR" sz="1800"/>
              <a:t>İncelenen değişkenin zamana göre değişiminin incelendiği çalışmalarda kullanılır.</a:t>
            </a:r>
          </a:p>
        </p:txBody>
      </p:sp>
      <p:graphicFrame>
        <p:nvGraphicFramePr>
          <p:cNvPr id="21506" name="Nesne 2">
            <a:extLst>
              <a:ext uri="{FF2B5EF4-FFF2-40B4-BE49-F238E27FC236}">
                <a16:creationId xmlns:a16="http://schemas.microsoft.com/office/drawing/2014/main" id="{B28AA62C-C2C5-4F2D-9AF3-72C7BD2ABB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6725" y="2852738"/>
          <a:ext cx="23447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Çalışma Sayfası" r:id="rId3" imgW="1854200" imgH="2324100" progId="Excel.Sheet.12">
                  <p:embed/>
                </p:oleObj>
              </mc:Choice>
              <mc:Fallback>
                <p:oleObj name="Çalışma Sayfası" r:id="rId3" imgW="1854200" imgH="2324100" progId="Excel.Sheet.12">
                  <p:embed/>
                  <p:pic>
                    <p:nvPicPr>
                      <p:cNvPr id="0" name="Nesn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852738"/>
                        <a:ext cx="2344738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Metin kutusu 3">
            <a:extLst>
              <a:ext uri="{FF2B5EF4-FFF2-40B4-BE49-F238E27FC236}">
                <a16:creationId xmlns:a16="http://schemas.microsoft.com/office/drawing/2014/main" id="{1749C930-3E0E-46D1-98AA-B173B9D6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060575"/>
            <a:ext cx="4103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tr-TR" altLang="tr-TR" sz="1800"/>
              <a:t>Tablo: Yıllara göre beyaz ve kırmızı et tüketimleri (x1000 ton)</a:t>
            </a:r>
          </a:p>
        </p:txBody>
      </p:sp>
      <p:graphicFrame>
        <p:nvGraphicFramePr>
          <p:cNvPr id="21508" name="Grafik 4">
            <a:extLst>
              <a:ext uri="{FF2B5EF4-FFF2-40B4-BE49-F238E27FC236}">
                <a16:creationId xmlns:a16="http://schemas.microsoft.com/office/drawing/2014/main" id="{8ADCC0E2-C8B0-4BFA-AAB6-A1B98C8142F5}"/>
              </a:ext>
            </a:extLst>
          </p:cNvPr>
          <p:cNvGraphicFramePr>
            <a:graphicFrameLocks/>
          </p:cNvGraphicFramePr>
          <p:nvPr/>
        </p:nvGraphicFramePr>
        <p:xfrm>
          <a:off x="3368675" y="2801938"/>
          <a:ext cx="46736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5" imgW="4669941" imgH="2840982" progId="Excel.Chart.8">
                  <p:embed/>
                </p:oleObj>
              </mc:Choice>
              <mc:Fallback>
                <p:oleObj r:id="rId5" imgW="4669941" imgH="2840982" progId="Excel.Chart.8">
                  <p:embed/>
                  <p:pic>
                    <p:nvPicPr>
                      <p:cNvPr id="0" name="Grafik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801938"/>
                        <a:ext cx="4673600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Box 1">
            <a:extLst>
              <a:ext uri="{FF2B5EF4-FFF2-40B4-BE49-F238E27FC236}">
                <a16:creationId xmlns:a16="http://schemas.microsoft.com/office/drawing/2014/main" id="{7EAD7D92-C1E6-4A55-A536-DE8CBDF5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661025"/>
            <a:ext cx="2519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tr-TR" sz="1800"/>
              <a:t>Yıllar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260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MS PGothic</vt:lpstr>
      <vt:lpstr>Arial</vt:lpstr>
      <vt:lpstr>Ofis Teması</vt:lpstr>
      <vt:lpstr>Çalışma Sayfası</vt:lpstr>
      <vt:lpstr>Microsoft Excel Grafiği</vt:lpstr>
      <vt:lpstr>Tablo &amp; Grafik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Tablo &amp; Grafik</dc:title>
  <dc:creator>http://www.nedir.org</dc:creator>
  <cp:lastModifiedBy>mehmet genç</cp:lastModifiedBy>
  <cp:revision>17</cp:revision>
  <dcterms:created xsi:type="dcterms:W3CDTF">2012-02-29T10:48:16Z</dcterms:created>
  <dcterms:modified xsi:type="dcterms:W3CDTF">2018-10-30T08:50:13Z</dcterms:modified>
</cp:coreProperties>
</file>