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88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70" r:id="rId26"/>
    <p:sldId id="286" r:id="rId27"/>
    <p:sldId id="287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1F677-4FE1-4DF2-878F-76149DB023A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C65EB83-4BE1-4252-9834-FFD6682BDCC4}">
      <dgm:prSet phldrT="[Metin]" custT="1"/>
      <dgm:spPr/>
      <dgm:t>
        <a:bodyPr/>
        <a:lstStyle/>
        <a:p>
          <a:r>
            <a:rPr lang="tr-TR" sz="3600" b="1" dirty="0" smtClean="0">
              <a:solidFill>
                <a:srgbClr val="7030A0"/>
              </a:solidFill>
            </a:rPr>
            <a:t>Ulaşım üzerinde Etkili Faktörler</a:t>
          </a:r>
          <a:endParaRPr lang="tr-TR" sz="3600" b="1" dirty="0">
            <a:solidFill>
              <a:srgbClr val="7030A0"/>
            </a:solidFill>
          </a:endParaRPr>
        </a:p>
      </dgm:t>
    </dgm:pt>
    <dgm:pt modelId="{300A4609-CE56-401D-8C88-523A8846FDA6}" type="parTrans" cxnId="{C2368DFD-ACF0-402E-950F-0AFCF57F8F46}">
      <dgm:prSet/>
      <dgm:spPr/>
      <dgm:t>
        <a:bodyPr/>
        <a:lstStyle/>
        <a:p>
          <a:endParaRPr lang="tr-TR"/>
        </a:p>
      </dgm:t>
    </dgm:pt>
    <dgm:pt modelId="{62A9C7C9-4315-490D-9DB5-DA3FA1CA4D7B}" type="sibTrans" cxnId="{C2368DFD-ACF0-402E-950F-0AFCF57F8F46}">
      <dgm:prSet/>
      <dgm:spPr/>
      <dgm:t>
        <a:bodyPr/>
        <a:lstStyle/>
        <a:p>
          <a:endParaRPr lang="tr-TR"/>
        </a:p>
      </dgm:t>
    </dgm:pt>
    <dgm:pt modelId="{5EC2B92F-6302-4F4A-9CB4-F9C38AF9CC72}">
      <dgm:prSet phldrT="[Metin]" custT="1"/>
      <dgm:spPr/>
      <dgm:t>
        <a:bodyPr/>
        <a:lstStyle/>
        <a:p>
          <a:r>
            <a:rPr lang="tr-TR" sz="2400" b="1" i="1" dirty="0" smtClean="0">
              <a:solidFill>
                <a:srgbClr val="FFC000"/>
              </a:solidFill>
            </a:rPr>
            <a:t>Doğal Faktörler</a:t>
          </a:r>
          <a:endParaRPr lang="tr-TR" sz="2400" b="1" i="1" dirty="0">
            <a:solidFill>
              <a:srgbClr val="FFC000"/>
            </a:solidFill>
          </a:endParaRPr>
        </a:p>
      </dgm:t>
    </dgm:pt>
    <dgm:pt modelId="{6CDD5679-7918-48A5-A737-FDE42B41FD7D}" type="parTrans" cxnId="{3DE4313A-4CBF-4016-ACC1-D5DCD084A847}">
      <dgm:prSet/>
      <dgm:spPr/>
      <dgm:t>
        <a:bodyPr/>
        <a:lstStyle/>
        <a:p>
          <a:endParaRPr lang="tr-TR"/>
        </a:p>
      </dgm:t>
    </dgm:pt>
    <dgm:pt modelId="{7A8E0194-102A-4C5B-A6B6-8109B009C0FF}" type="sibTrans" cxnId="{3DE4313A-4CBF-4016-ACC1-D5DCD084A847}">
      <dgm:prSet/>
      <dgm:spPr/>
      <dgm:t>
        <a:bodyPr/>
        <a:lstStyle/>
        <a:p>
          <a:endParaRPr lang="tr-TR"/>
        </a:p>
      </dgm:t>
    </dgm:pt>
    <dgm:pt modelId="{EE2A8D41-9660-4EF2-97E7-8D2521767405}">
      <dgm:prSet phldrT="[Metin]" custT="1"/>
      <dgm:spPr/>
      <dgm:t>
        <a:bodyPr/>
        <a:lstStyle/>
        <a:p>
          <a:r>
            <a:rPr lang="tr-TR" sz="2400" b="1" i="1" dirty="0" smtClean="0">
              <a:solidFill>
                <a:srgbClr val="00B0F0"/>
              </a:solidFill>
            </a:rPr>
            <a:t>Coğrafi Konum</a:t>
          </a:r>
          <a:endParaRPr lang="tr-TR" sz="2400" b="1" i="1" dirty="0">
            <a:solidFill>
              <a:srgbClr val="00B0F0"/>
            </a:solidFill>
          </a:endParaRPr>
        </a:p>
      </dgm:t>
    </dgm:pt>
    <dgm:pt modelId="{DB78A461-8764-456E-A60E-184E207BCAEA}" type="parTrans" cxnId="{944B7696-4A71-4598-A10E-791226757B4E}">
      <dgm:prSet/>
      <dgm:spPr/>
      <dgm:t>
        <a:bodyPr/>
        <a:lstStyle/>
        <a:p>
          <a:endParaRPr lang="tr-TR"/>
        </a:p>
      </dgm:t>
    </dgm:pt>
    <dgm:pt modelId="{A67B9BA6-5378-45A9-9AC5-1A49357FCCE8}" type="sibTrans" cxnId="{944B7696-4A71-4598-A10E-791226757B4E}">
      <dgm:prSet/>
      <dgm:spPr/>
      <dgm:t>
        <a:bodyPr/>
        <a:lstStyle/>
        <a:p>
          <a:endParaRPr lang="tr-TR"/>
        </a:p>
      </dgm:t>
    </dgm:pt>
    <dgm:pt modelId="{A2F62208-50D4-48C6-9EB0-177ED1F60BA3}">
      <dgm:prSet phldrT="[Metin]" custT="1"/>
      <dgm:spPr/>
      <dgm:t>
        <a:bodyPr/>
        <a:lstStyle/>
        <a:p>
          <a:r>
            <a:rPr lang="tr-TR" sz="2400" b="1" i="1" dirty="0" smtClean="0">
              <a:solidFill>
                <a:srgbClr val="00B0F0"/>
              </a:solidFill>
            </a:rPr>
            <a:t>Yüzey şekilleri</a:t>
          </a:r>
          <a:endParaRPr lang="tr-TR" sz="2400" b="1" i="1" dirty="0">
            <a:solidFill>
              <a:srgbClr val="00B0F0"/>
            </a:solidFill>
          </a:endParaRPr>
        </a:p>
      </dgm:t>
    </dgm:pt>
    <dgm:pt modelId="{EF19B903-F67B-4075-8ACD-F39B06A26385}" type="parTrans" cxnId="{4DB145B8-4048-49D9-AF4C-0E2ED1F67B54}">
      <dgm:prSet/>
      <dgm:spPr/>
      <dgm:t>
        <a:bodyPr/>
        <a:lstStyle/>
        <a:p>
          <a:endParaRPr lang="tr-TR"/>
        </a:p>
      </dgm:t>
    </dgm:pt>
    <dgm:pt modelId="{30AEB2B4-E159-47FF-9050-28E3E6158580}" type="sibTrans" cxnId="{4DB145B8-4048-49D9-AF4C-0E2ED1F67B54}">
      <dgm:prSet/>
      <dgm:spPr/>
      <dgm:t>
        <a:bodyPr/>
        <a:lstStyle/>
        <a:p>
          <a:endParaRPr lang="tr-TR"/>
        </a:p>
      </dgm:t>
    </dgm:pt>
    <dgm:pt modelId="{1E901454-565D-4B99-9E78-F738A15E5AD0}">
      <dgm:prSet phldrT="[Metin]" custT="1"/>
      <dgm:spPr/>
      <dgm:t>
        <a:bodyPr/>
        <a:lstStyle/>
        <a:p>
          <a:r>
            <a:rPr lang="tr-TR" sz="2400" b="1" dirty="0" smtClean="0">
              <a:solidFill>
                <a:srgbClr val="FFC000"/>
              </a:solidFill>
            </a:rPr>
            <a:t>Beşeri Ve Ekonomik Faktörler</a:t>
          </a:r>
          <a:endParaRPr lang="tr-TR" sz="2400" b="1" dirty="0">
            <a:solidFill>
              <a:srgbClr val="FFC000"/>
            </a:solidFill>
          </a:endParaRPr>
        </a:p>
      </dgm:t>
    </dgm:pt>
    <dgm:pt modelId="{792A0DDB-7037-4D8A-93B2-52CCA3391207}" type="parTrans" cxnId="{F5B81D06-F5C7-4A56-96AD-D5580BFBF29C}">
      <dgm:prSet/>
      <dgm:spPr/>
      <dgm:t>
        <a:bodyPr/>
        <a:lstStyle/>
        <a:p>
          <a:endParaRPr lang="tr-TR"/>
        </a:p>
      </dgm:t>
    </dgm:pt>
    <dgm:pt modelId="{5144C428-6D48-4F16-B969-D5CA5F211059}" type="sibTrans" cxnId="{F5B81D06-F5C7-4A56-96AD-D5580BFBF29C}">
      <dgm:prSet/>
      <dgm:spPr/>
      <dgm:t>
        <a:bodyPr/>
        <a:lstStyle/>
        <a:p>
          <a:endParaRPr lang="tr-TR"/>
        </a:p>
      </dgm:t>
    </dgm:pt>
    <dgm:pt modelId="{BA59718E-18DA-41F9-8345-8C03680FD1F2}">
      <dgm:prSet phldrT="[Metin]" custT="1"/>
      <dgm:spPr/>
      <dgm:t>
        <a:bodyPr/>
        <a:lstStyle/>
        <a:p>
          <a:r>
            <a:rPr lang="tr-TR" sz="2400" b="1" i="1" dirty="0" smtClean="0">
              <a:solidFill>
                <a:srgbClr val="92D050"/>
              </a:solidFill>
            </a:rPr>
            <a:t>Ekonomik </a:t>
          </a:r>
          <a:r>
            <a:rPr lang="tr-TR" sz="2400" b="1" dirty="0" smtClean="0">
              <a:solidFill>
                <a:srgbClr val="92D050"/>
              </a:solidFill>
            </a:rPr>
            <a:t>faaliyetler(Tarım,sanayi,turizm)</a:t>
          </a:r>
          <a:endParaRPr lang="tr-TR" sz="2400" b="1" dirty="0">
            <a:solidFill>
              <a:srgbClr val="92D050"/>
            </a:solidFill>
          </a:endParaRPr>
        </a:p>
      </dgm:t>
    </dgm:pt>
    <dgm:pt modelId="{18270F92-2992-4C30-8ACF-AB2107B367DE}" type="parTrans" cxnId="{8B3889B2-CF05-4906-ABE5-2C07176FFE6B}">
      <dgm:prSet/>
      <dgm:spPr/>
      <dgm:t>
        <a:bodyPr/>
        <a:lstStyle/>
        <a:p>
          <a:endParaRPr lang="tr-TR"/>
        </a:p>
      </dgm:t>
    </dgm:pt>
    <dgm:pt modelId="{B440CC08-1176-4F1C-950D-C9E983C87D86}" type="sibTrans" cxnId="{8B3889B2-CF05-4906-ABE5-2C07176FFE6B}">
      <dgm:prSet/>
      <dgm:spPr/>
      <dgm:t>
        <a:bodyPr/>
        <a:lstStyle/>
        <a:p>
          <a:endParaRPr lang="tr-TR"/>
        </a:p>
      </dgm:t>
    </dgm:pt>
    <dgm:pt modelId="{6CBD2EDD-1ED9-4D16-AE99-7AE37A918143}">
      <dgm:prSet phldrT="[Metin]" custT="1"/>
      <dgm:spPr/>
      <dgm:t>
        <a:bodyPr/>
        <a:lstStyle/>
        <a:p>
          <a:r>
            <a:rPr lang="tr-TR" sz="2400" b="1" i="1" dirty="0" smtClean="0">
              <a:solidFill>
                <a:srgbClr val="00B0F0"/>
              </a:solidFill>
            </a:rPr>
            <a:t>İklim</a:t>
          </a:r>
          <a:endParaRPr lang="tr-TR" sz="2400" b="1" i="1" dirty="0">
            <a:solidFill>
              <a:srgbClr val="00B0F0"/>
            </a:solidFill>
          </a:endParaRPr>
        </a:p>
      </dgm:t>
    </dgm:pt>
    <dgm:pt modelId="{E8CD685E-8A28-4821-9036-2C29B767FA1F}" type="parTrans" cxnId="{3B8BB054-BB7D-4382-8C4F-73036A50E48A}">
      <dgm:prSet/>
      <dgm:spPr/>
      <dgm:t>
        <a:bodyPr/>
        <a:lstStyle/>
        <a:p>
          <a:endParaRPr lang="tr-TR"/>
        </a:p>
      </dgm:t>
    </dgm:pt>
    <dgm:pt modelId="{5D8FBB3C-CEB2-4EEC-A0D5-44E68FC80304}" type="sibTrans" cxnId="{3B8BB054-BB7D-4382-8C4F-73036A50E48A}">
      <dgm:prSet/>
      <dgm:spPr/>
      <dgm:t>
        <a:bodyPr/>
        <a:lstStyle/>
        <a:p>
          <a:endParaRPr lang="tr-TR"/>
        </a:p>
      </dgm:t>
    </dgm:pt>
    <dgm:pt modelId="{3A0503A4-CBC0-4F14-892C-0E6ECD89DEB2}">
      <dgm:prSet phldrT="[Metin]" custT="1"/>
      <dgm:spPr/>
      <dgm:t>
        <a:bodyPr/>
        <a:lstStyle/>
        <a:p>
          <a:r>
            <a:rPr lang="tr-TR" sz="2400" b="1" i="1" dirty="0" smtClean="0">
              <a:solidFill>
                <a:srgbClr val="92D050"/>
              </a:solidFill>
            </a:rPr>
            <a:t>Teknolojik gelişmeler</a:t>
          </a:r>
          <a:endParaRPr lang="tr-TR" sz="2400" b="1" i="1" dirty="0">
            <a:solidFill>
              <a:srgbClr val="92D050"/>
            </a:solidFill>
          </a:endParaRPr>
        </a:p>
      </dgm:t>
    </dgm:pt>
    <dgm:pt modelId="{4FC15E59-1C60-4C61-896B-4045F01712A5}" type="parTrans" cxnId="{14949778-82DC-4791-BD10-D114A50B5379}">
      <dgm:prSet/>
      <dgm:spPr/>
      <dgm:t>
        <a:bodyPr/>
        <a:lstStyle/>
        <a:p>
          <a:endParaRPr lang="tr-TR"/>
        </a:p>
      </dgm:t>
    </dgm:pt>
    <dgm:pt modelId="{C97E3E2E-32DD-4CFD-9756-363E14DFB56A}" type="sibTrans" cxnId="{14949778-82DC-4791-BD10-D114A50B5379}">
      <dgm:prSet/>
      <dgm:spPr/>
      <dgm:t>
        <a:bodyPr/>
        <a:lstStyle/>
        <a:p>
          <a:endParaRPr lang="tr-TR"/>
        </a:p>
      </dgm:t>
    </dgm:pt>
    <dgm:pt modelId="{09D96047-7BD2-4466-BECC-2071500E20FF}">
      <dgm:prSet phldrT="[Metin]" custT="1"/>
      <dgm:spPr/>
      <dgm:t>
        <a:bodyPr/>
        <a:lstStyle/>
        <a:p>
          <a:r>
            <a:rPr lang="tr-TR" sz="2400" b="1" i="1" dirty="0" smtClean="0">
              <a:solidFill>
                <a:srgbClr val="92D050"/>
              </a:solidFill>
            </a:rPr>
            <a:t>İnsan</a:t>
          </a:r>
          <a:endParaRPr lang="tr-TR" sz="2400" b="1" i="1" dirty="0">
            <a:solidFill>
              <a:srgbClr val="92D050"/>
            </a:solidFill>
          </a:endParaRPr>
        </a:p>
      </dgm:t>
    </dgm:pt>
    <dgm:pt modelId="{A26263E6-92AE-457B-A4EA-02AFE66A15E4}" type="parTrans" cxnId="{550CE7C9-A58E-4F89-A269-2A2E38EC299B}">
      <dgm:prSet/>
      <dgm:spPr/>
      <dgm:t>
        <a:bodyPr/>
        <a:lstStyle/>
        <a:p>
          <a:endParaRPr lang="tr-TR"/>
        </a:p>
      </dgm:t>
    </dgm:pt>
    <dgm:pt modelId="{4031FCB9-0600-4C2C-B5EC-1179AB74FA74}" type="sibTrans" cxnId="{550CE7C9-A58E-4F89-A269-2A2E38EC299B}">
      <dgm:prSet/>
      <dgm:spPr/>
      <dgm:t>
        <a:bodyPr/>
        <a:lstStyle/>
        <a:p>
          <a:endParaRPr lang="tr-TR"/>
        </a:p>
      </dgm:t>
    </dgm:pt>
    <dgm:pt modelId="{A2C38EFD-E0D8-4CF8-BE6B-37C2B63ACED8}">
      <dgm:prSet phldrT="[Metin]" custT="1"/>
      <dgm:spPr/>
      <dgm:t>
        <a:bodyPr/>
        <a:lstStyle/>
        <a:p>
          <a:r>
            <a:rPr lang="tr-TR" sz="2400" b="1" i="1" dirty="0" smtClean="0">
              <a:solidFill>
                <a:srgbClr val="92D050"/>
              </a:solidFill>
            </a:rPr>
            <a:t>Sermaye</a:t>
          </a:r>
          <a:endParaRPr lang="tr-TR" sz="2400" b="1" i="1" dirty="0">
            <a:solidFill>
              <a:srgbClr val="92D050"/>
            </a:solidFill>
          </a:endParaRPr>
        </a:p>
      </dgm:t>
    </dgm:pt>
    <dgm:pt modelId="{D245F7DD-008E-4A8F-A9B0-C7A114161165}" type="parTrans" cxnId="{26BD0FD2-439E-44E0-8F9A-5E3F3AF77591}">
      <dgm:prSet/>
      <dgm:spPr/>
      <dgm:t>
        <a:bodyPr/>
        <a:lstStyle/>
        <a:p>
          <a:endParaRPr lang="tr-TR"/>
        </a:p>
      </dgm:t>
    </dgm:pt>
    <dgm:pt modelId="{E66E2197-CA4C-44D8-A9BB-AF2C928D2250}" type="sibTrans" cxnId="{26BD0FD2-439E-44E0-8F9A-5E3F3AF77591}">
      <dgm:prSet/>
      <dgm:spPr/>
      <dgm:t>
        <a:bodyPr/>
        <a:lstStyle/>
        <a:p>
          <a:endParaRPr lang="tr-TR"/>
        </a:p>
      </dgm:t>
    </dgm:pt>
    <dgm:pt modelId="{507657B3-D04D-43B1-84E4-BCD1C540073C}" type="pres">
      <dgm:prSet presAssocID="{57B1F677-4FE1-4DF2-878F-76149DB023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B4C7342-599E-40DA-875B-B2531B169DE3}" type="pres">
      <dgm:prSet presAssocID="{7C65EB83-4BE1-4252-9834-FFD6682BDCC4}" presName="hierRoot1" presStyleCnt="0">
        <dgm:presLayoutVars>
          <dgm:hierBranch val="init"/>
        </dgm:presLayoutVars>
      </dgm:prSet>
      <dgm:spPr/>
    </dgm:pt>
    <dgm:pt modelId="{5F69922F-6249-440F-9CED-A8DE97292CF9}" type="pres">
      <dgm:prSet presAssocID="{7C65EB83-4BE1-4252-9834-FFD6682BDCC4}" presName="rootComposite1" presStyleCnt="0"/>
      <dgm:spPr/>
    </dgm:pt>
    <dgm:pt modelId="{12D8D639-0B60-4B6C-B508-2A66985AC15C}" type="pres">
      <dgm:prSet presAssocID="{7C65EB83-4BE1-4252-9834-FFD6682BDCC4}" presName="rootText1" presStyleLbl="node0" presStyleIdx="0" presStyleCnt="1" custScaleX="57649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BEF707D-04C1-40AD-AF6B-2CEA7C73F127}" type="pres">
      <dgm:prSet presAssocID="{7C65EB83-4BE1-4252-9834-FFD6682BDCC4}" presName="rootConnector1" presStyleLbl="node1" presStyleIdx="0" presStyleCnt="0"/>
      <dgm:spPr/>
      <dgm:t>
        <a:bodyPr/>
        <a:lstStyle/>
        <a:p>
          <a:endParaRPr lang="tr-TR"/>
        </a:p>
      </dgm:t>
    </dgm:pt>
    <dgm:pt modelId="{6BF287BD-6F02-44B2-903B-B48921018B35}" type="pres">
      <dgm:prSet presAssocID="{7C65EB83-4BE1-4252-9834-FFD6682BDCC4}" presName="hierChild2" presStyleCnt="0"/>
      <dgm:spPr/>
    </dgm:pt>
    <dgm:pt modelId="{1671B64A-5843-45B2-B323-8AFD8AD94D86}" type="pres">
      <dgm:prSet presAssocID="{6CDD5679-7918-48A5-A737-FDE42B41FD7D}" presName="Name37" presStyleLbl="parChTrans1D2" presStyleIdx="0" presStyleCnt="2"/>
      <dgm:spPr/>
      <dgm:t>
        <a:bodyPr/>
        <a:lstStyle/>
        <a:p>
          <a:endParaRPr lang="tr-TR"/>
        </a:p>
      </dgm:t>
    </dgm:pt>
    <dgm:pt modelId="{FEF3024C-7591-4B49-9CE2-82D29C5819B1}" type="pres">
      <dgm:prSet presAssocID="{5EC2B92F-6302-4F4A-9CB4-F9C38AF9CC72}" presName="hierRoot2" presStyleCnt="0">
        <dgm:presLayoutVars>
          <dgm:hierBranch val="init"/>
        </dgm:presLayoutVars>
      </dgm:prSet>
      <dgm:spPr/>
    </dgm:pt>
    <dgm:pt modelId="{071BDC66-5F35-4B60-A210-D1D98BC01CF2}" type="pres">
      <dgm:prSet presAssocID="{5EC2B92F-6302-4F4A-9CB4-F9C38AF9CC72}" presName="rootComposite" presStyleCnt="0"/>
      <dgm:spPr/>
    </dgm:pt>
    <dgm:pt modelId="{0B07139A-828A-42CF-98D9-CA78C12ABEB5}" type="pres">
      <dgm:prSet presAssocID="{5EC2B92F-6302-4F4A-9CB4-F9C38AF9CC72}" presName="rootText" presStyleLbl="node2" presStyleIdx="0" presStyleCnt="2" custScaleX="24484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D56298D-847C-4445-B283-39D6EEEACC2A}" type="pres">
      <dgm:prSet presAssocID="{5EC2B92F-6302-4F4A-9CB4-F9C38AF9CC72}" presName="rootConnector" presStyleLbl="node2" presStyleIdx="0" presStyleCnt="2"/>
      <dgm:spPr/>
      <dgm:t>
        <a:bodyPr/>
        <a:lstStyle/>
        <a:p>
          <a:endParaRPr lang="tr-TR"/>
        </a:p>
      </dgm:t>
    </dgm:pt>
    <dgm:pt modelId="{E62393D6-2061-45A2-A8ED-448D223C97BF}" type="pres">
      <dgm:prSet presAssocID="{5EC2B92F-6302-4F4A-9CB4-F9C38AF9CC72}" presName="hierChild4" presStyleCnt="0"/>
      <dgm:spPr/>
    </dgm:pt>
    <dgm:pt modelId="{CA0CD812-D82A-4F5D-91FE-6924C4C2A53F}" type="pres">
      <dgm:prSet presAssocID="{DB78A461-8764-456E-A60E-184E207BCAEA}" presName="Name37" presStyleLbl="parChTrans1D3" presStyleIdx="0" presStyleCnt="7"/>
      <dgm:spPr/>
      <dgm:t>
        <a:bodyPr/>
        <a:lstStyle/>
        <a:p>
          <a:endParaRPr lang="tr-TR"/>
        </a:p>
      </dgm:t>
    </dgm:pt>
    <dgm:pt modelId="{B05494FC-772F-400F-BC32-0A02732664F4}" type="pres">
      <dgm:prSet presAssocID="{EE2A8D41-9660-4EF2-97E7-8D2521767405}" presName="hierRoot2" presStyleCnt="0">
        <dgm:presLayoutVars>
          <dgm:hierBranch val="init"/>
        </dgm:presLayoutVars>
      </dgm:prSet>
      <dgm:spPr/>
    </dgm:pt>
    <dgm:pt modelId="{CC71F2E8-1AE0-4411-AC76-B777B3E5ABDF}" type="pres">
      <dgm:prSet presAssocID="{EE2A8D41-9660-4EF2-97E7-8D2521767405}" presName="rootComposite" presStyleCnt="0"/>
      <dgm:spPr/>
    </dgm:pt>
    <dgm:pt modelId="{F3431CA2-E05B-40DA-9F72-B1C32D7056BE}" type="pres">
      <dgm:prSet presAssocID="{EE2A8D41-9660-4EF2-97E7-8D2521767405}" presName="rootText" presStyleLbl="node3" presStyleIdx="0" presStyleCnt="7" custScaleX="16381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6D59FDE-9C82-4969-9CE8-F3F4E091A34D}" type="pres">
      <dgm:prSet presAssocID="{EE2A8D41-9660-4EF2-97E7-8D2521767405}" presName="rootConnector" presStyleLbl="node3" presStyleIdx="0" presStyleCnt="7"/>
      <dgm:spPr/>
      <dgm:t>
        <a:bodyPr/>
        <a:lstStyle/>
        <a:p>
          <a:endParaRPr lang="tr-TR"/>
        </a:p>
      </dgm:t>
    </dgm:pt>
    <dgm:pt modelId="{F8252154-ABE8-435A-A0F1-DDB70DE61D4F}" type="pres">
      <dgm:prSet presAssocID="{EE2A8D41-9660-4EF2-97E7-8D2521767405}" presName="hierChild4" presStyleCnt="0"/>
      <dgm:spPr/>
    </dgm:pt>
    <dgm:pt modelId="{CB67F776-FB64-4868-A389-3DABCA603CA4}" type="pres">
      <dgm:prSet presAssocID="{EE2A8D41-9660-4EF2-97E7-8D2521767405}" presName="hierChild5" presStyleCnt="0"/>
      <dgm:spPr/>
    </dgm:pt>
    <dgm:pt modelId="{C40DD618-9C30-4E4A-B41D-94ABA828A428}" type="pres">
      <dgm:prSet presAssocID="{EF19B903-F67B-4075-8ACD-F39B06A26385}" presName="Name37" presStyleLbl="parChTrans1D3" presStyleIdx="1" presStyleCnt="7"/>
      <dgm:spPr/>
      <dgm:t>
        <a:bodyPr/>
        <a:lstStyle/>
        <a:p>
          <a:endParaRPr lang="tr-TR"/>
        </a:p>
      </dgm:t>
    </dgm:pt>
    <dgm:pt modelId="{78549678-821E-4C90-9153-10E8F36A05EB}" type="pres">
      <dgm:prSet presAssocID="{A2F62208-50D4-48C6-9EB0-177ED1F60BA3}" presName="hierRoot2" presStyleCnt="0">
        <dgm:presLayoutVars>
          <dgm:hierBranch val="init"/>
        </dgm:presLayoutVars>
      </dgm:prSet>
      <dgm:spPr/>
    </dgm:pt>
    <dgm:pt modelId="{37B9D3E9-425C-4B28-A23C-DF5267B94F41}" type="pres">
      <dgm:prSet presAssocID="{A2F62208-50D4-48C6-9EB0-177ED1F60BA3}" presName="rootComposite" presStyleCnt="0"/>
      <dgm:spPr/>
    </dgm:pt>
    <dgm:pt modelId="{4E14B1D2-FD45-4BB4-A953-6193F3697033}" type="pres">
      <dgm:prSet presAssocID="{A2F62208-50D4-48C6-9EB0-177ED1F60BA3}" presName="rootText" presStyleLbl="node3" presStyleIdx="1" presStyleCnt="7" custScaleX="15862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F7E7B3B-F9CD-4782-9148-337F0DF4129D}" type="pres">
      <dgm:prSet presAssocID="{A2F62208-50D4-48C6-9EB0-177ED1F60BA3}" presName="rootConnector" presStyleLbl="node3" presStyleIdx="1" presStyleCnt="7"/>
      <dgm:spPr/>
      <dgm:t>
        <a:bodyPr/>
        <a:lstStyle/>
        <a:p>
          <a:endParaRPr lang="tr-TR"/>
        </a:p>
      </dgm:t>
    </dgm:pt>
    <dgm:pt modelId="{71ADFD86-1F84-489A-9C32-086210085FC2}" type="pres">
      <dgm:prSet presAssocID="{A2F62208-50D4-48C6-9EB0-177ED1F60BA3}" presName="hierChild4" presStyleCnt="0"/>
      <dgm:spPr/>
    </dgm:pt>
    <dgm:pt modelId="{B550E8D1-1F23-4E89-BFC2-4A50FA0F6B47}" type="pres">
      <dgm:prSet presAssocID="{A2F62208-50D4-48C6-9EB0-177ED1F60BA3}" presName="hierChild5" presStyleCnt="0"/>
      <dgm:spPr/>
    </dgm:pt>
    <dgm:pt modelId="{11131E68-3D19-4C91-8D47-87284C3CE5BD}" type="pres">
      <dgm:prSet presAssocID="{E8CD685E-8A28-4821-9036-2C29B767FA1F}" presName="Name37" presStyleLbl="parChTrans1D3" presStyleIdx="2" presStyleCnt="7"/>
      <dgm:spPr/>
      <dgm:t>
        <a:bodyPr/>
        <a:lstStyle/>
        <a:p>
          <a:endParaRPr lang="tr-TR"/>
        </a:p>
      </dgm:t>
    </dgm:pt>
    <dgm:pt modelId="{A52FBC86-FABC-4310-862E-CB83BCFC598E}" type="pres">
      <dgm:prSet presAssocID="{6CBD2EDD-1ED9-4D16-AE99-7AE37A918143}" presName="hierRoot2" presStyleCnt="0">
        <dgm:presLayoutVars>
          <dgm:hierBranch val="init"/>
        </dgm:presLayoutVars>
      </dgm:prSet>
      <dgm:spPr/>
    </dgm:pt>
    <dgm:pt modelId="{9701F2D0-4AAF-4FF3-9202-40EBA29744EF}" type="pres">
      <dgm:prSet presAssocID="{6CBD2EDD-1ED9-4D16-AE99-7AE37A918143}" presName="rootComposite" presStyleCnt="0"/>
      <dgm:spPr/>
    </dgm:pt>
    <dgm:pt modelId="{86F9C8C1-DCC1-4D58-9256-2778E690F649}" type="pres">
      <dgm:prSet presAssocID="{6CBD2EDD-1ED9-4D16-AE99-7AE37A918143}" presName="rootText" presStyleLbl="node3" presStyleIdx="2" presStyleCnt="7" custScaleX="14887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6545B24-500E-445C-A7EC-D4B55D88E5D4}" type="pres">
      <dgm:prSet presAssocID="{6CBD2EDD-1ED9-4D16-AE99-7AE37A918143}" presName="rootConnector" presStyleLbl="node3" presStyleIdx="2" presStyleCnt="7"/>
      <dgm:spPr/>
      <dgm:t>
        <a:bodyPr/>
        <a:lstStyle/>
        <a:p>
          <a:endParaRPr lang="tr-TR"/>
        </a:p>
      </dgm:t>
    </dgm:pt>
    <dgm:pt modelId="{93EFAEA1-33C4-4E1D-B43A-24E3CD2375F7}" type="pres">
      <dgm:prSet presAssocID="{6CBD2EDD-1ED9-4D16-AE99-7AE37A918143}" presName="hierChild4" presStyleCnt="0"/>
      <dgm:spPr/>
    </dgm:pt>
    <dgm:pt modelId="{CACEAF41-71A2-4167-83C7-8B9B188E29A3}" type="pres">
      <dgm:prSet presAssocID="{6CBD2EDD-1ED9-4D16-AE99-7AE37A918143}" presName="hierChild5" presStyleCnt="0"/>
      <dgm:spPr/>
    </dgm:pt>
    <dgm:pt modelId="{6B661689-1884-4B28-86E7-C89AF6470C4B}" type="pres">
      <dgm:prSet presAssocID="{5EC2B92F-6302-4F4A-9CB4-F9C38AF9CC72}" presName="hierChild5" presStyleCnt="0"/>
      <dgm:spPr/>
    </dgm:pt>
    <dgm:pt modelId="{BE46F39E-CBCC-4013-8EE2-3FE21AD114F7}" type="pres">
      <dgm:prSet presAssocID="{792A0DDB-7037-4D8A-93B2-52CCA3391207}" presName="Name37" presStyleLbl="parChTrans1D2" presStyleIdx="1" presStyleCnt="2"/>
      <dgm:spPr/>
      <dgm:t>
        <a:bodyPr/>
        <a:lstStyle/>
        <a:p>
          <a:endParaRPr lang="tr-TR"/>
        </a:p>
      </dgm:t>
    </dgm:pt>
    <dgm:pt modelId="{1D85199D-3626-4067-88CE-8EF0727DD49B}" type="pres">
      <dgm:prSet presAssocID="{1E901454-565D-4B99-9E78-F738A15E5AD0}" presName="hierRoot2" presStyleCnt="0">
        <dgm:presLayoutVars>
          <dgm:hierBranch val="init"/>
        </dgm:presLayoutVars>
      </dgm:prSet>
      <dgm:spPr/>
    </dgm:pt>
    <dgm:pt modelId="{1628EFCA-7A18-45F2-A15D-799329070274}" type="pres">
      <dgm:prSet presAssocID="{1E901454-565D-4B99-9E78-F738A15E5AD0}" presName="rootComposite" presStyleCnt="0"/>
      <dgm:spPr/>
    </dgm:pt>
    <dgm:pt modelId="{789B88BC-9E7F-4ECB-ADB1-3D900A1F70E1}" type="pres">
      <dgm:prSet presAssocID="{1E901454-565D-4B99-9E78-F738A15E5AD0}" presName="rootText" presStyleLbl="node2" presStyleIdx="1" presStyleCnt="2" custScaleX="27156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753F845-4DCC-4C25-9097-6EFE77F5BAC2}" type="pres">
      <dgm:prSet presAssocID="{1E901454-565D-4B99-9E78-F738A15E5AD0}" presName="rootConnector" presStyleLbl="node2" presStyleIdx="1" presStyleCnt="2"/>
      <dgm:spPr/>
      <dgm:t>
        <a:bodyPr/>
        <a:lstStyle/>
        <a:p>
          <a:endParaRPr lang="tr-TR"/>
        </a:p>
      </dgm:t>
    </dgm:pt>
    <dgm:pt modelId="{BE242CC3-B465-42F0-85F0-02552D369090}" type="pres">
      <dgm:prSet presAssocID="{1E901454-565D-4B99-9E78-F738A15E5AD0}" presName="hierChild4" presStyleCnt="0"/>
      <dgm:spPr/>
    </dgm:pt>
    <dgm:pt modelId="{EE322868-8E78-4635-95A5-4FCC871C57C4}" type="pres">
      <dgm:prSet presAssocID="{18270F92-2992-4C30-8ACF-AB2107B367DE}" presName="Name37" presStyleLbl="parChTrans1D3" presStyleIdx="3" presStyleCnt="7"/>
      <dgm:spPr/>
      <dgm:t>
        <a:bodyPr/>
        <a:lstStyle/>
        <a:p>
          <a:endParaRPr lang="tr-TR"/>
        </a:p>
      </dgm:t>
    </dgm:pt>
    <dgm:pt modelId="{1823D6A1-005B-4608-BBD4-1F71458F34E1}" type="pres">
      <dgm:prSet presAssocID="{BA59718E-18DA-41F9-8345-8C03680FD1F2}" presName="hierRoot2" presStyleCnt="0">
        <dgm:presLayoutVars>
          <dgm:hierBranch val="init"/>
        </dgm:presLayoutVars>
      </dgm:prSet>
      <dgm:spPr/>
    </dgm:pt>
    <dgm:pt modelId="{5E5DB5A9-1D1E-476F-80B7-FA5BEF02F49E}" type="pres">
      <dgm:prSet presAssocID="{BA59718E-18DA-41F9-8345-8C03680FD1F2}" presName="rootComposite" presStyleCnt="0"/>
      <dgm:spPr/>
    </dgm:pt>
    <dgm:pt modelId="{1A64381F-C6B7-45E9-88B7-4BA81E0EFC78}" type="pres">
      <dgm:prSet presAssocID="{BA59718E-18DA-41F9-8345-8C03680FD1F2}" presName="rootText" presStyleLbl="node3" presStyleIdx="3" presStyleCnt="7" custScaleX="224319" custScaleY="14135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4C20200-03D7-4039-ACD4-E43C20F97E61}" type="pres">
      <dgm:prSet presAssocID="{BA59718E-18DA-41F9-8345-8C03680FD1F2}" presName="rootConnector" presStyleLbl="node3" presStyleIdx="3" presStyleCnt="7"/>
      <dgm:spPr/>
      <dgm:t>
        <a:bodyPr/>
        <a:lstStyle/>
        <a:p>
          <a:endParaRPr lang="tr-TR"/>
        </a:p>
      </dgm:t>
    </dgm:pt>
    <dgm:pt modelId="{64C8916C-E04A-49D7-844B-FADFA5D66AE2}" type="pres">
      <dgm:prSet presAssocID="{BA59718E-18DA-41F9-8345-8C03680FD1F2}" presName="hierChild4" presStyleCnt="0"/>
      <dgm:spPr/>
    </dgm:pt>
    <dgm:pt modelId="{E38B3B62-770F-4A66-92A1-BE3E9D81E40F}" type="pres">
      <dgm:prSet presAssocID="{BA59718E-18DA-41F9-8345-8C03680FD1F2}" presName="hierChild5" presStyleCnt="0"/>
      <dgm:spPr/>
    </dgm:pt>
    <dgm:pt modelId="{5C43760A-FFF9-49A5-8BEF-675C11B1B2F6}" type="pres">
      <dgm:prSet presAssocID="{4FC15E59-1C60-4C61-896B-4045F01712A5}" presName="Name37" presStyleLbl="parChTrans1D3" presStyleIdx="4" presStyleCnt="7"/>
      <dgm:spPr/>
      <dgm:t>
        <a:bodyPr/>
        <a:lstStyle/>
        <a:p>
          <a:endParaRPr lang="tr-TR"/>
        </a:p>
      </dgm:t>
    </dgm:pt>
    <dgm:pt modelId="{92181545-A480-4C3B-BDA5-FC331D3999E2}" type="pres">
      <dgm:prSet presAssocID="{3A0503A4-CBC0-4F14-892C-0E6ECD89DEB2}" presName="hierRoot2" presStyleCnt="0">
        <dgm:presLayoutVars>
          <dgm:hierBranch val="init"/>
        </dgm:presLayoutVars>
      </dgm:prSet>
      <dgm:spPr/>
    </dgm:pt>
    <dgm:pt modelId="{52A740B3-DBCA-441B-A540-33E40CCA7DA8}" type="pres">
      <dgm:prSet presAssocID="{3A0503A4-CBC0-4F14-892C-0E6ECD89DEB2}" presName="rootComposite" presStyleCnt="0"/>
      <dgm:spPr/>
    </dgm:pt>
    <dgm:pt modelId="{D1308872-EF52-45FE-957B-F78D41E8D6C8}" type="pres">
      <dgm:prSet presAssocID="{3A0503A4-CBC0-4F14-892C-0E6ECD89DEB2}" presName="rootText" presStyleLbl="node3" presStyleIdx="4" presStyleCnt="7" custScaleX="16094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7FA4553-B4BA-4E4C-9D30-9F2A5AD36A85}" type="pres">
      <dgm:prSet presAssocID="{3A0503A4-CBC0-4F14-892C-0E6ECD89DEB2}" presName="rootConnector" presStyleLbl="node3" presStyleIdx="4" presStyleCnt="7"/>
      <dgm:spPr/>
      <dgm:t>
        <a:bodyPr/>
        <a:lstStyle/>
        <a:p>
          <a:endParaRPr lang="tr-TR"/>
        </a:p>
      </dgm:t>
    </dgm:pt>
    <dgm:pt modelId="{8C458A3B-6C4D-4606-A465-41F9CDEC7F15}" type="pres">
      <dgm:prSet presAssocID="{3A0503A4-CBC0-4F14-892C-0E6ECD89DEB2}" presName="hierChild4" presStyleCnt="0"/>
      <dgm:spPr/>
    </dgm:pt>
    <dgm:pt modelId="{4DC58864-64CA-4F7E-B682-B704E83DF8D8}" type="pres">
      <dgm:prSet presAssocID="{3A0503A4-CBC0-4F14-892C-0E6ECD89DEB2}" presName="hierChild5" presStyleCnt="0"/>
      <dgm:spPr/>
    </dgm:pt>
    <dgm:pt modelId="{DC7F39BD-699D-45BD-B7F9-952A6DEA2508}" type="pres">
      <dgm:prSet presAssocID="{A26263E6-92AE-457B-A4EA-02AFE66A15E4}" presName="Name37" presStyleLbl="parChTrans1D3" presStyleIdx="5" presStyleCnt="7"/>
      <dgm:spPr/>
      <dgm:t>
        <a:bodyPr/>
        <a:lstStyle/>
        <a:p>
          <a:endParaRPr lang="tr-TR"/>
        </a:p>
      </dgm:t>
    </dgm:pt>
    <dgm:pt modelId="{82C4B8EF-C2C6-4772-A4EE-FE685B50D249}" type="pres">
      <dgm:prSet presAssocID="{09D96047-7BD2-4466-BECC-2071500E20FF}" presName="hierRoot2" presStyleCnt="0">
        <dgm:presLayoutVars>
          <dgm:hierBranch val="init"/>
        </dgm:presLayoutVars>
      </dgm:prSet>
      <dgm:spPr/>
    </dgm:pt>
    <dgm:pt modelId="{3D24AEC4-C0A3-42F4-A92E-1CC5C0DCA906}" type="pres">
      <dgm:prSet presAssocID="{09D96047-7BD2-4466-BECC-2071500E20FF}" presName="rootComposite" presStyleCnt="0"/>
      <dgm:spPr/>
    </dgm:pt>
    <dgm:pt modelId="{5DCE3B06-8DE5-49B1-8AE1-4632E096EBB9}" type="pres">
      <dgm:prSet presAssocID="{09D96047-7BD2-4466-BECC-2071500E20FF}" presName="rootText" presStyleLbl="node3" presStyleIdx="5" presStyleCnt="7" custScaleX="16094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30BA835-B8A7-43BE-AA75-C4FE22997A9C}" type="pres">
      <dgm:prSet presAssocID="{09D96047-7BD2-4466-BECC-2071500E20FF}" presName="rootConnector" presStyleLbl="node3" presStyleIdx="5" presStyleCnt="7"/>
      <dgm:spPr/>
      <dgm:t>
        <a:bodyPr/>
        <a:lstStyle/>
        <a:p>
          <a:endParaRPr lang="tr-TR"/>
        </a:p>
      </dgm:t>
    </dgm:pt>
    <dgm:pt modelId="{6DB16398-73D7-4451-B4A2-D3873DD07EF9}" type="pres">
      <dgm:prSet presAssocID="{09D96047-7BD2-4466-BECC-2071500E20FF}" presName="hierChild4" presStyleCnt="0"/>
      <dgm:spPr/>
    </dgm:pt>
    <dgm:pt modelId="{9C050F08-D5EE-4DB3-AED0-C10857CA780D}" type="pres">
      <dgm:prSet presAssocID="{09D96047-7BD2-4466-BECC-2071500E20FF}" presName="hierChild5" presStyleCnt="0"/>
      <dgm:spPr/>
    </dgm:pt>
    <dgm:pt modelId="{70257431-6C48-4141-8D64-FD5BCDDE9516}" type="pres">
      <dgm:prSet presAssocID="{D245F7DD-008E-4A8F-A9B0-C7A114161165}" presName="Name37" presStyleLbl="parChTrans1D3" presStyleIdx="6" presStyleCnt="7"/>
      <dgm:spPr/>
      <dgm:t>
        <a:bodyPr/>
        <a:lstStyle/>
        <a:p>
          <a:endParaRPr lang="tr-TR"/>
        </a:p>
      </dgm:t>
    </dgm:pt>
    <dgm:pt modelId="{1F4366ED-0EB9-4188-A6C3-731518799DCB}" type="pres">
      <dgm:prSet presAssocID="{A2C38EFD-E0D8-4CF8-BE6B-37C2B63ACED8}" presName="hierRoot2" presStyleCnt="0">
        <dgm:presLayoutVars>
          <dgm:hierBranch val="init"/>
        </dgm:presLayoutVars>
      </dgm:prSet>
      <dgm:spPr/>
    </dgm:pt>
    <dgm:pt modelId="{E3B51AFE-A966-4965-9C88-724CD8C13417}" type="pres">
      <dgm:prSet presAssocID="{A2C38EFD-E0D8-4CF8-BE6B-37C2B63ACED8}" presName="rootComposite" presStyleCnt="0"/>
      <dgm:spPr/>
    </dgm:pt>
    <dgm:pt modelId="{BC383487-B207-40C2-9EE1-4C06DF779768}" type="pres">
      <dgm:prSet presAssocID="{A2C38EFD-E0D8-4CF8-BE6B-37C2B63ACED8}" presName="rootText" presStyleLbl="node3" presStyleIdx="6" presStyleCnt="7" custScaleX="16094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A4D122F-B814-4BAE-BF92-EC13403954F7}" type="pres">
      <dgm:prSet presAssocID="{A2C38EFD-E0D8-4CF8-BE6B-37C2B63ACED8}" presName="rootConnector" presStyleLbl="node3" presStyleIdx="6" presStyleCnt="7"/>
      <dgm:spPr/>
      <dgm:t>
        <a:bodyPr/>
        <a:lstStyle/>
        <a:p>
          <a:endParaRPr lang="tr-TR"/>
        </a:p>
      </dgm:t>
    </dgm:pt>
    <dgm:pt modelId="{791A6820-191A-4437-8828-332EEBC6775A}" type="pres">
      <dgm:prSet presAssocID="{A2C38EFD-E0D8-4CF8-BE6B-37C2B63ACED8}" presName="hierChild4" presStyleCnt="0"/>
      <dgm:spPr/>
    </dgm:pt>
    <dgm:pt modelId="{A7D6BBB1-0C06-4EE6-9682-7F4D05321733}" type="pres">
      <dgm:prSet presAssocID="{A2C38EFD-E0D8-4CF8-BE6B-37C2B63ACED8}" presName="hierChild5" presStyleCnt="0"/>
      <dgm:spPr/>
    </dgm:pt>
    <dgm:pt modelId="{E9D5973B-5344-42B4-82A2-4B1C9D00F64C}" type="pres">
      <dgm:prSet presAssocID="{1E901454-565D-4B99-9E78-F738A15E5AD0}" presName="hierChild5" presStyleCnt="0"/>
      <dgm:spPr/>
    </dgm:pt>
    <dgm:pt modelId="{D36BFD07-4B41-46A7-B9F6-75EF6B49D2A6}" type="pres">
      <dgm:prSet presAssocID="{7C65EB83-4BE1-4252-9834-FFD6682BDCC4}" presName="hierChild3" presStyleCnt="0"/>
      <dgm:spPr/>
    </dgm:pt>
  </dgm:ptLst>
  <dgm:cxnLst>
    <dgm:cxn modelId="{BF875550-8EEE-4907-87FC-789177B0417C}" type="presOf" srcId="{A2F62208-50D4-48C6-9EB0-177ED1F60BA3}" destId="{4E14B1D2-FD45-4BB4-A953-6193F3697033}" srcOrd="0" destOrd="0" presId="urn:microsoft.com/office/officeart/2005/8/layout/orgChart1"/>
    <dgm:cxn modelId="{F196C916-7890-4C4B-B49D-1BA86F636C44}" type="presOf" srcId="{3A0503A4-CBC0-4F14-892C-0E6ECD89DEB2}" destId="{D1308872-EF52-45FE-957B-F78D41E8D6C8}" srcOrd="0" destOrd="0" presId="urn:microsoft.com/office/officeart/2005/8/layout/orgChart1"/>
    <dgm:cxn modelId="{3B2138F7-2EFC-4C96-9C0C-4B8460996D21}" type="presOf" srcId="{5EC2B92F-6302-4F4A-9CB4-F9C38AF9CC72}" destId="{9D56298D-847C-4445-B283-39D6EEEACC2A}" srcOrd="1" destOrd="0" presId="urn:microsoft.com/office/officeart/2005/8/layout/orgChart1"/>
    <dgm:cxn modelId="{B95AB606-0AD2-480C-B841-3267E7F2E053}" type="presOf" srcId="{1E901454-565D-4B99-9E78-F738A15E5AD0}" destId="{1753F845-4DCC-4C25-9097-6EFE77F5BAC2}" srcOrd="1" destOrd="0" presId="urn:microsoft.com/office/officeart/2005/8/layout/orgChart1"/>
    <dgm:cxn modelId="{2D8BC145-2B3D-4C9C-A513-6B561581680B}" type="presOf" srcId="{EE2A8D41-9660-4EF2-97E7-8D2521767405}" destId="{86D59FDE-9C82-4969-9CE8-F3F4E091A34D}" srcOrd="1" destOrd="0" presId="urn:microsoft.com/office/officeart/2005/8/layout/orgChart1"/>
    <dgm:cxn modelId="{B4E3D1D7-B7FC-45B8-96C3-C96D304F909A}" type="presOf" srcId="{1E901454-565D-4B99-9E78-F738A15E5AD0}" destId="{789B88BC-9E7F-4ECB-ADB1-3D900A1F70E1}" srcOrd="0" destOrd="0" presId="urn:microsoft.com/office/officeart/2005/8/layout/orgChart1"/>
    <dgm:cxn modelId="{06270151-1D09-4716-865B-1D1E52C11175}" type="presOf" srcId="{A26263E6-92AE-457B-A4EA-02AFE66A15E4}" destId="{DC7F39BD-699D-45BD-B7F9-952A6DEA2508}" srcOrd="0" destOrd="0" presId="urn:microsoft.com/office/officeart/2005/8/layout/orgChart1"/>
    <dgm:cxn modelId="{34506F52-10C6-48A5-AA6A-73422C1B0C80}" type="presOf" srcId="{18270F92-2992-4C30-8ACF-AB2107B367DE}" destId="{EE322868-8E78-4635-95A5-4FCC871C57C4}" srcOrd="0" destOrd="0" presId="urn:microsoft.com/office/officeart/2005/8/layout/orgChart1"/>
    <dgm:cxn modelId="{A290E1DA-3FB1-420D-ABF5-92982B478A13}" type="presOf" srcId="{7C65EB83-4BE1-4252-9834-FFD6682BDCC4}" destId="{12D8D639-0B60-4B6C-B508-2A66985AC15C}" srcOrd="0" destOrd="0" presId="urn:microsoft.com/office/officeart/2005/8/layout/orgChart1"/>
    <dgm:cxn modelId="{C4563E2C-631D-4594-8A46-AA67CEA71463}" type="presOf" srcId="{D245F7DD-008E-4A8F-A9B0-C7A114161165}" destId="{70257431-6C48-4141-8D64-FD5BCDDE9516}" srcOrd="0" destOrd="0" presId="urn:microsoft.com/office/officeart/2005/8/layout/orgChart1"/>
    <dgm:cxn modelId="{26BD0FD2-439E-44E0-8F9A-5E3F3AF77591}" srcId="{1E901454-565D-4B99-9E78-F738A15E5AD0}" destId="{A2C38EFD-E0D8-4CF8-BE6B-37C2B63ACED8}" srcOrd="3" destOrd="0" parTransId="{D245F7DD-008E-4A8F-A9B0-C7A114161165}" sibTransId="{E66E2197-CA4C-44D8-A9BB-AF2C928D2250}"/>
    <dgm:cxn modelId="{BD176C8C-9234-4D67-AC9E-A5542AFBBB0A}" type="presOf" srcId="{EE2A8D41-9660-4EF2-97E7-8D2521767405}" destId="{F3431CA2-E05B-40DA-9F72-B1C32D7056BE}" srcOrd="0" destOrd="0" presId="urn:microsoft.com/office/officeart/2005/8/layout/orgChart1"/>
    <dgm:cxn modelId="{0F3B0A5A-AAB1-4448-8E15-0C7FE8C70F1D}" type="presOf" srcId="{7C65EB83-4BE1-4252-9834-FFD6682BDCC4}" destId="{CBEF707D-04C1-40AD-AF6B-2CEA7C73F127}" srcOrd="1" destOrd="0" presId="urn:microsoft.com/office/officeart/2005/8/layout/orgChart1"/>
    <dgm:cxn modelId="{2C3639FA-C940-4EAD-9592-7035DB9E5F2C}" type="presOf" srcId="{BA59718E-18DA-41F9-8345-8C03680FD1F2}" destId="{1A64381F-C6B7-45E9-88B7-4BA81E0EFC78}" srcOrd="0" destOrd="0" presId="urn:microsoft.com/office/officeart/2005/8/layout/orgChart1"/>
    <dgm:cxn modelId="{C2368DFD-ACF0-402E-950F-0AFCF57F8F46}" srcId="{57B1F677-4FE1-4DF2-878F-76149DB023AA}" destId="{7C65EB83-4BE1-4252-9834-FFD6682BDCC4}" srcOrd="0" destOrd="0" parTransId="{300A4609-CE56-401D-8C88-523A8846FDA6}" sibTransId="{62A9C7C9-4315-490D-9DB5-DA3FA1CA4D7B}"/>
    <dgm:cxn modelId="{A7E6ED1C-A814-4A78-BB93-53AF2C4CB2E9}" type="presOf" srcId="{09D96047-7BD2-4466-BECC-2071500E20FF}" destId="{530BA835-B8A7-43BE-AA75-C4FE22997A9C}" srcOrd="1" destOrd="0" presId="urn:microsoft.com/office/officeart/2005/8/layout/orgChart1"/>
    <dgm:cxn modelId="{3DE4313A-4CBF-4016-ACC1-D5DCD084A847}" srcId="{7C65EB83-4BE1-4252-9834-FFD6682BDCC4}" destId="{5EC2B92F-6302-4F4A-9CB4-F9C38AF9CC72}" srcOrd="0" destOrd="0" parTransId="{6CDD5679-7918-48A5-A737-FDE42B41FD7D}" sibTransId="{7A8E0194-102A-4C5B-A6B6-8109B009C0FF}"/>
    <dgm:cxn modelId="{550CE7C9-A58E-4F89-A269-2A2E38EC299B}" srcId="{1E901454-565D-4B99-9E78-F738A15E5AD0}" destId="{09D96047-7BD2-4466-BECC-2071500E20FF}" srcOrd="2" destOrd="0" parTransId="{A26263E6-92AE-457B-A4EA-02AFE66A15E4}" sibTransId="{4031FCB9-0600-4C2C-B5EC-1179AB74FA74}"/>
    <dgm:cxn modelId="{F5B81D06-F5C7-4A56-96AD-D5580BFBF29C}" srcId="{7C65EB83-4BE1-4252-9834-FFD6682BDCC4}" destId="{1E901454-565D-4B99-9E78-F738A15E5AD0}" srcOrd="1" destOrd="0" parTransId="{792A0DDB-7037-4D8A-93B2-52CCA3391207}" sibTransId="{5144C428-6D48-4F16-B969-D5CA5F211059}"/>
    <dgm:cxn modelId="{35BFB952-F37A-4E67-993E-98F94AB37577}" type="presOf" srcId="{EF19B903-F67B-4075-8ACD-F39B06A26385}" destId="{C40DD618-9C30-4E4A-B41D-94ABA828A428}" srcOrd="0" destOrd="0" presId="urn:microsoft.com/office/officeart/2005/8/layout/orgChart1"/>
    <dgm:cxn modelId="{F073E588-B651-41A9-971E-D11EF6CFCDB6}" type="presOf" srcId="{5EC2B92F-6302-4F4A-9CB4-F9C38AF9CC72}" destId="{0B07139A-828A-42CF-98D9-CA78C12ABEB5}" srcOrd="0" destOrd="0" presId="urn:microsoft.com/office/officeart/2005/8/layout/orgChart1"/>
    <dgm:cxn modelId="{8B3889B2-CF05-4906-ABE5-2C07176FFE6B}" srcId="{1E901454-565D-4B99-9E78-F738A15E5AD0}" destId="{BA59718E-18DA-41F9-8345-8C03680FD1F2}" srcOrd="0" destOrd="0" parTransId="{18270F92-2992-4C30-8ACF-AB2107B367DE}" sibTransId="{B440CC08-1176-4F1C-950D-C9E983C87D86}"/>
    <dgm:cxn modelId="{D8A1DC9B-A436-4A3D-BBB6-0BC2F5FA85C3}" type="presOf" srcId="{792A0DDB-7037-4D8A-93B2-52CCA3391207}" destId="{BE46F39E-CBCC-4013-8EE2-3FE21AD114F7}" srcOrd="0" destOrd="0" presId="urn:microsoft.com/office/officeart/2005/8/layout/orgChart1"/>
    <dgm:cxn modelId="{A8E65B57-E16A-40C9-ACD0-9B052CED6EA4}" type="presOf" srcId="{BA59718E-18DA-41F9-8345-8C03680FD1F2}" destId="{34C20200-03D7-4039-ACD4-E43C20F97E61}" srcOrd="1" destOrd="0" presId="urn:microsoft.com/office/officeart/2005/8/layout/orgChart1"/>
    <dgm:cxn modelId="{728D2C52-244D-4584-8EC9-D83D74C22691}" type="presOf" srcId="{09D96047-7BD2-4466-BECC-2071500E20FF}" destId="{5DCE3B06-8DE5-49B1-8AE1-4632E096EBB9}" srcOrd="0" destOrd="0" presId="urn:microsoft.com/office/officeart/2005/8/layout/orgChart1"/>
    <dgm:cxn modelId="{095A6BDB-FAB0-4DFB-AC3B-8FEF0F03F3FA}" type="presOf" srcId="{A2F62208-50D4-48C6-9EB0-177ED1F60BA3}" destId="{6F7E7B3B-F9CD-4782-9148-337F0DF4129D}" srcOrd="1" destOrd="0" presId="urn:microsoft.com/office/officeart/2005/8/layout/orgChart1"/>
    <dgm:cxn modelId="{14949778-82DC-4791-BD10-D114A50B5379}" srcId="{1E901454-565D-4B99-9E78-F738A15E5AD0}" destId="{3A0503A4-CBC0-4F14-892C-0E6ECD89DEB2}" srcOrd="1" destOrd="0" parTransId="{4FC15E59-1C60-4C61-896B-4045F01712A5}" sibTransId="{C97E3E2E-32DD-4CFD-9756-363E14DFB56A}"/>
    <dgm:cxn modelId="{20AF288E-FF8A-4749-A696-4FB29611367C}" type="presOf" srcId="{3A0503A4-CBC0-4F14-892C-0E6ECD89DEB2}" destId="{87FA4553-B4BA-4E4C-9D30-9F2A5AD36A85}" srcOrd="1" destOrd="0" presId="urn:microsoft.com/office/officeart/2005/8/layout/orgChart1"/>
    <dgm:cxn modelId="{4DB145B8-4048-49D9-AF4C-0E2ED1F67B54}" srcId="{5EC2B92F-6302-4F4A-9CB4-F9C38AF9CC72}" destId="{A2F62208-50D4-48C6-9EB0-177ED1F60BA3}" srcOrd="1" destOrd="0" parTransId="{EF19B903-F67B-4075-8ACD-F39B06A26385}" sibTransId="{30AEB2B4-E159-47FF-9050-28E3E6158580}"/>
    <dgm:cxn modelId="{268B8387-29B9-4FFB-BC8A-516E97F5472D}" type="presOf" srcId="{4FC15E59-1C60-4C61-896B-4045F01712A5}" destId="{5C43760A-FFF9-49A5-8BEF-675C11B1B2F6}" srcOrd="0" destOrd="0" presId="urn:microsoft.com/office/officeart/2005/8/layout/orgChart1"/>
    <dgm:cxn modelId="{3F36EDEA-138D-4AF9-A69A-AC42663337FB}" type="presOf" srcId="{6CBD2EDD-1ED9-4D16-AE99-7AE37A918143}" destId="{66545B24-500E-445C-A7EC-D4B55D88E5D4}" srcOrd="1" destOrd="0" presId="urn:microsoft.com/office/officeart/2005/8/layout/orgChart1"/>
    <dgm:cxn modelId="{5330386A-DA40-4D93-BF75-C72F4659DF45}" type="presOf" srcId="{57B1F677-4FE1-4DF2-878F-76149DB023AA}" destId="{507657B3-D04D-43B1-84E4-BCD1C540073C}" srcOrd="0" destOrd="0" presId="urn:microsoft.com/office/officeart/2005/8/layout/orgChart1"/>
    <dgm:cxn modelId="{4A053D38-9F18-41DD-86B0-2BBA4078B659}" type="presOf" srcId="{6CDD5679-7918-48A5-A737-FDE42B41FD7D}" destId="{1671B64A-5843-45B2-B323-8AFD8AD94D86}" srcOrd="0" destOrd="0" presId="urn:microsoft.com/office/officeart/2005/8/layout/orgChart1"/>
    <dgm:cxn modelId="{BF12E98F-BBB6-4BFA-BA4D-4FDDD2C76D47}" type="presOf" srcId="{A2C38EFD-E0D8-4CF8-BE6B-37C2B63ACED8}" destId="{BC383487-B207-40C2-9EE1-4C06DF779768}" srcOrd="0" destOrd="0" presId="urn:microsoft.com/office/officeart/2005/8/layout/orgChart1"/>
    <dgm:cxn modelId="{3B8BB054-BB7D-4382-8C4F-73036A50E48A}" srcId="{5EC2B92F-6302-4F4A-9CB4-F9C38AF9CC72}" destId="{6CBD2EDD-1ED9-4D16-AE99-7AE37A918143}" srcOrd="2" destOrd="0" parTransId="{E8CD685E-8A28-4821-9036-2C29B767FA1F}" sibTransId="{5D8FBB3C-CEB2-4EEC-A0D5-44E68FC80304}"/>
    <dgm:cxn modelId="{944B7696-4A71-4598-A10E-791226757B4E}" srcId="{5EC2B92F-6302-4F4A-9CB4-F9C38AF9CC72}" destId="{EE2A8D41-9660-4EF2-97E7-8D2521767405}" srcOrd="0" destOrd="0" parTransId="{DB78A461-8764-456E-A60E-184E207BCAEA}" sibTransId="{A67B9BA6-5378-45A9-9AC5-1A49357FCCE8}"/>
    <dgm:cxn modelId="{BFB45993-CD7D-4C28-B6C2-ED368A4DAA42}" type="presOf" srcId="{6CBD2EDD-1ED9-4D16-AE99-7AE37A918143}" destId="{86F9C8C1-DCC1-4D58-9256-2778E690F649}" srcOrd="0" destOrd="0" presId="urn:microsoft.com/office/officeart/2005/8/layout/orgChart1"/>
    <dgm:cxn modelId="{5D089E56-F64F-4C83-B728-E3878955F524}" type="presOf" srcId="{DB78A461-8764-456E-A60E-184E207BCAEA}" destId="{CA0CD812-D82A-4F5D-91FE-6924C4C2A53F}" srcOrd="0" destOrd="0" presId="urn:microsoft.com/office/officeart/2005/8/layout/orgChart1"/>
    <dgm:cxn modelId="{649DE25B-D63F-4C9D-B175-F0F6DFDF4E8E}" type="presOf" srcId="{E8CD685E-8A28-4821-9036-2C29B767FA1F}" destId="{11131E68-3D19-4C91-8D47-87284C3CE5BD}" srcOrd="0" destOrd="0" presId="urn:microsoft.com/office/officeart/2005/8/layout/orgChart1"/>
    <dgm:cxn modelId="{DC00CB7C-793F-4467-80A8-612A722C68B1}" type="presOf" srcId="{A2C38EFD-E0D8-4CF8-BE6B-37C2B63ACED8}" destId="{1A4D122F-B814-4BAE-BF92-EC13403954F7}" srcOrd="1" destOrd="0" presId="urn:microsoft.com/office/officeart/2005/8/layout/orgChart1"/>
    <dgm:cxn modelId="{2F729BC5-A28C-4E49-8BA2-4789ED0E67D9}" type="presParOf" srcId="{507657B3-D04D-43B1-84E4-BCD1C540073C}" destId="{4B4C7342-599E-40DA-875B-B2531B169DE3}" srcOrd="0" destOrd="0" presId="urn:microsoft.com/office/officeart/2005/8/layout/orgChart1"/>
    <dgm:cxn modelId="{385C5FCD-60C5-4966-A78E-94B1EFDCB5F3}" type="presParOf" srcId="{4B4C7342-599E-40DA-875B-B2531B169DE3}" destId="{5F69922F-6249-440F-9CED-A8DE97292CF9}" srcOrd="0" destOrd="0" presId="urn:microsoft.com/office/officeart/2005/8/layout/orgChart1"/>
    <dgm:cxn modelId="{A85E37E9-B560-4421-9B1F-DFDB53D4B41B}" type="presParOf" srcId="{5F69922F-6249-440F-9CED-A8DE97292CF9}" destId="{12D8D639-0B60-4B6C-B508-2A66985AC15C}" srcOrd="0" destOrd="0" presId="urn:microsoft.com/office/officeart/2005/8/layout/orgChart1"/>
    <dgm:cxn modelId="{0C54276D-907E-4EBA-8F8B-B71CEC4E07FC}" type="presParOf" srcId="{5F69922F-6249-440F-9CED-A8DE97292CF9}" destId="{CBEF707D-04C1-40AD-AF6B-2CEA7C73F127}" srcOrd="1" destOrd="0" presId="urn:microsoft.com/office/officeart/2005/8/layout/orgChart1"/>
    <dgm:cxn modelId="{EAF3E3D7-FE05-42D6-9D5F-8BA05B3B3E20}" type="presParOf" srcId="{4B4C7342-599E-40DA-875B-B2531B169DE3}" destId="{6BF287BD-6F02-44B2-903B-B48921018B35}" srcOrd="1" destOrd="0" presId="urn:microsoft.com/office/officeart/2005/8/layout/orgChart1"/>
    <dgm:cxn modelId="{608266A7-3BA6-49FA-ACB2-23130119539F}" type="presParOf" srcId="{6BF287BD-6F02-44B2-903B-B48921018B35}" destId="{1671B64A-5843-45B2-B323-8AFD8AD94D86}" srcOrd="0" destOrd="0" presId="urn:microsoft.com/office/officeart/2005/8/layout/orgChart1"/>
    <dgm:cxn modelId="{93A6D0CE-F4A5-4001-9F3F-A1E0CE72BFB2}" type="presParOf" srcId="{6BF287BD-6F02-44B2-903B-B48921018B35}" destId="{FEF3024C-7591-4B49-9CE2-82D29C5819B1}" srcOrd="1" destOrd="0" presId="urn:microsoft.com/office/officeart/2005/8/layout/orgChart1"/>
    <dgm:cxn modelId="{0792CA6E-9663-43E5-96E3-EE90BC1B450F}" type="presParOf" srcId="{FEF3024C-7591-4B49-9CE2-82D29C5819B1}" destId="{071BDC66-5F35-4B60-A210-D1D98BC01CF2}" srcOrd="0" destOrd="0" presId="urn:microsoft.com/office/officeart/2005/8/layout/orgChart1"/>
    <dgm:cxn modelId="{A4563524-8631-4C48-B31C-858A9D3F7FE1}" type="presParOf" srcId="{071BDC66-5F35-4B60-A210-D1D98BC01CF2}" destId="{0B07139A-828A-42CF-98D9-CA78C12ABEB5}" srcOrd="0" destOrd="0" presId="urn:microsoft.com/office/officeart/2005/8/layout/orgChart1"/>
    <dgm:cxn modelId="{3D87D86C-DF76-4FC7-BEEB-CBC9A5ACFCEC}" type="presParOf" srcId="{071BDC66-5F35-4B60-A210-D1D98BC01CF2}" destId="{9D56298D-847C-4445-B283-39D6EEEACC2A}" srcOrd="1" destOrd="0" presId="urn:microsoft.com/office/officeart/2005/8/layout/orgChart1"/>
    <dgm:cxn modelId="{A139AB18-DEE9-4F76-8F35-5CBC377B8A5C}" type="presParOf" srcId="{FEF3024C-7591-4B49-9CE2-82D29C5819B1}" destId="{E62393D6-2061-45A2-A8ED-448D223C97BF}" srcOrd="1" destOrd="0" presId="urn:microsoft.com/office/officeart/2005/8/layout/orgChart1"/>
    <dgm:cxn modelId="{68C54953-F95F-4FA0-BBDC-23896838A4D2}" type="presParOf" srcId="{E62393D6-2061-45A2-A8ED-448D223C97BF}" destId="{CA0CD812-D82A-4F5D-91FE-6924C4C2A53F}" srcOrd="0" destOrd="0" presId="urn:microsoft.com/office/officeart/2005/8/layout/orgChart1"/>
    <dgm:cxn modelId="{A63A74FC-17A5-411F-AFCC-221A8ACBCE19}" type="presParOf" srcId="{E62393D6-2061-45A2-A8ED-448D223C97BF}" destId="{B05494FC-772F-400F-BC32-0A02732664F4}" srcOrd="1" destOrd="0" presId="urn:microsoft.com/office/officeart/2005/8/layout/orgChart1"/>
    <dgm:cxn modelId="{84CE6192-A447-47CC-BD7D-9E1CCA4C3710}" type="presParOf" srcId="{B05494FC-772F-400F-BC32-0A02732664F4}" destId="{CC71F2E8-1AE0-4411-AC76-B777B3E5ABDF}" srcOrd="0" destOrd="0" presId="urn:microsoft.com/office/officeart/2005/8/layout/orgChart1"/>
    <dgm:cxn modelId="{C48E4CA3-6328-4AA4-BEA3-369AD08C3EAE}" type="presParOf" srcId="{CC71F2E8-1AE0-4411-AC76-B777B3E5ABDF}" destId="{F3431CA2-E05B-40DA-9F72-B1C32D7056BE}" srcOrd="0" destOrd="0" presId="urn:microsoft.com/office/officeart/2005/8/layout/orgChart1"/>
    <dgm:cxn modelId="{89F8C854-36D6-4DC3-9B4A-5777CA5E4B51}" type="presParOf" srcId="{CC71F2E8-1AE0-4411-AC76-B777B3E5ABDF}" destId="{86D59FDE-9C82-4969-9CE8-F3F4E091A34D}" srcOrd="1" destOrd="0" presId="urn:microsoft.com/office/officeart/2005/8/layout/orgChart1"/>
    <dgm:cxn modelId="{84BCFBEC-C26B-413D-8906-DDFBEFE5A6C7}" type="presParOf" srcId="{B05494FC-772F-400F-BC32-0A02732664F4}" destId="{F8252154-ABE8-435A-A0F1-DDB70DE61D4F}" srcOrd="1" destOrd="0" presId="urn:microsoft.com/office/officeart/2005/8/layout/orgChart1"/>
    <dgm:cxn modelId="{451EE42B-C978-4DC9-A2A6-A2C5653166DC}" type="presParOf" srcId="{B05494FC-772F-400F-BC32-0A02732664F4}" destId="{CB67F776-FB64-4868-A389-3DABCA603CA4}" srcOrd="2" destOrd="0" presId="urn:microsoft.com/office/officeart/2005/8/layout/orgChart1"/>
    <dgm:cxn modelId="{E4C18213-8336-458F-81F4-C1A00A24B495}" type="presParOf" srcId="{E62393D6-2061-45A2-A8ED-448D223C97BF}" destId="{C40DD618-9C30-4E4A-B41D-94ABA828A428}" srcOrd="2" destOrd="0" presId="urn:microsoft.com/office/officeart/2005/8/layout/orgChart1"/>
    <dgm:cxn modelId="{18AAC316-8C3F-45D6-AAE8-8B3BA70E57D2}" type="presParOf" srcId="{E62393D6-2061-45A2-A8ED-448D223C97BF}" destId="{78549678-821E-4C90-9153-10E8F36A05EB}" srcOrd="3" destOrd="0" presId="urn:microsoft.com/office/officeart/2005/8/layout/orgChart1"/>
    <dgm:cxn modelId="{1CC47433-20A6-4936-A8BF-7EBA57178A16}" type="presParOf" srcId="{78549678-821E-4C90-9153-10E8F36A05EB}" destId="{37B9D3E9-425C-4B28-A23C-DF5267B94F41}" srcOrd="0" destOrd="0" presId="urn:microsoft.com/office/officeart/2005/8/layout/orgChart1"/>
    <dgm:cxn modelId="{BAF02ED8-6CDF-4761-B777-BCF68A4A5687}" type="presParOf" srcId="{37B9D3E9-425C-4B28-A23C-DF5267B94F41}" destId="{4E14B1D2-FD45-4BB4-A953-6193F3697033}" srcOrd="0" destOrd="0" presId="urn:microsoft.com/office/officeart/2005/8/layout/orgChart1"/>
    <dgm:cxn modelId="{A60540D3-682A-48F6-A96B-9E007E1F60E9}" type="presParOf" srcId="{37B9D3E9-425C-4B28-A23C-DF5267B94F41}" destId="{6F7E7B3B-F9CD-4782-9148-337F0DF4129D}" srcOrd="1" destOrd="0" presId="urn:microsoft.com/office/officeart/2005/8/layout/orgChart1"/>
    <dgm:cxn modelId="{F90DC7BB-347E-4342-8485-933E445744D9}" type="presParOf" srcId="{78549678-821E-4C90-9153-10E8F36A05EB}" destId="{71ADFD86-1F84-489A-9C32-086210085FC2}" srcOrd="1" destOrd="0" presId="urn:microsoft.com/office/officeart/2005/8/layout/orgChart1"/>
    <dgm:cxn modelId="{7B7AC13A-54FB-4F52-8B14-665F3DF6630C}" type="presParOf" srcId="{78549678-821E-4C90-9153-10E8F36A05EB}" destId="{B550E8D1-1F23-4E89-BFC2-4A50FA0F6B47}" srcOrd="2" destOrd="0" presId="urn:microsoft.com/office/officeart/2005/8/layout/orgChart1"/>
    <dgm:cxn modelId="{0EA06882-A1D0-4765-B0D3-360172F4571C}" type="presParOf" srcId="{E62393D6-2061-45A2-A8ED-448D223C97BF}" destId="{11131E68-3D19-4C91-8D47-87284C3CE5BD}" srcOrd="4" destOrd="0" presId="urn:microsoft.com/office/officeart/2005/8/layout/orgChart1"/>
    <dgm:cxn modelId="{210C570B-41AF-47CA-93AB-FD3F9FA8A8D0}" type="presParOf" srcId="{E62393D6-2061-45A2-A8ED-448D223C97BF}" destId="{A52FBC86-FABC-4310-862E-CB83BCFC598E}" srcOrd="5" destOrd="0" presId="urn:microsoft.com/office/officeart/2005/8/layout/orgChart1"/>
    <dgm:cxn modelId="{C067B8E5-6436-43DD-949F-F3AF8C2BEC0E}" type="presParOf" srcId="{A52FBC86-FABC-4310-862E-CB83BCFC598E}" destId="{9701F2D0-4AAF-4FF3-9202-40EBA29744EF}" srcOrd="0" destOrd="0" presId="urn:microsoft.com/office/officeart/2005/8/layout/orgChart1"/>
    <dgm:cxn modelId="{773C85D1-E5F7-4FBF-A13A-435E1CC06184}" type="presParOf" srcId="{9701F2D0-4AAF-4FF3-9202-40EBA29744EF}" destId="{86F9C8C1-DCC1-4D58-9256-2778E690F649}" srcOrd="0" destOrd="0" presId="urn:microsoft.com/office/officeart/2005/8/layout/orgChart1"/>
    <dgm:cxn modelId="{0DABFE8A-3CDA-46BA-A658-5E40EB4A1E49}" type="presParOf" srcId="{9701F2D0-4AAF-4FF3-9202-40EBA29744EF}" destId="{66545B24-500E-445C-A7EC-D4B55D88E5D4}" srcOrd="1" destOrd="0" presId="urn:microsoft.com/office/officeart/2005/8/layout/orgChart1"/>
    <dgm:cxn modelId="{788D09B2-4714-4393-BE65-A6D62A449532}" type="presParOf" srcId="{A52FBC86-FABC-4310-862E-CB83BCFC598E}" destId="{93EFAEA1-33C4-4E1D-B43A-24E3CD2375F7}" srcOrd="1" destOrd="0" presId="urn:microsoft.com/office/officeart/2005/8/layout/orgChart1"/>
    <dgm:cxn modelId="{EB177BFE-7623-4B09-939B-5CEA7841C326}" type="presParOf" srcId="{A52FBC86-FABC-4310-862E-CB83BCFC598E}" destId="{CACEAF41-71A2-4167-83C7-8B9B188E29A3}" srcOrd="2" destOrd="0" presId="urn:microsoft.com/office/officeart/2005/8/layout/orgChart1"/>
    <dgm:cxn modelId="{93C25F5D-2D97-47E1-BE37-05E1057085D2}" type="presParOf" srcId="{FEF3024C-7591-4B49-9CE2-82D29C5819B1}" destId="{6B661689-1884-4B28-86E7-C89AF6470C4B}" srcOrd="2" destOrd="0" presId="urn:microsoft.com/office/officeart/2005/8/layout/orgChart1"/>
    <dgm:cxn modelId="{BF2CB54B-05E8-45FE-B9DA-6442E871EA0D}" type="presParOf" srcId="{6BF287BD-6F02-44B2-903B-B48921018B35}" destId="{BE46F39E-CBCC-4013-8EE2-3FE21AD114F7}" srcOrd="2" destOrd="0" presId="urn:microsoft.com/office/officeart/2005/8/layout/orgChart1"/>
    <dgm:cxn modelId="{22846C16-9964-4443-8C89-17001EA43E3D}" type="presParOf" srcId="{6BF287BD-6F02-44B2-903B-B48921018B35}" destId="{1D85199D-3626-4067-88CE-8EF0727DD49B}" srcOrd="3" destOrd="0" presId="urn:microsoft.com/office/officeart/2005/8/layout/orgChart1"/>
    <dgm:cxn modelId="{7E974D15-3456-4ABF-BD98-3853C572750F}" type="presParOf" srcId="{1D85199D-3626-4067-88CE-8EF0727DD49B}" destId="{1628EFCA-7A18-45F2-A15D-799329070274}" srcOrd="0" destOrd="0" presId="urn:microsoft.com/office/officeart/2005/8/layout/orgChart1"/>
    <dgm:cxn modelId="{9DA1A619-F2C3-4F42-8C8F-CC6FF4FF637F}" type="presParOf" srcId="{1628EFCA-7A18-45F2-A15D-799329070274}" destId="{789B88BC-9E7F-4ECB-ADB1-3D900A1F70E1}" srcOrd="0" destOrd="0" presId="urn:microsoft.com/office/officeart/2005/8/layout/orgChart1"/>
    <dgm:cxn modelId="{71AA0BE8-F51E-473C-A4CF-2642D8A33CE9}" type="presParOf" srcId="{1628EFCA-7A18-45F2-A15D-799329070274}" destId="{1753F845-4DCC-4C25-9097-6EFE77F5BAC2}" srcOrd="1" destOrd="0" presId="urn:microsoft.com/office/officeart/2005/8/layout/orgChart1"/>
    <dgm:cxn modelId="{7DBAD27E-0AA0-41E8-8C64-482C775F796D}" type="presParOf" srcId="{1D85199D-3626-4067-88CE-8EF0727DD49B}" destId="{BE242CC3-B465-42F0-85F0-02552D369090}" srcOrd="1" destOrd="0" presId="urn:microsoft.com/office/officeart/2005/8/layout/orgChart1"/>
    <dgm:cxn modelId="{C9DE29B3-3A71-483F-849E-2ABFF6612801}" type="presParOf" srcId="{BE242CC3-B465-42F0-85F0-02552D369090}" destId="{EE322868-8E78-4635-95A5-4FCC871C57C4}" srcOrd="0" destOrd="0" presId="urn:microsoft.com/office/officeart/2005/8/layout/orgChart1"/>
    <dgm:cxn modelId="{A87A3CAD-A784-47B4-B577-216C6547C3C2}" type="presParOf" srcId="{BE242CC3-B465-42F0-85F0-02552D369090}" destId="{1823D6A1-005B-4608-BBD4-1F71458F34E1}" srcOrd="1" destOrd="0" presId="urn:microsoft.com/office/officeart/2005/8/layout/orgChart1"/>
    <dgm:cxn modelId="{0B74C962-E587-4350-B508-B735043B6563}" type="presParOf" srcId="{1823D6A1-005B-4608-BBD4-1F71458F34E1}" destId="{5E5DB5A9-1D1E-476F-80B7-FA5BEF02F49E}" srcOrd="0" destOrd="0" presId="urn:microsoft.com/office/officeart/2005/8/layout/orgChart1"/>
    <dgm:cxn modelId="{83F94A06-DE03-480A-9BB9-C9D945ACFFC0}" type="presParOf" srcId="{5E5DB5A9-1D1E-476F-80B7-FA5BEF02F49E}" destId="{1A64381F-C6B7-45E9-88B7-4BA81E0EFC78}" srcOrd="0" destOrd="0" presId="urn:microsoft.com/office/officeart/2005/8/layout/orgChart1"/>
    <dgm:cxn modelId="{F3916725-5041-4EF0-9233-4B60473448A1}" type="presParOf" srcId="{5E5DB5A9-1D1E-476F-80B7-FA5BEF02F49E}" destId="{34C20200-03D7-4039-ACD4-E43C20F97E61}" srcOrd="1" destOrd="0" presId="urn:microsoft.com/office/officeart/2005/8/layout/orgChart1"/>
    <dgm:cxn modelId="{77416648-48AF-47B7-994C-0BD94DCE6DF4}" type="presParOf" srcId="{1823D6A1-005B-4608-BBD4-1F71458F34E1}" destId="{64C8916C-E04A-49D7-844B-FADFA5D66AE2}" srcOrd="1" destOrd="0" presId="urn:microsoft.com/office/officeart/2005/8/layout/orgChart1"/>
    <dgm:cxn modelId="{49D147C5-6DAA-48B9-9744-74F8F16F5AD1}" type="presParOf" srcId="{1823D6A1-005B-4608-BBD4-1F71458F34E1}" destId="{E38B3B62-770F-4A66-92A1-BE3E9D81E40F}" srcOrd="2" destOrd="0" presId="urn:microsoft.com/office/officeart/2005/8/layout/orgChart1"/>
    <dgm:cxn modelId="{35837C83-D1B8-4BD1-85DC-E1135DC8617D}" type="presParOf" srcId="{BE242CC3-B465-42F0-85F0-02552D369090}" destId="{5C43760A-FFF9-49A5-8BEF-675C11B1B2F6}" srcOrd="2" destOrd="0" presId="urn:microsoft.com/office/officeart/2005/8/layout/orgChart1"/>
    <dgm:cxn modelId="{5A91A3E5-0DE8-4292-9D12-2D569F2334FD}" type="presParOf" srcId="{BE242CC3-B465-42F0-85F0-02552D369090}" destId="{92181545-A480-4C3B-BDA5-FC331D3999E2}" srcOrd="3" destOrd="0" presId="urn:microsoft.com/office/officeart/2005/8/layout/orgChart1"/>
    <dgm:cxn modelId="{3AD7FB69-236C-4753-99D3-CB0249905623}" type="presParOf" srcId="{92181545-A480-4C3B-BDA5-FC331D3999E2}" destId="{52A740B3-DBCA-441B-A540-33E40CCA7DA8}" srcOrd="0" destOrd="0" presId="urn:microsoft.com/office/officeart/2005/8/layout/orgChart1"/>
    <dgm:cxn modelId="{9B93DE3D-C69A-4E60-B5FA-97B37BD7CD29}" type="presParOf" srcId="{52A740B3-DBCA-441B-A540-33E40CCA7DA8}" destId="{D1308872-EF52-45FE-957B-F78D41E8D6C8}" srcOrd="0" destOrd="0" presId="urn:microsoft.com/office/officeart/2005/8/layout/orgChart1"/>
    <dgm:cxn modelId="{39FDAF73-D668-4DB0-B16D-9D24DAE4E63C}" type="presParOf" srcId="{52A740B3-DBCA-441B-A540-33E40CCA7DA8}" destId="{87FA4553-B4BA-4E4C-9D30-9F2A5AD36A85}" srcOrd="1" destOrd="0" presId="urn:microsoft.com/office/officeart/2005/8/layout/orgChart1"/>
    <dgm:cxn modelId="{B9E26F7B-9725-4252-9B0D-91814420236D}" type="presParOf" srcId="{92181545-A480-4C3B-BDA5-FC331D3999E2}" destId="{8C458A3B-6C4D-4606-A465-41F9CDEC7F15}" srcOrd="1" destOrd="0" presId="urn:microsoft.com/office/officeart/2005/8/layout/orgChart1"/>
    <dgm:cxn modelId="{3AC1ABE9-B473-4CE5-93AE-A011C033D752}" type="presParOf" srcId="{92181545-A480-4C3B-BDA5-FC331D3999E2}" destId="{4DC58864-64CA-4F7E-B682-B704E83DF8D8}" srcOrd="2" destOrd="0" presId="urn:microsoft.com/office/officeart/2005/8/layout/orgChart1"/>
    <dgm:cxn modelId="{EF5CA2AE-6B38-4E62-87CC-B5969B9F80DA}" type="presParOf" srcId="{BE242CC3-B465-42F0-85F0-02552D369090}" destId="{DC7F39BD-699D-45BD-B7F9-952A6DEA2508}" srcOrd="4" destOrd="0" presId="urn:microsoft.com/office/officeart/2005/8/layout/orgChart1"/>
    <dgm:cxn modelId="{468705F0-6CE6-4CDA-A957-65EE92A928C6}" type="presParOf" srcId="{BE242CC3-B465-42F0-85F0-02552D369090}" destId="{82C4B8EF-C2C6-4772-A4EE-FE685B50D249}" srcOrd="5" destOrd="0" presId="urn:microsoft.com/office/officeart/2005/8/layout/orgChart1"/>
    <dgm:cxn modelId="{DBDAB602-2B61-4045-B0AC-51F4205C64EF}" type="presParOf" srcId="{82C4B8EF-C2C6-4772-A4EE-FE685B50D249}" destId="{3D24AEC4-C0A3-42F4-A92E-1CC5C0DCA906}" srcOrd="0" destOrd="0" presId="urn:microsoft.com/office/officeart/2005/8/layout/orgChart1"/>
    <dgm:cxn modelId="{2ACEA5F0-C4E9-4402-A28C-23CB06FECA24}" type="presParOf" srcId="{3D24AEC4-C0A3-42F4-A92E-1CC5C0DCA906}" destId="{5DCE3B06-8DE5-49B1-8AE1-4632E096EBB9}" srcOrd="0" destOrd="0" presId="urn:microsoft.com/office/officeart/2005/8/layout/orgChart1"/>
    <dgm:cxn modelId="{C254A5F2-C740-46D2-B551-DB4ECE7AE5F7}" type="presParOf" srcId="{3D24AEC4-C0A3-42F4-A92E-1CC5C0DCA906}" destId="{530BA835-B8A7-43BE-AA75-C4FE22997A9C}" srcOrd="1" destOrd="0" presId="urn:microsoft.com/office/officeart/2005/8/layout/orgChart1"/>
    <dgm:cxn modelId="{448B955D-6D6D-4BAF-9060-BAB6A5C379AD}" type="presParOf" srcId="{82C4B8EF-C2C6-4772-A4EE-FE685B50D249}" destId="{6DB16398-73D7-4451-B4A2-D3873DD07EF9}" srcOrd="1" destOrd="0" presId="urn:microsoft.com/office/officeart/2005/8/layout/orgChart1"/>
    <dgm:cxn modelId="{0E2478C6-E181-4288-82A0-96EA83F12A6D}" type="presParOf" srcId="{82C4B8EF-C2C6-4772-A4EE-FE685B50D249}" destId="{9C050F08-D5EE-4DB3-AED0-C10857CA780D}" srcOrd="2" destOrd="0" presId="urn:microsoft.com/office/officeart/2005/8/layout/orgChart1"/>
    <dgm:cxn modelId="{084FCEC7-1937-4BB6-8C79-7C446F6985DB}" type="presParOf" srcId="{BE242CC3-B465-42F0-85F0-02552D369090}" destId="{70257431-6C48-4141-8D64-FD5BCDDE9516}" srcOrd="6" destOrd="0" presId="urn:microsoft.com/office/officeart/2005/8/layout/orgChart1"/>
    <dgm:cxn modelId="{FF166FA7-F2B2-4A74-A277-553C458E1001}" type="presParOf" srcId="{BE242CC3-B465-42F0-85F0-02552D369090}" destId="{1F4366ED-0EB9-4188-A6C3-731518799DCB}" srcOrd="7" destOrd="0" presId="urn:microsoft.com/office/officeart/2005/8/layout/orgChart1"/>
    <dgm:cxn modelId="{38154C45-1D62-470C-96D0-F46CA43EF90E}" type="presParOf" srcId="{1F4366ED-0EB9-4188-A6C3-731518799DCB}" destId="{E3B51AFE-A966-4965-9C88-724CD8C13417}" srcOrd="0" destOrd="0" presId="urn:microsoft.com/office/officeart/2005/8/layout/orgChart1"/>
    <dgm:cxn modelId="{CE36537F-938E-4682-83C0-BC0A11622935}" type="presParOf" srcId="{E3B51AFE-A966-4965-9C88-724CD8C13417}" destId="{BC383487-B207-40C2-9EE1-4C06DF779768}" srcOrd="0" destOrd="0" presId="urn:microsoft.com/office/officeart/2005/8/layout/orgChart1"/>
    <dgm:cxn modelId="{E506F535-084E-4090-B443-44A202E85A52}" type="presParOf" srcId="{E3B51AFE-A966-4965-9C88-724CD8C13417}" destId="{1A4D122F-B814-4BAE-BF92-EC13403954F7}" srcOrd="1" destOrd="0" presId="urn:microsoft.com/office/officeart/2005/8/layout/orgChart1"/>
    <dgm:cxn modelId="{AA93585A-ECA3-4E2C-8982-D9FB6AD4EA9C}" type="presParOf" srcId="{1F4366ED-0EB9-4188-A6C3-731518799DCB}" destId="{791A6820-191A-4437-8828-332EEBC6775A}" srcOrd="1" destOrd="0" presId="urn:microsoft.com/office/officeart/2005/8/layout/orgChart1"/>
    <dgm:cxn modelId="{3C44BB98-FA5F-4210-B59A-AC4EBC61F199}" type="presParOf" srcId="{1F4366ED-0EB9-4188-A6C3-731518799DCB}" destId="{A7D6BBB1-0C06-4EE6-9682-7F4D05321733}" srcOrd="2" destOrd="0" presId="urn:microsoft.com/office/officeart/2005/8/layout/orgChart1"/>
    <dgm:cxn modelId="{6BFCB67D-6269-4A52-B37E-060E1696CE7E}" type="presParOf" srcId="{1D85199D-3626-4067-88CE-8EF0727DD49B}" destId="{E9D5973B-5344-42B4-82A2-4B1C9D00F64C}" srcOrd="2" destOrd="0" presId="urn:microsoft.com/office/officeart/2005/8/layout/orgChart1"/>
    <dgm:cxn modelId="{4EEBD1CB-C573-4247-B02C-6309039207C7}" type="presParOf" srcId="{4B4C7342-599E-40DA-875B-B2531B169DE3}" destId="{D36BFD07-4B41-46A7-B9F6-75EF6B49D2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57431-6C48-4141-8D64-FD5BCDDE9516}">
      <dsp:nvSpPr>
        <dsp:cNvPr id="0" name=""/>
        <dsp:cNvSpPr/>
      </dsp:nvSpPr>
      <dsp:spPr>
        <a:xfrm>
          <a:off x="4902623" y="1685828"/>
          <a:ext cx="567222" cy="3894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4448"/>
              </a:lnTo>
              <a:lnTo>
                <a:pt x="567222" y="3894448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F39BD-699D-45BD-B7F9-952A6DEA2508}">
      <dsp:nvSpPr>
        <dsp:cNvPr id="0" name=""/>
        <dsp:cNvSpPr/>
      </dsp:nvSpPr>
      <dsp:spPr>
        <a:xfrm>
          <a:off x="4902623" y="1685828"/>
          <a:ext cx="567222" cy="2905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5792"/>
              </a:lnTo>
              <a:lnTo>
                <a:pt x="567222" y="2905792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760A-FFF9-49A5-8BEF-675C11B1B2F6}">
      <dsp:nvSpPr>
        <dsp:cNvPr id="0" name=""/>
        <dsp:cNvSpPr/>
      </dsp:nvSpPr>
      <dsp:spPr>
        <a:xfrm>
          <a:off x="4902623" y="1685828"/>
          <a:ext cx="567222" cy="1917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136"/>
              </a:lnTo>
              <a:lnTo>
                <a:pt x="567222" y="1917136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22868-8E78-4635-95A5-4FCC871C57C4}">
      <dsp:nvSpPr>
        <dsp:cNvPr id="0" name=""/>
        <dsp:cNvSpPr/>
      </dsp:nvSpPr>
      <dsp:spPr>
        <a:xfrm>
          <a:off x="4902623" y="1685828"/>
          <a:ext cx="567222" cy="784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508"/>
              </a:lnTo>
              <a:lnTo>
                <a:pt x="567222" y="784508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F39E-CBCC-4013-8EE2-3FE21AD114F7}">
      <dsp:nvSpPr>
        <dsp:cNvPr id="0" name=""/>
        <dsp:cNvSpPr/>
      </dsp:nvSpPr>
      <dsp:spPr>
        <a:xfrm>
          <a:off x="4564327" y="697172"/>
          <a:ext cx="1850889" cy="292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09"/>
              </a:lnTo>
              <a:lnTo>
                <a:pt x="1850889" y="146209"/>
              </a:lnTo>
              <a:lnTo>
                <a:pt x="1850889" y="292419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1E68-3D19-4C91-8D47-87284C3CE5BD}">
      <dsp:nvSpPr>
        <dsp:cNvPr id="0" name=""/>
        <dsp:cNvSpPr/>
      </dsp:nvSpPr>
      <dsp:spPr>
        <a:xfrm>
          <a:off x="1163632" y="1685828"/>
          <a:ext cx="511403" cy="2617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7849"/>
              </a:lnTo>
              <a:lnTo>
                <a:pt x="511403" y="2617849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DD618-9C30-4E4A-B41D-94ABA828A428}">
      <dsp:nvSpPr>
        <dsp:cNvPr id="0" name=""/>
        <dsp:cNvSpPr/>
      </dsp:nvSpPr>
      <dsp:spPr>
        <a:xfrm>
          <a:off x="1163632" y="1685828"/>
          <a:ext cx="511403" cy="1629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9193"/>
              </a:lnTo>
              <a:lnTo>
                <a:pt x="511403" y="1629193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CD812-D82A-4F5D-91FE-6924C4C2A53F}">
      <dsp:nvSpPr>
        <dsp:cNvPr id="0" name=""/>
        <dsp:cNvSpPr/>
      </dsp:nvSpPr>
      <dsp:spPr>
        <a:xfrm>
          <a:off x="1163632" y="1685828"/>
          <a:ext cx="511403" cy="640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537"/>
              </a:lnTo>
              <a:lnTo>
                <a:pt x="511403" y="640537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1B64A-5843-45B2-B323-8AFD8AD94D86}">
      <dsp:nvSpPr>
        <dsp:cNvPr id="0" name=""/>
        <dsp:cNvSpPr/>
      </dsp:nvSpPr>
      <dsp:spPr>
        <a:xfrm>
          <a:off x="2527375" y="697172"/>
          <a:ext cx="2036951" cy="292419"/>
        </a:xfrm>
        <a:custGeom>
          <a:avLst/>
          <a:gdLst/>
          <a:ahLst/>
          <a:cxnLst/>
          <a:rect l="0" t="0" r="0" b="0"/>
          <a:pathLst>
            <a:path>
              <a:moveTo>
                <a:pt x="2036951" y="0"/>
              </a:moveTo>
              <a:lnTo>
                <a:pt x="2036951" y="146209"/>
              </a:lnTo>
              <a:lnTo>
                <a:pt x="0" y="146209"/>
              </a:lnTo>
              <a:lnTo>
                <a:pt x="0" y="292419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8D639-0B60-4B6C-B508-2A66985AC15C}">
      <dsp:nvSpPr>
        <dsp:cNvPr id="0" name=""/>
        <dsp:cNvSpPr/>
      </dsp:nvSpPr>
      <dsp:spPr>
        <a:xfrm>
          <a:off x="550572" y="935"/>
          <a:ext cx="8027510" cy="696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rgbClr val="7030A0"/>
              </a:solidFill>
            </a:rPr>
            <a:t>Ulaşım üzerinde Etkili Faktörler</a:t>
          </a:r>
          <a:endParaRPr lang="tr-TR" sz="3600" b="1" kern="1200" dirty="0">
            <a:solidFill>
              <a:srgbClr val="7030A0"/>
            </a:solidFill>
          </a:endParaRPr>
        </a:p>
      </dsp:txBody>
      <dsp:txXfrm>
        <a:off x="550572" y="935"/>
        <a:ext cx="8027510" cy="696236"/>
      </dsp:txXfrm>
    </dsp:sp>
    <dsp:sp modelId="{0B07139A-828A-42CF-98D9-CA78C12ABEB5}">
      <dsp:nvSpPr>
        <dsp:cNvPr id="0" name=""/>
        <dsp:cNvSpPr/>
      </dsp:nvSpPr>
      <dsp:spPr>
        <a:xfrm>
          <a:off x="822696" y="989591"/>
          <a:ext cx="3409359" cy="696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rgbClr val="FFC000"/>
              </a:solidFill>
            </a:rPr>
            <a:t>Doğal Faktörler</a:t>
          </a:r>
          <a:endParaRPr lang="tr-TR" sz="2400" b="1" i="1" kern="1200" dirty="0">
            <a:solidFill>
              <a:srgbClr val="FFC000"/>
            </a:solidFill>
          </a:endParaRPr>
        </a:p>
      </dsp:txBody>
      <dsp:txXfrm>
        <a:off x="822696" y="989591"/>
        <a:ext cx="3409359" cy="696236"/>
      </dsp:txXfrm>
    </dsp:sp>
    <dsp:sp modelId="{F3431CA2-E05B-40DA-9F72-B1C32D7056BE}">
      <dsp:nvSpPr>
        <dsp:cNvPr id="0" name=""/>
        <dsp:cNvSpPr/>
      </dsp:nvSpPr>
      <dsp:spPr>
        <a:xfrm>
          <a:off x="1675036" y="1978247"/>
          <a:ext cx="2281135" cy="696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rgbClr val="00B0F0"/>
              </a:solidFill>
            </a:rPr>
            <a:t>Coğrafi Konum</a:t>
          </a:r>
          <a:endParaRPr lang="tr-TR" sz="2400" b="1" i="1" kern="1200" dirty="0">
            <a:solidFill>
              <a:srgbClr val="00B0F0"/>
            </a:solidFill>
          </a:endParaRPr>
        </a:p>
      </dsp:txBody>
      <dsp:txXfrm>
        <a:off x="1675036" y="1978247"/>
        <a:ext cx="2281135" cy="696236"/>
      </dsp:txXfrm>
    </dsp:sp>
    <dsp:sp modelId="{4E14B1D2-FD45-4BB4-A953-6193F3697033}">
      <dsp:nvSpPr>
        <dsp:cNvPr id="0" name=""/>
        <dsp:cNvSpPr/>
      </dsp:nvSpPr>
      <dsp:spPr>
        <a:xfrm>
          <a:off x="1675036" y="2966903"/>
          <a:ext cx="2208824" cy="696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rgbClr val="00B0F0"/>
              </a:solidFill>
            </a:rPr>
            <a:t>Yüzey şekilleri</a:t>
          </a:r>
          <a:endParaRPr lang="tr-TR" sz="2400" b="1" i="1" kern="1200" dirty="0">
            <a:solidFill>
              <a:srgbClr val="00B0F0"/>
            </a:solidFill>
          </a:endParaRPr>
        </a:p>
      </dsp:txBody>
      <dsp:txXfrm>
        <a:off x="1675036" y="2966903"/>
        <a:ext cx="2208824" cy="696236"/>
      </dsp:txXfrm>
    </dsp:sp>
    <dsp:sp modelId="{86F9C8C1-DCC1-4D58-9256-2778E690F649}">
      <dsp:nvSpPr>
        <dsp:cNvPr id="0" name=""/>
        <dsp:cNvSpPr/>
      </dsp:nvSpPr>
      <dsp:spPr>
        <a:xfrm>
          <a:off x="1675036" y="3955559"/>
          <a:ext cx="2073100" cy="696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rgbClr val="00B0F0"/>
              </a:solidFill>
            </a:rPr>
            <a:t>İklim</a:t>
          </a:r>
          <a:endParaRPr lang="tr-TR" sz="2400" b="1" i="1" kern="1200" dirty="0">
            <a:solidFill>
              <a:srgbClr val="00B0F0"/>
            </a:solidFill>
          </a:endParaRPr>
        </a:p>
      </dsp:txBody>
      <dsp:txXfrm>
        <a:off x="1675036" y="3955559"/>
        <a:ext cx="2073100" cy="696236"/>
      </dsp:txXfrm>
    </dsp:sp>
    <dsp:sp modelId="{789B88BC-9E7F-4ECB-ADB1-3D900A1F70E1}">
      <dsp:nvSpPr>
        <dsp:cNvPr id="0" name=""/>
        <dsp:cNvSpPr/>
      </dsp:nvSpPr>
      <dsp:spPr>
        <a:xfrm>
          <a:off x="4524474" y="989591"/>
          <a:ext cx="3781483" cy="696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C000"/>
              </a:solidFill>
            </a:rPr>
            <a:t>Beşeri Ve Ekonomik Faktörler</a:t>
          </a:r>
          <a:endParaRPr lang="tr-TR" sz="2400" b="1" kern="1200" dirty="0">
            <a:solidFill>
              <a:srgbClr val="FFC000"/>
            </a:solidFill>
          </a:endParaRPr>
        </a:p>
      </dsp:txBody>
      <dsp:txXfrm>
        <a:off x="4524474" y="989591"/>
        <a:ext cx="3781483" cy="696236"/>
      </dsp:txXfrm>
    </dsp:sp>
    <dsp:sp modelId="{1A64381F-C6B7-45E9-88B7-4BA81E0EFC78}">
      <dsp:nvSpPr>
        <dsp:cNvPr id="0" name=""/>
        <dsp:cNvSpPr/>
      </dsp:nvSpPr>
      <dsp:spPr>
        <a:xfrm>
          <a:off x="5469845" y="1978247"/>
          <a:ext cx="3123581" cy="984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rgbClr val="92D050"/>
              </a:solidFill>
            </a:rPr>
            <a:t>Ekonomik </a:t>
          </a:r>
          <a:r>
            <a:rPr lang="tr-TR" sz="2400" b="1" kern="1200" dirty="0" smtClean="0">
              <a:solidFill>
                <a:srgbClr val="92D050"/>
              </a:solidFill>
            </a:rPr>
            <a:t>faaliyetler(Tarım,sanayi,turizm)</a:t>
          </a:r>
          <a:endParaRPr lang="tr-TR" sz="2400" b="1" kern="1200" dirty="0">
            <a:solidFill>
              <a:srgbClr val="92D050"/>
            </a:solidFill>
          </a:endParaRPr>
        </a:p>
      </dsp:txBody>
      <dsp:txXfrm>
        <a:off x="5469845" y="1978247"/>
        <a:ext cx="3123581" cy="984179"/>
      </dsp:txXfrm>
    </dsp:sp>
    <dsp:sp modelId="{D1308872-EF52-45FE-957B-F78D41E8D6C8}">
      <dsp:nvSpPr>
        <dsp:cNvPr id="0" name=""/>
        <dsp:cNvSpPr/>
      </dsp:nvSpPr>
      <dsp:spPr>
        <a:xfrm>
          <a:off x="5469845" y="3254845"/>
          <a:ext cx="2241129" cy="696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rgbClr val="92D050"/>
              </a:solidFill>
            </a:rPr>
            <a:t>Teknolojik gelişmeler</a:t>
          </a:r>
          <a:endParaRPr lang="tr-TR" sz="2400" b="1" i="1" kern="1200" dirty="0">
            <a:solidFill>
              <a:srgbClr val="92D050"/>
            </a:solidFill>
          </a:endParaRPr>
        </a:p>
      </dsp:txBody>
      <dsp:txXfrm>
        <a:off x="5469845" y="3254845"/>
        <a:ext cx="2241129" cy="696236"/>
      </dsp:txXfrm>
    </dsp:sp>
    <dsp:sp modelId="{5DCE3B06-8DE5-49B1-8AE1-4632E096EBB9}">
      <dsp:nvSpPr>
        <dsp:cNvPr id="0" name=""/>
        <dsp:cNvSpPr/>
      </dsp:nvSpPr>
      <dsp:spPr>
        <a:xfrm>
          <a:off x="5469845" y="4243501"/>
          <a:ext cx="2241129" cy="696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rgbClr val="92D050"/>
              </a:solidFill>
            </a:rPr>
            <a:t>İnsan</a:t>
          </a:r>
          <a:endParaRPr lang="tr-TR" sz="2400" b="1" i="1" kern="1200" dirty="0">
            <a:solidFill>
              <a:srgbClr val="92D050"/>
            </a:solidFill>
          </a:endParaRPr>
        </a:p>
      </dsp:txBody>
      <dsp:txXfrm>
        <a:off x="5469845" y="4243501"/>
        <a:ext cx="2241129" cy="696236"/>
      </dsp:txXfrm>
    </dsp:sp>
    <dsp:sp modelId="{BC383487-B207-40C2-9EE1-4C06DF779768}">
      <dsp:nvSpPr>
        <dsp:cNvPr id="0" name=""/>
        <dsp:cNvSpPr/>
      </dsp:nvSpPr>
      <dsp:spPr>
        <a:xfrm>
          <a:off x="5469845" y="5232157"/>
          <a:ext cx="2241129" cy="696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rgbClr val="92D050"/>
              </a:solidFill>
            </a:rPr>
            <a:t>Sermaye</a:t>
          </a:r>
          <a:endParaRPr lang="tr-TR" sz="2400" b="1" i="1" kern="1200" dirty="0">
            <a:solidFill>
              <a:srgbClr val="92D050"/>
            </a:solidFill>
          </a:endParaRPr>
        </a:p>
      </dsp:txBody>
      <dsp:txXfrm>
        <a:off x="5469845" y="5232157"/>
        <a:ext cx="2241129" cy="696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20 Dikdörtgen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21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23 Dikdörtgen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24 Dikdörtgen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25 Düz Bağlayıcı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26 Dikdörtgen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27 Oval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28 Oval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5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1F1C8-6E35-443B-9557-86138094B95E}" type="datetimeFigureOut">
              <a:rPr lang="tr-TR"/>
              <a:pPr>
                <a:defRPr/>
              </a:pPr>
              <a:t>1.10.2016</a:t>
            </a:fld>
            <a:endParaRPr lang="tr-TR"/>
          </a:p>
        </p:txBody>
      </p:sp>
      <p:sp>
        <p:nvSpPr>
          <p:cNvPr id="16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7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DCA6CD4-083D-4727-8969-9EC2EB26FB7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3409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2E481-3191-4FAC-8D1D-4476A1DF28A5}" type="datetimeFigureOut">
              <a:rPr lang="tr-TR"/>
              <a:pPr>
                <a:defRPr/>
              </a:pPr>
              <a:t>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CFF44-B0EF-4E25-A1B2-5F59F282545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78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20 Dikdörtgen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21 Dikdörtgen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23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24 Dikdörtgen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25 Dikdörtgen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26 Düz Bağlayıcı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27 Oval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28 Oval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3" name="5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3EFD-4A0B-4502-B8DA-E65249D96F9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F2C6D-13C1-4D99-BF3D-C36613AB23CC}" type="datetimeFigureOut">
              <a:rPr lang="tr-TR"/>
              <a:pPr>
                <a:defRPr/>
              </a:pPr>
              <a:t>1.10.2016</a:t>
            </a:fld>
            <a:endParaRPr lang="tr-TR"/>
          </a:p>
        </p:txBody>
      </p:sp>
      <p:sp>
        <p:nvSpPr>
          <p:cNvPr id="15" name="4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574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2E232-031F-45D4-9468-C64AA2E4AD62}" type="datetimeFigureOut">
              <a:rPr lang="tr-TR"/>
              <a:pPr>
                <a:defRPr/>
              </a:pPr>
              <a:t>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343BA-6D7F-4341-A24C-9EC31C3097D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1639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20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21 Dikdörtgen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23 Dikdörtgen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24 Dikdörtgen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25 Dikdörtgen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26 Dikdörtgen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27 Dikdörtgen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28 Düz Bağlayıcı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29 Oval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30 Oval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5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6" name="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95B0-28C9-4C61-8876-6551C8AF5BE0}" type="datetimeFigureOut">
              <a:rPr lang="tr-TR"/>
              <a:pPr>
                <a:defRPr/>
              </a:pPr>
              <a:t>1.10.2016</a:t>
            </a:fld>
            <a:endParaRPr lang="tr-TR"/>
          </a:p>
        </p:txBody>
      </p:sp>
      <p:sp>
        <p:nvSpPr>
          <p:cNvPr id="17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6EC3C4F-9956-4653-B737-44D0CE9BF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5057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Düz Bağlayıcı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9 İçerik Yer Tutucusu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4 Veri Yer Tutucusu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B1BD5-3983-4591-84B1-D46F17212633}" type="datetimeFigureOut">
              <a:rPr lang="tr-TR"/>
              <a:pPr>
                <a:defRPr/>
              </a:pPr>
              <a:t>1.10.2016</a:t>
            </a:fld>
            <a:endParaRPr lang="tr-TR"/>
          </a:p>
        </p:txBody>
      </p:sp>
      <p:sp>
        <p:nvSpPr>
          <p:cNvPr id="7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86E7-5980-48D5-8747-2E3C6425DE6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4763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9 Düz Bağlayıcı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20 Dikdörtgen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21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23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24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25 Dikdörtgen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26 Dikdörtgen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27 Düz Bağlayıcı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28 Dikdörtgen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29 Oval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30 Oval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23 İçerik Yer Tutucusu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6" name="25 İçerik Yer Tutucusu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3" name="22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8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3EB6-5B19-4E9B-B37F-4CA2451FAD39}" type="datetimeFigureOut">
              <a:rPr lang="tr-TR"/>
              <a:pPr>
                <a:defRPr/>
              </a:pPr>
              <a:t>1.10.2016</a:t>
            </a:fld>
            <a:endParaRPr lang="tr-TR"/>
          </a:p>
        </p:txBody>
      </p:sp>
      <p:sp>
        <p:nvSpPr>
          <p:cNvPr id="19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95D2DCD-47A4-477D-95F1-2376D9F0B7D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5059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35ABE-36F0-4F43-B0C6-F9B0ACEE2C41}" type="datetimeFigureOut">
              <a:rPr lang="tr-TR"/>
              <a:pPr>
                <a:defRPr/>
              </a:pPr>
              <a:t>1.10.2016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606FF-A816-4A01-9183-ED3F705CFA2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652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9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20 Dikdörtgen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21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23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24 Dikdörtgen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25 Dikdörtgen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DA0F7-1BD2-4E91-A3EE-AF65E027FF50}" type="datetimeFigureOut">
              <a:rPr lang="tr-TR"/>
              <a:pPr>
                <a:defRPr/>
              </a:pPr>
              <a:t>1.10.2016</a:t>
            </a:fld>
            <a:endParaRPr lang="tr-TR"/>
          </a:p>
        </p:txBody>
      </p:sp>
      <p:sp>
        <p:nvSpPr>
          <p:cNvPr id="9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147387-FE21-49D6-AEC5-DB63DA11068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969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Dikdörtgen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20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21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23 Dikdörtgen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24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25 Dikdörtgen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26 Dikdörtgen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27 Düz Bağlayıcı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28 Oval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29 Oval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30 Dikdörtgen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19 İçerik Yer Tutucusu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6" name="6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ABAA4E3-94A9-4927-83F3-B51A571E847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7" name="4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AC13-8370-41A2-A6AA-B882475F756F}" type="datetimeFigureOut">
              <a:rPr lang="tr-TR"/>
              <a:pPr>
                <a:defRPr/>
              </a:pPr>
              <a:t>1.10.2016</a:t>
            </a:fld>
            <a:endParaRPr lang="tr-TR"/>
          </a:p>
        </p:txBody>
      </p:sp>
      <p:sp>
        <p:nvSpPr>
          <p:cNvPr id="18" name="5 Altbilgi Yer Tutucusu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302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Düz Bağlayıcı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20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21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23 Dikdörtgen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24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25 Dikdörtgen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26 Dikdörtgen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27 Dikdörtgen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28 Oval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29 Oval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30 Dikdörtgen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6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7C204-A539-4D79-A7F0-CAE3AA7901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7" name="4 Veri Yer Tutucusu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BE4D9-1909-4BFE-A805-AB466830E367}" type="datetimeFigureOut">
              <a:rPr lang="tr-TR"/>
              <a:pPr>
                <a:defRPr/>
              </a:pPr>
              <a:t>1.10.2016</a:t>
            </a:fld>
            <a:endParaRPr lang="tr-TR"/>
          </a:p>
        </p:txBody>
      </p:sp>
      <p:sp>
        <p:nvSpPr>
          <p:cNvPr id="18" name="5 Altbilgi Yer Tutucusu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20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EB544F7-8226-4208-BC4C-A4667701C4EA}" type="datetimeFigureOut">
              <a:rPr lang="tr-TR"/>
              <a:pPr>
                <a:defRPr/>
              </a:pPr>
              <a:t>1.10.2016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14 Oval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46A2AC-D353-4B5B-A5F9-AB414467F08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38" name="21 Başlık Yer Tutucusu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39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arzzuba\Desktop\Yeni%20Klas&#246;r\marmaray.wm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arzzuba\Desktop\Yeni%20Klas&#246;r\tuplerin_batirilmasi_animasyonu.wmv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2000250"/>
            <a:ext cx="9144000" cy="4857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33500"/>
          </a:xfrm>
        </p:spPr>
        <p:txBody>
          <a:bodyPr/>
          <a:lstStyle/>
          <a:p>
            <a:pPr eaLnBrk="1" hangingPunct="1"/>
            <a:r>
              <a:rPr lang="tr-TR" altLang="tr-TR" sz="4400" b="1" i="1" smtClean="0">
                <a:solidFill>
                  <a:srgbClr val="C00000"/>
                </a:solidFill>
                <a:latin typeface="Algerian" pitchFamily="82" charset="0"/>
              </a:rPr>
              <a:t>TÜRKİYE DE ULAŞIM SİSTEMLERİNİN GELİŞİMİ</a:t>
            </a:r>
          </a:p>
        </p:txBody>
      </p:sp>
      <p:pic>
        <p:nvPicPr>
          <p:cNvPr id="13316" name="Picture 2" descr="http://i154.photobucket.com/albums/s263/pequena_luna/v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643188"/>
            <a:ext cx="52149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img385.imageshack.us/img385/2443/24145997bq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857750"/>
            <a:ext cx="292893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>
              <a:latin typeface="Georgia" pitchFamily="18" charset="0"/>
            </a:endParaRPr>
          </a:p>
        </p:txBody>
      </p:sp>
      <p:pic>
        <p:nvPicPr>
          <p:cNvPr id="13319" name="Picture 7" descr="http://www.gif-archiv.de/Gif-Flugzeuge/Flugzeug_0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857750"/>
            <a:ext cx="40719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 descr="http://www.musularkoyu.com/94el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786063"/>
            <a:ext cx="22145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r>
              <a:rPr lang="tr-TR" altLang="tr-TR" b="1" i="1" smtClean="0">
                <a:solidFill>
                  <a:srgbClr val="C00000"/>
                </a:solidFill>
              </a:rPr>
              <a:t>Etkinlik</a:t>
            </a:r>
          </a:p>
        </p:txBody>
      </p:sp>
      <p:sp>
        <p:nvSpPr>
          <p:cNvPr id="22531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928688"/>
            <a:ext cx="9144000" cy="5929312"/>
          </a:xfrm>
        </p:spPr>
        <p:txBody>
          <a:bodyPr/>
          <a:lstStyle/>
          <a:p>
            <a:endParaRPr lang="tr-TR" altLang="tr-TR" smtClean="0"/>
          </a:p>
        </p:txBody>
      </p:sp>
      <p:pic>
        <p:nvPicPr>
          <p:cNvPr id="22532" name="ncode_imageresizer_container_5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code_imageresizer_container_4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etin kutusu"/>
          <p:cNvSpPr txBox="1"/>
          <p:nvPr/>
        </p:nvSpPr>
        <p:spPr>
          <a:xfrm>
            <a:off x="0" y="5657850"/>
            <a:ext cx="9144000" cy="1200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+mn-lt"/>
              </a:rPr>
              <a:t>Türkiye karayolu ve Demiryolu hatlarının uzanış doğrultuları ile dağların uzanış doğrultularını karşılaştırınız?Aralarında nasıl bir ilişki vardır?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0" y="5287963"/>
            <a:ext cx="9144000" cy="15700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latin typeface="+mn-lt"/>
              </a:rPr>
              <a:t>Konya ve Rize de yapılacak 1 km </a:t>
            </a:r>
            <a:r>
              <a:rPr lang="tr-TR" sz="3200" b="1" dirty="0" err="1">
                <a:latin typeface="+mn-lt"/>
              </a:rPr>
              <a:t>lik</a:t>
            </a:r>
            <a:r>
              <a:rPr lang="tr-TR" sz="3200" b="1" dirty="0">
                <a:latin typeface="+mn-lt"/>
              </a:rPr>
              <a:t> karayolunun maliyeti hangisinde fazla olur.*Neden?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r>
              <a:rPr lang="tr-TR" altLang="tr-TR" b="1" i="1" smtClean="0">
                <a:solidFill>
                  <a:srgbClr val="C00000"/>
                </a:solidFill>
              </a:rPr>
              <a:t>Etkinlik</a:t>
            </a:r>
          </a:p>
        </p:txBody>
      </p:sp>
      <p:sp>
        <p:nvSpPr>
          <p:cNvPr id="23555" name="2 İçerik Yer Tutucusu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tr-TR" altLang="tr-TR" smtClean="0"/>
          </a:p>
        </p:txBody>
      </p:sp>
      <p:pic>
        <p:nvPicPr>
          <p:cNvPr id="23556" name="Picture 2" descr="2h9ey6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13"/>
            <a:ext cx="9001125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etin kutusu"/>
          <p:cNvSpPr txBox="1"/>
          <p:nvPr/>
        </p:nvSpPr>
        <p:spPr>
          <a:xfrm>
            <a:off x="0" y="857250"/>
            <a:ext cx="9144000" cy="1384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i="1" dirty="0">
                <a:latin typeface="+mn-lt"/>
              </a:rPr>
              <a:t>Hakkari ,Muğla Artvin gibi illerimizde demiryolu ağının bulunmamasının nedenini açıklayınız?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>
                <a:solidFill>
                  <a:srgbClr val="C00000"/>
                </a:solidFill>
              </a:rPr>
              <a:t>Bilgi Notu(Önemli)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1285875"/>
            <a:ext cx="9144000" cy="5572125"/>
          </a:xfrm>
        </p:spPr>
        <p:txBody>
          <a:bodyPr/>
          <a:lstStyle/>
          <a:p>
            <a:pPr>
              <a:defRPr/>
            </a:pPr>
            <a:r>
              <a:rPr lang="tr-TR" b="1" i="1" dirty="0" smtClean="0">
                <a:solidFill>
                  <a:srgbClr val="7030A0"/>
                </a:solidFill>
              </a:rPr>
              <a:t>YOL YAPIM MALİYETİ:</a:t>
            </a:r>
          </a:p>
          <a:p>
            <a:pPr eaLnBrk="1" hangingPunct="1">
              <a:defRPr/>
            </a:pPr>
            <a:r>
              <a:rPr lang="tr-TR" sz="2800" b="1" i="1" dirty="0" smtClean="0">
                <a:solidFill>
                  <a:schemeClr val="tx2">
                    <a:lumMod val="75000"/>
                  </a:schemeClr>
                </a:solidFill>
              </a:rPr>
              <a:t>Ülkemiz engebeli, ve yüksek olduğundan yol yapım maliyetleri oldukça yüksektir.</a:t>
            </a:r>
            <a:endParaRPr lang="tr-TR" sz="2800" b="1" i="1" dirty="0" smtClean="0"/>
          </a:p>
          <a:p>
            <a:pPr eaLnBrk="1" hangingPunct="1">
              <a:defRPr/>
            </a:pPr>
            <a:r>
              <a:rPr lang="tr-TR" b="1" i="1" dirty="0" smtClean="0">
                <a:solidFill>
                  <a:schemeClr val="accent6">
                    <a:lumMod val="50000"/>
                  </a:schemeClr>
                </a:solidFill>
              </a:rPr>
              <a:t>Maliyet bakımından Doğu Anadolu,Doğu Karadeniz başta gelir.</a:t>
            </a:r>
          </a:p>
          <a:p>
            <a:pPr eaLnBrk="1" hangingPunct="1">
              <a:defRPr/>
            </a:pPr>
            <a:r>
              <a:rPr lang="tr-TR" b="1" i="1" dirty="0" smtClean="0">
                <a:solidFill>
                  <a:srgbClr val="002060"/>
                </a:solidFill>
              </a:rPr>
              <a:t>Çünkü eğim ve  engebe fazladır.Ayrıca Doğu Karadeniz de eğimin yanında heyelan ve toprak kaymaları maliyeti iyice artırır.</a:t>
            </a:r>
          </a:p>
          <a:p>
            <a:pPr eaLnBrk="1" hangingPunct="1">
              <a:defRPr/>
            </a:pPr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</a:rPr>
              <a:t>Bu konuda en şanslı Marmara Güneydoğu ve Ege(Doğu –Batı istikameti) Bölgeleridir.İç Anadolu Bölgesinin belli kesimleri de  düşünülebilir.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Başlık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628650"/>
          </a:xfrm>
        </p:spPr>
        <p:txBody>
          <a:bodyPr/>
          <a:lstStyle/>
          <a:p>
            <a:r>
              <a:rPr lang="tr-TR" altLang="tr-TR" b="1" smtClean="0">
                <a:solidFill>
                  <a:srgbClr val="C00000"/>
                </a:solidFill>
              </a:rPr>
              <a:t>Etkinlik</a:t>
            </a:r>
          </a:p>
        </p:txBody>
      </p:sp>
      <p:pic>
        <p:nvPicPr>
          <p:cNvPr id="4" name="3 İçerik Yer Tutucusu" descr="http://www.sosyaldersleri.com/cografya/turkiyemiz/image007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29063"/>
            <a:ext cx="9144000" cy="2928937"/>
          </a:xfr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smtClean="0">
                <a:solidFill>
                  <a:srgbClr val="C00000"/>
                </a:solidFill>
              </a:rPr>
              <a:t>Gülek boğazı</a:t>
            </a:r>
          </a:p>
        </p:txBody>
      </p:sp>
      <p:sp>
        <p:nvSpPr>
          <p:cNvPr id="26627" name="2 İçerik Yer Tutucusu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tr-TR" altLang="tr-TR" smtClean="0"/>
          </a:p>
        </p:txBody>
      </p:sp>
      <p:pic>
        <p:nvPicPr>
          <p:cNvPr id="26628" name="Picture 2" descr="http://www.kgm.gov.tr/images/otoyo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İçerik Yer Tutucusu"/>
          <p:cNvSpPr>
            <a:spLocks noGrp="1"/>
          </p:cNvSpPr>
          <p:nvPr>
            <p:ph idx="1"/>
          </p:nvPr>
        </p:nvSpPr>
        <p:spPr>
          <a:xfrm>
            <a:off x="0" y="214313"/>
            <a:ext cx="9144000" cy="6429375"/>
          </a:xfrm>
        </p:spPr>
        <p:txBody>
          <a:bodyPr/>
          <a:lstStyle/>
          <a:p>
            <a:endParaRPr lang="tr-TR" altLang="tr-TR" smtClean="0"/>
          </a:p>
          <a:p>
            <a:endParaRPr lang="tr-TR" altLang="tr-TR" smtClean="0"/>
          </a:p>
          <a:p>
            <a:endParaRPr lang="tr-TR" altLang="tr-TR" smtClean="0"/>
          </a:p>
          <a:p>
            <a:endParaRPr lang="tr-TR" altLang="tr-TR" smtClean="0"/>
          </a:p>
          <a:p>
            <a:endParaRPr lang="tr-TR" altLang="tr-TR" smtClean="0"/>
          </a:p>
          <a:p>
            <a:endParaRPr lang="tr-TR" altLang="tr-TR" smtClean="0"/>
          </a:p>
          <a:p>
            <a:endParaRPr lang="tr-TR" altLang="tr-TR" smtClean="0"/>
          </a:p>
          <a:p>
            <a:endParaRPr lang="tr-TR" altLang="tr-TR" smtClean="0"/>
          </a:p>
          <a:p>
            <a:endParaRPr lang="tr-TR" altLang="tr-TR" smtClean="0"/>
          </a:p>
          <a:p>
            <a:endParaRPr lang="tr-TR" altLang="tr-TR" smtClean="0"/>
          </a:p>
          <a:p>
            <a:endParaRPr lang="tr-TR" altLang="tr-TR" smtClean="0"/>
          </a:p>
          <a:p>
            <a:endParaRPr lang="tr-TR" altLang="tr-TR" smtClean="0"/>
          </a:p>
          <a:p>
            <a:pPr algn="ctr"/>
            <a:r>
              <a:rPr lang="tr-TR" altLang="tr-TR" b="1" smtClean="0">
                <a:solidFill>
                  <a:srgbClr val="C00000"/>
                </a:solidFill>
              </a:rPr>
              <a:t>Zigana geçidine giden yol</a:t>
            </a:r>
          </a:p>
        </p:txBody>
      </p:sp>
      <p:pic>
        <p:nvPicPr>
          <p:cNvPr id="27651" name="Resim 109" descr="http://www.gaxxi.com/fotoritim/fotoritim/gorsel/dosya/1184068885dr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/>
          <p:cNvSpPr>
            <a:spLocks noGrp="1"/>
          </p:cNvSpPr>
          <p:nvPr>
            <p:ph type="title"/>
          </p:nvPr>
        </p:nvSpPr>
        <p:spPr>
          <a:xfrm>
            <a:off x="301625" y="214313"/>
            <a:ext cx="8534400" cy="571500"/>
          </a:xfrm>
        </p:spPr>
        <p:txBody>
          <a:bodyPr/>
          <a:lstStyle/>
          <a:p>
            <a:r>
              <a:rPr lang="tr-TR" altLang="tr-TR" b="1" smtClean="0">
                <a:solidFill>
                  <a:srgbClr val="C00000"/>
                </a:solidFill>
              </a:rPr>
              <a:t>İklim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1000125"/>
            <a:ext cx="9144000" cy="585787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i="1" dirty="0" smtClean="0">
                <a:solidFill>
                  <a:srgbClr val="C00000"/>
                </a:solidFill>
              </a:rPr>
              <a:t>İklimin</a:t>
            </a:r>
            <a:r>
              <a:rPr lang="tr-TR" b="1" i="1" dirty="0" smtClean="0"/>
              <a:t> en belirgin etkisi özellikle kış aylarında karayollarında görülen kar yağışlarına bağlı olarak </a:t>
            </a:r>
            <a:r>
              <a:rPr lang="tr-TR" b="1" i="1" dirty="0" smtClean="0">
                <a:solidFill>
                  <a:srgbClr val="00B0F0"/>
                </a:solidFill>
              </a:rPr>
              <a:t>buzlanma ve kayganlaşmadır.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i="1" dirty="0" smtClean="0">
                <a:solidFill>
                  <a:srgbClr val="00B0F0"/>
                </a:solidFill>
              </a:rPr>
              <a:t>Sisler</a:t>
            </a:r>
            <a:r>
              <a:rPr lang="tr-TR" b="1" i="1" dirty="0" smtClean="0"/>
              <a:t> ve </a:t>
            </a:r>
            <a:r>
              <a:rPr lang="tr-TR" b="1" i="1" dirty="0" smtClean="0">
                <a:solidFill>
                  <a:srgbClr val="00B0F0"/>
                </a:solidFill>
              </a:rPr>
              <a:t>fırtınalar</a:t>
            </a:r>
            <a:r>
              <a:rPr lang="tr-TR" b="1" i="1" dirty="0" smtClean="0"/>
              <a:t> da ulaşım faaliyetlerinde büyük zorluklar çıkarırlar. Bunlardan yoğun sisler kara, deniz ve hava ulaşımını da büyük ölçüde etkiler.</a:t>
            </a:r>
          </a:p>
          <a:p>
            <a:pPr>
              <a:defRPr/>
            </a:pPr>
            <a:r>
              <a:rPr lang="tr-TR" b="1" i="1" dirty="0" smtClean="0">
                <a:solidFill>
                  <a:srgbClr val="002060"/>
                </a:solidFill>
              </a:rPr>
              <a:t>Doğu Anadolu bölgesinin gelişememesinin en önemli nedenlerinden biri yüzey şekillerine bağlı olarak ortaya çıkan olumsuz iklim koşullarıdır.</a:t>
            </a:r>
          </a:p>
          <a:p>
            <a:pPr>
              <a:defRPr/>
            </a:pPr>
            <a:r>
              <a:rPr lang="tr-TR" b="1" i="1" dirty="0" smtClean="0">
                <a:solidFill>
                  <a:schemeClr val="accent6">
                    <a:lumMod val="75000"/>
                  </a:schemeClr>
                </a:solidFill>
              </a:rPr>
              <a:t>Buna bağlı olarak Marmara bölgesinde ise durum tam tersidir.</a:t>
            </a:r>
            <a:endParaRPr lang="tr-TR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ttp://www.tepebasi.bel.tr/belediye/db/haber_resim_bv.php?Haber_ID=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 descr="http://www.batmandogus.com/haberresim/karla%20mucade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 descr="http://www.kenthaber.com/Resimler/2007/11/19/002768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0"/>
            <a:ext cx="4572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" descr="http://www.haber53.com/resimler/haberler/129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3250"/>
            <a:ext cx="4572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smtClean="0">
                <a:solidFill>
                  <a:srgbClr val="C00000"/>
                </a:solidFill>
              </a:rPr>
              <a:t>B-Beşeri Faktörler.</a:t>
            </a:r>
          </a:p>
        </p:txBody>
      </p:sp>
      <p:sp>
        <p:nvSpPr>
          <p:cNvPr id="3072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1285875"/>
            <a:ext cx="9144000" cy="55721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r>
              <a:rPr lang="tr-TR" altLang="tr-TR" sz="2800" b="1" i="1" smtClean="0">
                <a:solidFill>
                  <a:srgbClr val="0070C0"/>
                </a:solidFill>
              </a:rPr>
              <a:t>Beşeri faktörlerin ulaşım üzerindeki etkisi ise olumludur. 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r>
              <a:rPr lang="tr-TR" altLang="tr-TR" sz="2800" b="1" i="1" smtClean="0"/>
              <a:t>İnsanın müdahalesini katarak </a:t>
            </a:r>
            <a:r>
              <a:rPr lang="tr-TR" altLang="tr-TR" sz="2800" b="1" smtClean="0"/>
              <a:t>en iyi sonuca ulaşmak için kurduğu çeşitli bakanlık ve kuruluşlar mevcut yol koşullarını iyileştirmek, yeni yollar yapmak için teknolojik ve bilimsel anlamda çalışmalar yapar.</a:t>
            </a:r>
          </a:p>
          <a:p>
            <a:r>
              <a:rPr lang="tr-TR" altLang="tr-TR" sz="2800" b="1" i="1" smtClean="0">
                <a:solidFill>
                  <a:srgbClr val="00B050"/>
                </a:solidFill>
              </a:rPr>
              <a:t>Ülkelerin farklı beşeri ve  ekonomik faktörlere bağlı olması da ulaşım türleri ve hizmetleri etkiler.</a:t>
            </a:r>
            <a:endParaRPr lang="tr-TR" altLang="tr-TR" i="1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smtClean="0">
                <a:solidFill>
                  <a:srgbClr val="C00000"/>
                </a:solidFill>
              </a:rPr>
              <a:t>ULAŞIM SİSTEMLERİMİZ.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1285875"/>
            <a:ext cx="9144000" cy="5572125"/>
          </a:xfrm>
        </p:spPr>
        <p:txBody>
          <a:bodyPr/>
          <a:lstStyle/>
          <a:p>
            <a:pPr>
              <a:defRPr/>
            </a:pPr>
            <a:r>
              <a:rPr lang="tr-TR" sz="4000" b="1" i="1" dirty="0" smtClean="0">
                <a:solidFill>
                  <a:srgbClr val="7030A0"/>
                </a:solidFill>
              </a:rPr>
              <a:t>Demir yolları: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i="1" dirty="0" smtClean="0">
                <a:solidFill>
                  <a:srgbClr val="002060"/>
                </a:solidFill>
              </a:rPr>
              <a:t>Ülkemizde Cumhuriyetin ilanından önce ve Cumhuriyetin ilk yıllarında demiryolu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r-TR" b="1" i="1" dirty="0" smtClean="0">
                <a:solidFill>
                  <a:srgbClr val="002060"/>
                </a:solidFill>
              </a:rPr>
              <a:t>   yapımı ön planda iken 1950'li yıllardan itibaren karayolları yapımına önem verilmesi demiryolu yapımını oldukça geriletmiştir.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i="1" dirty="0" smtClean="0">
                <a:solidFill>
                  <a:srgbClr val="00B050"/>
                </a:solidFill>
              </a:rPr>
              <a:t>Ülkemizde demiryolları yolcu ve yük taşımacılığında karayollarından sonra ikinci sırada gelmektedir.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i="1" dirty="0" smtClean="0">
                <a:solidFill>
                  <a:schemeClr val="accent3">
                    <a:lumMod val="75000"/>
                  </a:schemeClr>
                </a:solidFill>
              </a:rPr>
              <a:t>İlk demir yolu hattımız 1866 yılı İzmir-Aydın hattıdır(İngilizler)</a:t>
            </a:r>
            <a:endParaRPr lang="tr-TR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endParaRPr lang="tr-TR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C00000"/>
                </a:solidFill>
              </a:rPr>
              <a:t>Konuya başlarken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1000125"/>
            <a:ext cx="9144000" cy="58578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sz="3200" b="1" i="1" dirty="0" smtClean="0">
                <a:solidFill>
                  <a:srgbClr val="7030A0"/>
                </a:solidFill>
              </a:rPr>
              <a:t>1.Ulaşım sistemleri denilince aklınıza neler geliyor?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sz="3200" b="1" i="1" dirty="0" smtClean="0">
                <a:solidFill>
                  <a:srgbClr val="002060"/>
                </a:solidFill>
              </a:rPr>
              <a:t>2.Ülkemizde en gelişmiş ulaşım sistemleri hangisidir?Nedenlerini söyleyiniz.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sz="3200" b="1" i="1" dirty="0" smtClean="0">
                <a:solidFill>
                  <a:schemeClr val="accent6">
                    <a:lumMod val="75000"/>
                  </a:schemeClr>
                </a:solidFill>
              </a:rPr>
              <a:t>3.Çevrenizde hangi ulaşım sistemleri gelişmiştir.Neden?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4.Ulaşım sistemlerinin gelişimine neden olan coğrafi etkenler hakkında çıkarımlarda bulununuz?</a:t>
            </a:r>
            <a:endParaRPr lang="tr-TR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40" name="Picture 5" descr="http://www.cografya.biz/images/hat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28625"/>
            <a:ext cx="11906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smtClean="0">
                <a:solidFill>
                  <a:srgbClr val="C00000"/>
                </a:solidFill>
              </a:rPr>
              <a:t>Neden demiryolu ulaşımı olmalı?</a:t>
            </a:r>
          </a:p>
        </p:txBody>
      </p:sp>
      <p:sp>
        <p:nvSpPr>
          <p:cNvPr id="32771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1285875"/>
            <a:ext cx="9144000" cy="5572125"/>
          </a:xfrm>
        </p:spPr>
        <p:txBody>
          <a:bodyPr/>
          <a:lstStyle/>
          <a:p>
            <a:pPr marL="533400" indent="-533400" eaLnBrk="1" hangingPunct="1">
              <a:buClr>
                <a:srgbClr val="00FF00"/>
              </a:buClr>
              <a:buFont typeface="Wingdings 2" pitchFamily="18" charset="2"/>
              <a:buNone/>
            </a:pPr>
            <a:r>
              <a:rPr lang="tr-TR" altLang="tr-TR" b="1" smtClean="0">
                <a:solidFill>
                  <a:srgbClr val="002060"/>
                </a:solidFill>
              </a:rPr>
              <a:t>1. Daha güvenli</a:t>
            </a:r>
          </a:p>
          <a:p>
            <a:pPr marL="533400" indent="-533400" eaLnBrk="1" hangingPunct="1">
              <a:buClr>
                <a:srgbClr val="00FF00"/>
              </a:buClr>
              <a:buFont typeface="Wingdings 2" pitchFamily="18" charset="2"/>
              <a:buNone/>
            </a:pPr>
            <a:r>
              <a:rPr lang="tr-TR" altLang="tr-TR" b="1" smtClean="0">
                <a:solidFill>
                  <a:srgbClr val="002060"/>
                </a:solidFill>
              </a:rPr>
              <a:t>2. Daha az enerji gideri (dolayısıyla daha ucuz) ve çevre zararı</a:t>
            </a:r>
          </a:p>
          <a:p>
            <a:pPr marL="533400" indent="-533400" eaLnBrk="1" hangingPunct="1">
              <a:buClr>
                <a:srgbClr val="00FF00"/>
              </a:buClr>
              <a:buFont typeface="Wingdings 2" pitchFamily="18" charset="2"/>
              <a:buNone/>
            </a:pPr>
            <a:r>
              <a:rPr lang="tr-TR" altLang="tr-TR" b="1" smtClean="0">
                <a:solidFill>
                  <a:srgbClr val="002060"/>
                </a:solidFill>
              </a:rPr>
              <a:t>3. Karayolundaki tıkanıklardan ve havayolundaki gecikmeler söz konusu değil</a:t>
            </a:r>
          </a:p>
          <a:p>
            <a:pPr marL="533400" indent="-533400" eaLnBrk="1" hangingPunct="1">
              <a:buClr>
                <a:srgbClr val="00FF00"/>
              </a:buClr>
              <a:buFont typeface="Wingdings 2" pitchFamily="18" charset="2"/>
              <a:buNone/>
            </a:pPr>
            <a:r>
              <a:rPr lang="tr-TR" altLang="tr-TR" b="1" smtClean="0">
                <a:solidFill>
                  <a:srgbClr val="002060"/>
                </a:solidFill>
              </a:rPr>
              <a:t>4. Hızlı trenlerle daha az zaman kaybı</a:t>
            </a:r>
          </a:p>
          <a:p>
            <a:pPr marL="533400" indent="-533400" eaLnBrk="1" hangingPunct="1">
              <a:buClr>
                <a:srgbClr val="00FF00"/>
              </a:buClr>
              <a:buFont typeface="Wingdings 2" pitchFamily="18" charset="2"/>
              <a:buNone/>
            </a:pPr>
            <a:r>
              <a:rPr lang="tr-TR" altLang="tr-TR" b="1" smtClean="0">
                <a:solidFill>
                  <a:srgbClr val="002060"/>
                </a:solidFill>
              </a:rPr>
              <a:t>5. Yeraltında şehir içi ulaşım (metro)kolaylığı</a:t>
            </a:r>
          </a:p>
          <a:p>
            <a:pPr marL="533400" indent="-533400" eaLnBrk="1" hangingPunct="1">
              <a:buClr>
                <a:srgbClr val="00FF00"/>
              </a:buClr>
              <a:buFont typeface="Wingdings 2" pitchFamily="18" charset="2"/>
              <a:buNone/>
            </a:pPr>
            <a:r>
              <a:rPr lang="tr-TR" altLang="tr-TR" b="1" smtClean="0">
                <a:solidFill>
                  <a:srgbClr val="002060"/>
                </a:solidFill>
              </a:rPr>
              <a:t>6. Karayoluna göre daha fazla yük ve yolcuyu bir defada taşıyabilme</a:t>
            </a:r>
          </a:p>
          <a:p>
            <a:pPr marL="533400" indent="-533400" eaLnBrk="1" hangingPunct="1">
              <a:buClr>
                <a:srgbClr val="00FF00"/>
              </a:buClr>
              <a:buFont typeface="Wingdings 2" pitchFamily="18" charset="2"/>
              <a:buNone/>
            </a:pPr>
            <a:r>
              <a:rPr lang="tr-TR" altLang="tr-TR" b="1" smtClean="0">
                <a:solidFill>
                  <a:srgbClr val="002060"/>
                </a:solidFill>
              </a:rPr>
              <a:t>7. Ulaşımı etkileyen doğal faktörlerden karayoluna göre daha az etkilenmektedir.</a:t>
            </a:r>
            <a:endParaRPr lang="tr-TR" altLang="tr-TR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smtClean="0">
                <a:solidFill>
                  <a:srgbClr val="C00000"/>
                </a:solidFill>
              </a:rPr>
              <a:t>Olumsuz Yönleri</a:t>
            </a:r>
          </a:p>
        </p:txBody>
      </p:sp>
      <p:sp>
        <p:nvSpPr>
          <p:cNvPr id="33795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1357313"/>
            <a:ext cx="9144000" cy="55006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altLang="tr-TR" sz="3200" b="1" i="1" smtClean="0">
                <a:solidFill>
                  <a:srgbClr val="7030A0"/>
                </a:solidFill>
              </a:rPr>
              <a:t>1.Demiryolu yapımının gerektirdiği maliyet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3200" b="1" i="1" smtClean="0">
                <a:solidFill>
                  <a:srgbClr val="00B050"/>
                </a:solidFill>
              </a:rPr>
              <a:t>2. Eğimin fazla olduğu yerlerde demiryolu yapımının zor olması ve maliyeti artırması.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3200" b="1" i="1" smtClean="0">
                <a:solidFill>
                  <a:srgbClr val="00B0F0"/>
                </a:solidFill>
              </a:rPr>
              <a:t>3. Demiryolu araçlarının yapımının maliyetinin fazla olması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3200" b="1" i="1" smtClean="0">
                <a:solidFill>
                  <a:srgbClr val="002060"/>
                </a:solidFill>
              </a:rPr>
              <a:t>4. Yol yapımı ve araç yapımının gerektirdiği  teknoloji ve uzman elaman ihtiyacı </a:t>
            </a:r>
          </a:p>
          <a:p>
            <a:endParaRPr lang="tr-TR" alt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ncode_imageresizer_container_4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4 Metin kutusu"/>
          <p:cNvSpPr txBox="1">
            <a:spLocks noChangeArrowheads="1"/>
          </p:cNvSpPr>
          <p:nvPr/>
        </p:nvSpPr>
        <p:spPr bwMode="auto">
          <a:xfrm>
            <a:off x="1500188" y="428625"/>
            <a:ext cx="6643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2800" b="1" i="1">
                <a:solidFill>
                  <a:srgbClr val="C00000"/>
                </a:solidFill>
                <a:latin typeface="Algerian" pitchFamily="82" charset="0"/>
              </a:rPr>
              <a:t>Türkiye demir yolları haritası</a:t>
            </a:r>
          </a:p>
        </p:txBody>
      </p:sp>
      <p:sp>
        <p:nvSpPr>
          <p:cNvPr id="34820" name="4 Metin kutusu"/>
          <p:cNvSpPr txBox="1">
            <a:spLocks noChangeArrowheads="1"/>
          </p:cNvSpPr>
          <p:nvPr/>
        </p:nvSpPr>
        <p:spPr bwMode="auto">
          <a:xfrm>
            <a:off x="0" y="5842000"/>
            <a:ext cx="9144000" cy="1016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>
                <a:solidFill>
                  <a:srgbClr val="C00000"/>
                </a:solidFill>
              </a:rPr>
              <a:t>UYARI:</a:t>
            </a:r>
            <a:r>
              <a:rPr lang="tr-TR" altLang="tr-TR" sz="2000" b="1"/>
              <a:t>Demiryolu hatlarımız dağların uzanışı ile sıkı bir paralellik gösterir.Tek alternatif Zonguldak Bölgesine demiryolu vardır ki demir çelik sanayisi ile doğrudan ilişkilidir.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smtClean="0">
                <a:solidFill>
                  <a:srgbClr val="C00000"/>
                </a:solidFill>
              </a:rPr>
              <a:t>Karayolları</a:t>
            </a:r>
          </a:p>
        </p:txBody>
      </p:sp>
      <p:sp>
        <p:nvSpPr>
          <p:cNvPr id="3584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1214438"/>
            <a:ext cx="9144000" cy="5643562"/>
          </a:xfrm>
        </p:spPr>
        <p:txBody>
          <a:bodyPr/>
          <a:lstStyle/>
          <a:p>
            <a:pPr eaLnBrk="1" hangingPunct="1"/>
            <a:r>
              <a:rPr lang="tr-TR" altLang="tr-TR" b="1" smtClean="0"/>
              <a:t>Osmanlı İmparatorluğu döneminde 14.000 km. şose, 4000 km. toprak yol bulunurken bu sayı Cumhuriyetin ilanından sonra 18.300 km.ye ulaşmıştır.</a:t>
            </a:r>
          </a:p>
          <a:p>
            <a:pPr eaLnBrk="1" hangingPunct="1"/>
            <a:r>
              <a:rPr lang="tr-TR" altLang="tr-TR" b="1" i="1" smtClean="0">
                <a:solidFill>
                  <a:srgbClr val="7030A0"/>
                </a:solidFill>
              </a:rPr>
              <a:t>1950 yılında çıkartılan Karayolları Kanunu uyarınca yol yapımının </a:t>
            </a:r>
            <a:r>
              <a:rPr lang="tr-TR" altLang="tr-TR" b="1" i="1" smtClean="0">
                <a:solidFill>
                  <a:srgbClr val="FF0000"/>
                </a:solidFill>
              </a:rPr>
              <a:t>Karayolları Genel Müdürlüğü</a:t>
            </a:r>
            <a:r>
              <a:rPr lang="tr-TR" altLang="tr-TR" b="1" i="1" smtClean="0">
                <a:solidFill>
                  <a:srgbClr val="7030A0"/>
                </a:solidFill>
              </a:rPr>
              <a:t>'ne verilmesi ve karayolları yapımına ayrılan ödeneğin arttırılması karayolu yapımını hızlandırmıştır.</a:t>
            </a:r>
            <a:endParaRPr lang="tr-TR" altLang="tr-TR" i="1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142875"/>
            <a:ext cx="9144000" cy="6715125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b="1" i="1" dirty="0" smtClean="0">
                <a:solidFill>
                  <a:schemeClr val="accent1">
                    <a:lumMod val="75000"/>
                  </a:schemeClr>
                </a:solidFill>
              </a:rPr>
              <a:t>Bu gün çevre ülkelere göre önemli ölçüde  karayoluna sahip Türkiye gelişmiş ülkelere göre karayolu uzunluğu düşüktür.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rgbClr val="00B0F0"/>
                </a:solidFill>
              </a:rPr>
              <a:t>Karayollarımızın bir başka özelliği ana çizgileri ile yüzey şekillerinin uzanışı ile doğru orantılıdır.Yani ağırlıklı olarak </a:t>
            </a:r>
            <a:r>
              <a:rPr lang="tr-TR" b="1" dirty="0" smtClean="0">
                <a:solidFill>
                  <a:srgbClr val="C00000"/>
                </a:solidFill>
              </a:rPr>
              <a:t>doğu batı</a:t>
            </a:r>
            <a:r>
              <a:rPr lang="tr-TR" b="1" dirty="0" smtClean="0">
                <a:solidFill>
                  <a:srgbClr val="00B0F0"/>
                </a:solidFill>
              </a:rPr>
              <a:t> istikametlidir.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rgbClr val="002060"/>
                </a:solidFill>
              </a:rPr>
              <a:t>Karayollarımızın diğer bir özelliği ise yük ve yolcu taşımacılığının %80 </a:t>
            </a:r>
            <a:r>
              <a:rPr lang="tr-TR" b="1" dirty="0" err="1" smtClean="0">
                <a:solidFill>
                  <a:srgbClr val="002060"/>
                </a:solidFill>
              </a:rPr>
              <a:t>lik</a:t>
            </a:r>
            <a:r>
              <a:rPr lang="tr-TR" b="1" dirty="0" smtClean="0">
                <a:solidFill>
                  <a:srgbClr val="002060"/>
                </a:solidFill>
              </a:rPr>
              <a:t> kısmını taşır.</a:t>
            </a:r>
          </a:p>
          <a:p>
            <a:pPr eaLnBrk="1" hangingPunct="1">
              <a:defRPr/>
            </a:pPr>
            <a:r>
              <a:rPr lang="tr-TR" b="1" i="1" dirty="0" smtClean="0">
                <a:solidFill>
                  <a:srgbClr val="0070C0"/>
                </a:solidFill>
              </a:rPr>
              <a:t>Bu durum da bazı problemleri beraberinde getirmiştir.Trafik yükünü kaldıramayan yollar,fiziki durumu kötü yollar trafik kazalarını rekor düzeye ulaştırmıştır.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smtClean="0">
                <a:solidFill>
                  <a:srgbClr val="FF0000"/>
                </a:solidFill>
              </a:rPr>
              <a:t>Türkiye karayolları</a:t>
            </a:r>
          </a:p>
        </p:txBody>
      </p:sp>
      <p:sp>
        <p:nvSpPr>
          <p:cNvPr id="37891" name="2 İçerik Yer Tutucusu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tr-TR" altLang="tr-TR" smtClean="0"/>
          </a:p>
        </p:txBody>
      </p:sp>
      <p:pic>
        <p:nvPicPr>
          <p:cNvPr id="36868" name="Picture 2" descr="http://www.kgm.gov.tr/images/kgmgiris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smtClean="0">
                <a:solidFill>
                  <a:srgbClr val="FF0000"/>
                </a:solidFill>
              </a:rPr>
              <a:t>Bolu Tüneli</a:t>
            </a:r>
          </a:p>
        </p:txBody>
      </p:sp>
      <p:sp>
        <p:nvSpPr>
          <p:cNvPr id="38915" name="2 İçerik Yer Tutucusu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tr-TR" altLang="tr-TR" smtClean="0"/>
          </a:p>
        </p:txBody>
      </p:sp>
      <p:pic>
        <p:nvPicPr>
          <p:cNvPr id="38916" name="Picture 2" descr="http://www.ntvmsnbc.com/news/2658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63"/>
            <a:ext cx="421481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 descr="http://www.picsandimages.com/img/210cb5966eeb78454c0e724fb0cd8313/258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924300"/>
            <a:ext cx="4929187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http://www.haberx.com/newspictures/10/1032689SmallPi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37147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" descr="http://www.palmet.com/engineering/publishDocument.php?id=3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285875"/>
            <a:ext cx="321468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2" descr="http://www.kenthaber.com/Resimler/2005/09/06/000145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14313"/>
            <a:ext cx="25717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img330.imageshack.us/img330/6263/bolu7t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smtClean="0">
                <a:solidFill>
                  <a:srgbClr val="C00000"/>
                </a:solidFill>
              </a:rPr>
              <a:t>Deniz Yolları</a:t>
            </a:r>
          </a:p>
        </p:txBody>
      </p:sp>
      <p:sp>
        <p:nvSpPr>
          <p:cNvPr id="38915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i="1" dirty="0" smtClean="0">
                <a:solidFill>
                  <a:srgbClr val="00B050"/>
                </a:solidFill>
              </a:rPr>
              <a:t>ülkemizde deniz yolu ile yük ve yolcu taşımacılığı kabotaj kanunun(1 Temmuz 1926) çıkması ile gelişmeye başlamıştır.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i="1" dirty="0" smtClean="0">
                <a:solidFill>
                  <a:schemeClr val="accent6">
                    <a:lumMod val="50000"/>
                  </a:schemeClr>
                </a:solidFill>
              </a:rPr>
              <a:t>Denizyolu yük ve yolcu taşımacılığında en ekonomik yoldur.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b="1" i="1" dirty="0" smtClean="0"/>
              <a:t>Mersin limanı yurdumuzun en büyük üç limanından(İstanbul, Mersin, İzmir) biridir. Yük trafiği bakımından en büyük limanlarımız </a:t>
            </a:r>
            <a:r>
              <a:rPr lang="tr-TR" sz="2800" b="1" i="1" dirty="0" smtClean="0">
                <a:solidFill>
                  <a:srgbClr val="C00000"/>
                </a:solidFill>
              </a:rPr>
              <a:t>İstanbul,</a:t>
            </a:r>
            <a:r>
              <a:rPr lang="tr-TR" sz="2800" b="1" i="1" dirty="0" smtClean="0"/>
              <a:t> </a:t>
            </a:r>
            <a:r>
              <a:rPr lang="tr-TR" sz="2800" b="1" i="1" dirty="0" smtClean="0">
                <a:solidFill>
                  <a:srgbClr val="C00000"/>
                </a:solidFill>
              </a:rPr>
              <a:t>İzmir</a:t>
            </a:r>
            <a:r>
              <a:rPr lang="tr-TR" sz="2800" b="1" i="1" dirty="0" smtClean="0"/>
              <a:t>, </a:t>
            </a:r>
            <a:r>
              <a:rPr lang="tr-TR" sz="2800" b="1" i="1" dirty="0" smtClean="0">
                <a:solidFill>
                  <a:srgbClr val="C00000"/>
                </a:solidFill>
              </a:rPr>
              <a:t>Mersin</a:t>
            </a:r>
            <a:r>
              <a:rPr lang="tr-TR" sz="2800" b="1" i="1" dirty="0" smtClean="0"/>
              <a:t>, </a:t>
            </a:r>
            <a:r>
              <a:rPr lang="tr-TR" sz="2800" b="1" i="1" dirty="0" smtClean="0">
                <a:solidFill>
                  <a:srgbClr val="C00000"/>
                </a:solidFill>
              </a:rPr>
              <a:t>İzmit</a:t>
            </a:r>
            <a:r>
              <a:rPr lang="tr-TR" sz="2800" b="1" i="1" dirty="0" smtClean="0"/>
              <a:t> ve </a:t>
            </a:r>
            <a:r>
              <a:rPr lang="tr-TR" sz="2800" b="1" i="1" dirty="0" smtClean="0">
                <a:solidFill>
                  <a:srgbClr val="C00000"/>
                </a:solidFill>
              </a:rPr>
              <a:t>İskenderun</a:t>
            </a:r>
            <a:r>
              <a:rPr lang="tr-TR" sz="2800" b="1" i="1" dirty="0" smtClean="0"/>
              <a:t> limanlarıdır.</a:t>
            </a:r>
          </a:p>
          <a:p>
            <a:pPr>
              <a:defRPr/>
            </a:pPr>
            <a:r>
              <a:rPr lang="tr-TR" b="1" i="1" dirty="0" smtClean="0">
                <a:solidFill>
                  <a:srgbClr val="7030A0"/>
                </a:solidFill>
              </a:rPr>
              <a:t>Bu limanlarımıza kara ve demir yollarımızda bağlanarak aktiviteleri arttırılmıştır.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smtClean="0">
                <a:solidFill>
                  <a:srgbClr val="C00000"/>
                </a:solidFill>
              </a:rPr>
              <a:t>Önemli Limanlarımız</a:t>
            </a:r>
          </a:p>
        </p:txBody>
      </p:sp>
      <p:sp>
        <p:nvSpPr>
          <p:cNvPr id="40963" name="2 İçerik Yer Tutucusu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tr-TR" altLang="tr-TR" smtClean="0"/>
          </a:p>
        </p:txBody>
      </p:sp>
      <p:pic>
        <p:nvPicPr>
          <p:cNvPr id="40964" name="Picture 2" descr="http://www.sosyaldersleri.com/cografya/turkiyemiz/denizlimanl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285750"/>
            <a:ext cx="9144000" cy="65722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b="1" dirty="0" smtClean="0">
                <a:solidFill>
                  <a:schemeClr val="accent6">
                    <a:lumMod val="50000"/>
                  </a:schemeClr>
                </a:solidFill>
              </a:rPr>
              <a:t>Ege Bölgesi'nde </a:t>
            </a:r>
            <a:r>
              <a:rPr lang="tr-TR" sz="2800" b="1" dirty="0" smtClean="0"/>
              <a:t>yurdumuzun en büyük ihracat kapılarından biri durumunda olan </a:t>
            </a:r>
            <a:r>
              <a:rPr lang="tr-TR" sz="2800" b="1" dirty="0" smtClean="0">
                <a:solidFill>
                  <a:schemeClr val="accent6">
                    <a:lumMod val="50000"/>
                  </a:schemeClr>
                </a:solidFill>
              </a:rPr>
              <a:t>İzmir limanı </a:t>
            </a:r>
            <a:r>
              <a:rPr lang="tr-TR" sz="2800" b="1" dirty="0" smtClean="0"/>
              <a:t>yer alır.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b="1" dirty="0" smtClean="0"/>
              <a:t> Hinterlandı oldukça geniş bir liman olan İzmir limanı Anadolu içlerine kolayca bağlantı sağlayarak önemli tarımsal ürünleri (pamuk,üzüm, incir, tütün) dış pazarlara gönderir.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b="1" dirty="0" smtClean="0">
                <a:solidFill>
                  <a:srgbClr val="002060"/>
                </a:solidFill>
              </a:rPr>
              <a:t>Bu gün hinterlandı en geniş olan </a:t>
            </a:r>
            <a:r>
              <a:rPr lang="tr-TR" sz="2800" b="1" dirty="0" smtClean="0">
                <a:solidFill>
                  <a:srgbClr val="C00000"/>
                </a:solidFill>
              </a:rPr>
              <a:t>İstanbul limanı </a:t>
            </a:r>
            <a:r>
              <a:rPr lang="tr-TR" sz="2800" b="1" dirty="0" smtClean="0">
                <a:solidFill>
                  <a:srgbClr val="002060"/>
                </a:solidFill>
              </a:rPr>
              <a:t>dır.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b="1" dirty="0" smtClean="0">
                <a:solidFill>
                  <a:srgbClr val="C00000"/>
                </a:solidFill>
              </a:rPr>
              <a:t>Sinop</a:t>
            </a:r>
            <a:r>
              <a:rPr lang="tr-TR" sz="2800" b="1" dirty="0" smtClean="0">
                <a:solidFill>
                  <a:srgbClr val="00B0F0"/>
                </a:solidFill>
              </a:rPr>
              <a:t> doğal liman olmasına rağmen fazla gelişememiştir(hinterlandı dar-dağların uzanışına dayalı)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C00000"/>
                </a:solidFill>
              </a:rPr>
              <a:t>Ülkemizin can damarı:ULAŞIM</a:t>
            </a:r>
          </a:p>
        </p:txBody>
      </p:sp>
      <p:sp>
        <p:nvSpPr>
          <p:cNvPr id="1536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1214438"/>
            <a:ext cx="9144000" cy="5643562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smtClean="0"/>
              <a:t>Ulaşım ya da ulaştırma bir </a:t>
            </a:r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</a:rPr>
              <a:t>yarar sağlamak </a:t>
            </a:r>
            <a:r>
              <a:rPr lang="tr-TR" b="1" dirty="0" smtClean="0"/>
              <a:t>üzere insanın veya onun ürettiği eşyanın çeşitli araçlar ile başta bölge, ülke veya kıta olmak üzere ekonomik, hızlı ve güvenilir olarak yer değiştirmesidir. </a:t>
            </a:r>
          </a:p>
          <a:p>
            <a:pPr eaLnBrk="1" hangingPunct="1">
              <a:defRPr/>
            </a:pPr>
            <a:r>
              <a:rPr lang="tr-TR" b="1" i="1" dirty="0" smtClean="0">
                <a:solidFill>
                  <a:srgbClr val="7030A0"/>
                </a:solidFill>
              </a:rPr>
              <a:t>ULAŞIM SİSTEMLERİ</a:t>
            </a:r>
          </a:p>
          <a:p>
            <a:pPr eaLnBrk="1" hangingPunct="1">
              <a:defRPr/>
            </a:pPr>
            <a:r>
              <a:rPr lang="tr-TR" b="1" i="1" dirty="0" smtClean="0">
                <a:solidFill>
                  <a:srgbClr val="002060"/>
                </a:solidFill>
              </a:rPr>
              <a:t>Kara yolu ulaşımı</a:t>
            </a:r>
          </a:p>
          <a:p>
            <a:pPr eaLnBrk="1" hangingPunct="1">
              <a:defRPr/>
            </a:pPr>
            <a:r>
              <a:rPr lang="tr-TR" b="1" i="1" dirty="0" smtClean="0">
                <a:solidFill>
                  <a:srgbClr val="002060"/>
                </a:solidFill>
              </a:rPr>
              <a:t>Havayolu ulaşımı</a:t>
            </a:r>
          </a:p>
          <a:p>
            <a:pPr eaLnBrk="1" hangingPunct="1">
              <a:defRPr/>
            </a:pPr>
            <a:r>
              <a:rPr lang="tr-TR" b="1" i="1" dirty="0" smtClean="0">
                <a:solidFill>
                  <a:srgbClr val="002060"/>
                </a:solidFill>
              </a:rPr>
              <a:t>Deniz yolu ulaşımı</a:t>
            </a:r>
          </a:p>
          <a:p>
            <a:pPr eaLnBrk="1" hangingPunct="1">
              <a:defRPr/>
            </a:pPr>
            <a:r>
              <a:rPr lang="tr-TR" b="1" i="1" dirty="0" smtClean="0">
                <a:solidFill>
                  <a:srgbClr val="002060"/>
                </a:solidFill>
              </a:rPr>
              <a:t>Demir yolu ulaşımı</a:t>
            </a:r>
          </a:p>
          <a:p>
            <a:pPr eaLnBrk="1" hangingPunct="1">
              <a:defRPr/>
            </a:pPr>
            <a:r>
              <a:rPr lang="tr-TR" b="1" i="1" dirty="0" smtClean="0">
                <a:solidFill>
                  <a:srgbClr val="00B050"/>
                </a:solidFill>
              </a:rPr>
              <a:t>Ayrıca boru hattı ulaşımı ve internet diğer ulaşım sistemlerine dahildir.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smtClean="0">
                <a:solidFill>
                  <a:srgbClr val="C00000"/>
                </a:solidFill>
              </a:rPr>
              <a:t>Marmaray projesi</a:t>
            </a:r>
          </a:p>
        </p:txBody>
      </p:sp>
      <p:sp>
        <p:nvSpPr>
          <p:cNvPr id="43011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1000125"/>
            <a:ext cx="9144000" cy="5857875"/>
          </a:xfrm>
        </p:spPr>
        <p:txBody>
          <a:bodyPr/>
          <a:lstStyle/>
          <a:p>
            <a:endParaRPr lang="tr-TR" altLang="tr-TR" smtClean="0"/>
          </a:p>
        </p:txBody>
      </p:sp>
      <p:pic>
        <p:nvPicPr>
          <p:cNvPr id="43012" name="Picture 2" descr="Hayırlı Uğurlu OLur İnşaLLa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52863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http://www.aksiyon.com.tr/resim/564/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43576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 descr="http://www.corbaa.com/UserFiles/_41615402_marmaray_tunnel_4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857250"/>
            <a:ext cx="478631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Başlık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485775"/>
          </a:xfrm>
        </p:spPr>
        <p:txBody>
          <a:bodyPr/>
          <a:lstStyle/>
          <a:p>
            <a:r>
              <a:rPr lang="tr-TR" altLang="tr-TR" b="1" i="1" smtClean="0">
                <a:solidFill>
                  <a:srgbClr val="C00000"/>
                </a:solidFill>
              </a:rPr>
              <a:t>Tanıtım animasyon</a:t>
            </a:r>
          </a:p>
        </p:txBody>
      </p:sp>
      <p:pic>
        <p:nvPicPr>
          <p:cNvPr id="5" name="marmaray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57250"/>
            <a:ext cx="9144000" cy="6000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>
                <a:solidFill>
                  <a:srgbClr val="C00000"/>
                </a:solidFill>
              </a:rPr>
              <a:t>Tüplerin indirilmesi</a:t>
            </a:r>
          </a:p>
        </p:txBody>
      </p:sp>
      <p:pic>
        <p:nvPicPr>
          <p:cNvPr id="4" name="tuplerin_batirilmasi_animasyonu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71563"/>
            <a:ext cx="9144000" cy="5786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smtClean="0">
                <a:solidFill>
                  <a:srgbClr val="C00000"/>
                </a:solidFill>
              </a:rPr>
              <a:t>Havayolları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1071563"/>
            <a:ext cx="9144000" cy="5786437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sz="3200" b="1" i="1" dirty="0" smtClean="0">
                <a:solidFill>
                  <a:schemeClr val="accent6">
                    <a:lumMod val="75000"/>
                  </a:schemeClr>
                </a:solidFill>
              </a:rPr>
              <a:t>Türkiye'de ilk hava ulaşımı 1933 yılında küçük pervaneli uçaklarla başlamıştır.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sz="3200" b="1" i="1" dirty="0" smtClean="0"/>
              <a:t>Ülkemizde 3 adet havalimanı hava taşımacılığında önemlidir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i="1" dirty="0" smtClean="0">
                <a:solidFill>
                  <a:srgbClr val="C00000"/>
                </a:solidFill>
              </a:rPr>
              <a:t>Atatürk Havalimanı</a:t>
            </a:r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</a:rPr>
              <a:t>(İstanbul)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i="1" dirty="0" smtClean="0">
                <a:solidFill>
                  <a:srgbClr val="C00000"/>
                </a:solidFill>
              </a:rPr>
              <a:t>Esenboğa Havalimanı</a:t>
            </a:r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</a:rPr>
              <a:t>(Ankara)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i="1" dirty="0" smtClean="0">
                <a:solidFill>
                  <a:srgbClr val="C00000"/>
                </a:solidFill>
              </a:rPr>
              <a:t>Adnan Menderes Havalimanı</a:t>
            </a:r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</a:rPr>
              <a:t>(İzmir)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</a:rPr>
              <a:t>Son zamanlarda </a:t>
            </a:r>
            <a:r>
              <a:rPr lang="tr-TR" b="1" i="1" dirty="0" smtClean="0">
                <a:solidFill>
                  <a:schemeClr val="accent1">
                    <a:lumMod val="75000"/>
                  </a:schemeClr>
                </a:solidFill>
              </a:rPr>
              <a:t>Antalya havaalanı </a:t>
            </a:r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</a:rPr>
              <a:t>da turizmin gelişmesine bağlı olarak önem kazanmış tır</a:t>
            </a:r>
            <a:endParaRPr lang="tr-TR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sz="3200" b="1" i="1" dirty="0" smtClean="0"/>
              <a:t>Bu hava  alanları Avrupa'nın sayılı Havalimanları arasındadır.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tr-TR" b="1" dirty="0" smtClean="0"/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smtClean="0">
                <a:solidFill>
                  <a:srgbClr val="C00000"/>
                </a:solidFill>
              </a:rPr>
              <a:t>Başlıca havaalanlarımız</a:t>
            </a:r>
          </a:p>
        </p:txBody>
      </p:sp>
      <p:sp>
        <p:nvSpPr>
          <p:cNvPr id="47107" name="2 İçerik Yer Tutucusu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tr-TR" altLang="tr-TR" smtClean="0"/>
          </a:p>
        </p:txBody>
      </p:sp>
      <p:pic>
        <p:nvPicPr>
          <p:cNvPr id="47108" name="Picture 2" descr="http://www.sosyaldersleri.com/cografya/turkiyemiz/havayoll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smtClean="0">
                <a:solidFill>
                  <a:srgbClr val="FF0000"/>
                </a:solidFill>
              </a:rPr>
              <a:t>Etkinlik çalışması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1071563"/>
            <a:ext cx="9144000" cy="5786437"/>
          </a:xfrm>
        </p:spPr>
        <p:txBody>
          <a:bodyPr/>
          <a:lstStyle/>
          <a:p>
            <a:pPr>
              <a:defRPr/>
            </a:pPr>
            <a:r>
              <a:rPr lang="tr-TR" sz="3200" b="1" i="1" dirty="0" smtClean="0">
                <a:solidFill>
                  <a:srgbClr val="002060"/>
                </a:solidFill>
              </a:rPr>
              <a:t>1.Bursa Türkiye’nin sayılı büyük illeri arasında olmasına rağmen hava alanı gelişmiş değildir.Nedenlerini araştırınız?</a:t>
            </a:r>
          </a:p>
          <a:p>
            <a:pPr>
              <a:defRPr/>
            </a:pPr>
            <a:r>
              <a:rPr lang="tr-TR" sz="3200" b="1" i="1" dirty="0" smtClean="0">
                <a:solidFill>
                  <a:srgbClr val="7030A0"/>
                </a:solidFill>
              </a:rPr>
              <a:t>2.Türkiye’de demir yolu ağının gelişmesini etkileyen faktörleri araştırınız?</a:t>
            </a:r>
          </a:p>
          <a:p>
            <a:pPr>
              <a:defRPr/>
            </a:pPr>
            <a:r>
              <a:rPr lang="tr-TR" sz="2800" b="1" i="1" dirty="0" smtClean="0">
                <a:solidFill>
                  <a:schemeClr val="accent5">
                    <a:lumMod val="50000"/>
                  </a:schemeClr>
                </a:solidFill>
              </a:rPr>
              <a:t>3.Deniz limanının neden güçlü bir demir ve kara yolu ağına ihtiyaç duyduğunu araştırınız?Türkiye ve dünyadan örnekler üzerinde çıkarımlar da bulununuz.</a:t>
            </a:r>
            <a:endParaRPr lang="tr-TR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smtClean="0">
                <a:solidFill>
                  <a:srgbClr val="C00000"/>
                </a:solidFill>
              </a:rPr>
              <a:t>Boru Hatları Ulaşımı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1000125"/>
            <a:ext cx="9144000" cy="5857875"/>
          </a:xfrm>
        </p:spPr>
        <p:txBody>
          <a:bodyPr/>
          <a:lstStyle/>
          <a:p>
            <a:pPr>
              <a:defRPr/>
            </a:pPr>
            <a:r>
              <a:rPr lang="tr-TR" b="1" i="1" dirty="0" smtClean="0">
                <a:solidFill>
                  <a:srgbClr val="0070C0"/>
                </a:solidFill>
              </a:rPr>
              <a:t>Kalkınmanın en önemli unsurlarından biri de enerjidir. Bunun yanında enerji ihtiyacı olan ülkeler ile enerji üreten ülkeler genellikle farklıdır.</a:t>
            </a:r>
          </a:p>
          <a:p>
            <a:pPr>
              <a:defRPr/>
            </a:pPr>
            <a:r>
              <a:rPr lang="tr-TR" b="1" i="1" dirty="0" smtClean="0">
                <a:solidFill>
                  <a:srgbClr val="7030A0"/>
                </a:solidFill>
              </a:rPr>
              <a:t>Enerji kaynaklarını taşımanın en ucuz yollarından biri de boru hattı(</a:t>
            </a:r>
            <a:r>
              <a:rPr lang="tr-TR" b="1" i="1" dirty="0" err="1" smtClean="0">
                <a:solidFill>
                  <a:srgbClr val="7030A0"/>
                </a:solidFill>
              </a:rPr>
              <a:t>pipe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line</a:t>
            </a:r>
            <a:r>
              <a:rPr lang="tr-TR" b="1" i="1" dirty="0" smtClean="0">
                <a:solidFill>
                  <a:srgbClr val="7030A0"/>
                </a:solidFill>
              </a:rPr>
              <a:t>)ile taşımadır.</a:t>
            </a:r>
          </a:p>
          <a:p>
            <a:pPr>
              <a:defRPr/>
            </a:pPr>
            <a:r>
              <a:rPr lang="tr-TR" b="1" i="1" dirty="0" smtClean="0">
                <a:solidFill>
                  <a:schemeClr val="accent6">
                    <a:lumMod val="75000"/>
                  </a:schemeClr>
                </a:solidFill>
              </a:rPr>
              <a:t>Dünya </a:t>
            </a:r>
            <a:r>
              <a:rPr lang="tr-TR" b="1" i="1" dirty="0" err="1" smtClean="0">
                <a:solidFill>
                  <a:schemeClr val="accent6">
                    <a:lumMod val="75000"/>
                  </a:schemeClr>
                </a:solidFill>
              </a:rPr>
              <a:t>daki</a:t>
            </a:r>
            <a:r>
              <a:rPr lang="tr-TR" b="1" i="1" dirty="0" smtClean="0">
                <a:solidFill>
                  <a:schemeClr val="accent6">
                    <a:lumMod val="75000"/>
                  </a:schemeClr>
                </a:solidFill>
              </a:rPr>
              <a:t> boru hatlarına bakıldığında büyük bir bölümünün Türkiye ve çevresinde yoğunlaştığı görülür?Bunun sebebi nedir?</a:t>
            </a:r>
          </a:p>
          <a:p>
            <a:pPr>
              <a:defRPr/>
            </a:pPr>
            <a:r>
              <a:rPr lang="tr-TR" b="1" i="1" dirty="0" smtClean="0">
                <a:solidFill>
                  <a:schemeClr val="tx2">
                    <a:lumMod val="50000"/>
                  </a:schemeClr>
                </a:solidFill>
              </a:rPr>
              <a:t>Bu durumun Türkiye için avantaj ve dezavantajlarını tartışınız?</a:t>
            </a:r>
            <a:endParaRPr lang="tr-TR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tr-TR" sz="2800" b="1" i="1" dirty="0" smtClean="0">
                <a:solidFill>
                  <a:srgbClr val="C00000"/>
                </a:solidFill>
              </a:rPr>
              <a:t>Türkiye Doğal Gaz Ve Petrol Boru Hattı Ağı</a:t>
            </a:r>
            <a:endParaRPr lang="tr-TR" sz="2800" b="1" i="1" dirty="0">
              <a:solidFill>
                <a:srgbClr val="C00000"/>
              </a:solidFill>
            </a:endParaRPr>
          </a:p>
        </p:txBody>
      </p:sp>
      <p:sp>
        <p:nvSpPr>
          <p:cNvPr id="50179" name="2 İçerik Yer Tutucusu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tr-TR" altLang="tr-TR" smtClean="0"/>
          </a:p>
        </p:txBody>
      </p:sp>
      <p:pic>
        <p:nvPicPr>
          <p:cNvPr id="4" name="Picture 7" descr="http://www.mmo.org.tr/mmo/oda_gorusleri/dogalgazpolitikalari_dosyalar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Başlık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642938"/>
          </a:xfrm>
        </p:spPr>
        <p:txBody>
          <a:bodyPr/>
          <a:lstStyle/>
          <a:p>
            <a:r>
              <a:rPr lang="tr-TR" altLang="tr-TR" b="1" smtClean="0">
                <a:solidFill>
                  <a:srgbClr val="C00000"/>
                </a:solidFill>
              </a:rPr>
              <a:t>Ulaşım Sistemleri Ve Kalkınma </a:t>
            </a:r>
          </a:p>
        </p:txBody>
      </p:sp>
      <p:sp>
        <p:nvSpPr>
          <p:cNvPr id="5120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1285875"/>
            <a:ext cx="9144000" cy="5214938"/>
          </a:xfrm>
        </p:spPr>
        <p:txBody>
          <a:bodyPr/>
          <a:lstStyle/>
          <a:p>
            <a:endParaRPr lang="tr-TR" altLang="tr-TR" smtClean="0"/>
          </a:p>
        </p:txBody>
      </p:sp>
      <p:pic>
        <p:nvPicPr>
          <p:cNvPr id="59394" name="Picture 2" descr="http://www.ilkhabergazetesi.com/wordpress/wp-content/2007/10/tre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4794252" cy="33639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9396" name="Picture 4" descr="http://bp1.blogger.com/_I2KtyvwA8HQ/SF-WU3JNLII/AAAAAAAABHw/7iOZJt20-Hs/s400/st-maarten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85794"/>
            <a:ext cx="4214810" cy="33575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9398" name="Picture 6" descr="http://www.resimturkey.com/data/media/66/gemi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3600"/>
            <a:ext cx="5008534" cy="3354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9400" name="Picture 8" descr="http://www.manzaralar.net/iller/istanbul/ba59abfe6e824fa0bf068a1ce20b2413-62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00438"/>
            <a:ext cx="4286248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0" y="602773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400" b="1" i="1">
                <a:solidFill>
                  <a:srgbClr val="00B0F0"/>
                </a:solidFill>
              </a:rPr>
              <a:t>Fotoğraflarda görülen ulaşım sistemleri ile ekonomik faaliyet kolları arasında nasıl bir ilişki vardır?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 b="1" i="1" smtClean="0">
                <a:solidFill>
                  <a:srgbClr val="C00000"/>
                </a:solidFill>
              </a:rPr>
              <a:t>Ulaşım Sistemlerinin Önemi</a:t>
            </a:r>
          </a:p>
        </p:txBody>
      </p:sp>
      <p:sp>
        <p:nvSpPr>
          <p:cNvPr id="16387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1285875"/>
            <a:ext cx="9144000" cy="5572125"/>
          </a:xfrm>
        </p:spPr>
        <p:txBody>
          <a:bodyPr/>
          <a:lstStyle/>
          <a:p>
            <a:r>
              <a:rPr lang="tr-TR" altLang="tr-TR" sz="2800" b="1" i="1" smtClean="0">
                <a:solidFill>
                  <a:srgbClr val="002060"/>
                </a:solidFill>
              </a:rPr>
              <a:t>Geçmişte olduğu gibi günümüzde de ulaşımın önemi ülkelerin </a:t>
            </a:r>
            <a:r>
              <a:rPr lang="tr-TR" altLang="tr-TR" sz="2800" b="1" i="1" smtClean="0">
                <a:solidFill>
                  <a:srgbClr val="7030A0"/>
                </a:solidFill>
              </a:rPr>
              <a:t>Sosyal</a:t>
            </a:r>
            <a:r>
              <a:rPr lang="tr-TR" altLang="tr-TR" sz="2800" b="1" i="1" smtClean="0">
                <a:solidFill>
                  <a:srgbClr val="002060"/>
                </a:solidFill>
              </a:rPr>
              <a:t>,</a:t>
            </a:r>
            <a:r>
              <a:rPr lang="tr-TR" altLang="tr-TR" sz="2800" b="1" i="1" smtClean="0">
                <a:solidFill>
                  <a:srgbClr val="7030A0"/>
                </a:solidFill>
              </a:rPr>
              <a:t>Ekonomik</a:t>
            </a:r>
            <a:r>
              <a:rPr lang="tr-TR" altLang="tr-TR" sz="2800" b="1" i="1" smtClean="0">
                <a:solidFill>
                  <a:srgbClr val="002060"/>
                </a:solidFill>
              </a:rPr>
              <a:t>,</a:t>
            </a:r>
            <a:r>
              <a:rPr lang="tr-TR" altLang="tr-TR" sz="2800" b="1" i="1" smtClean="0">
                <a:solidFill>
                  <a:srgbClr val="7030A0"/>
                </a:solidFill>
              </a:rPr>
              <a:t>Kültürel </a:t>
            </a:r>
            <a:r>
              <a:rPr lang="tr-TR" altLang="tr-TR" sz="2800" b="1" i="1" smtClean="0">
                <a:solidFill>
                  <a:srgbClr val="002060"/>
                </a:solidFill>
              </a:rPr>
              <a:t>yapıları üzerinde önemli rol oynar.</a:t>
            </a:r>
          </a:p>
          <a:p>
            <a:r>
              <a:rPr lang="tr-TR" altLang="tr-TR" sz="3200" b="1" i="1" smtClean="0">
                <a:solidFill>
                  <a:srgbClr val="002060"/>
                </a:solidFill>
              </a:rPr>
              <a:t>Aynı zamanda ulaşım </a:t>
            </a:r>
            <a:r>
              <a:rPr lang="tr-TR" altLang="tr-TR" sz="3200" b="1" i="1" smtClean="0">
                <a:solidFill>
                  <a:srgbClr val="7030A0"/>
                </a:solidFill>
              </a:rPr>
              <a:t>Ülke bütünlüğü </a:t>
            </a:r>
            <a:r>
              <a:rPr lang="tr-TR" altLang="tr-TR" sz="3200" b="1" i="1" smtClean="0">
                <a:solidFill>
                  <a:srgbClr val="002060"/>
                </a:solidFill>
              </a:rPr>
              <a:t>ve </a:t>
            </a:r>
            <a:r>
              <a:rPr lang="tr-TR" altLang="tr-TR" sz="3200" b="1" i="1" smtClean="0">
                <a:solidFill>
                  <a:srgbClr val="7030A0"/>
                </a:solidFill>
              </a:rPr>
              <a:t>Savunma açısından </a:t>
            </a:r>
            <a:r>
              <a:rPr lang="tr-TR" altLang="tr-TR" sz="3200" b="1" i="1" smtClean="0">
                <a:solidFill>
                  <a:srgbClr val="002060"/>
                </a:solidFill>
              </a:rPr>
              <a:t>da önemli rol oynar.</a:t>
            </a:r>
          </a:p>
          <a:p>
            <a:r>
              <a:rPr lang="tr-TR" altLang="tr-TR" sz="3200" b="1" i="1" smtClean="0">
                <a:solidFill>
                  <a:srgbClr val="00B050"/>
                </a:solidFill>
              </a:rPr>
              <a:t>Bu duruma en güzel örnek Anadolu dur.</a:t>
            </a:r>
          </a:p>
          <a:p>
            <a:r>
              <a:rPr lang="tr-TR" altLang="tr-TR" sz="3200" b="1" i="1" smtClean="0">
                <a:solidFill>
                  <a:srgbClr val="0070C0"/>
                </a:solidFill>
              </a:rPr>
              <a:t>Geçmiş zamanlarda önemli ulaşım sistemleri üzerinde olan Anadolu ya hakim olan devletler dönemin en güçlüleri olmuşlardır.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7411" name="2 İçerik Yer Tutucusu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tr-TR" altLang="tr-TR" smtClean="0"/>
          </a:p>
        </p:txBody>
      </p:sp>
      <p:pic>
        <p:nvPicPr>
          <p:cNvPr id="17412" name="3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6 Metin kutusu"/>
          <p:cNvSpPr txBox="1"/>
          <p:nvPr/>
        </p:nvSpPr>
        <p:spPr>
          <a:xfrm>
            <a:off x="0" y="5643563"/>
            <a:ext cx="9144000" cy="1200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i="1" dirty="0" smtClean="0">
                <a:solidFill>
                  <a:schemeClr val="accent5">
                    <a:lumMod val="50000"/>
                  </a:schemeClr>
                </a:solidFill>
              </a:rPr>
              <a:t>Selçuklu Dönemi tarihi ipek yolu güzergahları ile Türkiye </a:t>
            </a:r>
            <a:r>
              <a:rPr lang="tr-TR" sz="2400" b="1" i="1" dirty="0" err="1" smtClean="0">
                <a:solidFill>
                  <a:schemeClr val="accent5">
                    <a:lumMod val="50000"/>
                  </a:schemeClr>
                </a:solidFill>
              </a:rPr>
              <a:t>nin</a:t>
            </a:r>
            <a:r>
              <a:rPr lang="tr-TR" sz="2400" b="1" i="1" dirty="0" smtClean="0">
                <a:solidFill>
                  <a:schemeClr val="accent5">
                    <a:lumMod val="50000"/>
                  </a:schemeClr>
                </a:solidFill>
              </a:rPr>
              <a:t> yüzey şekillerini inceleyerek  çıkarımlarda bulununuz.? </a:t>
            </a:r>
            <a:endParaRPr lang="tr-TR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>
          <a:xfrm>
            <a:off x="0" y="228600"/>
            <a:ext cx="8836025" cy="628650"/>
          </a:xfrm>
        </p:spPr>
        <p:txBody>
          <a:bodyPr/>
          <a:lstStyle/>
          <a:p>
            <a:r>
              <a:rPr lang="tr-TR" altLang="tr-TR" b="1" smtClean="0">
                <a:solidFill>
                  <a:srgbClr val="C00000"/>
                </a:solidFill>
              </a:rPr>
              <a:t>Ulaşım Üzerinde Etkili Olan Faktörler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0" y="928670"/>
          <a:ext cx="91440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557213"/>
          </a:xfrm>
        </p:spPr>
        <p:txBody>
          <a:bodyPr/>
          <a:lstStyle/>
          <a:p>
            <a:r>
              <a:rPr lang="tr-TR" altLang="tr-TR" b="1" i="1" smtClean="0">
                <a:solidFill>
                  <a:srgbClr val="C00000"/>
                </a:solidFill>
              </a:rPr>
              <a:t>A-Doğal faktörler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714375"/>
            <a:ext cx="9144000" cy="6143625"/>
          </a:xfrm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002060"/>
                </a:solidFill>
                <a:latin typeface="Algerian" pitchFamily="82" charset="0"/>
              </a:rPr>
              <a:t>Coğrafi konum:</a:t>
            </a:r>
          </a:p>
          <a:p>
            <a:pPr>
              <a:defRPr/>
            </a:pPr>
            <a:r>
              <a:rPr lang="tr-TR" b="1" i="1" dirty="0" smtClean="0">
                <a:solidFill>
                  <a:srgbClr val="00B0F0"/>
                </a:solidFill>
                <a:latin typeface="+mj-lt"/>
              </a:rPr>
              <a:t>Üç kıta ortasında olan Türkiye geçmişte önemli ticaret merkezleri üzerinde iken,Günümüzde de Avrupa,Orta doğu ,Kafkasya ,Kuzey Afrika </a:t>
            </a:r>
            <a:r>
              <a:rPr lang="tr-TR" b="1" i="1" dirty="0" err="1" smtClean="0">
                <a:solidFill>
                  <a:srgbClr val="00B0F0"/>
                </a:solidFill>
                <a:latin typeface="+mj-lt"/>
              </a:rPr>
              <a:t>yı</a:t>
            </a:r>
            <a:r>
              <a:rPr lang="tr-TR" b="1" i="1" dirty="0" smtClean="0">
                <a:solidFill>
                  <a:srgbClr val="00B0F0"/>
                </a:solidFill>
                <a:latin typeface="+mj-lt"/>
              </a:rPr>
              <a:t> birleştiren kara ,deniz ve demiryolları üzerinde ve enerji taşımacılığının merkezi durumundadır.</a:t>
            </a:r>
          </a:p>
        </p:txBody>
      </p:sp>
      <p:pic>
        <p:nvPicPr>
          <p:cNvPr id="1026" name="Picture 2" descr="http://www.dsi.gov.tr/diger/topsuresim/duny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143000"/>
            <a:ext cx="88661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785813"/>
          </a:xfrm>
        </p:spPr>
        <p:txBody>
          <a:bodyPr/>
          <a:lstStyle/>
          <a:p>
            <a:r>
              <a:rPr lang="tr-TR" altLang="tr-TR" b="1" smtClean="0">
                <a:solidFill>
                  <a:srgbClr val="C00000"/>
                </a:solidFill>
              </a:rPr>
              <a:t>Yeryüzü şekilleri</a:t>
            </a:r>
          </a:p>
        </p:txBody>
      </p:sp>
      <p:sp>
        <p:nvSpPr>
          <p:cNvPr id="2048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714375"/>
            <a:ext cx="9144000" cy="6143625"/>
          </a:xfrm>
        </p:spPr>
        <p:txBody>
          <a:bodyPr/>
          <a:lstStyle/>
          <a:p>
            <a:pPr eaLnBrk="1" hangingPunct="1"/>
            <a:r>
              <a:rPr lang="tr-TR" altLang="tr-TR" sz="2800" b="1" i="1" smtClean="0">
                <a:solidFill>
                  <a:srgbClr val="0070C0"/>
                </a:solidFill>
              </a:rPr>
              <a:t>Türkiye'nin ortalama 1132 m.'yi (Trakya 180 m. Anadolu 1162 m.) bulan yükseltisi  kara ve demiryollarının coğrafi dağılış ve uzanışlarına yön verir.</a:t>
            </a:r>
            <a:endParaRPr lang="tr-TR" altLang="tr-TR" b="1" i="1" smtClean="0">
              <a:solidFill>
                <a:srgbClr val="002060"/>
              </a:solidFill>
            </a:endParaRPr>
          </a:p>
          <a:p>
            <a:pPr eaLnBrk="1" hangingPunct="1"/>
            <a:r>
              <a:rPr lang="tr-TR" altLang="tr-TR" sz="2800" b="1" i="1" smtClean="0">
                <a:solidFill>
                  <a:srgbClr val="002060"/>
                </a:solidFill>
              </a:rPr>
              <a:t>Ülkemizde kuzeyde uzanan Karadeniz  dağları ile güneyde uzanan Toros dağları yaklaşık 2000-2500m.'lik yükseltileri ile ülkenin kuzey ve güney kıyı kesimlerini iç kısımlara bağlayan önemli bir engeldir.</a:t>
            </a:r>
          </a:p>
          <a:p>
            <a:pPr eaLnBrk="1" hangingPunct="1"/>
            <a:r>
              <a:rPr lang="tr-TR" altLang="tr-TR" sz="2800" b="1" i="1" smtClean="0">
                <a:solidFill>
                  <a:srgbClr val="002060"/>
                </a:solidFill>
              </a:rPr>
              <a:t>Buralar arası ancak geçitlerle sağlanır.</a:t>
            </a:r>
          </a:p>
          <a:p>
            <a:pPr eaLnBrk="1" hangingPunct="1"/>
            <a:endParaRPr lang="tr-TR" altLang="tr-TR" b="1" i="1" smtClean="0">
              <a:solidFill>
                <a:srgbClr val="002060"/>
              </a:solidFill>
            </a:endParaRPr>
          </a:p>
          <a:p>
            <a:endParaRPr lang="tr-TR" alt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0991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r>
              <a:rPr lang="tr-TR" altLang="tr-TR" b="1" i="1" smtClean="0"/>
              <a:t>Ülkemizde genellikle </a:t>
            </a:r>
            <a:r>
              <a:rPr lang="tr-TR" altLang="tr-TR" b="1" i="1" smtClean="0">
                <a:solidFill>
                  <a:srgbClr val="0070C0"/>
                </a:solidFill>
              </a:rPr>
              <a:t>alçak plato ve ovaların </a:t>
            </a:r>
            <a:r>
              <a:rPr lang="tr-TR" altLang="tr-TR" b="1" i="1" smtClean="0"/>
              <a:t>yer aldığı bölgelerimizde ulaşım sistemlerini çok gelişmiştir. Bu bakımdan </a:t>
            </a:r>
            <a:r>
              <a:rPr lang="tr-TR" altLang="tr-TR" b="1" i="1" smtClean="0">
                <a:solidFill>
                  <a:srgbClr val="C00000"/>
                </a:solidFill>
              </a:rPr>
              <a:t>Marmara Bölgesi </a:t>
            </a:r>
            <a:r>
              <a:rPr lang="tr-TR" altLang="tr-TR" b="1" i="1" smtClean="0"/>
              <a:t>oldukça gelişmiştir.</a:t>
            </a:r>
          </a:p>
          <a:p>
            <a:r>
              <a:rPr lang="tr-TR" altLang="tr-TR" sz="2800" b="1" smtClean="0"/>
              <a:t> </a:t>
            </a:r>
            <a:r>
              <a:rPr lang="tr-TR" altLang="tr-TR" sz="2800" b="1" smtClean="0">
                <a:solidFill>
                  <a:srgbClr val="C00000"/>
                </a:solidFill>
              </a:rPr>
              <a:t>Ege Bölgesi'nde </a:t>
            </a:r>
            <a:r>
              <a:rPr lang="tr-TR" altLang="tr-TR" sz="2800" b="1" smtClean="0"/>
              <a:t>ise yollar doğu-batı doğrultulu grabenler içerisine yerleşmiştir. </a:t>
            </a:r>
            <a:endParaRPr lang="tr-TR" altLang="tr-TR" b="1" smtClean="0"/>
          </a:p>
          <a:p>
            <a:r>
              <a:rPr lang="tr-TR" altLang="tr-TR" sz="2800" b="1" smtClean="0"/>
              <a:t>Yükseltinin büyük ölçüde arttığı ova ve platoların 1000-1200 ve 1500-1800 m.'ler arasında değiştiği </a:t>
            </a:r>
            <a:r>
              <a:rPr lang="tr-TR" altLang="tr-TR" sz="2800" b="1" smtClean="0">
                <a:solidFill>
                  <a:srgbClr val="C00000"/>
                </a:solidFill>
              </a:rPr>
              <a:t>Doğu Anadolu Bölgesi'nde</a:t>
            </a:r>
            <a:r>
              <a:rPr lang="tr-TR" altLang="tr-TR" sz="2800" b="1" smtClean="0"/>
              <a:t> de yollar doğu-batı doğrultulu ovalar, eşikler  ve oluklar içerisine yerleştirilmiştir.</a:t>
            </a:r>
          </a:p>
          <a:p>
            <a:r>
              <a:rPr lang="tr-TR" altLang="tr-TR" sz="2800" b="1" smtClean="0"/>
              <a:t>Kısaca Türkiye de yolların uzanışı Genel dağ uzanışı olan </a:t>
            </a:r>
            <a:r>
              <a:rPr lang="tr-TR" altLang="tr-TR" sz="2800" b="1" smtClean="0">
                <a:solidFill>
                  <a:srgbClr val="C00000"/>
                </a:solidFill>
              </a:rPr>
              <a:t>DOĞU-BATI </a:t>
            </a:r>
            <a:r>
              <a:rPr lang="tr-TR" altLang="tr-TR" sz="2800" b="1" smtClean="0"/>
              <a:t>yönündedir.</a:t>
            </a:r>
          </a:p>
          <a:p>
            <a:endParaRPr lang="tr-TR" alt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1257</Words>
  <Application>Microsoft Office PowerPoint</Application>
  <PresentationFormat>Ekran Gösterisi (4:3)</PresentationFormat>
  <Paragraphs>141</Paragraphs>
  <Slides>38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5" baseType="lpstr">
      <vt:lpstr>Arial</vt:lpstr>
      <vt:lpstr>Georgia</vt:lpstr>
      <vt:lpstr>Wingdings 2</vt:lpstr>
      <vt:lpstr>Wingdings</vt:lpstr>
      <vt:lpstr>Calibri</vt:lpstr>
      <vt:lpstr>Algerian</vt:lpstr>
      <vt:lpstr>Kent</vt:lpstr>
      <vt:lpstr>TÜRKİYE DE ULAŞIM SİSTEMLERİNİN GELİŞİMİ</vt:lpstr>
      <vt:lpstr>Konuya başlarken</vt:lpstr>
      <vt:lpstr>Ülkemizin can damarı:ULAŞIM</vt:lpstr>
      <vt:lpstr>Ulaşım Sistemlerinin Önemi</vt:lpstr>
      <vt:lpstr>PowerPoint Sunusu</vt:lpstr>
      <vt:lpstr>Ulaşım Üzerinde Etkili Olan Faktörler</vt:lpstr>
      <vt:lpstr>A-Doğal faktörler</vt:lpstr>
      <vt:lpstr>Yeryüzü şekilleri</vt:lpstr>
      <vt:lpstr>PowerPoint Sunusu</vt:lpstr>
      <vt:lpstr>Etkinlik</vt:lpstr>
      <vt:lpstr>Etkinlik</vt:lpstr>
      <vt:lpstr>Bilgi Notu(Önemli)</vt:lpstr>
      <vt:lpstr>Etkinlik</vt:lpstr>
      <vt:lpstr>Gülek boğazı</vt:lpstr>
      <vt:lpstr>PowerPoint Sunusu</vt:lpstr>
      <vt:lpstr>İklim</vt:lpstr>
      <vt:lpstr>PowerPoint Sunusu</vt:lpstr>
      <vt:lpstr>B-Beşeri Faktörler.</vt:lpstr>
      <vt:lpstr>ULAŞIM SİSTEMLERİMİZ.</vt:lpstr>
      <vt:lpstr>Neden demiryolu ulaşımı olmalı?</vt:lpstr>
      <vt:lpstr>Olumsuz Yönleri</vt:lpstr>
      <vt:lpstr>PowerPoint Sunusu</vt:lpstr>
      <vt:lpstr>Karayolları</vt:lpstr>
      <vt:lpstr>PowerPoint Sunusu</vt:lpstr>
      <vt:lpstr>Türkiye karayolları</vt:lpstr>
      <vt:lpstr>Bolu Tüneli</vt:lpstr>
      <vt:lpstr>Deniz Yolları</vt:lpstr>
      <vt:lpstr>Önemli Limanlarımız</vt:lpstr>
      <vt:lpstr>PowerPoint Sunusu</vt:lpstr>
      <vt:lpstr>Marmaray projesi</vt:lpstr>
      <vt:lpstr>Tanıtım animasyon</vt:lpstr>
      <vt:lpstr>Tüplerin indirilmesi</vt:lpstr>
      <vt:lpstr>Havayolları</vt:lpstr>
      <vt:lpstr>Başlıca havaalanlarımız</vt:lpstr>
      <vt:lpstr>Etkinlik çalışması</vt:lpstr>
      <vt:lpstr>Boru Hatları Ulaşımı</vt:lpstr>
      <vt:lpstr>Türkiye Doğal Gaz Ve Petrol Boru Hattı Ağı</vt:lpstr>
      <vt:lpstr>Ulaşım Sistemleri Ve Kalkınma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TÜRKİYE DE ULAŞIM SİSTEMLERİNİN GELİŞİMİ</dc:title>
  <dc:creator>mehmet genç</dc:creator>
  <cp:lastModifiedBy>mehmet genç</cp:lastModifiedBy>
  <cp:revision>45</cp:revision>
  <dcterms:modified xsi:type="dcterms:W3CDTF">2016-10-01T13:08:26Z</dcterms:modified>
</cp:coreProperties>
</file>