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7" r:id="rId3"/>
    <p:sldId id="268" r:id="rId4"/>
    <p:sldId id="269" r:id="rId5"/>
    <p:sldId id="283" r:id="rId6"/>
    <p:sldId id="270" r:id="rId7"/>
    <p:sldId id="271" r:id="rId8"/>
    <p:sldId id="284" r:id="rId9"/>
    <p:sldId id="272" r:id="rId10"/>
    <p:sldId id="275" r:id="rId11"/>
    <p:sldId id="276" r:id="rId12"/>
    <p:sldId id="285" r:id="rId13"/>
    <p:sldId id="280" r:id="rId14"/>
    <p:sldId id="282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104771A-7170-4700-A75D-9ED31ED49C9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FD87A88-5F2E-4F08-82D0-B8887D40A82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13B9D539-A16E-4D85-A9F2-57CBBABF29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8F8A39F1-EB4F-49E2-AE1C-82F3A8643E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326CAC76-D391-4EC3-A7A5-033D197353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CF40ADE5-D767-4064-80A5-5CD4A37E03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452B15B8-C325-4F01-BC4F-CCC4266A71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57CBFC12-11F7-4277-BC77-3E896577C1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0F002B8E-5FAD-455E-9832-946642CE4D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tr-TR" noProof="0"/>
              <a:t>Asıl başlık stili için tıklatın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6D406A5-90CE-4C9D-A49E-4613272618E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D793C4E-AB2D-4427-9B0B-1B8D0CBF4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EDB5F3A-1A60-4FE6-9561-B355918C1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B34F2B-6034-44E9-B8DD-02B16A2C8F2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5401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A41E656-9D6A-431C-B9D9-31E9EBA635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A355C0-68EA-4C13-9D0D-BC3D84A74C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71AFB-3E3A-4433-A1D8-B334B6296D1B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07122ED-B215-4605-B5A5-2805BCB69A4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7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80D1E2-38EE-4039-9063-70D8BABE3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4EE82F-8466-455D-9808-02C1732D08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924D3-C0D7-494D-A6C0-A77AA079479B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D1716C5-DF7C-41C3-A58D-F0949EE2472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26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85989E-7C23-4105-9502-F6941A6DE1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05C25C8-989A-4AAA-9D70-D3177E17E5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C17D5-6AD8-46A4-810B-6C2CF0E70B2C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E61447C-3F50-48B3-8896-89DA618CB3B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06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025F3A-B4D0-4B46-A453-87A9BA389C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B386F8-D069-4FA0-AD60-D5984AC2E3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F3E6B-A0F9-4243-B10E-D69073B1711B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9A2B24B-EB52-45B6-97A6-CF5F34C6CBB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52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A821319-8B34-4669-8C0E-FF006A6587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E95DF78-0C4F-47CD-8A77-ACCBBAC409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ECEF2-1C0B-44CC-8D10-E965DC68D392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F0D55FC-C875-4972-85CA-8CE9B2B341A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37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1AEF712-2441-4B10-95F2-3FD7543AA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2BA7A1D-9F96-4B9A-8909-7D556D0B99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7B7A1-CAD5-48F9-B074-FB3CC8B4154D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0B82B319-DF92-425F-B255-40FA3DA745A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8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2DCCDF-38DA-4DDB-A2C8-248674FC2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3F21ED-4725-4705-B68D-8A2B0D0025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D4B8-6CA5-4505-9C23-3C52642FFA12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E23D9EA-8834-416D-95DF-702655DAC84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F820E86-2D7C-4E1F-9A2E-54A8D35CB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49425F3-2546-4B20-A3D9-B45BF9B06E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EE716-4DEE-431F-8600-B35902DB643F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3562FF9-1C48-4E29-8D67-8CBBEF35CFF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14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A60DACE-2A8A-4BC6-BEBC-A0445EFAD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044F870-6C5C-43A1-851A-4FFBBAD86C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1B1D2-2A12-41F1-B370-2D2FD8DC091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EA83937-D1C6-43CB-BF31-2B9C5677106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01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C9F0C2-9FD3-4F04-8FC8-D050BD444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65EF2B-151D-4207-A4D5-A06B93E914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9C943-DEE9-48F7-A04C-69E51D6D862D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FA47AB0-788D-4937-A967-79A9A596BAA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0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7E2306B-A0A8-4BDA-90A8-8B4640ED79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D2A07F-6790-4BE4-963E-753BCFFFC7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40150C2-CDCD-47AF-8B3E-409EA664EDDA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D019E959-55F9-42C4-A194-FD489E81FF9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C13D48AF-13AF-4EEB-9CC5-55E0190D702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414" name="Freeform 6">
                <a:extLst>
                  <a:ext uri="{FF2B5EF4-FFF2-40B4-BE49-F238E27FC236}">
                    <a16:creationId xmlns:a16="http://schemas.microsoft.com/office/drawing/2014/main" id="{FF3BE7A2-6F0F-4B7E-BAF7-6E96679D80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415" name="Freeform 7">
                <a:extLst>
                  <a:ext uri="{FF2B5EF4-FFF2-40B4-BE49-F238E27FC236}">
                    <a16:creationId xmlns:a16="http://schemas.microsoft.com/office/drawing/2014/main" id="{58BF9CF9-B350-46C5-A028-C15A4C7477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416" name="Freeform 8">
                <a:extLst>
                  <a:ext uri="{FF2B5EF4-FFF2-40B4-BE49-F238E27FC236}">
                    <a16:creationId xmlns:a16="http://schemas.microsoft.com/office/drawing/2014/main" id="{02ECBF25-1B12-4905-BB35-EE4D78B667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D3498B6B-1CC3-496C-A04F-9F3B02DF22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18" name="Freeform 10">
                <a:extLst>
                  <a:ext uri="{FF2B5EF4-FFF2-40B4-BE49-F238E27FC236}">
                    <a16:creationId xmlns:a16="http://schemas.microsoft.com/office/drawing/2014/main" id="{00AAC770-F991-4057-A40E-0AEEC80B21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17419" name="Freeform 11">
              <a:extLst>
                <a:ext uri="{FF2B5EF4-FFF2-40B4-BE49-F238E27FC236}">
                  <a16:creationId xmlns:a16="http://schemas.microsoft.com/office/drawing/2014/main" id="{D44CCEED-8879-4478-A6B7-0AE48FA845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0262F260-5866-48B4-AD6F-8BDB14F802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B11E48DC-1464-4665-AA1F-EBC3218949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7422" name="Rectangle 14">
            <a:extLst>
              <a:ext uri="{FF2B5EF4-FFF2-40B4-BE49-F238E27FC236}">
                <a16:creationId xmlns:a16="http://schemas.microsoft.com/office/drawing/2014/main" id="{BFDDFB0F-EFA9-4F49-8F3F-75F84BCA6A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23" name="Rectangle 15">
            <a:extLst>
              <a:ext uri="{FF2B5EF4-FFF2-40B4-BE49-F238E27FC236}">
                <a16:creationId xmlns:a16="http://schemas.microsoft.com/office/drawing/2014/main" id="{6DB9DB13-830B-4CA5-9E46-DDE546BDF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7864DAF-021A-4493-8489-B387520A8F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0">
                <a:solidFill>
                  <a:srgbClr val="FFFF00"/>
                </a:solidFill>
                <a:latin typeface="Comic Sans MS" pitchFamily="66" charset="0"/>
              </a:rPr>
              <a:t>Nevrotik ve Olgun Savunma Düzenekleri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0E72EA5-2430-416A-BCD8-83E7B06CDC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dirty="0" err="1">
                <a:latin typeface="Comic Sans MS" pitchFamily="66" charset="0"/>
              </a:rPr>
              <a:t>Ç.Ü.T.F.Psikiyatri</a:t>
            </a:r>
            <a:r>
              <a:rPr lang="tr-TR" dirty="0">
                <a:latin typeface="Comic Sans MS" pitchFamily="66" charset="0"/>
              </a:rPr>
              <a:t> Anabilim Dalı</a:t>
            </a:r>
          </a:p>
          <a:p>
            <a:pPr eaLnBrk="1" hangingPunct="1">
              <a:defRPr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D815B517-FBD0-4EDC-8AA5-3BC215FB4F76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YAPMA-BOZMA (undoing)</a:t>
            </a:r>
            <a:b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Nevrotik</a:t>
            </a: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5329319A-A9BF-48ED-9038-1271B162B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060575"/>
            <a:ext cx="8604250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Kişinin düşüncesinde yaptığı ya da yaptığını düşündüğü bir eylemi nötrleştirmek için, etkisizleştirmek için yaptığı eylemler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Ocağı açma kapama: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Ocağı açıp herkese zarar verme-kapatarak yoksayma gibi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İçinde küfür düşüncesi olan birinin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sürekli dualar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etmesi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Tahtaya vurma, maşallah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sözlerinin altındaki düzenek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1B0E667D-B23A-474D-BF35-A4BCAA37C24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ÖZDEŞİM (</a:t>
            </a:r>
            <a:r>
              <a:rPr lang="tr-T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identification</a:t>
            </a: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</a:t>
            </a:r>
            <a:b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 </a:t>
            </a:r>
            <a:r>
              <a:rPr lang="tr-TR" sz="2000" dirty="0" err="1">
                <a:solidFill>
                  <a:srgbClr val="FFFF00"/>
                </a:solidFill>
                <a:latin typeface="Comic Sans MS" pitchFamily="66" charset="0"/>
              </a:rPr>
              <a:t>Nevrotik</a:t>
            </a: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8816979-6A8B-4502-BDB5-9673DF12C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860425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Başka bir kişinin özelliklerini, değerlerini benimseyerek kendi benliğimize sindirme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Normal gelişimde çocuğun anne-baba özelliklerini benimsemesi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Çocuğun cinsel kimliğini bulması çatışmalı bir süreç sonundadır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Oedipus karmaşası: 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Erkek çocuğun anneye, kız çocuğun babaya olan yasak sevi duyguları- cezalandırılma korkuları (kastrasyon korkuları)-bundan kurtulmak için anne ya da babayla özdeşim-bunaltıdan kurtulma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83AC91-F7A9-4CFD-8F37-AD997B78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728788"/>
          </a:xfrm>
        </p:spPr>
        <p:txBody>
          <a:bodyPr/>
          <a:lstStyle/>
          <a:p>
            <a:pPr>
              <a:defRPr/>
            </a:pP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YANSITMALI ÖZDEŞİM</a:t>
            </a:r>
            <a:br>
              <a:rPr lang="tr-TR" dirty="0">
                <a:solidFill>
                  <a:srgbClr val="FFFF00"/>
                </a:solidFill>
                <a:latin typeface="Comic Sans MS" pitchFamily="66" charset="0"/>
              </a:rPr>
            </a:br>
            <a:br>
              <a:rPr lang="tr-TR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                        </a:t>
            </a:r>
            <a:r>
              <a:rPr lang="tr-TR" sz="2000" b="0" kern="1200" dirty="0" err="1">
                <a:solidFill>
                  <a:srgbClr val="FFFF00"/>
                </a:solidFill>
                <a:effectLst/>
                <a:latin typeface="Comic Sans MS" pitchFamily="66" charset="0"/>
                <a:ea typeface="+mn-ea"/>
                <a:cs typeface="+mn-cs"/>
              </a:rPr>
              <a:t>Nevrotik</a:t>
            </a:r>
            <a:r>
              <a:rPr lang="tr-TR" dirty="0">
                <a:solidFill>
                  <a:srgbClr val="FFFF00"/>
                </a:solidFill>
                <a:latin typeface="Comic Sans MS" pitchFamily="66" charset="0"/>
              </a:rPr>
              <a:t>  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911086-1F36-493E-9BFF-C38B2F187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>
              <a:defRPr/>
            </a:pPr>
            <a:r>
              <a:rPr lang="tr-TR" sz="2400" dirty="0">
                <a:effectLst/>
                <a:latin typeface="Comic Sans MS" pitchFamily="66" charset="0"/>
              </a:rPr>
              <a:t>Olması istenen özellikler ana-babaya yansıtılarak, onlarda varsayarak özdeşim yapma.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Rectangle 11">
            <a:extLst>
              <a:ext uri="{FF2B5EF4-FFF2-40B4-BE49-F238E27FC236}">
                <a16:creationId xmlns:a16="http://schemas.microsoft.com/office/drawing/2014/main" id="{68A4297B-9CBC-401D-B357-071AD41C10B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YÜCELEŞTİRME  (sublimation)</a:t>
            </a:r>
            <a:b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	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Olgun </a:t>
            </a:r>
          </a:p>
        </p:txBody>
      </p:sp>
      <p:sp>
        <p:nvSpPr>
          <p:cNvPr id="43020" name="Rectangle 12">
            <a:extLst>
              <a:ext uri="{FF2B5EF4-FFF2-40B4-BE49-F238E27FC236}">
                <a16:creationId xmlns:a16="http://schemas.microsoft.com/office/drawing/2014/main" id="{131A8CA3-7ABA-48C1-92C3-BE3E1F76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860425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Sağlıklı ve olgun bir savunma düzeneğidir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Gelişim sürecinde dürtülerin nesnelerini ya da amaçlarını değiştirip benlik için yapıcı, yaratıcı amaç ve nesne edinerek toplum tarafından beğenilen davranışlara dönmesi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Cinsel ya da saldırgan dürtülerin amaç ve nesne değiştirip bilme, öğrenme tutkularına dönüşmesi ve bundan doyum bulma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Sanat, spor gibi faaliyetler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>
            <a:extLst>
              <a:ext uri="{FF2B5EF4-FFF2-40B4-BE49-F238E27FC236}">
                <a16:creationId xmlns:a16="http://schemas.microsoft.com/office/drawing/2014/main" id="{680D36DB-E562-4E36-B6B5-696F0F85FC4F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BEKLEYEBİLME (anticipation) 							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Olgun</a:t>
            </a: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D1879596-A7ED-412B-B303-3DA10401F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86042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İstek ve gereksinimleri bekletebilme, erteleyebilme ya da koşullar uygun değilse vazgeçebilme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214CA070-55D4-4F5C-B390-359E12FA3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565400"/>
            <a:ext cx="4635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MİZAH (humor)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Olgun </a:t>
            </a:r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5C3D309F-BCCF-4961-98A9-AB6BFC6D8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325813"/>
            <a:ext cx="7970838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</a:rPr>
              <a:t>Kendi yanlışlarını görebilme, olayları ince bir espriyle </a:t>
            </a:r>
          </a:p>
          <a:p>
            <a:pPr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None/>
              <a:defRPr/>
            </a:pPr>
            <a:r>
              <a:rPr lang="tr-TR" sz="2400">
                <a:latin typeface="Comic Sans MS" pitchFamily="66" charset="0"/>
              </a:rPr>
              <a:t>   eleştirebilme, güldürebilme, gülebilme yetisi. </a:t>
            </a:r>
          </a:p>
        </p:txBody>
      </p:sp>
      <p:sp>
        <p:nvSpPr>
          <p:cNvPr id="16390" name="Text Box 9">
            <a:extLst>
              <a:ext uri="{FF2B5EF4-FFF2-40B4-BE49-F238E27FC236}">
                <a16:creationId xmlns:a16="http://schemas.microsoft.com/office/drawing/2014/main" id="{80D3A41B-3E53-4D13-9DE8-88178B77B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207000"/>
            <a:ext cx="809625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tr-TR" altLang="tr-TR">
              <a:solidFill>
                <a:srgbClr val="000000"/>
              </a:solidFill>
            </a:endParaRP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tr-TR" altLang="tr-TR" sz="2400">
                <a:latin typeface="Comic Sans MS" panose="030F0702030302020204" pitchFamily="66" charset="0"/>
              </a:rPr>
              <a:t> Kendi gibi diğer kişilerin hak ve özgürlüklerine saygılı 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   olma. Katı bir bencillik yerine elseverlik, elindeki 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   değerlerine paylaşabilme. </a:t>
            </a:r>
          </a:p>
        </p:txBody>
      </p:sp>
      <p:sp>
        <p:nvSpPr>
          <p:cNvPr id="16391" name="Rectangle 11">
            <a:extLst>
              <a:ext uri="{FF2B5EF4-FFF2-40B4-BE49-F238E27FC236}">
                <a16:creationId xmlns:a16="http://schemas.microsoft.com/office/drawing/2014/main" id="{732421CB-C2B1-40EE-91CB-15B6CB69E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505325"/>
            <a:ext cx="7453312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tr-TR" altLang="tr-TR" sz="3200" b="1">
                <a:solidFill>
                  <a:srgbClr val="FFFF00"/>
                </a:solidFill>
                <a:latin typeface="Comic Sans MS" panose="030F0702030302020204" pitchFamily="66" charset="0"/>
              </a:rPr>
              <a:t>BAŞKALARINI DÜŞÜNME (altruism)</a:t>
            </a:r>
          </a:p>
          <a:p>
            <a:pPr eaLnBrk="1" hangingPunct="1"/>
            <a:r>
              <a:rPr lang="tr-TR" altLang="tr-TR" sz="2000">
                <a:solidFill>
                  <a:srgbClr val="FFFF00"/>
                </a:solidFill>
                <a:latin typeface="Comic Sans MS" panose="030F0702030302020204" pitchFamily="66" charset="0"/>
              </a:rPr>
              <a:t>							Olgun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D6620578-29E4-439F-B215-7EE70748644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ÇÖZÜLME (dissociation)</a:t>
            </a:r>
            <a:b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Nevrotik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75BF05B-3049-4226-8B6E-1732C3D46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49500"/>
            <a:ext cx="8229600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Zihindeki bir takım duygu ve düşünce kümelerinin bağlı oldukları yaşantılardan koparak özerkleşmeleri ve benliği etkilemeleri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Ağır unutkanlıklar, bayılma nöbetleri, uyurgezerlik gibi durumlarda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94DA8BF7-777D-442C-A535-CB2A683C205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557213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YER DEĞİŞTİRME (</a:t>
            </a:r>
            <a:r>
              <a:rPr lang="tr-T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displacement</a:t>
            </a: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</a:t>
            </a:r>
            <a:b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 </a:t>
            </a:r>
            <a:r>
              <a:rPr lang="tr-TR" sz="2000" dirty="0" err="1">
                <a:solidFill>
                  <a:srgbClr val="FFFF00"/>
                </a:solidFill>
                <a:latin typeface="Comic Sans MS" pitchFamily="66" charset="0"/>
              </a:rPr>
              <a:t>Nevrotik</a:t>
            </a:r>
            <a:endParaRPr lang="tr-TR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C0EF0058-FC12-4AFB-946B-8D3414EC5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891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Bir dürtü ya da duygunun asıl nesnesinden başka bir nesneye yöneltilmesi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 </a:t>
            </a:r>
            <a:r>
              <a:rPr lang="tr-T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Babaya öfke otoriteye öfke şeklinde yer değiştirebilir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Çünkü babaya öfke suçluluk doğurur, bunaltı yaratır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Örn.İşinde</a:t>
            </a:r>
            <a:r>
              <a:rPr lang="tr-T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patronuna kızan biri evde karısına öfkesini yöneltebilir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Kendini kirli hisseden birinin sürekli ellerini yıkaması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3D3E6236-193A-4A53-83EC-4A3A776E4F1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485775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AKLA UYGUNLAŞTIRMA (</a:t>
            </a:r>
            <a:r>
              <a:rPr lang="tr-T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rationalization</a:t>
            </a: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</a:t>
            </a:r>
            <a:b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 </a:t>
            </a:r>
            <a:r>
              <a:rPr lang="tr-TR" sz="2000" dirty="0" err="1">
                <a:solidFill>
                  <a:srgbClr val="FFFF00"/>
                </a:solidFill>
                <a:latin typeface="Comic Sans MS" pitchFamily="66" charset="0"/>
              </a:rPr>
              <a:t>Nevrotik</a:t>
            </a:r>
            <a:endParaRPr lang="tr-TR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E286D83-E728-4406-998D-EFAF11230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Benlik için bunaltı veren durumlarda akla yatkın görünen ama sıkıntı vermeyecek bir neden ya da açıklama bulmak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Sık kullanılan bir düzenek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 </a:t>
            </a:r>
            <a:r>
              <a:rPr lang="tr-T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Dersleri kötü olan bir öğrencinin öğretmenlerin iyi anlatamadığından yakınması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Kendi sorumluluklarını görmeyip sorumluluğu başkasına atmak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Bağımlılıklarda sık kullanılır, bahaneler bulma sıktır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7BCDE2-49B6-4320-A230-3CC8059DD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296988"/>
          </a:xfrm>
        </p:spPr>
        <p:txBody>
          <a:bodyPr/>
          <a:lstStyle/>
          <a:p>
            <a:pPr>
              <a:defRPr/>
            </a:pPr>
            <a:r>
              <a:rPr lang="tr-TR" sz="3600" dirty="0">
                <a:solidFill>
                  <a:srgbClr val="FFFF00"/>
                </a:solidFill>
                <a:latin typeface="Comic Sans MS" pitchFamily="66" charset="0"/>
              </a:rPr>
              <a:t>KENDİNE YÖNELTME</a:t>
            </a:r>
            <a:br>
              <a:rPr lang="tr-TR" sz="36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3600" dirty="0">
                <a:solidFill>
                  <a:srgbClr val="FFFF00"/>
                </a:solidFill>
                <a:latin typeface="Comic Sans MS" pitchFamily="66" charset="0"/>
              </a:rPr>
              <a:t>           </a:t>
            </a:r>
            <a:br>
              <a:rPr lang="tr-TR" sz="36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3600" dirty="0">
                <a:solidFill>
                  <a:srgbClr val="FFFF00"/>
                </a:solidFill>
                <a:latin typeface="Comic Sans MS" pitchFamily="66" charset="0"/>
              </a:rPr>
              <a:t>                            </a:t>
            </a:r>
            <a:r>
              <a:rPr lang="tr-TR" sz="2000" dirty="0" err="1">
                <a:solidFill>
                  <a:srgbClr val="FFFF00"/>
                </a:solidFill>
                <a:latin typeface="Comic Sans MS" pitchFamily="66" charset="0"/>
              </a:rPr>
              <a:t>Nevrotik</a:t>
            </a:r>
            <a:endParaRPr lang="tr-TR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15030A-07A9-43C4-B2D4-1B545A407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097213"/>
          </a:xfrm>
        </p:spPr>
        <p:txBody>
          <a:bodyPr/>
          <a:lstStyle/>
          <a:p>
            <a:pPr>
              <a:defRPr/>
            </a:pPr>
            <a:r>
              <a:rPr lang="tr-TR" sz="2400" dirty="0">
                <a:effectLst/>
                <a:latin typeface="Comic Sans MS" pitchFamily="66" charset="0"/>
              </a:rPr>
              <a:t>Dürtülerin doyurulmasında karşılaşılan engeller sonucu oluşan duyguları, bireyin kendisine yöneltmesidir. </a:t>
            </a:r>
          </a:p>
          <a:p>
            <a:pPr>
              <a:defRPr/>
            </a:pPr>
            <a:r>
              <a:rPr lang="tr-TR" sz="2400" dirty="0" err="1">
                <a:effectLst/>
                <a:latin typeface="Comic Sans MS" pitchFamily="66" charset="0"/>
              </a:rPr>
              <a:t>Özkıyımlarda</a:t>
            </a:r>
            <a:r>
              <a:rPr lang="tr-TR" sz="2400" dirty="0">
                <a:effectLst/>
                <a:latin typeface="Comic Sans MS" pitchFamily="66" charset="0"/>
              </a:rPr>
              <a:t> sık görülür. 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A6DECEFB-B0BC-4D75-8065-BE446B2CBFD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557213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KARŞIT TEPKİ KURMA (reaction-formation)</a:t>
            </a:r>
            <a:b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Nevrotik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E8FDE3E9-652F-4A67-8EA6-5E66C566B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986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Kişinin kendi içindeki yasak bilinç dışı dürtü ve isteklerinin tam karşıtı tepkiler kurması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Örn.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İçinde kin, nefret, öfke olan birinin aşırı kibar ve nazik davranması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Örn.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Pislik ve kirlilik eğilimleri olan birinin aşırı titiz olması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Örn.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Cinsel dürütleri yoğun olan birinin aşırı ahlakçı bir tutum sergilemesi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Burada bilinç dışı dürtüler kişiyi sıkıştırmakta ve zorlamaktadır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F4E2D53B-0834-4792-BDD5-1708B1CB82F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55650" y="587375"/>
            <a:ext cx="73548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DÜŞÜNSELLEŞTİRME (</a:t>
            </a:r>
            <a:r>
              <a:rPr lang="tr-T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ıntellectualization</a:t>
            </a: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</a:t>
            </a:r>
            <a:b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 </a:t>
            </a:r>
            <a:r>
              <a:rPr lang="tr-TR" sz="2000" dirty="0" err="1">
                <a:solidFill>
                  <a:srgbClr val="FFFF00"/>
                </a:solidFill>
                <a:latin typeface="Comic Sans MS" pitchFamily="66" charset="0"/>
              </a:rPr>
              <a:t>Nevrotik</a:t>
            </a:r>
            <a:endParaRPr lang="tr-TR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FAD2B324-07CF-4E68-ADA8-2500601A7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20938"/>
            <a:ext cx="8604250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Yasak dürtü ve yaşantıların entelektüel yetiler ve bilgilerle açıklanması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Eğitim düzeyi yüksek kişilerde sık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Kendi sorunlarını ve sorumluluklarını görmek yerine ülkenin sosyoekonomik sorunlarını gerekçe göstermek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endParaRPr lang="tr-TR" sz="24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531712-9AD2-4C82-B6A8-79842EE2D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728787"/>
          </a:xfrm>
        </p:spPr>
        <p:txBody>
          <a:bodyPr/>
          <a:lstStyle/>
          <a:p>
            <a:pPr eaLnBrk="1" hangingPunct="1">
              <a:defRPr/>
            </a:pPr>
            <a:br>
              <a:rPr lang="tr-TR" sz="36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3600" dirty="0">
                <a:solidFill>
                  <a:srgbClr val="FFFF00"/>
                </a:solidFill>
                <a:latin typeface="Comic Sans MS" pitchFamily="66" charset="0"/>
              </a:rPr>
              <a:t>YALITMA</a:t>
            </a:r>
            <a:br>
              <a:rPr lang="tr-TR" sz="3600" dirty="0">
                <a:solidFill>
                  <a:srgbClr val="FFFF00"/>
                </a:solidFill>
                <a:latin typeface="Comic Sans MS" pitchFamily="66" charset="0"/>
              </a:rPr>
            </a:br>
            <a:br>
              <a:rPr lang="tr-TR" sz="36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3600" dirty="0">
                <a:solidFill>
                  <a:srgbClr val="FFFF00"/>
                </a:solidFill>
                <a:latin typeface="Comic Sans MS" pitchFamily="66" charset="0"/>
              </a:rPr>
              <a:t>                      </a:t>
            </a:r>
            <a:r>
              <a:rPr lang="tr-TR" sz="2000" b="0" kern="1200" dirty="0" err="1">
                <a:solidFill>
                  <a:srgbClr val="FFFF00"/>
                </a:solidFill>
                <a:effectLst/>
                <a:latin typeface="Comic Sans MS" pitchFamily="66" charset="0"/>
                <a:ea typeface="+mn-ea"/>
                <a:cs typeface="+mn-cs"/>
              </a:rPr>
              <a:t>Nevrotik</a:t>
            </a:r>
            <a:br>
              <a:rPr lang="tr-TR" sz="2000" b="0" kern="1200" dirty="0">
                <a:solidFill>
                  <a:srgbClr val="FFFF00"/>
                </a:solidFill>
                <a:effectLst/>
                <a:latin typeface="Comic Sans MS" pitchFamily="66" charset="0"/>
                <a:ea typeface="+mn-ea"/>
                <a:cs typeface="+mn-cs"/>
              </a:rPr>
            </a:br>
            <a:r>
              <a:rPr lang="tr-TR" sz="3600" dirty="0">
                <a:solidFill>
                  <a:srgbClr val="FFFF00"/>
                </a:solidFill>
                <a:latin typeface="Comic Sans MS" pitchFamily="66" charset="0"/>
              </a:rPr>
              <a:t>                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823F10-DE07-4566-A0E1-3C898174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2879725"/>
          </a:xfrm>
        </p:spPr>
        <p:txBody>
          <a:bodyPr/>
          <a:lstStyle/>
          <a:p>
            <a:pPr>
              <a:defRPr/>
            </a:pPr>
            <a:r>
              <a:rPr lang="tr-TR" sz="2400" dirty="0">
                <a:effectLst/>
                <a:latin typeface="Comic Sans MS" pitchFamily="66" charset="0"/>
              </a:rPr>
              <a:t>Bir anının bilişsel yanı tümü ile anımsanabilirken, duygusal yanı ayrılarak bastırılır ve bilinç dışı kalır ya da duygular ilgisizmiş gibi görünen bir başka yaşantıya, başka nesneye aktarılır.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tr-TR" sz="2400" dirty="0">
                <a:effectLst/>
                <a:latin typeface="Comic Sans MS" pitchFamily="66" charset="0"/>
              </a:rPr>
              <a:t> </a:t>
            </a:r>
          </a:p>
          <a:p>
            <a:pPr>
              <a:defRPr/>
            </a:pPr>
            <a:r>
              <a:rPr lang="tr-TR" sz="2400" dirty="0">
                <a:effectLst/>
                <a:latin typeface="Comic Sans MS" pitchFamily="66" charset="0"/>
              </a:rPr>
              <a:t>OKB de sık görülür. 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67B2B0E2-6A0F-44E8-A129-9F1EC24B07A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DÖNDÜRME (conversion)</a:t>
            </a:r>
            <a:b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Nevrotik</a:t>
            </a:r>
            <a:r>
              <a:rPr lang="tr-T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FDB56AD0-4DE1-463B-9481-3C7E3ECA1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8604250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Yoğun bir bunaltıyla karşılaşan kişinin bunu bedeninde bir işlev bozukluğuna döndürmesi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Örn.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Babaya öfkesi olan bir gencin kolunun tutmaması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Örn.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Görmek istemediği bir durumla karşılaşan kişinin gözlerinin görmemesi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buFont typeface="Wingdings" pitchFamily="2" charset="2"/>
              <a:buChar char="ü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Benlik böylece bunaltıdan kurtulur ve ortaya ruhsal bir hastalık çıkar, tamamen bilinç dışıdır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834</TotalTime>
  <Words>577</Words>
  <Application>Microsoft Office PowerPoint</Application>
  <PresentationFormat>Ekran Gösterisi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Garamond</vt:lpstr>
      <vt:lpstr>Arial</vt:lpstr>
      <vt:lpstr>Wingdings</vt:lpstr>
      <vt:lpstr>Calibri</vt:lpstr>
      <vt:lpstr>Comic Sans MS</vt:lpstr>
      <vt:lpstr>Dere</vt:lpstr>
      <vt:lpstr>Nevrotik ve Olgun Savunma Düzenekleri</vt:lpstr>
      <vt:lpstr>PowerPoint Sunusu</vt:lpstr>
      <vt:lpstr>PowerPoint Sunusu</vt:lpstr>
      <vt:lpstr>PowerPoint Sunusu</vt:lpstr>
      <vt:lpstr>KENDİNE YÖNELTME                                         Nevrotik</vt:lpstr>
      <vt:lpstr>PowerPoint Sunusu</vt:lpstr>
      <vt:lpstr>PowerPoint Sunusu</vt:lpstr>
      <vt:lpstr> YALITMA                        Nevrotik                   </vt:lpstr>
      <vt:lpstr>PowerPoint Sunusu</vt:lpstr>
      <vt:lpstr>PowerPoint Sunusu</vt:lpstr>
      <vt:lpstr>PowerPoint Sunusu</vt:lpstr>
      <vt:lpstr>YANSITMALI ÖZDEŞİM                          Nevrotik   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Nevrotik Savunma Düzenekleri</dc:title>
  <dc:creator>http://www.nedir.org</dc:creator>
  <cp:keywords>nevrotik</cp:keywords>
  <cp:lastModifiedBy>mehmet genç</cp:lastModifiedBy>
  <cp:revision>13</cp:revision>
  <dcterms:created xsi:type="dcterms:W3CDTF">2004-05-13T07:33:25Z</dcterms:created>
  <dcterms:modified xsi:type="dcterms:W3CDTF">2019-07-12T06:36:19Z</dcterms:modified>
</cp:coreProperties>
</file>