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318" r:id="rId2"/>
    <p:sldId id="319" r:id="rId3"/>
    <p:sldId id="258" r:id="rId4"/>
    <p:sldId id="259" r:id="rId5"/>
    <p:sldId id="262" r:id="rId6"/>
    <p:sldId id="260" r:id="rId7"/>
    <p:sldId id="263" r:id="rId8"/>
    <p:sldId id="264" r:id="rId9"/>
    <p:sldId id="274" r:id="rId10"/>
    <p:sldId id="265" r:id="rId11"/>
    <p:sldId id="267" r:id="rId12"/>
    <p:sldId id="269" r:id="rId13"/>
    <p:sldId id="310" r:id="rId14"/>
    <p:sldId id="270" r:id="rId15"/>
    <p:sldId id="311" r:id="rId16"/>
    <p:sldId id="271" r:id="rId17"/>
    <p:sldId id="272" r:id="rId18"/>
    <p:sldId id="316" r:id="rId19"/>
    <p:sldId id="317" r:id="rId20"/>
    <p:sldId id="273" r:id="rId21"/>
    <p:sldId id="275" r:id="rId22"/>
    <p:sldId id="276" r:id="rId23"/>
    <p:sldId id="278" r:id="rId24"/>
    <p:sldId id="279" r:id="rId25"/>
    <p:sldId id="280" r:id="rId26"/>
    <p:sldId id="281" r:id="rId27"/>
    <p:sldId id="282" r:id="rId28"/>
    <p:sldId id="313" r:id="rId29"/>
    <p:sldId id="283" r:id="rId30"/>
    <p:sldId id="284" r:id="rId31"/>
    <p:sldId id="314" r:id="rId32"/>
    <p:sldId id="285" r:id="rId33"/>
    <p:sldId id="312" r:id="rId34"/>
    <p:sldId id="286" r:id="rId35"/>
    <p:sldId id="287" r:id="rId36"/>
    <p:sldId id="289" r:id="rId37"/>
    <p:sldId id="291" r:id="rId38"/>
    <p:sldId id="315" r:id="rId39"/>
    <p:sldId id="292" r:id="rId40"/>
    <p:sldId id="293" r:id="rId41"/>
    <p:sldId id="294" r:id="rId42"/>
    <p:sldId id="320" r:id="rId43"/>
    <p:sldId id="295" r:id="rId44"/>
    <p:sldId id="296" r:id="rId45"/>
    <p:sldId id="297" r:id="rId46"/>
    <p:sldId id="298" r:id="rId47"/>
    <p:sldId id="299" r:id="rId48"/>
    <p:sldId id="300" r:id="rId49"/>
    <p:sldId id="301" r:id="rId50"/>
    <p:sldId id="302" r:id="rId51"/>
    <p:sldId id="303" r:id="rId52"/>
    <p:sldId id="304" r:id="rId53"/>
    <p:sldId id="306" r:id="rId5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652" autoAdjust="0"/>
  </p:normalViewPr>
  <p:slideViewPr>
    <p:cSldViewPr>
      <p:cViewPr varScale="1">
        <p:scale>
          <a:sx n="85" d="100"/>
          <a:sy n="85" d="100"/>
        </p:scale>
        <p:origin x="156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8850" name="Group 2">
            <a:extLst>
              <a:ext uri="{FF2B5EF4-FFF2-40B4-BE49-F238E27FC236}">
                <a16:creationId xmlns:a16="http://schemas.microsoft.com/office/drawing/2014/main" id="{2C3CBD3F-6BF1-454B-86DB-EF8A4AC9CF5A}"/>
              </a:ext>
            </a:extLst>
          </p:cNvPr>
          <p:cNvGrpSpPr>
            <a:grpSpLocks/>
          </p:cNvGrpSpPr>
          <p:nvPr/>
        </p:nvGrpSpPr>
        <p:grpSpPr bwMode="auto">
          <a:xfrm>
            <a:off x="0" y="0"/>
            <a:ext cx="9144000" cy="6856413"/>
            <a:chOff x="0" y="0"/>
            <a:chExt cx="5760" cy="4319"/>
          </a:xfrm>
        </p:grpSpPr>
        <p:sp>
          <p:nvSpPr>
            <p:cNvPr id="78851" name="Freeform 3">
              <a:extLst>
                <a:ext uri="{FF2B5EF4-FFF2-40B4-BE49-F238E27FC236}">
                  <a16:creationId xmlns:a16="http://schemas.microsoft.com/office/drawing/2014/main" id="{9B17C2B8-FE5F-4CC8-8687-4CF07025CAF1}"/>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52" name="Freeform 4">
              <a:extLst>
                <a:ext uri="{FF2B5EF4-FFF2-40B4-BE49-F238E27FC236}">
                  <a16:creationId xmlns:a16="http://schemas.microsoft.com/office/drawing/2014/main" id="{1D6F7042-22CD-4909-A1A5-0A3C9D6C1E53}"/>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53" name="Freeform 5">
              <a:extLst>
                <a:ext uri="{FF2B5EF4-FFF2-40B4-BE49-F238E27FC236}">
                  <a16:creationId xmlns:a16="http://schemas.microsoft.com/office/drawing/2014/main" id="{B4FEAF03-94DB-481E-9D3B-DA11DD4D75C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54" name="Freeform 6">
              <a:extLst>
                <a:ext uri="{FF2B5EF4-FFF2-40B4-BE49-F238E27FC236}">
                  <a16:creationId xmlns:a16="http://schemas.microsoft.com/office/drawing/2014/main" id="{B4BAB123-8286-4FD9-98D3-0EBF9D4020CD}"/>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55" name="Freeform 7">
              <a:extLst>
                <a:ext uri="{FF2B5EF4-FFF2-40B4-BE49-F238E27FC236}">
                  <a16:creationId xmlns:a16="http://schemas.microsoft.com/office/drawing/2014/main" id="{AB244A81-AC8D-4780-A0FD-511435C8EA77}"/>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78856" name="Freeform 8">
              <a:extLst>
                <a:ext uri="{FF2B5EF4-FFF2-40B4-BE49-F238E27FC236}">
                  <a16:creationId xmlns:a16="http://schemas.microsoft.com/office/drawing/2014/main" id="{AB2A327D-1F5E-4BE2-AB14-71ED15F5B6E1}"/>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57" name="Freeform 9">
              <a:extLst>
                <a:ext uri="{FF2B5EF4-FFF2-40B4-BE49-F238E27FC236}">
                  <a16:creationId xmlns:a16="http://schemas.microsoft.com/office/drawing/2014/main" id="{7919F822-B80D-43A1-883F-16C665A69713}"/>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58" name="Freeform 10">
              <a:extLst>
                <a:ext uri="{FF2B5EF4-FFF2-40B4-BE49-F238E27FC236}">
                  <a16:creationId xmlns:a16="http://schemas.microsoft.com/office/drawing/2014/main" id="{43191EA0-54BE-442F-B904-8DBF1C2B70F0}"/>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59" name="Freeform 11">
              <a:extLst>
                <a:ext uri="{FF2B5EF4-FFF2-40B4-BE49-F238E27FC236}">
                  <a16:creationId xmlns:a16="http://schemas.microsoft.com/office/drawing/2014/main" id="{F630CD79-6C48-42B6-8930-2A20AFA1DED9}"/>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0" name="Freeform 12">
              <a:extLst>
                <a:ext uri="{FF2B5EF4-FFF2-40B4-BE49-F238E27FC236}">
                  <a16:creationId xmlns:a16="http://schemas.microsoft.com/office/drawing/2014/main" id="{E754017B-5FC1-4B24-ADFC-2060C617C1C7}"/>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1" name="Freeform 13">
              <a:extLst>
                <a:ext uri="{FF2B5EF4-FFF2-40B4-BE49-F238E27FC236}">
                  <a16:creationId xmlns:a16="http://schemas.microsoft.com/office/drawing/2014/main" id="{58C43ABA-B07F-4A75-9A38-E8E28061A36D}"/>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2" name="Freeform 14">
              <a:extLst>
                <a:ext uri="{FF2B5EF4-FFF2-40B4-BE49-F238E27FC236}">
                  <a16:creationId xmlns:a16="http://schemas.microsoft.com/office/drawing/2014/main" id="{EF91A8A8-FED3-4CDE-96EA-E1B6AB30B948}"/>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3" name="Freeform 15">
              <a:extLst>
                <a:ext uri="{FF2B5EF4-FFF2-40B4-BE49-F238E27FC236}">
                  <a16:creationId xmlns:a16="http://schemas.microsoft.com/office/drawing/2014/main" id="{61F5038E-F428-48E1-AB36-A3181596C026}"/>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4" name="Freeform 16">
              <a:extLst>
                <a:ext uri="{FF2B5EF4-FFF2-40B4-BE49-F238E27FC236}">
                  <a16:creationId xmlns:a16="http://schemas.microsoft.com/office/drawing/2014/main" id="{E3C52A31-EB33-4FE7-A669-02287D45621E}"/>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5" name="Freeform 17">
              <a:extLst>
                <a:ext uri="{FF2B5EF4-FFF2-40B4-BE49-F238E27FC236}">
                  <a16:creationId xmlns:a16="http://schemas.microsoft.com/office/drawing/2014/main" id="{F812D0EF-7D4D-40A6-825A-AA72D39E4E98}"/>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6" name="Freeform 18">
              <a:extLst>
                <a:ext uri="{FF2B5EF4-FFF2-40B4-BE49-F238E27FC236}">
                  <a16:creationId xmlns:a16="http://schemas.microsoft.com/office/drawing/2014/main" id="{5E6EEA77-39E2-4C1A-B203-D7131153A024}"/>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7" name="Freeform 19">
              <a:extLst>
                <a:ext uri="{FF2B5EF4-FFF2-40B4-BE49-F238E27FC236}">
                  <a16:creationId xmlns:a16="http://schemas.microsoft.com/office/drawing/2014/main" id="{B77932BF-E0E8-43D0-8F8B-299399AE1E39}"/>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8" name="Freeform 20">
              <a:extLst>
                <a:ext uri="{FF2B5EF4-FFF2-40B4-BE49-F238E27FC236}">
                  <a16:creationId xmlns:a16="http://schemas.microsoft.com/office/drawing/2014/main" id="{E7D46DF0-BFB9-4AE7-B3E4-90F70C804174}"/>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69" name="Freeform 21">
              <a:extLst>
                <a:ext uri="{FF2B5EF4-FFF2-40B4-BE49-F238E27FC236}">
                  <a16:creationId xmlns:a16="http://schemas.microsoft.com/office/drawing/2014/main" id="{710DB213-6582-411C-87BE-7C5156C4E48A}"/>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0" name="Freeform 22">
              <a:extLst>
                <a:ext uri="{FF2B5EF4-FFF2-40B4-BE49-F238E27FC236}">
                  <a16:creationId xmlns:a16="http://schemas.microsoft.com/office/drawing/2014/main" id="{454F8A44-69EC-4055-9334-465E3648FA44}"/>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1" name="Freeform 23">
              <a:extLst>
                <a:ext uri="{FF2B5EF4-FFF2-40B4-BE49-F238E27FC236}">
                  <a16:creationId xmlns:a16="http://schemas.microsoft.com/office/drawing/2014/main" id="{5659FC9D-4699-4EBF-9C90-914B15C5C374}"/>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78872" name="Freeform 24">
              <a:extLst>
                <a:ext uri="{FF2B5EF4-FFF2-40B4-BE49-F238E27FC236}">
                  <a16:creationId xmlns:a16="http://schemas.microsoft.com/office/drawing/2014/main" id="{90CDD271-F5A4-4FDB-87AB-CEE22836B428}"/>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3" name="Freeform 25">
              <a:extLst>
                <a:ext uri="{FF2B5EF4-FFF2-40B4-BE49-F238E27FC236}">
                  <a16:creationId xmlns:a16="http://schemas.microsoft.com/office/drawing/2014/main" id="{229552FE-FFCD-4583-A126-0553DDC6A960}"/>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4" name="Freeform 26">
              <a:extLst>
                <a:ext uri="{FF2B5EF4-FFF2-40B4-BE49-F238E27FC236}">
                  <a16:creationId xmlns:a16="http://schemas.microsoft.com/office/drawing/2014/main" id="{02A45C95-F604-4247-9956-C572C0ED314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5" name="Freeform 27">
              <a:extLst>
                <a:ext uri="{FF2B5EF4-FFF2-40B4-BE49-F238E27FC236}">
                  <a16:creationId xmlns:a16="http://schemas.microsoft.com/office/drawing/2014/main" id="{6D488DE7-5ED1-4998-ACB4-B02D8B2BEFFF}"/>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6" name="Freeform 28">
              <a:extLst>
                <a:ext uri="{FF2B5EF4-FFF2-40B4-BE49-F238E27FC236}">
                  <a16:creationId xmlns:a16="http://schemas.microsoft.com/office/drawing/2014/main" id="{519A3222-3AC4-41E2-9548-4A57952591BA}"/>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7" name="Freeform 29">
              <a:extLst>
                <a:ext uri="{FF2B5EF4-FFF2-40B4-BE49-F238E27FC236}">
                  <a16:creationId xmlns:a16="http://schemas.microsoft.com/office/drawing/2014/main" id="{04474C16-1E6A-49D0-B0D7-B09A9186E7F8}"/>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8" name="Freeform 30">
              <a:extLst>
                <a:ext uri="{FF2B5EF4-FFF2-40B4-BE49-F238E27FC236}">
                  <a16:creationId xmlns:a16="http://schemas.microsoft.com/office/drawing/2014/main" id="{D9436752-10EA-4A16-B5D8-490B90E0D74D}"/>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79" name="Freeform 31">
              <a:extLst>
                <a:ext uri="{FF2B5EF4-FFF2-40B4-BE49-F238E27FC236}">
                  <a16:creationId xmlns:a16="http://schemas.microsoft.com/office/drawing/2014/main" id="{3F409702-2271-489C-AD3F-BCDF94562FF7}"/>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80" name="Freeform 32">
              <a:extLst>
                <a:ext uri="{FF2B5EF4-FFF2-40B4-BE49-F238E27FC236}">
                  <a16:creationId xmlns:a16="http://schemas.microsoft.com/office/drawing/2014/main" id="{8D9C7501-DB2E-4A6C-9396-24137061E940}"/>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81" name="Freeform 33">
              <a:extLst>
                <a:ext uri="{FF2B5EF4-FFF2-40B4-BE49-F238E27FC236}">
                  <a16:creationId xmlns:a16="http://schemas.microsoft.com/office/drawing/2014/main" id="{E5A9DD79-1320-4837-BB08-68CB48D2AFEF}"/>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82" name="Freeform 34">
              <a:extLst>
                <a:ext uri="{FF2B5EF4-FFF2-40B4-BE49-F238E27FC236}">
                  <a16:creationId xmlns:a16="http://schemas.microsoft.com/office/drawing/2014/main" id="{16212223-527D-419F-84FD-5313419A20F1}"/>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83" name="Freeform 35">
              <a:extLst>
                <a:ext uri="{FF2B5EF4-FFF2-40B4-BE49-F238E27FC236}">
                  <a16:creationId xmlns:a16="http://schemas.microsoft.com/office/drawing/2014/main" id="{5EFEBA82-36B7-4439-8F58-17371E8345A4}"/>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84" name="Freeform 36">
              <a:extLst>
                <a:ext uri="{FF2B5EF4-FFF2-40B4-BE49-F238E27FC236}">
                  <a16:creationId xmlns:a16="http://schemas.microsoft.com/office/drawing/2014/main" id="{A2B37960-8526-4330-A092-B17BD6621F2A}"/>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85" name="Freeform 37">
              <a:extLst>
                <a:ext uri="{FF2B5EF4-FFF2-40B4-BE49-F238E27FC236}">
                  <a16:creationId xmlns:a16="http://schemas.microsoft.com/office/drawing/2014/main" id="{F7FBF27F-0D13-4323-8BC1-EDF0F60AFFD5}"/>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86" name="Freeform 38">
              <a:extLst>
                <a:ext uri="{FF2B5EF4-FFF2-40B4-BE49-F238E27FC236}">
                  <a16:creationId xmlns:a16="http://schemas.microsoft.com/office/drawing/2014/main" id="{40293C36-822A-4998-917A-49801A0D2B1B}"/>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78887" name="Group 39">
              <a:extLst>
                <a:ext uri="{FF2B5EF4-FFF2-40B4-BE49-F238E27FC236}">
                  <a16:creationId xmlns:a16="http://schemas.microsoft.com/office/drawing/2014/main" id="{208B1FD2-DB3C-4FA8-A5FD-F48002A5A066}"/>
                </a:ext>
              </a:extLst>
            </p:cNvPr>
            <p:cNvGrpSpPr>
              <a:grpSpLocks/>
            </p:cNvGrpSpPr>
            <p:nvPr userDrawn="1"/>
          </p:nvGrpSpPr>
          <p:grpSpPr bwMode="auto">
            <a:xfrm>
              <a:off x="0" y="1632"/>
              <a:ext cx="5758" cy="1858"/>
              <a:chOff x="0" y="1632"/>
              <a:chExt cx="5758" cy="1858"/>
            </a:xfrm>
          </p:grpSpPr>
          <p:sp>
            <p:nvSpPr>
              <p:cNvPr id="78888" name="Freeform 40">
                <a:extLst>
                  <a:ext uri="{FF2B5EF4-FFF2-40B4-BE49-F238E27FC236}">
                    <a16:creationId xmlns:a16="http://schemas.microsoft.com/office/drawing/2014/main" id="{0E8DBB53-3291-458E-8FBD-D2F495DDA97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89" name="Freeform 41">
                <a:extLst>
                  <a:ext uri="{FF2B5EF4-FFF2-40B4-BE49-F238E27FC236}">
                    <a16:creationId xmlns:a16="http://schemas.microsoft.com/office/drawing/2014/main" id="{448588C5-8677-4F91-BD3C-0C597BBDE8B7}"/>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78890" name="Rectangle 42">
            <a:extLst>
              <a:ext uri="{FF2B5EF4-FFF2-40B4-BE49-F238E27FC236}">
                <a16:creationId xmlns:a16="http://schemas.microsoft.com/office/drawing/2014/main" id="{6FEEE8DD-BBB4-4BD4-A717-BF4ACF7B3AD2}"/>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tr-TR" altLang="tr-TR" noProof="0"/>
              <a:t>Asıl başlık stili için tıklatın</a:t>
            </a:r>
          </a:p>
        </p:txBody>
      </p:sp>
      <p:sp>
        <p:nvSpPr>
          <p:cNvPr id="78891" name="Rectangle 43">
            <a:extLst>
              <a:ext uri="{FF2B5EF4-FFF2-40B4-BE49-F238E27FC236}">
                <a16:creationId xmlns:a16="http://schemas.microsoft.com/office/drawing/2014/main" id="{4DF8D907-A02B-4DDC-84E2-B0D37712242B}"/>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tr-TR" altLang="tr-TR" noProof="0"/>
              <a:t>Asıl alt başlık stilini düzenlemek için tıklatın</a:t>
            </a:r>
          </a:p>
        </p:txBody>
      </p:sp>
      <p:sp>
        <p:nvSpPr>
          <p:cNvPr id="78892" name="Rectangle 44">
            <a:extLst>
              <a:ext uri="{FF2B5EF4-FFF2-40B4-BE49-F238E27FC236}">
                <a16:creationId xmlns:a16="http://schemas.microsoft.com/office/drawing/2014/main" id="{50D7B66C-7CD7-4A60-98BD-94DDC63B4BF4}"/>
              </a:ext>
            </a:extLst>
          </p:cNvPr>
          <p:cNvSpPr>
            <a:spLocks noGrp="1" noChangeArrowheads="1"/>
          </p:cNvSpPr>
          <p:nvPr>
            <p:ph type="dt" sz="quarter" idx="2"/>
          </p:nvPr>
        </p:nvSpPr>
        <p:spPr/>
        <p:txBody>
          <a:bodyPr/>
          <a:lstStyle>
            <a:lvl1pPr>
              <a:defRPr/>
            </a:lvl1pPr>
          </a:lstStyle>
          <a:p>
            <a:endParaRPr lang="tr-TR" altLang="tr-TR"/>
          </a:p>
        </p:txBody>
      </p:sp>
      <p:sp>
        <p:nvSpPr>
          <p:cNvPr id="78893" name="Rectangle 45">
            <a:extLst>
              <a:ext uri="{FF2B5EF4-FFF2-40B4-BE49-F238E27FC236}">
                <a16:creationId xmlns:a16="http://schemas.microsoft.com/office/drawing/2014/main" id="{741898C2-D274-4E96-AA6B-83E9F8DBF72C}"/>
              </a:ext>
            </a:extLst>
          </p:cNvPr>
          <p:cNvSpPr>
            <a:spLocks noGrp="1" noChangeArrowheads="1"/>
          </p:cNvSpPr>
          <p:nvPr>
            <p:ph type="ftr" sz="quarter" idx="3"/>
          </p:nvPr>
        </p:nvSpPr>
        <p:spPr/>
        <p:txBody>
          <a:bodyPr/>
          <a:lstStyle>
            <a:lvl1pPr>
              <a:defRPr/>
            </a:lvl1pPr>
          </a:lstStyle>
          <a:p>
            <a:endParaRPr lang="tr-TR" altLang="tr-TR"/>
          </a:p>
        </p:txBody>
      </p:sp>
      <p:sp>
        <p:nvSpPr>
          <p:cNvPr id="78894" name="Rectangle 46">
            <a:extLst>
              <a:ext uri="{FF2B5EF4-FFF2-40B4-BE49-F238E27FC236}">
                <a16:creationId xmlns:a16="http://schemas.microsoft.com/office/drawing/2014/main" id="{036CD141-0E38-4262-B046-1FA4F133D0E2}"/>
              </a:ext>
            </a:extLst>
          </p:cNvPr>
          <p:cNvSpPr>
            <a:spLocks noGrp="1" noChangeArrowheads="1"/>
          </p:cNvSpPr>
          <p:nvPr>
            <p:ph type="sldNum" sz="quarter" idx="4"/>
          </p:nvPr>
        </p:nvSpPr>
        <p:spPr/>
        <p:txBody>
          <a:bodyPr/>
          <a:lstStyle>
            <a:lvl1pPr>
              <a:defRPr/>
            </a:lvl1pPr>
          </a:lstStyle>
          <a:p>
            <a:fld id="{3002E4F2-BECA-4815-938F-2E0638B791BB}" type="slidenum">
              <a:rPr lang="tr-TR" altLang="tr-T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4C6F80-BEBD-4792-965B-9B88D7AE384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A6A69EE-B647-44D4-975C-6A2C766EFE6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0952505-7E51-405D-8105-8EA0218E12A2}"/>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779E5F01-3DDB-432B-948C-FD032ADEE47F}"/>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5047D1A9-6D56-4FCE-8848-2173DF70C97A}"/>
              </a:ext>
            </a:extLst>
          </p:cNvPr>
          <p:cNvSpPr>
            <a:spLocks noGrp="1"/>
          </p:cNvSpPr>
          <p:nvPr>
            <p:ph type="sldNum" sz="quarter" idx="12"/>
          </p:nvPr>
        </p:nvSpPr>
        <p:spPr/>
        <p:txBody>
          <a:bodyPr/>
          <a:lstStyle>
            <a:lvl1pPr>
              <a:defRPr/>
            </a:lvl1pPr>
          </a:lstStyle>
          <a:p>
            <a:fld id="{B1930C19-A6A0-4C4C-AB4B-3045231EE271}" type="slidenum">
              <a:rPr lang="tr-TR" altLang="tr-TR"/>
              <a:pPr/>
              <a:t>‹#›</a:t>
            </a:fld>
            <a:endParaRPr lang="tr-TR" altLang="tr-TR"/>
          </a:p>
        </p:txBody>
      </p:sp>
    </p:spTree>
    <p:extLst>
      <p:ext uri="{BB962C8B-B14F-4D97-AF65-F5344CB8AC3E}">
        <p14:creationId xmlns:p14="http://schemas.microsoft.com/office/powerpoint/2010/main" val="20173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11102CA-EF9F-4CD4-AC7A-88A9E20BB9D9}"/>
              </a:ext>
            </a:extLst>
          </p:cNvPr>
          <p:cNvSpPr>
            <a:spLocks noGrp="1"/>
          </p:cNvSpPr>
          <p:nvPr>
            <p:ph type="title" orient="vert"/>
          </p:nvPr>
        </p:nvSpPr>
        <p:spPr>
          <a:xfrm>
            <a:off x="6629400" y="277813"/>
            <a:ext cx="2057400" cy="5853112"/>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E46240B-8DFD-4862-B87A-F836E75B55BD}"/>
              </a:ext>
            </a:extLst>
          </p:cNvPr>
          <p:cNvSpPr>
            <a:spLocks noGrp="1"/>
          </p:cNvSpPr>
          <p:nvPr>
            <p:ph type="body" orient="vert" idx="1"/>
          </p:nvPr>
        </p:nvSpPr>
        <p:spPr>
          <a:xfrm>
            <a:off x="457200" y="277813"/>
            <a:ext cx="6019800" cy="585311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5176D8-7DC5-4949-B7BF-CB7BDCAEF6C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91606A2C-B90E-4F9D-AE46-37C1E9D5472A}"/>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62A73C75-B5FA-41F6-919C-53AED47899F8}"/>
              </a:ext>
            </a:extLst>
          </p:cNvPr>
          <p:cNvSpPr>
            <a:spLocks noGrp="1"/>
          </p:cNvSpPr>
          <p:nvPr>
            <p:ph type="sldNum" sz="quarter" idx="12"/>
          </p:nvPr>
        </p:nvSpPr>
        <p:spPr/>
        <p:txBody>
          <a:bodyPr/>
          <a:lstStyle>
            <a:lvl1pPr>
              <a:defRPr/>
            </a:lvl1pPr>
          </a:lstStyle>
          <a:p>
            <a:fld id="{3B31416F-961B-42AC-A4D0-843CAA323CEE}" type="slidenum">
              <a:rPr lang="tr-TR" altLang="tr-TR"/>
              <a:pPr/>
              <a:t>‹#›</a:t>
            </a:fld>
            <a:endParaRPr lang="tr-TR" altLang="tr-TR"/>
          </a:p>
        </p:txBody>
      </p:sp>
    </p:spTree>
    <p:extLst>
      <p:ext uri="{BB962C8B-B14F-4D97-AF65-F5344CB8AC3E}">
        <p14:creationId xmlns:p14="http://schemas.microsoft.com/office/powerpoint/2010/main" val="282392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00096B-E0EF-4CFF-BEF4-4A385D41C22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462851D-7B78-4F22-9A44-5DB561D4AFB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1B66F54-7C13-4F4C-9C91-8B4A506A79F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8EA78792-280E-4426-9CF0-4B53648E1088}"/>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B167D5E6-EB3F-49B5-B344-AA71FC90E528}"/>
              </a:ext>
            </a:extLst>
          </p:cNvPr>
          <p:cNvSpPr>
            <a:spLocks noGrp="1"/>
          </p:cNvSpPr>
          <p:nvPr>
            <p:ph type="sldNum" sz="quarter" idx="12"/>
          </p:nvPr>
        </p:nvSpPr>
        <p:spPr/>
        <p:txBody>
          <a:bodyPr/>
          <a:lstStyle>
            <a:lvl1pPr>
              <a:defRPr/>
            </a:lvl1pPr>
          </a:lstStyle>
          <a:p>
            <a:fld id="{D71429CB-F4C6-418B-9E27-57DA2A719229}" type="slidenum">
              <a:rPr lang="tr-TR" altLang="tr-TR"/>
              <a:pPr/>
              <a:t>‹#›</a:t>
            </a:fld>
            <a:endParaRPr lang="tr-TR" altLang="tr-TR"/>
          </a:p>
        </p:txBody>
      </p:sp>
    </p:spTree>
    <p:extLst>
      <p:ext uri="{BB962C8B-B14F-4D97-AF65-F5344CB8AC3E}">
        <p14:creationId xmlns:p14="http://schemas.microsoft.com/office/powerpoint/2010/main" val="54374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7706E6-970B-49D7-AE67-C37FFFB712C3}"/>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A51AF5C-B75B-4E17-B87D-DF94493D488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E37364E-64F3-4831-89E2-4FAFE6B1CC6D}"/>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95BD2F4E-48DB-4F60-8E79-54E3C52F6651}"/>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5125B2B3-F487-4CB7-941B-7A372A0D8DCB}"/>
              </a:ext>
            </a:extLst>
          </p:cNvPr>
          <p:cNvSpPr>
            <a:spLocks noGrp="1"/>
          </p:cNvSpPr>
          <p:nvPr>
            <p:ph type="sldNum" sz="quarter" idx="12"/>
          </p:nvPr>
        </p:nvSpPr>
        <p:spPr/>
        <p:txBody>
          <a:bodyPr/>
          <a:lstStyle>
            <a:lvl1pPr>
              <a:defRPr/>
            </a:lvl1pPr>
          </a:lstStyle>
          <a:p>
            <a:fld id="{566F4828-AB0A-479A-9A4D-63AC582EF7A6}" type="slidenum">
              <a:rPr lang="tr-TR" altLang="tr-TR"/>
              <a:pPr/>
              <a:t>‹#›</a:t>
            </a:fld>
            <a:endParaRPr lang="tr-TR" altLang="tr-TR"/>
          </a:p>
        </p:txBody>
      </p:sp>
    </p:spTree>
    <p:extLst>
      <p:ext uri="{BB962C8B-B14F-4D97-AF65-F5344CB8AC3E}">
        <p14:creationId xmlns:p14="http://schemas.microsoft.com/office/powerpoint/2010/main" val="360736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6B87CF-0F65-4800-B223-8C564218088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7175633-36E4-4E13-A2DB-BD7EAA773115}"/>
              </a:ext>
            </a:extLst>
          </p:cNvPr>
          <p:cNvSpPr>
            <a:spLocks noGrp="1"/>
          </p:cNvSpPr>
          <p:nvPr>
            <p:ph sz="half" idx="1"/>
          </p:nvPr>
        </p:nvSpPr>
        <p:spPr>
          <a:xfrm>
            <a:off x="457200" y="1600200"/>
            <a:ext cx="4038600" cy="45307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F9EE794-0EF9-458C-A229-BF0F715D382D}"/>
              </a:ext>
            </a:extLst>
          </p:cNvPr>
          <p:cNvSpPr>
            <a:spLocks noGrp="1"/>
          </p:cNvSpPr>
          <p:nvPr>
            <p:ph sz="half" idx="2"/>
          </p:nvPr>
        </p:nvSpPr>
        <p:spPr>
          <a:xfrm>
            <a:off x="4648200" y="1600200"/>
            <a:ext cx="4038600" cy="45307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52B7454-A722-4ECC-90AE-199CC5BDD0B4}"/>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386FEF27-E2B9-4C57-BDF6-EE5957F60FD2}"/>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47735B15-B275-4B13-A001-E7E0A34C4B6D}"/>
              </a:ext>
            </a:extLst>
          </p:cNvPr>
          <p:cNvSpPr>
            <a:spLocks noGrp="1"/>
          </p:cNvSpPr>
          <p:nvPr>
            <p:ph type="sldNum" sz="quarter" idx="12"/>
          </p:nvPr>
        </p:nvSpPr>
        <p:spPr/>
        <p:txBody>
          <a:bodyPr/>
          <a:lstStyle>
            <a:lvl1pPr>
              <a:defRPr/>
            </a:lvl1pPr>
          </a:lstStyle>
          <a:p>
            <a:fld id="{10AFC233-DF97-47C0-A667-7715559A4F3E}" type="slidenum">
              <a:rPr lang="tr-TR" altLang="tr-TR"/>
              <a:pPr/>
              <a:t>‹#›</a:t>
            </a:fld>
            <a:endParaRPr lang="tr-TR" altLang="tr-TR"/>
          </a:p>
        </p:txBody>
      </p:sp>
    </p:spTree>
    <p:extLst>
      <p:ext uri="{BB962C8B-B14F-4D97-AF65-F5344CB8AC3E}">
        <p14:creationId xmlns:p14="http://schemas.microsoft.com/office/powerpoint/2010/main" val="344326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418216-6D51-489E-B8C4-26DB2E1914D7}"/>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0CA8326-5409-4764-B76B-E66C432E0AB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602B280-079D-47B6-8CD8-25961B1A962D}"/>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BEFE4C9-FD4F-4A3B-825A-EB917FFA810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54D1A28-89C3-425E-9BF1-148019F6079E}"/>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7C64FE9-453A-44AA-AE85-7695D6259B8E}"/>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a16="http://schemas.microsoft.com/office/drawing/2014/main" id="{5309491C-18E1-445A-BE51-91366AA3AC22}"/>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D26B2FD1-824D-4037-9384-94CC3D41D68C}"/>
              </a:ext>
            </a:extLst>
          </p:cNvPr>
          <p:cNvSpPr>
            <a:spLocks noGrp="1"/>
          </p:cNvSpPr>
          <p:nvPr>
            <p:ph type="sldNum" sz="quarter" idx="12"/>
          </p:nvPr>
        </p:nvSpPr>
        <p:spPr/>
        <p:txBody>
          <a:bodyPr/>
          <a:lstStyle>
            <a:lvl1pPr>
              <a:defRPr/>
            </a:lvl1pPr>
          </a:lstStyle>
          <a:p>
            <a:fld id="{CD8850C3-B72A-49EE-8EA2-FF9D2030EE03}" type="slidenum">
              <a:rPr lang="tr-TR" altLang="tr-TR"/>
              <a:pPr/>
              <a:t>‹#›</a:t>
            </a:fld>
            <a:endParaRPr lang="tr-TR" altLang="tr-TR"/>
          </a:p>
        </p:txBody>
      </p:sp>
    </p:spTree>
    <p:extLst>
      <p:ext uri="{BB962C8B-B14F-4D97-AF65-F5344CB8AC3E}">
        <p14:creationId xmlns:p14="http://schemas.microsoft.com/office/powerpoint/2010/main" val="288226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7C98DE-AFFA-4E8C-8A8D-B5500F99EDB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F45224F-543A-4BAB-9BAA-B8330F432893}"/>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a16="http://schemas.microsoft.com/office/drawing/2014/main" id="{34280643-277E-45EC-9408-65B471FDA663}"/>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69C6E0AF-F720-46DD-985A-064E745D22FB}"/>
              </a:ext>
            </a:extLst>
          </p:cNvPr>
          <p:cNvSpPr>
            <a:spLocks noGrp="1"/>
          </p:cNvSpPr>
          <p:nvPr>
            <p:ph type="sldNum" sz="quarter" idx="12"/>
          </p:nvPr>
        </p:nvSpPr>
        <p:spPr/>
        <p:txBody>
          <a:bodyPr/>
          <a:lstStyle>
            <a:lvl1pPr>
              <a:defRPr/>
            </a:lvl1pPr>
          </a:lstStyle>
          <a:p>
            <a:fld id="{1D2ACFC3-19C9-4B5D-A3EC-15B199A21FB3}" type="slidenum">
              <a:rPr lang="tr-TR" altLang="tr-TR"/>
              <a:pPr/>
              <a:t>‹#›</a:t>
            </a:fld>
            <a:endParaRPr lang="tr-TR" altLang="tr-TR"/>
          </a:p>
        </p:txBody>
      </p:sp>
    </p:spTree>
    <p:extLst>
      <p:ext uri="{BB962C8B-B14F-4D97-AF65-F5344CB8AC3E}">
        <p14:creationId xmlns:p14="http://schemas.microsoft.com/office/powerpoint/2010/main" val="257237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C1099A-B410-42F3-83F5-7439D18B876A}"/>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a16="http://schemas.microsoft.com/office/drawing/2014/main" id="{BE897D4F-FF67-43F4-BAE8-A442C927B95C}"/>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638FB84C-E8E0-42BB-9DD5-FC3AA12D9FD8}"/>
              </a:ext>
            </a:extLst>
          </p:cNvPr>
          <p:cNvSpPr>
            <a:spLocks noGrp="1"/>
          </p:cNvSpPr>
          <p:nvPr>
            <p:ph type="sldNum" sz="quarter" idx="12"/>
          </p:nvPr>
        </p:nvSpPr>
        <p:spPr/>
        <p:txBody>
          <a:bodyPr/>
          <a:lstStyle>
            <a:lvl1pPr>
              <a:defRPr/>
            </a:lvl1pPr>
          </a:lstStyle>
          <a:p>
            <a:fld id="{8DFE68C0-00A3-49F9-B8D7-513956A48798}" type="slidenum">
              <a:rPr lang="tr-TR" altLang="tr-TR"/>
              <a:pPr/>
              <a:t>‹#›</a:t>
            </a:fld>
            <a:endParaRPr lang="tr-TR" altLang="tr-TR"/>
          </a:p>
        </p:txBody>
      </p:sp>
    </p:spTree>
    <p:extLst>
      <p:ext uri="{BB962C8B-B14F-4D97-AF65-F5344CB8AC3E}">
        <p14:creationId xmlns:p14="http://schemas.microsoft.com/office/powerpoint/2010/main" val="66983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D0F655-11A7-4B4E-B247-A544009D3B7F}"/>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1E42283-8164-4408-84CC-15FC7BC2D9C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1A94015-3FF3-4BCE-BE50-8BFE28A27A2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0123342-5665-4557-ACE2-F399EC4C7EF2}"/>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777D3B70-8424-47BA-8A2D-468D429DAE63}"/>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E1BC6FBF-69ED-45C1-B797-C432B1749E73}"/>
              </a:ext>
            </a:extLst>
          </p:cNvPr>
          <p:cNvSpPr>
            <a:spLocks noGrp="1"/>
          </p:cNvSpPr>
          <p:nvPr>
            <p:ph type="sldNum" sz="quarter" idx="12"/>
          </p:nvPr>
        </p:nvSpPr>
        <p:spPr/>
        <p:txBody>
          <a:bodyPr/>
          <a:lstStyle>
            <a:lvl1pPr>
              <a:defRPr/>
            </a:lvl1pPr>
          </a:lstStyle>
          <a:p>
            <a:fld id="{404EECC8-82B0-4CDF-BD12-35A883131556}" type="slidenum">
              <a:rPr lang="tr-TR" altLang="tr-TR"/>
              <a:pPr/>
              <a:t>‹#›</a:t>
            </a:fld>
            <a:endParaRPr lang="tr-TR" altLang="tr-TR"/>
          </a:p>
        </p:txBody>
      </p:sp>
    </p:spTree>
    <p:extLst>
      <p:ext uri="{BB962C8B-B14F-4D97-AF65-F5344CB8AC3E}">
        <p14:creationId xmlns:p14="http://schemas.microsoft.com/office/powerpoint/2010/main" val="243059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FED883-BDE4-4258-85C1-2ED725E2080F}"/>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CBDA9D6-1971-429B-BC56-500589239AE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3B06333-DCDD-44E5-8F2B-603D80282E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3B0A47B-9C20-4FD3-8B37-BF23B55ACF3F}"/>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74B89D3B-CB97-4F29-A36B-AD00605959EC}"/>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CD23F0AA-D185-48EA-B0D1-27F557562B58}"/>
              </a:ext>
            </a:extLst>
          </p:cNvPr>
          <p:cNvSpPr>
            <a:spLocks noGrp="1"/>
          </p:cNvSpPr>
          <p:nvPr>
            <p:ph type="sldNum" sz="quarter" idx="12"/>
          </p:nvPr>
        </p:nvSpPr>
        <p:spPr/>
        <p:txBody>
          <a:bodyPr/>
          <a:lstStyle>
            <a:lvl1pPr>
              <a:defRPr/>
            </a:lvl1pPr>
          </a:lstStyle>
          <a:p>
            <a:fld id="{22334EF7-5BF3-4216-BB23-C5B1BDFB7F87}" type="slidenum">
              <a:rPr lang="tr-TR" altLang="tr-TR"/>
              <a:pPr/>
              <a:t>‹#›</a:t>
            </a:fld>
            <a:endParaRPr lang="tr-TR" altLang="tr-TR"/>
          </a:p>
        </p:txBody>
      </p:sp>
    </p:spTree>
    <p:extLst>
      <p:ext uri="{BB962C8B-B14F-4D97-AF65-F5344CB8AC3E}">
        <p14:creationId xmlns:p14="http://schemas.microsoft.com/office/powerpoint/2010/main" val="33688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77826" name="Group 2">
            <a:extLst>
              <a:ext uri="{FF2B5EF4-FFF2-40B4-BE49-F238E27FC236}">
                <a16:creationId xmlns:a16="http://schemas.microsoft.com/office/drawing/2014/main" id="{DC9E79E7-FAD8-4844-A7CD-0AE9AD6C9EA7}"/>
              </a:ext>
            </a:extLst>
          </p:cNvPr>
          <p:cNvGrpSpPr>
            <a:grpSpLocks/>
          </p:cNvGrpSpPr>
          <p:nvPr/>
        </p:nvGrpSpPr>
        <p:grpSpPr bwMode="auto">
          <a:xfrm>
            <a:off x="0" y="0"/>
            <a:ext cx="9144000" cy="6856413"/>
            <a:chOff x="0" y="0"/>
            <a:chExt cx="5760" cy="4319"/>
          </a:xfrm>
        </p:grpSpPr>
        <p:sp>
          <p:nvSpPr>
            <p:cNvPr id="77827" name="Freeform 3">
              <a:extLst>
                <a:ext uri="{FF2B5EF4-FFF2-40B4-BE49-F238E27FC236}">
                  <a16:creationId xmlns:a16="http://schemas.microsoft.com/office/drawing/2014/main" id="{C3E4E464-1FE2-49E4-B9CC-21BEF9246844}"/>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28" name="Freeform 4">
              <a:extLst>
                <a:ext uri="{FF2B5EF4-FFF2-40B4-BE49-F238E27FC236}">
                  <a16:creationId xmlns:a16="http://schemas.microsoft.com/office/drawing/2014/main" id="{061B4C7A-AB58-4FC5-92CC-38F9CCAAB90E}"/>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29" name="Freeform 5">
              <a:extLst>
                <a:ext uri="{FF2B5EF4-FFF2-40B4-BE49-F238E27FC236}">
                  <a16:creationId xmlns:a16="http://schemas.microsoft.com/office/drawing/2014/main" id="{2AB7CAA1-32F0-436D-879A-C0EC6BDF444F}"/>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0" name="Freeform 6">
              <a:extLst>
                <a:ext uri="{FF2B5EF4-FFF2-40B4-BE49-F238E27FC236}">
                  <a16:creationId xmlns:a16="http://schemas.microsoft.com/office/drawing/2014/main" id="{B4AE59FB-5DA0-443F-8170-E5AC576B7D68}"/>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1" name="Freeform 7">
              <a:extLst>
                <a:ext uri="{FF2B5EF4-FFF2-40B4-BE49-F238E27FC236}">
                  <a16:creationId xmlns:a16="http://schemas.microsoft.com/office/drawing/2014/main" id="{04E83743-4D15-44A9-8D6F-F5FC615AF48C}"/>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77832" name="Freeform 8">
              <a:extLst>
                <a:ext uri="{FF2B5EF4-FFF2-40B4-BE49-F238E27FC236}">
                  <a16:creationId xmlns:a16="http://schemas.microsoft.com/office/drawing/2014/main" id="{33B00580-B187-42C9-B110-6F7A34FF6575}"/>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3" name="Freeform 9">
              <a:extLst>
                <a:ext uri="{FF2B5EF4-FFF2-40B4-BE49-F238E27FC236}">
                  <a16:creationId xmlns:a16="http://schemas.microsoft.com/office/drawing/2014/main" id="{F88CC46A-5054-4DB5-8471-78941C8B2431}"/>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4" name="Freeform 10">
              <a:extLst>
                <a:ext uri="{FF2B5EF4-FFF2-40B4-BE49-F238E27FC236}">
                  <a16:creationId xmlns:a16="http://schemas.microsoft.com/office/drawing/2014/main" id="{C633A246-4243-463D-9A94-5D0F71BDA0BB}"/>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5" name="Freeform 11">
              <a:extLst>
                <a:ext uri="{FF2B5EF4-FFF2-40B4-BE49-F238E27FC236}">
                  <a16:creationId xmlns:a16="http://schemas.microsoft.com/office/drawing/2014/main" id="{FB117B4C-7D09-4B54-A0B6-E90146E1E9D8}"/>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6" name="Freeform 12">
              <a:extLst>
                <a:ext uri="{FF2B5EF4-FFF2-40B4-BE49-F238E27FC236}">
                  <a16:creationId xmlns:a16="http://schemas.microsoft.com/office/drawing/2014/main" id="{DF52F9A5-F9B3-4294-A863-862FE7B52903}"/>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7" name="Freeform 13">
              <a:extLst>
                <a:ext uri="{FF2B5EF4-FFF2-40B4-BE49-F238E27FC236}">
                  <a16:creationId xmlns:a16="http://schemas.microsoft.com/office/drawing/2014/main" id="{05977A4A-5325-4316-92CD-70DAA3842BE9}"/>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8" name="Freeform 14">
              <a:extLst>
                <a:ext uri="{FF2B5EF4-FFF2-40B4-BE49-F238E27FC236}">
                  <a16:creationId xmlns:a16="http://schemas.microsoft.com/office/drawing/2014/main" id="{4C7B111B-E6B6-49AB-841E-DD4BE7424BE6}"/>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39" name="Freeform 15">
              <a:extLst>
                <a:ext uri="{FF2B5EF4-FFF2-40B4-BE49-F238E27FC236}">
                  <a16:creationId xmlns:a16="http://schemas.microsoft.com/office/drawing/2014/main" id="{B9A8CB0B-079E-463F-8454-9A8782670600}"/>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0" name="Freeform 16">
              <a:extLst>
                <a:ext uri="{FF2B5EF4-FFF2-40B4-BE49-F238E27FC236}">
                  <a16:creationId xmlns:a16="http://schemas.microsoft.com/office/drawing/2014/main" id="{2F667505-7774-4A09-8CA9-C09401C18C70}"/>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1" name="Freeform 17">
              <a:extLst>
                <a:ext uri="{FF2B5EF4-FFF2-40B4-BE49-F238E27FC236}">
                  <a16:creationId xmlns:a16="http://schemas.microsoft.com/office/drawing/2014/main" id="{D760BDFC-D236-4412-A244-8F01E7361AF5}"/>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2" name="Freeform 18">
              <a:extLst>
                <a:ext uri="{FF2B5EF4-FFF2-40B4-BE49-F238E27FC236}">
                  <a16:creationId xmlns:a16="http://schemas.microsoft.com/office/drawing/2014/main" id="{103E1F5A-1343-4850-A7F5-F7FCE5A172A2}"/>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3" name="Freeform 19">
              <a:extLst>
                <a:ext uri="{FF2B5EF4-FFF2-40B4-BE49-F238E27FC236}">
                  <a16:creationId xmlns:a16="http://schemas.microsoft.com/office/drawing/2014/main" id="{F68A0050-7F1F-4187-94E2-6ED48F2E848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4" name="Freeform 20">
              <a:extLst>
                <a:ext uri="{FF2B5EF4-FFF2-40B4-BE49-F238E27FC236}">
                  <a16:creationId xmlns:a16="http://schemas.microsoft.com/office/drawing/2014/main" id="{FB19499E-FF11-4A91-ADDD-CB7E514C9E59}"/>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5" name="Freeform 21">
              <a:extLst>
                <a:ext uri="{FF2B5EF4-FFF2-40B4-BE49-F238E27FC236}">
                  <a16:creationId xmlns:a16="http://schemas.microsoft.com/office/drawing/2014/main" id="{B289A7E8-F2EE-4908-8C9F-478DD52DF10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6" name="Freeform 22">
              <a:extLst>
                <a:ext uri="{FF2B5EF4-FFF2-40B4-BE49-F238E27FC236}">
                  <a16:creationId xmlns:a16="http://schemas.microsoft.com/office/drawing/2014/main" id="{9F910F90-B3C7-4CBB-A7C0-B0FA36018F02}"/>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7" name="Freeform 23">
              <a:extLst>
                <a:ext uri="{FF2B5EF4-FFF2-40B4-BE49-F238E27FC236}">
                  <a16:creationId xmlns:a16="http://schemas.microsoft.com/office/drawing/2014/main" id="{D37C351E-E4B6-405F-BC75-08EE1E865799}"/>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77848" name="Freeform 24">
              <a:extLst>
                <a:ext uri="{FF2B5EF4-FFF2-40B4-BE49-F238E27FC236}">
                  <a16:creationId xmlns:a16="http://schemas.microsoft.com/office/drawing/2014/main" id="{95B504A3-23EB-4457-8962-26330455CDE8}"/>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49" name="Freeform 25">
              <a:extLst>
                <a:ext uri="{FF2B5EF4-FFF2-40B4-BE49-F238E27FC236}">
                  <a16:creationId xmlns:a16="http://schemas.microsoft.com/office/drawing/2014/main" id="{F4DD4757-4752-4A70-AC1F-BE7C8723D0DF}"/>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0" name="Freeform 26">
              <a:extLst>
                <a:ext uri="{FF2B5EF4-FFF2-40B4-BE49-F238E27FC236}">
                  <a16:creationId xmlns:a16="http://schemas.microsoft.com/office/drawing/2014/main" id="{FFB3729A-A7DC-4DBC-9298-81BB626989E6}"/>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1" name="Freeform 27">
              <a:extLst>
                <a:ext uri="{FF2B5EF4-FFF2-40B4-BE49-F238E27FC236}">
                  <a16:creationId xmlns:a16="http://schemas.microsoft.com/office/drawing/2014/main" id="{AECD265A-EF54-444E-ACB9-83B045BC600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2" name="Freeform 28">
              <a:extLst>
                <a:ext uri="{FF2B5EF4-FFF2-40B4-BE49-F238E27FC236}">
                  <a16:creationId xmlns:a16="http://schemas.microsoft.com/office/drawing/2014/main" id="{1D499118-6566-4DA3-A590-AC7E352E58F2}"/>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3" name="Freeform 29">
              <a:extLst>
                <a:ext uri="{FF2B5EF4-FFF2-40B4-BE49-F238E27FC236}">
                  <a16:creationId xmlns:a16="http://schemas.microsoft.com/office/drawing/2014/main" id="{7D704A6B-B776-4FA7-95E9-8E1CB5794614}"/>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4" name="Freeform 30">
              <a:extLst>
                <a:ext uri="{FF2B5EF4-FFF2-40B4-BE49-F238E27FC236}">
                  <a16:creationId xmlns:a16="http://schemas.microsoft.com/office/drawing/2014/main" id="{F3018F1F-992D-4A69-9225-63BD7F5642D9}"/>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5" name="Freeform 31">
              <a:extLst>
                <a:ext uri="{FF2B5EF4-FFF2-40B4-BE49-F238E27FC236}">
                  <a16:creationId xmlns:a16="http://schemas.microsoft.com/office/drawing/2014/main" id="{6CF2D51A-AB80-49ED-BC1A-5FF8186A5AF9}"/>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6" name="Freeform 32">
              <a:extLst>
                <a:ext uri="{FF2B5EF4-FFF2-40B4-BE49-F238E27FC236}">
                  <a16:creationId xmlns:a16="http://schemas.microsoft.com/office/drawing/2014/main" id="{FD5B4B31-9426-4D6D-A126-9C67E3B831AD}"/>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7" name="Freeform 33">
              <a:extLst>
                <a:ext uri="{FF2B5EF4-FFF2-40B4-BE49-F238E27FC236}">
                  <a16:creationId xmlns:a16="http://schemas.microsoft.com/office/drawing/2014/main" id="{23637F36-5FFB-4A8C-A7FA-1E1F5A6DEC67}"/>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8" name="Freeform 34">
              <a:extLst>
                <a:ext uri="{FF2B5EF4-FFF2-40B4-BE49-F238E27FC236}">
                  <a16:creationId xmlns:a16="http://schemas.microsoft.com/office/drawing/2014/main" id="{99D04D3D-61E3-46FA-934D-DF8EA8033FE5}"/>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59" name="Freeform 35">
              <a:extLst>
                <a:ext uri="{FF2B5EF4-FFF2-40B4-BE49-F238E27FC236}">
                  <a16:creationId xmlns:a16="http://schemas.microsoft.com/office/drawing/2014/main" id="{8E5E38D4-30F1-46A4-B884-26661FC9B932}"/>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60" name="Freeform 36">
              <a:extLst>
                <a:ext uri="{FF2B5EF4-FFF2-40B4-BE49-F238E27FC236}">
                  <a16:creationId xmlns:a16="http://schemas.microsoft.com/office/drawing/2014/main" id="{CFC257E7-E4A8-469E-8437-E212D9C1F2B1}"/>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61" name="Freeform 37">
              <a:extLst>
                <a:ext uri="{FF2B5EF4-FFF2-40B4-BE49-F238E27FC236}">
                  <a16:creationId xmlns:a16="http://schemas.microsoft.com/office/drawing/2014/main" id="{484D54D7-3B6E-40DE-9206-9465BB6732D6}"/>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62" name="Freeform 38">
              <a:extLst>
                <a:ext uri="{FF2B5EF4-FFF2-40B4-BE49-F238E27FC236}">
                  <a16:creationId xmlns:a16="http://schemas.microsoft.com/office/drawing/2014/main" id="{60AAD982-D870-4737-AB96-A19831709496}"/>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77863" name="Group 39">
              <a:extLst>
                <a:ext uri="{FF2B5EF4-FFF2-40B4-BE49-F238E27FC236}">
                  <a16:creationId xmlns:a16="http://schemas.microsoft.com/office/drawing/2014/main" id="{5BCCF304-09EE-402D-9CD6-839C167F46C4}"/>
                </a:ext>
              </a:extLst>
            </p:cNvPr>
            <p:cNvGrpSpPr>
              <a:grpSpLocks/>
            </p:cNvGrpSpPr>
            <p:nvPr userDrawn="1"/>
          </p:nvGrpSpPr>
          <p:grpSpPr bwMode="auto">
            <a:xfrm>
              <a:off x="0" y="1632"/>
              <a:ext cx="5758" cy="1858"/>
              <a:chOff x="0" y="1632"/>
              <a:chExt cx="5758" cy="1858"/>
            </a:xfrm>
          </p:grpSpPr>
          <p:sp>
            <p:nvSpPr>
              <p:cNvPr id="77864" name="Freeform 40">
                <a:extLst>
                  <a:ext uri="{FF2B5EF4-FFF2-40B4-BE49-F238E27FC236}">
                    <a16:creationId xmlns:a16="http://schemas.microsoft.com/office/drawing/2014/main" id="{46568B75-03C2-437F-B33A-CD4C180C8ABF}"/>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865" name="Freeform 41">
                <a:extLst>
                  <a:ext uri="{FF2B5EF4-FFF2-40B4-BE49-F238E27FC236}">
                    <a16:creationId xmlns:a16="http://schemas.microsoft.com/office/drawing/2014/main" id="{69952772-54D5-44DD-A861-39D3003D4925}"/>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77866" name="Rectangle 42">
            <a:extLst>
              <a:ext uri="{FF2B5EF4-FFF2-40B4-BE49-F238E27FC236}">
                <a16:creationId xmlns:a16="http://schemas.microsoft.com/office/drawing/2014/main" id="{44B17403-8539-4AF0-9767-D563BB1C3904}"/>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77867" name="Rectangle 43">
            <a:extLst>
              <a:ext uri="{FF2B5EF4-FFF2-40B4-BE49-F238E27FC236}">
                <a16:creationId xmlns:a16="http://schemas.microsoft.com/office/drawing/2014/main" id="{E659C512-C7D6-4A61-9DFD-44DE4887E7DC}"/>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77868" name="Rectangle 44">
            <a:extLst>
              <a:ext uri="{FF2B5EF4-FFF2-40B4-BE49-F238E27FC236}">
                <a16:creationId xmlns:a16="http://schemas.microsoft.com/office/drawing/2014/main" id="{4A57EE94-10A4-494B-9EEE-3384D8F3CEFA}"/>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tr-TR" altLang="tr-TR"/>
          </a:p>
        </p:txBody>
      </p:sp>
      <p:sp>
        <p:nvSpPr>
          <p:cNvPr id="77869" name="Rectangle 45">
            <a:extLst>
              <a:ext uri="{FF2B5EF4-FFF2-40B4-BE49-F238E27FC236}">
                <a16:creationId xmlns:a16="http://schemas.microsoft.com/office/drawing/2014/main" id="{93173E4A-12EA-424C-9F78-A79E71D71AB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tr-TR" altLang="tr-TR"/>
          </a:p>
        </p:txBody>
      </p:sp>
      <p:sp>
        <p:nvSpPr>
          <p:cNvPr id="77870" name="Rectangle 46">
            <a:extLst>
              <a:ext uri="{FF2B5EF4-FFF2-40B4-BE49-F238E27FC236}">
                <a16:creationId xmlns:a16="http://schemas.microsoft.com/office/drawing/2014/main" id="{868F1152-372B-48DC-A85D-43AC23F904FE}"/>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6A24A9A4-50C3-4560-9518-5340C3FEF848}"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B647AB8-4A22-4687-ABE3-5C9912322FF5}"/>
              </a:ext>
            </a:extLst>
          </p:cNvPr>
          <p:cNvSpPr>
            <a:spLocks noGrp="1" noChangeArrowheads="1"/>
          </p:cNvSpPr>
          <p:nvPr>
            <p:ph type="ctrTitle" idx="4294967295"/>
          </p:nvPr>
        </p:nvSpPr>
        <p:spPr>
          <a:xfrm>
            <a:off x="0" y="2130425"/>
            <a:ext cx="7772400" cy="1470025"/>
          </a:xfrm>
        </p:spPr>
        <p:txBody>
          <a:bodyPr/>
          <a:lstStyle/>
          <a:p>
            <a:r>
              <a:rPr lang="tr-TR" altLang="tr-TR"/>
              <a:t>GÖRSEL SANATLAR DERSİ PERFORMANS ÖDEV</a:t>
            </a:r>
            <a:br>
              <a:rPr lang="tr-TR" altLang="tr-TR"/>
            </a:br>
            <a:br>
              <a:rPr lang="tr-TR" altLang="tr-TR"/>
            </a:br>
            <a:r>
              <a:rPr lang="tr-TR" altLang="tr-TR"/>
              <a:t>KONU: TEZHİP SANATI </a:t>
            </a:r>
            <a:br>
              <a:rPr lang="tr-TR" altLang="tr-TR"/>
            </a:br>
            <a:r>
              <a:rPr lang="tr-TR" altLang="tr-TR"/>
              <a:t>HAZIRLAYAN:</a:t>
            </a:r>
            <a:br>
              <a:rPr lang="tr-TR" altLang="tr-TR"/>
            </a:br>
            <a:endParaRPr lang="tr-TR" altLang="tr-TR"/>
          </a:p>
        </p:txBody>
      </p:sp>
      <p:sp>
        <p:nvSpPr>
          <p:cNvPr id="87044" name="WordArt 4">
            <a:extLst>
              <a:ext uri="{FF2B5EF4-FFF2-40B4-BE49-F238E27FC236}">
                <a16:creationId xmlns:a16="http://schemas.microsoft.com/office/drawing/2014/main" id="{8D9ED3C6-BD8A-44D2-ACB0-3A3D07650ED5}"/>
              </a:ext>
            </a:extLst>
          </p:cNvPr>
          <p:cNvSpPr>
            <a:spLocks noChangeArrowheads="1" noChangeShapeType="1" noTextEdit="1"/>
          </p:cNvSpPr>
          <p:nvPr/>
        </p:nvSpPr>
        <p:spPr bwMode="auto">
          <a:xfrm rot="-324712">
            <a:off x="4427538" y="3933825"/>
            <a:ext cx="3816350" cy="151288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tr-TR" sz="3600" b="1" kern="10" dirty="0">
                <a:ln w="9525">
                  <a:round/>
                  <a:headEnd/>
                  <a:tailEnd/>
                </a:ln>
                <a:gradFill rotWithShape="0">
                  <a:gsLst>
                    <a:gs pos="0">
                      <a:srgbClr val="FFE701"/>
                    </a:gs>
                    <a:gs pos="100000">
                      <a:srgbClr val="FE3E02"/>
                    </a:gs>
                  </a:gsLst>
                  <a:lin ang="5724712" scaled="1"/>
                </a:gradFill>
                <a:latin typeface="Monotype Corsiva" panose="03010101010201010101" pitchFamily="66" charset="0"/>
              </a:rPr>
              <a:t>EMİNE AKÖZ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43749E5D-D0EE-4BD2-92AA-A3F507A1D1B6}"/>
              </a:ext>
            </a:extLst>
          </p:cNvPr>
          <p:cNvSpPr>
            <a:spLocks noGrp="1" noChangeArrowheads="1"/>
          </p:cNvSpPr>
          <p:nvPr>
            <p:ph type="body" idx="4294967295"/>
          </p:nvPr>
        </p:nvSpPr>
        <p:spPr>
          <a:xfrm>
            <a:off x="827088" y="1196975"/>
            <a:ext cx="7696200" cy="3657600"/>
          </a:xfrm>
        </p:spPr>
        <p:txBody>
          <a:bodyPr/>
          <a:lstStyle/>
          <a:p>
            <a:r>
              <a:rPr lang="tr-TR" altLang="tr-TR"/>
              <a:t>  Kitabı tanıtıcı ve kimin için yazıldığını belirten bilgiler de tezhipli madalyonlar içinde yer alabilir. Bu tür sayfalara “</a:t>
            </a:r>
            <a:r>
              <a:rPr lang="tr-TR" altLang="tr-TR">
                <a:solidFill>
                  <a:srgbClr val="FF0000"/>
                </a:solidFill>
              </a:rPr>
              <a:t>Zahriye</a:t>
            </a:r>
            <a:r>
              <a:rPr lang="tr-TR" altLang="tr-TR"/>
              <a:t>”, bu amaçla yapılan süslemeye ise </a:t>
            </a:r>
            <a:r>
              <a:rPr lang="tr-TR" altLang="tr-TR">
                <a:solidFill>
                  <a:srgbClr val="FF0000"/>
                </a:solidFill>
              </a:rPr>
              <a:t>zahriye tezhibi</a:t>
            </a:r>
            <a:r>
              <a:rPr lang="tr-TR" altLang="tr-TR"/>
              <a:t> denir.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B01FAB6-DF34-4482-A8BA-D17749FC3B54}"/>
              </a:ext>
            </a:extLst>
          </p:cNvPr>
          <p:cNvSpPr>
            <a:spLocks noGrp="1" noChangeArrowheads="1"/>
          </p:cNvSpPr>
          <p:nvPr>
            <p:ph type="body" idx="4294967295"/>
          </p:nvPr>
        </p:nvSpPr>
        <p:spPr>
          <a:xfrm>
            <a:off x="395288" y="981075"/>
            <a:ext cx="8229600" cy="4530725"/>
          </a:xfrm>
        </p:spPr>
        <p:txBody>
          <a:bodyPr/>
          <a:lstStyle/>
          <a:p>
            <a:pPr>
              <a:lnSpc>
                <a:spcPct val="90000"/>
              </a:lnSpc>
            </a:pPr>
            <a:r>
              <a:rPr lang="tr-TR" altLang="tr-TR" sz="2400"/>
              <a:t>  </a:t>
            </a:r>
            <a:r>
              <a:rPr lang="tr-TR" altLang="tr-TR" sz="2800"/>
              <a:t>Hattatın adını veren sayfaya ise “Ketebe sayfası” denir. Bu sayfada çoğu kez kitabın hattat tarafından kopya ediliş tarihi de vardır. Ketebe, tam sayfada yer aldığı gibi, yalnızca bir bölümde de bulunabilir. </a:t>
            </a:r>
          </a:p>
          <a:p>
            <a:pPr>
              <a:lnSpc>
                <a:spcPct val="90000"/>
              </a:lnSpc>
            </a:pPr>
            <a:endParaRPr lang="tr-TR" altLang="tr-TR" sz="2800"/>
          </a:p>
          <a:p>
            <a:pPr>
              <a:lnSpc>
                <a:spcPct val="90000"/>
              </a:lnSpc>
            </a:pPr>
            <a:r>
              <a:rPr lang="tr-TR" altLang="tr-TR" sz="2800"/>
              <a:t>  Topkapı Sarayı Kütüphanesi’ndeki Kur’an’ın (E.H.148) ketebe sayfasında hattatın adı dekoratif bir çerçeve içine beyaz renkle yazılmıştır. Bu, 16. yüzyılın ünlü hattatlarından Amasyalı Şeyh Hamdullah’ın ketebesidir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F9069FA7-ECCA-42AA-9943-629AA836B77B}"/>
              </a:ext>
            </a:extLst>
          </p:cNvPr>
          <p:cNvSpPr>
            <a:spLocks noGrp="1" noChangeArrowheads="1"/>
          </p:cNvSpPr>
          <p:nvPr>
            <p:ph type="body" idx="4294967295"/>
          </p:nvPr>
        </p:nvSpPr>
        <p:spPr>
          <a:xfrm>
            <a:off x="395288" y="1125538"/>
            <a:ext cx="8229600" cy="4530725"/>
          </a:xfrm>
        </p:spPr>
        <p:txBody>
          <a:bodyPr/>
          <a:lstStyle/>
          <a:p>
            <a:pPr>
              <a:lnSpc>
                <a:spcPct val="80000"/>
              </a:lnSpc>
            </a:pPr>
            <a:r>
              <a:rPr lang="tr-TR" altLang="tr-TR" sz="2800"/>
              <a:t>  Kitap sayfalarının yanı sıra duvara asılmak için hazırlanan levhalarda da tezhip kullanılmıştır. Hilye-i şerifler, hattat diploması niteliğindeki yazılar da bu grupta toplanabilir. Bu tür levhalarda yazı arasında kalan boşluklar çeşitli biçimlerde tezhiplenir. Giderek, düzenlemenin tümü de tezhipli bir çerçeve içine alınır.</a:t>
            </a:r>
          </a:p>
          <a:p>
            <a:pPr>
              <a:lnSpc>
                <a:spcPct val="80000"/>
              </a:lnSpc>
            </a:pPr>
            <a:r>
              <a:rPr lang="tr-TR" altLang="tr-TR" sz="2800"/>
              <a:t>   Ferman ve tuğralar da tezhiplenmiş yazılı örnekler arasında yer alırlar.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0458C4A-72D6-4D0D-A6DA-12B784151ECB}"/>
              </a:ext>
            </a:extLst>
          </p:cNvPr>
          <p:cNvSpPr>
            <a:spLocks noGrp="1" noChangeArrowheads="1"/>
          </p:cNvSpPr>
          <p:nvPr>
            <p:ph type="title"/>
          </p:nvPr>
        </p:nvSpPr>
        <p:spPr/>
        <p:txBody>
          <a:bodyPr/>
          <a:lstStyle/>
          <a:p>
            <a:endParaRPr lang="tr-TR" altLang="tr-TR"/>
          </a:p>
        </p:txBody>
      </p:sp>
      <p:sp>
        <p:nvSpPr>
          <p:cNvPr id="64515" name="Rectangle 3">
            <a:extLst>
              <a:ext uri="{FF2B5EF4-FFF2-40B4-BE49-F238E27FC236}">
                <a16:creationId xmlns:a16="http://schemas.microsoft.com/office/drawing/2014/main" id="{5342EEF0-7C10-44C9-B126-6E47D066C065}"/>
              </a:ext>
            </a:extLst>
          </p:cNvPr>
          <p:cNvSpPr>
            <a:spLocks noGrp="1" noChangeArrowheads="1"/>
          </p:cNvSpPr>
          <p:nvPr>
            <p:ph type="body" idx="1"/>
          </p:nvPr>
        </p:nvSpPr>
        <p:spPr/>
        <p:txBody>
          <a:bodyPr/>
          <a:lstStyle/>
          <a:p>
            <a:endParaRPr lang="tr-TR" altLang="tr-TR"/>
          </a:p>
        </p:txBody>
      </p:sp>
      <p:pic>
        <p:nvPicPr>
          <p:cNvPr id="64517" name="Picture 5" descr="resimgoster">
            <a:extLst>
              <a:ext uri="{FF2B5EF4-FFF2-40B4-BE49-F238E27FC236}">
                <a16:creationId xmlns:a16="http://schemas.microsoft.com/office/drawing/2014/main" id="{89A02FA6-E961-4B98-A70F-CF8CB5273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8329F56-EE24-4EA1-A496-F67F37BF33A9}"/>
              </a:ext>
            </a:extLst>
          </p:cNvPr>
          <p:cNvSpPr>
            <a:spLocks noGrp="1" noChangeArrowheads="1"/>
          </p:cNvSpPr>
          <p:nvPr>
            <p:ph type="title"/>
          </p:nvPr>
        </p:nvSpPr>
        <p:spPr/>
        <p:txBody>
          <a:bodyPr/>
          <a:lstStyle/>
          <a:p>
            <a:endParaRPr lang="tr-TR" altLang="tr-TR"/>
          </a:p>
        </p:txBody>
      </p:sp>
      <p:sp>
        <p:nvSpPr>
          <p:cNvPr id="16387" name="Rectangle 3">
            <a:extLst>
              <a:ext uri="{FF2B5EF4-FFF2-40B4-BE49-F238E27FC236}">
                <a16:creationId xmlns:a16="http://schemas.microsoft.com/office/drawing/2014/main" id="{7D30824F-2A07-4B39-9F26-DEECBDD1A2D9}"/>
              </a:ext>
            </a:extLst>
          </p:cNvPr>
          <p:cNvSpPr>
            <a:spLocks noGrp="1" noChangeArrowheads="1"/>
          </p:cNvSpPr>
          <p:nvPr>
            <p:ph type="body" idx="1"/>
          </p:nvPr>
        </p:nvSpPr>
        <p:spPr/>
        <p:txBody>
          <a:bodyPr/>
          <a:lstStyle/>
          <a:p>
            <a:endParaRPr lang="tr-TR" altLang="tr-TR"/>
          </a:p>
        </p:txBody>
      </p:sp>
      <p:pic>
        <p:nvPicPr>
          <p:cNvPr id="16389" name="Picture 5" descr="resimgoster">
            <a:extLst>
              <a:ext uri="{FF2B5EF4-FFF2-40B4-BE49-F238E27FC236}">
                <a16:creationId xmlns:a16="http://schemas.microsoft.com/office/drawing/2014/main" id="{9D0FF522-81E8-44D7-BD80-B8FCA661F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8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12B8937-5992-4FC9-9FE7-3BA060A1FD2E}"/>
              </a:ext>
            </a:extLst>
          </p:cNvPr>
          <p:cNvSpPr>
            <a:spLocks noGrp="1" noChangeArrowheads="1"/>
          </p:cNvSpPr>
          <p:nvPr>
            <p:ph type="title" idx="4294967295"/>
          </p:nvPr>
        </p:nvSpPr>
        <p:spPr>
          <a:xfrm>
            <a:off x="0" y="0"/>
            <a:ext cx="6870700" cy="1276350"/>
          </a:xfrm>
        </p:spPr>
        <p:txBody>
          <a:bodyPr/>
          <a:lstStyle/>
          <a:p>
            <a:r>
              <a:rPr lang="tr-TR" altLang="tr-TR" sz="4000"/>
              <a:t>TEZHİP SANATI İLE BESMELE</a:t>
            </a:r>
          </a:p>
        </p:txBody>
      </p:sp>
      <p:sp>
        <p:nvSpPr>
          <p:cNvPr id="65539" name="Rectangle 3">
            <a:extLst>
              <a:ext uri="{FF2B5EF4-FFF2-40B4-BE49-F238E27FC236}">
                <a16:creationId xmlns:a16="http://schemas.microsoft.com/office/drawing/2014/main" id="{5B459822-8457-4DB3-A1B4-77CD10655578}"/>
              </a:ext>
            </a:extLst>
          </p:cNvPr>
          <p:cNvSpPr>
            <a:spLocks noGrp="1" noChangeArrowheads="1"/>
          </p:cNvSpPr>
          <p:nvPr>
            <p:ph type="body" idx="4294967295"/>
          </p:nvPr>
        </p:nvSpPr>
        <p:spPr>
          <a:xfrm>
            <a:off x="6732588" y="5300663"/>
            <a:ext cx="2411412" cy="1120775"/>
          </a:xfrm>
        </p:spPr>
        <p:txBody>
          <a:bodyPr/>
          <a:lstStyle/>
          <a:p>
            <a:pPr>
              <a:lnSpc>
                <a:spcPct val="80000"/>
              </a:lnSpc>
            </a:pPr>
            <a:r>
              <a:rPr lang="tr-TR" altLang="tr-TR" sz="2800"/>
              <a:t>Hat: Mehmet Memiş</a:t>
            </a:r>
          </a:p>
        </p:txBody>
      </p:sp>
      <p:pic>
        <p:nvPicPr>
          <p:cNvPr id="65541" name="Picture 5" descr="resimgoster">
            <a:extLst>
              <a:ext uri="{FF2B5EF4-FFF2-40B4-BE49-F238E27FC236}">
                <a16:creationId xmlns:a16="http://schemas.microsoft.com/office/drawing/2014/main" id="{B6D6F10B-E5DC-46D2-8B90-ED66CEF4F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4679950" cy="558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1744549F-A6DC-42C6-B28E-B3AC7752F004}"/>
              </a:ext>
            </a:extLst>
          </p:cNvPr>
          <p:cNvSpPr>
            <a:spLocks noGrp="1" noChangeArrowheads="1"/>
          </p:cNvSpPr>
          <p:nvPr>
            <p:ph type="body" idx="4294967295"/>
          </p:nvPr>
        </p:nvSpPr>
        <p:spPr>
          <a:xfrm>
            <a:off x="468313" y="765175"/>
            <a:ext cx="8229600" cy="4530725"/>
          </a:xfrm>
        </p:spPr>
        <p:txBody>
          <a:bodyPr/>
          <a:lstStyle/>
          <a:p>
            <a:pPr>
              <a:lnSpc>
                <a:spcPct val="90000"/>
              </a:lnSpc>
              <a:buFont typeface="Wingdings" panose="05000000000000000000" pitchFamily="2" charset="2"/>
              <a:buNone/>
            </a:pPr>
            <a:r>
              <a:rPr lang="tr-TR" altLang="tr-TR" sz="2400"/>
              <a:t>                  TEZHİBİN ÖZELLİKLERİ</a:t>
            </a:r>
          </a:p>
          <a:p>
            <a:pPr>
              <a:lnSpc>
                <a:spcPct val="90000"/>
              </a:lnSpc>
            </a:pPr>
            <a:r>
              <a:rPr lang="tr-TR" altLang="tr-TR" sz="2400"/>
              <a:t>  </a:t>
            </a:r>
            <a:r>
              <a:rPr lang="tr-TR" altLang="tr-TR" sz="2800"/>
              <a:t>Klasik bir tezhip, altın ya da lacivert zemin üzerine rumi veya çiçek bezemelidir. Ayrıca zenginleştirici yöntemler de kullanılmıştır. Topkapı Sarayı Kütüphanesi’nde bulunan</a:t>
            </a:r>
          </a:p>
          <a:p>
            <a:pPr>
              <a:lnSpc>
                <a:spcPct val="90000"/>
              </a:lnSpc>
              <a:buFont typeface="Wingdings" panose="05000000000000000000" pitchFamily="2" charset="2"/>
              <a:buNone/>
            </a:pPr>
            <a:r>
              <a:rPr lang="tr-TR" altLang="tr-TR" sz="2800"/>
              <a:t>    EH. 308, 309, 311 no.lu yazmalarda bu zenginleştirici yöntemlerden birine tanık olunur. Sayfanın kenarındaki altın çerçeveli kısımda iğne arkası ile bastırılarak oluşturulan noktaların yüzeyden farklı bir biçimde parıldamasıyla değişik bir görüntü yaratılmıştır.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192F41FC-564E-41FA-BD50-305B416F6FD3}"/>
              </a:ext>
            </a:extLst>
          </p:cNvPr>
          <p:cNvSpPr>
            <a:spLocks noGrp="1" noChangeArrowheads="1"/>
          </p:cNvSpPr>
          <p:nvPr>
            <p:ph type="body" idx="4294967295"/>
          </p:nvPr>
        </p:nvSpPr>
        <p:spPr>
          <a:xfrm>
            <a:off x="395288" y="1052513"/>
            <a:ext cx="8229600" cy="4530725"/>
          </a:xfrm>
        </p:spPr>
        <p:txBody>
          <a:bodyPr/>
          <a:lstStyle/>
          <a:p>
            <a:pPr>
              <a:lnSpc>
                <a:spcPct val="90000"/>
              </a:lnSpc>
            </a:pPr>
            <a:r>
              <a:rPr lang="tr-TR" altLang="tr-TR" sz="2800"/>
              <a:t> Tezhibin bittiği yerde ise kağıdın zemin rengine geçişi yumuşatmak için tığlar kullanılmıştır. Bu ögenin ikinci bir tezhip sayılabilecek kadar yüklü örnekleri de vardır. Tığ, genelde ince bir çizgi ve bunu zenginleştiren nokta, çizgi ya da küçük çiçeklerden oluşur. Bazı yazmalarda tığların aşırı derecede abartıldığı da görülür.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sanat14">
            <a:extLst>
              <a:ext uri="{FF2B5EF4-FFF2-40B4-BE49-F238E27FC236}">
                <a16:creationId xmlns:a16="http://schemas.microsoft.com/office/drawing/2014/main" id="{92E65339-A08C-4270-A381-E323A8A75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686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5" descr="cefer_yildizla_tezhib_sanati_ustune_3">
            <a:extLst>
              <a:ext uri="{FF2B5EF4-FFF2-40B4-BE49-F238E27FC236}">
                <a16:creationId xmlns:a16="http://schemas.microsoft.com/office/drawing/2014/main" id="{65285E95-9C2B-4F4C-A645-E37985F84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DD4C19F-94BB-42E0-8D2F-349B8F3EC062}"/>
              </a:ext>
            </a:extLst>
          </p:cNvPr>
          <p:cNvSpPr>
            <a:spLocks noGrp="1" noChangeArrowheads="1"/>
          </p:cNvSpPr>
          <p:nvPr>
            <p:ph type="title"/>
          </p:nvPr>
        </p:nvSpPr>
        <p:spPr/>
        <p:txBody>
          <a:bodyPr/>
          <a:lstStyle/>
          <a:p>
            <a:endParaRPr lang="tr-TR" altLang="tr-TR"/>
          </a:p>
        </p:txBody>
      </p:sp>
      <p:sp>
        <p:nvSpPr>
          <p:cNvPr id="88067" name="Rectangle 3">
            <a:extLst>
              <a:ext uri="{FF2B5EF4-FFF2-40B4-BE49-F238E27FC236}">
                <a16:creationId xmlns:a16="http://schemas.microsoft.com/office/drawing/2014/main" id="{C6A60F34-286E-410F-8A3B-2C68110ED9D4}"/>
              </a:ext>
            </a:extLst>
          </p:cNvPr>
          <p:cNvSpPr>
            <a:spLocks noGrp="1" noChangeArrowheads="1"/>
          </p:cNvSpPr>
          <p:nvPr>
            <p:ph type="body" idx="1"/>
          </p:nvPr>
        </p:nvSpPr>
        <p:spPr/>
        <p:txBody>
          <a:bodyPr/>
          <a:lstStyle/>
          <a:p>
            <a:pPr>
              <a:lnSpc>
                <a:spcPct val="90000"/>
              </a:lnSpc>
            </a:pPr>
            <a:r>
              <a:rPr lang="tr-TR" altLang="tr-TR"/>
              <a:t>İÇİNDEKİLER:</a:t>
            </a:r>
          </a:p>
          <a:p>
            <a:pPr>
              <a:lnSpc>
                <a:spcPct val="90000"/>
              </a:lnSpc>
            </a:pPr>
            <a:r>
              <a:rPr lang="tr-TR" altLang="tr-TR"/>
              <a:t>TEZHİP NEDİR?</a:t>
            </a:r>
          </a:p>
          <a:p>
            <a:pPr>
              <a:lnSpc>
                <a:spcPct val="90000"/>
              </a:lnSpc>
            </a:pPr>
            <a:r>
              <a:rPr lang="tr-TR" altLang="tr-TR"/>
              <a:t>TEZHİP TÜRLERİ</a:t>
            </a:r>
          </a:p>
          <a:p>
            <a:pPr>
              <a:lnSpc>
                <a:spcPct val="90000"/>
              </a:lnSpc>
            </a:pPr>
            <a:r>
              <a:rPr lang="tr-TR" altLang="tr-TR"/>
              <a:t>TEZHİBİN ÖZELLİKLERİ</a:t>
            </a:r>
          </a:p>
          <a:p>
            <a:pPr>
              <a:lnSpc>
                <a:spcPct val="90000"/>
              </a:lnSpc>
            </a:pPr>
            <a:r>
              <a:rPr lang="tr-TR" altLang="tr-TR"/>
              <a:t>TEZHİPTE KULLANILAN MALZEMELER</a:t>
            </a:r>
          </a:p>
          <a:p>
            <a:pPr>
              <a:lnSpc>
                <a:spcPct val="90000"/>
              </a:lnSpc>
            </a:pPr>
            <a:r>
              <a:rPr lang="tr-TR" altLang="tr-TR"/>
              <a:t>TEZHİP NASIL HAZIRLANIR?</a:t>
            </a:r>
          </a:p>
          <a:p>
            <a:pPr>
              <a:lnSpc>
                <a:spcPct val="90000"/>
              </a:lnSpc>
            </a:pPr>
            <a:r>
              <a:rPr lang="tr-TR" altLang="tr-TR"/>
              <a:t>TEZHİBİN TARİHÇESİ</a:t>
            </a:r>
          </a:p>
          <a:p>
            <a:pPr>
              <a:lnSpc>
                <a:spcPct val="90000"/>
              </a:lnSpc>
            </a:pPr>
            <a:r>
              <a:rPr lang="tr-TR" altLang="tr-TR"/>
              <a:t>TEZHİP ÖRNEKLERİ</a:t>
            </a:r>
          </a:p>
          <a:p>
            <a:pPr>
              <a:lnSpc>
                <a:spcPct val="90000"/>
              </a:lnSpc>
            </a:pPr>
            <a:endParaRPr lang="tr-TR" altLang="tr-TR"/>
          </a:p>
          <a:p>
            <a:pPr>
              <a:lnSpc>
                <a:spcPct val="90000"/>
              </a:lnSpc>
            </a:pPr>
            <a:endParaRPr lang="tr-TR" alt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0F4517A8-7A52-41BC-BEB6-E4BD3E2BA9BF}"/>
              </a:ext>
            </a:extLst>
          </p:cNvPr>
          <p:cNvSpPr>
            <a:spLocks noGrp="1" noChangeArrowheads="1"/>
          </p:cNvSpPr>
          <p:nvPr>
            <p:ph type="body" idx="4294967295"/>
          </p:nvPr>
        </p:nvSpPr>
        <p:spPr>
          <a:xfrm>
            <a:off x="0" y="1600200"/>
            <a:ext cx="8229600" cy="4530725"/>
          </a:xfrm>
        </p:spPr>
        <p:txBody>
          <a:bodyPr/>
          <a:lstStyle/>
          <a:p>
            <a:br>
              <a:rPr lang="tr-TR" altLang="tr-TR"/>
            </a:br>
            <a:endParaRPr lang="tr-TR" altLang="tr-TR"/>
          </a:p>
        </p:txBody>
      </p:sp>
      <p:pic>
        <p:nvPicPr>
          <p:cNvPr id="19461" name="Picture 5" descr="906sgsmlze8">
            <a:extLst>
              <a:ext uri="{FF2B5EF4-FFF2-40B4-BE49-F238E27FC236}">
                <a16:creationId xmlns:a16="http://schemas.microsoft.com/office/drawing/2014/main" id="{338A798C-28E3-410F-AE45-99E0A3BB6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925" y="0"/>
            <a:ext cx="4537075" cy="6021388"/>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5fa67b05d5056bab0168506f14cd6e9a">
            <a:extLst>
              <a:ext uri="{FF2B5EF4-FFF2-40B4-BE49-F238E27FC236}">
                <a16:creationId xmlns:a16="http://schemas.microsoft.com/office/drawing/2014/main" id="{AC54BA59-732E-4E3A-BB38-83E3DC7D4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84663"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0A13C3C-FC53-4E9F-A68F-0D4C53AF374B}"/>
              </a:ext>
            </a:extLst>
          </p:cNvPr>
          <p:cNvSpPr>
            <a:spLocks noGrp="1" noChangeArrowheads="1"/>
          </p:cNvSpPr>
          <p:nvPr>
            <p:ph type="title"/>
          </p:nvPr>
        </p:nvSpPr>
        <p:spPr>
          <a:xfrm>
            <a:off x="1187450" y="188913"/>
            <a:ext cx="6870700" cy="431800"/>
          </a:xfrm>
        </p:spPr>
        <p:txBody>
          <a:bodyPr/>
          <a:lstStyle/>
          <a:p>
            <a:r>
              <a:rPr lang="tr-TR" altLang="tr-TR" sz="2000"/>
              <a:t>Bursa İnebey Medresesi (tarih bilinmiyor.)</a:t>
            </a:r>
          </a:p>
        </p:txBody>
      </p:sp>
      <p:sp>
        <p:nvSpPr>
          <p:cNvPr id="21507" name="Rectangle 3">
            <a:extLst>
              <a:ext uri="{FF2B5EF4-FFF2-40B4-BE49-F238E27FC236}">
                <a16:creationId xmlns:a16="http://schemas.microsoft.com/office/drawing/2014/main" id="{F3EB7315-3127-4A24-A4E1-4BE654F24D11}"/>
              </a:ext>
            </a:extLst>
          </p:cNvPr>
          <p:cNvSpPr>
            <a:spLocks noGrp="1" noChangeArrowheads="1"/>
          </p:cNvSpPr>
          <p:nvPr>
            <p:ph type="body" idx="1"/>
          </p:nvPr>
        </p:nvSpPr>
        <p:spPr/>
        <p:txBody>
          <a:bodyPr/>
          <a:lstStyle/>
          <a:p>
            <a:endParaRPr lang="tr-TR" altLang="tr-TR"/>
          </a:p>
        </p:txBody>
      </p:sp>
      <p:pic>
        <p:nvPicPr>
          <p:cNvPr id="21509" name="Picture 5" descr="20718231542daa578fbyd3">
            <a:extLst>
              <a:ext uri="{FF2B5EF4-FFF2-40B4-BE49-F238E27FC236}">
                <a16:creationId xmlns:a16="http://schemas.microsoft.com/office/drawing/2014/main" id="{E2E4FFAE-9052-4BE8-8A6D-8F0FF654A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0E41C9A8-878D-4EDF-A2D7-B6AD1A0917EC}"/>
              </a:ext>
            </a:extLst>
          </p:cNvPr>
          <p:cNvSpPr>
            <a:spLocks noGrp="1" noChangeArrowheads="1"/>
          </p:cNvSpPr>
          <p:nvPr>
            <p:ph type="body" idx="4294967295"/>
          </p:nvPr>
        </p:nvSpPr>
        <p:spPr>
          <a:xfrm>
            <a:off x="323850" y="188913"/>
            <a:ext cx="8229600" cy="3744912"/>
          </a:xfrm>
        </p:spPr>
        <p:txBody>
          <a:bodyPr/>
          <a:lstStyle/>
          <a:p>
            <a:pPr>
              <a:buFont typeface="Wingdings" panose="05000000000000000000" pitchFamily="2" charset="2"/>
              <a:buNone/>
            </a:pPr>
            <a:r>
              <a:rPr lang="tr-TR" altLang="tr-TR" sz="2800"/>
              <a:t>       TEZHİPTE KULLANILAN MALZEMELER</a:t>
            </a:r>
          </a:p>
          <a:p>
            <a:r>
              <a:rPr lang="tr-TR" altLang="tr-TR" sz="2800"/>
              <a:t>Tezhibin ana malzemesi altındır. Altın, varak yani ince yapraklar halinde kağıt arasında saklanır. Bu tür altın doğrudan doğruya yapıştırılarak kullanılabilir. Ama ince desenler için ezilerek kullanılır. Bir pota içinde Arap zamkı ve su ile parmakla ezilir, daha sonra zamkın fazlasının alınabilmesi için suyla karıştırılır </a:t>
            </a:r>
          </a:p>
        </p:txBody>
      </p:sp>
      <p:pic>
        <p:nvPicPr>
          <p:cNvPr id="22533" name="Picture 5" descr="109b">
            <a:extLst>
              <a:ext uri="{FF2B5EF4-FFF2-40B4-BE49-F238E27FC236}">
                <a16:creationId xmlns:a16="http://schemas.microsoft.com/office/drawing/2014/main" id="{AC9C7052-171E-451E-979F-B1B26A3C7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238125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tezhip2">
            <a:extLst>
              <a:ext uri="{FF2B5EF4-FFF2-40B4-BE49-F238E27FC236}">
                <a16:creationId xmlns:a16="http://schemas.microsoft.com/office/drawing/2014/main" id="{274EE47F-D24F-4220-8B8A-6D586B0E1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005263"/>
            <a:ext cx="381000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A25265BA-1DDD-4198-80DA-0F4A9771E28B}"/>
              </a:ext>
            </a:extLst>
          </p:cNvPr>
          <p:cNvSpPr>
            <a:spLocks noGrp="1" noChangeArrowheads="1"/>
          </p:cNvSpPr>
          <p:nvPr>
            <p:ph type="body" idx="4294967295"/>
          </p:nvPr>
        </p:nvSpPr>
        <p:spPr>
          <a:xfrm>
            <a:off x="395288" y="1196975"/>
            <a:ext cx="8229600" cy="4530725"/>
          </a:xfrm>
        </p:spPr>
        <p:txBody>
          <a:bodyPr/>
          <a:lstStyle/>
          <a:p>
            <a:pPr>
              <a:lnSpc>
                <a:spcPct val="90000"/>
              </a:lnSpc>
            </a:pPr>
            <a:r>
              <a:rPr lang="tr-TR" altLang="tr-TR" sz="2800"/>
              <a:t> Altın zerrecikleri dibe oturunca üstteki suyun fazlası akıtılır. Kalan az miktarda su ise tozdan korunmuş bir yerde kurumaya bırakılır. Böylece altın, boya gibi fırça ile sürülebilecek bir malzeme haline gelir. Yeşil altın ya da gümüş de renk etkileri elde etmek için yan yana kullanılabilir. Ancak gümüş, kağıdın zamanla bozulmasına neden olur.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2F9132BC-040A-4C99-876A-359A71F09B25}"/>
              </a:ext>
            </a:extLst>
          </p:cNvPr>
          <p:cNvSpPr>
            <a:spLocks noGrp="1" noChangeArrowheads="1"/>
          </p:cNvSpPr>
          <p:nvPr>
            <p:ph type="body" idx="4294967295"/>
          </p:nvPr>
        </p:nvSpPr>
        <p:spPr>
          <a:xfrm>
            <a:off x="323850" y="1196975"/>
            <a:ext cx="8229600" cy="4530725"/>
          </a:xfrm>
        </p:spPr>
        <p:txBody>
          <a:bodyPr/>
          <a:lstStyle/>
          <a:p>
            <a:pPr>
              <a:lnSpc>
                <a:spcPct val="80000"/>
              </a:lnSpc>
            </a:pPr>
            <a:endParaRPr lang="tr-TR" altLang="tr-TR" sz="2800"/>
          </a:p>
          <a:p>
            <a:pPr>
              <a:lnSpc>
                <a:spcPct val="80000"/>
              </a:lnSpc>
              <a:buFont typeface="Wingdings" panose="05000000000000000000" pitchFamily="2" charset="2"/>
              <a:buNone/>
            </a:pPr>
            <a:r>
              <a:rPr lang="tr-TR" altLang="tr-TR" sz="2800"/>
              <a:t>            TEZHİP NASIL HAZIRLANIR?</a:t>
            </a:r>
          </a:p>
          <a:p>
            <a:pPr>
              <a:lnSpc>
                <a:spcPct val="80000"/>
              </a:lnSpc>
              <a:buFont typeface="Wingdings" panose="05000000000000000000" pitchFamily="2" charset="2"/>
              <a:buNone/>
            </a:pPr>
            <a:endParaRPr lang="tr-TR" altLang="tr-TR" sz="2800"/>
          </a:p>
          <a:p>
            <a:pPr>
              <a:lnSpc>
                <a:spcPct val="80000"/>
              </a:lnSpc>
            </a:pPr>
            <a:r>
              <a:rPr lang="tr-TR" altLang="tr-TR" sz="2800"/>
              <a:t>Bir tezhibin hazırlanmasında izlenen klasik yol şöyledir: İnce kağıt üzerine bir desenin tümü ya da yinelenen bölümlerinden yalnızca biri çizilir. Deseni oluşturan çizgiler, birer milimetre kadar aralıkla iğne ile delinerek bir kalıp hazırlanır. Bu kalıp, süslenecek yüzey üzerine yerleştirilir. ınce kömür tozu dolu küçük bir torbacık, kalıp üstünde gezdirilir ve noktaların yüzeye geçmesi sağlanır.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33E36339-9931-40A8-A818-4E114DCD2133}"/>
              </a:ext>
            </a:extLst>
          </p:cNvPr>
          <p:cNvSpPr>
            <a:spLocks noGrp="1" noChangeArrowheads="1"/>
          </p:cNvSpPr>
          <p:nvPr>
            <p:ph type="body" idx="4294967295"/>
          </p:nvPr>
        </p:nvSpPr>
        <p:spPr>
          <a:xfrm>
            <a:off x="468313" y="1268413"/>
            <a:ext cx="8229600" cy="4530725"/>
          </a:xfrm>
        </p:spPr>
        <p:txBody>
          <a:bodyPr/>
          <a:lstStyle/>
          <a:p>
            <a:pPr>
              <a:lnSpc>
                <a:spcPct val="80000"/>
              </a:lnSpc>
            </a:pPr>
            <a:r>
              <a:rPr lang="tr-TR" altLang="tr-TR" sz="2800"/>
              <a:t>  Noktaların araları da ince kalemle birleştirilerek desen ana yüzeye geçirilir. Boyama işlemine altınla başlanır. Hafif jelatinli su ile sulandırılan altın, fırça ile sürülür. Altının parlaması için de “Zermühre” denen bir alet kullanılır. Bu, parlak yüzeyli bir taştır. Bunun için genelde akik tercih edilir. Bir sapa oturtulan bu taşın yüzeye sürülmesi ile altın parlak bir görünüm kazanır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A8F48F52-A401-4BCB-B6AB-6C109ACC477F}"/>
              </a:ext>
            </a:extLst>
          </p:cNvPr>
          <p:cNvSpPr>
            <a:spLocks noGrp="1" noChangeArrowheads="1"/>
          </p:cNvSpPr>
          <p:nvPr>
            <p:ph type="body" idx="4294967295"/>
          </p:nvPr>
        </p:nvSpPr>
        <p:spPr>
          <a:xfrm>
            <a:off x="539750" y="1052513"/>
            <a:ext cx="8229600" cy="4530725"/>
          </a:xfrm>
        </p:spPr>
        <p:txBody>
          <a:bodyPr/>
          <a:lstStyle/>
          <a:p>
            <a:r>
              <a:rPr lang="tr-TR" altLang="tr-TR"/>
              <a:t> Daha sonra çok ince bir fırça kullanılarak konturlar çizilir. Bu konturlara tahrir denir. Konturların çizilmesiyle zemin renklerinin altın yüzeye akması bir derece de olsa önlenmiş olur. Sonra sıra zemin kısımlarının renklendirilmesine gelir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E167EDBF-3D09-451A-9B7A-3923BA34B57A}"/>
              </a:ext>
            </a:extLst>
          </p:cNvPr>
          <p:cNvSpPr>
            <a:spLocks noGrp="1" noChangeArrowheads="1"/>
          </p:cNvSpPr>
          <p:nvPr>
            <p:ph type="body" idx="4294967295"/>
          </p:nvPr>
        </p:nvSpPr>
        <p:spPr>
          <a:xfrm>
            <a:off x="395288" y="765175"/>
            <a:ext cx="8229600" cy="4530725"/>
          </a:xfrm>
        </p:spPr>
        <p:txBody>
          <a:bodyPr/>
          <a:lstStyle/>
          <a:p>
            <a:r>
              <a:rPr lang="tr-TR" altLang="tr-TR"/>
              <a:t>  Zeminde genellikle lacivert kullanılır. Bu bir ölçüde dönem üslubuna ve sanatçıya göre de değişir. En sonunda renkli ayrıntılar eklenir, tığlar çekilir, zeminde serpme, nokta ya da tarama gibi son rötuşlar yapılır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descr="hattezhip14ja2">
            <a:extLst>
              <a:ext uri="{FF2B5EF4-FFF2-40B4-BE49-F238E27FC236}">
                <a16:creationId xmlns:a16="http://schemas.microsoft.com/office/drawing/2014/main" id="{7E5400F0-70BE-487D-AD77-F3B6B040F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31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9B976EF6-0073-42F4-9F87-9F8AEF29EB62}"/>
              </a:ext>
            </a:extLst>
          </p:cNvPr>
          <p:cNvSpPr>
            <a:spLocks noGrp="1" noChangeArrowheads="1"/>
          </p:cNvSpPr>
          <p:nvPr>
            <p:ph type="body" idx="4294967295"/>
          </p:nvPr>
        </p:nvSpPr>
        <p:spPr>
          <a:xfrm>
            <a:off x="468313" y="692150"/>
            <a:ext cx="8229600" cy="5467350"/>
          </a:xfrm>
        </p:spPr>
        <p:txBody>
          <a:bodyPr/>
          <a:lstStyle/>
          <a:p>
            <a:pPr>
              <a:lnSpc>
                <a:spcPct val="80000"/>
              </a:lnSpc>
              <a:buFont typeface="Wingdings" panose="05000000000000000000" pitchFamily="2" charset="2"/>
              <a:buNone/>
            </a:pPr>
            <a:endParaRPr lang="tr-TR" altLang="tr-TR" sz="2800"/>
          </a:p>
          <a:p>
            <a:pPr>
              <a:lnSpc>
                <a:spcPct val="80000"/>
              </a:lnSpc>
              <a:buFont typeface="Wingdings" panose="05000000000000000000" pitchFamily="2" charset="2"/>
              <a:buNone/>
            </a:pPr>
            <a:r>
              <a:rPr lang="tr-TR" altLang="tr-TR" sz="2800"/>
              <a:t>              TEZHİBİN TARİHÇESİ</a:t>
            </a:r>
          </a:p>
          <a:p>
            <a:pPr>
              <a:lnSpc>
                <a:spcPct val="80000"/>
              </a:lnSpc>
              <a:buFont typeface="Wingdings" panose="05000000000000000000" pitchFamily="2" charset="2"/>
              <a:buNone/>
            </a:pPr>
            <a:r>
              <a:rPr lang="tr-TR" altLang="tr-TR" sz="2800"/>
              <a:t>   Tezhip sanatının kökeni Uygur Türkleri'ne kadar dayanır.  Sungur devrinde Türk ve İran ustalarının eserleri "Herat Ekolü"nü doğurmuştur. Bu Ekol 15. yüzyılın ikinci yarısıyla 17. yüzyılın başlarına kadar sürer.           </a:t>
            </a:r>
          </a:p>
          <a:p>
            <a:pPr>
              <a:lnSpc>
                <a:spcPct val="80000"/>
              </a:lnSpc>
              <a:buFont typeface="Wingdings" panose="05000000000000000000" pitchFamily="2" charset="2"/>
              <a:buNone/>
            </a:pPr>
            <a:r>
              <a:rPr lang="tr-TR" altLang="tr-TR" sz="2800"/>
              <a:t>      Bu dönemlerde Baba Nakkaş başta olmak üzere, Saray Nakkaşhanesi'nde yetişen pek çok sanatçı Türk Tezhip Sanatı'nın şaheserlerini ortaya çıkarmışlardır. </a:t>
            </a:r>
            <a:br>
              <a:rPr lang="tr-TR" altLang="tr-TR" sz="2800"/>
            </a:br>
            <a:endParaRPr lang="tr-TR" altLang="tr-TR" sz="28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EA1D944-53EC-4CAC-9294-116E977F4AB6}"/>
              </a:ext>
            </a:extLst>
          </p:cNvPr>
          <p:cNvSpPr>
            <a:spLocks noGrp="1" noChangeArrowheads="1"/>
          </p:cNvSpPr>
          <p:nvPr>
            <p:ph type="body" idx="4294967295"/>
          </p:nvPr>
        </p:nvSpPr>
        <p:spPr>
          <a:xfrm>
            <a:off x="0" y="981075"/>
            <a:ext cx="8229600" cy="5178425"/>
          </a:xfrm>
        </p:spPr>
        <p:txBody>
          <a:bodyPr/>
          <a:lstStyle/>
          <a:p>
            <a:endParaRPr lang="tr-TR" altLang="tr-TR" sz="2800"/>
          </a:p>
          <a:p>
            <a:pPr>
              <a:buFont typeface="Wingdings" panose="05000000000000000000" pitchFamily="2" charset="2"/>
              <a:buNone/>
            </a:pPr>
            <a:r>
              <a:rPr lang="tr-TR" altLang="tr-TR" sz="2800"/>
              <a:t>                        TEZHİP NEDİR?</a:t>
            </a:r>
          </a:p>
          <a:p>
            <a:r>
              <a:rPr lang="tr-TR" altLang="tr-TR" sz="2800"/>
              <a:t> Tezhip sözcüğü, Arapça’da altınlamak anlamına gelir. Genelde kağıt üzerine altın ve çeşitli renklerle yapılan, çoğunluğu figürsüz olan süslemeler “Tezhip” olarak adlandırılır. Tezhip en çok el yazması kitaplarda kullanılmakla birlikte tek levha halindeki yazıların çevresinin de tezhiplendiği görülür.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C16445F3-DF14-445E-A0E9-EBAFA0727313}"/>
              </a:ext>
            </a:extLst>
          </p:cNvPr>
          <p:cNvSpPr>
            <a:spLocks noGrp="1" noChangeArrowheads="1"/>
          </p:cNvSpPr>
          <p:nvPr>
            <p:ph type="body" idx="4294967295"/>
          </p:nvPr>
        </p:nvSpPr>
        <p:spPr>
          <a:xfrm>
            <a:off x="468313" y="1341438"/>
            <a:ext cx="8229600" cy="4530725"/>
          </a:xfrm>
        </p:spPr>
        <p:txBody>
          <a:bodyPr/>
          <a:lstStyle/>
          <a:p>
            <a:r>
              <a:rPr lang="tr-TR" altLang="tr-TR"/>
              <a:t>  Anadolu`da tezhip sanatının Anadolu Selçuklulardan başlayarak Osmanlılara kadar uzanan bir geçmişi vardır. En erken tarihli örneklerden biri, bugün Topkapı Sarayı Kütüphanesi’nde bulunan 1131 tarihli bir Kur’an-ı Kerim sayfasıdır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0CE7104-FF51-4F74-8ED2-A3A826941A71}"/>
              </a:ext>
            </a:extLst>
          </p:cNvPr>
          <p:cNvSpPr>
            <a:spLocks noGrp="1" noChangeArrowheads="1"/>
          </p:cNvSpPr>
          <p:nvPr>
            <p:ph type="title" idx="4294967295"/>
          </p:nvPr>
        </p:nvSpPr>
        <p:spPr>
          <a:xfrm>
            <a:off x="0" y="277813"/>
            <a:ext cx="8229600" cy="1143000"/>
          </a:xfrm>
        </p:spPr>
        <p:txBody>
          <a:bodyPr/>
          <a:lstStyle/>
          <a:p>
            <a:r>
              <a:rPr lang="tr-TR" altLang="tr-TR" sz="4000"/>
              <a:t>13. Yüzyıla Ait Bir Selçuklu Tezhibi(</a:t>
            </a:r>
            <a:r>
              <a:rPr lang="tr-TR" altLang="tr-TR" sz="2000"/>
              <a:t>Süleymaniye</a:t>
            </a:r>
            <a:r>
              <a:rPr lang="tr-TR" altLang="tr-TR" sz="4000"/>
              <a:t> </a:t>
            </a:r>
            <a:r>
              <a:rPr lang="tr-TR" altLang="tr-TR" sz="2000"/>
              <a:t>Kütüphanesi</a:t>
            </a:r>
            <a:r>
              <a:rPr lang="tr-TR" altLang="tr-TR" sz="4000"/>
              <a:t>)</a:t>
            </a:r>
          </a:p>
        </p:txBody>
      </p:sp>
      <p:pic>
        <p:nvPicPr>
          <p:cNvPr id="80901" name="Picture 5" descr="207182316_74ffb97d30">
            <a:extLst>
              <a:ext uri="{FF2B5EF4-FFF2-40B4-BE49-F238E27FC236}">
                <a16:creationId xmlns:a16="http://schemas.microsoft.com/office/drawing/2014/main" id="{8A969A9B-8336-46A7-81A1-856DD3071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57338"/>
            <a:ext cx="6481763" cy="5300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85AA93D0-0CF7-4332-92D5-0A7B1995FCAC}"/>
              </a:ext>
            </a:extLst>
          </p:cNvPr>
          <p:cNvSpPr>
            <a:spLocks noGrp="1" noChangeArrowheads="1"/>
          </p:cNvSpPr>
          <p:nvPr>
            <p:ph type="body" idx="4294967295"/>
          </p:nvPr>
        </p:nvSpPr>
        <p:spPr>
          <a:xfrm>
            <a:off x="395288" y="981075"/>
            <a:ext cx="8229600" cy="4530725"/>
          </a:xfrm>
        </p:spPr>
        <p:txBody>
          <a:bodyPr/>
          <a:lstStyle/>
          <a:p>
            <a:pPr>
              <a:lnSpc>
                <a:spcPct val="80000"/>
              </a:lnSpc>
            </a:pPr>
            <a:r>
              <a:rPr lang="tr-TR" altLang="tr-TR" sz="2000"/>
              <a:t>  </a:t>
            </a:r>
            <a:r>
              <a:rPr lang="tr-TR" altLang="tr-TR" sz="2800"/>
              <a:t>Ülkemizde, tezhip sanatının öğretildiği ilk eğitim kurumu, 1914'de "Medresetül Hattatin" adı ile açılmıştır. İstanbul’da, Cağaloğlu’nda İran Konsolosluğu binasının arkasındaki yokuşun başında yer alan Sübyan Mektebi binasında eğitime başlayan okulun ilk müdürü hattat Arif Bey’dir. Hat, tezhib, halı, cilt, ebru ve ahar gibi geleneksel sanatların yaşamasını sağlamak üzere kurulan okul, harf devrimine kadar, önce “Medreset-ül Hattatin” sonraki adıyla “Hattat Mektebi” ve sonunda “Şark Tezyini Sanatlar Mektebi” adları altında eğitim vermiştir. 1936 yılında, Osman Hamdi Bey’in kurmuş olduğu "Güzel Sanatlar Akademisi’ne" (Sanayi-i Nefîse Mekteb-iI Âlî’si) bağlanmıştır. </a:t>
            </a:r>
            <a:br>
              <a:rPr lang="tr-TR" altLang="tr-TR" sz="2800"/>
            </a:br>
            <a:endParaRPr lang="tr-TR" altLang="tr-TR" sz="28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descr="hattezhip12ao5">
            <a:extLst>
              <a:ext uri="{FF2B5EF4-FFF2-40B4-BE49-F238E27FC236}">
                <a16:creationId xmlns:a16="http://schemas.microsoft.com/office/drawing/2014/main" id="{E7BB8F57-6A0E-41DE-8E9A-FE0089B4A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0"/>
            <a:ext cx="51133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CB9369A4-E863-4CE9-BF44-286A972194EB}"/>
              </a:ext>
            </a:extLst>
          </p:cNvPr>
          <p:cNvSpPr>
            <a:spLocks noGrp="1" noChangeArrowheads="1"/>
          </p:cNvSpPr>
          <p:nvPr>
            <p:ph type="body" idx="4294967295"/>
          </p:nvPr>
        </p:nvSpPr>
        <p:spPr>
          <a:xfrm>
            <a:off x="395288" y="1196975"/>
            <a:ext cx="8229600" cy="4530725"/>
          </a:xfrm>
        </p:spPr>
        <p:txBody>
          <a:bodyPr/>
          <a:lstStyle/>
          <a:p>
            <a:pPr>
              <a:lnSpc>
                <a:spcPct val="90000"/>
              </a:lnSpc>
            </a:pPr>
            <a:r>
              <a:rPr lang="tr-TR" altLang="tr-TR" sz="2800"/>
              <a:t> 13. yüzyıldan çok sayıda tezhipli kitap kalmıştır ama hangilerinin Anadolu kökenli olduğunu söylemek pek mümkün değildir. Topkapı Sarapı Kütüphanesi’ndeki Kur’an-ı Kerim (K.357), Anadolu kökenli olduğu kesinlikle bilinen az sayıdaki örnekten biridir. Baştaki tezhipli sayfada sure adının bulunduğu bölümün ve alt bolluğun tezhipli olduğu görülür.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0FDA94C0-3595-44A6-972A-00C418584640}"/>
              </a:ext>
            </a:extLst>
          </p:cNvPr>
          <p:cNvSpPr>
            <a:spLocks noGrp="1" noChangeArrowheads="1"/>
          </p:cNvSpPr>
          <p:nvPr>
            <p:ph type="body" idx="4294967295"/>
          </p:nvPr>
        </p:nvSpPr>
        <p:spPr>
          <a:xfrm>
            <a:off x="0" y="1600200"/>
            <a:ext cx="8229600" cy="4530725"/>
          </a:xfrm>
        </p:spPr>
        <p:txBody>
          <a:bodyPr/>
          <a:lstStyle/>
          <a:p>
            <a:br>
              <a:rPr lang="tr-TR" altLang="tr-TR"/>
            </a:br>
            <a:endParaRPr lang="tr-TR" altLang="tr-TR"/>
          </a:p>
        </p:txBody>
      </p:sp>
      <p:sp>
        <p:nvSpPr>
          <p:cNvPr id="40964" name="Rectangle 4">
            <a:extLst>
              <a:ext uri="{FF2B5EF4-FFF2-40B4-BE49-F238E27FC236}">
                <a16:creationId xmlns:a16="http://schemas.microsoft.com/office/drawing/2014/main" id="{2579C8D8-35A5-475A-B0D0-EACB887B13E5}"/>
              </a:ext>
            </a:extLst>
          </p:cNvPr>
          <p:cNvSpPr>
            <a:spLocks noChangeArrowheads="1"/>
          </p:cNvSpPr>
          <p:nvPr/>
        </p:nvSpPr>
        <p:spPr bwMode="auto">
          <a:xfrm>
            <a:off x="468313" y="1412875"/>
            <a:ext cx="7264400"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  </a:t>
            </a:r>
            <a:r>
              <a:rPr lang="tr-TR" altLang="tr-TR" sz="22500"/>
              <a:t> </a:t>
            </a:r>
            <a:r>
              <a:rPr lang="tr-TR" altLang="tr-TR"/>
              <a:t>                                                                         </a:t>
            </a:r>
            <a:br>
              <a:rPr lang="tr-TR" altLang="tr-TR"/>
            </a:br>
            <a:endParaRPr lang="tr-TR" altLang="tr-TR"/>
          </a:p>
        </p:txBody>
      </p:sp>
      <p:pic>
        <p:nvPicPr>
          <p:cNvPr id="40965" name="Picture 5" descr="2071823136c5f72ab94iy6">
            <a:extLst>
              <a:ext uri="{FF2B5EF4-FFF2-40B4-BE49-F238E27FC236}">
                <a16:creationId xmlns:a16="http://schemas.microsoft.com/office/drawing/2014/main" id="{9FDC76B3-6E78-4D1A-8528-F89D6F46C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7920038" cy="5227637"/>
          </a:xfrm>
          <a:prstGeom prst="rect">
            <a:avLst/>
          </a:prstGeom>
          <a:noFill/>
          <a:extLst>
            <a:ext uri="{909E8E84-426E-40DD-AFC4-6F175D3DCCD1}">
              <a14:hiddenFill xmlns:a14="http://schemas.microsoft.com/office/drawing/2010/main">
                <a:solidFill>
                  <a:srgbClr val="FFFFFF"/>
                </a:solidFill>
              </a14:hiddenFill>
            </a:ext>
          </a:extLst>
        </p:spPr>
      </p:pic>
      <p:sp>
        <p:nvSpPr>
          <p:cNvPr id="40966" name="Rectangle 6">
            <a:extLst>
              <a:ext uri="{FF2B5EF4-FFF2-40B4-BE49-F238E27FC236}">
                <a16:creationId xmlns:a16="http://schemas.microsoft.com/office/drawing/2014/main" id="{C524C3E6-835F-4CA9-ADFD-15B5323FB5BC}"/>
              </a:ext>
            </a:extLst>
          </p:cNvPr>
          <p:cNvSpPr>
            <a:spLocks noGrp="1" noChangeArrowheads="1"/>
          </p:cNvSpPr>
          <p:nvPr>
            <p:ph type="title" idx="4294967295"/>
          </p:nvPr>
        </p:nvSpPr>
        <p:spPr>
          <a:xfrm>
            <a:off x="2273300" y="549275"/>
            <a:ext cx="6870700" cy="719138"/>
          </a:xfrm>
        </p:spPr>
        <p:txBody>
          <a:bodyPr/>
          <a:lstStyle/>
          <a:p>
            <a:r>
              <a:rPr lang="tr-TR" altLang="tr-TR" sz="4000"/>
              <a:t>. </a:t>
            </a:r>
            <a:br>
              <a:rPr lang="tr-TR" altLang="tr-TR" sz="4000"/>
            </a:br>
            <a:endParaRPr lang="tr-TR" altLang="tr-TR" sz="4000"/>
          </a:p>
        </p:txBody>
      </p:sp>
      <p:sp>
        <p:nvSpPr>
          <p:cNvPr id="40968" name="Rectangle 8">
            <a:extLst>
              <a:ext uri="{FF2B5EF4-FFF2-40B4-BE49-F238E27FC236}">
                <a16:creationId xmlns:a16="http://schemas.microsoft.com/office/drawing/2014/main" id="{B117A10A-A2B5-446E-825C-B91BA4780825}"/>
              </a:ext>
            </a:extLst>
          </p:cNvPr>
          <p:cNvSpPr>
            <a:spLocks noChangeArrowheads="1"/>
          </p:cNvSpPr>
          <p:nvPr/>
        </p:nvSpPr>
        <p:spPr bwMode="auto">
          <a:xfrm>
            <a:off x="1331913" y="260350"/>
            <a:ext cx="6335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latin typeface="Comic Sans MS" panose="030F0702030302020204" pitchFamily="66" charset="0"/>
              </a:rPr>
              <a:t>IX. yüzyıla ait. Bursa İnebey Medresesi. Küfi yazı ile,</a:t>
            </a:r>
            <a:br>
              <a:rPr lang="tr-TR" altLang="tr-TR">
                <a:latin typeface="Comic Sans MS" panose="030F0702030302020204" pitchFamily="66" charset="0"/>
              </a:rPr>
            </a:br>
            <a:r>
              <a:rPr lang="tr-TR" altLang="tr-TR">
                <a:latin typeface="Comic Sans MS" panose="030F0702030302020204" pitchFamily="66" charset="0"/>
              </a:rPr>
              <a:t> parşömen üzerine yazılmış</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6FFFADA9-CB31-42A0-B7F1-FF1D4D72B8E0}"/>
              </a:ext>
            </a:extLst>
          </p:cNvPr>
          <p:cNvSpPr>
            <a:spLocks noGrp="1" noChangeArrowheads="1"/>
          </p:cNvSpPr>
          <p:nvPr>
            <p:ph type="body" idx="4294967295"/>
          </p:nvPr>
        </p:nvSpPr>
        <p:spPr>
          <a:xfrm>
            <a:off x="5003800" y="0"/>
            <a:ext cx="4140200" cy="6858000"/>
          </a:xfrm>
        </p:spPr>
        <p:txBody>
          <a:bodyPr/>
          <a:lstStyle/>
          <a:p>
            <a:pPr>
              <a:lnSpc>
                <a:spcPct val="90000"/>
              </a:lnSpc>
            </a:pPr>
            <a:r>
              <a:rPr lang="tr-TR" altLang="tr-TR"/>
              <a:t>Fatih Sultan Mehmet dönemi, birçok sanat dalında olduğu gibi, tezhipte de bir doruk noktasıdır. Fatih için hazırlanan birçok yapıt, ağırbaşlı ve olgun bir üslup sunar. Daha önceki dönemlerde Kur’an tezhipleri ön planda idi.</a:t>
            </a:r>
          </a:p>
          <a:p>
            <a:pPr>
              <a:lnSpc>
                <a:spcPct val="90000"/>
              </a:lnSpc>
            </a:pPr>
            <a:endParaRPr lang="tr-TR" altLang="tr-TR"/>
          </a:p>
        </p:txBody>
      </p:sp>
      <p:sp>
        <p:nvSpPr>
          <p:cNvPr id="43012" name="Rectangle 4">
            <a:extLst>
              <a:ext uri="{FF2B5EF4-FFF2-40B4-BE49-F238E27FC236}">
                <a16:creationId xmlns:a16="http://schemas.microsoft.com/office/drawing/2014/main" id="{5680EB4A-1015-4399-AB55-0CF8D2F2B306}"/>
              </a:ext>
            </a:extLst>
          </p:cNvPr>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tr-TR" altLang="tr-TR"/>
            </a:br>
            <a:endParaRPr lang="tr-TR" altLang="tr-TR"/>
          </a:p>
        </p:txBody>
      </p:sp>
      <p:sp>
        <p:nvSpPr>
          <p:cNvPr id="43013" name="Rectangle 5">
            <a:extLst>
              <a:ext uri="{FF2B5EF4-FFF2-40B4-BE49-F238E27FC236}">
                <a16:creationId xmlns:a16="http://schemas.microsoft.com/office/drawing/2014/main" id="{A6F6423C-A473-4325-8755-CF3C403FE031}"/>
              </a:ext>
            </a:extLst>
          </p:cNvPr>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tr-TR" altLang="tr-TR"/>
            </a:br>
            <a:endParaRPr lang="tr-TR" altLang="tr-TR"/>
          </a:p>
        </p:txBody>
      </p:sp>
      <p:sp>
        <p:nvSpPr>
          <p:cNvPr id="43014" name="Rectangle 6">
            <a:extLst>
              <a:ext uri="{FF2B5EF4-FFF2-40B4-BE49-F238E27FC236}">
                <a16:creationId xmlns:a16="http://schemas.microsoft.com/office/drawing/2014/main" id="{22EB54FC-F21C-4260-82FD-09D5E6772B6B}"/>
              </a:ext>
            </a:extLst>
          </p:cNvPr>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tr-TR" altLang="tr-TR"/>
            </a:br>
            <a:endParaRPr lang="tr-TR" altLang="tr-TR"/>
          </a:p>
        </p:txBody>
      </p:sp>
      <p:sp>
        <p:nvSpPr>
          <p:cNvPr id="43015" name="Rectangle 7">
            <a:extLst>
              <a:ext uri="{FF2B5EF4-FFF2-40B4-BE49-F238E27FC236}">
                <a16:creationId xmlns:a16="http://schemas.microsoft.com/office/drawing/2014/main" id="{A96CA6F9-C9F9-41B8-A739-F663304CEEBA}"/>
              </a:ext>
            </a:extLst>
          </p:cNvPr>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tr-TR" altLang="tr-TR"/>
            </a:br>
            <a:endParaRPr lang="tr-TR" altLang="tr-TR"/>
          </a:p>
        </p:txBody>
      </p:sp>
      <p:pic>
        <p:nvPicPr>
          <p:cNvPr id="43017" name="Picture 9" descr="sanat_4">
            <a:extLst>
              <a:ext uri="{FF2B5EF4-FFF2-40B4-BE49-F238E27FC236}">
                <a16:creationId xmlns:a16="http://schemas.microsoft.com/office/drawing/2014/main" id="{9568716E-90C4-43A8-89CE-D26588A10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36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F739F3AC-A91C-48CF-AF11-CB2D185B2EBB}"/>
              </a:ext>
            </a:extLst>
          </p:cNvPr>
          <p:cNvSpPr>
            <a:spLocks noGrp="1" noChangeArrowheads="1"/>
          </p:cNvSpPr>
          <p:nvPr>
            <p:ph type="body" idx="4294967295"/>
          </p:nvPr>
        </p:nvSpPr>
        <p:spPr>
          <a:xfrm>
            <a:off x="3516313" y="0"/>
            <a:ext cx="5627687" cy="6858000"/>
          </a:xfrm>
        </p:spPr>
        <p:txBody>
          <a:bodyPr/>
          <a:lstStyle/>
          <a:p>
            <a:r>
              <a:rPr lang="tr-TR" altLang="tr-TR"/>
              <a:t>16. yüzyıl, tezhip sanatında başka bir açıdan da doruk noktasıdır. Bu dönemde metin kısmından önce gelen tam sayfa tezhipler çok zengin süslemelidir. Zeminde lacivert rengin egemenliği azalmıştır. Altın ve lacivert zemin hemen hemen dengededir. Rumiler ve çiçekler yine gözde formlardır, ama işçilik aşırı derecede incelmiştir</a:t>
            </a:r>
          </a:p>
        </p:txBody>
      </p:sp>
      <p:pic>
        <p:nvPicPr>
          <p:cNvPr id="45061" name="Picture 5" descr="sanat_5">
            <a:extLst>
              <a:ext uri="{FF2B5EF4-FFF2-40B4-BE49-F238E27FC236}">
                <a16:creationId xmlns:a16="http://schemas.microsoft.com/office/drawing/2014/main" id="{D7C13794-88DF-42F7-9A36-BFBD199CC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3419475" cy="4103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AB80B4D-A119-4B62-A6B5-ED4E1E6DFBC1}"/>
              </a:ext>
            </a:extLst>
          </p:cNvPr>
          <p:cNvSpPr>
            <a:spLocks noGrp="1" noChangeArrowheads="1"/>
          </p:cNvSpPr>
          <p:nvPr>
            <p:ph type="title" idx="4294967295"/>
          </p:nvPr>
        </p:nvSpPr>
        <p:spPr>
          <a:xfrm>
            <a:off x="0" y="277813"/>
            <a:ext cx="8229600" cy="1143000"/>
          </a:xfrm>
        </p:spPr>
        <p:txBody>
          <a:bodyPr/>
          <a:lstStyle/>
          <a:p>
            <a:r>
              <a:rPr lang="tr-TR" altLang="tr-TR" sz="4000"/>
              <a:t>14.Yüzyıl Osmanlı Tezhibi</a:t>
            </a:r>
            <a:br>
              <a:rPr lang="tr-TR" altLang="tr-TR" sz="4000"/>
            </a:br>
            <a:r>
              <a:rPr lang="tr-TR" altLang="tr-TR" sz="4000"/>
              <a:t>(</a:t>
            </a:r>
            <a:r>
              <a:rPr lang="tr-TR" altLang="tr-TR" sz="2000"/>
              <a:t>Süleymaniye Kütüphanesi)</a:t>
            </a:r>
            <a:endParaRPr lang="tr-TR" altLang="tr-TR" sz="4000"/>
          </a:p>
        </p:txBody>
      </p:sp>
      <p:pic>
        <p:nvPicPr>
          <p:cNvPr id="81925" name="Picture 5" descr="207182317_96c55721c3">
            <a:extLst>
              <a:ext uri="{FF2B5EF4-FFF2-40B4-BE49-F238E27FC236}">
                <a16:creationId xmlns:a16="http://schemas.microsoft.com/office/drawing/2014/main" id="{7B4B6DA0-BC90-47DB-A8D4-111DC9FC1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28775"/>
            <a:ext cx="5616575"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6B7D72DF-A6E6-4738-99D4-44FC3CD66C7D}"/>
              </a:ext>
            </a:extLst>
          </p:cNvPr>
          <p:cNvSpPr>
            <a:spLocks noGrp="1" noChangeArrowheads="1"/>
          </p:cNvSpPr>
          <p:nvPr>
            <p:ph type="body" idx="4294967295"/>
          </p:nvPr>
        </p:nvSpPr>
        <p:spPr>
          <a:xfrm>
            <a:off x="323850" y="836613"/>
            <a:ext cx="8229600" cy="4530725"/>
          </a:xfrm>
        </p:spPr>
        <p:txBody>
          <a:bodyPr/>
          <a:lstStyle/>
          <a:p>
            <a:r>
              <a:rPr lang="tr-TR" altLang="tr-TR"/>
              <a:t>  </a:t>
            </a:r>
            <a:r>
              <a:rPr lang="tr-TR" altLang="tr-TR" sz="2800"/>
              <a:t>16.yüzyılda Kur’an-ı Kerim tezhipleri ön plandadır. Çok önem verilen örneklerde yazıdan önce tezhipli iki sayfa bulunur. Ama normal örnekler, metnin ilk iki sayfası ile başlar. Bunlarda başlıklar ve geniş çerçeveler yazıyı adeta ikinci plana itmiştir.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B1CCD1A3-376B-48BA-895B-CCF3F320474C}"/>
              </a:ext>
            </a:extLst>
          </p:cNvPr>
          <p:cNvSpPr>
            <a:spLocks noGrp="1" noChangeArrowheads="1"/>
          </p:cNvSpPr>
          <p:nvPr>
            <p:ph type="body" idx="4294967295"/>
          </p:nvPr>
        </p:nvSpPr>
        <p:spPr>
          <a:xfrm>
            <a:off x="0" y="1600200"/>
            <a:ext cx="8229600" cy="4530725"/>
          </a:xfrm>
        </p:spPr>
        <p:txBody>
          <a:bodyPr/>
          <a:lstStyle/>
          <a:p>
            <a:r>
              <a:rPr lang="tr-TR" altLang="tr-TR" sz="2800"/>
              <a:t>  Bu süsleme, kitap içinde en çok baş sayfalarda kullanılmıştır. Çok özen gösterilen kitaplarda baştaki iki sayfada yazıya ayrılan küçük bir bölümün dışında, tüm alanın tezhiple kaplandığı da görülür. Özellikle Kur’an-ı Kerim’in ilk iki sayfasının bu tür bir süsleme ile doldurulması adeta bir kural haline gelmiştir.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67FFC1E-4867-4FF1-A8CC-8E3AC03BFDE9}"/>
              </a:ext>
            </a:extLst>
          </p:cNvPr>
          <p:cNvSpPr>
            <a:spLocks noGrp="1" noChangeArrowheads="1"/>
          </p:cNvSpPr>
          <p:nvPr>
            <p:ph type="title"/>
          </p:nvPr>
        </p:nvSpPr>
        <p:spPr/>
        <p:txBody>
          <a:bodyPr/>
          <a:lstStyle/>
          <a:p>
            <a:endParaRPr lang="tr-TR" altLang="tr-TR"/>
          </a:p>
        </p:txBody>
      </p:sp>
      <p:sp>
        <p:nvSpPr>
          <p:cNvPr id="47107" name="Rectangle 3">
            <a:extLst>
              <a:ext uri="{FF2B5EF4-FFF2-40B4-BE49-F238E27FC236}">
                <a16:creationId xmlns:a16="http://schemas.microsoft.com/office/drawing/2014/main" id="{CCCB9D04-85E4-4D8B-A4AB-120D0EAAC9D6}"/>
              </a:ext>
            </a:extLst>
          </p:cNvPr>
          <p:cNvSpPr>
            <a:spLocks noGrp="1" noChangeArrowheads="1"/>
          </p:cNvSpPr>
          <p:nvPr>
            <p:ph type="body" idx="1"/>
          </p:nvPr>
        </p:nvSpPr>
        <p:spPr/>
        <p:txBody>
          <a:bodyPr/>
          <a:lstStyle/>
          <a:p>
            <a:endParaRPr lang="tr-TR" altLang="tr-TR"/>
          </a:p>
        </p:txBody>
      </p:sp>
      <p:pic>
        <p:nvPicPr>
          <p:cNvPr id="47109" name="Picture 5" descr="resimgoster">
            <a:extLst>
              <a:ext uri="{FF2B5EF4-FFF2-40B4-BE49-F238E27FC236}">
                <a16:creationId xmlns:a16="http://schemas.microsoft.com/office/drawing/2014/main" id="{ED3ED4E6-DAD5-4020-913E-22E1BCA7B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144000" cy="724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1099A92E-EEFC-41BD-B97C-818B1338CB9B}"/>
              </a:ext>
            </a:extLst>
          </p:cNvPr>
          <p:cNvSpPr>
            <a:spLocks noGrp="1" noChangeArrowheads="1"/>
          </p:cNvSpPr>
          <p:nvPr>
            <p:ph type="body" idx="4294967295"/>
          </p:nvPr>
        </p:nvSpPr>
        <p:spPr>
          <a:xfrm>
            <a:off x="250825" y="1196975"/>
            <a:ext cx="8229600" cy="4530725"/>
          </a:xfrm>
        </p:spPr>
        <p:txBody>
          <a:bodyPr/>
          <a:lstStyle/>
          <a:p>
            <a:pPr>
              <a:lnSpc>
                <a:spcPct val="90000"/>
              </a:lnSpc>
            </a:pPr>
            <a:r>
              <a:rPr lang="tr-TR" altLang="tr-TR" sz="2400"/>
              <a:t>  </a:t>
            </a:r>
            <a:r>
              <a:rPr lang="tr-TR" altLang="tr-TR" sz="2800"/>
              <a:t>19. yüzyılın sonlarında ise ulusal akımlar yeniden sanatımıza girmiştir. Topkapı Sarayı Kütüphanesi’nde bulunan ve baş sayfası klasik tutumla tezhiplenmiş olan Kur’an (MR 4) bu akımın izlerini taşır. Ancak matbaanın yurdumuza girmesiyle birlikte tezhip yavaş yavaş önemini yitirmiştir. Yine de özellikle dini kitaplar elle yazıldığından tezhip sanatı son zamanlara kadar varlığını sürdürmüştür.</a:t>
            </a:r>
          </a:p>
          <a:p>
            <a:pPr>
              <a:lnSpc>
                <a:spcPct val="90000"/>
              </a:lnSpc>
              <a:buFont typeface="Wingdings" panose="05000000000000000000" pitchFamily="2" charset="2"/>
              <a:buNone/>
            </a:pPr>
            <a:r>
              <a:rPr lang="tr-TR" altLang="tr-TR" sz="2800"/>
              <a:t>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WordArt 4">
            <a:extLst>
              <a:ext uri="{FF2B5EF4-FFF2-40B4-BE49-F238E27FC236}">
                <a16:creationId xmlns:a16="http://schemas.microsoft.com/office/drawing/2014/main" id="{28760858-5AD8-456A-A069-FB3224BCFFFF}"/>
              </a:ext>
            </a:extLst>
          </p:cNvPr>
          <p:cNvSpPr>
            <a:spLocks noChangeArrowheads="1" noChangeShapeType="1" noTextEdit="1"/>
          </p:cNvSpPr>
          <p:nvPr/>
        </p:nvSpPr>
        <p:spPr bwMode="auto">
          <a:xfrm rot="-1318128">
            <a:off x="157163" y="2419350"/>
            <a:ext cx="9013825" cy="1285875"/>
          </a:xfrm>
          <a:prstGeom prst="rect">
            <a:avLst/>
          </a:prstGeom>
        </p:spPr>
        <p:txBody>
          <a:bodyPr wrap="none" fromWordArt="1">
            <a:prstTxWarp prst="textPlain">
              <a:avLst>
                <a:gd name="adj" fmla="val 50000"/>
              </a:avLst>
            </a:prstTxWarp>
          </a:bodyPr>
          <a:lstStyle/>
          <a:p>
            <a:pPr algn="ctr"/>
            <a:r>
              <a:rPr lang="tr-TR" sz="9600" i="1" kern="10" normalizeH="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1318128" scaled="1"/>
                </a:gradFill>
                <a:effectLst>
                  <a:outerShdw dist="35921" dir="2700000" sy="50000" kx="2115830" algn="bl" rotWithShape="0">
                    <a:srgbClr val="C0C0C0">
                      <a:alpha val="80000"/>
                    </a:srgbClr>
                  </a:outerShdw>
                </a:effectLst>
                <a:latin typeface="Victorian LET"/>
              </a:rPr>
              <a:t>TEZHİP ÖRNEKLERİ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8587409-F05C-40F3-8A17-EF531648AC34}"/>
              </a:ext>
            </a:extLst>
          </p:cNvPr>
          <p:cNvSpPr>
            <a:spLocks noGrp="1" noChangeArrowheads="1"/>
          </p:cNvSpPr>
          <p:nvPr>
            <p:ph type="title"/>
          </p:nvPr>
        </p:nvSpPr>
        <p:spPr>
          <a:xfrm>
            <a:off x="827088" y="0"/>
            <a:ext cx="6870700" cy="1060450"/>
          </a:xfrm>
        </p:spPr>
        <p:txBody>
          <a:bodyPr/>
          <a:lstStyle/>
          <a:p>
            <a:r>
              <a:rPr lang="tr-TR" altLang="tr-TR"/>
              <a:t>AYET-EL KÜRSİ</a:t>
            </a:r>
          </a:p>
        </p:txBody>
      </p:sp>
      <p:sp>
        <p:nvSpPr>
          <p:cNvPr id="49155" name="Rectangle 3">
            <a:extLst>
              <a:ext uri="{FF2B5EF4-FFF2-40B4-BE49-F238E27FC236}">
                <a16:creationId xmlns:a16="http://schemas.microsoft.com/office/drawing/2014/main" id="{7536C643-C881-4F50-869F-7ACE933AEF35}"/>
              </a:ext>
            </a:extLst>
          </p:cNvPr>
          <p:cNvSpPr>
            <a:spLocks noGrp="1" noChangeArrowheads="1"/>
          </p:cNvSpPr>
          <p:nvPr>
            <p:ph type="body" idx="1"/>
          </p:nvPr>
        </p:nvSpPr>
        <p:spPr>
          <a:xfrm>
            <a:off x="7380288" y="5661025"/>
            <a:ext cx="1763712" cy="977900"/>
          </a:xfrm>
        </p:spPr>
        <p:txBody>
          <a:bodyPr/>
          <a:lstStyle/>
          <a:p>
            <a:pPr>
              <a:lnSpc>
                <a:spcPct val="90000"/>
              </a:lnSpc>
            </a:pPr>
            <a:r>
              <a:rPr lang="tr-TR" altLang="tr-TR" sz="2400"/>
              <a:t>H. Hüsni ÖKSÜZ</a:t>
            </a:r>
          </a:p>
        </p:txBody>
      </p:sp>
      <p:pic>
        <p:nvPicPr>
          <p:cNvPr id="49157" name="Picture 5" descr="resimgoster">
            <a:extLst>
              <a:ext uri="{FF2B5EF4-FFF2-40B4-BE49-F238E27FC236}">
                <a16:creationId xmlns:a16="http://schemas.microsoft.com/office/drawing/2014/main" id="{90966492-6866-4127-8A2B-6AB9AEC31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7273925" cy="568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handlerxl0">
            <a:extLst>
              <a:ext uri="{FF2B5EF4-FFF2-40B4-BE49-F238E27FC236}">
                <a16:creationId xmlns:a16="http://schemas.microsoft.com/office/drawing/2014/main" id="{07B23BA0-189C-4FBD-BE48-D84C1DE9D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6327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F4628DF-2524-4141-91F4-8BDFE1308E91}"/>
              </a:ext>
            </a:extLst>
          </p:cNvPr>
          <p:cNvSpPr>
            <a:spLocks noGrp="1" noChangeArrowheads="1"/>
          </p:cNvSpPr>
          <p:nvPr>
            <p:ph type="title"/>
          </p:nvPr>
        </p:nvSpPr>
        <p:spPr>
          <a:xfrm>
            <a:off x="5438775" y="188913"/>
            <a:ext cx="3705225" cy="5148262"/>
          </a:xfrm>
        </p:spPr>
        <p:txBody>
          <a:bodyPr/>
          <a:lstStyle/>
          <a:p>
            <a:r>
              <a:rPr lang="tr-TR" altLang="tr-TR"/>
              <a:t>Ş</a:t>
            </a:r>
            <a:br>
              <a:rPr lang="tr-TR" altLang="tr-TR"/>
            </a:br>
            <a:r>
              <a:rPr lang="tr-TR" altLang="tr-TR"/>
              <a:t>U</a:t>
            </a:r>
            <a:br>
              <a:rPr lang="tr-TR" altLang="tr-TR"/>
            </a:br>
            <a:r>
              <a:rPr lang="tr-TR" altLang="tr-TR"/>
              <a:t>K</a:t>
            </a:r>
            <a:br>
              <a:rPr lang="tr-TR" altLang="tr-TR"/>
            </a:br>
            <a:r>
              <a:rPr lang="tr-TR" altLang="tr-TR"/>
              <a:t>U</a:t>
            </a:r>
            <a:br>
              <a:rPr lang="tr-TR" altLang="tr-TR"/>
            </a:br>
            <a:r>
              <a:rPr lang="tr-TR" altLang="tr-TR"/>
              <a:t>F</a:t>
            </a:r>
            <a:br>
              <a:rPr lang="tr-TR" altLang="tr-TR"/>
            </a:br>
            <a:r>
              <a:rPr lang="tr-TR" altLang="tr-TR"/>
              <a:t>E</a:t>
            </a:r>
            <a:br>
              <a:rPr lang="tr-TR" altLang="tr-TR"/>
            </a:br>
            <a:r>
              <a:rPr lang="tr-TR" altLang="tr-TR" sz="2400"/>
              <a:t>NEFİSE TEMEL</a:t>
            </a:r>
          </a:p>
        </p:txBody>
      </p:sp>
      <p:sp>
        <p:nvSpPr>
          <p:cNvPr id="51203" name="Rectangle 3">
            <a:extLst>
              <a:ext uri="{FF2B5EF4-FFF2-40B4-BE49-F238E27FC236}">
                <a16:creationId xmlns:a16="http://schemas.microsoft.com/office/drawing/2014/main" id="{F9FF4A1A-8263-4C68-9ADD-140A974615AC}"/>
              </a:ext>
            </a:extLst>
          </p:cNvPr>
          <p:cNvSpPr>
            <a:spLocks noGrp="1" noChangeArrowheads="1"/>
          </p:cNvSpPr>
          <p:nvPr>
            <p:ph type="body" idx="1"/>
          </p:nvPr>
        </p:nvSpPr>
        <p:spPr>
          <a:xfrm>
            <a:off x="457200" y="1600200"/>
            <a:ext cx="3308350" cy="4530725"/>
          </a:xfrm>
        </p:spPr>
        <p:txBody>
          <a:bodyPr/>
          <a:lstStyle/>
          <a:p>
            <a:endParaRPr lang="tr-TR" altLang="tr-TR"/>
          </a:p>
        </p:txBody>
      </p:sp>
      <p:pic>
        <p:nvPicPr>
          <p:cNvPr id="51205" name="Picture 5" descr="resimgoster">
            <a:extLst>
              <a:ext uri="{FF2B5EF4-FFF2-40B4-BE49-F238E27FC236}">
                <a16:creationId xmlns:a16="http://schemas.microsoft.com/office/drawing/2014/main" id="{AED0FD57-78CF-4BD3-85D4-A963A39CA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186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61A509-28F0-4916-9CFA-477140B5A0B7}"/>
              </a:ext>
            </a:extLst>
          </p:cNvPr>
          <p:cNvSpPr>
            <a:spLocks noGrp="1" noChangeArrowheads="1"/>
          </p:cNvSpPr>
          <p:nvPr>
            <p:ph type="title"/>
          </p:nvPr>
        </p:nvSpPr>
        <p:spPr/>
        <p:txBody>
          <a:bodyPr/>
          <a:lstStyle/>
          <a:p>
            <a:endParaRPr lang="tr-TR" altLang="tr-TR"/>
          </a:p>
        </p:txBody>
      </p:sp>
      <p:sp>
        <p:nvSpPr>
          <p:cNvPr id="52227" name="Rectangle 3">
            <a:extLst>
              <a:ext uri="{FF2B5EF4-FFF2-40B4-BE49-F238E27FC236}">
                <a16:creationId xmlns:a16="http://schemas.microsoft.com/office/drawing/2014/main" id="{EDA25F77-4975-4396-B51C-5D2BAEA021AD}"/>
              </a:ext>
            </a:extLst>
          </p:cNvPr>
          <p:cNvSpPr>
            <a:spLocks noGrp="1" noChangeArrowheads="1"/>
          </p:cNvSpPr>
          <p:nvPr>
            <p:ph type="body" idx="1"/>
          </p:nvPr>
        </p:nvSpPr>
        <p:spPr/>
        <p:txBody>
          <a:bodyPr/>
          <a:lstStyle/>
          <a:p>
            <a:endParaRPr lang="tr-TR" altLang="tr-TR"/>
          </a:p>
        </p:txBody>
      </p:sp>
      <p:pic>
        <p:nvPicPr>
          <p:cNvPr id="52229" name="Picture 5" descr="tugra17ag3">
            <a:extLst>
              <a:ext uri="{FF2B5EF4-FFF2-40B4-BE49-F238E27FC236}">
                <a16:creationId xmlns:a16="http://schemas.microsoft.com/office/drawing/2014/main" id="{6EFDF204-BF7D-4E01-99C5-A5953E966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12F551A-280B-4D80-9366-6F93F6449F0D}"/>
              </a:ext>
            </a:extLst>
          </p:cNvPr>
          <p:cNvSpPr>
            <a:spLocks noGrp="1" noChangeArrowheads="1"/>
          </p:cNvSpPr>
          <p:nvPr>
            <p:ph type="title"/>
          </p:nvPr>
        </p:nvSpPr>
        <p:spPr/>
        <p:txBody>
          <a:bodyPr/>
          <a:lstStyle/>
          <a:p>
            <a:endParaRPr lang="tr-TR" altLang="tr-TR"/>
          </a:p>
        </p:txBody>
      </p:sp>
      <p:sp>
        <p:nvSpPr>
          <p:cNvPr id="53251" name="Rectangle 3">
            <a:extLst>
              <a:ext uri="{FF2B5EF4-FFF2-40B4-BE49-F238E27FC236}">
                <a16:creationId xmlns:a16="http://schemas.microsoft.com/office/drawing/2014/main" id="{592F24D3-7583-4704-B9C3-1318D9FF3728}"/>
              </a:ext>
            </a:extLst>
          </p:cNvPr>
          <p:cNvSpPr>
            <a:spLocks noGrp="1" noChangeArrowheads="1"/>
          </p:cNvSpPr>
          <p:nvPr>
            <p:ph type="body" idx="1"/>
          </p:nvPr>
        </p:nvSpPr>
        <p:spPr/>
        <p:txBody>
          <a:bodyPr/>
          <a:lstStyle/>
          <a:p>
            <a:endParaRPr lang="tr-TR" altLang="tr-TR"/>
          </a:p>
        </p:txBody>
      </p:sp>
      <p:pic>
        <p:nvPicPr>
          <p:cNvPr id="53253" name="Picture 5" descr="tugra18lx8">
            <a:extLst>
              <a:ext uri="{FF2B5EF4-FFF2-40B4-BE49-F238E27FC236}">
                <a16:creationId xmlns:a16="http://schemas.microsoft.com/office/drawing/2014/main" id="{715194DD-105E-4FE9-BE2C-4403CA686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6669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sanat_1">
            <a:extLst>
              <a:ext uri="{FF2B5EF4-FFF2-40B4-BE49-F238E27FC236}">
                <a16:creationId xmlns:a16="http://schemas.microsoft.com/office/drawing/2014/main" id="{6C60D265-B35B-46A1-A13C-983567D48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83518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08C85CC-0AB0-4121-BBC7-A9E8D3A79625}"/>
              </a:ext>
            </a:extLst>
          </p:cNvPr>
          <p:cNvSpPr>
            <a:spLocks noGrp="1" noChangeArrowheads="1"/>
          </p:cNvSpPr>
          <p:nvPr>
            <p:ph type="title"/>
          </p:nvPr>
        </p:nvSpPr>
        <p:spPr/>
        <p:txBody>
          <a:bodyPr/>
          <a:lstStyle/>
          <a:p>
            <a:endParaRPr lang="tr-TR" altLang="tr-TR"/>
          </a:p>
        </p:txBody>
      </p:sp>
      <p:sp>
        <p:nvSpPr>
          <p:cNvPr id="55299" name="Rectangle 3">
            <a:extLst>
              <a:ext uri="{FF2B5EF4-FFF2-40B4-BE49-F238E27FC236}">
                <a16:creationId xmlns:a16="http://schemas.microsoft.com/office/drawing/2014/main" id="{6676DCE0-7CF6-457F-B72E-9E96F22F1AEF}"/>
              </a:ext>
            </a:extLst>
          </p:cNvPr>
          <p:cNvSpPr>
            <a:spLocks noGrp="1" noChangeArrowheads="1"/>
          </p:cNvSpPr>
          <p:nvPr>
            <p:ph type="body" idx="1"/>
          </p:nvPr>
        </p:nvSpPr>
        <p:spPr/>
        <p:txBody>
          <a:bodyPr/>
          <a:lstStyle/>
          <a:p>
            <a:endParaRPr lang="tr-TR" altLang="tr-TR"/>
          </a:p>
        </p:txBody>
      </p:sp>
      <p:pic>
        <p:nvPicPr>
          <p:cNvPr id="55301" name="Picture 5" descr="hattezhip18yb7">
            <a:extLst>
              <a:ext uri="{FF2B5EF4-FFF2-40B4-BE49-F238E27FC236}">
                <a16:creationId xmlns:a16="http://schemas.microsoft.com/office/drawing/2014/main" id="{AC0309DE-F603-4F81-83AC-1DD576AA9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0"/>
            <a:ext cx="777716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207182315_42daa578fb">
            <a:extLst>
              <a:ext uri="{FF2B5EF4-FFF2-40B4-BE49-F238E27FC236}">
                <a16:creationId xmlns:a16="http://schemas.microsoft.com/office/drawing/2014/main" id="{26E281C7-12B2-411D-ADCB-54C8008B9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hattezhip16ak3">
            <a:extLst>
              <a:ext uri="{FF2B5EF4-FFF2-40B4-BE49-F238E27FC236}">
                <a16:creationId xmlns:a16="http://schemas.microsoft.com/office/drawing/2014/main" id="{2ECAF545-E97D-4A63-B3D0-3C6324CA4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4882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207211347_07b5d5aa00">
            <a:extLst>
              <a:ext uri="{FF2B5EF4-FFF2-40B4-BE49-F238E27FC236}">
                <a16:creationId xmlns:a16="http://schemas.microsoft.com/office/drawing/2014/main" id="{B23289B0-AB79-45AB-A1C9-229C83AA1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7137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laleciknormal-full">
            <a:extLst>
              <a:ext uri="{FF2B5EF4-FFF2-40B4-BE49-F238E27FC236}">
                <a16:creationId xmlns:a16="http://schemas.microsoft.com/office/drawing/2014/main" id="{B3E10386-3F08-4A42-B83A-594959DF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81450" cy="3860800"/>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descr="amansn8ciyt2">
            <a:extLst>
              <a:ext uri="{FF2B5EF4-FFF2-40B4-BE49-F238E27FC236}">
                <a16:creationId xmlns:a16="http://schemas.microsoft.com/office/drawing/2014/main" id="{B0DDA615-08A4-4DC7-9C82-39792F947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0"/>
            <a:ext cx="4140200" cy="3860800"/>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descr="14gz7">
            <a:extLst>
              <a:ext uri="{FF2B5EF4-FFF2-40B4-BE49-F238E27FC236}">
                <a16:creationId xmlns:a16="http://schemas.microsoft.com/office/drawing/2014/main" id="{7C93F463-C167-444E-B06C-40CFB1074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848100"/>
            <a:ext cx="6119812" cy="300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16A4CD5D-3365-493C-8CEE-9A983BD9CD2D}"/>
              </a:ext>
            </a:extLst>
          </p:cNvPr>
          <p:cNvSpPr>
            <a:spLocks noGrp="1" noChangeArrowheads="1"/>
          </p:cNvSpPr>
          <p:nvPr>
            <p:ph type="body" idx="4294967295"/>
          </p:nvPr>
        </p:nvSpPr>
        <p:spPr>
          <a:xfrm>
            <a:off x="468313" y="1196975"/>
            <a:ext cx="8229600" cy="4530725"/>
          </a:xfrm>
        </p:spPr>
        <p:txBody>
          <a:bodyPr/>
          <a:lstStyle/>
          <a:p>
            <a:pPr>
              <a:buFont typeface="Wingdings" panose="05000000000000000000" pitchFamily="2" charset="2"/>
              <a:buNone/>
            </a:pPr>
            <a:r>
              <a:rPr lang="tr-TR" altLang="tr-TR"/>
              <a:t>        KAYNAKLAR:</a:t>
            </a:r>
          </a:p>
          <a:p>
            <a:pPr>
              <a:buFont typeface="Wingdings" panose="05000000000000000000" pitchFamily="2" charset="2"/>
              <a:buNone/>
            </a:pPr>
            <a:r>
              <a:rPr lang="tr-TR" altLang="tr-TR"/>
              <a:t>1---www.istanbul.edu.tr</a:t>
            </a:r>
          </a:p>
          <a:p>
            <a:pPr>
              <a:buFont typeface="Wingdings" panose="05000000000000000000" pitchFamily="2" charset="2"/>
              <a:buNone/>
            </a:pPr>
            <a:r>
              <a:rPr lang="tr-TR" altLang="tr-TR"/>
              <a:t>2---http://images.google.com.tr</a:t>
            </a:r>
          </a:p>
          <a:p>
            <a:pPr>
              <a:buFont typeface="Wingdings" panose="05000000000000000000" pitchFamily="2" charset="2"/>
              <a:buNone/>
            </a:pPr>
            <a:r>
              <a:rPr lang="tr-TR" altLang="tr-TR"/>
              <a:t>3---www.kultur.gov.tr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6CFC341C-16A5-4BF6-B678-C66CCEA54E84}"/>
              </a:ext>
            </a:extLst>
          </p:cNvPr>
          <p:cNvSpPr>
            <a:spLocks noGrp="1" noChangeArrowheads="1"/>
          </p:cNvSpPr>
          <p:nvPr>
            <p:ph type="body" idx="4294967295"/>
          </p:nvPr>
        </p:nvSpPr>
        <p:spPr>
          <a:xfrm>
            <a:off x="539750" y="692150"/>
            <a:ext cx="8229600" cy="4530725"/>
          </a:xfrm>
        </p:spPr>
        <p:txBody>
          <a:bodyPr/>
          <a:lstStyle/>
          <a:p>
            <a:pPr>
              <a:lnSpc>
                <a:spcPct val="90000"/>
              </a:lnSpc>
            </a:pPr>
            <a:r>
              <a:rPr lang="tr-TR" altLang="tr-TR" sz="2400"/>
              <a:t>  </a:t>
            </a:r>
            <a:r>
              <a:rPr lang="tr-TR" altLang="tr-TR" sz="2800"/>
              <a:t>Kur’an-ı Kerim’in dışındaki kitaplarda ise genellikle metnin başında tezhipli bir besmele bölümü koymak yeterli olmuştur. Bu tür baş sayfalarda besmelenin zemini ve çerçevesi de tezhiplidir. Ayrıca çoğu kez yazının üst kısmında tezhipli bir tepelik bölümü yer alır. </a:t>
            </a:r>
          </a:p>
          <a:p>
            <a:pPr>
              <a:lnSpc>
                <a:spcPct val="90000"/>
              </a:lnSpc>
            </a:pPr>
            <a:r>
              <a:rPr lang="tr-TR" altLang="tr-TR" sz="2800"/>
              <a:t>  Kitapta metin kısmından önce gelen bir ya da iki sayfa daha fazla tezhipli olabilir. Bu tür sayfalarda genellikle yazı bulunmaz, figürsüz süsleme tüm sayfayı kaplar</a:t>
            </a:r>
            <a:r>
              <a:rPr lang="tr-TR" altLang="tr-TR" sz="2400"/>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67D3F49-AF4F-47BA-9C9A-9AB81FB766D8}"/>
              </a:ext>
            </a:extLst>
          </p:cNvPr>
          <p:cNvSpPr>
            <a:spLocks noGrp="1" noChangeArrowheads="1"/>
          </p:cNvSpPr>
          <p:nvPr>
            <p:ph type="body" idx="4294967295"/>
          </p:nvPr>
        </p:nvSpPr>
        <p:spPr>
          <a:xfrm>
            <a:off x="0" y="1600200"/>
            <a:ext cx="8229600" cy="4530725"/>
          </a:xfrm>
        </p:spPr>
        <p:txBody>
          <a:bodyPr/>
          <a:lstStyle/>
          <a:p>
            <a:pPr>
              <a:lnSpc>
                <a:spcPct val="80000"/>
              </a:lnSpc>
            </a:pPr>
            <a:r>
              <a:rPr lang="tr-TR" altLang="tr-TR" sz="2800"/>
              <a:t>  Bazen ilk sayfada bir çiçek ya da çiçek buketi yer alır. Bu, özellikle 18. yüzyıl ve sonrasında kullanılmış bir yöntemdir. Çiçekler, dönemine göre az ya da çok natüralist işlenmiş olabilir. En sık kullanılan çiçek ise güldür.</a:t>
            </a:r>
          </a:p>
          <a:p>
            <a:pPr>
              <a:lnSpc>
                <a:spcPct val="80000"/>
              </a:lnSpc>
            </a:pPr>
            <a:r>
              <a:rPr lang="tr-TR" altLang="tr-TR" sz="2800"/>
              <a:t>   İstanbul Üniversitesi Kütüphanesi’nde bulunan yazmada (A.5668) ise oldukça stilize işlenmiş bir zerrinin karışlıklı iki sayfada simetrik olarak yer aldığı görülür.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hat1xv7">
            <a:extLst>
              <a:ext uri="{FF2B5EF4-FFF2-40B4-BE49-F238E27FC236}">
                <a16:creationId xmlns:a16="http://schemas.microsoft.com/office/drawing/2014/main" id="{A764AB56-A38F-4D06-B5B7-7B8C28E1C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669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99917228-5379-420B-ABE8-77C3C40300D0}"/>
              </a:ext>
            </a:extLst>
          </p:cNvPr>
          <p:cNvSpPr>
            <a:spLocks noGrp="1" noChangeArrowheads="1"/>
          </p:cNvSpPr>
          <p:nvPr>
            <p:ph type="body" idx="4294967295"/>
          </p:nvPr>
        </p:nvSpPr>
        <p:spPr>
          <a:xfrm>
            <a:off x="395288" y="1052513"/>
            <a:ext cx="8229600" cy="4530725"/>
          </a:xfrm>
        </p:spPr>
        <p:txBody>
          <a:bodyPr/>
          <a:lstStyle/>
          <a:p>
            <a:pPr>
              <a:lnSpc>
                <a:spcPct val="90000"/>
              </a:lnSpc>
            </a:pPr>
            <a:endParaRPr lang="tr-TR" altLang="tr-TR" sz="2800"/>
          </a:p>
          <a:p>
            <a:pPr>
              <a:lnSpc>
                <a:spcPct val="90000"/>
              </a:lnSpc>
              <a:buFont typeface="Wingdings" panose="05000000000000000000" pitchFamily="2" charset="2"/>
              <a:buNone/>
            </a:pPr>
            <a:r>
              <a:rPr lang="tr-TR" altLang="tr-TR" sz="2800"/>
              <a:t>               TEZHİP TÜRLERİ</a:t>
            </a:r>
          </a:p>
          <a:p>
            <a:pPr>
              <a:lnSpc>
                <a:spcPct val="90000"/>
              </a:lnSpc>
            </a:pPr>
            <a:r>
              <a:rPr lang="tr-TR" altLang="tr-TR" sz="2800"/>
              <a:t>   Bir tezhip türü de Halkâr’dır. Bu sözcük, Farsça’da altınla süsleme anlamına gelmektedir. Altının az ya da çok yoğun, ince ya da kalın çizgiler halinde kullanılması ile farklı renk etkileri yaratılabilir. Genellikle az renk kullanılır ve yumuşak tonlar tercih edilir. Klasik tezhip ile halkârın birlikte kullanıldığı örnekler de bulunmaktadır </a:t>
            </a:r>
          </a:p>
        </p:txBody>
      </p:sp>
    </p:spTree>
  </p:cSld>
  <p:clrMapOvr>
    <a:masterClrMapping/>
  </p:clrMapOvr>
  <p:transition/>
</p:sld>
</file>

<file path=ppt/theme/theme1.xml><?xml version="1.0" encoding="utf-8"?>
<a:theme xmlns:a="http://schemas.openxmlformats.org/drawingml/2006/main" name="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247</TotalTime>
  <Words>1471</Words>
  <Application>Microsoft Office PowerPoint</Application>
  <PresentationFormat>Ekran Gösterisi (4:3)</PresentationFormat>
  <Paragraphs>75</Paragraphs>
  <Slides>53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53</vt:i4>
      </vt:variant>
    </vt:vector>
  </HeadingPairs>
  <TitlesOfParts>
    <vt:vector size="58" baseType="lpstr">
      <vt:lpstr>Arial</vt:lpstr>
      <vt:lpstr>Times New Roman</vt:lpstr>
      <vt:lpstr>Wingdings</vt:lpstr>
      <vt:lpstr>Comic Sans MS</vt:lpstr>
      <vt:lpstr>Huzme</vt:lpstr>
      <vt:lpstr>GÖRSEL SANATLAR DERSİ PERFORMANS ÖDEV  KONU: TEZHİP SANATI  HAZIRLAYAN: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TEZHİP SANATI İLE BESMELE</vt:lpstr>
      <vt:lpstr>PowerPoint Sunusu</vt:lpstr>
      <vt:lpstr>PowerPoint Sunusu</vt:lpstr>
      <vt:lpstr>PowerPoint Sunusu</vt:lpstr>
      <vt:lpstr>PowerPoint Sunusu</vt:lpstr>
      <vt:lpstr>PowerPoint Sunusu</vt:lpstr>
      <vt:lpstr>Bursa İnebey Medresesi (tarih bilinmiyor.)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13. Yüzyıla Ait Bir Selçuklu Tezhibi(Süleymaniye Kütüphanesi)</vt:lpstr>
      <vt:lpstr>PowerPoint Sunusu</vt:lpstr>
      <vt:lpstr>PowerPoint Sunusu</vt:lpstr>
      <vt:lpstr>PowerPoint Sunusu</vt:lpstr>
      <vt:lpstr>.  </vt:lpstr>
      <vt:lpstr>PowerPoint Sunusu</vt:lpstr>
      <vt:lpstr>PowerPoint Sunusu</vt:lpstr>
      <vt:lpstr>14.Yüzyıl Osmanlı Tezhibi (Süleymaniye Kütüphanesi)</vt:lpstr>
      <vt:lpstr>PowerPoint Sunusu</vt:lpstr>
      <vt:lpstr>PowerPoint Sunusu</vt:lpstr>
      <vt:lpstr>PowerPoint Sunusu</vt:lpstr>
      <vt:lpstr>PowerPoint Sunusu</vt:lpstr>
      <vt:lpstr>AYET-EL KÜRSİ</vt:lpstr>
      <vt:lpstr>PowerPoint Sunusu</vt:lpstr>
      <vt:lpstr>Ş U K U F E NEFİSE TEMEL</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Tezhip Sanatı Performans Ödevi</dc:title>
  <dc:creator>http://www.nedir.org</dc:creator>
  <cp:keywords>tezhip</cp:keywords>
  <cp:lastModifiedBy>mehmet genç</cp:lastModifiedBy>
  <cp:revision>8</cp:revision>
  <dcterms:created xsi:type="dcterms:W3CDTF">2008-12-14T19:45:01Z</dcterms:created>
  <dcterms:modified xsi:type="dcterms:W3CDTF">2019-07-08T08:04:14Z</dcterms:modified>
</cp:coreProperties>
</file>