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3" r:id="rId19"/>
    <p:sldId id="284" r:id="rId20"/>
    <p:sldId id="273" r:id="rId21"/>
    <p:sldId id="274" r:id="rId22"/>
    <p:sldId id="275" r:id="rId23"/>
    <p:sldId id="285" r:id="rId24"/>
    <p:sldId id="28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49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a:t>Asıl başlık stili için tıklatın</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A23720DD-5B6D-40BF-8493-A6B52D484E6B}" type="datetimeFigureOut">
              <a:rPr lang="tr-TR" smtClean="0"/>
              <a:pPr/>
              <a:t>8.07.2019</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8.07.2019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8.07.2019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8.07.2019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8.07.2019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8.07.2019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8.07.2019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8.07.2019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8.07.2019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8.07.2019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8.07.2019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23720DD-5B6D-40BF-8493-A6B52D484E6B}" type="datetimeFigureOut">
              <a:rPr lang="tr-TR" smtClean="0"/>
              <a:pPr/>
              <a:t>8.07.2019</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solidFill>
                  <a:srgbClr val="FF0000"/>
                </a:solidFill>
              </a:rPr>
              <a:t>TEZHİP SANATININ TARİHİ GELİŞİMİ</a:t>
            </a:r>
          </a:p>
        </p:txBody>
      </p:sp>
    </p:spTree>
    <p:extLst>
      <p:ext uri="{BB962C8B-B14F-4D97-AF65-F5344CB8AC3E}">
        <p14:creationId xmlns:p14="http://schemas.microsoft.com/office/powerpoint/2010/main" val="308379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 Timurlular devri tezhibinin ikinci altın çağı Hüseyin Baykara dönemidir. Topkapı Sarayı Müzesi Kütüphanesi’nde korunan (Hırka-i </a:t>
            </a:r>
            <a:r>
              <a:rPr lang="tr-TR" dirty="0" err="1"/>
              <a:t>Saâdet</a:t>
            </a:r>
            <a:r>
              <a:rPr lang="tr-TR" dirty="0"/>
              <a:t>, </a:t>
            </a:r>
            <a:r>
              <a:rPr lang="tr-TR" dirty="0" err="1"/>
              <a:t>nr</a:t>
            </a:r>
            <a:r>
              <a:rPr lang="tr-TR" dirty="0"/>
              <a:t>. 4) </a:t>
            </a:r>
            <a:r>
              <a:rPr lang="tr-TR" dirty="0" err="1"/>
              <a:t>Herat’ta</a:t>
            </a:r>
            <a:r>
              <a:rPr lang="tr-TR" dirty="0"/>
              <a:t> 1485 yılında hazırlanmış </a:t>
            </a:r>
            <a:r>
              <a:rPr lang="tr-TR" dirty="0" err="1"/>
              <a:t>mushaf</a:t>
            </a:r>
            <a:r>
              <a:rPr lang="tr-TR" dirty="0"/>
              <a:t>-ı şerif </a:t>
            </a:r>
            <a:r>
              <a:rPr lang="tr-TR" dirty="0" err="1"/>
              <a:t>Herat</a:t>
            </a:r>
            <a:r>
              <a:rPr lang="tr-TR" dirty="0"/>
              <a:t> üslûbunun bütün özelliklerini taşımaktadır. Bu eserde her sayfada tezhip için dörder koltuk alanı bırakılmış ve </a:t>
            </a:r>
            <a:r>
              <a:rPr lang="tr-TR" dirty="0" err="1"/>
              <a:t>âharlı</a:t>
            </a:r>
            <a:r>
              <a:rPr lang="tr-TR" dirty="0"/>
              <a:t> zemin üzerinde değişik </a:t>
            </a:r>
            <a:r>
              <a:rPr lang="tr-TR" dirty="0" err="1"/>
              <a:t>münhanî</a:t>
            </a:r>
            <a:r>
              <a:rPr lang="tr-TR" dirty="0"/>
              <a:t> motifleri canlı renkleriyle işlenmiştir. Bir serlevhaya ve birbirinden farklı yirmi sekiz </a:t>
            </a:r>
            <a:r>
              <a:rPr lang="tr-TR" dirty="0" err="1"/>
              <a:t>sûre</a:t>
            </a:r>
            <a:r>
              <a:rPr lang="tr-TR" dirty="0"/>
              <a:t> başı tezhibine sahiptir.</a:t>
            </a:r>
          </a:p>
        </p:txBody>
      </p:sp>
    </p:spTree>
    <p:extLst>
      <p:ext uri="{BB962C8B-B14F-4D97-AF65-F5344CB8AC3E}">
        <p14:creationId xmlns:p14="http://schemas.microsoft.com/office/powerpoint/2010/main" val="232289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solidFill>
                  <a:srgbClr val="FF0000"/>
                </a:solidFill>
              </a:rPr>
              <a:t>Selçuklular ve </a:t>
            </a:r>
            <a:r>
              <a:rPr lang="tr-TR" sz="2400" dirty="0" err="1">
                <a:solidFill>
                  <a:srgbClr val="FF0000"/>
                </a:solidFill>
              </a:rPr>
              <a:t>beylİkler</a:t>
            </a:r>
            <a:r>
              <a:rPr lang="tr-TR" sz="2400" dirty="0">
                <a:solidFill>
                  <a:srgbClr val="FF0000"/>
                </a:solidFill>
              </a:rPr>
              <a:t> </a:t>
            </a:r>
            <a:r>
              <a:rPr lang="tr-TR" sz="2400" dirty="0" err="1">
                <a:solidFill>
                  <a:srgbClr val="FF0000"/>
                </a:solidFill>
              </a:rPr>
              <a:t>dönemİ</a:t>
            </a:r>
            <a:endParaRPr lang="tr-TR" sz="2400"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Selçuklular ve Beylikler Devri (Konya) Üslûbu. Konya merkez olmak üzere </a:t>
            </a:r>
            <a:r>
              <a:rPr lang="tr-TR" dirty="0" err="1"/>
              <a:t>Türkler’in</a:t>
            </a:r>
            <a:r>
              <a:rPr lang="tr-TR" dirty="0"/>
              <a:t> Anadolu’ya yerleşmelerinin ardından sanat faaliyetlerine ve kitap sanatına ilginin arttığı bilinmektedir. Mevcut vakfiye kayıtları, Konya’da cami ve medrese bünyesinde kütüphanelerin tesis edildiğini göstermektedir. Özellikle </a:t>
            </a:r>
            <a:r>
              <a:rPr lang="tr-TR" dirty="0" err="1"/>
              <a:t>Meŝnevî</a:t>
            </a:r>
            <a:r>
              <a:rPr lang="tr-TR" dirty="0"/>
              <a:t> bezemelerinde devrin </a:t>
            </a:r>
            <a:r>
              <a:rPr lang="tr-TR" dirty="0" err="1"/>
              <a:t>müzehhipleri</a:t>
            </a:r>
            <a:r>
              <a:rPr lang="tr-TR" dirty="0"/>
              <a:t> bütün hünerlerini ortaya koymuştur. Bunların en eskisi 677 (1278) tarihlidir ve </a:t>
            </a:r>
            <a:r>
              <a:rPr lang="tr-TR" dirty="0" err="1"/>
              <a:t>müzehhip</a:t>
            </a:r>
            <a:r>
              <a:rPr lang="tr-TR" dirty="0"/>
              <a:t> Muhlis b. Abdullah el-</a:t>
            </a:r>
            <a:r>
              <a:rPr lang="tr-TR" dirty="0" err="1"/>
              <a:t>Hindî</a:t>
            </a:r>
            <a:r>
              <a:rPr lang="tr-TR" dirty="0"/>
              <a:t> tarafından bezenmiştir (Konya Mevlânâ Müzesi, </a:t>
            </a:r>
            <a:r>
              <a:rPr lang="tr-TR" dirty="0" err="1"/>
              <a:t>nr</a:t>
            </a:r>
            <a:r>
              <a:rPr lang="tr-TR" dirty="0"/>
              <a:t>. 51)</a:t>
            </a:r>
          </a:p>
        </p:txBody>
      </p:sp>
    </p:spTree>
    <p:extLst>
      <p:ext uri="{BB962C8B-B14F-4D97-AF65-F5344CB8AC3E}">
        <p14:creationId xmlns:p14="http://schemas.microsoft.com/office/powerpoint/2010/main" val="218883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Bu mesnevi bezemesi zengin renkler ve cesur tasarımlarla hazırlanmış olup sonraki dönemlerde de süren birçok yeniliğin öncüsü olmuştur. Karaman ve </a:t>
            </a:r>
            <a:r>
              <a:rPr lang="tr-TR" dirty="0" err="1"/>
              <a:t>Germiyan</a:t>
            </a:r>
            <a:r>
              <a:rPr lang="tr-TR" dirty="0"/>
              <a:t> beyleri XIV. yüzyılın ilk yarısında kitap sanatlarına ilgi duymuş ve sanatkârları himaye etmiştir. Karaman Beyi </a:t>
            </a:r>
            <a:r>
              <a:rPr lang="tr-TR" dirty="0" err="1"/>
              <a:t>Halîl</a:t>
            </a:r>
            <a:r>
              <a:rPr lang="tr-TR" dirty="0"/>
              <a:t> b. </a:t>
            </a:r>
            <a:r>
              <a:rPr lang="tr-TR" dirty="0" err="1"/>
              <a:t>Mahmûd</a:t>
            </a:r>
            <a:r>
              <a:rPr lang="tr-TR" dirty="0"/>
              <a:t> </a:t>
            </a:r>
            <a:r>
              <a:rPr lang="tr-TR" dirty="0" err="1"/>
              <a:t>Karamânî’nin</a:t>
            </a:r>
            <a:r>
              <a:rPr lang="tr-TR" dirty="0"/>
              <a:t> emriyle hazırlanan 714 (1314) tarihli </a:t>
            </a:r>
            <a:r>
              <a:rPr lang="tr-TR" dirty="0" err="1"/>
              <a:t>mushaf</a:t>
            </a:r>
            <a:r>
              <a:rPr lang="tr-TR" dirty="0"/>
              <a:t> (Konya Mevlânâ Müzesi, </a:t>
            </a:r>
            <a:r>
              <a:rPr lang="tr-TR" dirty="0" err="1"/>
              <a:t>nr</a:t>
            </a:r>
            <a:r>
              <a:rPr lang="tr-TR" dirty="0"/>
              <a:t>. 12) </a:t>
            </a:r>
            <a:r>
              <a:rPr lang="tr-TR" dirty="0" err="1"/>
              <a:t>Ya‘kūb</a:t>
            </a:r>
            <a:r>
              <a:rPr lang="tr-TR" dirty="0"/>
              <a:t> b. </a:t>
            </a:r>
            <a:r>
              <a:rPr lang="tr-TR" dirty="0" err="1"/>
              <a:t>Gāzî</a:t>
            </a:r>
            <a:r>
              <a:rPr lang="tr-TR" dirty="0"/>
              <a:t> el-</a:t>
            </a:r>
            <a:r>
              <a:rPr lang="tr-TR" dirty="0" err="1"/>
              <a:t>Konevî</a:t>
            </a:r>
            <a:r>
              <a:rPr lang="tr-TR" dirty="0"/>
              <a:t> tarafından bezenmiştir.</a:t>
            </a:r>
          </a:p>
        </p:txBody>
      </p:sp>
    </p:spTree>
    <p:extLst>
      <p:ext uri="{BB962C8B-B14F-4D97-AF65-F5344CB8AC3E}">
        <p14:creationId xmlns:p14="http://schemas.microsoft.com/office/powerpoint/2010/main" val="144492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solidFill>
                  <a:srgbClr val="FF0000"/>
                </a:solidFill>
              </a:rPr>
              <a:t>Karakoyunlu ve </a:t>
            </a:r>
            <a:r>
              <a:rPr lang="tr-TR" sz="2400" dirty="0" err="1">
                <a:solidFill>
                  <a:srgbClr val="FF0000"/>
                </a:solidFill>
              </a:rPr>
              <a:t>akkoyunlu</a:t>
            </a:r>
            <a:r>
              <a:rPr lang="tr-TR" sz="2400" dirty="0">
                <a:solidFill>
                  <a:srgbClr val="FF0000"/>
                </a:solidFill>
              </a:rPr>
              <a:t> dönemi</a:t>
            </a:r>
          </a:p>
        </p:txBody>
      </p:sp>
      <p:sp>
        <p:nvSpPr>
          <p:cNvPr id="3" name="İçerik Yer Tutucusu 2"/>
          <p:cNvSpPr>
            <a:spLocks noGrp="1"/>
          </p:cNvSpPr>
          <p:nvPr>
            <p:ph idx="1"/>
          </p:nvPr>
        </p:nvSpPr>
        <p:spPr/>
        <p:txBody>
          <a:bodyPr>
            <a:normAutofit/>
          </a:bodyPr>
          <a:lstStyle/>
          <a:p>
            <a:r>
              <a:rPr lang="tr-TR" dirty="0"/>
              <a:t>Karakoyunlu ve Akkoyunlu Dönemi Üslûpları. Karakoyunlular, Kara </a:t>
            </a:r>
            <a:r>
              <a:rPr lang="tr-TR" dirty="0" err="1"/>
              <a:t>Yûsuf</a:t>
            </a:r>
            <a:r>
              <a:rPr lang="tr-TR" dirty="0"/>
              <a:t> hükümdarlığında Horasan ve Azerbaycan dolaylarına yayılarak bir devlet kurmuş ve tezhip sanatında müstesna eserler ortaya koymuştur. Bunlar arasında dikkati çeken </a:t>
            </a:r>
            <a:r>
              <a:rPr lang="tr-TR" dirty="0" err="1"/>
              <a:t>Dîvân</a:t>
            </a:r>
            <a:r>
              <a:rPr lang="tr-TR" dirty="0"/>
              <a:t>-ı </a:t>
            </a:r>
            <a:r>
              <a:rPr lang="tr-TR" dirty="0" err="1"/>
              <a:t>Kâtibî</a:t>
            </a:r>
            <a:r>
              <a:rPr lang="tr-TR" dirty="0"/>
              <a:t> (TİEM, </a:t>
            </a:r>
            <a:r>
              <a:rPr lang="tr-TR" dirty="0" err="1"/>
              <a:t>nr</a:t>
            </a:r>
            <a:r>
              <a:rPr lang="tr-TR" dirty="0"/>
              <a:t>. 1987), </a:t>
            </a:r>
            <a:r>
              <a:rPr lang="tr-TR" dirty="0" err="1"/>
              <a:t>Pîr</a:t>
            </a:r>
            <a:r>
              <a:rPr lang="tr-TR" dirty="0"/>
              <a:t> Budak Sultan’ın hazinesi için 860 (1456) yılında hazırlanmış, kabı ve tezhibi, desen, işçilik ve renk olgunluğu ile devrinin en mükemmel eserlerinden biri olarak kabul edilmiştir. </a:t>
            </a:r>
          </a:p>
        </p:txBody>
      </p:sp>
    </p:spTree>
    <p:extLst>
      <p:ext uri="{BB962C8B-B14F-4D97-AF65-F5344CB8AC3E}">
        <p14:creationId xmlns:p14="http://schemas.microsoft.com/office/powerpoint/2010/main" val="169311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Akkoyunlu dönemi yazma eserleri içinde tezhibi, minyatürleri ve sanatlı kabıyla </a:t>
            </a:r>
            <a:r>
              <a:rPr lang="tr-TR" dirty="0" err="1"/>
              <a:t>Şâhnâme</a:t>
            </a:r>
            <a:r>
              <a:rPr lang="tr-TR" dirty="0"/>
              <a:t>-i </a:t>
            </a:r>
            <a:r>
              <a:rPr lang="tr-TR" dirty="0" err="1"/>
              <a:t>Firdevsî</a:t>
            </a:r>
            <a:r>
              <a:rPr lang="tr-TR" dirty="0"/>
              <a:t> (TİEM, </a:t>
            </a:r>
            <a:r>
              <a:rPr lang="tr-TR" dirty="0" err="1"/>
              <a:t>nr</a:t>
            </a:r>
            <a:r>
              <a:rPr lang="tr-TR" dirty="0"/>
              <a:t>. 1978) önemli bir yer tutar. Sultan Ali Mirza adına </a:t>
            </a:r>
            <a:r>
              <a:rPr lang="tr-TR" dirty="0" err="1"/>
              <a:t>Şîraz’da</a:t>
            </a:r>
            <a:r>
              <a:rPr lang="tr-TR" dirty="0"/>
              <a:t> Türkmen üslûbunda iki cilt halinde hazırlanmıştır. 1475-1500 yılları arasına tarihlenen yazma, kabı, minyatürleri ve tezhibiyle </a:t>
            </a:r>
            <a:r>
              <a:rPr lang="tr-TR" dirty="0" err="1"/>
              <a:t>Safevî</a:t>
            </a:r>
            <a:r>
              <a:rPr lang="tr-TR" dirty="0"/>
              <a:t> devri öncesi kitap sanatlarının doruk noktasını teşkil etmektedir.</a:t>
            </a:r>
          </a:p>
        </p:txBody>
      </p:sp>
    </p:spTree>
    <p:extLst>
      <p:ext uri="{BB962C8B-B14F-4D97-AF65-F5344CB8AC3E}">
        <p14:creationId xmlns:p14="http://schemas.microsoft.com/office/powerpoint/2010/main" val="347350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Osmanli</a:t>
            </a:r>
            <a:r>
              <a:rPr lang="tr-TR" dirty="0">
                <a:solidFill>
                  <a:srgbClr val="FF0000"/>
                </a:solidFill>
              </a:rPr>
              <a:t> </a:t>
            </a:r>
            <a:r>
              <a:rPr lang="tr-TR" dirty="0" err="1">
                <a:solidFill>
                  <a:srgbClr val="FF0000"/>
                </a:solidFill>
              </a:rPr>
              <a:t>dönemİ</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Osmanlı Devri Tezhip Üslûpları: Baba Nakkaş Üslûbu. Fâtih Sultan </a:t>
            </a:r>
            <a:r>
              <a:rPr lang="tr-TR" dirty="0" err="1"/>
              <a:t>Mehmed</a:t>
            </a:r>
            <a:r>
              <a:rPr lang="tr-TR" dirty="0"/>
              <a:t> devrinde hazırlanan yazma eserlerde görülen bezeme üslûbu Baba Nakkaş üslûbu diye tanınır. Bu üslûbun özellikleri iri ve ayrıntılı çizilmiş </a:t>
            </a:r>
            <a:r>
              <a:rPr lang="tr-TR" dirty="0" err="1"/>
              <a:t>hatâyî</a:t>
            </a:r>
            <a:r>
              <a:rPr lang="tr-TR" dirty="0"/>
              <a:t> motifinin yoğun kullanılması, sade ve küçük yaprakların bulunması ve desen içinde zemine serpiştirilmiş küçük bulut parçalarının yer almasıdır. İri </a:t>
            </a:r>
            <a:r>
              <a:rPr lang="tr-TR" dirty="0" err="1"/>
              <a:t>hatâyîlerin</a:t>
            </a:r>
            <a:r>
              <a:rPr lang="tr-TR" dirty="0"/>
              <a:t> kendi üstüne katlanan taç yapraklarında üç boyutlu görüntüleri bu döneme has bir özelliktir. Motifler içinde </a:t>
            </a:r>
            <a:r>
              <a:rPr lang="tr-TR" dirty="0" err="1"/>
              <a:t>yekberk</a:t>
            </a:r>
            <a:r>
              <a:rPr lang="tr-TR" dirty="0"/>
              <a:t> sıkça yer </a:t>
            </a:r>
            <a:r>
              <a:rPr lang="tr-TR" dirty="0" err="1"/>
              <a:t>alır..Desenlerde</a:t>
            </a:r>
            <a:r>
              <a:rPr lang="tr-TR" dirty="0"/>
              <a:t> </a:t>
            </a:r>
            <a:r>
              <a:rPr lang="tr-TR" dirty="0" err="1"/>
              <a:t>rûmî</a:t>
            </a:r>
            <a:r>
              <a:rPr lang="tr-TR" dirty="0"/>
              <a:t> motifi yoğun biçimde kullanılmıştır</a:t>
            </a:r>
          </a:p>
        </p:txBody>
      </p:sp>
    </p:spTree>
    <p:extLst>
      <p:ext uri="{BB962C8B-B14F-4D97-AF65-F5344CB8AC3E}">
        <p14:creationId xmlns:p14="http://schemas.microsoft.com/office/powerpoint/2010/main" val="246406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Saz Yolu. Osmanlı sanatında uzun bir dönem beğeniyle uygulanan saz yolu üslûbu, saray </a:t>
            </a:r>
            <a:r>
              <a:rPr lang="tr-TR" dirty="0" err="1"/>
              <a:t>nakkaşhânesinde</a:t>
            </a:r>
            <a:r>
              <a:rPr lang="tr-TR" dirty="0"/>
              <a:t> XVI. asrın ilk yarısında yeni bir bezeme tarzı olarak </a:t>
            </a:r>
            <a:r>
              <a:rPr lang="tr-TR" dirty="0" err="1"/>
              <a:t>Âgā</a:t>
            </a:r>
            <a:r>
              <a:rPr lang="tr-TR" dirty="0"/>
              <a:t> </a:t>
            </a:r>
            <a:r>
              <a:rPr lang="tr-TR" dirty="0" err="1"/>
              <a:t>Mîrek’in</a:t>
            </a:r>
            <a:r>
              <a:rPr lang="tr-TR" dirty="0"/>
              <a:t> öğrencisi Tebrizli </a:t>
            </a:r>
            <a:r>
              <a:rPr lang="tr-TR" dirty="0" err="1"/>
              <a:t>Şahkulu</a:t>
            </a:r>
            <a:r>
              <a:rPr lang="tr-TR" dirty="0"/>
              <a:t> tarafından ortaya çıkarılmıştır (bk. ŞAHKULU). Kara </a:t>
            </a:r>
            <a:r>
              <a:rPr lang="tr-TR" dirty="0" err="1"/>
              <a:t>Memi</a:t>
            </a:r>
            <a:r>
              <a:rPr lang="tr-TR" dirty="0"/>
              <a:t> Üslûbu. </a:t>
            </a:r>
            <a:r>
              <a:rPr lang="tr-TR" dirty="0" err="1"/>
              <a:t>Kanûnî</a:t>
            </a:r>
            <a:r>
              <a:rPr lang="tr-TR" dirty="0"/>
              <a:t> Sultan Süleyman döneminde saray </a:t>
            </a:r>
            <a:r>
              <a:rPr lang="tr-TR" dirty="0" err="1"/>
              <a:t>nakkaşhânesi</a:t>
            </a:r>
            <a:r>
              <a:rPr lang="tr-TR" dirty="0"/>
              <a:t> </a:t>
            </a:r>
            <a:r>
              <a:rPr lang="tr-TR" dirty="0" err="1"/>
              <a:t>sernakkaşı</a:t>
            </a:r>
            <a:r>
              <a:rPr lang="tr-TR" dirty="0"/>
              <a:t> olan Kara </a:t>
            </a:r>
            <a:r>
              <a:rPr lang="tr-TR" dirty="0" err="1"/>
              <a:t>Memi</a:t>
            </a:r>
            <a:r>
              <a:rPr lang="tr-TR" dirty="0"/>
              <a:t>, </a:t>
            </a:r>
            <a:r>
              <a:rPr lang="tr-TR" dirty="0" err="1"/>
              <a:t>Şahkulu’nun</a:t>
            </a:r>
            <a:r>
              <a:rPr lang="tr-TR" dirty="0"/>
              <a:t> öğrencisidir. Yarı </a:t>
            </a:r>
            <a:r>
              <a:rPr lang="tr-TR" dirty="0" err="1"/>
              <a:t>üslûplaştırılmış</a:t>
            </a:r>
            <a:r>
              <a:rPr lang="tr-TR" dirty="0"/>
              <a:t> bahçe çiçekleriyle meydana getirdiği üslûp uzun zaman sevilerek uygulanmıştır (bk. KARA MEMİ). Ali </a:t>
            </a:r>
            <a:r>
              <a:rPr lang="tr-TR" dirty="0" err="1"/>
              <a:t>Üsküdârî</a:t>
            </a:r>
            <a:r>
              <a:rPr lang="tr-TR" dirty="0"/>
              <a:t> Üslûbu. XVIII. yüzyılda yaşayan çiçek ressamı ve </a:t>
            </a:r>
            <a:r>
              <a:rPr lang="tr-TR" dirty="0" err="1"/>
              <a:t>müzehhip</a:t>
            </a:r>
            <a:r>
              <a:rPr lang="tr-TR" dirty="0"/>
              <a:t> Ali </a:t>
            </a:r>
            <a:r>
              <a:rPr lang="tr-TR" dirty="0" err="1"/>
              <a:t>Üsküdârî</a:t>
            </a:r>
            <a:r>
              <a:rPr lang="tr-TR" dirty="0"/>
              <a:t> </a:t>
            </a:r>
            <a:r>
              <a:rPr lang="tr-TR" dirty="0" err="1"/>
              <a:t>ruganî</a:t>
            </a:r>
            <a:r>
              <a:rPr lang="tr-TR" dirty="0"/>
              <a:t> tekniğinde müstesna eserler meydana getirerek bir üslûp ortaya çıkarmıştır</a:t>
            </a:r>
          </a:p>
        </p:txBody>
      </p:sp>
    </p:spTree>
    <p:extLst>
      <p:ext uri="{BB962C8B-B14F-4D97-AF65-F5344CB8AC3E}">
        <p14:creationId xmlns:p14="http://schemas.microsoft.com/office/powerpoint/2010/main" val="46461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Atâ Yolu (</a:t>
            </a:r>
            <a:r>
              <a:rPr lang="tr-TR" dirty="0" err="1"/>
              <a:t>Pesend</a:t>
            </a:r>
            <a:r>
              <a:rPr lang="tr-TR" dirty="0"/>
              <a:t> Üslûbu). </a:t>
            </a:r>
            <a:r>
              <a:rPr lang="tr-TR" dirty="0" err="1"/>
              <a:t>Hezargradî</a:t>
            </a:r>
            <a:r>
              <a:rPr lang="tr-TR" dirty="0"/>
              <a:t> </a:t>
            </a:r>
            <a:r>
              <a:rPr lang="tr-TR" dirty="0" err="1"/>
              <a:t>Ahmed</a:t>
            </a:r>
            <a:r>
              <a:rPr lang="tr-TR" dirty="0"/>
              <a:t> Atâ tarafından başlatılan çiçekli bezeme tarzıdır. XVIII ve XIX. yüzyıllarda yaşayan Atâ Efendi rokoko üslûbuna Osmanlı-Türk karakteri kazandırmıştır. Esası fırça tarama üslûbuyla tabii çiçek desenlerine dayanan bir tezhip tarzının sahibidir. Çok yoğun biçimde âdeta üst üste yerleştirilen çeşitli çiçekler, zemin ve saplar görülmeyecek haldedir. Canlı ve zengin renklerle işlenen ve </a:t>
            </a:r>
            <a:r>
              <a:rPr lang="tr-TR" dirty="0" err="1"/>
              <a:t>pesend</a:t>
            </a:r>
            <a:r>
              <a:rPr lang="tr-TR" dirty="0"/>
              <a:t> tarzı da denilen bu üslûp son derece dikkat ve sabır isteyen bir çalışmayla yürütüldüğünden bu üslûpta fazla eser verilememiştir. Atâ Efendi’nin 1252 (1836) tarihli </a:t>
            </a:r>
            <a:r>
              <a:rPr lang="tr-TR" dirty="0" err="1"/>
              <a:t>mushaftaki</a:t>
            </a:r>
            <a:r>
              <a:rPr lang="tr-TR" dirty="0"/>
              <a:t> imzasından (İÜ </a:t>
            </a:r>
            <a:r>
              <a:rPr lang="tr-TR" dirty="0" err="1"/>
              <a:t>Ktp</a:t>
            </a:r>
            <a:r>
              <a:rPr lang="tr-TR" dirty="0"/>
              <a:t>., AY, </a:t>
            </a:r>
            <a:r>
              <a:rPr lang="tr-TR" dirty="0" err="1"/>
              <a:t>nr</a:t>
            </a:r>
            <a:r>
              <a:rPr lang="tr-TR" dirty="0"/>
              <a:t>. 57) onun II. </a:t>
            </a:r>
            <a:r>
              <a:rPr lang="tr-TR" dirty="0" err="1"/>
              <a:t>Mahmud</a:t>
            </a:r>
            <a:r>
              <a:rPr lang="tr-TR" dirty="0"/>
              <a:t> devrinde saray </a:t>
            </a:r>
            <a:r>
              <a:rPr lang="tr-TR" dirty="0" err="1"/>
              <a:t>sermücellidi</a:t>
            </a:r>
            <a:r>
              <a:rPr lang="tr-TR" dirty="0"/>
              <a:t> olduğu anlaşılmaktadır.</a:t>
            </a:r>
          </a:p>
        </p:txBody>
      </p:sp>
    </p:spTree>
    <p:extLst>
      <p:ext uri="{BB962C8B-B14F-4D97-AF65-F5344CB8AC3E}">
        <p14:creationId xmlns:p14="http://schemas.microsoft.com/office/powerpoint/2010/main" val="252154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268760"/>
            <a:ext cx="7272808" cy="4248472"/>
          </a:xfrm>
          <a:prstGeom prst="rect">
            <a:avLst/>
          </a:prstGeom>
        </p:spPr>
      </p:pic>
    </p:spTree>
    <p:extLst>
      <p:ext uri="{BB962C8B-B14F-4D97-AF65-F5344CB8AC3E}">
        <p14:creationId xmlns:p14="http://schemas.microsoft.com/office/powerpoint/2010/main" val="1861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054868"/>
            <a:ext cx="7200800" cy="4678387"/>
          </a:xfrm>
          <a:prstGeom prst="rect">
            <a:avLst/>
          </a:prstGeom>
        </p:spPr>
      </p:pic>
    </p:spTree>
    <p:extLst>
      <p:ext uri="{BB962C8B-B14F-4D97-AF65-F5344CB8AC3E}">
        <p14:creationId xmlns:p14="http://schemas.microsoft.com/office/powerpoint/2010/main" val="27522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Tezhİp</a:t>
            </a:r>
            <a:r>
              <a:rPr lang="tr-TR" dirty="0">
                <a:solidFill>
                  <a:srgbClr val="FF0000"/>
                </a:solidFill>
              </a:rPr>
              <a:t> nedir?</a:t>
            </a:r>
          </a:p>
        </p:txBody>
      </p:sp>
      <p:sp>
        <p:nvSpPr>
          <p:cNvPr id="3" name="İçerik Yer Tutucusu 2"/>
          <p:cNvSpPr>
            <a:spLocks noGrp="1"/>
          </p:cNvSpPr>
          <p:nvPr>
            <p:ph idx="1"/>
          </p:nvPr>
        </p:nvSpPr>
        <p:spPr/>
        <p:txBody>
          <a:bodyPr>
            <a:normAutofit/>
          </a:bodyPr>
          <a:lstStyle/>
          <a:p>
            <a:endParaRPr lang="tr-TR" dirty="0"/>
          </a:p>
          <a:p>
            <a:r>
              <a:rPr lang="tr-TR" dirty="0"/>
              <a:t>Yazma kitap, levha ve </a:t>
            </a:r>
            <a:r>
              <a:rPr lang="tr-TR" dirty="0" err="1"/>
              <a:t>murakka‘ların</a:t>
            </a:r>
            <a:r>
              <a:rPr lang="tr-TR" dirty="0"/>
              <a:t> bezenmesinde ezilmiş varak altın ve çeşitli renklerin kullanılmasıyla uygulanan süsleme sanatı.</a:t>
            </a:r>
          </a:p>
          <a:p>
            <a:r>
              <a:rPr lang="tr-TR" dirty="0"/>
              <a:t>Sözlükte “</a:t>
            </a:r>
            <a:r>
              <a:rPr lang="tr-TR" dirty="0" err="1"/>
              <a:t>altınlamak</a:t>
            </a:r>
            <a:r>
              <a:rPr lang="tr-TR" dirty="0"/>
              <a:t>” anlamına gelen </a:t>
            </a:r>
            <a:r>
              <a:rPr lang="tr-TR" dirty="0" err="1"/>
              <a:t>tezhîb</a:t>
            </a:r>
            <a:r>
              <a:rPr lang="tr-TR" dirty="0"/>
              <a:t> kitap sanatlarının önemli bir dalıdır. Bu sanatla uğraşanlara </a:t>
            </a:r>
            <a:r>
              <a:rPr lang="tr-TR" dirty="0" err="1"/>
              <a:t>müzehhib</a:t>
            </a:r>
            <a:r>
              <a:rPr lang="tr-TR" dirty="0"/>
              <a:t> adı verilir. </a:t>
            </a:r>
          </a:p>
          <a:p>
            <a:r>
              <a:rPr lang="tr-TR" dirty="0"/>
              <a:t>Tezyinî sanatların temelinde deseni oluşturan motifler yer alır. </a:t>
            </a:r>
          </a:p>
        </p:txBody>
      </p:sp>
    </p:spTree>
    <p:extLst>
      <p:ext uri="{BB962C8B-B14F-4D97-AF65-F5344CB8AC3E}">
        <p14:creationId xmlns:p14="http://schemas.microsoft.com/office/powerpoint/2010/main" val="101518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a:t>İlhanlı ve </a:t>
            </a:r>
            <a:r>
              <a:rPr lang="tr-TR" dirty="0" err="1"/>
              <a:t>Memlükler</a:t>
            </a:r>
            <a:r>
              <a:rPr lang="tr-TR" dirty="0"/>
              <a:t> Devri Tezhip Üslûbu. XIV. yüzyılın ilk yarısında tezhip sanatında İlhanlılar, XIV. yüzyıl boyunca da </a:t>
            </a:r>
            <a:r>
              <a:rPr lang="tr-TR" dirty="0" err="1"/>
              <a:t>Memlükler</a:t>
            </a:r>
            <a:r>
              <a:rPr lang="tr-TR" dirty="0"/>
              <a:t> hâkim olmuştur. </a:t>
            </a:r>
            <a:r>
              <a:rPr lang="tr-TR" dirty="0" err="1"/>
              <a:t>Nakkaşhânelerde</a:t>
            </a:r>
            <a:r>
              <a:rPr lang="tr-TR" dirty="0"/>
              <a:t> hazırlanan büyük boy yazma eserlerde o dönemin kitap sanatlarının olgun örnekleri görülmektedir. XIV. yüzyılın başında Bağdat’ta hüküm süren İlhanlı Sultanı </a:t>
            </a:r>
            <a:r>
              <a:rPr lang="tr-TR" dirty="0" err="1"/>
              <a:t>Olcaytu’nun</a:t>
            </a:r>
            <a:r>
              <a:rPr lang="tr-TR" dirty="0"/>
              <a:t> himayesinde çalışan Muhammed b. Aybek b. Abdullah adlı sanatkâr tarafından bezenen </a:t>
            </a:r>
            <a:r>
              <a:rPr lang="tr-TR" dirty="0" err="1"/>
              <a:t>mushaf</a:t>
            </a:r>
            <a:r>
              <a:rPr lang="tr-TR" dirty="0"/>
              <a:t> İlhanlı tezhip üslûbunun özelliklerini taşımaktadır. Kıvrak ve temiz bir işçilikle hazırlanmış olan </a:t>
            </a:r>
            <a:r>
              <a:rPr lang="tr-TR" dirty="0" err="1"/>
              <a:t>mushafın</a:t>
            </a:r>
            <a:r>
              <a:rPr lang="tr-TR" dirty="0"/>
              <a:t> bilhassa zengin ve birbirinden farklı geometrik desenlerin uygulandığı dikdörtgen çift </a:t>
            </a:r>
            <a:r>
              <a:rPr lang="tr-TR" dirty="0" err="1"/>
              <a:t>zahriye</a:t>
            </a:r>
            <a:r>
              <a:rPr lang="tr-TR" dirty="0"/>
              <a:t> sayfaları eşine az rastlanır güzelliktedir. XIV. yüzyılda </a:t>
            </a:r>
            <a:r>
              <a:rPr lang="tr-TR" dirty="0" err="1"/>
              <a:t>Memlük</a:t>
            </a:r>
            <a:r>
              <a:rPr lang="tr-TR" dirty="0"/>
              <a:t> devri </a:t>
            </a:r>
            <a:r>
              <a:rPr lang="tr-TR" dirty="0" err="1"/>
              <a:t>müzehhipleri</a:t>
            </a:r>
            <a:r>
              <a:rPr lang="tr-TR" dirty="0"/>
              <a:t> arasında Sandal lakaplı </a:t>
            </a:r>
            <a:r>
              <a:rPr lang="tr-TR" dirty="0" err="1"/>
              <a:t>Ebû</a:t>
            </a:r>
            <a:r>
              <a:rPr lang="tr-TR" dirty="0"/>
              <a:t> Bekir, Muhammed b. </a:t>
            </a:r>
            <a:r>
              <a:rPr lang="tr-TR" dirty="0" err="1"/>
              <a:t>Mübâdir</a:t>
            </a:r>
            <a:r>
              <a:rPr lang="tr-TR" dirty="0"/>
              <a:t>, Aydoğdu b. Abdullah el-</a:t>
            </a:r>
            <a:r>
              <a:rPr lang="tr-TR" dirty="0" err="1"/>
              <a:t>Bedrî</a:t>
            </a:r>
            <a:r>
              <a:rPr lang="tr-TR" dirty="0"/>
              <a:t> ve </a:t>
            </a:r>
            <a:r>
              <a:rPr lang="tr-TR" dirty="0" err="1"/>
              <a:t>İbrâhim</a:t>
            </a:r>
            <a:r>
              <a:rPr lang="tr-TR" dirty="0"/>
              <a:t> el-</a:t>
            </a:r>
            <a:r>
              <a:rPr lang="tr-TR" dirty="0" err="1"/>
              <a:t>Âmidî</a:t>
            </a:r>
            <a:r>
              <a:rPr lang="tr-TR" dirty="0"/>
              <a:t> öne çıkan isimlerdir. </a:t>
            </a:r>
          </a:p>
        </p:txBody>
      </p:sp>
    </p:spTree>
    <p:extLst>
      <p:ext uri="{BB962C8B-B14F-4D97-AF65-F5344CB8AC3E}">
        <p14:creationId xmlns:p14="http://schemas.microsoft.com/office/powerpoint/2010/main" val="170435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err="1"/>
              <a:t>Safevîler</a:t>
            </a:r>
            <a:r>
              <a:rPr lang="tr-TR" dirty="0"/>
              <a:t> Dönemi Tezhip Üslûbu. </a:t>
            </a:r>
            <a:r>
              <a:rPr lang="tr-TR" dirty="0" err="1"/>
              <a:t>Safevî</a:t>
            </a:r>
            <a:r>
              <a:rPr lang="tr-TR" dirty="0"/>
              <a:t> döneminin önemli sanat merkezleri olan </a:t>
            </a:r>
            <a:r>
              <a:rPr lang="tr-TR" dirty="0" err="1"/>
              <a:t>Şîraz</a:t>
            </a:r>
            <a:r>
              <a:rPr lang="tr-TR" dirty="0"/>
              <a:t>, Tebriz, </a:t>
            </a:r>
            <a:r>
              <a:rPr lang="tr-TR" dirty="0" err="1"/>
              <a:t>Kazvin</a:t>
            </a:r>
            <a:r>
              <a:rPr lang="tr-TR" dirty="0"/>
              <a:t> ve İsfahan gibi şehirlerinde toplanan sanatkârlar </a:t>
            </a:r>
            <a:r>
              <a:rPr lang="tr-TR" dirty="0" err="1"/>
              <a:t>nakkaşhânelerde</a:t>
            </a:r>
            <a:r>
              <a:rPr lang="tr-TR" dirty="0"/>
              <a:t> günümüze ulaşan eserler meydana getirmiştir. Eski İran kültürünün etkisi altında kalan ve bir kısmı Türkmen asıllı olan bu sanatkârlar minyatür sanatında daha çok yoğunlaşmıştır. Özellikle XVI. yüzyılın ikinci yarısında hazırlanan </a:t>
            </a:r>
            <a:r>
              <a:rPr lang="tr-TR" dirty="0" err="1"/>
              <a:t>Safevî</a:t>
            </a:r>
            <a:r>
              <a:rPr lang="tr-TR" dirty="0"/>
              <a:t> kökenli minyatürlü yazmaların büyük bölümü Osmanlı saray hazinesine hediye olarak gönderilmiştir. Bunlardan biri Abdullah-ı </a:t>
            </a:r>
            <a:r>
              <a:rPr lang="tr-TR" dirty="0" err="1"/>
              <a:t>Şîrâzî’nin</a:t>
            </a:r>
            <a:r>
              <a:rPr lang="tr-TR" dirty="0"/>
              <a:t> </a:t>
            </a:r>
            <a:r>
              <a:rPr lang="tr-TR" dirty="0" err="1"/>
              <a:t>Dîvân</a:t>
            </a:r>
            <a:r>
              <a:rPr lang="tr-TR" dirty="0"/>
              <a:t>-ı </a:t>
            </a:r>
            <a:r>
              <a:rPr lang="tr-TR" dirty="0" err="1"/>
              <a:t>Ĥâfıž’ıdır</a:t>
            </a:r>
            <a:r>
              <a:rPr lang="tr-TR" dirty="0"/>
              <a:t> (TSMK, Hazine, </a:t>
            </a:r>
            <a:r>
              <a:rPr lang="tr-TR" dirty="0" err="1"/>
              <a:t>nr</a:t>
            </a:r>
            <a:r>
              <a:rPr lang="tr-TR" dirty="0"/>
              <a:t>. 986). Abdullah-ı </a:t>
            </a:r>
            <a:r>
              <a:rPr lang="tr-TR" dirty="0" err="1"/>
              <a:t>Şîrâzî</a:t>
            </a:r>
            <a:r>
              <a:rPr lang="tr-TR" dirty="0"/>
              <a:t>, </a:t>
            </a:r>
            <a:r>
              <a:rPr lang="tr-TR" dirty="0" err="1"/>
              <a:t>İbrâhim</a:t>
            </a:r>
            <a:r>
              <a:rPr lang="tr-TR" dirty="0"/>
              <a:t> Mirza’nın himayesinde </a:t>
            </a:r>
            <a:r>
              <a:rPr lang="tr-TR" dirty="0" err="1"/>
              <a:t>kitaphanede</a:t>
            </a:r>
            <a:r>
              <a:rPr lang="tr-TR" dirty="0"/>
              <a:t> eser veren meşhur bir </a:t>
            </a:r>
            <a:r>
              <a:rPr lang="tr-TR" dirty="0" err="1"/>
              <a:t>müzehhip</a:t>
            </a:r>
            <a:r>
              <a:rPr lang="tr-TR" dirty="0"/>
              <a:t> ve </a:t>
            </a:r>
            <a:r>
              <a:rPr lang="tr-TR" dirty="0" err="1"/>
              <a:t>musavvirdir</a:t>
            </a:r>
            <a:r>
              <a:rPr lang="tr-TR" dirty="0"/>
              <a:t>. </a:t>
            </a:r>
          </a:p>
        </p:txBody>
      </p:sp>
    </p:spTree>
    <p:extLst>
      <p:ext uri="{BB962C8B-B14F-4D97-AF65-F5344CB8AC3E}">
        <p14:creationId xmlns:p14="http://schemas.microsoft.com/office/powerpoint/2010/main" val="4011803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XIX. yüzyılın sonlarından itibaren </a:t>
            </a:r>
            <a:r>
              <a:rPr lang="tr-TR" dirty="0" err="1"/>
              <a:t>Sanâyi</a:t>
            </a:r>
            <a:r>
              <a:rPr lang="tr-TR" dirty="0"/>
              <a:t>-i </a:t>
            </a:r>
            <a:r>
              <a:rPr lang="tr-TR" dirty="0" err="1"/>
              <a:t>Nefîse</a:t>
            </a:r>
            <a:r>
              <a:rPr lang="tr-TR" dirty="0"/>
              <a:t> Mektebi’ne tezhip dersi konmuşsa da bu sanatın müstakil bir mektep çatısı altında öğretilmesi ilk defa 20 Mayıs 1915’te Bâbıâli’de açılan </a:t>
            </a:r>
            <a:r>
              <a:rPr lang="tr-TR" dirty="0" err="1"/>
              <a:t>Medresetü’l-hattâtîn’de</a:t>
            </a:r>
            <a:r>
              <a:rPr lang="tr-TR" dirty="0"/>
              <a:t> başlamış ve 1936’ya kadar devam etmiştir. Aynı yıl bu mektep Devlet Güzel Sanatlar Akademisi’ne bağlanmış ve Türk Tezyinî Sanatlar Şubesi adı altında 1960’ların sonuna kadar yürütülmüştür. Talebesi bulunmadığı gerekçesiyle kapatılan bölümün eğitim programlarında yer alan sanat dalları 1980’den sonra bir kısım Güzel Sanatlar fakültelerinin Geleneksel Türk Sanatları Bölümü’nde yer almıştır.</a:t>
            </a:r>
          </a:p>
        </p:txBody>
      </p:sp>
    </p:spTree>
    <p:extLst>
      <p:ext uri="{BB962C8B-B14F-4D97-AF65-F5344CB8AC3E}">
        <p14:creationId xmlns:p14="http://schemas.microsoft.com/office/powerpoint/2010/main" val="287094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525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8677"/>
            <a:ext cx="9324528" cy="7920160"/>
          </a:xfrm>
          <a:prstGeom prst="rect">
            <a:avLst/>
          </a:prstGeom>
        </p:spPr>
      </p:pic>
    </p:spTree>
    <p:extLst>
      <p:ext uri="{BB962C8B-B14F-4D97-AF65-F5344CB8AC3E}">
        <p14:creationId xmlns:p14="http://schemas.microsoft.com/office/powerpoint/2010/main" val="230633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Tezhipte kullanılan motifler diğer süsleme sanatlarında görülen motiflerden daha küçük ve sadedir. </a:t>
            </a:r>
            <a:r>
              <a:rPr lang="tr-TR" dirty="0" err="1"/>
              <a:t>Müzehhip</a:t>
            </a:r>
            <a:r>
              <a:rPr lang="tr-TR" dirty="0"/>
              <a:t> motifini tasarlarken seçtiği modelin ana çizgilerini ve bu çizgilerin belirlediği deseni koruyarak onu tahayyül ettiği şekilde çizer. Böylece modelin gerçek görünüşü, sanatkârın tasavvur derinliği içinde yeni bir yorumla biçimlenerek motif özelliği kazanır.</a:t>
            </a:r>
          </a:p>
        </p:txBody>
      </p:sp>
    </p:spTree>
    <p:extLst>
      <p:ext uri="{BB962C8B-B14F-4D97-AF65-F5344CB8AC3E}">
        <p14:creationId xmlns:p14="http://schemas.microsoft.com/office/powerpoint/2010/main" val="343529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a:t>Bu anlayışla yapılan çizimlere “</a:t>
            </a:r>
            <a:r>
              <a:rPr lang="tr-TR" dirty="0" err="1"/>
              <a:t>üslûplaştırma</a:t>
            </a:r>
            <a:r>
              <a:rPr lang="tr-TR" dirty="0"/>
              <a:t>, üslûba çekme, stilize etme” adı verilir. Doğadaki görünümleri üslûba çekilerek çizilen bitki kaynaklı motiflere “</a:t>
            </a:r>
            <a:r>
              <a:rPr lang="tr-TR" dirty="0" err="1"/>
              <a:t>hatâyî</a:t>
            </a:r>
            <a:r>
              <a:rPr lang="tr-TR" dirty="0"/>
              <a:t> grubu” denir. Tezhip sanatında kullanılan bu motifler çıkış kaynağını koruyacak kadar sade ve küçük boyutta üslûba çekilmiştir. Yaprak motifi, çiçeklerin kuş bakışı görünüşünün </a:t>
            </a:r>
            <a:r>
              <a:rPr lang="tr-TR" dirty="0" err="1"/>
              <a:t>üslûplaştırılmasıyla</a:t>
            </a:r>
            <a:r>
              <a:rPr lang="tr-TR" dirty="0"/>
              <a:t> çizilen </a:t>
            </a:r>
            <a:r>
              <a:rPr lang="tr-TR" dirty="0" err="1"/>
              <a:t>penç</a:t>
            </a:r>
            <a:r>
              <a:rPr lang="tr-TR" dirty="0"/>
              <a:t>, az gelişmiş ve gelişmiş çiçeklerin dikine kesitinin üslûba çekilmesiyle elde edilen </a:t>
            </a:r>
            <a:r>
              <a:rPr lang="tr-TR" dirty="0" err="1"/>
              <a:t>goncagül</a:t>
            </a:r>
            <a:r>
              <a:rPr lang="tr-TR" dirty="0"/>
              <a:t> ve </a:t>
            </a:r>
            <a:r>
              <a:rPr lang="tr-TR" dirty="0" err="1"/>
              <a:t>hatâyî</a:t>
            </a:r>
            <a:r>
              <a:rPr lang="tr-TR" dirty="0"/>
              <a:t> bu gruptandır. </a:t>
            </a:r>
          </a:p>
        </p:txBody>
      </p:sp>
    </p:spTree>
    <p:extLst>
      <p:ext uri="{BB962C8B-B14F-4D97-AF65-F5344CB8AC3E}">
        <p14:creationId xmlns:p14="http://schemas.microsoft.com/office/powerpoint/2010/main" val="188610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Tezhipte bitki çıkışlı motiflerin bir kısmı çiçeklerin dış görünüşlerinin kısmen üslûba çekilmesiyle ortaya çıkmıştır. Bu motifler </a:t>
            </a:r>
            <a:r>
              <a:rPr lang="tr-TR" dirty="0" err="1"/>
              <a:t>hatâyî</a:t>
            </a:r>
            <a:r>
              <a:rPr lang="tr-TR" dirty="0"/>
              <a:t> grubuna göre daha az stilize edildiğinden karanfil, lâle, gül, siklamen ve menekşe olduğu gibi adını korumuştur. XVI. yüzyılın ortalarında </a:t>
            </a:r>
            <a:r>
              <a:rPr lang="tr-TR" dirty="0" err="1"/>
              <a:t>Şahkulu’nun</a:t>
            </a:r>
            <a:r>
              <a:rPr lang="tr-TR" dirty="0"/>
              <a:t> talebesi ve dönemin </a:t>
            </a:r>
            <a:r>
              <a:rPr lang="tr-TR" dirty="0" err="1"/>
              <a:t>sernakkaşı</a:t>
            </a:r>
            <a:r>
              <a:rPr lang="tr-TR" dirty="0"/>
              <a:t> </a:t>
            </a:r>
            <a:r>
              <a:rPr lang="tr-TR" dirty="0" err="1"/>
              <a:t>müzehhip</a:t>
            </a:r>
            <a:r>
              <a:rPr lang="tr-TR" dirty="0"/>
              <a:t> Kara </a:t>
            </a:r>
            <a:r>
              <a:rPr lang="tr-TR" dirty="0" err="1"/>
              <a:t>Memi</a:t>
            </a:r>
            <a:r>
              <a:rPr lang="tr-TR" dirty="0"/>
              <a:t>, bu motifleri dalında yaprağı ile tezhip desenlerine sokarak kendi ismiyle anılan yeni bir üslûbu başlatmıştır.</a:t>
            </a:r>
          </a:p>
        </p:txBody>
      </p:sp>
    </p:spTree>
    <p:extLst>
      <p:ext uri="{BB962C8B-B14F-4D97-AF65-F5344CB8AC3E}">
        <p14:creationId xmlns:p14="http://schemas.microsoft.com/office/powerpoint/2010/main" val="363012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Kısmen </a:t>
            </a:r>
            <a:r>
              <a:rPr lang="tr-TR" dirty="0" err="1"/>
              <a:t>üslûplaşmış</a:t>
            </a:r>
            <a:r>
              <a:rPr lang="tr-TR" dirty="0"/>
              <a:t> serviler, bahar açmış veya meyve vermiş ağaçlar da XVI. yüzyıl Kara </a:t>
            </a:r>
            <a:r>
              <a:rPr lang="tr-TR" dirty="0" err="1"/>
              <a:t>Memi</a:t>
            </a:r>
            <a:r>
              <a:rPr lang="tr-TR" dirty="0"/>
              <a:t> üslûbunun devamıdır. XVIII. yüzyılın ilk çeyreğinden itibaren motif özelliğini kaybetmeye başlayan çiçekler daha ziyade minyatür özelliği kazanarak </a:t>
            </a:r>
            <a:r>
              <a:rPr lang="tr-TR" dirty="0" err="1"/>
              <a:t>şükûfe</a:t>
            </a:r>
            <a:r>
              <a:rPr lang="tr-TR" dirty="0"/>
              <a:t> adıyla Türk tezyinî sanatlarında çok yaygın biçimde kullanılmıştır .</a:t>
            </a:r>
          </a:p>
        </p:txBody>
      </p:sp>
    </p:spTree>
    <p:extLst>
      <p:ext uri="{BB962C8B-B14F-4D97-AF65-F5344CB8AC3E}">
        <p14:creationId xmlns:p14="http://schemas.microsoft.com/office/powerpoint/2010/main" val="232967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Tezhİp</a:t>
            </a:r>
            <a:r>
              <a:rPr lang="tr-TR" dirty="0">
                <a:solidFill>
                  <a:srgbClr val="FF0000"/>
                </a:solidFill>
              </a:rPr>
              <a:t> </a:t>
            </a:r>
            <a:r>
              <a:rPr lang="tr-TR" dirty="0" err="1">
                <a:solidFill>
                  <a:srgbClr val="FF0000"/>
                </a:solidFill>
              </a:rPr>
              <a:t>tarİhİ</a:t>
            </a:r>
            <a:endParaRPr lang="tr-TR" dirty="0">
              <a:solidFill>
                <a:srgbClr val="FF0000"/>
              </a:solidFill>
            </a:endParaRPr>
          </a:p>
        </p:txBody>
      </p:sp>
      <p:sp>
        <p:nvSpPr>
          <p:cNvPr id="3" name="İçerik Yer Tutucusu 2"/>
          <p:cNvSpPr>
            <a:spLocks noGrp="1"/>
          </p:cNvSpPr>
          <p:nvPr>
            <p:ph idx="1"/>
          </p:nvPr>
        </p:nvSpPr>
        <p:spPr/>
        <p:txBody>
          <a:bodyPr/>
          <a:lstStyle/>
          <a:p>
            <a:r>
              <a:rPr lang="tr-TR" dirty="0"/>
              <a:t>Tezhip sanatı Orta Asya’da Uygur </a:t>
            </a:r>
            <a:r>
              <a:rPr lang="tr-TR" dirty="0" err="1"/>
              <a:t>Türkleri’yle</a:t>
            </a:r>
            <a:r>
              <a:rPr lang="tr-TR" dirty="0"/>
              <a:t> ortaya çıkmış ve gelişme göstermiştir. </a:t>
            </a:r>
            <a:r>
              <a:rPr lang="tr-TR" dirty="0" err="1"/>
              <a:t>Selçuklular’la</a:t>
            </a:r>
            <a:r>
              <a:rPr lang="tr-TR" dirty="0"/>
              <a:t> İran üzerinden Anadolu’ya ulaşan ve burada daha önce yaşamış medeniyetlerin kalıntılarını bulan tezhip sanatı, onu uygulayan sanatkârların bu etkileri kendi millî zevklerine dönüştürmesiyle gelişmesini sürdürmüştür. </a:t>
            </a:r>
          </a:p>
        </p:txBody>
      </p:sp>
    </p:spTree>
    <p:extLst>
      <p:ext uri="{BB962C8B-B14F-4D97-AF65-F5344CB8AC3E}">
        <p14:creationId xmlns:p14="http://schemas.microsoft.com/office/powerpoint/2010/main" val="393569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gelişme ve üslûpların doğuşunda Uzakdoğu ve İran’dan çeşitli aralıklarla gelen tesirler, </a:t>
            </a:r>
            <a:r>
              <a:rPr lang="tr-TR" dirty="0" err="1"/>
              <a:t>Memlük</a:t>
            </a:r>
            <a:r>
              <a:rPr lang="tr-TR" dirty="0"/>
              <a:t> sanatı izleri, Anadolu </a:t>
            </a:r>
            <a:r>
              <a:rPr lang="tr-TR" dirty="0" err="1"/>
              <a:t>Beylikleri’nden</a:t>
            </a:r>
            <a:r>
              <a:rPr lang="tr-TR" dirty="0"/>
              <a:t> kalan miras, fethedilen topraklardan gelen yeni zevklerin birleşimiyle XVI. yüzyılda en üst seviyeye ulaşmıştır.</a:t>
            </a:r>
          </a:p>
        </p:txBody>
      </p:sp>
    </p:spTree>
    <p:extLst>
      <p:ext uri="{BB962C8B-B14F-4D97-AF65-F5344CB8AC3E}">
        <p14:creationId xmlns:p14="http://schemas.microsoft.com/office/powerpoint/2010/main" val="260714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tİmurlar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Timurlular Devri Tezhip Üslûbu. Timurlular devri tezhip sanatının desen ve işçilik bakımından en yüksek seviyede eserlerin görüldüğü bir dönemdir. Kendileri de sanatkâr olan Timurlu hükümdarları saray bünyesinde kütüphane ve nakkaş-</a:t>
            </a:r>
            <a:r>
              <a:rPr lang="tr-TR" dirty="0" err="1"/>
              <a:t>hâne</a:t>
            </a:r>
            <a:r>
              <a:rPr lang="tr-TR" dirty="0"/>
              <a:t> kurarak İslâm kitap sanatlarının gelişmesine imkân sağlamıştır. </a:t>
            </a:r>
            <a:r>
              <a:rPr lang="tr-TR" dirty="0" err="1"/>
              <a:t>Herat’ta</a:t>
            </a:r>
            <a:r>
              <a:rPr lang="tr-TR" dirty="0"/>
              <a:t> sarayın destek ve himayesiyle hat, tezhip, minyatür ve cilt sanatlarının en görkemli eserleri ortaya çıkmış, yeni üslûplar </a:t>
            </a:r>
            <a:r>
              <a:rPr lang="tr-TR" dirty="0" err="1"/>
              <a:t>oluşmuşturBu</a:t>
            </a:r>
            <a:r>
              <a:rPr lang="tr-TR" dirty="0"/>
              <a:t> üslûbun önde gelen sanatkârı </a:t>
            </a:r>
            <a:r>
              <a:rPr lang="tr-TR" dirty="0" err="1"/>
              <a:t>müzehhip</a:t>
            </a:r>
            <a:r>
              <a:rPr lang="tr-TR" dirty="0"/>
              <a:t> ve </a:t>
            </a:r>
            <a:r>
              <a:rPr lang="tr-TR" dirty="0" err="1"/>
              <a:t>musavvir</a:t>
            </a:r>
            <a:r>
              <a:rPr lang="tr-TR" dirty="0"/>
              <a:t> Hâce Ali </a:t>
            </a:r>
            <a:r>
              <a:rPr lang="tr-TR" dirty="0" err="1"/>
              <a:t>Tebrîzî’dir</a:t>
            </a:r>
            <a:r>
              <a:rPr lang="tr-TR" dirty="0"/>
              <a:t>. </a:t>
            </a:r>
          </a:p>
        </p:txBody>
      </p:sp>
    </p:spTree>
    <p:extLst>
      <p:ext uri="{BB962C8B-B14F-4D97-AF65-F5344CB8AC3E}">
        <p14:creationId xmlns:p14="http://schemas.microsoft.com/office/powerpoint/2010/main" val="573889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105</TotalTime>
  <Words>1396</Words>
  <Application>Microsoft Office PowerPoint</Application>
  <PresentationFormat>Ekran Gösterisi (4:3)</PresentationFormat>
  <Paragraphs>29</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Garamond</vt:lpstr>
      <vt:lpstr>Wingdings</vt:lpstr>
      <vt:lpstr>Moda Tasarımı</vt:lpstr>
      <vt:lpstr>TEZHİP SANATININ TARİHİ GELİŞİMİ</vt:lpstr>
      <vt:lpstr>Tezhİp nedir?</vt:lpstr>
      <vt:lpstr>PowerPoint Sunusu</vt:lpstr>
      <vt:lpstr>PowerPoint Sunusu</vt:lpstr>
      <vt:lpstr>PowerPoint Sunusu</vt:lpstr>
      <vt:lpstr>PowerPoint Sunusu</vt:lpstr>
      <vt:lpstr>Tezhİp tarİhİ</vt:lpstr>
      <vt:lpstr>PowerPoint Sunusu</vt:lpstr>
      <vt:lpstr>tİmurlar</vt:lpstr>
      <vt:lpstr>PowerPoint Sunusu</vt:lpstr>
      <vt:lpstr>Selçuklular ve beylİkler dönemİ</vt:lpstr>
      <vt:lpstr>PowerPoint Sunusu</vt:lpstr>
      <vt:lpstr>Karakoyunlu ve akkoyunlu dönemi</vt:lpstr>
      <vt:lpstr>PowerPoint Sunusu</vt:lpstr>
      <vt:lpstr>Osmanli dönemİ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TEZHİP SANATININ TARİHİ GELİŞİMİ</dc:title>
  <dc:creator>http://www.nedir.org</dc:creator>
  <cp:lastModifiedBy>mehmet genç</cp:lastModifiedBy>
  <cp:revision>12</cp:revision>
  <dcterms:created xsi:type="dcterms:W3CDTF">2014-04-27T14:18:52Z</dcterms:created>
  <dcterms:modified xsi:type="dcterms:W3CDTF">2019-07-08T08:05:25Z</dcterms:modified>
</cp:coreProperties>
</file>