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0"/>
  </p:notesMasterIdLst>
  <p:handoutMasterIdLst>
    <p:handoutMasterId r:id="rId21"/>
  </p:handoutMasterIdLst>
  <p:sldIdLst>
    <p:sldId id="256" r:id="rId2"/>
    <p:sldId id="266" r:id="rId3"/>
    <p:sldId id="26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84" r:id="rId18"/>
    <p:sldId id="283" r:id="rId19"/>
  </p:sldIdLst>
  <p:sldSz cx="11704638" cy="658336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BE7CD"/>
    <a:srgbClr val="663300"/>
    <a:srgbClr val="FF33CC"/>
    <a:srgbClr val="CC0000"/>
    <a:srgbClr val="FF3300"/>
    <a:srgbClr val="083D7F"/>
    <a:srgbClr val="F7DAA7"/>
    <a:srgbClr val="FF6600"/>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7" autoAdjust="0"/>
    <p:restoredTop sz="94643" autoAdjust="0"/>
  </p:normalViewPr>
  <p:slideViewPr>
    <p:cSldViewPr snapToGrid="0" snapToObjects="1">
      <p:cViewPr varScale="1">
        <p:scale>
          <a:sx n="88" d="100"/>
          <a:sy n="88" d="100"/>
        </p:scale>
        <p:origin x="852" y="90"/>
      </p:cViewPr>
      <p:guideLst>
        <p:guide orient="horz" pos="2074"/>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13AEEF-B862-9740-8273-9BB02300698C}" type="datetimeFigureOut">
              <a:rPr lang="en-US" smtClean="0"/>
              <a:pPr/>
              <a:t>11/26/2018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0A434-687A-9D4F-9E3F-E1EA622E2844}" type="slidenum">
              <a:rPr lang="en-US" smtClean="0"/>
              <a:pPr/>
              <a:t>‹#›</a:t>
            </a:fld>
            <a:endParaRPr lang="en-US" dirty="0"/>
          </a:p>
        </p:txBody>
      </p:sp>
    </p:spTree>
    <p:extLst>
      <p:ext uri="{BB962C8B-B14F-4D97-AF65-F5344CB8AC3E}">
        <p14:creationId xmlns:p14="http://schemas.microsoft.com/office/powerpoint/2010/main" val="3249902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D761D-3C33-4D40-B069-A8D67A84C167}" type="datetimeFigureOut">
              <a:rPr lang="en-US" smtClean="0"/>
              <a:pPr/>
              <a:t>11/26/2018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8A099-66A5-D545-B149-BC4AE8BAEBA2}" type="slidenum">
              <a:rPr lang="en-US" smtClean="0"/>
              <a:pPr/>
              <a:t>‹#›</a:t>
            </a:fld>
            <a:endParaRPr lang="en-US" dirty="0"/>
          </a:p>
        </p:txBody>
      </p:sp>
    </p:spTree>
    <p:extLst>
      <p:ext uri="{BB962C8B-B14F-4D97-AF65-F5344CB8AC3E}">
        <p14:creationId xmlns:p14="http://schemas.microsoft.com/office/powerpoint/2010/main" val="1715756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2045110"/>
            <a:ext cx="9948942" cy="1411156"/>
          </a:xfrm>
        </p:spPr>
        <p:txBody>
          <a:bodyPr/>
          <a:lstStyle/>
          <a:p>
            <a:r>
              <a:rPr lang="tr-TR"/>
              <a:t>Click to edit Master title style</a:t>
            </a:r>
            <a:endParaRPr lang="en-US"/>
          </a:p>
        </p:txBody>
      </p:sp>
      <p:sp>
        <p:nvSpPr>
          <p:cNvPr id="3" name="Subtitle 2"/>
          <p:cNvSpPr>
            <a:spLocks noGrp="1"/>
          </p:cNvSpPr>
          <p:nvPr>
            <p:ph type="subTitle" idx="1"/>
          </p:nvPr>
        </p:nvSpPr>
        <p:spPr>
          <a:xfrm>
            <a:off x="1755696" y="3730572"/>
            <a:ext cx="8193247" cy="168241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9F10F976-EF98-1041-85E9-132DFECC306D}" type="datetime1">
              <a:rPr lang="en-US" smtClean="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68939062"/>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B4A43F03-2A7E-3C42-AF15-0E6D27DCA054}" type="datetime1">
              <a:rPr lang="en-US" smtClean="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424255453"/>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63368" y="252972"/>
            <a:ext cx="3369148" cy="5391652"/>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749830" y="252972"/>
            <a:ext cx="9918461" cy="5391652"/>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59AA4079-662C-E44B-A071-2998F7FF1F96}" type="datetime1">
              <a:rPr lang="en-US" smtClean="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736229998"/>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417579D-4E5E-964A-A8DD-336FBDCAAE3E}" type="datetime1">
              <a:rPr lang="en-US" smtClean="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62905425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4230421"/>
            <a:ext cx="9948942" cy="1307529"/>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24586" y="2790311"/>
            <a:ext cx="9948942" cy="144011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E992B15B-2914-E949-B144-ABF83FF00637}" type="datetime1">
              <a:rPr lang="en-US" smtClean="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50424387"/>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749830" y="1475161"/>
            <a:ext cx="6642788"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7587695" y="1475161"/>
            <a:ext cx="6644821"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B0763A82-140C-8141-8A39-F02BDC0A4D60}" type="datetime1">
              <a:rPr lang="en-US" smtClean="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033269723"/>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32" y="263640"/>
            <a:ext cx="10534174" cy="1097227"/>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585232" y="1473637"/>
            <a:ext cx="5171581"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585232" y="2087779"/>
            <a:ext cx="5171581"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5945794" y="1473637"/>
            <a:ext cx="5173613"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5945794" y="2087779"/>
            <a:ext cx="5173613"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7541F0E2-8CB2-6945-84B5-6ACA39800821}" type="datetime1">
              <a:rPr lang="en-US" smtClean="0"/>
              <a:pPr/>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07971298"/>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001187DE-B049-0741-83B8-3DB8EE08F013}" type="datetime1">
              <a:rPr lang="en-US" smtClean="0"/>
              <a:pPr/>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30153556"/>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C5E15-2523-6D41-B3E0-0638DA66CD89}" type="datetime1">
              <a:rPr lang="en-US" smtClean="0"/>
              <a:pPr/>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34323965"/>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3" y="262116"/>
            <a:ext cx="3850745" cy="1115514"/>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576188" y="262116"/>
            <a:ext cx="6543218" cy="56187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585233" y="1377630"/>
            <a:ext cx="3850745" cy="4503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46166A19-F4B6-6B44-BDA2-AA0ACC50F539}" type="datetime1">
              <a:rPr lang="en-US" smtClean="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875614"/>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1" y="4608354"/>
            <a:ext cx="7022783" cy="544042"/>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294191" y="588236"/>
            <a:ext cx="7022783" cy="3950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94191" y="5152397"/>
            <a:ext cx="7022783" cy="772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83B65EC3-986C-F54C-A92F-E70DF603B7B0}" type="datetime1">
              <a:rPr lang="en-US" smtClean="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075642831"/>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263640"/>
            <a:ext cx="10534174" cy="1097227"/>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585232" y="1536119"/>
            <a:ext cx="10534174" cy="4344715"/>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585232" y="6101803"/>
            <a:ext cx="2731082" cy="350503"/>
          </a:xfrm>
          <a:prstGeom prst="rect">
            <a:avLst/>
          </a:prstGeom>
        </p:spPr>
        <p:txBody>
          <a:bodyPr vert="horz" lIns="91440" tIns="45720" rIns="91440" bIns="45720" rtlCol="0" anchor="ctr"/>
          <a:lstStyle>
            <a:lvl1pPr algn="l">
              <a:defRPr sz="1200">
                <a:solidFill>
                  <a:schemeClr val="tx1">
                    <a:tint val="75000"/>
                  </a:schemeClr>
                </a:solidFill>
              </a:defRPr>
            </a:lvl1pPr>
          </a:lstStyle>
          <a:p>
            <a:fld id="{4C3EA9AA-FFF2-C94E-8957-AC8226C036FF}" type="datetime1">
              <a:rPr lang="en-US" smtClean="0"/>
              <a:pPr/>
              <a:t>11/26/2018</a:t>
            </a:fld>
            <a:endParaRPr lang="en-US" dirty="0"/>
          </a:p>
        </p:txBody>
      </p:sp>
      <p:sp>
        <p:nvSpPr>
          <p:cNvPr id="5" name="Footer Placeholder 4"/>
          <p:cNvSpPr>
            <a:spLocks noGrp="1"/>
          </p:cNvSpPr>
          <p:nvPr>
            <p:ph type="ftr" sz="quarter" idx="3"/>
          </p:nvPr>
        </p:nvSpPr>
        <p:spPr>
          <a:xfrm>
            <a:off x="3999085" y="6101803"/>
            <a:ext cx="3706469" cy="3505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88324" y="6101803"/>
            <a:ext cx="2731082" cy="350503"/>
          </a:xfrm>
          <a:prstGeom prst="rect">
            <a:avLst/>
          </a:prstGeom>
        </p:spPr>
        <p:txBody>
          <a:bodyPr vert="horz" lIns="91440" tIns="45720" rIns="91440" bIns="45720" rtlCol="0" anchor="ctr"/>
          <a:lstStyle>
            <a:lvl1pPr algn="r">
              <a:defRPr sz="1200">
                <a:solidFill>
                  <a:schemeClr val="tx1">
                    <a:tint val="75000"/>
                  </a:schemeClr>
                </a:solidFill>
              </a:defRPr>
            </a:lvl1p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40128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15" name="14 Başlık"/>
          <p:cNvSpPr>
            <a:spLocks noGrp="1"/>
          </p:cNvSpPr>
          <p:nvPr>
            <p:ph type="ctrTitle"/>
          </p:nvPr>
        </p:nvSpPr>
        <p:spPr>
          <a:xfrm>
            <a:off x="226669" y="1828800"/>
            <a:ext cx="3456811" cy="2565909"/>
          </a:xfrm>
          <a:noFill/>
        </p:spPr>
        <p:txBody>
          <a:bodyPr>
            <a:normAutofit/>
          </a:bodyPr>
          <a:lstStyle/>
          <a:p>
            <a:r>
              <a:rPr lang="tr-TR" sz="3600" b="1" dirty="0"/>
              <a:t>GAZLARDA BASINÇ </a:t>
            </a:r>
          </a:p>
        </p:txBody>
      </p:sp>
      <p:sp>
        <p:nvSpPr>
          <p:cNvPr id="3" name="Slide Number Placeholder 2"/>
          <p:cNvSpPr>
            <a:spLocks noGrp="1"/>
          </p:cNvSpPr>
          <p:nvPr>
            <p:ph type="sldNum" sz="quarter" idx="12"/>
          </p:nvPr>
        </p:nvSpPr>
        <p:spPr/>
        <p:txBody>
          <a:bodyPr/>
          <a:lstStyle/>
          <a:p>
            <a:fld id="{902D76F2-8F7A-0446-97E7-A0082C0A3BA5}" type="slidenum">
              <a:rPr lang="en-US" smtClean="0"/>
              <a:pPr/>
              <a:t>1</a:t>
            </a:fld>
            <a:endParaRPr lang="en-US" dirty="0"/>
          </a:p>
        </p:txBody>
      </p:sp>
      <p:pic>
        <p:nvPicPr>
          <p:cNvPr id="10" name="9 Resim" descr="EbaLogo.png"/>
          <p:cNvPicPr>
            <a:picLocks noChangeAspect="1"/>
          </p:cNvPicPr>
          <p:nvPr/>
        </p:nvPicPr>
        <p:blipFill>
          <a:blip r:embed="rId3" cstate="print"/>
          <a:stretch>
            <a:fillRect/>
          </a:stretch>
        </p:blipFill>
        <p:spPr>
          <a:xfrm>
            <a:off x="373282" y="5682301"/>
            <a:ext cx="1441230" cy="636734"/>
          </a:xfrm>
          <a:prstGeom prst="rect">
            <a:avLst/>
          </a:prstGeom>
        </p:spPr>
      </p:pic>
      <p:pic>
        <p:nvPicPr>
          <p:cNvPr id="11" name="10 Resim" descr="Fen Bilgisi arka plan.png"/>
          <p:cNvPicPr>
            <a:picLocks noChangeAspect="1"/>
          </p:cNvPicPr>
          <p:nvPr/>
        </p:nvPicPr>
        <p:blipFill>
          <a:blip r:embed="rId4"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a:srcRect/>
          <a:stretch>
            <a:fillRect/>
          </a:stretch>
        </p:blipFill>
        <p:spPr bwMode="auto">
          <a:xfrm>
            <a:off x="3857625" y="2033588"/>
            <a:ext cx="3987800"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10</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79617" y="3485072"/>
            <a:ext cx="9895659" cy="1477328"/>
          </a:xfrm>
          <a:prstGeom prst="rect">
            <a:avLst/>
          </a:prstGeom>
        </p:spPr>
        <p:txBody>
          <a:bodyPr wrap="square">
            <a:spAutoFit/>
          </a:bodyPr>
          <a:lstStyle/>
          <a:p>
            <a:r>
              <a:rPr lang="tr-TR" sz="2400" b="1" dirty="0"/>
              <a:t>Açık Hava Basıncının Etkisi İle Gerçekleşen Bazı Olaylar</a:t>
            </a:r>
            <a:endParaRPr lang="tr-TR" sz="2400" dirty="0"/>
          </a:p>
          <a:p>
            <a:r>
              <a:rPr lang="tr-TR" sz="2200" dirty="0"/>
              <a:t>Ağzına kadar su dolu bardağın üzerine kağıt kapatıp elimizle tutarak bardağı ters çevirdiğimizde suyun dökülmediğini görürüz. </a:t>
            </a:r>
          </a:p>
          <a:p>
            <a:r>
              <a:rPr lang="tr-TR" sz="2200" dirty="0"/>
              <a:t>Kağıdın düşmesini engelleyen açık havanın kağıda ve suya uyguladığı gaz basıncıdır.</a:t>
            </a:r>
            <a:endParaRPr lang="tr-TR" sz="2200" b="1" dirty="0"/>
          </a:p>
        </p:txBody>
      </p:sp>
      <p:pic>
        <p:nvPicPr>
          <p:cNvPr id="9" name="8 Resim" descr="http://i.ytimg.com/vi/65T4ReLkjCg/maxresdefaul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398" y="1312218"/>
            <a:ext cx="3166322" cy="1781056"/>
          </a:xfrm>
          <a:prstGeom prst="rect">
            <a:avLst/>
          </a:prstGeom>
          <a:solidFill>
            <a:srgbClr val="FFFFFF">
              <a:shade val="85000"/>
            </a:srgbClr>
          </a:solidFill>
          <a:ln w="165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11</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117754" y="1966821"/>
            <a:ext cx="6061965" cy="1569660"/>
          </a:xfrm>
          <a:prstGeom prst="rect">
            <a:avLst/>
          </a:prstGeom>
        </p:spPr>
        <p:txBody>
          <a:bodyPr wrap="square">
            <a:spAutoFit/>
          </a:bodyPr>
          <a:lstStyle/>
          <a:p>
            <a:r>
              <a:rPr lang="tr-TR" sz="2400" dirty="0"/>
              <a:t>Bir pet şişe içindeki hava çekilirse şişe büzülür. Bunun sebebi plastik şişenin içindeki havanın bir kısmı boşalınca içerideki basıncın açık hava basıncından küçük olmasıdır.</a:t>
            </a:r>
            <a:endParaRPr lang="tr-TR" sz="2400" b="1" dirty="0"/>
          </a:p>
        </p:txBody>
      </p:sp>
      <p:pic>
        <p:nvPicPr>
          <p:cNvPr id="12" name="11 Resim"/>
          <p:cNvPicPr/>
          <p:nvPr/>
        </p:nvPicPr>
        <p:blipFill>
          <a:blip r:embed="rId4"/>
          <a:stretch>
            <a:fillRect/>
          </a:stretch>
        </p:blipFill>
        <p:spPr>
          <a:xfrm>
            <a:off x="785030" y="1615160"/>
            <a:ext cx="2018526" cy="2845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12</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2789950" y="1966821"/>
            <a:ext cx="6061965" cy="1569660"/>
          </a:xfrm>
          <a:prstGeom prst="rect">
            <a:avLst/>
          </a:prstGeom>
        </p:spPr>
        <p:txBody>
          <a:bodyPr wrap="square">
            <a:spAutoFit/>
          </a:bodyPr>
          <a:lstStyle/>
          <a:p>
            <a:r>
              <a:rPr lang="tr-TR" sz="2400" dirty="0"/>
              <a:t>Düz yüzeylere yapıştırılan vantuz içinde hava kalmadığı için dışarıdaki açık havanın vantuz üzerine yaptığı basınç vantuzun zeminde yapışık kalmasını sağlar.</a:t>
            </a:r>
            <a:endParaRPr lang="tr-TR" sz="2400" b="1" dirty="0"/>
          </a:p>
        </p:txBody>
      </p:sp>
      <p:pic>
        <p:nvPicPr>
          <p:cNvPr id="9" name="8 Resim"/>
          <p:cNvPicPr/>
          <p:nvPr/>
        </p:nvPicPr>
        <p:blipFill>
          <a:blip r:embed="rId4"/>
          <a:stretch>
            <a:fillRect/>
          </a:stretch>
        </p:blipFill>
        <p:spPr>
          <a:xfrm>
            <a:off x="547082" y="1502767"/>
            <a:ext cx="1868314" cy="2727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13</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4658268" y="2024346"/>
            <a:ext cx="4873921" cy="1200329"/>
          </a:xfrm>
          <a:prstGeom prst="rect">
            <a:avLst/>
          </a:prstGeom>
        </p:spPr>
        <p:txBody>
          <a:bodyPr wrap="square">
            <a:spAutoFit/>
          </a:bodyPr>
          <a:lstStyle/>
          <a:p>
            <a:r>
              <a:rPr lang="tr-TR" sz="2400" dirty="0"/>
              <a:t>Pipetteki hava emildiğinde açık hava basıncının etkisiyle sıvı, pipet içinde yükselir.</a:t>
            </a:r>
            <a:endParaRPr lang="tr-TR" sz="2400" b="1" dirty="0"/>
          </a:p>
        </p:txBody>
      </p:sp>
      <p:pic>
        <p:nvPicPr>
          <p:cNvPr id="10" name="9 Resim" descr="bebek süt içiyor.png"/>
          <p:cNvPicPr>
            <a:picLocks noChangeAspect="1"/>
          </p:cNvPicPr>
          <p:nvPr/>
        </p:nvPicPr>
        <p:blipFill>
          <a:blip r:embed="rId4"/>
          <a:stretch>
            <a:fillRect/>
          </a:stretch>
        </p:blipFill>
        <p:spPr>
          <a:xfrm>
            <a:off x="1401097" y="2303998"/>
            <a:ext cx="4342857" cy="4279365"/>
          </a:xfrm>
          <a:prstGeom prst="rect">
            <a:avLst/>
          </a:prstGeom>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14</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1975449" y="3735238"/>
            <a:ext cx="6193766" cy="1631216"/>
          </a:xfrm>
          <a:prstGeom prst="rect">
            <a:avLst/>
          </a:prstGeom>
        </p:spPr>
        <p:txBody>
          <a:bodyPr wrap="square">
            <a:spAutoFit/>
          </a:bodyPr>
          <a:lstStyle/>
          <a:p>
            <a:r>
              <a:rPr lang="tr-TR" sz="2000" b="1" dirty="0"/>
              <a:t>Kapalı Kaplarda Gaz Basıncı</a:t>
            </a:r>
            <a:endParaRPr lang="tr-TR" sz="2000" dirty="0"/>
          </a:p>
          <a:p>
            <a:r>
              <a:rPr lang="tr-TR" sz="2000" dirty="0"/>
              <a:t>Gazlar konuldukları kabı tamamen doldurur. </a:t>
            </a:r>
          </a:p>
          <a:p>
            <a:r>
              <a:rPr lang="tr-TR" sz="2000" dirty="0"/>
              <a:t>Gazlar, sıkıştırılabilme özelliklerinden dolayı uygulanan basınç altında çok küçük hacimlere sığdırılabilir. </a:t>
            </a:r>
          </a:p>
          <a:p>
            <a:r>
              <a:rPr lang="tr-TR" sz="2000" dirty="0"/>
              <a:t>Gaz molekülleri yer yönde serbestçe hareket eder.</a:t>
            </a:r>
            <a:endParaRPr lang="tr-TR" sz="2000" b="1" dirty="0"/>
          </a:p>
        </p:txBody>
      </p:sp>
      <p:pic>
        <p:nvPicPr>
          <p:cNvPr id="10" name="9 Resim" descr="gaz atomları.png"/>
          <p:cNvPicPr>
            <a:picLocks noChangeAspect="1"/>
          </p:cNvPicPr>
          <p:nvPr/>
        </p:nvPicPr>
        <p:blipFill>
          <a:blip r:embed="rId4"/>
          <a:stretch>
            <a:fillRect/>
          </a:stretch>
        </p:blipFill>
        <p:spPr>
          <a:xfrm>
            <a:off x="3690010" y="1090223"/>
            <a:ext cx="2764644" cy="2517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15</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730061" y="1282522"/>
            <a:ext cx="5914271" cy="3046988"/>
          </a:xfrm>
          <a:prstGeom prst="rect">
            <a:avLst/>
          </a:prstGeom>
        </p:spPr>
        <p:txBody>
          <a:bodyPr wrap="square">
            <a:spAutoFit/>
          </a:bodyPr>
          <a:lstStyle/>
          <a:p>
            <a:r>
              <a:rPr lang="tr-TR" sz="1600" b="1" dirty="0"/>
              <a:t> </a:t>
            </a:r>
            <a:endParaRPr lang="tr-TR" sz="1600" dirty="0"/>
          </a:p>
          <a:p>
            <a:r>
              <a:rPr lang="tr-TR" sz="1600" b="1" dirty="0"/>
              <a:t>Sadece atmosferin değil, kapalı kaplardaki gazların da basıncı vardır.</a:t>
            </a:r>
          </a:p>
          <a:p>
            <a:r>
              <a:rPr lang="tr-TR" sz="1600" dirty="0"/>
              <a:t> </a:t>
            </a:r>
          </a:p>
          <a:p>
            <a:r>
              <a:rPr lang="tr-TR" sz="1600" dirty="0"/>
              <a:t>Gazların ağırlıkları ve yoğunlukları çok küçük olduğu için kapalı bir kaptaki gaz basıncının esas nedeni, gaz moleküllerinin birbirine ve kabın yüzeylerine çarpmasıdır. </a:t>
            </a:r>
          </a:p>
          <a:p>
            <a:r>
              <a:rPr lang="tr-TR" sz="1600" dirty="0"/>
              <a:t> </a:t>
            </a:r>
          </a:p>
          <a:p>
            <a:r>
              <a:rPr lang="tr-TR" sz="1600" b="1" dirty="0"/>
              <a:t>Sıcaklık ve hacim sabit kalmak koşuluyla kapalı kap içindeki gaz miktarı arttırılırsa birim yüzeye çarpan molekül sayısı artacağından basınç da artar.</a:t>
            </a:r>
          </a:p>
          <a:p>
            <a:r>
              <a:rPr lang="tr-TR" sz="1600" dirty="0"/>
              <a:t> </a:t>
            </a:r>
          </a:p>
          <a:p>
            <a:r>
              <a:rPr lang="tr-TR" sz="1600" dirty="0"/>
              <a:t>Kapalı kaplarda gaz basıncı, kabın içerisindeki her noktada aynıdır.</a:t>
            </a:r>
            <a:endParaRPr lang="tr-TR" sz="1600" b="1" dirty="0"/>
          </a:p>
        </p:txBody>
      </p:sp>
      <p:pic>
        <p:nvPicPr>
          <p:cNvPr id="12" name="11 Resim" descr="A figure showing pressure exerted by particle collisions inside a closed container. The collisions that exert the pressure are highlighted in red."/>
          <p:cNvPicPr/>
          <p:nvPr/>
        </p:nvPicPr>
        <p:blipFill>
          <a:blip r:embed="rId4">
            <a:extLst>
              <a:ext uri="{28A0092B-C50C-407E-A947-70E740481C1C}">
                <a14:useLocalDpi xmlns:a14="http://schemas.microsoft.com/office/drawing/2010/main" val="0"/>
              </a:ext>
            </a:extLst>
          </a:blip>
          <a:srcRect/>
          <a:stretch>
            <a:fillRect/>
          </a:stretch>
        </p:blipFill>
        <p:spPr bwMode="auto">
          <a:xfrm>
            <a:off x="391617" y="1449402"/>
            <a:ext cx="3214223" cy="2854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Resim" descr="http://bloximages.chicago2.vip.townnews.com/billingsgazette.com/content/tncms/assets/v3/editorial/1/b1/1b174fd5-be9e-5ad5-b378-5656d6b20016/51d512d953a6b.preview-6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10" y="3073262"/>
            <a:ext cx="3029744" cy="2018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16</a:t>
            </a:fld>
            <a:endParaRPr lang="en-US" dirty="0"/>
          </a:p>
        </p:txBody>
      </p:sp>
      <p:pic>
        <p:nvPicPr>
          <p:cNvPr id="11" name="10 Resim" descr="Fen Bilgisi arka plan.png"/>
          <p:cNvPicPr>
            <a:picLocks noChangeAspect="1"/>
          </p:cNvPicPr>
          <p:nvPr/>
        </p:nvPicPr>
        <p:blipFill>
          <a:blip r:embed="rId4"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755939" y="1695236"/>
            <a:ext cx="6545216" cy="3170099"/>
          </a:xfrm>
          <a:prstGeom prst="rect">
            <a:avLst/>
          </a:prstGeom>
        </p:spPr>
        <p:txBody>
          <a:bodyPr wrap="square">
            <a:spAutoFit/>
          </a:bodyPr>
          <a:lstStyle/>
          <a:p>
            <a:r>
              <a:rPr lang="tr-TR" sz="2000" dirty="0"/>
              <a:t>Şekildeki top içinde bulunan gaz molekülleri birbirine ve topun iç yüzeylerine sürekli çarparak topu içten dışa doğru iter. Top içerisinde bulunan gaz molekülleri, her yönde hareket ederek topun çeperlerine bir kuvvet uygular. Bu kuvvetin meydana getirdiği basınç, topun şişmesini sağlar. </a:t>
            </a:r>
          </a:p>
          <a:p>
            <a:r>
              <a:rPr lang="tr-TR" sz="2000" dirty="0"/>
              <a:t> </a:t>
            </a:r>
          </a:p>
          <a:p>
            <a:r>
              <a:rPr lang="tr-TR" sz="2000" b="1" dirty="0"/>
              <a:t>Basınç, kabın içerisindeki her noktada aynıdır. Bunu şişirilen bir topun her tarafının aynı anda hareketlenmesinden veya şişirilmiş bir bisiklet tekerleğinin düzgün görünmesinden anlayabiliriz.</a:t>
            </a:r>
          </a:p>
        </p:txBody>
      </p:sp>
      <p:pic>
        <p:nvPicPr>
          <p:cNvPr id="10" name="9 Resim" descr="pompa top.png"/>
          <p:cNvPicPr>
            <a:picLocks noChangeAspect="1"/>
          </p:cNvPicPr>
          <p:nvPr/>
        </p:nvPicPr>
        <p:blipFill>
          <a:blip r:embed="rId5"/>
          <a:stretch>
            <a:fillRect/>
          </a:stretch>
        </p:blipFill>
        <p:spPr>
          <a:xfrm>
            <a:off x="735549" y="1085319"/>
            <a:ext cx="2809899" cy="21949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Right)">
                                      <p:cBhvr>
                                        <p:cTn id="7" dur="500"/>
                                        <p:tgtEl>
                                          <p:spTgt spid="35"/>
                                        </p:tgtEl>
                                      </p:cBhvr>
                                    </p:animEffect>
                                  </p:childTnLst>
                                </p:cTn>
                              </p:par>
                              <p:par>
                                <p:cTn id="8" presetID="47"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17</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381556" y="1065774"/>
            <a:ext cx="6919600" cy="2246769"/>
          </a:xfrm>
          <a:prstGeom prst="rect">
            <a:avLst/>
          </a:prstGeom>
        </p:spPr>
        <p:txBody>
          <a:bodyPr wrap="square">
            <a:spAutoFit/>
          </a:bodyPr>
          <a:lstStyle/>
          <a:p>
            <a:r>
              <a:rPr lang="tr-TR" sz="2000" dirty="0"/>
              <a:t>Gazlar yüksek basınç altında sıvılaştırılarak metal kaplarda saklanır. Kullanılmak istendiğinde kabın vanası açılır ve yüksek basınçtan kurtulan sıvı tekrar gaz haline geçer.</a:t>
            </a:r>
          </a:p>
          <a:p>
            <a:r>
              <a:rPr lang="tr-TR" sz="2000" b="1" dirty="0"/>
              <a:t>Buna hastanelerdeki oksijen tüpleri ve evlerde kullandığımız mutfak tüpleri örnek verilebilir.</a:t>
            </a:r>
          </a:p>
          <a:p>
            <a:r>
              <a:rPr lang="tr-TR" sz="2000" b="1" dirty="0"/>
              <a:t>Pipetle içecek içerken, elektrikli süpürge ile yerleri süpürürken, otomobil lastiğini şişirirken gaz basıncından yararlanırız.</a:t>
            </a:r>
          </a:p>
        </p:txBody>
      </p:sp>
      <p:pic>
        <p:nvPicPr>
          <p:cNvPr id="10" name="9 Resim" descr="elektrik süpürgesi.png"/>
          <p:cNvPicPr>
            <a:picLocks noChangeAspect="1"/>
          </p:cNvPicPr>
          <p:nvPr/>
        </p:nvPicPr>
        <p:blipFill>
          <a:blip r:embed="rId4"/>
          <a:stretch>
            <a:fillRect/>
          </a:stretch>
        </p:blipFill>
        <p:spPr>
          <a:xfrm>
            <a:off x="325426" y="1234817"/>
            <a:ext cx="4280287" cy="4160138"/>
          </a:xfrm>
          <a:prstGeom prst="rect">
            <a:avLst/>
          </a:prstGeom>
          <a:ln>
            <a:noFill/>
          </a:ln>
          <a:effectLst>
            <a:outerShdw blurRad="292100" dist="139700" dir="2700000" algn="tl" rotWithShape="0">
              <a:srgbClr val="333333">
                <a:alpha val="65000"/>
              </a:srgbClr>
            </a:outerShdw>
          </a:effectLst>
        </p:spPr>
      </p:pic>
      <p:pic>
        <p:nvPicPr>
          <p:cNvPr id="13" name="12 Resim" descr="yangın söndürme tüpü.png"/>
          <p:cNvPicPr>
            <a:picLocks noChangeAspect="1"/>
          </p:cNvPicPr>
          <p:nvPr/>
        </p:nvPicPr>
        <p:blipFill>
          <a:blip r:embed="rId5"/>
          <a:stretch>
            <a:fillRect/>
          </a:stretch>
        </p:blipFill>
        <p:spPr>
          <a:xfrm>
            <a:off x="2110762" y="3010011"/>
            <a:ext cx="814918" cy="2290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Right)">
                                      <p:cBhvr>
                                        <p:cTn id="7" dur="500"/>
                                        <p:tgtEl>
                                          <p:spTgt spid="35"/>
                                        </p:tgtEl>
                                      </p:cBhvr>
                                    </p:animEffect>
                                  </p:childTnLst>
                                </p:cTn>
                              </p:par>
                              <p:par>
                                <p:cTn id="8" presetID="47"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rouleau_vertical_108.png"/>
          <p:cNvPicPr>
            <a:picLocks noChangeAspect="1"/>
          </p:cNvPicPr>
          <p:nvPr/>
        </p:nvPicPr>
        <p:blipFill>
          <a:blip r:embed="rId2"/>
          <a:stretch>
            <a:fillRect/>
          </a:stretch>
        </p:blipFill>
        <p:spPr>
          <a:xfrm>
            <a:off x="1962004" y="944015"/>
            <a:ext cx="6838194" cy="5470555"/>
          </a:xfrm>
          <a:prstGeom prst="rect">
            <a:avLst/>
          </a:prstGeom>
          <a:ln>
            <a:noFill/>
          </a:ln>
          <a:effectLst>
            <a:outerShdw blurRad="292100" dist="139700" dir="2700000" algn="tl" rotWithShape="0">
              <a:srgbClr val="333333">
                <a:alpha val="65000"/>
              </a:srgbClr>
            </a:outerShdw>
          </a:effectLst>
        </p:spPr>
      </p:pic>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18</a:t>
            </a:fld>
            <a:endParaRPr lang="en-US" dirty="0"/>
          </a:p>
        </p:txBody>
      </p:sp>
      <p:pic>
        <p:nvPicPr>
          <p:cNvPr id="11" name="10 Resim" descr="Fen Bilgisi arka plan.png"/>
          <p:cNvPicPr>
            <a:picLocks noChangeAspect="1"/>
          </p:cNvPicPr>
          <p:nvPr/>
        </p:nvPicPr>
        <p:blipFill>
          <a:blip r:embed="rId4"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2380891" y="1695236"/>
            <a:ext cx="6007433" cy="4031873"/>
          </a:xfrm>
          <a:prstGeom prst="rect">
            <a:avLst/>
          </a:prstGeom>
        </p:spPr>
        <p:txBody>
          <a:bodyPr wrap="square">
            <a:spAutoFit/>
          </a:bodyPr>
          <a:lstStyle/>
          <a:p>
            <a:r>
              <a:rPr lang="tr-TR" sz="1600" dirty="0"/>
              <a:t>Hava hem yeryüzüne hem içerisinde bulunan bütün yüzeylere moleküllerinin ağırlığı ve hareketleri nedeniyle bir kuvvet uygular. Bu kuvvetin yeryüzündeki birim yüzey alanına uyguladığı basınca </a:t>
            </a:r>
            <a:r>
              <a:rPr lang="tr-TR" sz="1600" b="1" dirty="0"/>
              <a:t>“açık hava basıncı”</a:t>
            </a:r>
            <a:r>
              <a:rPr lang="tr-TR" sz="1600" dirty="0"/>
              <a:t> veya </a:t>
            </a:r>
            <a:r>
              <a:rPr lang="tr-TR" sz="1600" b="1" dirty="0"/>
              <a:t>“atmosfer basıncı”</a:t>
            </a:r>
            <a:r>
              <a:rPr lang="tr-TR" sz="1600" dirty="0"/>
              <a:t> denir. </a:t>
            </a:r>
          </a:p>
          <a:p>
            <a:endParaRPr lang="tr-TR" sz="1600" dirty="0"/>
          </a:p>
          <a:p>
            <a:r>
              <a:rPr lang="tr-TR" sz="1600" dirty="0"/>
              <a:t>Deniz seviyesinde 0 </a:t>
            </a:r>
            <a:r>
              <a:rPr lang="tr-TR" sz="1600" baseline="30000" dirty="0" err="1"/>
              <a:t>o</a:t>
            </a:r>
            <a:r>
              <a:rPr lang="tr-TR" sz="1600" dirty="0" err="1"/>
              <a:t>C</a:t>
            </a:r>
            <a:r>
              <a:rPr lang="tr-TR" sz="1600" dirty="0"/>
              <a:t> sıcaklıktaki açık hava basıncı 76 cm-</a:t>
            </a:r>
            <a:r>
              <a:rPr lang="tr-TR" sz="1600" dirty="0" err="1"/>
              <a:t>civa</a:t>
            </a:r>
            <a:r>
              <a:rPr lang="tr-TR" sz="1600" dirty="0"/>
              <a:t> basıncına eşittir.</a:t>
            </a:r>
          </a:p>
          <a:p>
            <a:endParaRPr lang="tr-TR" sz="1600" dirty="0"/>
          </a:p>
          <a:p>
            <a:r>
              <a:rPr lang="tr-TR" sz="1600" b="1" dirty="0"/>
              <a:t>Yükseklere çıkıldıkça atmosferin yoğunluğu ve derinliği azaldığı için açık hava basıncı azalır. </a:t>
            </a:r>
          </a:p>
          <a:p>
            <a:endParaRPr lang="tr-TR" sz="1600" dirty="0"/>
          </a:p>
          <a:p>
            <a:r>
              <a:rPr lang="tr-TR" sz="1600" dirty="0"/>
              <a:t>Gazların ağırlıkları ve yoğunlukları çok küçük olduğu için kapalı bir kaptaki gaz basıncının esas nedeni, gaz moleküllerinin birbirine ve kabın yüzeylerine çarpmasıdır. </a:t>
            </a:r>
          </a:p>
          <a:p>
            <a:r>
              <a:rPr lang="tr-TR" sz="1600" dirty="0"/>
              <a:t> </a:t>
            </a:r>
          </a:p>
          <a:p>
            <a:r>
              <a:rPr lang="tr-TR" sz="1600" b="1" dirty="0"/>
              <a:t>Kapalı kaplarda gaz basıncı, kabın içerisindeki her noktada aynıdır.</a:t>
            </a:r>
          </a:p>
        </p:txBody>
      </p:sp>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Bottom)">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2</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62310" y="1009291"/>
            <a:ext cx="8591909" cy="1569660"/>
          </a:xfrm>
          <a:prstGeom prst="rect">
            <a:avLst/>
          </a:prstGeom>
        </p:spPr>
        <p:txBody>
          <a:bodyPr wrap="square">
            <a:spAutoFit/>
          </a:bodyPr>
          <a:lstStyle/>
          <a:p>
            <a:r>
              <a:rPr lang="tr-TR" sz="2400" dirty="0"/>
              <a:t>Hava hem yeryüzüne hem içerisinde bulunan bütün yüzeylere moleküllerinin ağırlığı ve hareketleri nedeniyle bir kuvvet uygular. Bu kuvvetin yeryüzündeki birim yüzey alanına uyguladığı basınca </a:t>
            </a:r>
            <a:r>
              <a:rPr lang="tr-TR" sz="2400" b="1" dirty="0"/>
              <a:t>“açık hava basıncı”</a:t>
            </a:r>
            <a:r>
              <a:rPr lang="tr-TR" sz="2400" dirty="0"/>
              <a:t> veya </a:t>
            </a:r>
            <a:r>
              <a:rPr lang="tr-TR" sz="2400" b="1" dirty="0"/>
              <a:t>“atmosfer basıncı”</a:t>
            </a:r>
            <a:r>
              <a:rPr lang="tr-TR" sz="2400" dirty="0"/>
              <a:t> denir.</a:t>
            </a:r>
            <a:endParaRPr lang="tr-TR" sz="2100" b="1" dirty="0"/>
          </a:p>
        </p:txBody>
      </p:sp>
      <p:pic>
        <p:nvPicPr>
          <p:cNvPr id="16" name="15 Resim" descr="basınç.png"/>
          <p:cNvPicPr>
            <a:picLocks noChangeAspect="1"/>
          </p:cNvPicPr>
          <p:nvPr/>
        </p:nvPicPr>
        <p:blipFill>
          <a:blip r:embed="rId4"/>
          <a:stretch>
            <a:fillRect/>
          </a:stretch>
        </p:blipFill>
        <p:spPr>
          <a:xfrm>
            <a:off x="2306609" y="2667046"/>
            <a:ext cx="5008591" cy="3968074"/>
          </a:xfrm>
          <a:prstGeom prst="rect">
            <a:avLst/>
          </a:prstGeom>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3</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699041" y="1474762"/>
            <a:ext cx="6406255" cy="2677656"/>
          </a:xfrm>
          <a:prstGeom prst="rect">
            <a:avLst/>
          </a:prstGeom>
        </p:spPr>
        <p:txBody>
          <a:bodyPr wrap="square">
            <a:spAutoFit/>
          </a:bodyPr>
          <a:lstStyle/>
          <a:p>
            <a:r>
              <a:rPr lang="tr-TR" sz="2400" dirty="0"/>
              <a:t>Peki, kalınlığı binlerce kilometreyi bulan atmosferin uyguladığı atmosfer basıncını neden hissetmediğimizi hiç düşündünüz mü? </a:t>
            </a:r>
          </a:p>
          <a:p>
            <a:r>
              <a:rPr lang="tr-TR" sz="2400" b="1" dirty="0"/>
              <a:t>Atmosfer basıncı, vücut içi basıncımız ile dengelendiği için hissedilmez. </a:t>
            </a:r>
          </a:p>
          <a:p>
            <a:r>
              <a:rPr lang="tr-TR" sz="2400" b="1" dirty="0"/>
              <a:t>Astronotların uzaya giderken özel elbiseler giymelerinin nedeni de bu basınçtır.</a:t>
            </a:r>
            <a:endParaRPr lang="tr-TR" sz="2100" b="1" dirty="0"/>
          </a:p>
        </p:txBody>
      </p:sp>
      <p:pic>
        <p:nvPicPr>
          <p:cNvPr id="10" name="9 Resim" descr="Apollo 11: Edwin "/>
          <p:cNvPicPr/>
          <p:nvPr/>
        </p:nvPicPr>
        <p:blipFill>
          <a:blip r:embed="rId4">
            <a:extLst>
              <a:ext uri="{28A0092B-C50C-407E-A947-70E740481C1C}">
                <a14:useLocalDpi xmlns:a14="http://schemas.microsoft.com/office/drawing/2010/main" val="0"/>
              </a:ext>
            </a:extLst>
          </a:blip>
          <a:srcRect/>
          <a:stretch>
            <a:fillRect/>
          </a:stretch>
        </p:blipFill>
        <p:spPr bwMode="auto">
          <a:xfrm>
            <a:off x="388187" y="1448884"/>
            <a:ext cx="3246704" cy="280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4</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929404" y="1400128"/>
            <a:ext cx="6658089" cy="2677656"/>
          </a:xfrm>
          <a:prstGeom prst="rect">
            <a:avLst/>
          </a:prstGeom>
        </p:spPr>
        <p:txBody>
          <a:bodyPr wrap="square">
            <a:spAutoFit/>
          </a:bodyPr>
          <a:lstStyle/>
          <a:p>
            <a:r>
              <a:rPr lang="tr-TR" sz="2100" dirty="0"/>
              <a:t>Atmosfer denilen çok büyük gaz tabakası, yerçekimi tarafından çekildiği için yeryüzüne yaklaştıkça gaz taneciklerinin yoğunluğu artarken yukarılara çıkıldıkça azalır. </a:t>
            </a:r>
          </a:p>
          <a:p>
            <a:r>
              <a:rPr lang="tr-TR" sz="2100" dirty="0"/>
              <a:t>Yükseklere çıkıldıkça atmosferin yoğunluğu ve yukarıda kalan atmosferin yüksekliği (derinliği) azalır. </a:t>
            </a:r>
            <a:r>
              <a:rPr lang="tr-TR" sz="2100" b="1" dirty="0"/>
              <a:t>Bu sebeple deniz seviyesinden yükseklere çıkıldıkça açık hava basıncı azalır. Aşağı inildikçe atmosferin yoğunluğu ve yüksekliği arttığından açık hava basıncı da artar.</a:t>
            </a:r>
          </a:p>
        </p:txBody>
      </p:sp>
      <p:pic>
        <p:nvPicPr>
          <p:cNvPr id="9" name="8 Resim" descr="http://image.slidesharecdn.com/characteristicsoftheatmoshereqandaaa-091011211025-phpapp02/95/characteristics-of-the-atmoshere-q-and-aaa-20-728.jpg?cb=1255313510"/>
          <p:cNvPicPr/>
          <p:nvPr/>
        </p:nvPicPr>
        <p:blipFill>
          <a:blip r:embed="rId4"/>
          <a:stretch>
            <a:fillRect/>
          </a:stretch>
        </p:blipFill>
        <p:spPr bwMode="auto">
          <a:xfrm>
            <a:off x="391932" y="1448884"/>
            <a:ext cx="3497710" cy="2628900"/>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http://2012books.lardbucket.org/books/principles-of-general-chemistry-v1.0m/section_14/8cec964659fd2bb7ec4dc6c2c78eb4f9.jpg"/>
          <p:cNvPicPr/>
          <p:nvPr/>
        </p:nvPicPr>
        <p:blipFill>
          <a:blip r:embed="rId2"/>
          <a:stretch>
            <a:fillRect/>
          </a:stretch>
        </p:blipFill>
        <p:spPr bwMode="auto">
          <a:xfrm>
            <a:off x="3528201" y="2924356"/>
            <a:ext cx="2716684" cy="2405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5</a:t>
            </a:fld>
            <a:endParaRPr lang="en-US" dirty="0"/>
          </a:p>
        </p:txBody>
      </p:sp>
      <p:pic>
        <p:nvPicPr>
          <p:cNvPr id="11" name="10 Resim" descr="Fen Bilgisi arka plan.png"/>
          <p:cNvPicPr>
            <a:picLocks noChangeAspect="1"/>
          </p:cNvPicPr>
          <p:nvPr/>
        </p:nvPicPr>
        <p:blipFill>
          <a:blip r:embed="rId4"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53683" y="966158"/>
            <a:ext cx="9921594" cy="1754326"/>
          </a:xfrm>
          <a:prstGeom prst="rect">
            <a:avLst/>
          </a:prstGeom>
        </p:spPr>
        <p:txBody>
          <a:bodyPr wrap="square">
            <a:spAutoFit/>
          </a:bodyPr>
          <a:lstStyle/>
          <a:p>
            <a:r>
              <a:rPr lang="tr-TR" dirty="0"/>
              <a:t>Açık hava basıncı üzerine yaptığı çalışmalarla bilinen İtalyan fizik ve matematik bilgini </a:t>
            </a:r>
            <a:r>
              <a:rPr lang="tr-TR" dirty="0" err="1"/>
              <a:t>Torricelli</a:t>
            </a:r>
            <a:r>
              <a:rPr lang="tr-TR" dirty="0"/>
              <a:t>, deniz seviyesinde 0 </a:t>
            </a:r>
            <a:r>
              <a:rPr lang="tr-TR" baseline="30000" dirty="0" err="1"/>
              <a:t>o</a:t>
            </a:r>
            <a:r>
              <a:rPr lang="tr-TR" dirty="0" err="1"/>
              <a:t>C</a:t>
            </a:r>
            <a:r>
              <a:rPr lang="tr-TR" dirty="0"/>
              <a:t> sıcaklıkta şekildeki düzeneğin benzeri ile bir deney yapmıştır.</a:t>
            </a:r>
          </a:p>
          <a:p>
            <a:r>
              <a:rPr lang="tr-TR" b="1" dirty="0" err="1"/>
              <a:t>Torricelli</a:t>
            </a:r>
            <a:r>
              <a:rPr lang="tr-TR" b="1" dirty="0"/>
              <a:t>, yaklaşık 1 m uzunluğunda ve bir ucu kapalı olan cam boruyu tamamen </a:t>
            </a:r>
            <a:r>
              <a:rPr lang="tr-TR" b="1" dirty="0" err="1"/>
              <a:t>civa</a:t>
            </a:r>
            <a:r>
              <a:rPr lang="tr-TR" b="1" dirty="0"/>
              <a:t> ile doldurur. Borunun açık ağzını kapatarak içinde bir miktar </a:t>
            </a:r>
            <a:r>
              <a:rPr lang="tr-TR" b="1" dirty="0" err="1"/>
              <a:t>civa</a:t>
            </a:r>
            <a:r>
              <a:rPr lang="tr-TR" b="1" dirty="0"/>
              <a:t> bulunan çanağa daldırır ve borunun ağzını açar.</a:t>
            </a:r>
          </a:p>
          <a:p>
            <a:r>
              <a:rPr lang="tr-TR" b="1" dirty="0"/>
              <a:t>Borudaki civanın bir kısmının çanağa boşaldığını ve bir süre sonra </a:t>
            </a:r>
            <a:r>
              <a:rPr lang="tr-TR" b="1" dirty="0" err="1"/>
              <a:t>civa</a:t>
            </a:r>
            <a:r>
              <a:rPr lang="tr-TR" b="1" dirty="0"/>
              <a:t> seviyesinin 76 </a:t>
            </a:r>
            <a:r>
              <a:rPr lang="tr-TR" b="1" dirty="0" err="1"/>
              <a:t>cm’de</a:t>
            </a:r>
            <a:r>
              <a:rPr lang="tr-TR" b="1" dirty="0"/>
              <a:t> dengede kaldığını gözler.</a:t>
            </a:r>
          </a:p>
        </p:txBody>
      </p:sp>
      <p:pic>
        <p:nvPicPr>
          <p:cNvPr id="10" name="9 Resim" descr="C:\Users\Nilda BOYACIOGLU.KARANFILALANI\Desktop\Başlıksız-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886" y="2318872"/>
            <a:ext cx="1729262" cy="3771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6</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2838091" y="1725276"/>
            <a:ext cx="7437186" cy="1938992"/>
          </a:xfrm>
          <a:prstGeom prst="rect">
            <a:avLst/>
          </a:prstGeom>
        </p:spPr>
        <p:txBody>
          <a:bodyPr wrap="square">
            <a:spAutoFit/>
          </a:bodyPr>
          <a:lstStyle/>
          <a:p>
            <a:r>
              <a:rPr lang="tr-TR" sz="2400" dirty="0"/>
              <a:t>Civanın kaba tamamen boşalmama nedeni, açık hava basıncının, borudaki </a:t>
            </a:r>
            <a:r>
              <a:rPr lang="tr-TR" sz="2400" dirty="0" err="1"/>
              <a:t>civa</a:t>
            </a:r>
            <a:r>
              <a:rPr lang="tr-TR" sz="2400" dirty="0"/>
              <a:t> basıncını dengelemesidir. </a:t>
            </a:r>
          </a:p>
          <a:p>
            <a:r>
              <a:rPr lang="tr-TR" sz="2400" b="1" dirty="0"/>
              <a:t>Aynı deneyin değişik kesitteki borularla veya bu boruların değişik açılarla yerleştirilerek yapılması durumunda da borudaki </a:t>
            </a:r>
            <a:r>
              <a:rPr lang="tr-TR" sz="2400" b="1" dirty="0" err="1"/>
              <a:t>civa</a:t>
            </a:r>
            <a:r>
              <a:rPr lang="tr-TR" sz="2400" b="1" dirty="0"/>
              <a:t> seviyesinin yine 76 cm olduğu gözlenir.</a:t>
            </a:r>
          </a:p>
        </p:txBody>
      </p:sp>
      <p:pic>
        <p:nvPicPr>
          <p:cNvPr id="10" name="9 Resim" descr="C:\Users\Nilda BOYACIOGLU.KARANFILALANI\Desktop\Başlıksız-1.png"/>
          <p:cNvPicPr/>
          <p:nvPr/>
        </p:nvPicPr>
        <p:blipFill>
          <a:blip r:embed="rId4"/>
          <a:stretch>
            <a:fillRect/>
          </a:stretch>
        </p:blipFill>
        <p:spPr bwMode="auto">
          <a:xfrm>
            <a:off x="373315" y="1143713"/>
            <a:ext cx="2257741" cy="3833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7</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4101168" y="2215248"/>
            <a:ext cx="6061965" cy="2031325"/>
          </a:xfrm>
          <a:prstGeom prst="rect">
            <a:avLst/>
          </a:prstGeom>
        </p:spPr>
        <p:txBody>
          <a:bodyPr wrap="square">
            <a:spAutoFit/>
          </a:bodyPr>
          <a:lstStyle/>
          <a:p>
            <a:r>
              <a:rPr lang="tr-TR" dirty="0" err="1"/>
              <a:t>Torricelli</a:t>
            </a:r>
            <a:r>
              <a:rPr lang="tr-TR" dirty="0"/>
              <a:t>, bu deney sonucunda deniz seviyesinde </a:t>
            </a:r>
          </a:p>
          <a:p>
            <a:r>
              <a:rPr lang="tr-TR" dirty="0"/>
              <a:t>0 </a:t>
            </a:r>
            <a:r>
              <a:rPr lang="tr-TR" baseline="30000" dirty="0" err="1"/>
              <a:t>o</a:t>
            </a:r>
            <a:r>
              <a:rPr lang="tr-TR" dirty="0" err="1"/>
              <a:t>C</a:t>
            </a:r>
            <a:r>
              <a:rPr lang="tr-TR" dirty="0"/>
              <a:t> sıcaklıktaki açık hava basıncının 76 cm-</a:t>
            </a:r>
            <a:r>
              <a:rPr lang="tr-TR" dirty="0" err="1"/>
              <a:t>civa</a:t>
            </a:r>
            <a:r>
              <a:rPr lang="tr-TR" dirty="0"/>
              <a:t> basıncı olduğunu ifade eder.  </a:t>
            </a:r>
          </a:p>
          <a:p>
            <a:r>
              <a:rPr lang="tr-TR" b="1" dirty="0"/>
              <a:t>76 cm-</a:t>
            </a:r>
            <a:r>
              <a:rPr lang="tr-TR" b="1" dirty="0" err="1"/>
              <a:t>civa</a:t>
            </a:r>
            <a:r>
              <a:rPr lang="tr-TR" b="1" dirty="0"/>
              <a:t> = 1 </a:t>
            </a:r>
            <a:r>
              <a:rPr lang="tr-TR" b="1" dirty="0" err="1"/>
              <a:t>atm</a:t>
            </a:r>
            <a:endParaRPr lang="tr-TR" b="1" dirty="0"/>
          </a:p>
          <a:p>
            <a:r>
              <a:rPr lang="tr-TR" dirty="0"/>
              <a:t> </a:t>
            </a:r>
          </a:p>
          <a:p>
            <a:r>
              <a:rPr lang="tr-TR" dirty="0"/>
              <a:t>Açık hava basıncı barometre ile ölçülür.</a:t>
            </a:r>
          </a:p>
          <a:p>
            <a:r>
              <a:rPr lang="tr-TR" dirty="0" err="1"/>
              <a:t>Torricelli’nin</a:t>
            </a:r>
            <a:r>
              <a:rPr lang="tr-TR" dirty="0"/>
              <a:t> yaptığı deney basit bir </a:t>
            </a:r>
            <a:r>
              <a:rPr lang="tr-TR" dirty="0" err="1"/>
              <a:t>civalı</a:t>
            </a:r>
            <a:r>
              <a:rPr lang="tr-TR" dirty="0"/>
              <a:t> barometre modelidir.</a:t>
            </a:r>
          </a:p>
        </p:txBody>
      </p:sp>
      <p:pic>
        <p:nvPicPr>
          <p:cNvPr id="9" name="8 Resim" descr="http://fendersi.net/images/clipboard677.jpg"/>
          <p:cNvPicPr/>
          <p:nvPr/>
        </p:nvPicPr>
        <p:blipFill>
          <a:blip r:embed="rId4">
            <a:extLst>
              <a:ext uri="{28A0092B-C50C-407E-A947-70E740481C1C}">
                <a14:useLocalDpi xmlns:a14="http://schemas.microsoft.com/office/drawing/2010/main" val="0"/>
              </a:ext>
            </a:extLst>
          </a:blip>
          <a:srcRect/>
          <a:stretch>
            <a:fillRect/>
          </a:stretch>
        </p:blipFill>
        <p:spPr bwMode="auto">
          <a:xfrm>
            <a:off x="370187" y="2215248"/>
            <a:ext cx="3623843" cy="2152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8</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3721604" y="1906438"/>
            <a:ext cx="6061965" cy="2246769"/>
          </a:xfrm>
          <a:prstGeom prst="rect">
            <a:avLst/>
          </a:prstGeom>
        </p:spPr>
        <p:txBody>
          <a:bodyPr wrap="square">
            <a:spAutoFit/>
          </a:bodyPr>
          <a:lstStyle/>
          <a:p>
            <a:r>
              <a:rPr lang="tr-TR" sz="2000" b="1" dirty="0" err="1"/>
              <a:t>Torricelli</a:t>
            </a:r>
            <a:r>
              <a:rPr lang="tr-TR" sz="2000" b="1" dirty="0"/>
              <a:t> deneyinde cam borudaki sıvı yüksekliği</a:t>
            </a:r>
            <a:endParaRPr lang="tr-TR" sz="2000" dirty="0"/>
          </a:p>
          <a:p>
            <a:r>
              <a:rPr lang="tr-TR" sz="2000" b="1" dirty="0"/>
              <a:t> </a:t>
            </a:r>
            <a:endParaRPr lang="tr-TR" sz="2000" dirty="0"/>
          </a:p>
          <a:p>
            <a:r>
              <a:rPr lang="tr-TR" sz="2000" dirty="0"/>
              <a:t>-Kullanılan sıvının yoğunluğuna, </a:t>
            </a:r>
          </a:p>
          <a:p>
            <a:r>
              <a:rPr lang="tr-TR" sz="2000" dirty="0"/>
              <a:t>-Deneyin yapıldığı yerin deniz seviyesinden yüksekliğine,</a:t>
            </a:r>
          </a:p>
          <a:p>
            <a:r>
              <a:rPr lang="tr-TR" sz="2000" dirty="0"/>
              <a:t>-Deneyin yapıldığı ortamın sıcaklığına,</a:t>
            </a:r>
          </a:p>
          <a:p>
            <a:r>
              <a:rPr lang="tr-TR" sz="2000" dirty="0"/>
              <a:t>-Deneyin yapıldığı ortamın nem miktarına,</a:t>
            </a:r>
          </a:p>
          <a:p>
            <a:r>
              <a:rPr lang="tr-TR" sz="2000" dirty="0"/>
              <a:t>-Borunun üst kısmında hava olup olmamasına bağlıdır.</a:t>
            </a:r>
          </a:p>
        </p:txBody>
      </p:sp>
      <p:pic>
        <p:nvPicPr>
          <p:cNvPr id="10" name="9 Resim" descr="http://2012books.lardbucket.org/books/principles-of-general-chemistry-v1.0m/section_14/8cec964659fd2bb7ec4dc6c2c78eb4f9.jpg"/>
          <p:cNvPicPr/>
          <p:nvPr/>
        </p:nvPicPr>
        <p:blipFill>
          <a:blip r:embed="rId4"/>
          <a:stretch>
            <a:fillRect/>
          </a:stretch>
        </p:blipFill>
        <p:spPr bwMode="auto">
          <a:xfrm>
            <a:off x="379617" y="1554778"/>
            <a:ext cx="3216083" cy="2848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etin kutusu"/>
          <p:cNvSpPr txBox="1"/>
          <p:nvPr/>
        </p:nvSpPr>
        <p:spPr>
          <a:xfrm>
            <a:off x="226668" y="241535"/>
            <a:ext cx="10300443" cy="348813"/>
          </a:xfrm>
          <a:prstGeom prst="rect">
            <a:avLst/>
          </a:prstGeom>
          <a:noFill/>
        </p:spPr>
        <p:txBody>
          <a:bodyPr wrap="square" rtlCol="0">
            <a:spAutoFit/>
          </a:bodyPr>
          <a:lstStyle/>
          <a:p>
            <a:r>
              <a:rPr lang="tr-TR" sz="2500" baseline="30000" dirty="0">
                <a:solidFill>
                  <a:schemeClr val="bg1"/>
                </a:solidFill>
                <a:latin typeface="Arial Black" pitchFamily="34" charset="0"/>
                <a:cs typeface="Arial" pitchFamily="34" charset="0"/>
              </a:rPr>
              <a:t>FEN ve TEKNOLOJİ </a:t>
            </a:r>
            <a:r>
              <a:rPr lang="tr-TR" sz="2500" baseline="30000" dirty="0">
                <a:solidFill>
                  <a:schemeClr val="bg1"/>
                </a:solidFill>
                <a:latin typeface="Arial" pitchFamily="34" charset="0"/>
                <a:cs typeface="Arial" pitchFamily="34" charset="0"/>
              </a:rPr>
              <a:t>/ BASINÇ</a:t>
            </a:r>
          </a:p>
        </p:txBody>
      </p:sp>
      <p:pic>
        <p:nvPicPr>
          <p:cNvPr id="5" name="Picture 4" descr="arrow.png">
            <a:hlinkClick r:id="" action="ppaction://hlinkshowjump?jump=next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9</a:t>
            </a:fld>
            <a:endParaRPr lang="en-US" dirty="0"/>
          </a:p>
        </p:txBody>
      </p:sp>
      <p:pic>
        <p:nvPicPr>
          <p:cNvPr id="11" name="10 Resim" descr="Fen Bilgisi arka plan.png"/>
          <p:cNvPicPr>
            <a:picLocks noChangeAspect="1"/>
          </p:cNvPicPr>
          <p:nvPr/>
        </p:nvPicPr>
        <p:blipFill>
          <a:blip r:embed="rId3" cstate="print"/>
          <a:stretch>
            <a:fillRect/>
          </a:stretch>
        </p:blipFill>
        <p:spPr>
          <a:xfrm>
            <a:off x="11062328" y="599872"/>
            <a:ext cx="259953" cy="259953"/>
          </a:xfrm>
          <a:prstGeom prst="rect">
            <a:avLst/>
          </a:prstGeom>
          <a:effectLst>
            <a:outerShdw blurRad="50800" dist="38100" dir="2700000" algn="tl" rotWithShape="0">
              <a:prstClr val="black">
                <a:alpha val="40000"/>
              </a:prstClr>
            </a:outerShdw>
          </a:effectLst>
        </p:spPr>
      </p:pic>
      <p:sp>
        <p:nvSpPr>
          <p:cNvPr id="35" name="34 Dikdörtgen"/>
          <p:cNvSpPr/>
          <p:nvPr/>
        </p:nvSpPr>
        <p:spPr>
          <a:xfrm>
            <a:off x="4465146" y="1615160"/>
            <a:ext cx="6061965" cy="2677656"/>
          </a:xfrm>
          <a:prstGeom prst="rect">
            <a:avLst/>
          </a:prstGeom>
        </p:spPr>
        <p:txBody>
          <a:bodyPr wrap="square">
            <a:spAutoFit/>
          </a:bodyPr>
          <a:lstStyle/>
          <a:p>
            <a:r>
              <a:rPr lang="tr-TR" sz="2400" b="1" dirty="0"/>
              <a:t>Cam borudaki sıvı yüksekliği</a:t>
            </a:r>
            <a:endParaRPr lang="tr-TR" sz="2400" dirty="0"/>
          </a:p>
          <a:p>
            <a:r>
              <a:rPr lang="tr-TR" sz="2400" b="1" dirty="0"/>
              <a:t> </a:t>
            </a:r>
            <a:endParaRPr lang="tr-TR" sz="2400" dirty="0"/>
          </a:p>
          <a:p>
            <a:r>
              <a:rPr lang="tr-TR" sz="2400" dirty="0"/>
              <a:t>-Borunun uzunluğuna,</a:t>
            </a:r>
          </a:p>
          <a:p>
            <a:r>
              <a:rPr lang="tr-TR" sz="2400" dirty="0"/>
              <a:t>-Borunun kalınlığına,</a:t>
            </a:r>
          </a:p>
          <a:p>
            <a:r>
              <a:rPr lang="tr-TR" sz="2400" dirty="0"/>
              <a:t>-Borunun şekline,</a:t>
            </a:r>
          </a:p>
          <a:p>
            <a:r>
              <a:rPr lang="tr-TR" sz="2400" dirty="0"/>
              <a:t>-Borunun eğimine,</a:t>
            </a:r>
          </a:p>
          <a:p>
            <a:r>
              <a:rPr lang="tr-TR" sz="2400" dirty="0"/>
              <a:t>-Çanaktaki sıvı miktarına </a:t>
            </a:r>
            <a:r>
              <a:rPr lang="tr-TR" sz="2400" b="1" u="sng" dirty="0"/>
              <a:t>bağlı değildir</a:t>
            </a:r>
            <a:r>
              <a:rPr lang="tr-TR" sz="2400" b="1" dirty="0"/>
              <a:t>.</a:t>
            </a:r>
          </a:p>
        </p:txBody>
      </p:sp>
      <p:pic>
        <p:nvPicPr>
          <p:cNvPr id="9" name="8 Resim" descr="C:\Users\Nilda BOYACIOGLU.KARANFILALANI\Desktop\son sla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68" y="1783326"/>
            <a:ext cx="4124325" cy="2085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415349"/>
      </p:ext>
    </p:extLst>
  </p:cSld>
  <p:clrMapOvr>
    <a:masterClrMapping/>
  </p:clrMapOvr>
  <mc:AlternateContent xmlns:mc="http://schemas.openxmlformats.org/markup-compatibility/2006" xmlns:p14="http://schemas.microsoft.com/office/powerpoint/2010/main">
    <mc:Choice Requires="p14">
      <p:transition spd="slow" p14:dur="59000" advClick="0" advTm="86399000"/>
    </mc:Choice>
    <mc:Fallback xmlns="">
      <p:transition spd="slow" advClick="0" advTm="863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ER_VERSION" val="6"/>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8435</TotalTime>
  <Words>709</Words>
  <Application>Microsoft Office PowerPoint</Application>
  <PresentationFormat>Özel</PresentationFormat>
  <Paragraphs>101</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Arial Black</vt:lpstr>
      <vt:lpstr>Calibri</vt:lpstr>
      <vt:lpstr>Office Theme</vt:lpstr>
      <vt:lpstr>GAZLARDA BASINÇ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Gazlarda Basınç</dc:title>
  <dc:creator>www.nedir.org</dc:creator>
  <cp:lastModifiedBy>mehmet genç</cp:lastModifiedBy>
  <cp:revision>1636</cp:revision>
  <dcterms:created xsi:type="dcterms:W3CDTF">2014-03-24T15:31:55Z</dcterms:created>
  <dcterms:modified xsi:type="dcterms:W3CDTF">2018-11-26T12:31:15Z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turkce_sablon</vt:lpwstr>
  </property>
  <property fmtid="{D5CDD505-2E9C-101B-9397-08002B2CF9AE}" pid="4" name="ArticulateGUID">
    <vt:lpwstr>239C9F6F-E2B9-456A-B5C6-F2C0B755BB20</vt:lpwstr>
  </property>
  <property fmtid="{D5CDD505-2E9C-101B-9397-08002B2CF9AE}" pid="5" name="ArticulateProjectFull">
    <vt:lpwstr>C:\Users\Tanzer OZDER\Desktop\Fen Bilgisi Video Ders Sunu Tasarım\SUNULAR\15. Gazlarda Basınç.ppta</vt:lpwstr>
  </property>
</Properties>
</file>